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9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0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1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2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3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4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5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6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17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18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19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20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21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71" r:id="rId2"/>
    <p:sldId id="272" r:id="rId3"/>
    <p:sldId id="425" r:id="rId4"/>
    <p:sldId id="416" r:id="rId5"/>
    <p:sldId id="417" r:id="rId6"/>
    <p:sldId id="418" r:id="rId7"/>
    <p:sldId id="419" r:id="rId8"/>
    <p:sldId id="420" r:id="rId9"/>
    <p:sldId id="421" r:id="rId10"/>
    <p:sldId id="422" r:id="rId11"/>
    <p:sldId id="426" r:id="rId12"/>
    <p:sldId id="427" r:id="rId13"/>
    <p:sldId id="424" r:id="rId14"/>
    <p:sldId id="371" r:id="rId15"/>
    <p:sldId id="391" r:id="rId16"/>
    <p:sldId id="396" r:id="rId17"/>
    <p:sldId id="395" r:id="rId18"/>
    <p:sldId id="397" r:id="rId19"/>
    <p:sldId id="392" r:id="rId20"/>
    <p:sldId id="399" r:id="rId21"/>
    <p:sldId id="394" r:id="rId22"/>
    <p:sldId id="398" r:id="rId23"/>
    <p:sldId id="329" r:id="rId24"/>
  </p:sldIdLst>
  <p:sldSz cx="9144000" cy="6858000" type="screen4x3"/>
  <p:notesSz cx="9926638" cy="67976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305"/>
    <a:srgbClr val="DF3321"/>
    <a:srgbClr val="CCFFFF"/>
    <a:srgbClr val="A2F0C0"/>
    <a:srgbClr val="A7CCD9"/>
    <a:srgbClr val="68CDD9"/>
    <a:srgbClr val="E65E50"/>
    <a:srgbClr val="FFCCCC"/>
    <a:srgbClr val="D579D7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中度样式 3 - 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2" autoAdjust="0"/>
    <p:restoredTop sz="86496" autoAdjust="0"/>
  </p:normalViewPr>
  <p:slideViewPr>
    <p:cSldViewPr>
      <p:cViewPr varScale="1">
        <p:scale>
          <a:sx n="67" d="100"/>
          <a:sy n="67" d="100"/>
        </p:scale>
        <p:origin x="-420" y="-102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78"/>
    </p:cViewPr>
  </p:sorterViewPr>
  <p:notesViewPr>
    <p:cSldViewPr>
      <p:cViewPr varScale="1">
        <p:scale>
          <a:sx n="53" d="100"/>
          <a:sy n="53" d="100"/>
        </p:scale>
        <p:origin x="-1884" y="-78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8F75FD-AC8C-4BB9-9033-58761CAB78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B11C789-AEDB-448F-8DCC-B1E46C98CD37}">
      <dgm:prSet phldrT="[文本]" custT="1"/>
      <dgm:spPr/>
      <dgm:t>
        <a:bodyPr/>
        <a:lstStyle/>
        <a:p>
          <a:pPr algn="ctr"/>
          <a:r>
            <a:rPr lang="en-US" altLang="zh-CN" sz="2600" b="1" dirty="0" smtClean="0">
              <a:solidFill>
                <a:srgbClr val="002060"/>
              </a:solidFill>
            </a:rPr>
            <a:t>1. </a:t>
          </a:r>
          <a:r>
            <a:rPr lang="zh-CN" altLang="en-US" sz="2600" b="1" dirty="0" smtClean="0">
              <a:solidFill>
                <a:srgbClr val="002060"/>
              </a:solidFill>
            </a:rPr>
            <a:t>个人外汇管理 </a:t>
          </a:r>
          <a:r>
            <a:rPr lang="en-US" altLang="zh-CN" sz="2600" b="1" dirty="0" smtClean="0">
              <a:solidFill>
                <a:srgbClr val="002060"/>
              </a:solidFill>
            </a:rPr>
            <a:t>—— </a:t>
          </a:r>
          <a:r>
            <a:rPr lang="zh-CN" altLang="en-US" sz="2600" b="1" dirty="0" smtClean="0">
              <a:solidFill>
                <a:srgbClr val="002060"/>
              </a:solidFill>
            </a:rPr>
            <a:t>现行框架</a:t>
          </a:r>
          <a:endParaRPr lang="en-US" altLang="zh-CN" sz="2600" b="1" dirty="0" smtClean="0">
            <a:solidFill>
              <a:srgbClr val="002060"/>
            </a:solidFill>
          </a:endParaRPr>
        </a:p>
      </dgm:t>
    </dgm:pt>
    <dgm:pt modelId="{B7810E37-0150-4B80-8DB3-29871FB96DB4}" type="par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54918522-67FA-4EC5-BD7E-4D39790022D1}" type="sib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19201EA7-7351-44DB-BA2F-DCB03B0C46D9}">
      <dgm:prSet phldrT="[文本]" custT="1"/>
      <dgm:spPr/>
      <dgm:t>
        <a:bodyPr/>
        <a:lstStyle/>
        <a:p>
          <a:pPr>
            <a:lnSpc>
              <a:spcPct val="100000"/>
            </a:lnSpc>
          </a:pPr>
          <a:endParaRPr lang="zh-CN" altLang="en-US" sz="2200" dirty="0" smtClean="0">
            <a:solidFill>
              <a:srgbClr val="030305"/>
            </a:solidFill>
          </a:endParaRPr>
        </a:p>
      </dgm:t>
    </dgm:pt>
    <dgm:pt modelId="{A474D9EE-4444-424C-951F-ECDE7DB600EF}" type="par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29BB569-2C35-43E9-8795-3E97BB25AB7E}" type="sib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995B7AF-CA46-47BC-9C8A-9FF96A49B8BD}" type="pres">
      <dgm:prSet presAssocID="{A88F75FD-AC8C-4BB9-9033-58761CAB78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FA59E82-9C99-4A77-8AC5-A601B600D960}" type="pres">
      <dgm:prSet presAssocID="{5B11C789-AEDB-448F-8DCC-B1E46C98CD37}" presName="parentText" presStyleLbl="node1" presStyleIdx="0" presStyleCnt="1" custScaleY="116887" custLinFactNeighborY="-2570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F07758-DFCA-4CFD-A165-E5B6F32A97A3}" type="pres">
      <dgm:prSet presAssocID="{5B11C789-AEDB-448F-8DCC-B1E46C98CD37}" presName="childText" presStyleLbl="revTx" presStyleIdx="0" presStyleCnt="1" custLinFactNeighborY="1182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5FFE2ED-3155-4111-B173-A6C0C8F6A8E8}" srcId="{5B11C789-AEDB-448F-8DCC-B1E46C98CD37}" destId="{19201EA7-7351-44DB-BA2F-DCB03B0C46D9}" srcOrd="0" destOrd="0" parTransId="{A474D9EE-4444-424C-951F-ECDE7DB600EF}" sibTransId="{029BB569-2C35-43E9-8795-3E97BB25AB7E}"/>
    <dgm:cxn modelId="{CC8ABE07-01CD-46B6-A8F7-196339BE203D}" type="presOf" srcId="{5B11C789-AEDB-448F-8DCC-B1E46C98CD37}" destId="{8FA59E82-9C99-4A77-8AC5-A601B600D960}" srcOrd="0" destOrd="0" presId="urn:microsoft.com/office/officeart/2005/8/layout/vList2"/>
    <dgm:cxn modelId="{49DFE645-795A-427E-B428-B406BB15E4BA}" srcId="{A88F75FD-AC8C-4BB9-9033-58761CAB783D}" destId="{5B11C789-AEDB-448F-8DCC-B1E46C98CD37}" srcOrd="0" destOrd="0" parTransId="{B7810E37-0150-4B80-8DB3-29871FB96DB4}" sibTransId="{54918522-67FA-4EC5-BD7E-4D39790022D1}"/>
    <dgm:cxn modelId="{53A481E1-D8D0-410A-B92C-727FCA85F0B2}" type="presOf" srcId="{19201EA7-7351-44DB-BA2F-DCB03B0C46D9}" destId="{31F07758-DFCA-4CFD-A165-E5B6F32A97A3}" srcOrd="0" destOrd="0" presId="urn:microsoft.com/office/officeart/2005/8/layout/vList2"/>
    <dgm:cxn modelId="{49AAEE61-BA23-45CA-AC9B-2B414712816D}" type="presOf" srcId="{A88F75FD-AC8C-4BB9-9033-58761CAB783D}" destId="{0995B7AF-CA46-47BC-9C8A-9FF96A49B8BD}" srcOrd="0" destOrd="0" presId="urn:microsoft.com/office/officeart/2005/8/layout/vList2"/>
    <dgm:cxn modelId="{5A2626F6-D0A6-42EF-923A-78296B67EF43}" type="presParOf" srcId="{0995B7AF-CA46-47BC-9C8A-9FF96A49B8BD}" destId="{8FA59E82-9C99-4A77-8AC5-A601B600D960}" srcOrd="0" destOrd="0" presId="urn:microsoft.com/office/officeart/2005/8/layout/vList2"/>
    <dgm:cxn modelId="{ACFA5952-FE12-4F91-BBE0-63BB8714C3AD}" type="presParOf" srcId="{0995B7AF-CA46-47BC-9C8A-9FF96A49B8BD}" destId="{31F07758-DFCA-4CFD-A165-E5B6F32A97A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88F75FD-AC8C-4BB9-9033-58761CAB78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B11C789-AEDB-448F-8DCC-B1E46C98CD37}">
      <dgm:prSet phldrT="[文本]" custT="1"/>
      <dgm:spPr/>
      <dgm:t>
        <a:bodyPr/>
        <a:lstStyle/>
        <a:p>
          <a:pPr algn="ctr"/>
          <a:r>
            <a:rPr lang="zh-CN" altLang="en-US" sz="2500" b="1" dirty="0" smtClean="0">
              <a:solidFill>
                <a:srgbClr val="002060"/>
              </a:solidFill>
            </a:rPr>
            <a:t>个人外汇账户管理</a:t>
          </a:r>
          <a:endParaRPr lang="en-US" altLang="zh-CN" sz="2500" b="1" dirty="0" smtClean="0">
            <a:solidFill>
              <a:srgbClr val="002060"/>
            </a:solidFill>
          </a:endParaRPr>
        </a:p>
      </dgm:t>
    </dgm:pt>
    <dgm:pt modelId="{B7810E37-0150-4B80-8DB3-29871FB96DB4}" type="par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54918522-67FA-4EC5-BD7E-4D39790022D1}" type="sib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19201EA7-7351-44DB-BA2F-DCB03B0C46D9}">
      <dgm:prSet phldrT="[文本]" custT="1"/>
      <dgm:spPr/>
      <dgm:t>
        <a:bodyPr/>
        <a:lstStyle/>
        <a:p>
          <a:pPr>
            <a:lnSpc>
              <a:spcPct val="100000"/>
            </a:lnSpc>
          </a:pPr>
          <a:endParaRPr lang="zh-CN" altLang="en-US" sz="2200" dirty="0" smtClean="0">
            <a:solidFill>
              <a:srgbClr val="030305"/>
            </a:solidFill>
          </a:endParaRPr>
        </a:p>
      </dgm:t>
    </dgm:pt>
    <dgm:pt modelId="{A474D9EE-4444-424C-951F-ECDE7DB600EF}" type="par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29BB569-2C35-43E9-8795-3E97BB25AB7E}" type="sib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995B7AF-CA46-47BC-9C8A-9FF96A49B8BD}" type="pres">
      <dgm:prSet presAssocID="{A88F75FD-AC8C-4BB9-9033-58761CAB78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FA59E82-9C99-4A77-8AC5-A601B600D960}" type="pres">
      <dgm:prSet presAssocID="{5B11C789-AEDB-448F-8DCC-B1E46C98CD37}" presName="parentText" presStyleLbl="node1" presStyleIdx="0" presStyleCnt="1" custScaleY="116887" custLinFactNeighborY="4120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F07758-DFCA-4CFD-A165-E5B6F32A97A3}" type="pres">
      <dgm:prSet presAssocID="{5B11C789-AEDB-448F-8DCC-B1E46C98CD3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5FFE2ED-3155-4111-B173-A6C0C8F6A8E8}" srcId="{5B11C789-AEDB-448F-8DCC-B1E46C98CD37}" destId="{19201EA7-7351-44DB-BA2F-DCB03B0C46D9}" srcOrd="0" destOrd="0" parTransId="{A474D9EE-4444-424C-951F-ECDE7DB600EF}" sibTransId="{029BB569-2C35-43E9-8795-3E97BB25AB7E}"/>
    <dgm:cxn modelId="{49DFE645-795A-427E-B428-B406BB15E4BA}" srcId="{A88F75FD-AC8C-4BB9-9033-58761CAB783D}" destId="{5B11C789-AEDB-448F-8DCC-B1E46C98CD37}" srcOrd="0" destOrd="0" parTransId="{B7810E37-0150-4B80-8DB3-29871FB96DB4}" sibTransId="{54918522-67FA-4EC5-BD7E-4D39790022D1}"/>
    <dgm:cxn modelId="{B0482125-2B84-4BD9-B629-B133C51DB301}" type="presOf" srcId="{5B11C789-AEDB-448F-8DCC-B1E46C98CD37}" destId="{8FA59E82-9C99-4A77-8AC5-A601B600D960}" srcOrd="0" destOrd="0" presId="urn:microsoft.com/office/officeart/2005/8/layout/vList2"/>
    <dgm:cxn modelId="{153ECBA2-80A3-4F27-ACE1-76E5406FBAE2}" type="presOf" srcId="{A88F75FD-AC8C-4BB9-9033-58761CAB783D}" destId="{0995B7AF-CA46-47BC-9C8A-9FF96A49B8BD}" srcOrd="0" destOrd="0" presId="urn:microsoft.com/office/officeart/2005/8/layout/vList2"/>
    <dgm:cxn modelId="{8830A072-38E8-40AF-9010-9D2CC756513A}" type="presOf" srcId="{19201EA7-7351-44DB-BA2F-DCB03B0C46D9}" destId="{31F07758-DFCA-4CFD-A165-E5B6F32A97A3}" srcOrd="0" destOrd="0" presId="urn:microsoft.com/office/officeart/2005/8/layout/vList2"/>
    <dgm:cxn modelId="{54CE3EAE-CFA5-4007-B86A-BC9A3C8DEC10}" type="presParOf" srcId="{0995B7AF-CA46-47BC-9C8A-9FF96A49B8BD}" destId="{8FA59E82-9C99-4A77-8AC5-A601B600D960}" srcOrd="0" destOrd="0" presId="urn:microsoft.com/office/officeart/2005/8/layout/vList2"/>
    <dgm:cxn modelId="{F27777C1-5ED9-4DF9-A5A0-3D681074CD54}" type="presParOf" srcId="{0995B7AF-CA46-47BC-9C8A-9FF96A49B8BD}" destId="{31F07758-DFCA-4CFD-A165-E5B6F32A97A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88F75FD-AC8C-4BB9-9033-58761CAB78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B11C789-AEDB-448F-8DCC-B1E46C98CD37}">
      <dgm:prSet phldrT="[文本]" custT="1"/>
      <dgm:spPr/>
      <dgm:t>
        <a:bodyPr/>
        <a:lstStyle/>
        <a:p>
          <a:pPr algn="ctr"/>
          <a:r>
            <a:rPr lang="en-US" altLang="zh-CN" sz="2600" b="1" dirty="0" smtClean="0">
              <a:solidFill>
                <a:srgbClr val="002060"/>
              </a:solidFill>
            </a:rPr>
            <a:t>2. </a:t>
          </a:r>
          <a:r>
            <a:rPr lang="zh-CN" altLang="en-US" sz="2600" b="1" dirty="0" smtClean="0">
              <a:solidFill>
                <a:srgbClr val="002060"/>
              </a:solidFill>
            </a:rPr>
            <a:t>个人外汇管理 </a:t>
          </a:r>
          <a:r>
            <a:rPr lang="en-US" altLang="zh-CN" sz="2600" b="1" dirty="0" smtClean="0">
              <a:solidFill>
                <a:srgbClr val="002060"/>
              </a:solidFill>
            </a:rPr>
            <a:t>—— </a:t>
          </a:r>
          <a:r>
            <a:rPr lang="zh-CN" altLang="en-US" sz="2600" b="1" dirty="0" smtClean="0">
              <a:solidFill>
                <a:srgbClr val="002060"/>
              </a:solidFill>
            </a:rPr>
            <a:t>面临挑战</a:t>
          </a:r>
          <a:endParaRPr lang="en-US" altLang="zh-CN" sz="2600" b="1" dirty="0" smtClean="0">
            <a:solidFill>
              <a:srgbClr val="002060"/>
            </a:solidFill>
          </a:endParaRPr>
        </a:p>
      </dgm:t>
    </dgm:pt>
    <dgm:pt modelId="{B7810E37-0150-4B80-8DB3-29871FB96DB4}" type="par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54918522-67FA-4EC5-BD7E-4D39790022D1}" type="sib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19201EA7-7351-44DB-BA2F-DCB03B0C46D9}">
      <dgm:prSet phldrT="[文本]" custT="1"/>
      <dgm:spPr/>
      <dgm:t>
        <a:bodyPr/>
        <a:lstStyle/>
        <a:p>
          <a:pPr>
            <a:lnSpc>
              <a:spcPct val="100000"/>
            </a:lnSpc>
          </a:pPr>
          <a:endParaRPr lang="zh-CN" altLang="en-US" sz="2200" dirty="0" smtClean="0">
            <a:solidFill>
              <a:srgbClr val="030305"/>
            </a:solidFill>
          </a:endParaRPr>
        </a:p>
      </dgm:t>
    </dgm:pt>
    <dgm:pt modelId="{A474D9EE-4444-424C-951F-ECDE7DB600EF}" type="par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29BB569-2C35-43E9-8795-3E97BB25AB7E}" type="sib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995B7AF-CA46-47BC-9C8A-9FF96A49B8BD}" type="pres">
      <dgm:prSet presAssocID="{A88F75FD-AC8C-4BB9-9033-58761CAB78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FA59E82-9C99-4A77-8AC5-A601B600D960}" type="pres">
      <dgm:prSet presAssocID="{5B11C789-AEDB-448F-8DCC-B1E46C98CD37}" presName="parentText" presStyleLbl="node1" presStyleIdx="0" presStyleCnt="1" custScaleY="116887" custLinFactNeighborY="4619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F07758-DFCA-4CFD-A165-E5B6F32A97A3}" type="pres">
      <dgm:prSet presAssocID="{5B11C789-AEDB-448F-8DCC-B1E46C98CD37}" presName="childText" presStyleLbl="revTx" presStyleIdx="0" presStyleCnt="1" custLinFactNeighborY="1182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5FFE2ED-3155-4111-B173-A6C0C8F6A8E8}" srcId="{5B11C789-AEDB-448F-8DCC-B1E46C98CD37}" destId="{19201EA7-7351-44DB-BA2F-DCB03B0C46D9}" srcOrd="0" destOrd="0" parTransId="{A474D9EE-4444-424C-951F-ECDE7DB600EF}" sibTransId="{029BB569-2C35-43E9-8795-3E97BB25AB7E}"/>
    <dgm:cxn modelId="{3B6AA143-EF36-4885-BBEB-0DCDA9B3DD40}" type="presOf" srcId="{19201EA7-7351-44DB-BA2F-DCB03B0C46D9}" destId="{31F07758-DFCA-4CFD-A165-E5B6F32A97A3}" srcOrd="0" destOrd="0" presId="urn:microsoft.com/office/officeart/2005/8/layout/vList2"/>
    <dgm:cxn modelId="{49DFE645-795A-427E-B428-B406BB15E4BA}" srcId="{A88F75FD-AC8C-4BB9-9033-58761CAB783D}" destId="{5B11C789-AEDB-448F-8DCC-B1E46C98CD37}" srcOrd="0" destOrd="0" parTransId="{B7810E37-0150-4B80-8DB3-29871FB96DB4}" sibTransId="{54918522-67FA-4EC5-BD7E-4D39790022D1}"/>
    <dgm:cxn modelId="{38276536-DE78-44F9-B8E1-4B5FA27A67B5}" type="presOf" srcId="{5B11C789-AEDB-448F-8DCC-B1E46C98CD37}" destId="{8FA59E82-9C99-4A77-8AC5-A601B600D960}" srcOrd="0" destOrd="0" presId="urn:microsoft.com/office/officeart/2005/8/layout/vList2"/>
    <dgm:cxn modelId="{CFED52AC-0352-414E-BDC3-F3680403DCF4}" type="presOf" srcId="{A88F75FD-AC8C-4BB9-9033-58761CAB783D}" destId="{0995B7AF-CA46-47BC-9C8A-9FF96A49B8BD}" srcOrd="0" destOrd="0" presId="urn:microsoft.com/office/officeart/2005/8/layout/vList2"/>
    <dgm:cxn modelId="{55789E76-91C4-4F77-90F7-C7EB6D73C78D}" type="presParOf" srcId="{0995B7AF-CA46-47BC-9C8A-9FF96A49B8BD}" destId="{8FA59E82-9C99-4A77-8AC5-A601B600D960}" srcOrd="0" destOrd="0" presId="urn:microsoft.com/office/officeart/2005/8/layout/vList2"/>
    <dgm:cxn modelId="{5006E8FF-0FB6-4852-8554-6BD4ACFAE5D6}" type="presParOf" srcId="{0995B7AF-CA46-47BC-9C8A-9FF96A49B8BD}" destId="{31F07758-DFCA-4CFD-A165-E5B6F32A97A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88F75FD-AC8C-4BB9-9033-58761CAB78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B11C789-AEDB-448F-8DCC-B1E46C98CD37}">
      <dgm:prSet phldrT="[文本]" custT="1"/>
      <dgm:spPr/>
      <dgm:t>
        <a:bodyPr/>
        <a:lstStyle/>
        <a:p>
          <a:pPr algn="ctr"/>
          <a:r>
            <a:rPr lang="en-US" altLang="zh-CN" sz="2600" b="1" dirty="0" smtClean="0">
              <a:solidFill>
                <a:srgbClr val="002060"/>
              </a:solidFill>
            </a:rPr>
            <a:t>2. </a:t>
          </a:r>
          <a:r>
            <a:rPr lang="zh-CN" altLang="en-US" sz="2600" b="1" dirty="0" smtClean="0">
              <a:solidFill>
                <a:srgbClr val="002060"/>
              </a:solidFill>
            </a:rPr>
            <a:t>个人外汇管理 </a:t>
          </a:r>
          <a:r>
            <a:rPr lang="en-US" altLang="zh-CN" sz="2600" b="1" dirty="0" smtClean="0">
              <a:solidFill>
                <a:srgbClr val="002060"/>
              </a:solidFill>
            </a:rPr>
            <a:t>—— </a:t>
          </a:r>
          <a:r>
            <a:rPr lang="zh-CN" altLang="en-US" sz="2600" b="1" dirty="0" smtClean="0">
              <a:solidFill>
                <a:srgbClr val="002060"/>
              </a:solidFill>
            </a:rPr>
            <a:t>面临挑战</a:t>
          </a:r>
          <a:endParaRPr lang="en-US" altLang="zh-CN" sz="2600" b="1" dirty="0" smtClean="0">
            <a:solidFill>
              <a:srgbClr val="002060"/>
            </a:solidFill>
          </a:endParaRPr>
        </a:p>
      </dgm:t>
    </dgm:pt>
    <dgm:pt modelId="{B7810E37-0150-4B80-8DB3-29871FB96DB4}" type="par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54918522-67FA-4EC5-BD7E-4D39790022D1}" type="sib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19201EA7-7351-44DB-BA2F-DCB03B0C46D9}">
      <dgm:prSet phldrT="[文本]" custT="1"/>
      <dgm:spPr/>
      <dgm:t>
        <a:bodyPr/>
        <a:lstStyle/>
        <a:p>
          <a:pPr>
            <a:lnSpc>
              <a:spcPct val="100000"/>
            </a:lnSpc>
          </a:pPr>
          <a:endParaRPr lang="zh-CN" altLang="en-US" sz="2200" dirty="0" smtClean="0">
            <a:solidFill>
              <a:srgbClr val="030305"/>
            </a:solidFill>
          </a:endParaRPr>
        </a:p>
      </dgm:t>
    </dgm:pt>
    <dgm:pt modelId="{A474D9EE-4444-424C-951F-ECDE7DB600EF}" type="par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29BB569-2C35-43E9-8795-3E97BB25AB7E}" type="sib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995B7AF-CA46-47BC-9C8A-9FF96A49B8BD}" type="pres">
      <dgm:prSet presAssocID="{A88F75FD-AC8C-4BB9-9033-58761CAB78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FA59E82-9C99-4A77-8AC5-A601B600D960}" type="pres">
      <dgm:prSet presAssocID="{5B11C789-AEDB-448F-8DCC-B1E46C98CD37}" presName="parentText" presStyleLbl="node1" presStyleIdx="0" presStyleCnt="1" custScaleY="116887" custLinFactNeighborY="4619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F07758-DFCA-4CFD-A165-E5B6F32A97A3}" type="pres">
      <dgm:prSet presAssocID="{5B11C789-AEDB-448F-8DCC-B1E46C98CD37}" presName="childText" presStyleLbl="revTx" presStyleIdx="0" presStyleCnt="1" custLinFactNeighborY="1182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5FFE2ED-3155-4111-B173-A6C0C8F6A8E8}" srcId="{5B11C789-AEDB-448F-8DCC-B1E46C98CD37}" destId="{19201EA7-7351-44DB-BA2F-DCB03B0C46D9}" srcOrd="0" destOrd="0" parTransId="{A474D9EE-4444-424C-951F-ECDE7DB600EF}" sibTransId="{029BB569-2C35-43E9-8795-3E97BB25AB7E}"/>
    <dgm:cxn modelId="{EC7CD9EE-1761-4FB7-BFCB-DC6C10D5C9B5}" type="presOf" srcId="{19201EA7-7351-44DB-BA2F-DCB03B0C46D9}" destId="{31F07758-DFCA-4CFD-A165-E5B6F32A97A3}" srcOrd="0" destOrd="0" presId="urn:microsoft.com/office/officeart/2005/8/layout/vList2"/>
    <dgm:cxn modelId="{49DFE645-795A-427E-B428-B406BB15E4BA}" srcId="{A88F75FD-AC8C-4BB9-9033-58761CAB783D}" destId="{5B11C789-AEDB-448F-8DCC-B1E46C98CD37}" srcOrd="0" destOrd="0" parTransId="{B7810E37-0150-4B80-8DB3-29871FB96DB4}" sibTransId="{54918522-67FA-4EC5-BD7E-4D39790022D1}"/>
    <dgm:cxn modelId="{F8823226-5DB8-47E1-A817-793FBE7F048A}" type="presOf" srcId="{A88F75FD-AC8C-4BB9-9033-58761CAB783D}" destId="{0995B7AF-CA46-47BC-9C8A-9FF96A49B8BD}" srcOrd="0" destOrd="0" presId="urn:microsoft.com/office/officeart/2005/8/layout/vList2"/>
    <dgm:cxn modelId="{07528B4C-1C47-4EDF-9A8F-CBD1CAC82801}" type="presOf" srcId="{5B11C789-AEDB-448F-8DCC-B1E46C98CD37}" destId="{8FA59E82-9C99-4A77-8AC5-A601B600D960}" srcOrd="0" destOrd="0" presId="urn:microsoft.com/office/officeart/2005/8/layout/vList2"/>
    <dgm:cxn modelId="{B026A940-CB83-4DEF-979E-EBA0FEEE0DBF}" type="presParOf" srcId="{0995B7AF-CA46-47BC-9C8A-9FF96A49B8BD}" destId="{8FA59E82-9C99-4A77-8AC5-A601B600D960}" srcOrd="0" destOrd="0" presId="urn:microsoft.com/office/officeart/2005/8/layout/vList2"/>
    <dgm:cxn modelId="{4D08AF0B-78D7-4936-8C55-FE3492E08163}" type="presParOf" srcId="{0995B7AF-CA46-47BC-9C8A-9FF96A49B8BD}" destId="{31F07758-DFCA-4CFD-A165-E5B6F32A97A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88F75FD-AC8C-4BB9-9033-58761CAB78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B11C789-AEDB-448F-8DCC-B1E46C98CD37}">
      <dgm:prSet phldrT="[文本]" custT="1"/>
      <dgm:spPr/>
      <dgm:t>
        <a:bodyPr/>
        <a:lstStyle/>
        <a:p>
          <a:pPr algn="ctr"/>
          <a:r>
            <a:rPr lang="en-US" altLang="zh-CN" sz="2600" b="1" dirty="0" smtClean="0">
              <a:solidFill>
                <a:srgbClr val="002060"/>
              </a:solidFill>
            </a:rPr>
            <a:t>3. </a:t>
          </a:r>
          <a:r>
            <a:rPr lang="zh-CN" altLang="en-US" sz="2600" b="1" dirty="0" smtClean="0">
              <a:solidFill>
                <a:srgbClr val="002060"/>
              </a:solidFill>
            </a:rPr>
            <a:t>个人外汇管理 </a:t>
          </a:r>
          <a:r>
            <a:rPr lang="en-US" altLang="zh-CN" sz="2600" b="1" dirty="0" smtClean="0">
              <a:solidFill>
                <a:srgbClr val="002060"/>
              </a:solidFill>
            </a:rPr>
            <a:t>— </a:t>
          </a:r>
          <a:r>
            <a:rPr lang="zh-CN" altLang="en-US" sz="2600" b="1" dirty="0" smtClean="0">
              <a:solidFill>
                <a:srgbClr val="002060"/>
              </a:solidFill>
            </a:rPr>
            <a:t>完善思路</a:t>
          </a:r>
          <a:endParaRPr lang="en-US" altLang="zh-CN" sz="2600" b="1" dirty="0" smtClean="0">
            <a:solidFill>
              <a:srgbClr val="002060"/>
            </a:solidFill>
          </a:endParaRPr>
        </a:p>
      </dgm:t>
    </dgm:pt>
    <dgm:pt modelId="{B7810E37-0150-4B80-8DB3-29871FB96DB4}" type="par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54918522-67FA-4EC5-BD7E-4D39790022D1}" type="sib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19201EA7-7351-44DB-BA2F-DCB03B0C46D9}">
      <dgm:prSet phldrT="[文本]" custT="1"/>
      <dgm:spPr/>
      <dgm:t>
        <a:bodyPr/>
        <a:lstStyle/>
        <a:p>
          <a:pPr>
            <a:lnSpc>
              <a:spcPct val="100000"/>
            </a:lnSpc>
          </a:pPr>
          <a:endParaRPr lang="zh-CN" altLang="en-US" sz="2200" dirty="0" smtClean="0">
            <a:solidFill>
              <a:srgbClr val="030305"/>
            </a:solidFill>
          </a:endParaRPr>
        </a:p>
      </dgm:t>
    </dgm:pt>
    <dgm:pt modelId="{A474D9EE-4444-424C-951F-ECDE7DB600EF}" type="par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29BB569-2C35-43E9-8795-3E97BB25AB7E}" type="sib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995B7AF-CA46-47BC-9C8A-9FF96A49B8BD}" type="pres">
      <dgm:prSet presAssocID="{A88F75FD-AC8C-4BB9-9033-58761CAB78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FA59E82-9C99-4A77-8AC5-A601B600D960}" type="pres">
      <dgm:prSet presAssocID="{5B11C789-AEDB-448F-8DCC-B1E46C98CD37}" presName="parentText" presStyleLbl="node1" presStyleIdx="0" presStyleCnt="1" custScaleY="116887" custLinFactNeighborY="-19638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F07758-DFCA-4CFD-A165-E5B6F32A97A3}" type="pres">
      <dgm:prSet presAssocID="{5B11C789-AEDB-448F-8DCC-B1E46C98CD3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5FFE2ED-3155-4111-B173-A6C0C8F6A8E8}" srcId="{5B11C789-AEDB-448F-8DCC-B1E46C98CD37}" destId="{19201EA7-7351-44DB-BA2F-DCB03B0C46D9}" srcOrd="0" destOrd="0" parTransId="{A474D9EE-4444-424C-951F-ECDE7DB600EF}" sibTransId="{029BB569-2C35-43E9-8795-3E97BB25AB7E}"/>
    <dgm:cxn modelId="{CC70A3C9-2C85-45D4-93CD-6C3280D6AAAB}" type="presOf" srcId="{19201EA7-7351-44DB-BA2F-DCB03B0C46D9}" destId="{31F07758-DFCA-4CFD-A165-E5B6F32A97A3}" srcOrd="0" destOrd="0" presId="urn:microsoft.com/office/officeart/2005/8/layout/vList2"/>
    <dgm:cxn modelId="{0FE966B1-B23C-4A9A-B9D3-4AC0E91667EB}" type="presOf" srcId="{5B11C789-AEDB-448F-8DCC-B1E46C98CD37}" destId="{8FA59E82-9C99-4A77-8AC5-A601B600D960}" srcOrd="0" destOrd="0" presId="urn:microsoft.com/office/officeart/2005/8/layout/vList2"/>
    <dgm:cxn modelId="{49DFE645-795A-427E-B428-B406BB15E4BA}" srcId="{A88F75FD-AC8C-4BB9-9033-58761CAB783D}" destId="{5B11C789-AEDB-448F-8DCC-B1E46C98CD37}" srcOrd="0" destOrd="0" parTransId="{B7810E37-0150-4B80-8DB3-29871FB96DB4}" sibTransId="{54918522-67FA-4EC5-BD7E-4D39790022D1}"/>
    <dgm:cxn modelId="{AC013614-165B-4ACC-8E4C-75952007B1CA}" type="presOf" srcId="{A88F75FD-AC8C-4BB9-9033-58761CAB783D}" destId="{0995B7AF-CA46-47BC-9C8A-9FF96A49B8BD}" srcOrd="0" destOrd="0" presId="urn:microsoft.com/office/officeart/2005/8/layout/vList2"/>
    <dgm:cxn modelId="{5377451B-4464-4428-8F65-569293B4C1C3}" type="presParOf" srcId="{0995B7AF-CA46-47BC-9C8A-9FF96A49B8BD}" destId="{8FA59E82-9C99-4A77-8AC5-A601B600D960}" srcOrd="0" destOrd="0" presId="urn:microsoft.com/office/officeart/2005/8/layout/vList2"/>
    <dgm:cxn modelId="{33C82034-3831-417A-801F-8597847338EA}" type="presParOf" srcId="{0995B7AF-CA46-47BC-9C8A-9FF96A49B8BD}" destId="{31F07758-DFCA-4CFD-A165-E5B6F32A97A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88F75FD-AC8C-4BB9-9033-58761CAB78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B11C789-AEDB-448F-8DCC-B1E46C98CD37}">
      <dgm:prSet phldrT="[文本]" custT="1"/>
      <dgm:spPr/>
      <dgm:t>
        <a:bodyPr/>
        <a:lstStyle/>
        <a:p>
          <a:r>
            <a:rPr lang="zh-CN" altLang="en-US" sz="2500" b="1" dirty="0" smtClean="0">
              <a:solidFill>
                <a:srgbClr val="002060"/>
              </a:solidFill>
            </a:rPr>
            <a:t>监管原则：可兑换、真实性、合规性、便利化</a:t>
          </a:r>
          <a:endParaRPr lang="en-US" altLang="zh-CN" sz="2500" b="1" dirty="0" smtClean="0">
            <a:solidFill>
              <a:srgbClr val="002060"/>
            </a:solidFill>
          </a:endParaRPr>
        </a:p>
      </dgm:t>
    </dgm:pt>
    <dgm:pt modelId="{B7810E37-0150-4B80-8DB3-29871FB96DB4}" type="par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54918522-67FA-4EC5-BD7E-4D39790022D1}" type="sib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19201EA7-7351-44DB-BA2F-DCB03B0C46D9}">
      <dgm:prSet phldrT="[文本]" custT="1"/>
      <dgm:spPr/>
      <dgm:t>
        <a:bodyPr/>
        <a:lstStyle/>
        <a:p>
          <a:pPr>
            <a:lnSpc>
              <a:spcPct val="100000"/>
            </a:lnSpc>
          </a:pPr>
          <a:endParaRPr lang="zh-CN" altLang="en-US" sz="2200" dirty="0" smtClean="0">
            <a:solidFill>
              <a:srgbClr val="030305"/>
            </a:solidFill>
          </a:endParaRPr>
        </a:p>
      </dgm:t>
    </dgm:pt>
    <dgm:pt modelId="{A474D9EE-4444-424C-951F-ECDE7DB600EF}" type="par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29BB569-2C35-43E9-8795-3E97BB25AB7E}" type="sib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995B7AF-CA46-47BC-9C8A-9FF96A49B8BD}" type="pres">
      <dgm:prSet presAssocID="{A88F75FD-AC8C-4BB9-9033-58761CAB78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FA59E82-9C99-4A77-8AC5-A601B600D960}" type="pres">
      <dgm:prSet presAssocID="{5B11C789-AEDB-448F-8DCC-B1E46C98CD37}" presName="parentText" presStyleLbl="node1" presStyleIdx="0" presStyleCnt="1" custScaleY="116887" custLinFactNeighborY="5879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F07758-DFCA-4CFD-A165-E5B6F32A97A3}" type="pres">
      <dgm:prSet presAssocID="{5B11C789-AEDB-448F-8DCC-B1E46C98CD3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5FFE2ED-3155-4111-B173-A6C0C8F6A8E8}" srcId="{5B11C789-AEDB-448F-8DCC-B1E46C98CD37}" destId="{19201EA7-7351-44DB-BA2F-DCB03B0C46D9}" srcOrd="0" destOrd="0" parTransId="{A474D9EE-4444-424C-951F-ECDE7DB600EF}" sibTransId="{029BB569-2C35-43E9-8795-3E97BB25AB7E}"/>
    <dgm:cxn modelId="{9AECABBD-A018-40B4-9C7C-77FEDAFFBD20}" type="presOf" srcId="{5B11C789-AEDB-448F-8DCC-B1E46C98CD37}" destId="{8FA59E82-9C99-4A77-8AC5-A601B600D960}" srcOrd="0" destOrd="0" presId="urn:microsoft.com/office/officeart/2005/8/layout/vList2"/>
    <dgm:cxn modelId="{49DFE645-795A-427E-B428-B406BB15E4BA}" srcId="{A88F75FD-AC8C-4BB9-9033-58761CAB783D}" destId="{5B11C789-AEDB-448F-8DCC-B1E46C98CD37}" srcOrd="0" destOrd="0" parTransId="{B7810E37-0150-4B80-8DB3-29871FB96DB4}" sibTransId="{54918522-67FA-4EC5-BD7E-4D39790022D1}"/>
    <dgm:cxn modelId="{DB60FC36-D902-454A-82A1-3AE8A83389E0}" type="presOf" srcId="{19201EA7-7351-44DB-BA2F-DCB03B0C46D9}" destId="{31F07758-DFCA-4CFD-A165-E5B6F32A97A3}" srcOrd="0" destOrd="0" presId="urn:microsoft.com/office/officeart/2005/8/layout/vList2"/>
    <dgm:cxn modelId="{40D42456-493F-44F9-84FA-7DBCD5FBECFC}" type="presOf" srcId="{A88F75FD-AC8C-4BB9-9033-58761CAB783D}" destId="{0995B7AF-CA46-47BC-9C8A-9FF96A49B8BD}" srcOrd="0" destOrd="0" presId="urn:microsoft.com/office/officeart/2005/8/layout/vList2"/>
    <dgm:cxn modelId="{78B4F9CD-BF47-43A4-BD98-FFC5DB8DFBD1}" type="presParOf" srcId="{0995B7AF-CA46-47BC-9C8A-9FF96A49B8BD}" destId="{8FA59E82-9C99-4A77-8AC5-A601B600D960}" srcOrd="0" destOrd="0" presId="urn:microsoft.com/office/officeart/2005/8/layout/vList2"/>
    <dgm:cxn modelId="{AE7119FE-508D-451A-B8AF-A92A5E376232}" type="presParOf" srcId="{0995B7AF-CA46-47BC-9C8A-9FF96A49B8BD}" destId="{31F07758-DFCA-4CFD-A165-E5B6F32A97A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88F75FD-AC8C-4BB9-9033-58761CAB78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B11C789-AEDB-448F-8DCC-B1E46C98CD37}">
      <dgm:prSet phldrT="[文本]" custT="1"/>
      <dgm:spPr/>
      <dgm:t>
        <a:bodyPr/>
        <a:lstStyle/>
        <a:p>
          <a:pPr algn="ctr"/>
          <a:r>
            <a:rPr lang="zh-CN" altLang="en-US" sz="2500" b="1" dirty="0" smtClean="0">
              <a:solidFill>
                <a:srgbClr val="002060"/>
              </a:solidFill>
            </a:rPr>
            <a:t>主体管理</a:t>
          </a:r>
          <a:endParaRPr lang="en-US" altLang="zh-CN" sz="2500" b="1" dirty="0" smtClean="0">
            <a:solidFill>
              <a:srgbClr val="002060"/>
            </a:solidFill>
          </a:endParaRPr>
        </a:p>
      </dgm:t>
    </dgm:pt>
    <dgm:pt modelId="{B7810E37-0150-4B80-8DB3-29871FB96DB4}" type="par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54918522-67FA-4EC5-BD7E-4D39790022D1}" type="sib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19201EA7-7351-44DB-BA2F-DCB03B0C46D9}">
      <dgm:prSet phldrT="[文本]" custT="1"/>
      <dgm:spPr/>
      <dgm:t>
        <a:bodyPr/>
        <a:lstStyle/>
        <a:p>
          <a:pPr>
            <a:lnSpc>
              <a:spcPct val="100000"/>
            </a:lnSpc>
          </a:pPr>
          <a:endParaRPr lang="zh-CN" altLang="en-US" sz="2200" dirty="0" smtClean="0">
            <a:solidFill>
              <a:srgbClr val="030305"/>
            </a:solidFill>
          </a:endParaRPr>
        </a:p>
      </dgm:t>
    </dgm:pt>
    <dgm:pt modelId="{A474D9EE-4444-424C-951F-ECDE7DB600EF}" type="par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29BB569-2C35-43E9-8795-3E97BB25AB7E}" type="sib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995B7AF-CA46-47BC-9C8A-9FF96A49B8BD}" type="pres">
      <dgm:prSet presAssocID="{A88F75FD-AC8C-4BB9-9033-58761CAB78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FA59E82-9C99-4A77-8AC5-A601B600D960}" type="pres">
      <dgm:prSet presAssocID="{5B11C789-AEDB-448F-8DCC-B1E46C98CD37}" presName="parentText" presStyleLbl="node1" presStyleIdx="0" presStyleCnt="1" custScaleY="116887" custLinFactNeighborY="5879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F07758-DFCA-4CFD-A165-E5B6F32A97A3}" type="pres">
      <dgm:prSet presAssocID="{5B11C789-AEDB-448F-8DCC-B1E46C98CD3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5FFE2ED-3155-4111-B173-A6C0C8F6A8E8}" srcId="{5B11C789-AEDB-448F-8DCC-B1E46C98CD37}" destId="{19201EA7-7351-44DB-BA2F-DCB03B0C46D9}" srcOrd="0" destOrd="0" parTransId="{A474D9EE-4444-424C-951F-ECDE7DB600EF}" sibTransId="{029BB569-2C35-43E9-8795-3E97BB25AB7E}"/>
    <dgm:cxn modelId="{E7192983-663E-472B-9C83-956FB34C39CA}" type="presOf" srcId="{5B11C789-AEDB-448F-8DCC-B1E46C98CD37}" destId="{8FA59E82-9C99-4A77-8AC5-A601B600D960}" srcOrd="0" destOrd="0" presId="urn:microsoft.com/office/officeart/2005/8/layout/vList2"/>
    <dgm:cxn modelId="{49DFE645-795A-427E-B428-B406BB15E4BA}" srcId="{A88F75FD-AC8C-4BB9-9033-58761CAB783D}" destId="{5B11C789-AEDB-448F-8DCC-B1E46C98CD37}" srcOrd="0" destOrd="0" parTransId="{B7810E37-0150-4B80-8DB3-29871FB96DB4}" sibTransId="{54918522-67FA-4EC5-BD7E-4D39790022D1}"/>
    <dgm:cxn modelId="{CBDF142C-0A96-4D51-A613-46F606C54D0A}" type="presOf" srcId="{19201EA7-7351-44DB-BA2F-DCB03B0C46D9}" destId="{31F07758-DFCA-4CFD-A165-E5B6F32A97A3}" srcOrd="0" destOrd="0" presId="urn:microsoft.com/office/officeart/2005/8/layout/vList2"/>
    <dgm:cxn modelId="{5CE44FE2-84B6-41A9-B794-F8658E57EDBB}" type="presOf" srcId="{A88F75FD-AC8C-4BB9-9033-58761CAB783D}" destId="{0995B7AF-CA46-47BC-9C8A-9FF96A49B8BD}" srcOrd="0" destOrd="0" presId="urn:microsoft.com/office/officeart/2005/8/layout/vList2"/>
    <dgm:cxn modelId="{FA0F322D-0CDF-4A23-81A8-F51D6A596CFB}" type="presParOf" srcId="{0995B7AF-CA46-47BC-9C8A-9FF96A49B8BD}" destId="{8FA59E82-9C99-4A77-8AC5-A601B600D960}" srcOrd="0" destOrd="0" presId="urn:microsoft.com/office/officeart/2005/8/layout/vList2"/>
    <dgm:cxn modelId="{32ED44FF-5D55-4EFB-91C3-39BA06BFC7C6}" type="presParOf" srcId="{0995B7AF-CA46-47BC-9C8A-9FF96A49B8BD}" destId="{31F07758-DFCA-4CFD-A165-E5B6F32A97A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88F75FD-AC8C-4BB9-9033-58761CAB78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B11C789-AEDB-448F-8DCC-B1E46C98CD37}">
      <dgm:prSet phldrT="[文本]" custT="1"/>
      <dgm:spPr/>
      <dgm:t>
        <a:bodyPr/>
        <a:lstStyle/>
        <a:p>
          <a:pPr algn="ctr"/>
          <a:r>
            <a:rPr lang="zh-CN" altLang="en-US" sz="2500" b="1" dirty="0" smtClean="0">
              <a:solidFill>
                <a:srgbClr val="002060"/>
              </a:solidFill>
            </a:rPr>
            <a:t>事中管理</a:t>
          </a:r>
          <a:endParaRPr lang="en-US" altLang="zh-CN" sz="2500" b="1" dirty="0" smtClean="0">
            <a:solidFill>
              <a:srgbClr val="002060"/>
            </a:solidFill>
          </a:endParaRPr>
        </a:p>
      </dgm:t>
    </dgm:pt>
    <dgm:pt modelId="{B7810E37-0150-4B80-8DB3-29871FB96DB4}" type="par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54918522-67FA-4EC5-BD7E-4D39790022D1}" type="sib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19201EA7-7351-44DB-BA2F-DCB03B0C46D9}">
      <dgm:prSet phldrT="[文本]" custT="1"/>
      <dgm:spPr/>
      <dgm:t>
        <a:bodyPr/>
        <a:lstStyle/>
        <a:p>
          <a:pPr>
            <a:lnSpc>
              <a:spcPct val="100000"/>
            </a:lnSpc>
          </a:pPr>
          <a:endParaRPr lang="zh-CN" altLang="en-US" sz="2200" dirty="0" smtClean="0">
            <a:solidFill>
              <a:srgbClr val="030305"/>
            </a:solidFill>
          </a:endParaRPr>
        </a:p>
      </dgm:t>
    </dgm:pt>
    <dgm:pt modelId="{A474D9EE-4444-424C-951F-ECDE7DB600EF}" type="par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29BB569-2C35-43E9-8795-3E97BB25AB7E}" type="sib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995B7AF-CA46-47BC-9C8A-9FF96A49B8BD}" type="pres">
      <dgm:prSet presAssocID="{A88F75FD-AC8C-4BB9-9033-58761CAB78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FA59E82-9C99-4A77-8AC5-A601B600D960}" type="pres">
      <dgm:prSet presAssocID="{5B11C789-AEDB-448F-8DCC-B1E46C98CD37}" presName="parentText" presStyleLbl="node1" presStyleIdx="0" presStyleCnt="1" custScaleY="116887" custLinFactNeighborY="5879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F07758-DFCA-4CFD-A165-E5B6F32A97A3}" type="pres">
      <dgm:prSet presAssocID="{5B11C789-AEDB-448F-8DCC-B1E46C98CD3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5FFE2ED-3155-4111-B173-A6C0C8F6A8E8}" srcId="{5B11C789-AEDB-448F-8DCC-B1E46C98CD37}" destId="{19201EA7-7351-44DB-BA2F-DCB03B0C46D9}" srcOrd="0" destOrd="0" parTransId="{A474D9EE-4444-424C-951F-ECDE7DB600EF}" sibTransId="{029BB569-2C35-43E9-8795-3E97BB25AB7E}"/>
    <dgm:cxn modelId="{B3C7BF59-777A-4F29-ACC0-2982EEFA6244}" type="presOf" srcId="{19201EA7-7351-44DB-BA2F-DCB03B0C46D9}" destId="{31F07758-DFCA-4CFD-A165-E5B6F32A97A3}" srcOrd="0" destOrd="0" presId="urn:microsoft.com/office/officeart/2005/8/layout/vList2"/>
    <dgm:cxn modelId="{49DFE645-795A-427E-B428-B406BB15E4BA}" srcId="{A88F75FD-AC8C-4BB9-9033-58761CAB783D}" destId="{5B11C789-AEDB-448F-8DCC-B1E46C98CD37}" srcOrd="0" destOrd="0" parTransId="{B7810E37-0150-4B80-8DB3-29871FB96DB4}" sibTransId="{54918522-67FA-4EC5-BD7E-4D39790022D1}"/>
    <dgm:cxn modelId="{1E51FF0C-920F-45D5-B48C-E49C3B144A8A}" type="presOf" srcId="{5B11C789-AEDB-448F-8DCC-B1E46C98CD37}" destId="{8FA59E82-9C99-4A77-8AC5-A601B600D960}" srcOrd="0" destOrd="0" presId="urn:microsoft.com/office/officeart/2005/8/layout/vList2"/>
    <dgm:cxn modelId="{9D87DDF9-E285-4F43-B0BF-EE300D728815}" type="presOf" srcId="{A88F75FD-AC8C-4BB9-9033-58761CAB783D}" destId="{0995B7AF-CA46-47BC-9C8A-9FF96A49B8BD}" srcOrd="0" destOrd="0" presId="urn:microsoft.com/office/officeart/2005/8/layout/vList2"/>
    <dgm:cxn modelId="{E44C5765-7FDE-4DAF-9B5C-8BEF9CB521A7}" type="presParOf" srcId="{0995B7AF-CA46-47BC-9C8A-9FF96A49B8BD}" destId="{8FA59E82-9C99-4A77-8AC5-A601B600D960}" srcOrd="0" destOrd="0" presId="urn:microsoft.com/office/officeart/2005/8/layout/vList2"/>
    <dgm:cxn modelId="{B5FA4E7F-7E28-4EC9-B888-6D1840D0194B}" type="presParOf" srcId="{0995B7AF-CA46-47BC-9C8A-9FF96A49B8BD}" destId="{31F07758-DFCA-4CFD-A165-E5B6F32A97A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88F75FD-AC8C-4BB9-9033-58761CAB78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B11C789-AEDB-448F-8DCC-B1E46C98CD37}">
      <dgm:prSet phldrT="[文本]" custT="1"/>
      <dgm:spPr/>
      <dgm:t>
        <a:bodyPr/>
        <a:lstStyle/>
        <a:p>
          <a:pPr algn="ctr"/>
          <a:r>
            <a:rPr lang="zh-CN" altLang="en-US" sz="2500" b="1" dirty="0" smtClean="0">
              <a:solidFill>
                <a:srgbClr val="002060"/>
              </a:solidFill>
            </a:rPr>
            <a:t>事后管理</a:t>
          </a:r>
          <a:endParaRPr lang="en-US" altLang="zh-CN" sz="2500" b="1" dirty="0" smtClean="0">
            <a:solidFill>
              <a:srgbClr val="002060"/>
            </a:solidFill>
          </a:endParaRPr>
        </a:p>
      </dgm:t>
    </dgm:pt>
    <dgm:pt modelId="{B7810E37-0150-4B80-8DB3-29871FB96DB4}" type="par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54918522-67FA-4EC5-BD7E-4D39790022D1}" type="sib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19201EA7-7351-44DB-BA2F-DCB03B0C46D9}">
      <dgm:prSet phldrT="[文本]" custT="1"/>
      <dgm:spPr/>
      <dgm:t>
        <a:bodyPr/>
        <a:lstStyle/>
        <a:p>
          <a:pPr>
            <a:lnSpc>
              <a:spcPct val="100000"/>
            </a:lnSpc>
          </a:pPr>
          <a:endParaRPr lang="zh-CN" altLang="en-US" sz="2200" dirty="0" smtClean="0">
            <a:solidFill>
              <a:srgbClr val="030305"/>
            </a:solidFill>
          </a:endParaRPr>
        </a:p>
      </dgm:t>
    </dgm:pt>
    <dgm:pt modelId="{A474D9EE-4444-424C-951F-ECDE7DB600EF}" type="par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29BB569-2C35-43E9-8795-3E97BB25AB7E}" type="sib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995B7AF-CA46-47BC-9C8A-9FF96A49B8BD}" type="pres">
      <dgm:prSet presAssocID="{A88F75FD-AC8C-4BB9-9033-58761CAB78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FA59E82-9C99-4A77-8AC5-A601B600D960}" type="pres">
      <dgm:prSet presAssocID="{5B11C789-AEDB-448F-8DCC-B1E46C98CD37}" presName="parentText" presStyleLbl="node1" presStyleIdx="0" presStyleCnt="1" custScaleY="116887" custLinFactNeighborY="5879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F07758-DFCA-4CFD-A165-E5B6F32A97A3}" type="pres">
      <dgm:prSet presAssocID="{5B11C789-AEDB-448F-8DCC-B1E46C98CD3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5FFE2ED-3155-4111-B173-A6C0C8F6A8E8}" srcId="{5B11C789-AEDB-448F-8DCC-B1E46C98CD37}" destId="{19201EA7-7351-44DB-BA2F-DCB03B0C46D9}" srcOrd="0" destOrd="0" parTransId="{A474D9EE-4444-424C-951F-ECDE7DB600EF}" sibTransId="{029BB569-2C35-43E9-8795-3E97BB25AB7E}"/>
    <dgm:cxn modelId="{E3395F01-6EC4-4CF4-A176-19672FCFEC68}" type="presOf" srcId="{19201EA7-7351-44DB-BA2F-DCB03B0C46D9}" destId="{31F07758-DFCA-4CFD-A165-E5B6F32A97A3}" srcOrd="0" destOrd="0" presId="urn:microsoft.com/office/officeart/2005/8/layout/vList2"/>
    <dgm:cxn modelId="{49DFE645-795A-427E-B428-B406BB15E4BA}" srcId="{A88F75FD-AC8C-4BB9-9033-58761CAB783D}" destId="{5B11C789-AEDB-448F-8DCC-B1E46C98CD37}" srcOrd="0" destOrd="0" parTransId="{B7810E37-0150-4B80-8DB3-29871FB96DB4}" sibTransId="{54918522-67FA-4EC5-BD7E-4D39790022D1}"/>
    <dgm:cxn modelId="{F8B0C165-4CC1-410A-B377-6BE43AC89288}" type="presOf" srcId="{A88F75FD-AC8C-4BB9-9033-58761CAB783D}" destId="{0995B7AF-CA46-47BC-9C8A-9FF96A49B8BD}" srcOrd="0" destOrd="0" presId="urn:microsoft.com/office/officeart/2005/8/layout/vList2"/>
    <dgm:cxn modelId="{041D87F3-349C-4501-96E4-BE26BE5B9AD4}" type="presOf" srcId="{5B11C789-AEDB-448F-8DCC-B1E46C98CD37}" destId="{8FA59E82-9C99-4A77-8AC5-A601B600D960}" srcOrd="0" destOrd="0" presId="urn:microsoft.com/office/officeart/2005/8/layout/vList2"/>
    <dgm:cxn modelId="{359F5797-7012-4D27-A544-8EF14AE992ED}" type="presParOf" srcId="{0995B7AF-CA46-47BC-9C8A-9FF96A49B8BD}" destId="{8FA59E82-9C99-4A77-8AC5-A601B600D960}" srcOrd="0" destOrd="0" presId="urn:microsoft.com/office/officeart/2005/8/layout/vList2"/>
    <dgm:cxn modelId="{4B4916FD-8B2B-4892-B36E-0C5776D92A82}" type="presParOf" srcId="{0995B7AF-CA46-47BC-9C8A-9FF96A49B8BD}" destId="{31F07758-DFCA-4CFD-A165-E5B6F32A97A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A88F75FD-AC8C-4BB9-9033-58761CAB78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B11C789-AEDB-448F-8DCC-B1E46C98CD37}">
      <dgm:prSet phldrT="[文本]" custT="1"/>
      <dgm:spPr/>
      <dgm:t>
        <a:bodyPr/>
        <a:lstStyle/>
        <a:p>
          <a:pPr algn="ctr"/>
          <a:r>
            <a:rPr lang="zh-CN" altLang="en-US" sz="2500" b="1" dirty="0" smtClean="0">
              <a:solidFill>
                <a:srgbClr val="002060"/>
              </a:solidFill>
            </a:rPr>
            <a:t>事后管理</a:t>
          </a:r>
          <a:endParaRPr lang="en-US" altLang="zh-CN" sz="2500" b="1" dirty="0" smtClean="0">
            <a:solidFill>
              <a:srgbClr val="002060"/>
            </a:solidFill>
          </a:endParaRPr>
        </a:p>
      </dgm:t>
    </dgm:pt>
    <dgm:pt modelId="{B7810E37-0150-4B80-8DB3-29871FB96DB4}" type="par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54918522-67FA-4EC5-BD7E-4D39790022D1}" type="sib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19201EA7-7351-44DB-BA2F-DCB03B0C46D9}">
      <dgm:prSet phldrT="[文本]" custT="1"/>
      <dgm:spPr/>
      <dgm:t>
        <a:bodyPr/>
        <a:lstStyle/>
        <a:p>
          <a:pPr>
            <a:lnSpc>
              <a:spcPct val="100000"/>
            </a:lnSpc>
          </a:pPr>
          <a:endParaRPr lang="zh-CN" altLang="en-US" sz="2200" dirty="0" smtClean="0">
            <a:solidFill>
              <a:srgbClr val="030305"/>
            </a:solidFill>
          </a:endParaRPr>
        </a:p>
      </dgm:t>
    </dgm:pt>
    <dgm:pt modelId="{A474D9EE-4444-424C-951F-ECDE7DB600EF}" type="par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29BB569-2C35-43E9-8795-3E97BB25AB7E}" type="sib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995B7AF-CA46-47BC-9C8A-9FF96A49B8BD}" type="pres">
      <dgm:prSet presAssocID="{A88F75FD-AC8C-4BB9-9033-58761CAB78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FA59E82-9C99-4A77-8AC5-A601B600D960}" type="pres">
      <dgm:prSet presAssocID="{5B11C789-AEDB-448F-8DCC-B1E46C98CD37}" presName="parentText" presStyleLbl="node1" presStyleIdx="0" presStyleCnt="1" custScaleY="116887" custLinFactNeighborY="5879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F07758-DFCA-4CFD-A165-E5B6F32A97A3}" type="pres">
      <dgm:prSet presAssocID="{5B11C789-AEDB-448F-8DCC-B1E46C98CD3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5FFE2ED-3155-4111-B173-A6C0C8F6A8E8}" srcId="{5B11C789-AEDB-448F-8DCC-B1E46C98CD37}" destId="{19201EA7-7351-44DB-BA2F-DCB03B0C46D9}" srcOrd="0" destOrd="0" parTransId="{A474D9EE-4444-424C-951F-ECDE7DB600EF}" sibTransId="{029BB569-2C35-43E9-8795-3E97BB25AB7E}"/>
    <dgm:cxn modelId="{49DFE645-795A-427E-B428-B406BB15E4BA}" srcId="{A88F75FD-AC8C-4BB9-9033-58761CAB783D}" destId="{5B11C789-AEDB-448F-8DCC-B1E46C98CD37}" srcOrd="0" destOrd="0" parTransId="{B7810E37-0150-4B80-8DB3-29871FB96DB4}" sibTransId="{54918522-67FA-4EC5-BD7E-4D39790022D1}"/>
    <dgm:cxn modelId="{680F7A19-0956-494E-AC87-DD430432F2C9}" type="presOf" srcId="{A88F75FD-AC8C-4BB9-9033-58761CAB783D}" destId="{0995B7AF-CA46-47BC-9C8A-9FF96A49B8BD}" srcOrd="0" destOrd="0" presId="urn:microsoft.com/office/officeart/2005/8/layout/vList2"/>
    <dgm:cxn modelId="{530A314C-1FC1-4413-97E8-CBF31747D0E0}" type="presOf" srcId="{5B11C789-AEDB-448F-8DCC-B1E46C98CD37}" destId="{8FA59E82-9C99-4A77-8AC5-A601B600D960}" srcOrd="0" destOrd="0" presId="urn:microsoft.com/office/officeart/2005/8/layout/vList2"/>
    <dgm:cxn modelId="{D4988B81-0877-4EAA-9B33-EFB6310EA210}" type="presOf" srcId="{19201EA7-7351-44DB-BA2F-DCB03B0C46D9}" destId="{31F07758-DFCA-4CFD-A165-E5B6F32A97A3}" srcOrd="0" destOrd="0" presId="urn:microsoft.com/office/officeart/2005/8/layout/vList2"/>
    <dgm:cxn modelId="{320E24DE-D6C5-4EC5-893D-8D1BF8E218DA}" type="presParOf" srcId="{0995B7AF-CA46-47BC-9C8A-9FF96A49B8BD}" destId="{8FA59E82-9C99-4A77-8AC5-A601B600D960}" srcOrd="0" destOrd="0" presId="urn:microsoft.com/office/officeart/2005/8/layout/vList2"/>
    <dgm:cxn modelId="{2202DF65-0EFD-4953-9208-EBC9E6B7379F}" type="presParOf" srcId="{0995B7AF-CA46-47BC-9C8A-9FF96A49B8BD}" destId="{31F07758-DFCA-4CFD-A165-E5B6F32A97A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A88F75FD-AC8C-4BB9-9033-58761CAB78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B11C789-AEDB-448F-8DCC-B1E46C98CD37}">
      <dgm:prSet phldrT="[文本]" custT="1"/>
      <dgm:spPr/>
      <dgm:t>
        <a:bodyPr/>
        <a:lstStyle/>
        <a:p>
          <a:r>
            <a:rPr lang="zh-CN" altLang="en-US" sz="2500" b="1" dirty="0" smtClean="0">
              <a:solidFill>
                <a:srgbClr val="002060"/>
              </a:solidFill>
            </a:rPr>
            <a:t>奖惩措施：合规受奖、违规受罚受限</a:t>
          </a:r>
          <a:endParaRPr lang="en-US" altLang="zh-CN" sz="2500" b="1" dirty="0" smtClean="0">
            <a:solidFill>
              <a:srgbClr val="002060"/>
            </a:solidFill>
          </a:endParaRPr>
        </a:p>
      </dgm:t>
    </dgm:pt>
    <dgm:pt modelId="{B7810E37-0150-4B80-8DB3-29871FB96DB4}" type="par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54918522-67FA-4EC5-BD7E-4D39790022D1}" type="sib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19201EA7-7351-44DB-BA2F-DCB03B0C46D9}">
      <dgm:prSet phldrT="[文本]" custT="1"/>
      <dgm:spPr/>
      <dgm:t>
        <a:bodyPr/>
        <a:lstStyle/>
        <a:p>
          <a:pPr>
            <a:lnSpc>
              <a:spcPct val="100000"/>
            </a:lnSpc>
          </a:pPr>
          <a:endParaRPr lang="zh-CN" altLang="en-US" sz="2200" dirty="0" smtClean="0">
            <a:solidFill>
              <a:srgbClr val="030305"/>
            </a:solidFill>
          </a:endParaRPr>
        </a:p>
      </dgm:t>
    </dgm:pt>
    <dgm:pt modelId="{029BB569-2C35-43E9-8795-3E97BB25AB7E}" type="sib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A474D9EE-4444-424C-951F-ECDE7DB600EF}" type="par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995B7AF-CA46-47BC-9C8A-9FF96A49B8BD}" type="pres">
      <dgm:prSet presAssocID="{A88F75FD-AC8C-4BB9-9033-58761CAB78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FA59E82-9C99-4A77-8AC5-A601B600D960}" type="pres">
      <dgm:prSet presAssocID="{5B11C789-AEDB-448F-8DCC-B1E46C98CD37}" presName="parentText" presStyleLbl="node1" presStyleIdx="0" presStyleCnt="1" custScaleY="116887" custLinFactY="6469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F07758-DFCA-4CFD-A165-E5B6F32A97A3}" type="pres">
      <dgm:prSet presAssocID="{5B11C789-AEDB-448F-8DCC-B1E46C98CD37}" presName="childText" presStyleLbl="revTx" presStyleIdx="0" presStyleCnt="1" custLinFactNeighborX="-6250" custLinFactNeighborY="119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4D7C916-1897-4BB2-9403-24BEB2246F64}" type="presOf" srcId="{5B11C789-AEDB-448F-8DCC-B1E46C98CD37}" destId="{8FA59E82-9C99-4A77-8AC5-A601B600D960}" srcOrd="0" destOrd="0" presId="urn:microsoft.com/office/officeart/2005/8/layout/vList2"/>
    <dgm:cxn modelId="{C5FFE2ED-3155-4111-B173-A6C0C8F6A8E8}" srcId="{5B11C789-AEDB-448F-8DCC-B1E46C98CD37}" destId="{19201EA7-7351-44DB-BA2F-DCB03B0C46D9}" srcOrd="0" destOrd="0" parTransId="{A474D9EE-4444-424C-951F-ECDE7DB600EF}" sibTransId="{029BB569-2C35-43E9-8795-3E97BB25AB7E}"/>
    <dgm:cxn modelId="{0D332FA6-E3A0-4438-AB8F-1E15514F9FA4}" type="presOf" srcId="{A88F75FD-AC8C-4BB9-9033-58761CAB783D}" destId="{0995B7AF-CA46-47BC-9C8A-9FF96A49B8BD}" srcOrd="0" destOrd="0" presId="urn:microsoft.com/office/officeart/2005/8/layout/vList2"/>
    <dgm:cxn modelId="{F2872922-7902-4BBE-B5DD-EC545CEB6F8C}" type="presOf" srcId="{19201EA7-7351-44DB-BA2F-DCB03B0C46D9}" destId="{31F07758-DFCA-4CFD-A165-E5B6F32A97A3}" srcOrd="0" destOrd="0" presId="urn:microsoft.com/office/officeart/2005/8/layout/vList2"/>
    <dgm:cxn modelId="{49DFE645-795A-427E-B428-B406BB15E4BA}" srcId="{A88F75FD-AC8C-4BB9-9033-58761CAB783D}" destId="{5B11C789-AEDB-448F-8DCC-B1E46C98CD37}" srcOrd="0" destOrd="0" parTransId="{B7810E37-0150-4B80-8DB3-29871FB96DB4}" sibTransId="{54918522-67FA-4EC5-BD7E-4D39790022D1}"/>
    <dgm:cxn modelId="{C07856DB-CA45-4538-B881-AE2F97B959A3}" type="presParOf" srcId="{0995B7AF-CA46-47BC-9C8A-9FF96A49B8BD}" destId="{8FA59E82-9C99-4A77-8AC5-A601B600D960}" srcOrd="0" destOrd="0" presId="urn:microsoft.com/office/officeart/2005/8/layout/vList2"/>
    <dgm:cxn modelId="{6BA0F97F-6B00-4675-931D-1B1A91207017}" type="presParOf" srcId="{0995B7AF-CA46-47BC-9C8A-9FF96A49B8BD}" destId="{31F07758-DFCA-4CFD-A165-E5B6F32A97A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7AE895-6568-4362-98D4-00BEF32BFBE7}" type="doc">
      <dgm:prSet loTypeId="urn:microsoft.com/office/officeart/2005/8/layout/cycle2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A442419-0124-495B-A6F1-C3851A84C284}">
      <dgm:prSet custT="1"/>
      <dgm:spPr/>
      <dgm:t>
        <a:bodyPr/>
        <a:lstStyle/>
        <a:p>
          <a:pPr rtl="0"/>
          <a:r>
            <a:rPr lang="zh-CN" sz="2000" b="1" dirty="0" smtClean="0">
              <a:solidFill>
                <a:srgbClr val="030305"/>
              </a:solidFill>
              <a:latin typeface="仿宋_GB2312" pitchFamily="49" charset="-122"/>
              <a:ea typeface="仿宋_GB2312" pitchFamily="49" charset="-122"/>
            </a:rPr>
            <a:t>个人结售汇管理</a:t>
          </a:r>
          <a:endParaRPr lang="en-US" sz="2000" b="1" dirty="0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gm:t>
    </dgm:pt>
    <dgm:pt modelId="{02C75F45-E81A-4D7F-A8CE-04A0C18C0C94}" type="parTrans" cxnId="{B2E0906A-117A-40D4-A2DE-171568E03BFC}">
      <dgm:prSet/>
      <dgm:spPr/>
      <dgm:t>
        <a:bodyPr/>
        <a:lstStyle/>
        <a:p>
          <a:endParaRPr lang="zh-CN" altLang="en-US" sz="2000" b="1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gm:t>
    </dgm:pt>
    <dgm:pt modelId="{2461DD73-9115-4FE9-9874-183E4C653616}" type="sibTrans" cxnId="{B2E0906A-117A-40D4-A2DE-171568E03BFC}">
      <dgm:prSet custT="1"/>
      <dgm:spPr/>
      <dgm:t>
        <a:bodyPr/>
        <a:lstStyle/>
        <a:p>
          <a:endParaRPr lang="zh-CN" altLang="en-US" sz="2000" b="1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gm:t>
    </dgm:pt>
    <dgm:pt modelId="{EC6B8800-92E3-4C17-85BD-7F63CE548D12}">
      <dgm:prSet custT="1"/>
      <dgm:spPr/>
      <dgm:t>
        <a:bodyPr/>
        <a:lstStyle/>
        <a:p>
          <a:pPr rtl="0"/>
          <a:r>
            <a:rPr lang="zh-CN" sz="2000" b="1" dirty="0" smtClean="0">
              <a:solidFill>
                <a:srgbClr val="030305"/>
              </a:solidFill>
              <a:latin typeface="仿宋_GB2312" pitchFamily="49" charset="-122"/>
              <a:ea typeface="仿宋_GB2312" pitchFamily="49" charset="-122"/>
            </a:rPr>
            <a:t>个人收付汇管理</a:t>
          </a:r>
          <a:endParaRPr lang="en-US" sz="2000" b="1" dirty="0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gm:t>
    </dgm:pt>
    <dgm:pt modelId="{1023DAC4-0319-4CCE-81CE-76BFDFDA72DD}" type="parTrans" cxnId="{E748215A-FC10-40AE-83BE-B284383C02B8}">
      <dgm:prSet/>
      <dgm:spPr/>
      <dgm:t>
        <a:bodyPr/>
        <a:lstStyle/>
        <a:p>
          <a:endParaRPr lang="zh-CN" altLang="en-US" sz="2000" b="1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gm:t>
    </dgm:pt>
    <dgm:pt modelId="{01A173C6-E218-499A-A965-972ECD7CA596}" type="sibTrans" cxnId="{E748215A-FC10-40AE-83BE-B284383C02B8}">
      <dgm:prSet custT="1"/>
      <dgm:spPr/>
      <dgm:t>
        <a:bodyPr/>
        <a:lstStyle/>
        <a:p>
          <a:endParaRPr lang="zh-CN" altLang="en-US" sz="2000" b="1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gm:t>
    </dgm:pt>
    <dgm:pt modelId="{C3AD8F15-F17B-4A70-9274-2638AE915855}">
      <dgm:prSet custT="1"/>
      <dgm:spPr/>
      <dgm:t>
        <a:bodyPr/>
        <a:lstStyle/>
        <a:p>
          <a:pPr rtl="0"/>
          <a:r>
            <a:rPr lang="zh-CN" sz="2000" b="1" dirty="0" smtClean="0">
              <a:solidFill>
                <a:srgbClr val="030305"/>
              </a:solidFill>
              <a:latin typeface="仿宋_GB2312" pitchFamily="49" charset="-122"/>
              <a:ea typeface="仿宋_GB2312" pitchFamily="49" charset="-122"/>
            </a:rPr>
            <a:t>个人外币现钞管理</a:t>
          </a:r>
          <a:endParaRPr lang="en-US" sz="2000" b="1" dirty="0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gm:t>
    </dgm:pt>
    <dgm:pt modelId="{09279DB7-D4C2-4A81-8FE2-40E4A9DB47FC}" type="parTrans" cxnId="{06A8C96A-177C-4DA1-B51B-F676339AAC14}">
      <dgm:prSet/>
      <dgm:spPr/>
      <dgm:t>
        <a:bodyPr/>
        <a:lstStyle/>
        <a:p>
          <a:endParaRPr lang="zh-CN" altLang="en-US" sz="2000" b="1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gm:t>
    </dgm:pt>
    <dgm:pt modelId="{13EA13BC-EFCE-4A17-AB0C-4D0A2C827DF7}" type="sibTrans" cxnId="{06A8C96A-177C-4DA1-B51B-F676339AAC14}">
      <dgm:prSet custT="1"/>
      <dgm:spPr/>
      <dgm:t>
        <a:bodyPr/>
        <a:lstStyle/>
        <a:p>
          <a:endParaRPr lang="zh-CN" altLang="en-US" sz="2000" b="1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gm:t>
    </dgm:pt>
    <dgm:pt modelId="{234C0F0C-EA71-4D20-9A21-D61277F22D68}">
      <dgm:prSet custT="1"/>
      <dgm:spPr/>
      <dgm:t>
        <a:bodyPr/>
        <a:lstStyle/>
        <a:p>
          <a:pPr rtl="0"/>
          <a:r>
            <a:rPr lang="zh-CN" sz="2000" b="1" dirty="0" smtClean="0">
              <a:solidFill>
                <a:srgbClr val="030305"/>
              </a:solidFill>
              <a:latin typeface="仿宋_GB2312" pitchFamily="49" charset="-122"/>
              <a:ea typeface="仿宋_GB2312" pitchFamily="49" charset="-122"/>
            </a:rPr>
            <a:t>个人外汇</a:t>
          </a:r>
          <a:r>
            <a:rPr lang="zh-CN" altLang="en-US" sz="2000" b="1" dirty="0" smtClean="0">
              <a:solidFill>
                <a:srgbClr val="030305"/>
              </a:solidFill>
              <a:latin typeface="仿宋_GB2312" pitchFamily="49" charset="-122"/>
              <a:ea typeface="仿宋_GB2312" pitchFamily="49" charset="-122"/>
            </a:rPr>
            <a:t>账</a:t>
          </a:r>
          <a:r>
            <a:rPr lang="zh-CN" sz="2000" b="1" dirty="0" smtClean="0">
              <a:solidFill>
                <a:srgbClr val="030305"/>
              </a:solidFill>
              <a:latin typeface="仿宋_GB2312" pitchFamily="49" charset="-122"/>
              <a:ea typeface="仿宋_GB2312" pitchFamily="49" charset="-122"/>
            </a:rPr>
            <a:t>户管理</a:t>
          </a:r>
          <a:endParaRPr lang="en-US" sz="2000" b="1" dirty="0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gm:t>
    </dgm:pt>
    <dgm:pt modelId="{337D7FE8-B56A-4815-82FB-1A5F1794C96D}" type="parTrans" cxnId="{0E803062-A91C-4693-B844-C9A1149B97B1}">
      <dgm:prSet/>
      <dgm:spPr/>
      <dgm:t>
        <a:bodyPr/>
        <a:lstStyle/>
        <a:p>
          <a:endParaRPr lang="zh-CN" altLang="en-US" sz="2000" b="1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gm:t>
    </dgm:pt>
    <dgm:pt modelId="{7EB93AC8-9A43-4046-931B-20E62756B1B0}" type="sibTrans" cxnId="{0E803062-A91C-4693-B844-C9A1149B97B1}">
      <dgm:prSet custT="1"/>
      <dgm:spPr/>
      <dgm:t>
        <a:bodyPr/>
        <a:lstStyle/>
        <a:p>
          <a:endParaRPr lang="zh-CN" altLang="en-US" sz="2000" b="1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gm:t>
    </dgm:pt>
    <dgm:pt modelId="{7941AB56-7252-443F-90D3-E8A0D5358A0A}">
      <dgm:prSet custT="1"/>
      <dgm:spPr/>
      <dgm:t>
        <a:bodyPr/>
        <a:lstStyle/>
        <a:p>
          <a:pPr rtl="0"/>
          <a:r>
            <a:rPr lang="zh-CN" sz="2000" b="1" dirty="0" smtClean="0">
              <a:solidFill>
                <a:srgbClr val="030305"/>
              </a:solidFill>
              <a:latin typeface="仿宋_GB2312" pitchFamily="49" charset="-122"/>
              <a:ea typeface="仿宋_GB2312" pitchFamily="49" charset="-122"/>
            </a:rPr>
            <a:t>“关注名单”管理</a:t>
          </a:r>
          <a:endParaRPr lang="en-US" sz="2000" b="1" dirty="0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gm:t>
    </dgm:pt>
    <dgm:pt modelId="{ABC45D75-F650-4844-B412-CBF8759C0D04}" type="parTrans" cxnId="{0E5F759B-A487-4AF7-806B-AF95B823FBAD}">
      <dgm:prSet/>
      <dgm:spPr/>
      <dgm:t>
        <a:bodyPr/>
        <a:lstStyle/>
        <a:p>
          <a:endParaRPr lang="zh-CN" altLang="en-US" sz="2000" b="1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gm:t>
    </dgm:pt>
    <dgm:pt modelId="{79F1C0B3-206C-455E-96F3-DDE5F6237FB5}" type="sibTrans" cxnId="{0E5F759B-A487-4AF7-806B-AF95B823FBAD}">
      <dgm:prSet custT="1"/>
      <dgm:spPr/>
      <dgm:t>
        <a:bodyPr/>
        <a:lstStyle/>
        <a:p>
          <a:endParaRPr lang="zh-CN" altLang="en-US" sz="2000" b="1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gm:t>
    </dgm:pt>
    <dgm:pt modelId="{2FA1897B-DF88-438F-9713-1DF39BC477D3}">
      <dgm:prSet custT="1"/>
      <dgm:spPr/>
      <dgm:t>
        <a:bodyPr/>
        <a:lstStyle/>
        <a:p>
          <a:pPr rtl="0"/>
          <a:r>
            <a:rPr lang="zh-CN" sz="2000" b="1" dirty="0" smtClean="0">
              <a:solidFill>
                <a:srgbClr val="030305"/>
              </a:solidFill>
              <a:latin typeface="仿宋_GB2312" pitchFamily="49" charset="-122"/>
              <a:ea typeface="仿宋_GB2312" pitchFamily="49" charset="-122"/>
            </a:rPr>
            <a:t>个人外汇</a:t>
          </a:r>
          <a:r>
            <a:rPr lang="zh-CN" sz="2000" b="1" smtClean="0">
              <a:solidFill>
                <a:srgbClr val="030305"/>
              </a:solidFill>
              <a:latin typeface="仿宋_GB2312" pitchFamily="49" charset="-122"/>
              <a:ea typeface="仿宋_GB2312" pitchFamily="49" charset="-122"/>
            </a:rPr>
            <a:t>业务监测系统</a:t>
          </a:r>
          <a:endParaRPr lang="en-US" sz="2000" b="1" dirty="0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gm:t>
    </dgm:pt>
    <dgm:pt modelId="{6542A27D-109C-4A2B-B2F4-ABCB9A1B3B3E}" type="parTrans" cxnId="{8D524481-F0EC-4C06-B383-AA1D242FA5E5}">
      <dgm:prSet/>
      <dgm:spPr/>
      <dgm:t>
        <a:bodyPr/>
        <a:lstStyle/>
        <a:p>
          <a:endParaRPr lang="zh-CN" altLang="en-US" sz="2000" b="1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gm:t>
    </dgm:pt>
    <dgm:pt modelId="{3FDCE320-3B55-4FA9-BD6B-AE3D592F3E54}" type="sibTrans" cxnId="{8D524481-F0EC-4C06-B383-AA1D242FA5E5}">
      <dgm:prSet custT="1"/>
      <dgm:spPr/>
      <dgm:t>
        <a:bodyPr/>
        <a:lstStyle/>
        <a:p>
          <a:endParaRPr lang="zh-CN" altLang="en-US" sz="2000" b="1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gm:t>
    </dgm:pt>
    <dgm:pt modelId="{BEE62119-D4C1-4476-9956-9393A9688839}" type="pres">
      <dgm:prSet presAssocID="{887AE895-6568-4362-98D4-00BEF32BFBE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B195984-E370-4BAB-BB22-44DB44E9DB9D}" type="pres">
      <dgm:prSet presAssocID="{CA442419-0124-495B-A6F1-C3851A84C28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5CAB929-CDA4-4F33-83FE-EC19D2E19142}" type="pres">
      <dgm:prSet presAssocID="{2461DD73-9115-4FE9-9874-183E4C653616}" presName="sibTrans" presStyleLbl="sibTrans2D1" presStyleIdx="0" presStyleCnt="6"/>
      <dgm:spPr/>
      <dgm:t>
        <a:bodyPr/>
        <a:lstStyle/>
        <a:p>
          <a:endParaRPr lang="zh-CN" altLang="en-US"/>
        </a:p>
      </dgm:t>
    </dgm:pt>
    <dgm:pt modelId="{25079EF9-812C-42BA-9EF8-6E921ED2271E}" type="pres">
      <dgm:prSet presAssocID="{2461DD73-9115-4FE9-9874-183E4C653616}" presName="connectorText" presStyleLbl="sibTrans2D1" presStyleIdx="0" presStyleCnt="6"/>
      <dgm:spPr/>
      <dgm:t>
        <a:bodyPr/>
        <a:lstStyle/>
        <a:p>
          <a:endParaRPr lang="zh-CN" altLang="en-US"/>
        </a:p>
      </dgm:t>
    </dgm:pt>
    <dgm:pt modelId="{01D7637E-90F4-483F-AEC8-ADA2D5E5667A}" type="pres">
      <dgm:prSet presAssocID="{EC6B8800-92E3-4C17-85BD-7F63CE548D1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6387E5-465D-4A1C-9A8F-296210231BFF}" type="pres">
      <dgm:prSet presAssocID="{01A173C6-E218-499A-A965-972ECD7CA596}" presName="sibTrans" presStyleLbl="sibTrans2D1" presStyleIdx="1" presStyleCnt="6"/>
      <dgm:spPr/>
      <dgm:t>
        <a:bodyPr/>
        <a:lstStyle/>
        <a:p>
          <a:endParaRPr lang="zh-CN" altLang="en-US"/>
        </a:p>
      </dgm:t>
    </dgm:pt>
    <dgm:pt modelId="{5D7004F2-6395-4ECE-ADB0-F6F2846D19D2}" type="pres">
      <dgm:prSet presAssocID="{01A173C6-E218-499A-A965-972ECD7CA596}" presName="connectorText" presStyleLbl="sibTrans2D1" presStyleIdx="1" presStyleCnt="6"/>
      <dgm:spPr/>
      <dgm:t>
        <a:bodyPr/>
        <a:lstStyle/>
        <a:p>
          <a:endParaRPr lang="zh-CN" altLang="en-US"/>
        </a:p>
      </dgm:t>
    </dgm:pt>
    <dgm:pt modelId="{C7FDD19A-B20D-4F5E-A648-987390F47DEB}" type="pres">
      <dgm:prSet presAssocID="{C3AD8F15-F17B-4A70-9274-2638AE91585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9BFCF7F-B570-4544-B1D2-75378C638593}" type="pres">
      <dgm:prSet presAssocID="{13EA13BC-EFCE-4A17-AB0C-4D0A2C827DF7}" presName="sibTrans" presStyleLbl="sibTrans2D1" presStyleIdx="2" presStyleCnt="6"/>
      <dgm:spPr/>
      <dgm:t>
        <a:bodyPr/>
        <a:lstStyle/>
        <a:p>
          <a:endParaRPr lang="zh-CN" altLang="en-US"/>
        </a:p>
      </dgm:t>
    </dgm:pt>
    <dgm:pt modelId="{F3DF9CD1-A60B-4139-B828-AB918727EA5D}" type="pres">
      <dgm:prSet presAssocID="{13EA13BC-EFCE-4A17-AB0C-4D0A2C827DF7}" presName="connectorText" presStyleLbl="sibTrans2D1" presStyleIdx="2" presStyleCnt="6"/>
      <dgm:spPr/>
      <dgm:t>
        <a:bodyPr/>
        <a:lstStyle/>
        <a:p>
          <a:endParaRPr lang="zh-CN" altLang="en-US"/>
        </a:p>
      </dgm:t>
    </dgm:pt>
    <dgm:pt modelId="{F954AB1D-C419-436C-B025-B89D21EFFC3E}" type="pres">
      <dgm:prSet presAssocID="{234C0F0C-EA71-4D20-9A21-D61277F22D6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13226F0-0805-4D88-98F6-947395A42D2E}" type="pres">
      <dgm:prSet presAssocID="{7EB93AC8-9A43-4046-931B-20E62756B1B0}" presName="sibTrans" presStyleLbl="sibTrans2D1" presStyleIdx="3" presStyleCnt="6"/>
      <dgm:spPr/>
      <dgm:t>
        <a:bodyPr/>
        <a:lstStyle/>
        <a:p>
          <a:endParaRPr lang="zh-CN" altLang="en-US"/>
        </a:p>
      </dgm:t>
    </dgm:pt>
    <dgm:pt modelId="{738BE334-9740-4D61-859C-7192CA0E2F69}" type="pres">
      <dgm:prSet presAssocID="{7EB93AC8-9A43-4046-931B-20E62756B1B0}" presName="connectorText" presStyleLbl="sibTrans2D1" presStyleIdx="3" presStyleCnt="6"/>
      <dgm:spPr/>
      <dgm:t>
        <a:bodyPr/>
        <a:lstStyle/>
        <a:p>
          <a:endParaRPr lang="zh-CN" altLang="en-US"/>
        </a:p>
      </dgm:t>
    </dgm:pt>
    <dgm:pt modelId="{E57FB163-DB56-4DD1-BC59-CE7198ADD238}" type="pres">
      <dgm:prSet presAssocID="{7941AB56-7252-443F-90D3-E8A0D5358A0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9068F6B-A55F-4494-8549-7F6788D51F3F}" type="pres">
      <dgm:prSet presAssocID="{79F1C0B3-206C-455E-96F3-DDE5F6237FB5}" presName="sibTrans" presStyleLbl="sibTrans2D1" presStyleIdx="4" presStyleCnt="6"/>
      <dgm:spPr/>
      <dgm:t>
        <a:bodyPr/>
        <a:lstStyle/>
        <a:p>
          <a:endParaRPr lang="zh-CN" altLang="en-US"/>
        </a:p>
      </dgm:t>
    </dgm:pt>
    <dgm:pt modelId="{E1848756-FDE0-4571-B22F-A4CCB499FE4F}" type="pres">
      <dgm:prSet presAssocID="{79F1C0B3-206C-455E-96F3-DDE5F6237FB5}" presName="connectorText" presStyleLbl="sibTrans2D1" presStyleIdx="4" presStyleCnt="6"/>
      <dgm:spPr/>
      <dgm:t>
        <a:bodyPr/>
        <a:lstStyle/>
        <a:p>
          <a:endParaRPr lang="zh-CN" altLang="en-US"/>
        </a:p>
      </dgm:t>
    </dgm:pt>
    <dgm:pt modelId="{F8012558-08C7-49E7-9592-3CC69B751E63}" type="pres">
      <dgm:prSet presAssocID="{2FA1897B-DF88-438F-9713-1DF39BC477D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2452A40-3767-4FF4-B39C-1FDF71CB10F9}" type="pres">
      <dgm:prSet presAssocID="{3FDCE320-3B55-4FA9-BD6B-AE3D592F3E54}" presName="sibTrans" presStyleLbl="sibTrans2D1" presStyleIdx="5" presStyleCnt="6"/>
      <dgm:spPr/>
      <dgm:t>
        <a:bodyPr/>
        <a:lstStyle/>
        <a:p>
          <a:endParaRPr lang="zh-CN" altLang="en-US"/>
        </a:p>
      </dgm:t>
    </dgm:pt>
    <dgm:pt modelId="{9CF7B98C-D8FE-4740-9CF9-02E63BA60CFD}" type="pres">
      <dgm:prSet presAssocID="{3FDCE320-3B55-4FA9-BD6B-AE3D592F3E54}" presName="connectorText" presStyleLbl="sibTrans2D1" presStyleIdx="5" presStyleCnt="6"/>
      <dgm:spPr/>
      <dgm:t>
        <a:bodyPr/>
        <a:lstStyle/>
        <a:p>
          <a:endParaRPr lang="zh-CN" altLang="en-US"/>
        </a:p>
      </dgm:t>
    </dgm:pt>
  </dgm:ptLst>
  <dgm:cxnLst>
    <dgm:cxn modelId="{B2E0906A-117A-40D4-A2DE-171568E03BFC}" srcId="{887AE895-6568-4362-98D4-00BEF32BFBE7}" destId="{CA442419-0124-495B-A6F1-C3851A84C284}" srcOrd="0" destOrd="0" parTransId="{02C75F45-E81A-4D7F-A8CE-04A0C18C0C94}" sibTransId="{2461DD73-9115-4FE9-9874-183E4C653616}"/>
    <dgm:cxn modelId="{BF986F35-77EC-4BEE-89DE-148191C78D8A}" type="presOf" srcId="{C3AD8F15-F17B-4A70-9274-2638AE915855}" destId="{C7FDD19A-B20D-4F5E-A648-987390F47DEB}" srcOrd="0" destOrd="0" presId="urn:microsoft.com/office/officeart/2005/8/layout/cycle2"/>
    <dgm:cxn modelId="{E748215A-FC10-40AE-83BE-B284383C02B8}" srcId="{887AE895-6568-4362-98D4-00BEF32BFBE7}" destId="{EC6B8800-92E3-4C17-85BD-7F63CE548D12}" srcOrd="1" destOrd="0" parTransId="{1023DAC4-0319-4CCE-81CE-76BFDFDA72DD}" sibTransId="{01A173C6-E218-499A-A965-972ECD7CA596}"/>
    <dgm:cxn modelId="{C2190244-A79B-49C5-9346-0D389ADFA7E1}" type="presOf" srcId="{234C0F0C-EA71-4D20-9A21-D61277F22D68}" destId="{F954AB1D-C419-436C-B025-B89D21EFFC3E}" srcOrd="0" destOrd="0" presId="urn:microsoft.com/office/officeart/2005/8/layout/cycle2"/>
    <dgm:cxn modelId="{0E803062-A91C-4693-B844-C9A1149B97B1}" srcId="{887AE895-6568-4362-98D4-00BEF32BFBE7}" destId="{234C0F0C-EA71-4D20-9A21-D61277F22D68}" srcOrd="3" destOrd="0" parTransId="{337D7FE8-B56A-4815-82FB-1A5F1794C96D}" sibTransId="{7EB93AC8-9A43-4046-931B-20E62756B1B0}"/>
    <dgm:cxn modelId="{33AC7910-16F8-49C4-BC98-26FF25F9F6CF}" type="presOf" srcId="{7EB93AC8-9A43-4046-931B-20E62756B1B0}" destId="{738BE334-9740-4D61-859C-7192CA0E2F69}" srcOrd="1" destOrd="0" presId="urn:microsoft.com/office/officeart/2005/8/layout/cycle2"/>
    <dgm:cxn modelId="{10A66B90-6C03-4840-BB10-F3738951BA6C}" type="presOf" srcId="{887AE895-6568-4362-98D4-00BEF32BFBE7}" destId="{BEE62119-D4C1-4476-9956-9393A9688839}" srcOrd="0" destOrd="0" presId="urn:microsoft.com/office/officeart/2005/8/layout/cycle2"/>
    <dgm:cxn modelId="{06A8C96A-177C-4DA1-B51B-F676339AAC14}" srcId="{887AE895-6568-4362-98D4-00BEF32BFBE7}" destId="{C3AD8F15-F17B-4A70-9274-2638AE915855}" srcOrd="2" destOrd="0" parTransId="{09279DB7-D4C2-4A81-8FE2-40E4A9DB47FC}" sibTransId="{13EA13BC-EFCE-4A17-AB0C-4D0A2C827DF7}"/>
    <dgm:cxn modelId="{77D4F763-A1F0-4D5C-B6FA-03C5F4BAFF94}" type="presOf" srcId="{CA442419-0124-495B-A6F1-C3851A84C284}" destId="{8B195984-E370-4BAB-BB22-44DB44E9DB9D}" srcOrd="0" destOrd="0" presId="urn:microsoft.com/office/officeart/2005/8/layout/cycle2"/>
    <dgm:cxn modelId="{3AF12A12-88FA-4028-8B75-0D716C5A5533}" type="presOf" srcId="{2461DD73-9115-4FE9-9874-183E4C653616}" destId="{15CAB929-CDA4-4F33-83FE-EC19D2E19142}" srcOrd="0" destOrd="0" presId="urn:microsoft.com/office/officeart/2005/8/layout/cycle2"/>
    <dgm:cxn modelId="{58549EA6-F5D1-4465-87B5-FAF0CC4A1BBF}" type="presOf" srcId="{79F1C0B3-206C-455E-96F3-DDE5F6237FB5}" destId="{E1848756-FDE0-4571-B22F-A4CCB499FE4F}" srcOrd="1" destOrd="0" presId="urn:microsoft.com/office/officeart/2005/8/layout/cycle2"/>
    <dgm:cxn modelId="{F9C810D7-36A3-4147-9E3C-E4368F451DC7}" type="presOf" srcId="{13EA13BC-EFCE-4A17-AB0C-4D0A2C827DF7}" destId="{F9BFCF7F-B570-4544-B1D2-75378C638593}" srcOrd="0" destOrd="0" presId="urn:microsoft.com/office/officeart/2005/8/layout/cycle2"/>
    <dgm:cxn modelId="{BDB9CF87-F419-40D9-A152-F9EDBC3099AF}" type="presOf" srcId="{3FDCE320-3B55-4FA9-BD6B-AE3D592F3E54}" destId="{62452A40-3767-4FF4-B39C-1FDF71CB10F9}" srcOrd="0" destOrd="0" presId="urn:microsoft.com/office/officeart/2005/8/layout/cycle2"/>
    <dgm:cxn modelId="{EB2BE3EF-EB90-4621-8769-7C347318E4B2}" type="presOf" srcId="{01A173C6-E218-499A-A965-972ECD7CA596}" destId="{936387E5-465D-4A1C-9A8F-296210231BFF}" srcOrd="0" destOrd="0" presId="urn:microsoft.com/office/officeart/2005/8/layout/cycle2"/>
    <dgm:cxn modelId="{36A1BDE3-B8E5-415A-8398-97CA97C5D4B3}" type="presOf" srcId="{3FDCE320-3B55-4FA9-BD6B-AE3D592F3E54}" destId="{9CF7B98C-D8FE-4740-9CF9-02E63BA60CFD}" srcOrd="1" destOrd="0" presId="urn:microsoft.com/office/officeart/2005/8/layout/cycle2"/>
    <dgm:cxn modelId="{8D524481-F0EC-4C06-B383-AA1D242FA5E5}" srcId="{887AE895-6568-4362-98D4-00BEF32BFBE7}" destId="{2FA1897B-DF88-438F-9713-1DF39BC477D3}" srcOrd="5" destOrd="0" parTransId="{6542A27D-109C-4A2B-B2F4-ABCB9A1B3B3E}" sibTransId="{3FDCE320-3B55-4FA9-BD6B-AE3D592F3E54}"/>
    <dgm:cxn modelId="{09D8E24A-9941-4DFD-AD04-03D986404D0D}" type="presOf" srcId="{13EA13BC-EFCE-4A17-AB0C-4D0A2C827DF7}" destId="{F3DF9CD1-A60B-4139-B828-AB918727EA5D}" srcOrd="1" destOrd="0" presId="urn:microsoft.com/office/officeart/2005/8/layout/cycle2"/>
    <dgm:cxn modelId="{0E5F759B-A487-4AF7-806B-AF95B823FBAD}" srcId="{887AE895-6568-4362-98D4-00BEF32BFBE7}" destId="{7941AB56-7252-443F-90D3-E8A0D5358A0A}" srcOrd="4" destOrd="0" parTransId="{ABC45D75-F650-4844-B412-CBF8759C0D04}" sibTransId="{79F1C0B3-206C-455E-96F3-DDE5F6237FB5}"/>
    <dgm:cxn modelId="{538F8F7F-0277-41D9-880E-8C1ACED08789}" type="presOf" srcId="{EC6B8800-92E3-4C17-85BD-7F63CE548D12}" destId="{01D7637E-90F4-483F-AEC8-ADA2D5E5667A}" srcOrd="0" destOrd="0" presId="urn:microsoft.com/office/officeart/2005/8/layout/cycle2"/>
    <dgm:cxn modelId="{CA1BFFE0-E372-4784-A59C-77E3CCAE4AA8}" type="presOf" srcId="{7EB93AC8-9A43-4046-931B-20E62756B1B0}" destId="{B13226F0-0805-4D88-98F6-947395A42D2E}" srcOrd="0" destOrd="0" presId="urn:microsoft.com/office/officeart/2005/8/layout/cycle2"/>
    <dgm:cxn modelId="{ED551429-4509-42D2-9EE9-16943378963E}" type="presOf" srcId="{2FA1897B-DF88-438F-9713-1DF39BC477D3}" destId="{F8012558-08C7-49E7-9592-3CC69B751E63}" srcOrd="0" destOrd="0" presId="urn:microsoft.com/office/officeart/2005/8/layout/cycle2"/>
    <dgm:cxn modelId="{D1EF7302-C1CC-4DE6-875C-4F617799F49C}" type="presOf" srcId="{2461DD73-9115-4FE9-9874-183E4C653616}" destId="{25079EF9-812C-42BA-9EF8-6E921ED2271E}" srcOrd="1" destOrd="0" presId="urn:microsoft.com/office/officeart/2005/8/layout/cycle2"/>
    <dgm:cxn modelId="{903FC2DC-D9F7-43E6-B91A-C68812737DEB}" type="presOf" srcId="{79F1C0B3-206C-455E-96F3-DDE5F6237FB5}" destId="{A9068F6B-A55F-4494-8549-7F6788D51F3F}" srcOrd="0" destOrd="0" presId="urn:microsoft.com/office/officeart/2005/8/layout/cycle2"/>
    <dgm:cxn modelId="{667D7DD2-A4EE-45CF-B046-711462A00ACD}" type="presOf" srcId="{01A173C6-E218-499A-A965-972ECD7CA596}" destId="{5D7004F2-6395-4ECE-ADB0-F6F2846D19D2}" srcOrd="1" destOrd="0" presId="urn:microsoft.com/office/officeart/2005/8/layout/cycle2"/>
    <dgm:cxn modelId="{B8209E1C-EBF1-4795-AAD2-4193A41426BF}" type="presOf" srcId="{7941AB56-7252-443F-90D3-E8A0D5358A0A}" destId="{E57FB163-DB56-4DD1-BC59-CE7198ADD238}" srcOrd="0" destOrd="0" presId="urn:microsoft.com/office/officeart/2005/8/layout/cycle2"/>
    <dgm:cxn modelId="{F30AE71B-DBAB-4999-98A6-0CACED42FFD9}" type="presParOf" srcId="{BEE62119-D4C1-4476-9956-9393A9688839}" destId="{8B195984-E370-4BAB-BB22-44DB44E9DB9D}" srcOrd="0" destOrd="0" presId="urn:microsoft.com/office/officeart/2005/8/layout/cycle2"/>
    <dgm:cxn modelId="{E3A92314-0E3E-4143-9FD5-3454BEA5291F}" type="presParOf" srcId="{BEE62119-D4C1-4476-9956-9393A9688839}" destId="{15CAB929-CDA4-4F33-83FE-EC19D2E19142}" srcOrd="1" destOrd="0" presId="urn:microsoft.com/office/officeart/2005/8/layout/cycle2"/>
    <dgm:cxn modelId="{EBFEEEFE-1C8F-42F0-9969-CFFB7B7C2E87}" type="presParOf" srcId="{15CAB929-CDA4-4F33-83FE-EC19D2E19142}" destId="{25079EF9-812C-42BA-9EF8-6E921ED2271E}" srcOrd="0" destOrd="0" presId="urn:microsoft.com/office/officeart/2005/8/layout/cycle2"/>
    <dgm:cxn modelId="{118BC1D4-22FF-4151-9D8E-F2E27AC7886C}" type="presParOf" srcId="{BEE62119-D4C1-4476-9956-9393A9688839}" destId="{01D7637E-90F4-483F-AEC8-ADA2D5E5667A}" srcOrd="2" destOrd="0" presId="urn:microsoft.com/office/officeart/2005/8/layout/cycle2"/>
    <dgm:cxn modelId="{E5566CC2-F748-4B42-BEAA-CE240EA058DB}" type="presParOf" srcId="{BEE62119-D4C1-4476-9956-9393A9688839}" destId="{936387E5-465D-4A1C-9A8F-296210231BFF}" srcOrd="3" destOrd="0" presId="urn:microsoft.com/office/officeart/2005/8/layout/cycle2"/>
    <dgm:cxn modelId="{D6BE4D1F-D0C1-4A3A-883D-CA38C00F51C7}" type="presParOf" srcId="{936387E5-465D-4A1C-9A8F-296210231BFF}" destId="{5D7004F2-6395-4ECE-ADB0-F6F2846D19D2}" srcOrd="0" destOrd="0" presId="urn:microsoft.com/office/officeart/2005/8/layout/cycle2"/>
    <dgm:cxn modelId="{6E2DC57B-4721-41C7-991C-B8E03DE1677F}" type="presParOf" srcId="{BEE62119-D4C1-4476-9956-9393A9688839}" destId="{C7FDD19A-B20D-4F5E-A648-987390F47DEB}" srcOrd="4" destOrd="0" presId="urn:microsoft.com/office/officeart/2005/8/layout/cycle2"/>
    <dgm:cxn modelId="{E601B979-8985-45AC-B3B4-4F24BD59A6DC}" type="presParOf" srcId="{BEE62119-D4C1-4476-9956-9393A9688839}" destId="{F9BFCF7F-B570-4544-B1D2-75378C638593}" srcOrd="5" destOrd="0" presId="urn:microsoft.com/office/officeart/2005/8/layout/cycle2"/>
    <dgm:cxn modelId="{87DECA8E-1934-4D58-B7EE-5EF11BADD18A}" type="presParOf" srcId="{F9BFCF7F-B570-4544-B1D2-75378C638593}" destId="{F3DF9CD1-A60B-4139-B828-AB918727EA5D}" srcOrd="0" destOrd="0" presId="urn:microsoft.com/office/officeart/2005/8/layout/cycle2"/>
    <dgm:cxn modelId="{AB46A5A9-169F-4FF0-A3DF-2228B492405C}" type="presParOf" srcId="{BEE62119-D4C1-4476-9956-9393A9688839}" destId="{F954AB1D-C419-436C-B025-B89D21EFFC3E}" srcOrd="6" destOrd="0" presId="urn:microsoft.com/office/officeart/2005/8/layout/cycle2"/>
    <dgm:cxn modelId="{4AFA8164-A13B-4087-AC78-7598C52F224F}" type="presParOf" srcId="{BEE62119-D4C1-4476-9956-9393A9688839}" destId="{B13226F0-0805-4D88-98F6-947395A42D2E}" srcOrd="7" destOrd="0" presId="urn:microsoft.com/office/officeart/2005/8/layout/cycle2"/>
    <dgm:cxn modelId="{94F51261-A7A8-4CAC-B1AA-2E6E7DF1145A}" type="presParOf" srcId="{B13226F0-0805-4D88-98F6-947395A42D2E}" destId="{738BE334-9740-4D61-859C-7192CA0E2F69}" srcOrd="0" destOrd="0" presId="urn:microsoft.com/office/officeart/2005/8/layout/cycle2"/>
    <dgm:cxn modelId="{C2F0ACDD-6E1E-46C5-9E52-1E7236920B39}" type="presParOf" srcId="{BEE62119-D4C1-4476-9956-9393A9688839}" destId="{E57FB163-DB56-4DD1-BC59-CE7198ADD238}" srcOrd="8" destOrd="0" presId="urn:microsoft.com/office/officeart/2005/8/layout/cycle2"/>
    <dgm:cxn modelId="{3D0FA3FF-B59B-484E-B0A2-9E3BC97180A0}" type="presParOf" srcId="{BEE62119-D4C1-4476-9956-9393A9688839}" destId="{A9068F6B-A55F-4494-8549-7F6788D51F3F}" srcOrd="9" destOrd="0" presId="urn:microsoft.com/office/officeart/2005/8/layout/cycle2"/>
    <dgm:cxn modelId="{2E61C811-E24A-4389-AF58-E8AE38AF97CD}" type="presParOf" srcId="{A9068F6B-A55F-4494-8549-7F6788D51F3F}" destId="{E1848756-FDE0-4571-B22F-A4CCB499FE4F}" srcOrd="0" destOrd="0" presId="urn:microsoft.com/office/officeart/2005/8/layout/cycle2"/>
    <dgm:cxn modelId="{F8C18A58-AA73-4C37-A244-7C1955A50D66}" type="presParOf" srcId="{BEE62119-D4C1-4476-9956-9393A9688839}" destId="{F8012558-08C7-49E7-9592-3CC69B751E63}" srcOrd="10" destOrd="0" presId="urn:microsoft.com/office/officeart/2005/8/layout/cycle2"/>
    <dgm:cxn modelId="{2859C53D-3363-4453-A28B-C69743872C0B}" type="presParOf" srcId="{BEE62119-D4C1-4476-9956-9393A9688839}" destId="{62452A40-3767-4FF4-B39C-1FDF71CB10F9}" srcOrd="11" destOrd="0" presId="urn:microsoft.com/office/officeart/2005/8/layout/cycle2"/>
    <dgm:cxn modelId="{4E9C9C14-76C1-418B-84AC-2D3260C156AF}" type="presParOf" srcId="{62452A40-3767-4FF4-B39C-1FDF71CB10F9}" destId="{9CF7B98C-D8FE-4740-9CF9-02E63BA60CF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A88F75FD-AC8C-4BB9-9033-58761CAB78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B11C789-AEDB-448F-8DCC-B1E46C98CD37}">
      <dgm:prSet phldrT="[文本]" custT="1"/>
      <dgm:spPr/>
      <dgm:t>
        <a:bodyPr/>
        <a:lstStyle/>
        <a:p>
          <a:pPr algn="ctr"/>
          <a:r>
            <a:rPr lang="zh-CN" altLang="en-US" sz="2500" b="1" dirty="0" smtClean="0">
              <a:solidFill>
                <a:srgbClr val="002060"/>
              </a:solidFill>
            </a:rPr>
            <a:t>对银行的要求</a:t>
          </a:r>
          <a:endParaRPr lang="en-US" altLang="zh-CN" sz="2500" b="1" dirty="0" smtClean="0">
            <a:solidFill>
              <a:srgbClr val="002060"/>
            </a:solidFill>
          </a:endParaRPr>
        </a:p>
      </dgm:t>
    </dgm:pt>
    <dgm:pt modelId="{B7810E37-0150-4B80-8DB3-29871FB96DB4}" type="par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54918522-67FA-4EC5-BD7E-4D39790022D1}" type="sib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19201EA7-7351-44DB-BA2F-DCB03B0C46D9}">
      <dgm:prSet phldrT="[文本]" custT="1"/>
      <dgm:spPr/>
      <dgm:t>
        <a:bodyPr/>
        <a:lstStyle/>
        <a:p>
          <a:pPr>
            <a:lnSpc>
              <a:spcPct val="100000"/>
            </a:lnSpc>
          </a:pPr>
          <a:endParaRPr lang="zh-CN" altLang="en-US" sz="2200" dirty="0" smtClean="0">
            <a:solidFill>
              <a:srgbClr val="030305"/>
            </a:solidFill>
          </a:endParaRPr>
        </a:p>
      </dgm:t>
    </dgm:pt>
    <dgm:pt modelId="{A474D9EE-4444-424C-951F-ECDE7DB600EF}" type="par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29BB569-2C35-43E9-8795-3E97BB25AB7E}" type="sib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995B7AF-CA46-47BC-9C8A-9FF96A49B8BD}" type="pres">
      <dgm:prSet presAssocID="{A88F75FD-AC8C-4BB9-9033-58761CAB78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FA59E82-9C99-4A77-8AC5-A601B600D960}" type="pres">
      <dgm:prSet presAssocID="{5B11C789-AEDB-448F-8DCC-B1E46C98CD37}" presName="parentText" presStyleLbl="node1" presStyleIdx="0" presStyleCnt="1" custScaleY="116887" custLinFactNeighborY="5879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F07758-DFCA-4CFD-A165-E5B6F32A97A3}" type="pres">
      <dgm:prSet presAssocID="{5B11C789-AEDB-448F-8DCC-B1E46C98CD3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5FFE2ED-3155-4111-B173-A6C0C8F6A8E8}" srcId="{5B11C789-AEDB-448F-8DCC-B1E46C98CD37}" destId="{19201EA7-7351-44DB-BA2F-DCB03B0C46D9}" srcOrd="0" destOrd="0" parTransId="{A474D9EE-4444-424C-951F-ECDE7DB600EF}" sibTransId="{029BB569-2C35-43E9-8795-3E97BB25AB7E}"/>
    <dgm:cxn modelId="{A5E615D2-B839-409E-B9B2-390AA8843E97}" type="presOf" srcId="{19201EA7-7351-44DB-BA2F-DCB03B0C46D9}" destId="{31F07758-DFCA-4CFD-A165-E5B6F32A97A3}" srcOrd="0" destOrd="0" presId="urn:microsoft.com/office/officeart/2005/8/layout/vList2"/>
    <dgm:cxn modelId="{49DFE645-795A-427E-B428-B406BB15E4BA}" srcId="{A88F75FD-AC8C-4BB9-9033-58761CAB783D}" destId="{5B11C789-AEDB-448F-8DCC-B1E46C98CD37}" srcOrd="0" destOrd="0" parTransId="{B7810E37-0150-4B80-8DB3-29871FB96DB4}" sibTransId="{54918522-67FA-4EC5-BD7E-4D39790022D1}"/>
    <dgm:cxn modelId="{2F8589B2-E041-46A9-8EDB-DE38B90FB157}" type="presOf" srcId="{A88F75FD-AC8C-4BB9-9033-58761CAB783D}" destId="{0995B7AF-CA46-47BC-9C8A-9FF96A49B8BD}" srcOrd="0" destOrd="0" presId="urn:microsoft.com/office/officeart/2005/8/layout/vList2"/>
    <dgm:cxn modelId="{20D07760-E758-4C5A-B8B2-FF385991E885}" type="presOf" srcId="{5B11C789-AEDB-448F-8DCC-B1E46C98CD37}" destId="{8FA59E82-9C99-4A77-8AC5-A601B600D960}" srcOrd="0" destOrd="0" presId="urn:microsoft.com/office/officeart/2005/8/layout/vList2"/>
    <dgm:cxn modelId="{206EE32D-5AA1-441B-93B7-61E0CC9CAD59}" type="presParOf" srcId="{0995B7AF-CA46-47BC-9C8A-9FF96A49B8BD}" destId="{8FA59E82-9C99-4A77-8AC5-A601B600D960}" srcOrd="0" destOrd="0" presId="urn:microsoft.com/office/officeart/2005/8/layout/vList2"/>
    <dgm:cxn modelId="{0603C2A6-E72B-44EE-B7CB-4A0422399B55}" type="presParOf" srcId="{0995B7AF-CA46-47BC-9C8A-9FF96A49B8BD}" destId="{31F07758-DFCA-4CFD-A165-E5B6F32A97A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A88F75FD-AC8C-4BB9-9033-58761CAB78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B11C789-AEDB-448F-8DCC-B1E46C98CD37}">
      <dgm:prSet phldrT="[文本]" custT="1"/>
      <dgm:spPr/>
      <dgm:t>
        <a:bodyPr/>
        <a:lstStyle/>
        <a:p>
          <a:pPr algn="ctr"/>
          <a:r>
            <a:rPr lang="zh-CN" altLang="en-US" sz="2500" b="1" dirty="0" smtClean="0">
              <a:solidFill>
                <a:srgbClr val="002060"/>
              </a:solidFill>
            </a:rPr>
            <a:t>对银行的要求</a:t>
          </a:r>
          <a:endParaRPr lang="en-US" altLang="zh-CN" sz="2500" b="1" dirty="0" smtClean="0">
            <a:solidFill>
              <a:srgbClr val="002060"/>
            </a:solidFill>
          </a:endParaRPr>
        </a:p>
      </dgm:t>
    </dgm:pt>
    <dgm:pt modelId="{B7810E37-0150-4B80-8DB3-29871FB96DB4}" type="par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54918522-67FA-4EC5-BD7E-4D39790022D1}" type="sib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19201EA7-7351-44DB-BA2F-DCB03B0C46D9}">
      <dgm:prSet phldrT="[文本]" custT="1"/>
      <dgm:spPr/>
      <dgm:t>
        <a:bodyPr/>
        <a:lstStyle/>
        <a:p>
          <a:pPr>
            <a:lnSpc>
              <a:spcPct val="100000"/>
            </a:lnSpc>
          </a:pPr>
          <a:endParaRPr lang="zh-CN" altLang="en-US" sz="2200" dirty="0" smtClean="0">
            <a:solidFill>
              <a:srgbClr val="030305"/>
            </a:solidFill>
          </a:endParaRPr>
        </a:p>
      </dgm:t>
    </dgm:pt>
    <dgm:pt modelId="{A474D9EE-4444-424C-951F-ECDE7DB600EF}" type="par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29BB569-2C35-43E9-8795-3E97BB25AB7E}" type="sib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995B7AF-CA46-47BC-9C8A-9FF96A49B8BD}" type="pres">
      <dgm:prSet presAssocID="{A88F75FD-AC8C-4BB9-9033-58761CAB78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FA59E82-9C99-4A77-8AC5-A601B600D960}" type="pres">
      <dgm:prSet presAssocID="{5B11C789-AEDB-448F-8DCC-B1E46C98CD37}" presName="parentText" presStyleLbl="node1" presStyleIdx="0" presStyleCnt="1" custScaleY="116887" custLinFactNeighborY="5879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F07758-DFCA-4CFD-A165-E5B6F32A97A3}" type="pres">
      <dgm:prSet presAssocID="{5B11C789-AEDB-448F-8DCC-B1E46C98CD3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5FFE2ED-3155-4111-B173-A6C0C8F6A8E8}" srcId="{5B11C789-AEDB-448F-8DCC-B1E46C98CD37}" destId="{19201EA7-7351-44DB-BA2F-DCB03B0C46D9}" srcOrd="0" destOrd="0" parTransId="{A474D9EE-4444-424C-951F-ECDE7DB600EF}" sibTransId="{029BB569-2C35-43E9-8795-3E97BB25AB7E}"/>
    <dgm:cxn modelId="{AAA0CCD7-A589-49CA-A83E-556B23F4FC16}" type="presOf" srcId="{A88F75FD-AC8C-4BB9-9033-58761CAB783D}" destId="{0995B7AF-CA46-47BC-9C8A-9FF96A49B8BD}" srcOrd="0" destOrd="0" presId="urn:microsoft.com/office/officeart/2005/8/layout/vList2"/>
    <dgm:cxn modelId="{49DFE645-795A-427E-B428-B406BB15E4BA}" srcId="{A88F75FD-AC8C-4BB9-9033-58761CAB783D}" destId="{5B11C789-AEDB-448F-8DCC-B1E46C98CD37}" srcOrd="0" destOrd="0" parTransId="{B7810E37-0150-4B80-8DB3-29871FB96DB4}" sibTransId="{54918522-67FA-4EC5-BD7E-4D39790022D1}"/>
    <dgm:cxn modelId="{C86CF421-189B-4CE4-853B-490D00A144C1}" type="presOf" srcId="{19201EA7-7351-44DB-BA2F-DCB03B0C46D9}" destId="{31F07758-DFCA-4CFD-A165-E5B6F32A97A3}" srcOrd="0" destOrd="0" presId="urn:microsoft.com/office/officeart/2005/8/layout/vList2"/>
    <dgm:cxn modelId="{0AE7B6A3-1AC6-4B96-930A-08A9BC4222E4}" type="presOf" srcId="{5B11C789-AEDB-448F-8DCC-B1E46C98CD37}" destId="{8FA59E82-9C99-4A77-8AC5-A601B600D960}" srcOrd="0" destOrd="0" presId="urn:microsoft.com/office/officeart/2005/8/layout/vList2"/>
    <dgm:cxn modelId="{AC195FB4-DD91-4B51-A599-866E5F5AD6A1}" type="presParOf" srcId="{0995B7AF-CA46-47BC-9C8A-9FF96A49B8BD}" destId="{8FA59E82-9C99-4A77-8AC5-A601B600D960}" srcOrd="0" destOrd="0" presId="urn:microsoft.com/office/officeart/2005/8/layout/vList2"/>
    <dgm:cxn modelId="{D78062B0-8156-4209-A512-8C21CA75F3F2}" type="presParOf" srcId="{0995B7AF-CA46-47BC-9C8A-9FF96A49B8BD}" destId="{31F07758-DFCA-4CFD-A165-E5B6F32A97A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A88F75FD-AC8C-4BB9-9033-58761CAB78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B11C789-AEDB-448F-8DCC-B1E46C98CD37}">
      <dgm:prSet phldrT="[文本]" custT="1"/>
      <dgm:spPr/>
      <dgm:t>
        <a:bodyPr/>
        <a:lstStyle/>
        <a:p>
          <a:pPr algn="ctr"/>
          <a:r>
            <a:rPr lang="zh-CN" altLang="en-US" sz="2500" b="1" dirty="0" smtClean="0">
              <a:solidFill>
                <a:srgbClr val="002060"/>
              </a:solidFill>
            </a:rPr>
            <a:t>对银行的要求</a:t>
          </a:r>
          <a:endParaRPr lang="en-US" altLang="zh-CN" sz="2500" b="1" dirty="0" smtClean="0">
            <a:solidFill>
              <a:srgbClr val="002060"/>
            </a:solidFill>
          </a:endParaRPr>
        </a:p>
      </dgm:t>
    </dgm:pt>
    <dgm:pt modelId="{B7810E37-0150-4B80-8DB3-29871FB96DB4}" type="par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54918522-67FA-4EC5-BD7E-4D39790022D1}" type="sib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19201EA7-7351-44DB-BA2F-DCB03B0C46D9}">
      <dgm:prSet phldrT="[文本]" custT="1"/>
      <dgm:spPr/>
      <dgm:t>
        <a:bodyPr/>
        <a:lstStyle/>
        <a:p>
          <a:pPr>
            <a:lnSpc>
              <a:spcPct val="100000"/>
            </a:lnSpc>
          </a:pPr>
          <a:endParaRPr lang="zh-CN" altLang="en-US" sz="2200" dirty="0" smtClean="0">
            <a:solidFill>
              <a:srgbClr val="030305"/>
            </a:solidFill>
          </a:endParaRPr>
        </a:p>
      </dgm:t>
    </dgm:pt>
    <dgm:pt modelId="{A474D9EE-4444-424C-951F-ECDE7DB600EF}" type="par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29BB569-2C35-43E9-8795-3E97BB25AB7E}" type="sib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995B7AF-CA46-47BC-9C8A-9FF96A49B8BD}" type="pres">
      <dgm:prSet presAssocID="{A88F75FD-AC8C-4BB9-9033-58761CAB78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FA59E82-9C99-4A77-8AC5-A601B600D960}" type="pres">
      <dgm:prSet presAssocID="{5B11C789-AEDB-448F-8DCC-B1E46C98CD37}" presName="parentText" presStyleLbl="node1" presStyleIdx="0" presStyleCnt="1" custScaleY="116887" custLinFactNeighborY="5879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F07758-DFCA-4CFD-A165-E5B6F32A97A3}" type="pres">
      <dgm:prSet presAssocID="{5B11C789-AEDB-448F-8DCC-B1E46C98CD3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51496A7-40EC-4085-83ED-383FB5649455}" type="presOf" srcId="{19201EA7-7351-44DB-BA2F-DCB03B0C46D9}" destId="{31F07758-DFCA-4CFD-A165-E5B6F32A97A3}" srcOrd="0" destOrd="0" presId="urn:microsoft.com/office/officeart/2005/8/layout/vList2"/>
    <dgm:cxn modelId="{C5FFE2ED-3155-4111-B173-A6C0C8F6A8E8}" srcId="{5B11C789-AEDB-448F-8DCC-B1E46C98CD37}" destId="{19201EA7-7351-44DB-BA2F-DCB03B0C46D9}" srcOrd="0" destOrd="0" parTransId="{A474D9EE-4444-424C-951F-ECDE7DB600EF}" sibTransId="{029BB569-2C35-43E9-8795-3E97BB25AB7E}"/>
    <dgm:cxn modelId="{49DFE645-795A-427E-B428-B406BB15E4BA}" srcId="{A88F75FD-AC8C-4BB9-9033-58761CAB783D}" destId="{5B11C789-AEDB-448F-8DCC-B1E46C98CD37}" srcOrd="0" destOrd="0" parTransId="{B7810E37-0150-4B80-8DB3-29871FB96DB4}" sibTransId="{54918522-67FA-4EC5-BD7E-4D39790022D1}"/>
    <dgm:cxn modelId="{BFBC64C7-B9A9-4D28-B33E-AB3C765C5BB8}" type="presOf" srcId="{A88F75FD-AC8C-4BB9-9033-58761CAB783D}" destId="{0995B7AF-CA46-47BC-9C8A-9FF96A49B8BD}" srcOrd="0" destOrd="0" presId="urn:microsoft.com/office/officeart/2005/8/layout/vList2"/>
    <dgm:cxn modelId="{60C025B5-39B7-4005-B218-AE2005960E8E}" type="presOf" srcId="{5B11C789-AEDB-448F-8DCC-B1E46C98CD37}" destId="{8FA59E82-9C99-4A77-8AC5-A601B600D960}" srcOrd="0" destOrd="0" presId="urn:microsoft.com/office/officeart/2005/8/layout/vList2"/>
    <dgm:cxn modelId="{C422F0D6-BA2E-4101-A473-F875A58713E7}" type="presParOf" srcId="{0995B7AF-CA46-47BC-9C8A-9FF96A49B8BD}" destId="{8FA59E82-9C99-4A77-8AC5-A601B600D960}" srcOrd="0" destOrd="0" presId="urn:microsoft.com/office/officeart/2005/8/layout/vList2"/>
    <dgm:cxn modelId="{64F36A84-33F7-4470-8556-5C934AC41AC5}" type="presParOf" srcId="{0995B7AF-CA46-47BC-9C8A-9FF96A49B8BD}" destId="{31F07758-DFCA-4CFD-A165-E5B6F32A97A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8F75FD-AC8C-4BB9-9033-58761CAB78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B11C789-AEDB-448F-8DCC-B1E46C98CD37}">
      <dgm:prSet phldrT="[文本]" custT="1"/>
      <dgm:spPr/>
      <dgm:t>
        <a:bodyPr/>
        <a:lstStyle/>
        <a:p>
          <a:pPr algn="ctr"/>
          <a:r>
            <a:rPr lang="zh-CN" altLang="en-US" sz="2500" b="1" dirty="0" smtClean="0">
              <a:solidFill>
                <a:srgbClr val="002060"/>
              </a:solidFill>
            </a:rPr>
            <a:t>个人结售汇管理</a:t>
          </a:r>
          <a:endParaRPr lang="en-US" altLang="zh-CN" sz="2500" b="1" dirty="0" smtClean="0">
            <a:solidFill>
              <a:srgbClr val="002060"/>
            </a:solidFill>
          </a:endParaRPr>
        </a:p>
      </dgm:t>
    </dgm:pt>
    <dgm:pt modelId="{B7810E37-0150-4B80-8DB3-29871FB96DB4}" type="par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54918522-67FA-4EC5-BD7E-4D39790022D1}" type="sib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19201EA7-7351-44DB-BA2F-DCB03B0C46D9}">
      <dgm:prSet phldrT="[文本]" custT="1"/>
      <dgm:spPr/>
      <dgm:t>
        <a:bodyPr/>
        <a:lstStyle/>
        <a:p>
          <a:pPr>
            <a:lnSpc>
              <a:spcPct val="100000"/>
            </a:lnSpc>
          </a:pPr>
          <a:endParaRPr lang="zh-CN" altLang="en-US" sz="2200" dirty="0" smtClean="0">
            <a:solidFill>
              <a:srgbClr val="030305"/>
            </a:solidFill>
          </a:endParaRPr>
        </a:p>
      </dgm:t>
    </dgm:pt>
    <dgm:pt modelId="{A474D9EE-4444-424C-951F-ECDE7DB600EF}" type="par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29BB569-2C35-43E9-8795-3E97BB25AB7E}" type="sib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995B7AF-CA46-47BC-9C8A-9FF96A49B8BD}" type="pres">
      <dgm:prSet presAssocID="{A88F75FD-AC8C-4BB9-9033-58761CAB78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FA59E82-9C99-4A77-8AC5-A601B600D960}" type="pres">
      <dgm:prSet presAssocID="{5B11C789-AEDB-448F-8DCC-B1E46C98CD37}" presName="parentText" presStyleLbl="node1" presStyleIdx="0" presStyleCnt="1" custScaleY="116887" custLinFactNeighborY="4120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F07758-DFCA-4CFD-A165-E5B6F32A97A3}" type="pres">
      <dgm:prSet presAssocID="{5B11C789-AEDB-448F-8DCC-B1E46C98CD3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5FFE2ED-3155-4111-B173-A6C0C8F6A8E8}" srcId="{5B11C789-AEDB-448F-8DCC-B1E46C98CD37}" destId="{19201EA7-7351-44DB-BA2F-DCB03B0C46D9}" srcOrd="0" destOrd="0" parTransId="{A474D9EE-4444-424C-951F-ECDE7DB600EF}" sibTransId="{029BB569-2C35-43E9-8795-3E97BB25AB7E}"/>
    <dgm:cxn modelId="{1F125186-79C4-46F8-B8E6-A403BEDE400D}" type="presOf" srcId="{A88F75FD-AC8C-4BB9-9033-58761CAB783D}" destId="{0995B7AF-CA46-47BC-9C8A-9FF96A49B8BD}" srcOrd="0" destOrd="0" presId="urn:microsoft.com/office/officeart/2005/8/layout/vList2"/>
    <dgm:cxn modelId="{3B57EBD6-C5F9-4A76-BFD7-C434B69C7659}" type="presOf" srcId="{19201EA7-7351-44DB-BA2F-DCB03B0C46D9}" destId="{31F07758-DFCA-4CFD-A165-E5B6F32A97A3}" srcOrd="0" destOrd="0" presId="urn:microsoft.com/office/officeart/2005/8/layout/vList2"/>
    <dgm:cxn modelId="{5859B059-8B66-4084-9F01-2E56B9E53AC4}" type="presOf" srcId="{5B11C789-AEDB-448F-8DCC-B1E46C98CD37}" destId="{8FA59E82-9C99-4A77-8AC5-A601B600D960}" srcOrd="0" destOrd="0" presId="urn:microsoft.com/office/officeart/2005/8/layout/vList2"/>
    <dgm:cxn modelId="{49DFE645-795A-427E-B428-B406BB15E4BA}" srcId="{A88F75FD-AC8C-4BB9-9033-58761CAB783D}" destId="{5B11C789-AEDB-448F-8DCC-B1E46C98CD37}" srcOrd="0" destOrd="0" parTransId="{B7810E37-0150-4B80-8DB3-29871FB96DB4}" sibTransId="{54918522-67FA-4EC5-BD7E-4D39790022D1}"/>
    <dgm:cxn modelId="{7E6D8BBB-1BCB-4CDF-A2DF-153C67F0A39B}" type="presParOf" srcId="{0995B7AF-CA46-47BC-9C8A-9FF96A49B8BD}" destId="{8FA59E82-9C99-4A77-8AC5-A601B600D960}" srcOrd="0" destOrd="0" presId="urn:microsoft.com/office/officeart/2005/8/layout/vList2"/>
    <dgm:cxn modelId="{35494802-2824-4CAA-A097-2EF6561BFC2E}" type="presParOf" srcId="{0995B7AF-CA46-47BC-9C8A-9FF96A49B8BD}" destId="{31F07758-DFCA-4CFD-A165-E5B6F32A97A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E8E77C-2F64-481E-8968-6C786AC266B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43E3EF38-1722-44FA-AFEC-F9BBE5274CA9}">
      <dgm:prSet custT="1"/>
      <dgm:spPr/>
      <dgm:t>
        <a:bodyPr/>
        <a:lstStyle/>
        <a:p>
          <a:pPr rtl="0"/>
          <a:r>
            <a:rPr kumimoji="1" lang="zh-CN" altLang="en-US" sz="2000" b="1" i="0" baseline="0" dirty="0" smtClean="0">
              <a:latin typeface="华文仿宋" panose="02010600040101010101" pitchFamily="2" charset="-122"/>
              <a:ea typeface="华文仿宋" panose="02010600040101010101" pitchFamily="2" charset="-122"/>
            </a:rPr>
            <a:t>非</a:t>
          </a:r>
          <a:r>
            <a:rPr kumimoji="1" lang="zh-CN" sz="2000" b="1" i="0" baseline="0" dirty="0" smtClean="0">
              <a:latin typeface="华文仿宋" panose="02010600040101010101" pitchFamily="2" charset="-122"/>
              <a:ea typeface="华文仿宋" panose="02010600040101010101" pitchFamily="2" charset="-122"/>
            </a:rPr>
            <a:t>经营性</a:t>
          </a:r>
          <a:r>
            <a:rPr kumimoji="1" lang="zh-CN" altLang="en-US" sz="2000" b="1" i="0" baseline="0" dirty="0" smtClean="0">
              <a:latin typeface="华文仿宋" panose="02010600040101010101" pitchFamily="2" charset="-122"/>
              <a:ea typeface="华文仿宋" panose="02010600040101010101" pitchFamily="2" charset="-122"/>
            </a:rPr>
            <a:t>结售汇</a:t>
          </a:r>
          <a:endParaRPr kumimoji="1" lang="en-US" sz="2000" b="1" i="0" baseline="0" dirty="0">
            <a:latin typeface="华文仿宋" panose="02010600040101010101" pitchFamily="2" charset="-122"/>
            <a:ea typeface="华文仿宋" panose="02010600040101010101" pitchFamily="2" charset="-122"/>
          </a:endParaRPr>
        </a:p>
      </dgm:t>
    </dgm:pt>
    <dgm:pt modelId="{87C2FB2A-C1C9-4395-ACBA-2E31053BDDDD}" type="parTrans" cxnId="{980AE1D6-BA04-46D9-B21B-85518D15A790}">
      <dgm:prSet/>
      <dgm:spPr/>
      <dgm:t>
        <a:bodyPr/>
        <a:lstStyle/>
        <a:p>
          <a:endParaRPr lang="zh-CN" altLang="en-US" sz="2000" b="1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gm:t>
    </dgm:pt>
    <dgm:pt modelId="{74ED99E9-9CEE-472C-9FB4-A065C777FDB2}" type="sibTrans" cxnId="{980AE1D6-BA04-46D9-B21B-85518D15A790}">
      <dgm:prSet/>
      <dgm:spPr/>
      <dgm:t>
        <a:bodyPr/>
        <a:lstStyle/>
        <a:p>
          <a:endParaRPr lang="zh-CN" altLang="en-US" sz="2000" b="1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gm:t>
    </dgm:pt>
    <dgm:pt modelId="{E3C50DAA-6367-4C1E-AE7A-5291885D99E6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1" lang="zh-CN" altLang="en-US" sz="2000" b="1" dirty="0" smtClean="0">
              <a:latin typeface="华文仿宋" panose="02010600040101010101" pitchFamily="2" charset="-122"/>
              <a:ea typeface="华文仿宋" panose="02010600040101010101" pitchFamily="2" charset="-122"/>
            </a:rPr>
            <a:t>经营性结售汇</a:t>
          </a:r>
          <a:endParaRPr kumimoji="1" lang="zh-CN" altLang="en-US" sz="2000" b="1" i="0" baseline="0" dirty="0">
            <a:latin typeface="华文仿宋" panose="02010600040101010101" pitchFamily="2" charset="-122"/>
            <a:ea typeface="华文仿宋" panose="02010600040101010101" pitchFamily="2" charset="-122"/>
          </a:endParaRPr>
        </a:p>
      </dgm:t>
    </dgm:pt>
    <dgm:pt modelId="{9E67FBFD-C892-452A-A0AD-3CE0618D7755}" type="parTrans" cxnId="{2CE0FDAA-E871-4188-9B3E-D0132034A8F2}">
      <dgm:prSet/>
      <dgm:spPr/>
      <dgm:t>
        <a:bodyPr/>
        <a:lstStyle/>
        <a:p>
          <a:endParaRPr lang="zh-CN" altLang="en-US" sz="2000" b="1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gm:t>
    </dgm:pt>
    <dgm:pt modelId="{EA94805F-5A92-4CF6-8DE7-9250D259BA1A}" type="sibTrans" cxnId="{2CE0FDAA-E871-4188-9B3E-D0132034A8F2}">
      <dgm:prSet/>
      <dgm:spPr/>
      <dgm:t>
        <a:bodyPr/>
        <a:lstStyle/>
        <a:p>
          <a:endParaRPr lang="zh-CN" altLang="en-US" sz="2000" b="1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gm:t>
    </dgm:pt>
    <dgm:pt modelId="{6B5B3FBB-0184-4A05-9725-53150C8CF553}" type="pres">
      <dgm:prSet presAssocID="{AEE8E77C-2F64-481E-8968-6C786AC266B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C08981F-D4AF-453F-AB10-3549156B9B3F}" type="pres">
      <dgm:prSet presAssocID="{43E3EF38-1722-44FA-AFEC-F9BBE5274CA9}" presName="circ1" presStyleLbl="vennNode1" presStyleIdx="0" presStyleCnt="2" custLinFactNeighborY="-3146"/>
      <dgm:spPr/>
      <dgm:t>
        <a:bodyPr/>
        <a:lstStyle/>
        <a:p>
          <a:endParaRPr lang="zh-CN" altLang="en-US"/>
        </a:p>
      </dgm:t>
    </dgm:pt>
    <dgm:pt modelId="{D5DCDF7B-FB6E-4FBC-A63E-094BB49581F6}" type="pres">
      <dgm:prSet presAssocID="{43E3EF38-1722-44FA-AFEC-F9BBE5274CA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A7420AE-E675-4B89-B1BC-F6DCE1554850}" type="pres">
      <dgm:prSet presAssocID="{E3C50DAA-6367-4C1E-AE7A-5291885D99E6}" presName="circ2" presStyleLbl="vennNode1" presStyleIdx="1" presStyleCnt="2"/>
      <dgm:spPr/>
      <dgm:t>
        <a:bodyPr/>
        <a:lstStyle/>
        <a:p>
          <a:endParaRPr lang="zh-CN" altLang="en-US"/>
        </a:p>
      </dgm:t>
    </dgm:pt>
    <dgm:pt modelId="{A7813E96-A1B0-4D47-9A6F-DFE8E070C93E}" type="pres">
      <dgm:prSet presAssocID="{E3C50DAA-6367-4C1E-AE7A-5291885D99E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F73F9F0-0894-4643-8043-A44BF1F0615A}" type="presOf" srcId="{43E3EF38-1722-44FA-AFEC-F9BBE5274CA9}" destId="{D5DCDF7B-FB6E-4FBC-A63E-094BB49581F6}" srcOrd="1" destOrd="0" presId="urn:microsoft.com/office/officeart/2005/8/layout/venn1"/>
    <dgm:cxn modelId="{980AE1D6-BA04-46D9-B21B-85518D15A790}" srcId="{AEE8E77C-2F64-481E-8968-6C786AC266BF}" destId="{43E3EF38-1722-44FA-AFEC-F9BBE5274CA9}" srcOrd="0" destOrd="0" parTransId="{87C2FB2A-C1C9-4395-ACBA-2E31053BDDDD}" sibTransId="{74ED99E9-9CEE-472C-9FB4-A065C777FDB2}"/>
    <dgm:cxn modelId="{B1A52AE8-C8CE-4018-8B4D-DD85AC722C26}" type="presOf" srcId="{E3C50DAA-6367-4C1E-AE7A-5291885D99E6}" destId="{A7813E96-A1B0-4D47-9A6F-DFE8E070C93E}" srcOrd="1" destOrd="0" presId="urn:microsoft.com/office/officeart/2005/8/layout/venn1"/>
    <dgm:cxn modelId="{39C86CB7-30D7-47F2-96B7-957048E8DBEB}" type="presOf" srcId="{E3C50DAA-6367-4C1E-AE7A-5291885D99E6}" destId="{BA7420AE-E675-4B89-B1BC-F6DCE1554850}" srcOrd="0" destOrd="0" presId="urn:microsoft.com/office/officeart/2005/8/layout/venn1"/>
    <dgm:cxn modelId="{A209DD79-08F9-44A2-B821-E67B8462C1FE}" type="presOf" srcId="{AEE8E77C-2F64-481E-8968-6C786AC266BF}" destId="{6B5B3FBB-0184-4A05-9725-53150C8CF553}" srcOrd="0" destOrd="0" presId="urn:microsoft.com/office/officeart/2005/8/layout/venn1"/>
    <dgm:cxn modelId="{2CE0FDAA-E871-4188-9B3E-D0132034A8F2}" srcId="{AEE8E77C-2F64-481E-8968-6C786AC266BF}" destId="{E3C50DAA-6367-4C1E-AE7A-5291885D99E6}" srcOrd="1" destOrd="0" parTransId="{9E67FBFD-C892-452A-A0AD-3CE0618D7755}" sibTransId="{EA94805F-5A92-4CF6-8DE7-9250D259BA1A}"/>
    <dgm:cxn modelId="{486FC04D-E28D-437C-8376-80A44FCEDCF2}" type="presOf" srcId="{43E3EF38-1722-44FA-AFEC-F9BBE5274CA9}" destId="{3C08981F-D4AF-453F-AB10-3549156B9B3F}" srcOrd="0" destOrd="0" presId="urn:microsoft.com/office/officeart/2005/8/layout/venn1"/>
    <dgm:cxn modelId="{E0587299-27B4-4A0D-A81B-282FC1AB9A9F}" type="presParOf" srcId="{6B5B3FBB-0184-4A05-9725-53150C8CF553}" destId="{3C08981F-D4AF-453F-AB10-3549156B9B3F}" srcOrd="0" destOrd="0" presId="urn:microsoft.com/office/officeart/2005/8/layout/venn1"/>
    <dgm:cxn modelId="{D0A40112-49D9-4EC5-8028-A016D5AC4C8D}" type="presParOf" srcId="{6B5B3FBB-0184-4A05-9725-53150C8CF553}" destId="{D5DCDF7B-FB6E-4FBC-A63E-094BB49581F6}" srcOrd="1" destOrd="0" presId="urn:microsoft.com/office/officeart/2005/8/layout/venn1"/>
    <dgm:cxn modelId="{9F46715E-2A18-4364-A672-8E77DBCF9603}" type="presParOf" srcId="{6B5B3FBB-0184-4A05-9725-53150C8CF553}" destId="{BA7420AE-E675-4B89-B1BC-F6DCE1554850}" srcOrd="2" destOrd="0" presId="urn:microsoft.com/office/officeart/2005/8/layout/venn1"/>
    <dgm:cxn modelId="{0CA398D8-2C96-4186-9AD3-CECF80B14925}" type="presParOf" srcId="{6B5B3FBB-0184-4A05-9725-53150C8CF553}" destId="{A7813E96-A1B0-4D47-9A6F-DFE8E070C93E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8F75FD-AC8C-4BB9-9033-58761CAB78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B11C789-AEDB-448F-8DCC-B1E46C98CD37}">
      <dgm:prSet phldrT="[文本]" custT="1"/>
      <dgm:spPr/>
      <dgm:t>
        <a:bodyPr/>
        <a:lstStyle/>
        <a:p>
          <a:pPr algn="ctr"/>
          <a:r>
            <a:rPr lang="zh-CN" altLang="en-US" sz="2500" b="1" dirty="0" smtClean="0">
              <a:solidFill>
                <a:srgbClr val="002060"/>
              </a:solidFill>
            </a:rPr>
            <a:t>个人结售汇管理</a:t>
          </a:r>
          <a:endParaRPr lang="en-US" altLang="zh-CN" sz="2500" b="1" dirty="0" smtClean="0">
            <a:solidFill>
              <a:srgbClr val="002060"/>
            </a:solidFill>
          </a:endParaRPr>
        </a:p>
      </dgm:t>
    </dgm:pt>
    <dgm:pt modelId="{B7810E37-0150-4B80-8DB3-29871FB96DB4}" type="par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54918522-67FA-4EC5-BD7E-4D39790022D1}" type="sib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19201EA7-7351-44DB-BA2F-DCB03B0C46D9}">
      <dgm:prSet phldrT="[文本]" custT="1"/>
      <dgm:spPr/>
      <dgm:t>
        <a:bodyPr/>
        <a:lstStyle/>
        <a:p>
          <a:pPr>
            <a:lnSpc>
              <a:spcPct val="100000"/>
            </a:lnSpc>
          </a:pPr>
          <a:endParaRPr lang="zh-CN" altLang="en-US" sz="2200" dirty="0" smtClean="0">
            <a:solidFill>
              <a:srgbClr val="030305"/>
            </a:solidFill>
          </a:endParaRPr>
        </a:p>
      </dgm:t>
    </dgm:pt>
    <dgm:pt modelId="{A474D9EE-4444-424C-951F-ECDE7DB600EF}" type="par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29BB569-2C35-43E9-8795-3E97BB25AB7E}" type="sib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995B7AF-CA46-47BC-9C8A-9FF96A49B8BD}" type="pres">
      <dgm:prSet presAssocID="{A88F75FD-AC8C-4BB9-9033-58761CAB78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FA59E82-9C99-4A77-8AC5-A601B600D960}" type="pres">
      <dgm:prSet presAssocID="{5B11C789-AEDB-448F-8DCC-B1E46C98CD37}" presName="parentText" presStyleLbl="node1" presStyleIdx="0" presStyleCnt="1" custScaleY="116887" custLinFactNeighborY="4120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F07758-DFCA-4CFD-A165-E5B6F32A97A3}" type="pres">
      <dgm:prSet presAssocID="{5B11C789-AEDB-448F-8DCC-B1E46C98CD3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5FFE2ED-3155-4111-B173-A6C0C8F6A8E8}" srcId="{5B11C789-AEDB-448F-8DCC-B1E46C98CD37}" destId="{19201EA7-7351-44DB-BA2F-DCB03B0C46D9}" srcOrd="0" destOrd="0" parTransId="{A474D9EE-4444-424C-951F-ECDE7DB600EF}" sibTransId="{029BB569-2C35-43E9-8795-3E97BB25AB7E}"/>
    <dgm:cxn modelId="{2CC30A5D-58BA-4D0C-AAF6-3A6864440A3E}" type="presOf" srcId="{A88F75FD-AC8C-4BB9-9033-58761CAB783D}" destId="{0995B7AF-CA46-47BC-9C8A-9FF96A49B8BD}" srcOrd="0" destOrd="0" presId="urn:microsoft.com/office/officeart/2005/8/layout/vList2"/>
    <dgm:cxn modelId="{49DFE645-795A-427E-B428-B406BB15E4BA}" srcId="{A88F75FD-AC8C-4BB9-9033-58761CAB783D}" destId="{5B11C789-AEDB-448F-8DCC-B1E46C98CD37}" srcOrd="0" destOrd="0" parTransId="{B7810E37-0150-4B80-8DB3-29871FB96DB4}" sibTransId="{54918522-67FA-4EC5-BD7E-4D39790022D1}"/>
    <dgm:cxn modelId="{617013D9-1FE3-4EF4-BD1E-42A691930B7D}" type="presOf" srcId="{19201EA7-7351-44DB-BA2F-DCB03B0C46D9}" destId="{31F07758-DFCA-4CFD-A165-E5B6F32A97A3}" srcOrd="0" destOrd="0" presId="urn:microsoft.com/office/officeart/2005/8/layout/vList2"/>
    <dgm:cxn modelId="{0B007167-B7AE-4BF0-8E80-5A14B64E3FB9}" type="presOf" srcId="{5B11C789-AEDB-448F-8DCC-B1E46C98CD37}" destId="{8FA59E82-9C99-4A77-8AC5-A601B600D960}" srcOrd="0" destOrd="0" presId="urn:microsoft.com/office/officeart/2005/8/layout/vList2"/>
    <dgm:cxn modelId="{CDC716F5-C314-487B-9F1A-475959026D2F}" type="presParOf" srcId="{0995B7AF-CA46-47BC-9C8A-9FF96A49B8BD}" destId="{8FA59E82-9C99-4A77-8AC5-A601B600D960}" srcOrd="0" destOrd="0" presId="urn:microsoft.com/office/officeart/2005/8/layout/vList2"/>
    <dgm:cxn modelId="{1ABAD7AF-9266-44CD-BC6C-64F3681B49F0}" type="presParOf" srcId="{0995B7AF-CA46-47BC-9C8A-9FF96A49B8BD}" destId="{31F07758-DFCA-4CFD-A165-E5B6F32A97A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8F75FD-AC8C-4BB9-9033-58761CAB78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B11C789-AEDB-448F-8DCC-B1E46C98CD37}">
      <dgm:prSet phldrT="[文本]" custT="1"/>
      <dgm:spPr/>
      <dgm:t>
        <a:bodyPr/>
        <a:lstStyle/>
        <a:p>
          <a:pPr algn="ctr"/>
          <a:r>
            <a:rPr lang="zh-CN" altLang="en-US" sz="2500" b="1" dirty="0" smtClean="0">
              <a:solidFill>
                <a:srgbClr val="002060"/>
              </a:solidFill>
            </a:rPr>
            <a:t>个人结售汇管理</a:t>
          </a:r>
          <a:endParaRPr lang="en-US" altLang="zh-CN" sz="2500" b="1" dirty="0" smtClean="0">
            <a:solidFill>
              <a:srgbClr val="002060"/>
            </a:solidFill>
          </a:endParaRPr>
        </a:p>
      </dgm:t>
    </dgm:pt>
    <dgm:pt modelId="{B7810E37-0150-4B80-8DB3-29871FB96DB4}" type="par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54918522-67FA-4EC5-BD7E-4D39790022D1}" type="sib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19201EA7-7351-44DB-BA2F-DCB03B0C46D9}">
      <dgm:prSet phldrT="[文本]" custT="1"/>
      <dgm:spPr/>
      <dgm:t>
        <a:bodyPr/>
        <a:lstStyle/>
        <a:p>
          <a:pPr>
            <a:lnSpc>
              <a:spcPct val="100000"/>
            </a:lnSpc>
          </a:pPr>
          <a:endParaRPr lang="zh-CN" altLang="en-US" sz="2200" dirty="0" smtClean="0">
            <a:solidFill>
              <a:srgbClr val="030305"/>
            </a:solidFill>
          </a:endParaRPr>
        </a:p>
      </dgm:t>
    </dgm:pt>
    <dgm:pt modelId="{A474D9EE-4444-424C-951F-ECDE7DB600EF}" type="par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29BB569-2C35-43E9-8795-3E97BB25AB7E}" type="sib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995B7AF-CA46-47BC-9C8A-9FF96A49B8BD}" type="pres">
      <dgm:prSet presAssocID="{A88F75FD-AC8C-4BB9-9033-58761CAB78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FA59E82-9C99-4A77-8AC5-A601B600D960}" type="pres">
      <dgm:prSet presAssocID="{5B11C789-AEDB-448F-8DCC-B1E46C98CD37}" presName="parentText" presStyleLbl="node1" presStyleIdx="0" presStyleCnt="1" custScaleY="116887" custLinFactNeighborY="4120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F07758-DFCA-4CFD-A165-E5B6F32A97A3}" type="pres">
      <dgm:prSet presAssocID="{5B11C789-AEDB-448F-8DCC-B1E46C98CD3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6AF8E6A-0F02-456F-A014-49C9947C399B}" type="presOf" srcId="{19201EA7-7351-44DB-BA2F-DCB03B0C46D9}" destId="{31F07758-DFCA-4CFD-A165-E5B6F32A97A3}" srcOrd="0" destOrd="0" presId="urn:microsoft.com/office/officeart/2005/8/layout/vList2"/>
    <dgm:cxn modelId="{C5FFE2ED-3155-4111-B173-A6C0C8F6A8E8}" srcId="{5B11C789-AEDB-448F-8DCC-B1E46C98CD37}" destId="{19201EA7-7351-44DB-BA2F-DCB03B0C46D9}" srcOrd="0" destOrd="0" parTransId="{A474D9EE-4444-424C-951F-ECDE7DB600EF}" sibTransId="{029BB569-2C35-43E9-8795-3E97BB25AB7E}"/>
    <dgm:cxn modelId="{36BAD981-B3A8-4A5D-9C09-9047984DA32D}" type="presOf" srcId="{A88F75FD-AC8C-4BB9-9033-58761CAB783D}" destId="{0995B7AF-CA46-47BC-9C8A-9FF96A49B8BD}" srcOrd="0" destOrd="0" presId="urn:microsoft.com/office/officeart/2005/8/layout/vList2"/>
    <dgm:cxn modelId="{49DFE645-795A-427E-B428-B406BB15E4BA}" srcId="{A88F75FD-AC8C-4BB9-9033-58761CAB783D}" destId="{5B11C789-AEDB-448F-8DCC-B1E46C98CD37}" srcOrd="0" destOrd="0" parTransId="{B7810E37-0150-4B80-8DB3-29871FB96DB4}" sibTransId="{54918522-67FA-4EC5-BD7E-4D39790022D1}"/>
    <dgm:cxn modelId="{99F79804-E5B4-4977-9D5F-7411D344054B}" type="presOf" srcId="{5B11C789-AEDB-448F-8DCC-B1E46C98CD37}" destId="{8FA59E82-9C99-4A77-8AC5-A601B600D960}" srcOrd="0" destOrd="0" presId="urn:microsoft.com/office/officeart/2005/8/layout/vList2"/>
    <dgm:cxn modelId="{4AA03AE0-7255-4AAD-89B0-57CD30BC859F}" type="presParOf" srcId="{0995B7AF-CA46-47BC-9C8A-9FF96A49B8BD}" destId="{8FA59E82-9C99-4A77-8AC5-A601B600D960}" srcOrd="0" destOrd="0" presId="urn:microsoft.com/office/officeart/2005/8/layout/vList2"/>
    <dgm:cxn modelId="{00622B68-24FB-423C-9B83-BEF65A4C5049}" type="presParOf" srcId="{0995B7AF-CA46-47BC-9C8A-9FF96A49B8BD}" destId="{31F07758-DFCA-4CFD-A165-E5B6F32A97A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88F75FD-AC8C-4BB9-9033-58761CAB78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B11C789-AEDB-448F-8DCC-B1E46C98CD37}">
      <dgm:prSet phldrT="[文本]" custT="1"/>
      <dgm:spPr/>
      <dgm:t>
        <a:bodyPr/>
        <a:lstStyle/>
        <a:p>
          <a:pPr algn="ctr"/>
          <a:r>
            <a:rPr lang="zh-CN" altLang="en-US" sz="2500" b="1" dirty="0" smtClean="0">
              <a:solidFill>
                <a:srgbClr val="002060"/>
              </a:solidFill>
            </a:rPr>
            <a:t>个人收付汇管理</a:t>
          </a:r>
          <a:endParaRPr lang="en-US" altLang="zh-CN" sz="2500" b="1" dirty="0" smtClean="0">
            <a:solidFill>
              <a:srgbClr val="002060"/>
            </a:solidFill>
          </a:endParaRPr>
        </a:p>
      </dgm:t>
    </dgm:pt>
    <dgm:pt modelId="{B7810E37-0150-4B80-8DB3-29871FB96DB4}" type="par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54918522-67FA-4EC5-BD7E-4D39790022D1}" type="sib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19201EA7-7351-44DB-BA2F-DCB03B0C46D9}">
      <dgm:prSet phldrT="[文本]" custT="1"/>
      <dgm:spPr/>
      <dgm:t>
        <a:bodyPr/>
        <a:lstStyle/>
        <a:p>
          <a:pPr>
            <a:lnSpc>
              <a:spcPct val="100000"/>
            </a:lnSpc>
          </a:pPr>
          <a:endParaRPr lang="zh-CN" altLang="en-US" sz="2200" dirty="0" smtClean="0">
            <a:solidFill>
              <a:srgbClr val="030305"/>
            </a:solidFill>
          </a:endParaRPr>
        </a:p>
      </dgm:t>
    </dgm:pt>
    <dgm:pt modelId="{A474D9EE-4444-424C-951F-ECDE7DB600EF}" type="par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29BB569-2C35-43E9-8795-3E97BB25AB7E}" type="sib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995B7AF-CA46-47BC-9C8A-9FF96A49B8BD}" type="pres">
      <dgm:prSet presAssocID="{A88F75FD-AC8C-4BB9-9033-58761CAB78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FA59E82-9C99-4A77-8AC5-A601B600D960}" type="pres">
      <dgm:prSet presAssocID="{5B11C789-AEDB-448F-8DCC-B1E46C98CD37}" presName="parentText" presStyleLbl="node1" presStyleIdx="0" presStyleCnt="1" custScaleY="116887" custLinFactNeighborY="4120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F07758-DFCA-4CFD-A165-E5B6F32A97A3}" type="pres">
      <dgm:prSet presAssocID="{5B11C789-AEDB-448F-8DCC-B1E46C98CD3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5FFE2ED-3155-4111-B173-A6C0C8F6A8E8}" srcId="{5B11C789-AEDB-448F-8DCC-B1E46C98CD37}" destId="{19201EA7-7351-44DB-BA2F-DCB03B0C46D9}" srcOrd="0" destOrd="0" parTransId="{A474D9EE-4444-424C-951F-ECDE7DB600EF}" sibTransId="{029BB569-2C35-43E9-8795-3E97BB25AB7E}"/>
    <dgm:cxn modelId="{9A200F02-EC68-4ACE-A091-982F27CBA6AD}" type="presOf" srcId="{19201EA7-7351-44DB-BA2F-DCB03B0C46D9}" destId="{31F07758-DFCA-4CFD-A165-E5B6F32A97A3}" srcOrd="0" destOrd="0" presId="urn:microsoft.com/office/officeart/2005/8/layout/vList2"/>
    <dgm:cxn modelId="{152A5FD1-9696-4365-981D-F08F97E46E24}" type="presOf" srcId="{A88F75FD-AC8C-4BB9-9033-58761CAB783D}" destId="{0995B7AF-CA46-47BC-9C8A-9FF96A49B8BD}" srcOrd="0" destOrd="0" presId="urn:microsoft.com/office/officeart/2005/8/layout/vList2"/>
    <dgm:cxn modelId="{49DFE645-795A-427E-B428-B406BB15E4BA}" srcId="{A88F75FD-AC8C-4BB9-9033-58761CAB783D}" destId="{5B11C789-AEDB-448F-8DCC-B1E46C98CD37}" srcOrd="0" destOrd="0" parTransId="{B7810E37-0150-4B80-8DB3-29871FB96DB4}" sibTransId="{54918522-67FA-4EC5-BD7E-4D39790022D1}"/>
    <dgm:cxn modelId="{FB036BC9-F99E-448A-83F9-D00542CC991D}" type="presOf" srcId="{5B11C789-AEDB-448F-8DCC-B1E46C98CD37}" destId="{8FA59E82-9C99-4A77-8AC5-A601B600D960}" srcOrd="0" destOrd="0" presId="urn:microsoft.com/office/officeart/2005/8/layout/vList2"/>
    <dgm:cxn modelId="{67CE772B-48FD-447D-A8E4-D0F15FAE7CF4}" type="presParOf" srcId="{0995B7AF-CA46-47BC-9C8A-9FF96A49B8BD}" destId="{8FA59E82-9C99-4A77-8AC5-A601B600D960}" srcOrd="0" destOrd="0" presId="urn:microsoft.com/office/officeart/2005/8/layout/vList2"/>
    <dgm:cxn modelId="{1676F795-EBDC-451F-9D2F-798AD74A2027}" type="presParOf" srcId="{0995B7AF-CA46-47BC-9C8A-9FF96A49B8BD}" destId="{31F07758-DFCA-4CFD-A165-E5B6F32A97A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88F75FD-AC8C-4BB9-9033-58761CAB78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B11C789-AEDB-448F-8DCC-B1E46C98CD37}">
      <dgm:prSet phldrT="[文本]" custT="1"/>
      <dgm:spPr/>
      <dgm:t>
        <a:bodyPr/>
        <a:lstStyle/>
        <a:p>
          <a:pPr algn="ctr"/>
          <a:r>
            <a:rPr lang="zh-CN" altLang="en-US" sz="2500" b="1" dirty="0" smtClean="0">
              <a:solidFill>
                <a:srgbClr val="002060"/>
              </a:solidFill>
            </a:rPr>
            <a:t>个人收付汇管理</a:t>
          </a:r>
          <a:endParaRPr lang="en-US" altLang="zh-CN" sz="2500" b="1" dirty="0" smtClean="0">
            <a:solidFill>
              <a:srgbClr val="002060"/>
            </a:solidFill>
          </a:endParaRPr>
        </a:p>
      </dgm:t>
    </dgm:pt>
    <dgm:pt modelId="{B7810E37-0150-4B80-8DB3-29871FB96DB4}" type="par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54918522-67FA-4EC5-BD7E-4D39790022D1}" type="sib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19201EA7-7351-44DB-BA2F-DCB03B0C46D9}">
      <dgm:prSet phldrT="[文本]" custT="1"/>
      <dgm:spPr/>
      <dgm:t>
        <a:bodyPr/>
        <a:lstStyle/>
        <a:p>
          <a:pPr>
            <a:lnSpc>
              <a:spcPct val="100000"/>
            </a:lnSpc>
          </a:pPr>
          <a:endParaRPr lang="zh-CN" altLang="en-US" sz="2200" dirty="0" smtClean="0">
            <a:solidFill>
              <a:srgbClr val="030305"/>
            </a:solidFill>
          </a:endParaRPr>
        </a:p>
      </dgm:t>
    </dgm:pt>
    <dgm:pt modelId="{A474D9EE-4444-424C-951F-ECDE7DB600EF}" type="par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29BB569-2C35-43E9-8795-3E97BB25AB7E}" type="sib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995B7AF-CA46-47BC-9C8A-9FF96A49B8BD}" type="pres">
      <dgm:prSet presAssocID="{A88F75FD-AC8C-4BB9-9033-58761CAB78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FA59E82-9C99-4A77-8AC5-A601B600D960}" type="pres">
      <dgm:prSet presAssocID="{5B11C789-AEDB-448F-8DCC-B1E46C98CD37}" presName="parentText" presStyleLbl="node1" presStyleIdx="0" presStyleCnt="1" custScaleY="116887" custLinFactNeighborY="4120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F07758-DFCA-4CFD-A165-E5B6F32A97A3}" type="pres">
      <dgm:prSet presAssocID="{5B11C789-AEDB-448F-8DCC-B1E46C98CD3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5FFE2ED-3155-4111-B173-A6C0C8F6A8E8}" srcId="{5B11C789-AEDB-448F-8DCC-B1E46C98CD37}" destId="{19201EA7-7351-44DB-BA2F-DCB03B0C46D9}" srcOrd="0" destOrd="0" parTransId="{A474D9EE-4444-424C-951F-ECDE7DB600EF}" sibTransId="{029BB569-2C35-43E9-8795-3E97BB25AB7E}"/>
    <dgm:cxn modelId="{49DFE645-795A-427E-B428-B406BB15E4BA}" srcId="{A88F75FD-AC8C-4BB9-9033-58761CAB783D}" destId="{5B11C789-AEDB-448F-8DCC-B1E46C98CD37}" srcOrd="0" destOrd="0" parTransId="{B7810E37-0150-4B80-8DB3-29871FB96DB4}" sibTransId="{54918522-67FA-4EC5-BD7E-4D39790022D1}"/>
    <dgm:cxn modelId="{6AD1D5BD-39F0-4DDE-9DC8-7E09A5ECD346}" type="presOf" srcId="{5B11C789-AEDB-448F-8DCC-B1E46C98CD37}" destId="{8FA59E82-9C99-4A77-8AC5-A601B600D960}" srcOrd="0" destOrd="0" presId="urn:microsoft.com/office/officeart/2005/8/layout/vList2"/>
    <dgm:cxn modelId="{A5B799CE-7D08-4167-AC71-21F391C084ED}" type="presOf" srcId="{19201EA7-7351-44DB-BA2F-DCB03B0C46D9}" destId="{31F07758-DFCA-4CFD-A165-E5B6F32A97A3}" srcOrd="0" destOrd="0" presId="urn:microsoft.com/office/officeart/2005/8/layout/vList2"/>
    <dgm:cxn modelId="{334AAF57-DFD6-4019-9898-B5444797ADD3}" type="presOf" srcId="{A88F75FD-AC8C-4BB9-9033-58761CAB783D}" destId="{0995B7AF-CA46-47BC-9C8A-9FF96A49B8BD}" srcOrd="0" destOrd="0" presId="urn:microsoft.com/office/officeart/2005/8/layout/vList2"/>
    <dgm:cxn modelId="{E1679AE0-80FC-4E78-B227-E0DD86B63D65}" type="presParOf" srcId="{0995B7AF-CA46-47BC-9C8A-9FF96A49B8BD}" destId="{8FA59E82-9C99-4A77-8AC5-A601B600D960}" srcOrd="0" destOrd="0" presId="urn:microsoft.com/office/officeart/2005/8/layout/vList2"/>
    <dgm:cxn modelId="{BDFF239A-D88D-4575-8C5D-954154B0F659}" type="presParOf" srcId="{0995B7AF-CA46-47BC-9C8A-9FF96A49B8BD}" destId="{31F07758-DFCA-4CFD-A165-E5B6F32A97A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88F75FD-AC8C-4BB9-9033-58761CAB78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B11C789-AEDB-448F-8DCC-B1E46C98CD37}">
      <dgm:prSet phldrT="[文本]" custT="1"/>
      <dgm:spPr/>
      <dgm:t>
        <a:bodyPr/>
        <a:lstStyle/>
        <a:p>
          <a:pPr algn="ctr"/>
          <a:r>
            <a:rPr lang="zh-CN" altLang="en-US" sz="2500" b="1" dirty="0" smtClean="0">
              <a:solidFill>
                <a:srgbClr val="002060"/>
              </a:solidFill>
            </a:rPr>
            <a:t>个人外币现钞管理</a:t>
          </a:r>
          <a:endParaRPr lang="en-US" altLang="zh-CN" sz="2500" b="1" dirty="0" smtClean="0">
            <a:solidFill>
              <a:srgbClr val="002060"/>
            </a:solidFill>
          </a:endParaRPr>
        </a:p>
      </dgm:t>
    </dgm:pt>
    <dgm:pt modelId="{B7810E37-0150-4B80-8DB3-29871FB96DB4}" type="par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54918522-67FA-4EC5-BD7E-4D39790022D1}" type="sibTrans" cxnId="{49DFE645-795A-427E-B428-B406BB15E4BA}">
      <dgm:prSet/>
      <dgm:spPr/>
      <dgm:t>
        <a:bodyPr/>
        <a:lstStyle/>
        <a:p>
          <a:endParaRPr lang="zh-CN" altLang="en-US"/>
        </a:p>
      </dgm:t>
    </dgm:pt>
    <dgm:pt modelId="{19201EA7-7351-44DB-BA2F-DCB03B0C46D9}">
      <dgm:prSet phldrT="[文本]" custT="1"/>
      <dgm:spPr/>
      <dgm:t>
        <a:bodyPr/>
        <a:lstStyle/>
        <a:p>
          <a:pPr>
            <a:lnSpc>
              <a:spcPct val="100000"/>
            </a:lnSpc>
          </a:pPr>
          <a:endParaRPr lang="zh-CN" altLang="en-US" sz="2200" dirty="0" smtClean="0">
            <a:solidFill>
              <a:srgbClr val="030305"/>
            </a:solidFill>
          </a:endParaRPr>
        </a:p>
      </dgm:t>
    </dgm:pt>
    <dgm:pt modelId="{A474D9EE-4444-424C-951F-ECDE7DB600EF}" type="par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29BB569-2C35-43E9-8795-3E97BB25AB7E}" type="sibTrans" cxnId="{C5FFE2ED-3155-4111-B173-A6C0C8F6A8E8}">
      <dgm:prSet/>
      <dgm:spPr/>
      <dgm:t>
        <a:bodyPr/>
        <a:lstStyle/>
        <a:p>
          <a:endParaRPr lang="zh-CN" altLang="en-US"/>
        </a:p>
      </dgm:t>
    </dgm:pt>
    <dgm:pt modelId="{0995B7AF-CA46-47BC-9C8A-9FF96A49B8BD}" type="pres">
      <dgm:prSet presAssocID="{A88F75FD-AC8C-4BB9-9033-58761CAB78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FA59E82-9C99-4A77-8AC5-A601B600D960}" type="pres">
      <dgm:prSet presAssocID="{5B11C789-AEDB-448F-8DCC-B1E46C98CD37}" presName="parentText" presStyleLbl="node1" presStyleIdx="0" presStyleCnt="1" custScaleY="116887" custLinFactNeighborY="4120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F07758-DFCA-4CFD-A165-E5B6F32A97A3}" type="pres">
      <dgm:prSet presAssocID="{5B11C789-AEDB-448F-8DCC-B1E46C98CD3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4CC3DFC-99B9-4808-9B6A-F5BED9AC78D4}" type="presOf" srcId="{5B11C789-AEDB-448F-8DCC-B1E46C98CD37}" destId="{8FA59E82-9C99-4A77-8AC5-A601B600D960}" srcOrd="0" destOrd="0" presId="urn:microsoft.com/office/officeart/2005/8/layout/vList2"/>
    <dgm:cxn modelId="{C5FFE2ED-3155-4111-B173-A6C0C8F6A8E8}" srcId="{5B11C789-AEDB-448F-8DCC-B1E46C98CD37}" destId="{19201EA7-7351-44DB-BA2F-DCB03B0C46D9}" srcOrd="0" destOrd="0" parTransId="{A474D9EE-4444-424C-951F-ECDE7DB600EF}" sibTransId="{029BB569-2C35-43E9-8795-3E97BB25AB7E}"/>
    <dgm:cxn modelId="{E4502561-9C01-4469-96D7-84A5DA8DD95A}" type="presOf" srcId="{19201EA7-7351-44DB-BA2F-DCB03B0C46D9}" destId="{31F07758-DFCA-4CFD-A165-E5B6F32A97A3}" srcOrd="0" destOrd="0" presId="urn:microsoft.com/office/officeart/2005/8/layout/vList2"/>
    <dgm:cxn modelId="{49DFE645-795A-427E-B428-B406BB15E4BA}" srcId="{A88F75FD-AC8C-4BB9-9033-58761CAB783D}" destId="{5B11C789-AEDB-448F-8DCC-B1E46C98CD37}" srcOrd="0" destOrd="0" parTransId="{B7810E37-0150-4B80-8DB3-29871FB96DB4}" sibTransId="{54918522-67FA-4EC5-BD7E-4D39790022D1}"/>
    <dgm:cxn modelId="{F8F10E79-E8B4-4521-9934-AA498507C451}" type="presOf" srcId="{A88F75FD-AC8C-4BB9-9033-58761CAB783D}" destId="{0995B7AF-CA46-47BC-9C8A-9FF96A49B8BD}" srcOrd="0" destOrd="0" presId="urn:microsoft.com/office/officeart/2005/8/layout/vList2"/>
    <dgm:cxn modelId="{6F25D5ED-DD66-4988-BCCE-DB826C959356}" type="presParOf" srcId="{0995B7AF-CA46-47BC-9C8A-9FF96A49B8BD}" destId="{8FA59E82-9C99-4A77-8AC5-A601B600D960}" srcOrd="0" destOrd="0" presId="urn:microsoft.com/office/officeart/2005/8/layout/vList2"/>
    <dgm:cxn modelId="{F9B31BCC-9D24-43BB-A445-9D16CCC3444F}" type="presParOf" srcId="{0995B7AF-CA46-47BC-9C8A-9FF96A49B8BD}" destId="{31F07758-DFCA-4CFD-A165-E5B6F32A97A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59E82-9C99-4A77-8AC5-A601B600D960}">
      <dsp:nvSpPr>
        <dsp:cNvPr id="0" name=""/>
        <dsp:cNvSpPr/>
      </dsp:nvSpPr>
      <dsp:spPr>
        <a:xfrm>
          <a:off x="0" y="0"/>
          <a:ext cx="8001056" cy="7631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600" b="1" kern="1200" dirty="0" smtClean="0">
              <a:solidFill>
                <a:srgbClr val="002060"/>
              </a:solidFill>
            </a:rPr>
            <a:t>1. </a:t>
          </a:r>
          <a:r>
            <a:rPr lang="zh-CN" altLang="en-US" sz="2600" b="1" kern="1200" dirty="0" smtClean="0">
              <a:solidFill>
                <a:srgbClr val="002060"/>
              </a:solidFill>
            </a:rPr>
            <a:t>个人外汇管理 </a:t>
          </a:r>
          <a:r>
            <a:rPr lang="en-US" altLang="zh-CN" sz="2600" b="1" kern="1200" dirty="0" smtClean="0">
              <a:solidFill>
                <a:srgbClr val="002060"/>
              </a:solidFill>
            </a:rPr>
            <a:t>—— </a:t>
          </a:r>
          <a:r>
            <a:rPr lang="zh-CN" altLang="en-US" sz="2600" b="1" kern="1200" dirty="0" smtClean="0">
              <a:solidFill>
                <a:srgbClr val="002060"/>
              </a:solidFill>
            </a:rPr>
            <a:t>现行框架</a:t>
          </a:r>
          <a:endParaRPr lang="en-US" altLang="zh-CN" sz="2600" b="1" kern="1200" dirty="0" smtClean="0">
            <a:solidFill>
              <a:srgbClr val="002060"/>
            </a:solidFill>
          </a:endParaRPr>
        </a:p>
      </dsp:txBody>
      <dsp:txXfrm>
        <a:off x="37252" y="37252"/>
        <a:ext cx="7926552" cy="688604"/>
      </dsp:txXfrm>
    </dsp:sp>
    <dsp:sp modelId="{31F07758-DFCA-4CFD-A165-E5B6F32A97A3}">
      <dsp:nvSpPr>
        <dsp:cNvPr id="0" name=""/>
        <dsp:cNvSpPr/>
      </dsp:nvSpPr>
      <dsp:spPr>
        <a:xfrm>
          <a:off x="0" y="773489"/>
          <a:ext cx="8001056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34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zh-CN" altLang="en-US" sz="2200" kern="1200" dirty="0" smtClean="0">
            <a:solidFill>
              <a:srgbClr val="030305"/>
            </a:solidFill>
          </a:endParaRPr>
        </a:p>
      </dsp:txBody>
      <dsp:txXfrm>
        <a:off x="0" y="773489"/>
        <a:ext cx="8001056" cy="2980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59E82-9C99-4A77-8AC5-A601B600D960}">
      <dsp:nvSpPr>
        <dsp:cNvPr id="0" name=""/>
        <dsp:cNvSpPr/>
      </dsp:nvSpPr>
      <dsp:spPr>
        <a:xfrm>
          <a:off x="0" y="137406"/>
          <a:ext cx="2857519" cy="7384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solidFill>
                <a:srgbClr val="002060"/>
              </a:solidFill>
            </a:rPr>
            <a:t>个人外汇账户管理</a:t>
          </a:r>
          <a:endParaRPr lang="en-US" altLang="zh-CN" sz="2500" b="1" kern="1200" dirty="0" smtClean="0">
            <a:solidFill>
              <a:srgbClr val="002060"/>
            </a:solidFill>
          </a:endParaRPr>
        </a:p>
      </dsp:txBody>
      <dsp:txXfrm>
        <a:off x="36050" y="173456"/>
        <a:ext cx="2785419" cy="666392"/>
      </dsp:txXfrm>
    </dsp:sp>
    <dsp:sp modelId="{31F07758-DFCA-4CFD-A165-E5B6F32A97A3}">
      <dsp:nvSpPr>
        <dsp:cNvPr id="0" name=""/>
        <dsp:cNvSpPr/>
      </dsp:nvSpPr>
      <dsp:spPr>
        <a:xfrm>
          <a:off x="0" y="739431"/>
          <a:ext cx="2857519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726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zh-CN" altLang="en-US" sz="2200" kern="1200" dirty="0" smtClean="0">
            <a:solidFill>
              <a:srgbClr val="030305"/>
            </a:solidFill>
          </a:endParaRPr>
        </a:p>
      </dsp:txBody>
      <dsp:txXfrm>
        <a:off x="0" y="739431"/>
        <a:ext cx="2857519" cy="3312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59E82-9C99-4A77-8AC5-A601B600D960}">
      <dsp:nvSpPr>
        <dsp:cNvPr id="0" name=""/>
        <dsp:cNvSpPr/>
      </dsp:nvSpPr>
      <dsp:spPr>
        <a:xfrm>
          <a:off x="0" y="142876"/>
          <a:ext cx="8001056" cy="7631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600" b="1" kern="1200" dirty="0" smtClean="0">
              <a:solidFill>
                <a:srgbClr val="002060"/>
              </a:solidFill>
            </a:rPr>
            <a:t>2. </a:t>
          </a:r>
          <a:r>
            <a:rPr lang="zh-CN" altLang="en-US" sz="2600" b="1" kern="1200" dirty="0" smtClean="0">
              <a:solidFill>
                <a:srgbClr val="002060"/>
              </a:solidFill>
            </a:rPr>
            <a:t>个人外汇管理 </a:t>
          </a:r>
          <a:r>
            <a:rPr lang="en-US" altLang="zh-CN" sz="2600" b="1" kern="1200" dirty="0" smtClean="0">
              <a:solidFill>
                <a:srgbClr val="002060"/>
              </a:solidFill>
            </a:rPr>
            <a:t>—— </a:t>
          </a:r>
          <a:r>
            <a:rPr lang="zh-CN" altLang="en-US" sz="2600" b="1" kern="1200" dirty="0" smtClean="0">
              <a:solidFill>
                <a:srgbClr val="002060"/>
              </a:solidFill>
            </a:rPr>
            <a:t>面临挑战</a:t>
          </a:r>
          <a:endParaRPr lang="en-US" altLang="zh-CN" sz="2600" b="1" kern="1200" dirty="0" smtClean="0">
            <a:solidFill>
              <a:srgbClr val="002060"/>
            </a:solidFill>
          </a:endParaRPr>
        </a:p>
      </dsp:txBody>
      <dsp:txXfrm>
        <a:off x="37252" y="180128"/>
        <a:ext cx="7926552" cy="688604"/>
      </dsp:txXfrm>
    </dsp:sp>
    <dsp:sp modelId="{31F07758-DFCA-4CFD-A165-E5B6F32A97A3}">
      <dsp:nvSpPr>
        <dsp:cNvPr id="0" name=""/>
        <dsp:cNvSpPr/>
      </dsp:nvSpPr>
      <dsp:spPr>
        <a:xfrm>
          <a:off x="0" y="773489"/>
          <a:ext cx="8001056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34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zh-CN" altLang="en-US" sz="2200" kern="1200" dirty="0" smtClean="0">
            <a:solidFill>
              <a:srgbClr val="030305"/>
            </a:solidFill>
          </a:endParaRPr>
        </a:p>
      </dsp:txBody>
      <dsp:txXfrm>
        <a:off x="0" y="773489"/>
        <a:ext cx="8001056" cy="29808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59E82-9C99-4A77-8AC5-A601B600D960}">
      <dsp:nvSpPr>
        <dsp:cNvPr id="0" name=""/>
        <dsp:cNvSpPr/>
      </dsp:nvSpPr>
      <dsp:spPr>
        <a:xfrm>
          <a:off x="0" y="142876"/>
          <a:ext cx="8001056" cy="7631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600" b="1" kern="1200" dirty="0" smtClean="0">
              <a:solidFill>
                <a:srgbClr val="002060"/>
              </a:solidFill>
            </a:rPr>
            <a:t>2. </a:t>
          </a:r>
          <a:r>
            <a:rPr lang="zh-CN" altLang="en-US" sz="2600" b="1" kern="1200" dirty="0" smtClean="0">
              <a:solidFill>
                <a:srgbClr val="002060"/>
              </a:solidFill>
            </a:rPr>
            <a:t>个人外汇管理 </a:t>
          </a:r>
          <a:r>
            <a:rPr lang="en-US" altLang="zh-CN" sz="2600" b="1" kern="1200" dirty="0" smtClean="0">
              <a:solidFill>
                <a:srgbClr val="002060"/>
              </a:solidFill>
            </a:rPr>
            <a:t>—— </a:t>
          </a:r>
          <a:r>
            <a:rPr lang="zh-CN" altLang="en-US" sz="2600" b="1" kern="1200" dirty="0" smtClean="0">
              <a:solidFill>
                <a:srgbClr val="002060"/>
              </a:solidFill>
            </a:rPr>
            <a:t>面临挑战</a:t>
          </a:r>
          <a:endParaRPr lang="en-US" altLang="zh-CN" sz="2600" b="1" kern="1200" dirty="0" smtClean="0">
            <a:solidFill>
              <a:srgbClr val="002060"/>
            </a:solidFill>
          </a:endParaRPr>
        </a:p>
      </dsp:txBody>
      <dsp:txXfrm>
        <a:off x="37252" y="180128"/>
        <a:ext cx="7926552" cy="688604"/>
      </dsp:txXfrm>
    </dsp:sp>
    <dsp:sp modelId="{31F07758-DFCA-4CFD-A165-E5B6F32A97A3}">
      <dsp:nvSpPr>
        <dsp:cNvPr id="0" name=""/>
        <dsp:cNvSpPr/>
      </dsp:nvSpPr>
      <dsp:spPr>
        <a:xfrm>
          <a:off x="0" y="773489"/>
          <a:ext cx="8001056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34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zh-CN" altLang="en-US" sz="2200" kern="1200" dirty="0" smtClean="0">
            <a:solidFill>
              <a:srgbClr val="030305"/>
            </a:solidFill>
          </a:endParaRPr>
        </a:p>
      </dsp:txBody>
      <dsp:txXfrm>
        <a:off x="0" y="773489"/>
        <a:ext cx="8001056" cy="29808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59E82-9C99-4A77-8AC5-A601B600D960}">
      <dsp:nvSpPr>
        <dsp:cNvPr id="0" name=""/>
        <dsp:cNvSpPr/>
      </dsp:nvSpPr>
      <dsp:spPr>
        <a:xfrm>
          <a:off x="0" y="0"/>
          <a:ext cx="8001056" cy="7631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600" b="1" kern="1200" dirty="0" smtClean="0">
              <a:solidFill>
                <a:srgbClr val="002060"/>
              </a:solidFill>
            </a:rPr>
            <a:t>3. </a:t>
          </a:r>
          <a:r>
            <a:rPr lang="zh-CN" altLang="en-US" sz="2600" b="1" kern="1200" dirty="0" smtClean="0">
              <a:solidFill>
                <a:srgbClr val="002060"/>
              </a:solidFill>
            </a:rPr>
            <a:t>个人外汇管理 </a:t>
          </a:r>
          <a:r>
            <a:rPr lang="en-US" altLang="zh-CN" sz="2600" b="1" kern="1200" dirty="0" smtClean="0">
              <a:solidFill>
                <a:srgbClr val="002060"/>
              </a:solidFill>
            </a:rPr>
            <a:t>— </a:t>
          </a:r>
          <a:r>
            <a:rPr lang="zh-CN" altLang="en-US" sz="2600" b="1" kern="1200" dirty="0" smtClean="0">
              <a:solidFill>
                <a:srgbClr val="002060"/>
              </a:solidFill>
            </a:rPr>
            <a:t>完善思路</a:t>
          </a:r>
          <a:endParaRPr lang="en-US" altLang="zh-CN" sz="2600" b="1" kern="1200" dirty="0" smtClean="0">
            <a:solidFill>
              <a:srgbClr val="002060"/>
            </a:solidFill>
          </a:endParaRPr>
        </a:p>
      </dsp:txBody>
      <dsp:txXfrm>
        <a:off x="37252" y="37252"/>
        <a:ext cx="7926552" cy="688604"/>
      </dsp:txXfrm>
    </dsp:sp>
    <dsp:sp modelId="{31F07758-DFCA-4CFD-A165-E5B6F32A97A3}">
      <dsp:nvSpPr>
        <dsp:cNvPr id="0" name=""/>
        <dsp:cNvSpPr/>
      </dsp:nvSpPr>
      <dsp:spPr>
        <a:xfrm>
          <a:off x="0" y="768299"/>
          <a:ext cx="8001056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34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zh-CN" altLang="en-US" sz="2200" kern="1200" dirty="0" smtClean="0">
            <a:solidFill>
              <a:srgbClr val="030305"/>
            </a:solidFill>
          </a:endParaRPr>
        </a:p>
      </dsp:txBody>
      <dsp:txXfrm>
        <a:off x="0" y="768299"/>
        <a:ext cx="8001056" cy="29808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59E82-9C99-4A77-8AC5-A601B600D960}">
      <dsp:nvSpPr>
        <dsp:cNvPr id="0" name=""/>
        <dsp:cNvSpPr/>
      </dsp:nvSpPr>
      <dsp:spPr>
        <a:xfrm>
          <a:off x="0" y="195674"/>
          <a:ext cx="8001056" cy="7384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solidFill>
                <a:srgbClr val="002060"/>
              </a:solidFill>
            </a:rPr>
            <a:t>监管原则：可兑换、真实性、合规性、便利化</a:t>
          </a:r>
          <a:endParaRPr lang="en-US" altLang="zh-CN" sz="2500" b="1" kern="1200" dirty="0" smtClean="0">
            <a:solidFill>
              <a:srgbClr val="002060"/>
            </a:solidFill>
          </a:endParaRPr>
        </a:p>
      </dsp:txBody>
      <dsp:txXfrm>
        <a:off x="36050" y="231724"/>
        <a:ext cx="7928956" cy="666392"/>
      </dsp:txXfrm>
    </dsp:sp>
    <dsp:sp modelId="{31F07758-DFCA-4CFD-A165-E5B6F32A97A3}">
      <dsp:nvSpPr>
        <dsp:cNvPr id="0" name=""/>
        <dsp:cNvSpPr/>
      </dsp:nvSpPr>
      <dsp:spPr>
        <a:xfrm>
          <a:off x="0" y="739431"/>
          <a:ext cx="8001056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34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zh-CN" altLang="en-US" sz="2200" kern="1200" dirty="0" smtClean="0">
            <a:solidFill>
              <a:srgbClr val="030305"/>
            </a:solidFill>
          </a:endParaRPr>
        </a:p>
      </dsp:txBody>
      <dsp:txXfrm>
        <a:off x="0" y="739431"/>
        <a:ext cx="8001056" cy="33120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59E82-9C99-4A77-8AC5-A601B600D960}">
      <dsp:nvSpPr>
        <dsp:cNvPr id="0" name=""/>
        <dsp:cNvSpPr/>
      </dsp:nvSpPr>
      <dsp:spPr>
        <a:xfrm>
          <a:off x="0" y="195674"/>
          <a:ext cx="2714644" cy="7384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solidFill>
                <a:srgbClr val="002060"/>
              </a:solidFill>
            </a:rPr>
            <a:t>主体管理</a:t>
          </a:r>
          <a:endParaRPr lang="en-US" altLang="zh-CN" sz="2500" b="1" kern="1200" dirty="0" smtClean="0">
            <a:solidFill>
              <a:srgbClr val="002060"/>
            </a:solidFill>
          </a:endParaRPr>
        </a:p>
      </dsp:txBody>
      <dsp:txXfrm>
        <a:off x="36050" y="231724"/>
        <a:ext cx="2642544" cy="666392"/>
      </dsp:txXfrm>
    </dsp:sp>
    <dsp:sp modelId="{31F07758-DFCA-4CFD-A165-E5B6F32A97A3}">
      <dsp:nvSpPr>
        <dsp:cNvPr id="0" name=""/>
        <dsp:cNvSpPr/>
      </dsp:nvSpPr>
      <dsp:spPr>
        <a:xfrm>
          <a:off x="0" y="739431"/>
          <a:ext cx="2714644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190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zh-CN" altLang="en-US" sz="2200" kern="1200" dirty="0" smtClean="0">
            <a:solidFill>
              <a:srgbClr val="030305"/>
            </a:solidFill>
          </a:endParaRPr>
        </a:p>
      </dsp:txBody>
      <dsp:txXfrm>
        <a:off x="0" y="739431"/>
        <a:ext cx="2714644" cy="33120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59E82-9C99-4A77-8AC5-A601B600D960}">
      <dsp:nvSpPr>
        <dsp:cNvPr id="0" name=""/>
        <dsp:cNvSpPr/>
      </dsp:nvSpPr>
      <dsp:spPr>
        <a:xfrm>
          <a:off x="0" y="195674"/>
          <a:ext cx="2714644" cy="7384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solidFill>
                <a:srgbClr val="002060"/>
              </a:solidFill>
            </a:rPr>
            <a:t>事中管理</a:t>
          </a:r>
          <a:endParaRPr lang="en-US" altLang="zh-CN" sz="2500" b="1" kern="1200" dirty="0" smtClean="0">
            <a:solidFill>
              <a:srgbClr val="002060"/>
            </a:solidFill>
          </a:endParaRPr>
        </a:p>
      </dsp:txBody>
      <dsp:txXfrm>
        <a:off x="36050" y="231724"/>
        <a:ext cx="2642544" cy="666392"/>
      </dsp:txXfrm>
    </dsp:sp>
    <dsp:sp modelId="{31F07758-DFCA-4CFD-A165-E5B6F32A97A3}">
      <dsp:nvSpPr>
        <dsp:cNvPr id="0" name=""/>
        <dsp:cNvSpPr/>
      </dsp:nvSpPr>
      <dsp:spPr>
        <a:xfrm>
          <a:off x="0" y="739431"/>
          <a:ext cx="2714644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190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zh-CN" altLang="en-US" sz="2200" kern="1200" dirty="0" smtClean="0">
            <a:solidFill>
              <a:srgbClr val="030305"/>
            </a:solidFill>
          </a:endParaRPr>
        </a:p>
      </dsp:txBody>
      <dsp:txXfrm>
        <a:off x="0" y="739431"/>
        <a:ext cx="2714644" cy="33120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59E82-9C99-4A77-8AC5-A601B600D960}">
      <dsp:nvSpPr>
        <dsp:cNvPr id="0" name=""/>
        <dsp:cNvSpPr/>
      </dsp:nvSpPr>
      <dsp:spPr>
        <a:xfrm>
          <a:off x="0" y="195674"/>
          <a:ext cx="2714644" cy="7384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solidFill>
                <a:srgbClr val="002060"/>
              </a:solidFill>
            </a:rPr>
            <a:t>事后管理</a:t>
          </a:r>
          <a:endParaRPr lang="en-US" altLang="zh-CN" sz="2500" b="1" kern="1200" dirty="0" smtClean="0">
            <a:solidFill>
              <a:srgbClr val="002060"/>
            </a:solidFill>
          </a:endParaRPr>
        </a:p>
      </dsp:txBody>
      <dsp:txXfrm>
        <a:off x="36050" y="231724"/>
        <a:ext cx="2642544" cy="666392"/>
      </dsp:txXfrm>
    </dsp:sp>
    <dsp:sp modelId="{31F07758-DFCA-4CFD-A165-E5B6F32A97A3}">
      <dsp:nvSpPr>
        <dsp:cNvPr id="0" name=""/>
        <dsp:cNvSpPr/>
      </dsp:nvSpPr>
      <dsp:spPr>
        <a:xfrm>
          <a:off x="0" y="739431"/>
          <a:ext cx="2714644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190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zh-CN" altLang="en-US" sz="2200" kern="1200" dirty="0" smtClean="0">
            <a:solidFill>
              <a:srgbClr val="030305"/>
            </a:solidFill>
          </a:endParaRPr>
        </a:p>
      </dsp:txBody>
      <dsp:txXfrm>
        <a:off x="0" y="739431"/>
        <a:ext cx="2714644" cy="33120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59E82-9C99-4A77-8AC5-A601B600D960}">
      <dsp:nvSpPr>
        <dsp:cNvPr id="0" name=""/>
        <dsp:cNvSpPr/>
      </dsp:nvSpPr>
      <dsp:spPr>
        <a:xfrm>
          <a:off x="0" y="195674"/>
          <a:ext cx="2714644" cy="7384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solidFill>
                <a:srgbClr val="002060"/>
              </a:solidFill>
            </a:rPr>
            <a:t>事后管理</a:t>
          </a:r>
          <a:endParaRPr lang="en-US" altLang="zh-CN" sz="2500" b="1" kern="1200" dirty="0" smtClean="0">
            <a:solidFill>
              <a:srgbClr val="002060"/>
            </a:solidFill>
          </a:endParaRPr>
        </a:p>
      </dsp:txBody>
      <dsp:txXfrm>
        <a:off x="36050" y="231724"/>
        <a:ext cx="2642544" cy="666392"/>
      </dsp:txXfrm>
    </dsp:sp>
    <dsp:sp modelId="{31F07758-DFCA-4CFD-A165-E5B6F32A97A3}">
      <dsp:nvSpPr>
        <dsp:cNvPr id="0" name=""/>
        <dsp:cNvSpPr/>
      </dsp:nvSpPr>
      <dsp:spPr>
        <a:xfrm>
          <a:off x="0" y="739431"/>
          <a:ext cx="2714644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190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zh-CN" altLang="en-US" sz="2200" kern="1200" dirty="0" smtClean="0">
            <a:solidFill>
              <a:srgbClr val="030305"/>
            </a:solidFill>
          </a:endParaRPr>
        </a:p>
      </dsp:txBody>
      <dsp:txXfrm>
        <a:off x="0" y="739431"/>
        <a:ext cx="2714644" cy="33120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59E82-9C99-4A77-8AC5-A601B600D960}">
      <dsp:nvSpPr>
        <dsp:cNvPr id="0" name=""/>
        <dsp:cNvSpPr/>
      </dsp:nvSpPr>
      <dsp:spPr>
        <a:xfrm>
          <a:off x="0" y="333077"/>
          <a:ext cx="8001056" cy="7384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solidFill>
                <a:srgbClr val="002060"/>
              </a:solidFill>
            </a:rPr>
            <a:t>奖惩措施：合规受奖、违规受罚受限</a:t>
          </a:r>
          <a:endParaRPr lang="en-US" altLang="zh-CN" sz="2500" b="1" kern="1200" dirty="0" smtClean="0">
            <a:solidFill>
              <a:srgbClr val="002060"/>
            </a:solidFill>
          </a:endParaRPr>
        </a:p>
      </dsp:txBody>
      <dsp:txXfrm>
        <a:off x="36050" y="369127"/>
        <a:ext cx="7928956" cy="666392"/>
      </dsp:txXfrm>
    </dsp:sp>
    <dsp:sp modelId="{31F07758-DFCA-4CFD-A165-E5B6F32A97A3}">
      <dsp:nvSpPr>
        <dsp:cNvPr id="0" name=""/>
        <dsp:cNvSpPr/>
      </dsp:nvSpPr>
      <dsp:spPr>
        <a:xfrm>
          <a:off x="0" y="740370"/>
          <a:ext cx="8001056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34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zh-CN" altLang="en-US" sz="2200" kern="1200" dirty="0" smtClean="0">
            <a:solidFill>
              <a:srgbClr val="030305"/>
            </a:solidFill>
          </a:endParaRPr>
        </a:p>
      </dsp:txBody>
      <dsp:txXfrm>
        <a:off x="0" y="740370"/>
        <a:ext cx="8001056" cy="331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95984-E370-4BAB-BB22-44DB44E9DB9D}">
      <dsp:nvSpPr>
        <dsp:cNvPr id="0" name=""/>
        <dsp:cNvSpPr/>
      </dsp:nvSpPr>
      <dsp:spPr>
        <a:xfrm>
          <a:off x="1992525" y="2275"/>
          <a:ext cx="1229891" cy="12298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000" b="1" kern="1200" dirty="0" smtClean="0">
              <a:solidFill>
                <a:srgbClr val="030305"/>
              </a:solidFill>
              <a:latin typeface="仿宋_GB2312" pitchFamily="49" charset="-122"/>
              <a:ea typeface="仿宋_GB2312" pitchFamily="49" charset="-122"/>
            </a:rPr>
            <a:t>个人结售汇管理</a:t>
          </a:r>
          <a:endParaRPr lang="en-US" sz="2000" b="1" kern="1200" dirty="0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sp:txBody>
      <dsp:txXfrm>
        <a:off x="2172638" y="182388"/>
        <a:ext cx="869665" cy="869665"/>
      </dsp:txXfrm>
    </dsp:sp>
    <dsp:sp modelId="{15CAB929-CDA4-4F33-83FE-EC19D2E19142}">
      <dsp:nvSpPr>
        <dsp:cNvPr id="0" name=""/>
        <dsp:cNvSpPr/>
      </dsp:nvSpPr>
      <dsp:spPr>
        <a:xfrm rot="1800000">
          <a:off x="3235755" y="866893"/>
          <a:ext cx="327274" cy="4150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0" b="1" kern="1200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sp:txBody>
      <dsp:txXfrm>
        <a:off x="3242332" y="925366"/>
        <a:ext cx="229092" cy="249052"/>
      </dsp:txXfrm>
    </dsp:sp>
    <dsp:sp modelId="{01D7637E-90F4-483F-AEC8-ADA2D5E5667A}">
      <dsp:nvSpPr>
        <dsp:cNvPr id="0" name=""/>
        <dsp:cNvSpPr/>
      </dsp:nvSpPr>
      <dsp:spPr>
        <a:xfrm>
          <a:off x="3592411" y="925970"/>
          <a:ext cx="1229891" cy="12298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000" b="1" kern="1200" dirty="0" smtClean="0">
              <a:solidFill>
                <a:srgbClr val="030305"/>
              </a:solidFill>
              <a:latin typeface="仿宋_GB2312" pitchFamily="49" charset="-122"/>
              <a:ea typeface="仿宋_GB2312" pitchFamily="49" charset="-122"/>
            </a:rPr>
            <a:t>个人收付汇管理</a:t>
          </a:r>
          <a:endParaRPr lang="en-US" sz="2000" b="1" kern="1200" dirty="0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sp:txBody>
      <dsp:txXfrm>
        <a:off x="3772524" y="1106083"/>
        <a:ext cx="869665" cy="869665"/>
      </dsp:txXfrm>
    </dsp:sp>
    <dsp:sp modelId="{936387E5-465D-4A1C-9A8F-296210231BFF}">
      <dsp:nvSpPr>
        <dsp:cNvPr id="0" name=""/>
        <dsp:cNvSpPr/>
      </dsp:nvSpPr>
      <dsp:spPr>
        <a:xfrm rot="5400000">
          <a:off x="4043720" y="2247804"/>
          <a:ext cx="327274" cy="4150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0" b="1" kern="1200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sp:txBody>
      <dsp:txXfrm>
        <a:off x="4092811" y="2281731"/>
        <a:ext cx="229092" cy="249052"/>
      </dsp:txXfrm>
    </dsp:sp>
    <dsp:sp modelId="{C7FDD19A-B20D-4F5E-A648-987390F47DEB}">
      <dsp:nvSpPr>
        <dsp:cNvPr id="0" name=""/>
        <dsp:cNvSpPr/>
      </dsp:nvSpPr>
      <dsp:spPr>
        <a:xfrm>
          <a:off x="3592411" y="2773360"/>
          <a:ext cx="1229891" cy="12298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000" b="1" kern="1200" dirty="0" smtClean="0">
              <a:solidFill>
                <a:srgbClr val="030305"/>
              </a:solidFill>
              <a:latin typeface="仿宋_GB2312" pitchFamily="49" charset="-122"/>
              <a:ea typeface="仿宋_GB2312" pitchFamily="49" charset="-122"/>
            </a:rPr>
            <a:t>个人外币现钞管理</a:t>
          </a:r>
          <a:endParaRPr lang="en-US" sz="2000" b="1" kern="1200" dirty="0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sp:txBody>
      <dsp:txXfrm>
        <a:off x="3772524" y="2953473"/>
        <a:ext cx="869665" cy="869665"/>
      </dsp:txXfrm>
    </dsp:sp>
    <dsp:sp modelId="{F9BFCF7F-B570-4544-B1D2-75378C638593}">
      <dsp:nvSpPr>
        <dsp:cNvPr id="0" name=""/>
        <dsp:cNvSpPr/>
      </dsp:nvSpPr>
      <dsp:spPr>
        <a:xfrm rot="9000000">
          <a:off x="3251798" y="3637977"/>
          <a:ext cx="327274" cy="4150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0" b="1" kern="1200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sp:txBody>
      <dsp:txXfrm rot="10800000">
        <a:off x="3343403" y="3696450"/>
        <a:ext cx="229092" cy="249052"/>
      </dsp:txXfrm>
    </dsp:sp>
    <dsp:sp modelId="{F954AB1D-C419-436C-B025-B89D21EFFC3E}">
      <dsp:nvSpPr>
        <dsp:cNvPr id="0" name=""/>
        <dsp:cNvSpPr/>
      </dsp:nvSpPr>
      <dsp:spPr>
        <a:xfrm>
          <a:off x="1992525" y="3697055"/>
          <a:ext cx="1229891" cy="12298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000" b="1" kern="1200" dirty="0" smtClean="0">
              <a:solidFill>
                <a:srgbClr val="030305"/>
              </a:solidFill>
              <a:latin typeface="仿宋_GB2312" pitchFamily="49" charset="-122"/>
              <a:ea typeface="仿宋_GB2312" pitchFamily="49" charset="-122"/>
            </a:rPr>
            <a:t>个人外汇</a:t>
          </a:r>
          <a:r>
            <a:rPr lang="zh-CN" altLang="en-US" sz="2000" b="1" kern="1200" dirty="0" smtClean="0">
              <a:solidFill>
                <a:srgbClr val="030305"/>
              </a:solidFill>
              <a:latin typeface="仿宋_GB2312" pitchFamily="49" charset="-122"/>
              <a:ea typeface="仿宋_GB2312" pitchFamily="49" charset="-122"/>
            </a:rPr>
            <a:t>账</a:t>
          </a:r>
          <a:r>
            <a:rPr lang="zh-CN" sz="2000" b="1" kern="1200" dirty="0" smtClean="0">
              <a:solidFill>
                <a:srgbClr val="030305"/>
              </a:solidFill>
              <a:latin typeface="仿宋_GB2312" pitchFamily="49" charset="-122"/>
              <a:ea typeface="仿宋_GB2312" pitchFamily="49" charset="-122"/>
            </a:rPr>
            <a:t>户管理</a:t>
          </a:r>
          <a:endParaRPr lang="en-US" sz="2000" b="1" kern="1200" dirty="0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sp:txBody>
      <dsp:txXfrm>
        <a:off x="2172638" y="3877168"/>
        <a:ext cx="869665" cy="869665"/>
      </dsp:txXfrm>
    </dsp:sp>
    <dsp:sp modelId="{B13226F0-0805-4D88-98F6-947395A42D2E}">
      <dsp:nvSpPr>
        <dsp:cNvPr id="0" name=""/>
        <dsp:cNvSpPr/>
      </dsp:nvSpPr>
      <dsp:spPr>
        <a:xfrm rot="12600000">
          <a:off x="1651912" y="3647240"/>
          <a:ext cx="327274" cy="4150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0" b="1" kern="1200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sp:txBody>
      <dsp:txXfrm rot="10800000">
        <a:off x="1743517" y="3754804"/>
        <a:ext cx="229092" cy="249052"/>
      </dsp:txXfrm>
    </dsp:sp>
    <dsp:sp modelId="{E57FB163-DB56-4DD1-BC59-CE7198ADD238}">
      <dsp:nvSpPr>
        <dsp:cNvPr id="0" name=""/>
        <dsp:cNvSpPr/>
      </dsp:nvSpPr>
      <dsp:spPr>
        <a:xfrm>
          <a:off x="392639" y="2773360"/>
          <a:ext cx="1229891" cy="12298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000" b="1" kern="1200" dirty="0" smtClean="0">
              <a:solidFill>
                <a:srgbClr val="030305"/>
              </a:solidFill>
              <a:latin typeface="仿宋_GB2312" pitchFamily="49" charset="-122"/>
              <a:ea typeface="仿宋_GB2312" pitchFamily="49" charset="-122"/>
            </a:rPr>
            <a:t>“关注名单”管理</a:t>
          </a:r>
          <a:endParaRPr lang="en-US" sz="2000" b="1" kern="1200" dirty="0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sp:txBody>
      <dsp:txXfrm>
        <a:off x="572752" y="2953473"/>
        <a:ext cx="869665" cy="869665"/>
      </dsp:txXfrm>
    </dsp:sp>
    <dsp:sp modelId="{A9068F6B-A55F-4494-8549-7F6788D51F3F}">
      <dsp:nvSpPr>
        <dsp:cNvPr id="0" name=""/>
        <dsp:cNvSpPr/>
      </dsp:nvSpPr>
      <dsp:spPr>
        <a:xfrm rot="16200000">
          <a:off x="843947" y="2266329"/>
          <a:ext cx="327274" cy="4150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0" b="1" kern="1200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sp:txBody>
      <dsp:txXfrm>
        <a:off x="893038" y="2398438"/>
        <a:ext cx="229092" cy="249052"/>
      </dsp:txXfrm>
    </dsp:sp>
    <dsp:sp modelId="{F8012558-08C7-49E7-9592-3CC69B751E63}">
      <dsp:nvSpPr>
        <dsp:cNvPr id="0" name=""/>
        <dsp:cNvSpPr/>
      </dsp:nvSpPr>
      <dsp:spPr>
        <a:xfrm>
          <a:off x="392639" y="925970"/>
          <a:ext cx="1229891" cy="12298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000" b="1" kern="1200" dirty="0" smtClean="0">
              <a:solidFill>
                <a:srgbClr val="030305"/>
              </a:solidFill>
              <a:latin typeface="仿宋_GB2312" pitchFamily="49" charset="-122"/>
              <a:ea typeface="仿宋_GB2312" pitchFamily="49" charset="-122"/>
            </a:rPr>
            <a:t>个人外汇</a:t>
          </a:r>
          <a:r>
            <a:rPr lang="zh-CN" sz="2000" b="1" kern="1200" smtClean="0">
              <a:solidFill>
                <a:srgbClr val="030305"/>
              </a:solidFill>
              <a:latin typeface="仿宋_GB2312" pitchFamily="49" charset="-122"/>
              <a:ea typeface="仿宋_GB2312" pitchFamily="49" charset="-122"/>
            </a:rPr>
            <a:t>业务监测系统</a:t>
          </a:r>
          <a:endParaRPr lang="en-US" sz="2000" b="1" kern="1200" dirty="0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sp:txBody>
      <dsp:txXfrm>
        <a:off x="572752" y="1106083"/>
        <a:ext cx="869665" cy="869665"/>
      </dsp:txXfrm>
    </dsp:sp>
    <dsp:sp modelId="{62452A40-3767-4FF4-B39C-1FDF71CB10F9}">
      <dsp:nvSpPr>
        <dsp:cNvPr id="0" name=""/>
        <dsp:cNvSpPr/>
      </dsp:nvSpPr>
      <dsp:spPr>
        <a:xfrm rot="19800000">
          <a:off x="1635869" y="876155"/>
          <a:ext cx="327274" cy="4150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0" b="1" kern="1200">
            <a:solidFill>
              <a:srgbClr val="030305"/>
            </a:solidFill>
            <a:latin typeface="仿宋_GB2312" pitchFamily="49" charset="-122"/>
            <a:ea typeface="仿宋_GB2312" pitchFamily="49" charset="-122"/>
          </a:endParaRPr>
        </a:p>
      </dsp:txBody>
      <dsp:txXfrm>
        <a:off x="1642446" y="983719"/>
        <a:ext cx="229092" cy="24905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59E82-9C99-4A77-8AC5-A601B600D960}">
      <dsp:nvSpPr>
        <dsp:cNvPr id="0" name=""/>
        <dsp:cNvSpPr/>
      </dsp:nvSpPr>
      <dsp:spPr>
        <a:xfrm>
          <a:off x="0" y="195674"/>
          <a:ext cx="2714644" cy="7384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solidFill>
                <a:srgbClr val="002060"/>
              </a:solidFill>
            </a:rPr>
            <a:t>对银行的要求</a:t>
          </a:r>
          <a:endParaRPr lang="en-US" altLang="zh-CN" sz="2500" b="1" kern="1200" dirty="0" smtClean="0">
            <a:solidFill>
              <a:srgbClr val="002060"/>
            </a:solidFill>
          </a:endParaRPr>
        </a:p>
      </dsp:txBody>
      <dsp:txXfrm>
        <a:off x="36050" y="231724"/>
        <a:ext cx="2642544" cy="666392"/>
      </dsp:txXfrm>
    </dsp:sp>
    <dsp:sp modelId="{31F07758-DFCA-4CFD-A165-E5B6F32A97A3}">
      <dsp:nvSpPr>
        <dsp:cNvPr id="0" name=""/>
        <dsp:cNvSpPr/>
      </dsp:nvSpPr>
      <dsp:spPr>
        <a:xfrm>
          <a:off x="0" y="739431"/>
          <a:ext cx="2714644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190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zh-CN" altLang="en-US" sz="2200" kern="1200" dirty="0" smtClean="0">
            <a:solidFill>
              <a:srgbClr val="030305"/>
            </a:solidFill>
          </a:endParaRPr>
        </a:p>
      </dsp:txBody>
      <dsp:txXfrm>
        <a:off x="0" y="739431"/>
        <a:ext cx="2714644" cy="33120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59E82-9C99-4A77-8AC5-A601B600D960}">
      <dsp:nvSpPr>
        <dsp:cNvPr id="0" name=""/>
        <dsp:cNvSpPr/>
      </dsp:nvSpPr>
      <dsp:spPr>
        <a:xfrm>
          <a:off x="0" y="195674"/>
          <a:ext cx="2714644" cy="7384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solidFill>
                <a:srgbClr val="002060"/>
              </a:solidFill>
            </a:rPr>
            <a:t>对银行的要求</a:t>
          </a:r>
          <a:endParaRPr lang="en-US" altLang="zh-CN" sz="2500" b="1" kern="1200" dirty="0" smtClean="0">
            <a:solidFill>
              <a:srgbClr val="002060"/>
            </a:solidFill>
          </a:endParaRPr>
        </a:p>
      </dsp:txBody>
      <dsp:txXfrm>
        <a:off x="36050" y="231724"/>
        <a:ext cx="2642544" cy="666392"/>
      </dsp:txXfrm>
    </dsp:sp>
    <dsp:sp modelId="{31F07758-DFCA-4CFD-A165-E5B6F32A97A3}">
      <dsp:nvSpPr>
        <dsp:cNvPr id="0" name=""/>
        <dsp:cNvSpPr/>
      </dsp:nvSpPr>
      <dsp:spPr>
        <a:xfrm>
          <a:off x="0" y="739431"/>
          <a:ext cx="2714644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190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zh-CN" altLang="en-US" sz="2200" kern="1200" dirty="0" smtClean="0">
            <a:solidFill>
              <a:srgbClr val="030305"/>
            </a:solidFill>
          </a:endParaRPr>
        </a:p>
      </dsp:txBody>
      <dsp:txXfrm>
        <a:off x="0" y="739431"/>
        <a:ext cx="2714644" cy="33120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59E82-9C99-4A77-8AC5-A601B600D960}">
      <dsp:nvSpPr>
        <dsp:cNvPr id="0" name=""/>
        <dsp:cNvSpPr/>
      </dsp:nvSpPr>
      <dsp:spPr>
        <a:xfrm>
          <a:off x="0" y="195674"/>
          <a:ext cx="2714644" cy="7384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solidFill>
                <a:srgbClr val="002060"/>
              </a:solidFill>
            </a:rPr>
            <a:t>对银行的要求</a:t>
          </a:r>
          <a:endParaRPr lang="en-US" altLang="zh-CN" sz="2500" b="1" kern="1200" dirty="0" smtClean="0">
            <a:solidFill>
              <a:srgbClr val="002060"/>
            </a:solidFill>
          </a:endParaRPr>
        </a:p>
      </dsp:txBody>
      <dsp:txXfrm>
        <a:off x="36050" y="231724"/>
        <a:ext cx="2642544" cy="666392"/>
      </dsp:txXfrm>
    </dsp:sp>
    <dsp:sp modelId="{31F07758-DFCA-4CFD-A165-E5B6F32A97A3}">
      <dsp:nvSpPr>
        <dsp:cNvPr id="0" name=""/>
        <dsp:cNvSpPr/>
      </dsp:nvSpPr>
      <dsp:spPr>
        <a:xfrm>
          <a:off x="0" y="739431"/>
          <a:ext cx="2714644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190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zh-CN" altLang="en-US" sz="2200" kern="1200" dirty="0" smtClean="0">
            <a:solidFill>
              <a:srgbClr val="030305"/>
            </a:solidFill>
          </a:endParaRPr>
        </a:p>
      </dsp:txBody>
      <dsp:txXfrm>
        <a:off x="0" y="739431"/>
        <a:ext cx="2714644" cy="3312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59E82-9C99-4A77-8AC5-A601B600D960}">
      <dsp:nvSpPr>
        <dsp:cNvPr id="0" name=""/>
        <dsp:cNvSpPr/>
      </dsp:nvSpPr>
      <dsp:spPr>
        <a:xfrm>
          <a:off x="0" y="137406"/>
          <a:ext cx="2714644" cy="7384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solidFill>
                <a:srgbClr val="002060"/>
              </a:solidFill>
            </a:rPr>
            <a:t>个人结售汇管理</a:t>
          </a:r>
          <a:endParaRPr lang="en-US" altLang="zh-CN" sz="2500" b="1" kern="1200" dirty="0" smtClean="0">
            <a:solidFill>
              <a:srgbClr val="002060"/>
            </a:solidFill>
          </a:endParaRPr>
        </a:p>
      </dsp:txBody>
      <dsp:txXfrm>
        <a:off x="36050" y="173456"/>
        <a:ext cx="2642544" cy="666392"/>
      </dsp:txXfrm>
    </dsp:sp>
    <dsp:sp modelId="{31F07758-DFCA-4CFD-A165-E5B6F32A97A3}">
      <dsp:nvSpPr>
        <dsp:cNvPr id="0" name=""/>
        <dsp:cNvSpPr/>
      </dsp:nvSpPr>
      <dsp:spPr>
        <a:xfrm>
          <a:off x="0" y="739431"/>
          <a:ext cx="2714644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190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zh-CN" altLang="en-US" sz="2200" kern="1200" dirty="0" smtClean="0">
            <a:solidFill>
              <a:srgbClr val="030305"/>
            </a:solidFill>
          </a:endParaRPr>
        </a:p>
      </dsp:txBody>
      <dsp:txXfrm>
        <a:off x="0" y="739431"/>
        <a:ext cx="2714644" cy="3312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08981F-D4AF-453F-AB10-3549156B9B3F}">
      <dsp:nvSpPr>
        <dsp:cNvPr id="0" name=""/>
        <dsp:cNvSpPr/>
      </dsp:nvSpPr>
      <dsp:spPr>
        <a:xfrm>
          <a:off x="475948" y="0"/>
          <a:ext cx="2344629" cy="23446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CN" altLang="en-US" sz="2000" b="1" i="0" kern="1200" baseline="0" dirty="0" smtClean="0">
              <a:latin typeface="华文仿宋" panose="02010600040101010101" pitchFamily="2" charset="-122"/>
              <a:ea typeface="华文仿宋" panose="02010600040101010101" pitchFamily="2" charset="-122"/>
            </a:rPr>
            <a:t>非</a:t>
          </a:r>
          <a:r>
            <a:rPr kumimoji="1" lang="zh-CN" sz="2000" b="1" i="0" kern="1200" baseline="0" dirty="0" smtClean="0">
              <a:latin typeface="华文仿宋" panose="02010600040101010101" pitchFamily="2" charset="-122"/>
              <a:ea typeface="华文仿宋" panose="02010600040101010101" pitchFamily="2" charset="-122"/>
            </a:rPr>
            <a:t>经营性</a:t>
          </a:r>
          <a:r>
            <a:rPr kumimoji="1" lang="zh-CN" altLang="en-US" sz="2000" b="1" i="0" kern="1200" baseline="0" dirty="0" smtClean="0">
              <a:latin typeface="华文仿宋" panose="02010600040101010101" pitchFamily="2" charset="-122"/>
              <a:ea typeface="华文仿宋" panose="02010600040101010101" pitchFamily="2" charset="-122"/>
            </a:rPr>
            <a:t>结售汇</a:t>
          </a:r>
          <a:endParaRPr kumimoji="1" lang="en-US" sz="2000" b="1" i="0" kern="1200" baseline="0" dirty="0">
            <a:latin typeface="华文仿宋" panose="02010600040101010101" pitchFamily="2" charset="-122"/>
            <a:ea typeface="华文仿宋" panose="02010600040101010101" pitchFamily="2" charset="-122"/>
          </a:endParaRPr>
        </a:p>
      </dsp:txBody>
      <dsp:txXfrm>
        <a:off x="803351" y="276482"/>
        <a:ext cx="1351858" cy="1791665"/>
      </dsp:txXfrm>
    </dsp:sp>
    <dsp:sp modelId="{BA7420AE-E675-4B89-B1BC-F6DCE1554850}">
      <dsp:nvSpPr>
        <dsp:cNvPr id="0" name=""/>
        <dsp:cNvSpPr/>
      </dsp:nvSpPr>
      <dsp:spPr>
        <a:xfrm>
          <a:off x="2165771" y="6412"/>
          <a:ext cx="2344629" cy="2344629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CN" altLang="en-US" sz="2000" b="1" kern="1200" dirty="0" smtClean="0">
              <a:latin typeface="华文仿宋" panose="02010600040101010101" pitchFamily="2" charset="-122"/>
              <a:ea typeface="华文仿宋" panose="02010600040101010101" pitchFamily="2" charset="-122"/>
            </a:rPr>
            <a:t>经营性结售汇</a:t>
          </a:r>
          <a:endParaRPr kumimoji="1" lang="zh-CN" altLang="en-US" sz="2000" b="1" i="0" kern="1200" baseline="0" dirty="0">
            <a:latin typeface="华文仿宋" panose="02010600040101010101" pitchFamily="2" charset="-122"/>
            <a:ea typeface="华文仿宋" panose="02010600040101010101" pitchFamily="2" charset="-122"/>
          </a:endParaRPr>
        </a:p>
      </dsp:txBody>
      <dsp:txXfrm>
        <a:off x="2831139" y="282894"/>
        <a:ext cx="1351858" cy="17916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59E82-9C99-4A77-8AC5-A601B600D960}">
      <dsp:nvSpPr>
        <dsp:cNvPr id="0" name=""/>
        <dsp:cNvSpPr/>
      </dsp:nvSpPr>
      <dsp:spPr>
        <a:xfrm>
          <a:off x="0" y="137406"/>
          <a:ext cx="2714644" cy="7384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solidFill>
                <a:srgbClr val="002060"/>
              </a:solidFill>
            </a:rPr>
            <a:t>个人结售汇管理</a:t>
          </a:r>
          <a:endParaRPr lang="en-US" altLang="zh-CN" sz="2500" b="1" kern="1200" dirty="0" smtClean="0">
            <a:solidFill>
              <a:srgbClr val="002060"/>
            </a:solidFill>
          </a:endParaRPr>
        </a:p>
      </dsp:txBody>
      <dsp:txXfrm>
        <a:off x="36050" y="173456"/>
        <a:ext cx="2642544" cy="666392"/>
      </dsp:txXfrm>
    </dsp:sp>
    <dsp:sp modelId="{31F07758-DFCA-4CFD-A165-E5B6F32A97A3}">
      <dsp:nvSpPr>
        <dsp:cNvPr id="0" name=""/>
        <dsp:cNvSpPr/>
      </dsp:nvSpPr>
      <dsp:spPr>
        <a:xfrm>
          <a:off x="0" y="739431"/>
          <a:ext cx="2714644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190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zh-CN" altLang="en-US" sz="2200" kern="1200" dirty="0" smtClean="0">
            <a:solidFill>
              <a:srgbClr val="030305"/>
            </a:solidFill>
          </a:endParaRPr>
        </a:p>
      </dsp:txBody>
      <dsp:txXfrm>
        <a:off x="0" y="739431"/>
        <a:ext cx="2714644" cy="3312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59E82-9C99-4A77-8AC5-A601B600D960}">
      <dsp:nvSpPr>
        <dsp:cNvPr id="0" name=""/>
        <dsp:cNvSpPr/>
      </dsp:nvSpPr>
      <dsp:spPr>
        <a:xfrm>
          <a:off x="0" y="137406"/>
          <a:ext cx="2714644" cy="7384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solidFill>
                <a:srgbClr val="002060"/>
              </a:solidFill>
            </a:rPr>
            <a:t>个人结售汇管理</a:t>
          </a:r>
          <a:endParaRPr lang="en-US" altLang="zh-CN" sz="2500" b="1" kern="1200" dirty="0" smtClean="0">
            <a:solidFill>
              <a:srgbClr val="002060"/>
            </a:solidFill>
          </a:endParaRPr>
        </a:p>
      </dsp:txBody>
      <dsp:txXfrm>
        <a:off x="36050" y="173456"/>
        <a:ext cx="2642544" cy="666392"/>
      </dsp:txXfrm>
    </dsp:sp>
    <dsp:sp modelId="{31F07758-DFCA-4CFD-A165-E5B6F32A97A3}">
      <dsp:nvSpPr>
        <dsp:cNvPr id="0" name=""/>
        <dsp:cNvSpPr/>
      </dsp:nvSpPr>
      <dsp:spPr>
        <a:xfrm>
          <a:off x="0" y="739431"/>
          <a:ext cx="2714644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190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zh-CN" altLang="en-US" sz="2200" kern="1200" dirty="0" smtClean="0">
            <a:solidFill>
              <a:srgbClr val="030305"/>
            </a:solidFill>
          </a:endParaRPr>
        </a:p>
      </dsp:txBody>
      <dsp:txXfrm>
        <a:off x="0" y="739431"/>
        <a:ext cx="2714644" cy="3312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59E82-9C99-4A77-8AC5-A601B600D960}">
      <dsp:nvSpPr>
        <dsp:cNvPr id="0" name=""/>
        <dsp:cNvSpPr/>
      </dsp:nvSpPr>
      <dsp:spPr>
        <a:xfrm>
          <a:off x="0" y="137406"/>
          <a:ext cx="2714644" cy="7384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solidFill>
                <a:srgbClr val="002060"/>
              </a:solidFill>
            </a:rPr>
            <a:t>个人收付汇管理</a:t>
          </a:r>
          <a:endParaRPr lang="en-US" altLang="zh-CN" sz="2500" b="1" kern="1200" dirty="0" smtClean="0">
            <a:solidFill>
              <a:srgbClr val="002060"/>
            </a:solidFill>
          </a:endParaRPr>
        </a:p>
      </dsp:txBody>
      <dsp:txXfrm>
        <a:off x="36050" y="173456"/>
        <a:ext cx="2642544" cy="666392"/>
      </dsp:txXfrm>
    </dsp:sp>
    <dsp:sp modelId="{31F07758-DFCA-4CFD-A165-E5B6F32A97A3}">
      <dsp:nvSpPr>
        <dsp:cNvPr id="0" name=""/>
        <dsp:cNvSpPr/>
      </dsp:nvSpPr>
      <dsp:spPr>
        <a:xfrm>
          <a:off x="0" y="739431"/>
          <a:ext cx="2714644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190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zh-CN" altLang="en-US" sz="2200" kern="1200" dirty="0" smtClean="0">
            <a:solidFill>
              <a:srgbClr val="030305"/>
            </a:solidFill>
          </a:endParaRPr>
        </a:p>
      </dsp:txBody>
      <dsp:txXfrm>
        <a:off x="0" y="739431"/>
        <a:ext cx="2714644" cy="3312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59E82-9C99-4A77-8AC5-A601B600D960}">
      <dsp:nvSpPr>
        <dsp:cNvPr id="0" name=""/>
        <dsp:cNvSpPr/>
      </dsp:nvSpPr>
      <dsp:spPr>
        <a:xfrm>
          <a:off x="0" y="137406"/>
          <a:ext cx="2714644" cy="7384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solidFill>
                <a:srgbClr val="002060"/>
              </a:solidFill>
            </a:rPr>
            <a:t>个人收付汇管理</a:t>
          </a:r>
          <a:endParaRPr lang="en-US" altLang="zh-CN" sz="2500" b="1" kern="1200" dirty="0" smtClean="0">
            <a:solidFill>
              <a:srgbClr val="002060"/>
            </a:solidFill>
          </a:endParaRPr>
        </a:p>
      </dsp:txBody>
      <dsp:txXfrm>
        <a:off x="36050" y="173456"/>
        <a:ext cx="2642544" cy="666392"/>
      </dsp:txXfrm>
    </dsp:sp>
    <dsp:sp modelId="{31F07758-DFCA-4CFD-A165-E5B6F32A97A3}">
      <dsp:nvSpPr>
        <dsp:cNvPr id="0" name=""/>
        <dsp:cNvSpPr/>
      </dsp:nvSpPr>
      <dsp:spPr>
        <a:xfrm>
          <a:off x="0" y="739431"/>
          <a:ext cx="2714644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190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zh-CN" altLang="en-US" sz="2200" kern="1200" dirty="0" smtClean="0">
            <a:solidFill>
              <a:srgbClr val="030305"/>
            </a:solidFill>
          </a:endParaRPr>
        </a:p>
      </dsp:txBody>
      <dsp:txXfrm>
        <a:off x="0" y="739431"/>
        <a:ext cx="2714644" cy="3312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59E82-9C99-4A77-8AC5-A601B600D960}">
      <dsp:nvSpPr>
        <dsp:cNvPr id="0" name=""/>
        <dsp:cNvSpPr/>
      </dsp:nvSpPr>
      <dsp:spPr>
        <a:xfrm>
          <a:off x="0" y="137406"/>
          <a:ext cx="2857519" cy="7384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solidFill>
                <a:srgbClr val="002060"/>
              </a:solidFill>
            </a:rPr>
            <a:t>个人外币现钞管理</a:t>
          </a:r>
          <a:endParaRPr lang="en-US" altLang="zh-CN" sz="2500" b="1" kern="1200" dirty="0" smtClean="0">
            <a:solidFill>
              <a:srgbClr val="002060"/>
            </a:solidFill>
          </a:endParaRPr>
        </a:p>
      </dsp:txBody>
      <dsp:txXfrm>
        <a:off x="36050" y="173456"/>
        <a:ext cx="2785419" cy="666392"/>
      </dsp:txXfrm>
    </dsp:sp>
    <dsp:sp modelId="{31F07758-DFCA-4CFD-A165-E5B6F32A97A3}">
      <dsp:nvSpPr>
        <dsp:cNvPr id="0" name=""/>
        <dsp:cNvSpPr/>
      </dsp:nvSpPr>
      <dsp:spPr>
        <a:xfrm>
          <a:off x="0" y="739431"/>
          <a:ext cx="2857519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726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zh-CN" altLang="en-US" sz="2200" kern="1200" dirty="0" smtClean="0">
            <a:solidFill>
              <a:srgbClr val="030305"/>
            </a:solidFill>
          </a:endParaRPr>
        </a:p>
      </dsp:txBody>
      <dsp:txXfrm>
        <a:off x="0" y="739431"/>
        <a:ext cx="2857519" cy="331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2547" cy="339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093" y="1"/>
            <a:ext cx="4302547" cy="339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8232"/>
            <a:ext cx="4302547" cy="339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093" y="6458232"/>
            <a:ext cx="4302547" cy="339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C30D914-2CB9-46B3-98AD-7269D35D2C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6370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2547" cy="339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-7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779" y="1"/>
            <a:ext cx="4302545" cy="339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-7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896" y="3228567"/>
            <a:ext cx="7940847" cy="3059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132"/>
            <a:ext cx="4302547" cy="339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-7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779" y="6457132"/>
            <a:ext cx="4302545" cy="339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-70"/>
              </a:defRPr>
            </a:lvl1pPr>
          </a:lstStyle>
          <a:p>
            <a:pPr>
              <a:defRPr/>
            </a:pPr>
            <a:fld id="{7DBE2765-EBBF-4BC2-B137-6058155E771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07660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7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7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7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7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7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dirty="0" smtClean="0">
              <a:latin typeface="Times New Roman" pitchFamily="18" charset="0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5F5C9-9185-4C8C-9962-6B75E0944395}" type="slidenum">
              <a:rPr lang="en-US" altLang="zh-CN" smtClean="0">
                <a:latin typeface="Times New Roman" pitchFamily="18" charset="0"/>
              </a:rPr>
              <a:pPr/>
              <a:t>1</a:t>
            </a:fld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Times New Roman" pitchFamily="18" charset="0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5F5C9-9185-4C8C-9962-6B75E0944395}" type="slidenum">
              <a:rPr lang="en-US" altLang="zh-CN" smtClean="0">
                <a:latin typeface="Times New Roman" pitchFamily="18" charset="0"/>
              </a:rPr>
              <a:pPr/>
              <a:t>11</a:t>
            </a:fld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Times New Roman" pitchFamily="18" charset="0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5F5C9-9185-4C8C-9962-6B75E0944395}" type="slidenum">
              <a:rPr lang="en-US" altLang="zh-CN" smtClean="0">
                <a:latin typeface="Times New Roman" pitchFamily="18" charset="0"/>
              </a:rPr>
              <a:pPr/>
              <a:t>12</a:t>
            </a:fld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Times New Roman" pitchFamily="18" charset="0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5F5C9-9185-4C8C-9962-6B75E0944395}" type="slidenum">
              <a:rPr lang="en-US" altLang="zh-CN" smtClean="0">
                <a:latin typeface="Times New Roman" pitchFamily="18" charset="0"/>
              </a:rPr>
              <a:pPr/>
              <a:t>13</a:t>
            </a:fld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Times New Roman" pitchFamily="18" charset="0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5F5C9-9185-4C8C-9962-6B75E0944395}" type="slidenum">
              <a:rPr lang="en-US" altLang="zh-CN" smtClean="0">
                <a:latin typeface="Times New Roman" pitchFamily="18" charset="0"/>
              </a:rPr>
              <a:pPr/>
              <a:t>14</a:t>
            </a:fld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Times New Roman" pitchFamily="18" charset="0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5F5C9-9185-4C8C-9962-6B75E0944395}" type="slidenum">
              <a:rPr lang="en-US" altLang="zh-CN" smtClean="0">
                <a:latin typeface="Times New Roman" pitchFamily="18" charset="0"/>
              </a:rPr>
              <a:pPr/>
              <a:t>15</a:t>
            </a:fld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Times New Roman" pitchFamily="18" charset="0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5F5C9-9185-4C8C-9962-6B75E0944395}" type="slidenum">
              <a:rPr lang="en-US" altLang="zh-CN" smtClean="0">
                <a:latin typeface="Times New Roman" pitchFamily="18" charset="0"/>
              </a:rPr>
              <a:pPr/>
              <a:t>16</a:t>
            </a:fld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Times New Roman" pitchFamily="18" charset="0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5F5C9-9185-4C8C-9962-6B75E0944395}" type="slidenum">
              <a:rPr lang="en-US" altLang="zh-CN" smtClean="0">
                <a:latin typeface="Times New Roman" pitchFamily="18" charset="0"/>
              </a:rPr>
              <a:pPr/>
              <a:t>17</a:t>
            </a:fld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Times New Roman" pitchFamily="18" charset="0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5F5C9-9185-4C8C-9962-6B75E0944395}" type="slidenum">
              <a:rPr lang="en-US" altLang="zh-CN" smtClean="0">
                <a:latin typeface="Times New Roman" pitchFamily="18" charset="0"/>
              </a:rPr>
              <a:pPr/>
              <a:t>18</a:t>
            </a:fld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Times New Roman" pitchFamily="18" charset="0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5F5C9-9185-4C8C-9962-6B75E0944395}" type="slidenum">
              <a:rPr lang="en-US" altLang="zh-CN" smtClean="0">
                <a:latin typeface="Times New Roman" pitchFamily="18" charset="0"/>
              </a:rPr>
              <a:pPr/>
              <a:t>19</a:t>
            </a:fld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Times New Roman" pitchFamily="18" charset="0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5F5C9-9185-4C8C-9962-6B75E0944395}" type="slidenum">
              <a:rPr lang="en-US" altLang="zh-CN" smtClean="0">
                <a:latin typeface="Times New Roman" pitchFamily="18" charset="0"/>
              </a:rPr>
              <a:pPr/>
              <a:t>20</a:t>
            </a:fld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Times New Roman" pitchFamily="18" charset="0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5F5C9-9185-4C8C-9962-6B75E0944395}" type="slidenum">
              <a:rPr lang="en-US" altLang="zh-CN" smtClean="0">
                <a:latin typeface="Times New Roman" pitchFamily="18" charset="0"/>
              </a:rPr>
              <a:pPr/>
              <a:t>3</a:t>
            </a:fld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Times New Roman" pitchFamily="18" charset="0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5F5C9-9185-4C8C-9962-6B75E0944395}" type="slidenum">
              <a:rPr lang="en-US" altLang="zh-CN" smtClean="0">
                <a:latin typeface="Times New Roman" pitchFamily="18" charset="0"/>
              </a:rPr>
              <a:pPr/>
              <a:t>21</a:t>
            </a:fld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Times New Roman" pitchFamily="18" charset="0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5F5C9-9185-4C8C-9962-6B75E0944395}" type="slidenum">
              <a:rPr lang="en-US" altLang="zh-CN" smtClean="0">
                <a:latin typeface="Times New Roman" pitchFamily="18" charset="0"/>
              </a:rPr>
              <a:pPr/>
              <a:t>22</a:t>
            </a:fld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Times New Roman" pitchFamily="18" charset="0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5F5C9-9185-4C8C-9962-6B75E0944395}" type="slidenum">
              <a:rPr lang="en-US" altLang="zh-CN" smtClean="0">
                <a:latin typeface="Times New Roman" pitchFamily="18" charset="0"/>
              </a:rPr>
              <a:pPr/>
              <a:t>23</a:t>
            </a:fld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Times New Roman" pitchFamily="18" charset="0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5F5C9-9185-4C8C-9962-6B75E0944395}" type="slidenum">
              <a:rPr lang="en-US" altLang="zh-CN" smtClean="0">
                <a:latin typeface="Times New Roman" pitchFamily="18" charset="0"/>
              </a:rPr>
              <a:pPr/>
              <a:t>4</a:t>
            </a:fld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Times New Roman" pitchFamily="18" charset="0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5F5C9-9185-4C8C-9962-6B75E0944395}" type="slidenum">
              <a:rPr lang="en-US" altLang="zh-CN" smtClean="0">
                <a:latin typeface="Times New Roman" pitchFamily="18" charset="0"/>
              </a:rPr>
              <a:pPr/>
              <a:t>5</a:t>
            </a:fld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Times New Roman" pitchFamily="18" charset="0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5F5C9-9185-4C8C-9962-6B75E0944395}" type="slidenum">
              <a:rPr lang="en-US" altLang="zh-CN" smtClean="0">
                <a:latin typeface="Times New Roman" pitchFamily="18" charset="0"/>
              </a:rPr>
              <a:pPr/>
              <a:t>6</a:t>
            </a:fld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Times New Roman" pitchFamily="18" charset="0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5F5C9-9185-4C8C-9962-6B75E0944395}" type="slidenum">
              <a:rPr lang="en-US" altLang="zh-CN" smtClean="0">
                <a:latin typeface="Times New Roman" pitchFamily="18" charset="0"/>
              </a:rPr>
              <a:pPr/>
              <a:t>7</a:t>
            </a:fld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Times New Roman" pitchFamily="18" charset="0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5F5C9-9185-4C8C-9962-6B75E0944395}" type="slidenum">
              <a:rPr lang="en-US" altLang="zh-CN" smtClean="0">
                <a:latin typeface="Times New Roman" pitchFamily="18" charset="0"/>
              </a:rPr>
              <a:pPr/>
              <a:t>8</a:t>
            </a:fld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Times New Roman" pitchFamily="18" charset="0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5F5C9-9185-4C8C-9962-6B75E0944395}" type="slidenum">
              <a:rPr lang="en-US" altLang="zh-CN" smtClean="0">
                <a:latin typeface="Times New Roman" pitchFamily="18" charset="0"/>
              </a:rPr>
              <a:pPr/>
              <a:t>9</a:t>
            </a:fld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Times New Roman" pitchFamily="18" charset="0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5F5C9-9185-4C8C-9962-6B75E0944395}" type="slidenum">
              <a:rPr lang="en-US" altLang="zh-CN" smtClean="0">
                <a:latin typeface="Times New Roman" pitchFamily="18" charset="0"/>
              </a:rPr>
              <a:pPr/>
              <a:t>10</a:t>
            </a:fld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～</a:t>
            </a:r>
            <a:fld id="{0CE8DDB3-A43E-4C2A-A7AC-32746859DFD5}" type="slidenum">
              <a:rPr lang="zh-CN" altLang="en-US"/>
              <a:pPr>
                <a:defRPr/>
              </a:pPr>
              <a:t>‹#›</a:t>
            </a:fld>
            <a:r>
              <a:rPr lang="zh-CN" altLang="en-US"/>
              <a:t>～</a:t>
            </a: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～</a:t>
            </a:r>
            <a:fld id="{D3906EB7-4442-4DBF-B7B9-B89AC194CB33}" type="slidenum">
              <a:rPr lang="zh-CN" altLang="en-US"/>
              <a:pPr>
                <a:defRPr/>
              </a:pPr>
              <a:t>‹#›</a:t>
            </a:fld>
            <a:r>
              <a:rPr lang="zh-CN" altLang="en-US"/>
              <a:t>～</a:t>
            </a: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～</a:t>
            </a:r>
            <a:fld id="{777752C0-6146-47BA-9A79-5E6C01BD823A}" type="slidenum">
              <a:rPr lang="zh-CN" altLang="en-US"/>
              <a:pPr>
                <a:defRPr/>
              </a:pPr>
              <a:t>‹#›</a:t>
            </a:fld>
            <a:r>
              <a:rPr lang="zh-CN" altLang="en-US"/>
              <a:t>～</a:t>
            </a: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～</a:t>
            </a:r>
            <a:fld id="{4FB7D6DF-46F7-4B85-83AA-815F48495117}" type="slidenum">
              <a:rPr lang="zh-CN" altLang="en-US"/>
              <a:pPr>
                <a:defRPr/>
              </a:pPr>
              <a:t>‹#›</a:t>
            </a:fld>
            <a:r>
              <a:rPr lang="zh-CN" altLang="en-US"/>
              <a:t>～</a:t>
            </a: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～</a:t>
            </a:r>
            <a:fld id="{8AA7C957-6102-4FEB-B070-9D61F1D053F1}" type="slidenum">
              <a:rPr lang="zh-CN" altLang="en-US"/>
              <a:pPr>
                <a:defRPr/>
              </a:pPr>
              <a:t>‹#›</a:t>
            </a:fld>
            <a:r>
              <a:rPr lang="zh-CN" altLang="en-US"/>
              <a:t>～</a:t>
            </a: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～</a:t>
            </a:r>
            <a:fld id="{8021AADE-67FF-44A3-B219-22EB5C2AF0E2}" type="slidenum">
              <a:rPr lang="zh-CN" altLang="en-US"/>
              <a:pPr>
                <a:defRPr/>
              </a:pPr>
              <a:t>‹#›</a:t>
            </a:fld>
            <a:r>
              <a:rPr lang="zh-CN" altLang="en-US"/>
              <a:t>～</a:t>
            </a: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～</a:t>
            </a:r>
            <a:fld id="{461208FB-F6C1-4C8E-B850-580E3C623019}" type="slidenum">
              <a:rPr lang="zh-CN" altLang="en-US"/>
              <a:pPr>
                <a:defRPr/>
              </a:pPr>
              <a:t>‹#›</a:t>
            </a:fld>
            <a:r>
              <a:rPr lang="zh-CN" altLang="en-US"/>
              <a:t>～</a:t>
            </a: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～</a:t>
            </a:r>
            <a:fld id="{4905E251-5895-4E1D-BDB9-946C8255EE2C}" type="slidenum">
              <a:rPr lang="zh-CN" altLang="en-US"/>
              <a:pPr>
                <a:defRPr/>
              </a:pPr>
              <a:t>‹#›</a:t>
            </a:fld>
            <a:r>
              <a:rPr lang="zh-CN" altLang="en-US"/>
              <a:t>～</a:t>
            </a: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～</a:t>
            </a:r>
            <a:fld id="{7F452446-163E-4B68-AEE9-4315485D09C1}" type="slidenum">
              <a:rPr lang="zh-CN" altLang="en-US"/>
              <a:pPr>
                <a:defRPr/>
              </a:pPr>
              <a:t>‹#›</a:t>
            </a:fld>
            <a:r>
              <a:rPr lang="zh-CN" altLang="en-US"/>
              <a:t>～</a:t>
            </a: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～</a:t>
            </a:r>
            <a:fld id="{B7C174B9-1B25-4772-88EC-0C3AC8487584}" type="slidenum">
              <a:rPr lang="zh-CN" altLang="en-US"/>
              <a:pPr>
                <a:defRPr/>
              </a:pPr>
              <a:t>‹#›</a:t>
            </a:fld>
            <a:r>
              <a:rPr lang="zh-CN" altLang="en-US"/>
              <a:t>～</a:t>
            </a: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～</a:t>
            </a:r>
            <a:fld id="{D42F3A1A-785F-42D6-A99E-D8C4C0338E6F}" type="slidenum">
              <a:rPr lang="zh-CN" altLang="en-US"/>
              <a:pPr>
                <a:defRPr/>
              </a:pPr>
              <a:t>‹#›</a:t>
            </a:fld>
            <a:r>
              <a:rPr lang="zh-CN" altLang="en-US"/>
              <a:t>～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10243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244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245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246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247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248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249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250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251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252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253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254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255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256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257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258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259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260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261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262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263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264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grpSp>
        <p:nvGrpSpPr>
          <p:cNvPr id="2051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10266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267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268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2052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3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pic>
        <p:nvPicPr>
          <p:cNvPr id="2054" name="Picture 3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6585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5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zh-CN" altLang="en-US"/>
              <a:t>～</a:t>
            </a:r>
            <a:fld id="{230C2AC1-9ADE-4DF6-ADE3-C48BA922F27E}" type="slidenum">
              <a:rPr lang="zh-CN" altLang="en-US"/>
              <a:pPr>
                <a:defRPr/>
              </a:pPr>
              <a:t>‹#›</a:t>
            </a:fld>
            <a:r>
              <a:rPr lang="zh-CN" altLang="en-US"/>
              <a:t>～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rand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5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～</a:t>
            </a:r>
            <a:fld id="{7F452446-163E-4B68-AEE9-4315485D09C1}" type="slidenum">
              <a:rPr lang="zh-CN" altLang="en-US" smtClean="0"/>
              <a:pPr>
                <a:defRPr/>
              </a:pPr>
              <a:t>1</a:t>
            </a:fld>
            <a:r>
              <a:rPr lang="zh-CN" altLang="en-US" smtClean="0"/>
              <a:t>～</a:t>
            </a:r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00034" y="1428736"/>
            <a:ext cx="764386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  </a:t>
            </a:r>
            <a:r>
              <a:rPr lang="zh-CN" altLang="en-US" sz="5000" b="1" dirty="0" smtClean="0">
                <a:solidFill>
                  <a:srgbClr val="7030A0"/>
                </a:solidFill>
                <a:latin typeface="方正姚体" pitchFamily="2" charset="-122"/>
                <a:ea typeface="方正姚体" pitchFamily="2" charset="-122"/>
              </a:rPr>
              <a:t>近期完善个人外汇管理的考虑</a:t>
            </a:r>
            <a:endParaRPr lang="en-US" altLang="zh-CN" sz="5000" b="1" dirty="0" smtClean="0">
              <a:solidFill>
                <a:srgbClr val="7030A0"/>
              </a:solidFill>
              <a:latin typeface="方正姚体" pitchFamily="2" charset="-122"/>
              <a:ea typeface="方正姚体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3600" b="1" dirty="0" smtClean="0">
              <a:solidFill>
                <a:srgbClr val="7030A0"/>
              </a:solidFill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             </a:t>
            </a:r>
            <a:r>
              <a:rPr lang="zh-CN" altLang="en-US" sz="2400" dirty="0" smtClean="0">
                <a:solidFill>
                  <a:schemeClr val="tx1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国家外汇管理局经常项目管理司</a:t>
            </a:r>
            <a:endParaRPr lang="en-US" altLang="zh-CN" sz="2400" dirty="0" smtClean="0">
              <a:solidFill>
                <a:schemeClr val="tx1">
                  <a:lumMod val="50000"/>
                </a:schemeClr>
              </a:solidFill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tx1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                       2019</a:t>
            </a:r>
            <a:r>
              <a:rPr lang="zh-CN" altLang="en-US" sz="2400" dirty="0" smtClean="0">
                <a:solidFill>
                  <a:schemeClr val="tx1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年</a:t>
            </a: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4</a:t>
            </a:r>
            <a:r>
              <a:rPr lang="zh-CN" altLang="en-US" sz="2400" dirty="0" smtClean="0">
                <a:solidFill>
                  <a:schemeClr val="tx1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月</a:t>
            </a:r>
            <a:endParaRPr lang="en-US" altLang="zh-CN" sz="2400" dirty="0" smtClean="0">
              <a:solidFill>
                <a:schemeClr val="tx1">
                  <a:lumMod val="50000"/>
                </a:schemeClr>
              </a:solidFill>
              <a:latin typeface="黑体" pitchFamily="2" charset="-122"/>
              <a:ea typeface="黑体" pitchFamily="2" charset="-122"/>
            </a:endParaRPr>
          </a:p>
          <a:p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endParaRPr lang="zh-CN" altLang="en-US" sz="3600" b="1" dirty="0"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～</a:t>
            </a:r>
            <a:fld id="{7F452446-163E-4B68-AEE9-4315485D09C1}" type="slidenum">
              <a:rPr lang="zh-CN" altLang="en-US" smtClean="0"/>
              <a:pPr>
                <a:defRPr/>
              </a:pPr>
              <a:t>10</a:t>
            </a:fld>
            <a:r>
              <a:rPr lang="zh-CN" altLang="en-US" smtClean="0"/>
              <a:t>～</a:t>
            </a:r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57158" y="785794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      </a:t>
            </a: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endParaRPr lang="zh-CN" altLang="en-US" sz="36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6" name="图示 5"/>
          <p:cNvGraphicFramePr/>
          <p:nvPr/>
        </p:nvGraphicFramePr>
        <p:xfrm>
          <a:off x="500034" y="714356"/>
          <a:ext cx="2857520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矩形 10"/>
          <p:cNvSpPr/>
          <p:nvPr/>
        </p:nvSpPr>
        <p:spPr>
          <a:xfrm>
            <a:off x="428596" y="142852"/>
            <a:ext cx="785814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个人外汇管理 </a:t>
            </a:r>
            <a:r>
              <a:rPr lang="en-US" altLang="zh-CN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— </a:t>
            </a:r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现行框架</a:t>
            </a:r>
            <a:endParaRPr lang="zh-CN" altLang="en-US" sz="2500" b="1" dirty="0">
              <a:solidFill>
                <a:srgbClr val="7030A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" name="圆角矩形 7"/>
          <p:cNvSpPr/>
          <p:nvPr/>
        </p:nvSpPr>
        <p:spPr bwMode="auto">
          <a:xfrm>
            <a:off x="357158" y="2428868"/>
            <a:ext cx="571504" cy="250033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宋体" pitchFamily="2" charset="-122"/>
                <a:ea typeface="宋体" pitchFamily="2" charset="-122"/>
              </a:rPr>
              <a:t>按</a:t>
            </a:r>
            <a:endParaRPr kumimoji="0" lang="en-US" altLang="zh-CN" sz="2200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宋体" pitchFamily="2" charset="-122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200" dirty="0" smtClean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交</a:t>
            </a:r>
            <a:endParaRPr lang="en-US" altLang="zh-CN" sz="2200" dirty="0" smtClean="0">
              <a:solidFill>
                <a:srgbClr val="030305"/>
              </a:solidFill>
              <a:latin typeface="宋体" pitchFamily="2" charset="-122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200" dirty="0" smtClean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易</a:t>
            </a:r>
            <a:endParaRPr lang="en-US" altLang="zh-CN" sz="2200" dirty="0" smtClean="0">
              <a:solidFill>
                <a:srgbClr val="030305"/>
              </a:solidFill>
              <a:latin typeface="宋体" pitchFamily="2" charset="-122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200" dirty="0" smtClean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主</a:t>
            </a:r>
            <a:endParaRPr lang="en-US" altLang="zh-CN" sz="2200" dirty="0" smtClean="0">
              <a:solidFill>
                <a:srgbClr val="030305"/>
              </a:solidFill>
              <a:latin typeface="宋体" pitchFamily="2" charset="-122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200" dirty="0" smtClean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体</a:t>
            </a:r>
            <a:endParaRPr lang="en-US" altLang="zh-CN" sz="2200" dirty="0" smtClean="0">
              <a:solidFill>
                <a:srgbClr val="030305"/>
              </a:solidFill>
              <a:latin typeface="宋体" pitchFamily="2" charset="-122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200" dirty="0" smtClean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分</a:t>
            </a:r>
            <a:endParaRPr lang="en-US" altLang="zh-CN" sz="2200" dirty="0" smtClean="0">
              <a:solidFill>
                <a:srgbClr val="030305"/>
              </a:solidFill>
              <a:latin typeface="宋体" pitchFamily="2" charset="-122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200" dirty="0" smtClean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类</a:t>
            </a:r>
            <a:endParaRPr kumimoji="0" lang="zh-CN" altLang="en-US" sz="2200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9" name="流程图: 联系 8"/>
          <p:cNvSpPr/>
          <p:nvPr/>
        </p:nvSpPr>
        <p:spPr bwMode="auto">
          <a:xfrm>
            <a:off x="1428737" y="4500570"/>
            <a:ext cx="1357313" cy="1285875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/>
          <a:lstStyle/>
          <a:p>
            <a:pPr algn="ctr">
              <a:defRPr/>
            </a:pPr>
            <a:r>
              <a:rPr lang="zh-CN" altLang="en-US" sz="2000" dirty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境外个人</a:t>
            </a:r>
            <a:endParaRPr lang="en-US" altLang="zh-CN" sz="2000" dirty="0">
              <a:solidFill>
                <a:srgbClr val="030305"/>
              </a:solidFill>
              <a:latin typeface="宋体" pitchFamily="2" charset="-122"/>
              <a:ea typeface="宋体" pitchFamily="2" charset="-122"/>
            </a:endParaRPr>
          </a:p>
          <a:p>
            <a:pPr algn="ctr">
              <a:defRPr/>
            </a:pPr>
            <a:r>
              <a:rPr lang="zh-CN" altLang="en-US" sz="2000" dirty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外汇账户</a:t>
            </a:r>
          </a:p>
        </p:txBody>
      </p:sp>
      <p:sp>
        <p:nvSpPr>
          <p:cNvPr id="12" name="加号 11"/>
          <p:cNvSpPr/>
          <p:nvPr/>
        </p:nvSpPr>
        <p:spPr bwMode="auto">
          <a:xfrm>
            <a:off x="1500174" y="3214686"/>
            <a:ext cx="1143000" cy="1143000"/>
          </a:xfrm>
          <a:prstGeom prst="mathPlus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zh-CN" alt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" name="流程图: 联系 12"/>
          <p:cNvSpPr/>
          <p:nvPr/>
        </p:nvSpPr>
        <p:spPr bwMode="auto">
          <a:xfrm>
            <a:off x="1357299" y="1785926"/>
            <a:ext cx="1357313" cy="1285875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/>
          <a:lstStyle/>
          <a:p>
            <a:pPr algn="ctr">
              <a:defRPr/>
            </a:pPr>
            <a:r>
              <a:rPr lang="zh-CN" altLang="en-US" sz="2000" dirty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境内个人</a:t>
            </a:r>
            <a:endParaRPr lang="en-US" altLang="zh-CN" sz="2000" dirty="0">
              <a:solidFill>
                <a:srgbClr val="030305"/>
              </a:solidFill>
              <a:latin typeface="宋体" pitchFamily="2" charset="-122"/>
              <a:ea typeface="宋体" pitchFamily="2" charset="-122"/>
            </a:endParaRPr>
          </a:p>
          <a:p>
            <a:pPr algn="ctr">
              <a:defRPr/>
            </a:pPr>
            <a:r>
              <a:rPr lang="zh-CN" altLang="en-US" sz="2000" dirty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外汇账户</a:t>
            </a:r>
          </a:p>
        </p:txBody>
      </p:sp>
      <p:sp>
        <p:nvSpPr>
          <p:cNvPr id="14" name="圆角矩形 13"/>
          <p:cNvSpPr/>
          <p:nvPr/>
        </p:nvSpPr>
        <p:spPr bwMode="auto">
          <a:xfrm>
            <a:off x="3857620" y="2357430"/>
            <a:ext cx="571504" cy="250033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宋体" pitchFamily="2" charset="-122"/>
                <a:ea typeface="宋体" pitchFamily="2" charset="-122"/>
              </a:rPr>
              <a:t>按</a:t>
            </a:r>
            <a:endParaRPr kumimoji="0" lang="en-US" altLang="zh-CN" sz="2200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宋体" pitchFamily="2" charset="-122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200" dirty="0" smtClean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交</a:t>
            </a:r>
            <a:endParaRPr lang="en-US" altLang="zh-CN" sz="2200" dirty="0" smtClean="0">
              <a:solidFill>
                <a:srgbClr val="030305"/>
              </a:solidFill>
              <a:latin typeface="宋体" pitchFamily="2" charset="-122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200" dirty="0" smtClean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易</a:t>
            </a:r>
            <a:endParaRPr lang="en-US" altLang="zh-CN" sz="2200" dirty="0" smtClean="0">
              <a:solidFill>
                <a:srgbClr val="030305"/>
              </a:solidFill>
              <a:latin typeface="宋体" pitchFamily="2" charset="-122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200" dirty="0" smtClean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性</a:t>
            </a:r>
            <a:endParaRPr lang="en-US" altLang="zh-CN" sz="2200" dirty="0" smtClean="0">
              <a:solidFill>
                <a:srgbClr val="030305"/>
              </a:solidFill>
              <a:latin typeface="宋体" pitchFamily="2" charset="-122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200" dirty="0" smtClean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质</a:t>
            </a:r>
            <a:endParaRPr lang="en-US" altLang="zh-CN" sz="2200" dirty="0" smtClean="0">
              <a:solidFill>
                <a:srgbClr val="030305"/>
              </a:solidFill>
              <a:latin typeface="宋体" pitchFamily="2" charset="-122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200" dirty="0" smtClean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分</a:t>
            </a:r>
            <a:endParaRPr lang="en-US" altLang="zh-CN" sz="2200" dirty="0" smtClean="0">
              <a:solidFill>
                <a:srgbClr val="030305"/>
              </a:solidFill>
              <a:latin typeface="宋体" pitchFamily="2" charset="-122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200" dirty="0" smtClean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类</a:t>
            </a:r>
            <a:endParaRPr kumimoji="0" lang="zh-CN" altLang="en-US" sz="2200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6" name="圆角矩形 15"/>
          <p:cNvSpPr/>
          <p:nvPr/>
        </p:nvSpPr>
        <p:spPr bwMode="auto">
          <a:xfrm>
            <a:off x="5072066" y="2071678"/>
            <a:ext cx="1214446" cy="785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外汇结算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账户</a:t>
            </a:r>
          </a:p>
        </p:txBody>
      </p:sp>
      <p:sp>
        <p:nvSpPr>
          <p:cNvPr id="17" name="圆角矩形 16"/>
          <p:cNvSpPr/>
          <p:nvPr/>
        </p:nvSpPr>
        <p:spPr bwMode="auto">
          <a:xfrm>
            <a:off x="5072066" y="3500438"/>
            <a:ext cx="1214446" cy="785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资本项目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账户</a:t>
            </a:r>
          </a:p>
        </p:txBody>
      </p:sp>
      <p:sp>
        <p:nvSpPr>
          <p:cNvPr id="18" name="圆角矩形 17"/>
          <p:cNvSpPr/>
          <p:nvPr/>
        </p:nvSpPr>
        <p:spPr bwMode="auto">
          <a:xfrm>
            <a:off x="5072066" y="4929198"/>
            <a:ext cx="1214446" cy="785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外汇储蓄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账户</a:t>
            </a:r>
          </a:p>
        </p:txBody>
      </p:sp>
      <p:sp>
        <p:nvSpPr>
          <p:cNvPr id="19" name="椭圆 18"/>
          <p:cNvSpPr/>
          <p:nvPr/>
        </p:nvSpPr>
        <p:spPr bwMode="auto">
          <a:xfrm>
            <a:off x="7143768" y="3143248"/>
            <a:ext cx="1071570" cy="142876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个人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外汇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账户</a:t>
            </a:r>
          </a:p>
        </p:txBody>
      </p:sp>
      <p:cxnSp>
        <p:nvCxnSpPr>
          <p:cNvPr id="25" name="直接箭头连接符 24"/>
          <p:cNvCxnSpPr>
            <a:stCxn id="16" idx="3"/>
            <a:endCxn id="19" idx="1"/>
          </p:cNvCxnSpPr>
          <p:nvPr/>
        </p:nvCxnSpPr>
        <p:spPr bwMode="auto">
          <a:xfrm>
            <a:off x="6286512" y="2464587"/>
            <a:ext cx="1014184" cy="88789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>
            <a:stCxn id="17" idx="3"/>
            <a:endCxn id="19" idx="2"/>
          </p:cNvCxnSpPr>
          <p:nvPr/>
        </p:nvCxnSpPr>
        <p:spPr bwMode="auto">
          <a:xfrm flipV="1">
            <a:off x="6286512" y="3857628"/>
            <a:ext cx="857256" cy="3571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>
            <a:stCxn id="18" idx="3"/>
            <a:endCxn id="19" idx="3"/>
          </p:cNvCxnSpPr>
          <p:nvPr/>
        </p:nvCxnSpPr>
        <p:spPr bwMode="auto">
          <a:xfrm flipV="1">
            <a:off x="6286512" y="4362771"/>
            <a:ext cx="1014184" cy="95933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4786314" y="857232"/>
            <a:ext cx="3571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rgbClr val="030305"/>
                </a:solidFill>
              </a:rPr>
              <a:t>个人凭本人有效身份证件</a:t>
            </a:r>
            <a:endParaRPr lang="en-US" altLang="zh-CN" sz="2000" b="1" dirty="0" smtClean="0">
              <a:solidFill>
                <a:srgbClr val="030305"/>
              </a:solidFill>
            </a:endParaRPr>
          </a:p>
          <a:p>
            <a:pPr algn="ctr"/>
            <a:r>
              <a:rPr lang="zh-CN" altLang="en-US" sz="2000" b="1" dirty="0" smtClean="0">
                <a:solidFill>
                  <a:srgbClr val="030305"/>
                </a:solidFill>
              </a:rPr>
              <a:t>在银行开立个人外汇储蓄账户</a:t>
            </a:r>
            <a:endParaRPr lang="en-US" altLang="zh-CN" sz="2000" b="1" dirty="0" smtClean="0">
              <a:solidFill>
                <a:srgbClr val="030305"/>
              </a:solidFill>
            </a:endParaRPr>
          </a:p>
        </p:txBody>
      </p:sp>
      <p:sp>
        <p:nvSpPr>
          <p:cNvPr id="21" name="右箭头 20"/>
          <p:cNvSpPr/>
          <p:nvPr/>
        </p:nvSpPr>
        <p:spPr bwMode="auto">
          <a:xfrm>
            <a:off x="3857620" y="1142984"/>
            <a:ext cx="642942" cy="21431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～</a:t>
            </a:r>
            <a:fld id="{7F452446-163E-4B68-AEE9-4315485D09C1}" type="slidenum">
              <a:rPr lang="zh-CN" altLang="en-US" smtClean="0"/>
              <a:pPr>
                <a:defRPr/>
              </a:pPr>
              <a:t>11</a:t>
            </a:fld>
            <a:r>
              <a:rPr lang="zh-CN" altLang="en-US" smtClean="0"/>
              <a:t>～</a:t>
            </a:r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57158" y="785794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      </a:t>
            </a: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endParaRPr lang="zh-CN" altLang="en-US" sz="36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6" name="图示 5"/>
          <p:cNvGraphicFramePr/>
          <p:nvPr/>
        </p:nvGraphicFramePr>
        <p:xfrm>
          <a:off x="500034" y="285728"/>
          <a:ext cx="8001056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矩形 10"/>
          <p:cNvSpPr/>
          <p:nvPr/>
        </p:nvSpPr>
        <p:spPr>
          <a:xfrm>
            <a:off x="428596" y="142852"/>
            <a:ext cx="78581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2400" b="1" dirty="0">
              <a:solidFill>
                <a:srgbClr val="7030A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71472" y="1428736"/>
            <a:ext cx="8072494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400" b="1" dirty="0" smtClean="0">
                <a:solidFill>
                  <a:srgbClr val="030305"/>
                </a:solidFill>
              </a:rPr>
              <a:t>1. </a:t>
            </a:r>
            <a:r>
              <a:rPr lang="zh-CN" altLang="en-US" sz="2400" b="1" dirty="0" smtClean="0">
                <a:solidFill>
                  <a:srgbClr val="030305"/>
                </a:solidFill>
              </a:rPr>
              <a:t>便利化需求不断提高</a:t>
            </a:r>
            <a:endParaRPr lang="en-US" altLang="zh-CN" sz="2400" b="1" dirty="0" smtClean="0">
              <a:solidFill>
                <a:srgbClr val="030305"/>
              </a:solidFill>
            </a:endParaRPr>
          </a:p>
          <a:p>
            <a:endParaRPr lang="en-US" altLang="zh-CN" sz="2200" b="1" dirty="0" smtClean="0">
              <a:solidFill>
                <a:srgbClr val="030305"/>
              </a:solidFill>
            </a:endParaRPr>
          </a:p>
          <a:p>
            <a:r>
              <a:rPr lang="zh-CN" altLang="en-US" sz="2200" dirty="0" smtClean="0">
                <a:solidFill>
                  <a:srgbClr val="030305"/>
                </a:solidFill>
              </a:rPr>
              <a:t>随着我国经济持续较快增长、境内个人收入水平不断提升，个人对出国旅游、留学、就医等涉外支出需求日益增长，个人外汇业务规模快速扩大，个人涉汇行为日趋复杂，便利化需求不断提高。</a:t>
            </a:r>
            <a:endParaRPr lang="en-US" altLang="zh-CN" sz="2200" dirty="0" smtClean="0">
              <a:solidFill>
                <a:srgbClr val="030305"/>
              </a:solidFill>
            </a:endParaRPr>
          </a:p>
          <a:p>
            <a:endParaRPr lang="en-US" altLang="zh-CN" sz="1700" b="1" dirty="0" smtClean="0">
              <a:solidFill>
                <a:srgbClr val="030305"/>
              </a:solidFill>
            </a:endParaRPr>
          </a:p>
          <a:p>
            <a:endParaRPr lang="en-US" altLang="zh-CN" sz="800" b="1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2400" b="1" dirty="0" smtClean="0">
                <a:solidFill>
                  <a:srgbClr val="030305"/>
                </a:solidFill>
              </a:rPr>
              <a:t>2. </a:t>
            </a:r>
            <a:r>
              <a:rPr lang="zh-CN" altLang="en-US" sz="2400" b="1" dirty="0" smtClean="0">
                <a:solidFill>
                  <a:srgbClr val="030305"/>
                </a:solidFill>
              </a:rPr>
              <a:t>易于引发“羊群效应”</a:t>
            </a:r>
            <a:endParaRPr lang="en-US" altLang="zh-CN" sz="2400" b="1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altLang="zh-CN" sz="2400" b="1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 smtClean="0">
              <a:solidFill>
                <a:srgbClr val="030305"/>
              </a:solidFill>
            </a:endParaRPr>
          </a:p>
          <a:p>
            <a:r>
              <a:rPr lang="en-US" altLang="zh-CN" sz="2200" dirty="0" smtClean="0">
                <a:solidFill>
                  <a:srgbClr val="030305"/>
                </a:solidFill>
              </a:rPr>
              <a:t>2018</a:t>
            </a:r>
            <a:r>
              <a:rPr lang="zh-CN" altLang="en-US" sz="2200" dirty="0" smtClean="0">
                <a:solidFill>
                  <a:srgbClr val="030305"/>
                </a:solidFill>
              </a:rPr>
              <a:t>年，个人电子银行渠道购汇占比</a:t>
            </a:r>
            <a:r>
              <a:rPr lang="en-US" altLang="zh-CN" sz="2200" dirty="0" smtClean="0">
                <a:solidFill>
                  <a:srgbClr val="030305"/>
                </a:solidFill>
              </a:rPr>
              <a:t>71%</a:t>
            </a:r>
            <a:r>
              <a:rPr lang="zh-CN" altLang="en-US" sz="2200" dirty="0" smtClean="0">
                <a:solidFill>
                  <a:srgbClr val="030305"/>
                </a:solidFill>
              </a:rPr>
              <a:t>，部分银行已超</a:t>
            </a:r>
            <a:r>
              <a:rPr lang="en-US" altLang="zh-CN" sz="2200" dirty="0" smtClean="0">
                <a:solidFill>
                  <a:srgbClr val="030305"/>
                </a:solidFill>
              </a:rPr>
              <a:t>90%</a:t>
            </a:r>
            <a:r>
              <a:rPr lang="zh-CN" altLang="en-US" sz="2200" dirty="0" smtClean="0">
                <a:solidFill>
                  <a:srgbClr val="030305"/>
                </a:solidFill>
              </a:rPr>
              <a:t>，电子银行业务发展迅速。个人购汇受情绪影响易产生从众心理，购汇渠道便利化可能助推个人恐慌性购汇的“羊群效应”扩大。</a:t>
            </a:r>
            <a:endParaRPr lang="en-US" altLang="zh-CN" sz="2200" b="1" dirty="0" smtClean="0">
              <a:solidFill>
                <a:srgbClr val="030305"/>
              </a:solidFill>
            </a:endParaRPr>
          </a:p>
          <a:p>
            <a:endParaRPr lang="en-US" altLang="zh-CN" sz="800" b="1" dirty="0" smtClean="0">
              <a:solidFill>
                <a:srgbClr val="030305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～</a:t>
            </a:r>
            <a:fld id="{7F452446-163E-4B68-AEE9-4315485D09C1}" type="slidenum">
              <a:rPr lang="zh-CN" altLang="en-US" smtClean="0"/>
              <a:pPr>
                <a:defRPr/>
              </a:pPr>
              <a:t>12</a:t>
            </a:fld>
            <a:r>
              <a:rPr lang="zh-CN" altLang="en-US" smtClean="0"/>
              <a:t>～</a:t>
            </a:r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57158" y="785794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      </a:t>
            </a: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endParaRPr lang="zh-CN" altLang="en-US" sz="36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6" name="图示 5"/>
          <p:cNvGraphicFramePr/>
          <p:nvPr/>
        </p:nvGraphicFramePr>
        <p:xfrm>
          <a:off x="500034" y="285728"/>
          <a:ext cx="8001056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矩形 10"/>
          <p:cNvSpPr/>
          <p:nvPr/>
        </p:nvSpPr>
        <p:spPr>
          <a:xfrm>
            <a:off x="428596" y="142852"/>
            <a:ext cx="78581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2400" b="1" dirty="0">
              <a:solidFill>
                <a:srgbClr val="7030A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71472" y="1622859"/>
            <a:ext cx="78581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800" b="1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2400" b="1" dirty="0" smtClean="0">
                <a:solidFill>
                  <a:srgbClr val="030305"/>
                </a:solidFill>
              </a:rPr>
              <a:t>3. </a:t>
            </a:r>
            <a:r>
              <a:rPr lang="zh-CN" altLang="en-US" sz="2400" b="1" dirty="0" smtClean="0">
                <a:solidFill>
                  <a:srgbClr val="030305"/>
                </a:solidFill>
              </a:rPr>
              <a:t>银行主动合规意识较为薄弱</a:t>
            </a:r>
            <a:endParaRPr lang="en-US" altLang="zh-CN" sz="2400" b="1" dirty="0" smtClean="0">
              <a:solidFill>
                <a:srgbClr val="030305"/>
              </a:solidFill>
            </a:endParaRPr>
          </a:p>
          <a:p>
            <a:endParaRPr lang="en-US" altLang="zh-CN" sz="2200" b="1" dirty="0" smtClean="0">
              <a:solidFill>
                <a:srgbClr val="030305"/>
              </a:solidFill>
            </a:endParaRPr>
          </a:p>
          <a:p>
            <a:r>
              <a:rPr lang="zh-CN" altLang="en-US" sz="2200" dirty="0" smtClean="0">
                <a:solidFill>
                  <a:srgbClr val="030305"/>
                </a:solidFill>
              </a:rPr>
              <a:t>个人外汇法规明确了银行办理业务的具体真实性审核要求，本意在于增强业务的真实性、合规性及银行的可操作性，但客观上导致银行仅依据规定进行表面真实性审核。</a:t>
            </a:r>
            <a:endParaRPr lang="en-US" altLang="zh-CN" sz="2200" dirty="0" smtClean="0">
              <a:solidFill>
                <a:srgbClr val="030305"/>
              </a:solidFill>
            </a:endParaRPr>
          </a:p>
          <a:p>
            <a:endParaRPr lang="en-US" altLang="zh-CN" sz="2200" b="1" dirty="0" smtClean="0">
              <a:solidFill>
                <a:srgbClr val="030305"/>
              </a:solidFill>
            </a:endParaRPr>
          </a:p>
          <a:p>
            <a:endParaRPr lang="en-US" altLang="zh-CN" sz="800" b="1" dirty="0" smtClean="0">
              <a:solidFill>
                <a:srgbClr val="030305"/>
              </a:solidFill>
            </a:endParaRPr>
          </a:p>
          <a:p>
            <a:endParaRPr lang="en-US" altLang="zh-CN" sz="800" b="1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2400" b="1" dirty="0" smtClean="0">
                <a:solidFill>
                  <a:srgbClr val="030305"/>
                </a:solidFill>
              </a:rPr>
              <a:t>4. </a:t>
            </a:r>
            <a:r>
              <a:rPr lang="zh-CN" altLang="en-US" sz="2400" b="1" dirty="0" smtClean="0">
                <a:solidFill>
                  <a:srgbClr val="030305"/>
                </a:solidFill>
              </a:rPr>
              <a:t>大额外币现钞业务管理难</a:t>
            </a:r>
            <a:endParaRPr lang="en-US" altLang="zh-CN" sz="2400" b="1" dirty="0" smtClean="0">
              <a:solidFill>
                <a:srgbClr val="030305"/>
              </a:solidFill>
            </a:endParaRPr>
          </a:p>
          <a:p>
            <a:endParaRPr lang="en-US" altLang="zh-CN" sz="2200" b="1" dirty="0" smtClean="0">
              <a:solidFill>
                <a:srgbClr val="030305"/>
              </a:solidFill>
            </a:endParaRPr>
          </a:p>
          <a:p>
            <a:r>
              <a:rPr lang="zh-CN" altLang="en-US" sz="2200" dirty="0" smtClean="0">
                <a:solidFill>
                  <a:srgbClr val="030305"/>
                </a:solidFill>
              </a:rPr>
              <a:t>个人外汇管理主要以结售汇为管理重点，对存取外币现钞来源和用途的真实性、合规性要求不严格，加强对外币现钞的管理导致部分个人出现抵触情绪。</a:t>
            </a:r>
            <a:endParaRPr lang="en-US" altLang="zh-CN" sz="2200" dirty="0" smtClean="0">
              <a:solidFill>
                <a:srgbClr val="030305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～</a:t>
            </a:r>
            <a:fld id="{7F452446-163E-4B68-AEE9-4315485D09C1}" type="slidenum">
              <a:rPr lang="zh-CN" altLang="en-US" smtClean="0"/>
              <a:pPr>
                <a:defRPr/>
              </a:pPr>
              <a:t>13</a:t>
            </a:fld>
            <a:r>
              <a:rPr lang="zh-CN" altLang="en-US" smtClean="0"/>
              <a:t>～</a:t>
            </a:r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57158" y="785794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      </a:t>
            </a: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endParaRPr lang="zh-CN" altLang="en-US" sz="36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6" name="图示 5"/>
          <p:cNvGraphicFramePr/>
          <p:nvPr/>
        </p:nvGraphicFramePr>
        <p:xfrm>
          <a:off x="500034" y="428604"/>
          <a:ext cx="8001056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矩形 8"/>
          <p:cNvSpPr/>
          <p:nvPr/>
        </p:nvSpPr>
        <p:spPr>
          <a:xfrm>
            <a:off x="1857356" y="2214554"/>
            <a:ext cx="564360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030305"/>
                </a:solidFill>
              </a:rPr>
              <a:t>明确监管原则，发挥银行主动性，</a:t>
            </a:r>
            <a:endParaRPr lang="en-US" altLang="zh-CN" sz="2800" b="1" dirty="0" smtClean="0">
              <a:solidFill>
                <a:srgbClr val="030305"/>
              </a:solidFill>
            </a:endParaRPr>
          </a:p>
          <a:p>
            <a:endParaRPr lang="en-US" altLang="zh-CN" sz="1600" b="1" dirty="0" smtClean="0">
              <a:solidFill>
                <a:srgbClr val="030305"/>
              </a:solidFill>
            </a:endParaRPr>
          </a:p>
          <a:p>
            <a:r>
              <a:rPr lang="zh-CN" altLang="en-US" sz="2800" b="1" dirty="0" smtClean="0">
                <a:solidFill>
                  <a:srgbClr val="030305"/>
                </a:solidFill>
              </a:rPr>
              <a:t>积极性，建立奖惩分明的激励机</a:t>
            </a:r>
            <a:endParaRPr lang="en-US" altLang="zh-CN" sz="2800" b="1" dirty="0" smtClean="0">
              <a:solidFill>
                <a:srgbClr val="030305"/>
              </a:solidFill>
            </a:endParaRPr>
          </a:p>
          <a:p>
            <a:endParaRPr lang="en-US" altLang="zh-CN" sz="1600" b="1" dirty="0" smtClean="0">
              <a:solidFill>
                <a:srgbClr val="030305"/>
              </a:solidFill>
            </a:endParaRPr>
          </a:p>
          <a:p>
            <a:r>
              <a:rPr lang="zh-CN" altLang="en-US" sz="2800" b="1" dirty="0" smtClean="0">
                <a:solidFill>
                  <a:srgbClr val="030305"/>
                </a:solidFill>
              </a:rPr>
              <a:t>制，保障真实合规用汇需求，打</a:t>
            </a:r>
            <a:endParaRPr lang="en-US" altLang="zh-CN" sz="2800" b="1" dirty="0" smtClean="0">
              <a:solidFill>
                <a:srgbClr val="030305"/>
              </a:solidFill>
            </a:endParaRPr>
          </a:p>
          <a:p>
            <a:endParaRPr lang="en-US" altLang="zh-CN" sz="1600" b="1" dirty="0" smtClean="0">
              <a:solidFill>
                <a:srgbClr val="030305"/>
              </a:solidFill>
            </a:endParaRPr>
          </a:p>
          <a:p>
            <a:r>
              <a:rPr lang="zh-CN" altLang="en-US" sz="2800" b="1" dirty="0" smtClean="0">
                <a:solidFill>
                  <a:srgbClr val="030305"/>
                </a:solidFill>
              </a:rPr>
              <a:t>击违法违规交易行为。</a:t>
            </a:r>
            <a:endParaRPr lang="en-US" altLang="zh-CN" sz="2800" b="1" dirty="0" smtClean="0">
              <a:solidFill>
                <a:srgbClr val="030305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～</a:t>
            </a:r>
            <a:fld id="{7F452446-163E-4B68-AEE9-4315485D09C1}" type="slidenum">
              <a:rPr lang="zh-CN" altLang="en-US" smtClean="0"/>
              <a:pPr>
                <a:defRPr/>
              </a:pPr>
              <a:t>14</a:t>
            </a:fld>
            <a:r>
              <a:rPr lang="zh-CN" altLang="en-US" smtClean="0"/>
              <a:t>～</a:t>
            </a:r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57158" y="785794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      </a:t>
            </a: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endParaRPr lang="zh-CN" altLang="en-US" sz="36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6" name="图示 5"/>
          <p:cNvGraphicFramePr/>
          <p:nvPr/>
        </p:nvGraphicFramePr>
        <p:xfrm>
          <a:off x="500034" y="714356"/>
          <a:ext cx="8001056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矩形 10"/>
          <p:cNvSpPr/>
          <p:nvPr/>
        </p:nvSpPr>
        <p:spPr>
          <a:xfrm>
            <a:off x="428596" y="142852"/>
            <a:ext cx="785814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个人外汇管理 </a:t>
            </a:r>
            <a:r>
              <a:rPr lang="en-US" altLang="zh-CN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— </a:t>
            </a:r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监管原则</a:t>
            </a:r>
            <a:endParaRPr lang="zh-CN" altLang="en-US" sz="2500" b="1" dirty="0">
              <a:solidFill>
                <a:srgbClr val="7030A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258201" y="2143116"/>
            <a:ext cx="474255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400" b="1" dirty="0" smtClean="0">
                <a:solidFill>
                  <a:srgbClr val="030305"/>
                </a:solidFill>
              </a:rPr>
              <a:t>真实性审核</a:t>
            </a:r>
            <a:endParaRPr lang="en-US" altLang="zh-CN" sz="2400" b="1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altLang="zh-CN" sz="2400" b="1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400" b="1" dirty="0" smtClean="0">
                <a:solidFill>
                  <a:srgbClr val="030305"/>
                </a:solidFill>
              </a:rPr>
              <a:t>事前、中、后全流程管理</a:t>
            </a:r>
            <a:endParaRPr lang="en-US" altLang="zh-CN" sz="2400" b="1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altLang="zh-CN" sz="2400" b="1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400" b="1" dirty="0" smtClean="0">
                <a:solidFill>
                  <a:srgbClr val="030305"/>
                </a:solidFill>
              </a:rPr>
              <a:t>主体身份管理</a:t>
            </a:r>
            <a:endParaRPr lang="en-US" altLang="zh-CN" sz="2400" b="1" dirty="0" smtClean="0">
              <a:solidFill>
                <a:srgbClr val="030305"/>
              </a:solidFill>
            </a:endParaRPr>
          </a:p>
          <a:p>
            <a:endParaRPr lang="en-US" altLang="zh-CN" sz="2400" b="1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400" b="1" dirty="0" smtClean="0">
                <a:solidFill>
                  <a:srgbClr val="030305"/>
                </a:solidFill>
              </a:rPr>
              <a:t>异常交易监测、拦截、处置</a:t>
            </a:r>
            <a:endParaRPr lang="en-US" altLang="zh-CN" sz="2400" b="1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altLang="zh-CN" sz="2400" b="1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400" b="1" dirty="0" smtClean="0">
                <a:solidFill>
                  <a:srgbClr val="030305"/>
                </a:solidFill>
              </a:rPr>
              <a:t>准确、及时、全面报送数据</a:t>
            </a:r>
            <a:endParaRPr lang="en-US" altLang="zh-CN" sz="2400" b="1" dirty="0" smtClean="0">
              <a:solidFill>
                <a:srgbClr val="030305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～</a:t>
            </a:r>
            <a:fld id="{7F452446-163E-4B68-AEE9-4315485D09C1}" type="slidenum">
              <a:rPr lang="zh-CN" altLang="en-US" smtClean="0"/>
              <a:pPr>
                <a:defRPr/>
              </a:pPr>
              <a:t>15</a:t>
            </a:fld>
            <a:r>
              <a:rPr lang="zh-CN" altLang="en-US" smtClean="0"/>
              <a:t>～</a:t>
            </a:r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57158" y="785794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      </a:t>
            </a: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endParaRPr lang="zh-CN" altLang="en-US" sz="36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6" name="图示 5"/>
          <p:cNvGraphicFramePr/>
          <p:nvPr/>
        </p:nvGraphicFramePr>
        <p:xfrm>
          <a:off x="500034" y="714356"/>
          <a:ext cx="2714644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矩形 10"/>
          <p:cNvSpPr/>
          <p:nvPr/>
        </p:nvSpPr>
        <p:spPr>
          <a:xfrm>
            <a:off x="428596" y="142852"/>
            <a:ext cx="785814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个人外汇管理 </a:t>
            </a:r>
            <a:r>
              <a:rPr lang="en-US" altLang="zh-CN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— </a:t>
            </a:r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具体内涵</a:t>
            </a:r>
            <a:endParaRPr lang="zh-CN" altLang="en-US" sz="2500" b="1" dirty="0">
              <a:solidFill>
                <a:srgbClr val="7030A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280848" y="2143116"/>
            <a:ext cx="667362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400" b="1" dirty="0" smtClean="0">
                <a:solidFill>
                  <a:srgbClr val="030305"/>
                </a:solidFill>
              </a:rPr>
              <a:t>  </a:t>
            </a:r>
            <a:r>
              <a:rPr lang="en-US" altLang="zh-CN" sz="2400" b="1" dirty="0" smtClean="0">
                <a:solidFill>
                  <a:srgbClr val="030305"/>
                </a:solidFill>
              </a:rPr>
              <a:t>1. </a:t>
            </a:r>
            <a:r>
              <a:rPr lang="zh-CN" altLang="en-US" sz="2400" b="1" dirty="0" smtClean="0">
                <a:solidFill>
                  <a:srgbClr val="030305"/>
                </a:solidFill>
              </a:rPr>
              <a:t>开户 ：可疑拦截，面签但形式可多样</a:t>
            </a:r>
            <a:endParaRPr lang="en-US" altLang="zh-CN" sz="2400" b="1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altLang="zh-CN" sz="2200" b="1" dirty="0" smtClean="0">
              <a:solidFill>
                <a:srgbClr val="030305"/>
              </a:solidFill>
            </a:endParaRPr>
          </a:p>
          <a:p>
            <a:r>
              <a:rPr lang="zh-CN" altLang="en-US" sz="2200" dirty="0" smtClean="0">
                <a:solidFill>
                  <a:srgbClr val="030305"/>
                </a:solidFill>
              </a:rPr>
              <a:t>银行为个人开立个人外汇账户、开通电子银行，原则</a:t>
            </a:r>
            <a:endParaRPr lang="en-US" altLang="zh-CN" sz="2200" dirty="0" smtClean="0">
              <a:solidFill>
                <a:srgbClr val="030305"/>
              </a:solidFill>
            </a:endParaRPr>
          </a:p>
          <a:p>
            <a:r>
              <a:rPr lang="zh-CN" altLang="en-US" sz="2200" dirty="0" smtClean="0">
                <a:solidFill>
                  <a:srgbClr val="030305"/>
                </a:solidFill>
              </a:rPr>
              <a:t>上应要求开户人到柜面办理，非柜面开立个人外汇账</a:t>
            </a:r>
            <a:endParaRPr lang="en-US" altLang="zh-CN" sz="2200" dirty="0" smtClean="0">
              <a:solidFill>
                <a:srgbClr val="030305"/>
              </a:solidFill>
            </a:endParaRPr>
          </a:p>
          <a:p>
            <a:r>
              <a:rPr lang="zh-CN" altLang="en-US" sz="2200" dirty="0" smtClean="0">
                <a:solidFill>
                  <a:srgbClr val="030305"/>
                </a:solidFill>
              </a:rPr>
              <a:t>户的应至少面签一次，强化身份认证核验，确保人证</a:t>
            </a:r>
            <a:endParaRPr lang="en-US" altLang="zh-CN" sz="2200" dirty="0" smtClean="0">
              <a:solidFill>
                <a:srgbClr val="030305"/>
              </a:solidFill>
            </a:endParaRPr>
          </a:p>
          <a:p>
            <a:r>
              <a:rPr lang="zh-CN" altLang="en-US" sz="2200" dirty="0" smtClean="0">
                <a:solidFill>
                  <a:srgbClr val="030305"/>
                </a:solidFill>
              </a:rPr>
              <a:t>一致。</a:t>
            </a:r>
            <a:endParaRPr lang="en-US" altLang="zh-CN" sz="2200" dirty="0" smtClean="0">
              <a:solidFill>
                <a:srgbClr val="030305"/>
              </a:solidFill>
            </a:endParaRPr>
          </a:p>
          <a:p>
            <a:endParaRPr lang="en-US" altLang="zh-CN" sz="2200" dirty="0" smtClean="0">
              <a:solidFill>
                <a:srgbClr val="030305"/>
              </a:solidFill>
            </a:endParaRPr>
          </a:p>
          <a:p>
            <a:r>
              <a:rPr lang="zh-CN" altLang="en-US" sz="2200" dirty="0" smtClean="0">
                <a:solidFill>
                  <a:srgbClr val="030305"/>
                </a:solidFill>
              </a:rPr>
              <a:t>对连续多人集中开户或开通电子银行的，尤其是身份</a:t>
            </a:r>
            <a:endParaRPr lang="en-US" altLang="zh-CN" sz="2200" dirty="0" smtClean="0">
              <a:solidFill>
                <a:srgbClr val="030305"/>
              </a:solidFill>
            </a:endParaRPr>
          </a:p>
          <a:p>
            <a:r>
              <a:rPr lang="zh-CN" altLang="en-US" sz="2200" dirty="0" smtClean="0">
                <a:solidFill>
                  <a:srgbClr val="030305"/>
                </a:solidFill>
              </a:rPr>
              <a:t>特质一致性较高的个人，银行应加强真实性审核，必</a:t>
            </a:r>
            <a:endParaRPr lang="en-US" altLang="zh-CN" sz="2200" dirty="0" smtClean="0">
              <a:solidFill>
                <a:srgbClr val="030305"/>
              </a:solidFill>
            </a:endParaRPr>
          </a:p>
          <a:p>
            <a:r>
              <a:rPr lang="zh-CN" altLang="en-US" sz="2200" dirty="0" smtClean="0">
                <a:solidFill>
                  <a:srgbClr val="030305"/>
                </a:solidFill>
              </a:rPr>
              <a:t>要时根据自身内控制度对开户申请予以拒绝。</a:t>
            </a:r>
            <a:endParaRPr lang="en-US" altLang="zh-CN" sz="2200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altLang="zh-CN" sz="2200" b="1" dirty="0" smtClean="0">
              <a:solidFill>
                <a:srgbClr val="030305"/>
              </a:solidFill>
            </a:endParaRPr>
          </a:p>
          <a:p>
            <a:endParaRPr lang="en-US" altLang="zh-CN" sz="2200" b="1" dirty="0" smtClean="0">
              <a:solidFill>
                <a:srgbClr val="030305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～</a:t>
            </a:r>
            <a:fld id="{7F452446-163E-4B68-AEE9-4315485D09C1}" type="slidenum">
              <a:rPr lang="zh-CN" altLang="en-US" smtClean="0"/>
              <a:pPr>
                <a:defRPr/>
              </a:pPr>
              <a:t>16</a:t>
            </a:fld>
            <a:r>
              <a:rPr lang="zh-CN" altLang="en-US" smtClean="0"/>
              <a:t>～</a:t>
            </a:r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57158" y="785794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      </a:t>
            </a: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endParaRPr lang="zh-CN" altLang="en-US" sz="36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6" name="图示 5"/>
          <p:cNvGraphicFramePr/>
          <p:nvPr/>
        </p:nvGraphicFramePr>
        <p:xfrm>
          <a:off x="500034" y="714356"/>
          <a:ext cx="2714644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矩形 10"/>
          <p:cNvSpPr/>
          <p:nvPr/>
        </p:nvSpPr>
        <p:spPr>
          <a:xfrm>
            <a:off x="428596" y="142852"/>
            <a:ext cx="785814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个人外汇管理 </a:t>
            </a:r>
            <a:r>
              <a:rPr lang="en-US" altLang="zh-CN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— </a:t>
            </a:r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具体内涵</a:t>
            </a:r>
            <a:endParaRPr lang="zh-CN" altLang="en-US" sz="2500" b="1" dirty="0">
              <a:solidFill>
                <a:srgbClr val="7030A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280848" y="1785926"/>
            <a:ext cx="679161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400" b="1" dirty="0" smtClean="0">
                <a:solidFill>
                  <a:srgbClr val="030305"/>
                </a:solidFill>
              </a:rPr>
              <a:t>2. </a:t>
            </a:r>
            <a:r>
              <a:rPr lang="zh-CN" altLang="en-US" sz="2400" b="1" dirty="0" smtClean="0">
                <a:solidFill>
                  <a:srgbClr val="030305"/>
                </a:solidFill>
              </a:rPr>
              <a:t>人证一致：技术手段</a:t>
            </a:r>
            <a:endParaRPr lang="en-US" altLang="zh-CN" sz="2400" b="1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altLang="zh-CN" sz="2200" b="1" dirty="0" smtClean="0">
              <a:solidFill>
                <a:srgbClr val="030305"/>
              </a:solidFill>
            </a:endParaRPr>
          </a:p>
          <a:p>
            <a:r>
              <a:rPr lang="zh-CN" altLang="en-US" sz="2200" dirty="0" smtClean="0">
                <a:solidFill>
                  <a:srgbClr val="030305"/>
                </a:solidFill>
                <a:latin typeface="宋体" pitchFamily="2" charset="-122"/>
              </a:rPr>
              <a:t>通过完善业务系统，从技术角度防范分拆结售汇、存提钞等规避额度管理及真实性审核等异常行为，打击违法违规交易。</a:t>
            </a:r>
          </a:p>
          <a:p>
            <a:endParaRPr lang="en-US" altLang="zh-CN" sz="2200" b="1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2400" b="1" dirty="0" smtClean="0">
                <a:solidFill>
                  <a:srgbClr val="030305"/>
                </a:solidFill>
              </a:rPr>
              <a:t>3. </a:t>
            </a:r>
            <a:r>
              <a:rPr lang="zh-CN" altLang="en-US" sz="2400" b="1" dirty="0" smtClean="0">
                <a:solidFill>
                  <a:srgbClr val="030305"/>
                </a:solidFill>
              </a:rPr>
              <a:t>单证审核：形式多样</a:t>
            </a:r>
            <a:endParaRPr lang="en-US" altLang="zh-CN" sz="2400" b="1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altLang="zh-CN" sz="2200" b="1" dirty="0" smtClean="0">
              <a:solidFill>
                <a:srgbClr val="030305"/>
              </a:solidFill>
            </a:endParaRPr>
          </a:p>
          <a:p>
            <a:r>
              <a:rPr lang="zh-CN" altLang="en-US" sz="2200" dirty="0" smtClean="0">
                <a:solidFill>
                  <a:srgbClr val="030305"/>
                </a:solidFill>
              </a:rPr>
              <a:t>银行业务凭证审核的核心：保证交易的真实性</a:t>
            </a:r>
            <a:endParaRPr lang="en-US" altLang="zh-CN" sz="2200" dirty="0" smtClean="0">
              <a:solidFill>
                <a:srgbClr val="030305"/>
              </a:solidFill>
            </a:endParaRPr>
          </a:p>
          <a:p>
            <a:r>
              <a:rPr lang="zh-CN" altLang="en-US" sz="2200" dirty="0" smtClean="0">
                <a:solidFill>
                  <a:srgbClr val="030305"/>
                </a:solidFill>
              </a:rPr>
              <a:t>材料可以为原件、复印件、电子扫描件等形式。</a:t>
            </a:r>
            <a:endParaRPr lang="en-US" altLang="zh-CN" sz="2200" dirty="0" smtClean="0">
              <a:solidFill>
                <a:srgbClr val="030305"/>
              </a:solidFill>
            </a:endParaRPr>
          </a:p>
          <a:p>
            <a:endParaRPr lang="en-US" altLang="zh-CN" sz="2200" b="1" dirty="0" smtClean="0">
              <a:solidFill>
                <a:srgbClr val="030305"/>
              </a:solidFill>
            </a:endParaRPr>
          </a:p>
          <a:p>
            <a:r>
              <a:rPr lang="zh-CN" altLang="en-US" sz="2200" b="1" dirty="0" smtClean="0">
                <a:solidFill>
                  <a:srgbClr val="030305"/>
                </a:solidFill>
              </a:rPr>
              <a:t>审核留痕、可追溯、可再现</a:t>
            </a:r>
            <a:endParaRPr lang="en-US" altLang="zh-CN" sz="2200" b="1" dirty="0" smtClean="0">
              <a:solidFill>
                <a:srgbClr val="030305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～</a:t>
            </a:r>
            <a:fld id="{7F452446-163E-4B68-AEE9-4315485D09C1}" type="slidenum">
              <a:rPr lang="zh-CN" altLang="en-US" smtClean="0"/>
              <a:pPr>
                <a:defRPr/>
              </a:pPr>
              <a:t>17</a:t>
            </a:fld>
            <a:r>
              <a:rPr lang="zh-CN" altLang="en-US" smtClean="0"/>
              <a:t>～</a:t>
            </a:r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57158" y="785794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      </a:t>
            </a: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endParaRPr lang="zh-CN" altLang="en-US" sz="36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6" name="图示 5"/>
          <p:cNvGraphicFramePr/>
          <p:nvPr/>
        </p:nvGraphicFramePr>
        <p:xfrm>
          <a:off x="500034" y="714356"/>
          <a:ext cx="2714644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矩形 10"/>
          <p:cNvSpPr/>
          <p:nvPr/>
        </p:nvSpPr>
        <p:spPr>
          <a:xfrm>
            <a:off x="428596" y="142852"/>
            <a:ext cx="785814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个人外汇管理 </a:t>
            </a:r>
            <a:r>
              <a:rPr lang="en-US" altLang="zh-CN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— </a:t>
            </a:r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具体内涵</a:t>
            </a:r>
            <a:endParaRPr lang="zh-CN" altLang="en-US" sz="2500" b="1" dirty="0">
              <a:solidFill>
                <a:srgbClr val="7030A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280848" y="1857364"/>
            <a:ext cx="7520007" cy="48936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400" b="1" dirty="0" smtClean="0">
                <a:solidFill>
                  <a:srgbClr val="030305"/>
                </a:solidFill>
              </a:rPr>
              <a:t>4. </a:t>
            </a:r>
            <a:r>
              <a:rPr lang="zh-CN" altLang="en-US" sz="2400" b="1" dirty="0" smtClean="0">
                <a:solidFill>
                  <a:srgbClr val="030305"/>
                </a:solidFill>
              </a:rPr>
              <a:t>系统管理：关注名单、可疑主体</a:t>
            </a:r>
            <a:endParaRPr lang="en-US" altLang="zh-CN" sz="2400" b="1" dirty="0" smtClean="0">
              <a:solidFill>
                <a:srgbClr val="030305"/>
              </a:solidFill>
            </a:endParaRPr>
          </a:p>
          <a:p>
            <a:endParaRPr lang="en-US" altLang="zh-CN" sz="2200" b="1" dirty="0" smtClean="0">
              <a:solidFill>
                <a:srgbClr val="030305"/>
              </a:solidFill>
            </a:endParaRPr>
          </a:p>
          <a:p>
            <a:r>
              <a:rPr lang="zh-CN" altLang="en-US" sz="2200" dirty="0" smtClean="0">
                <a:solidFill>
                  <a:srgbClr val="030305"/>
                </a:solidFill>
                <a:latin typeface="宋体" pitchFamily="2" charset="-122"/>
              </a:rPr>
              <a:t>银行应依托本行系统事中管控异常结售汇、收付款交</a:t>
            </a:r>
            <a:endParaRPr lang="en-US" altLang="zh-CN" sz="2200" dirty="0" smtClean="0">
              <a:solidFill>
                <a:srgbClr val="030305"/>
              </a:solidFill>
              <a:latin typeface="宋体" pitchFamily="2" charset="-122"/>
            </a:endParaRPr>
          </a:p>
          <a:p>
            <a:r>
              <a:rPr lang="zh-CN" altLang="en-US" sz="2200" dirty="0" smtClean="0">
                <a:solidFill>
                  <a:srgbClr val="030305"/>
                </a:solidFill>
                <a:latin typeface="宋体" pitchFamily="2" charset="-122"/>
              </a:rPr>
              <a:t>易。对“关注名单”个人、“境外集中收</a:t>
            </a:r>
            <a:r>
              <a:rPr lang="en-US" altLang="zh-CN" sz="2200" dirty="0" smtClean="0">
                <a:solidFill>
                  <a:srgbClr val="030305"/>
                </a:solidFill>
                <a:latin typeface="宋体" pitchFamily="2" charset="-122"/>
              </a:rPr>
              <a:t>/</a:t>
            </a:r>
            <a:r>
              <a:rPr lang="zh-CN" altLang="en-US" sz="2200" dirty="0" smtClean="0">
                <a:solidFill>
                  <a:srgbClr val="030305"/>
                </a:solidFill>
                <a:latin typeface="宋体" pitchFamily="2" charset="-122"/>
              </a:rPr>
              <a:t>付款人”</a:t>
            </a:r>
            <a:endParaRPr lang="en-US" altLang="zh-CN" sz="2200" dirty="0" smtClean="0">
              <a:solidFill>
                <a:srgbClr val="030305"/>
              </a:solidFill>
              <a:latin typeface="宋体" pitchFamily="2" charset="-122"/>
            </a:endParaRPr>
          </a:p>
          <a:p>
            <a:r>
              <a:rPr lang="zh-CN" altLang="en-US" sz="2200" dirty="0" smtClean="0">
                <a:solidFill>
                  <a:srgbClr val="030305"/>
                </a:solidFill>
                <a:latin typeface="宋体" pitchFamily="2" charset="-122"/>
              </a:rPr>
              <a:t>的电子银行业务做到有效拦截。</a:t>
            </a:r>
            <a:endParaRPr lang="en-US" altLang="zh-CN" sz="2200" dirty="0" smtClean="0">
              <a:solidFill>
                <a:srgbClr val="030305"/>
              </a:solidFill>
              <a:latin typeface="宋体" pitchFamily="2" charset="-122"/>
            </a:endParaRPr>
          </a:p>
          <a:p>
            <a:endParaRPr lang="en-US" altLang="zh-CN" sz="2200" dirty="0" smtClean="0">
              <a:solidFill>
                <a:srgbClr val="030305"/>
              </a:solidFill>
              <a:latin typeface="宋体" pitchFamily="2" charset="-122"/>
            </a:endParaRPr>
          </a:p>
          <a:p>
            <a:r>
              <a:rPr lang="zh-CN" altLang="en-US" sz="2200" dirty="0" smtClean="0">
                <a:solidFill>
                  <a:srgbClr val="030305"/>
                </a:solidFill>
                <a:latin typeface="宋体" pitchFamily="2" charset="-122"/>
              </a:rPr>
              <a:t>系统拦截后不能简单拒绝，引导至柜面真实性审核后办理。</a:t>
            </a:r>
            <a:endParaRPr lang="en-US" altLang="zh-CN" sz="2200" dirty="0" smtClean="0">
              <a:solidFill>
                <a:srgbClr val="030305"/>
              </a:solidFill>
              <a:latin typeface="宋体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2200" b="1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2400" b="1" dirty="0" smtClean="0">
                <a:solidFill>
                  <a:srgbClr val="030305"/>
                </a:solidFill>
              </a:rPr>
              <a:t>5. </a:t>
            </a:r>
            <a:r>
              <a:rPr lang="zh-CN" altLang="en-US" sz="2400" b="1" dirty="0" smtClean="0">
                <a:solidFill>
                  <a:srgbClr val="030305"/>
                </a:solidFill>
              </a:rPr>
              <a:t>数据报送质量</a:t>
            </a:r>
            <a:endParaRPr lang="en-US" altLang="zh-CN" sz="2400" b="1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altLang="zh-CN" sz="2200" b="1" dirty="0" smtClean="0">
              <a:solidFill>
                <a:srgbClr val="030305"/>
              </a:solidFill>
            </a:endParaRPr>
          </a:p>
          <a:p>
            <a:r>
              <a:rPr lang="zh-CN" altLang="en-US" sz="2200" dirty="0" smtClean="0">
                <a:solidFill>
                  <a:srgbClr val="030305"/>
                </a:solidFill>
              </a:rPr>
              <a:t>及时、准确、完整</a:t>
            </a:r>
            <a:endParaRPr lang="en-US" altLang="zh-CN" sz="2200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altLang="zh-CN" sz="2200" b="1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altLang="zh-CN" sz="2200" b="1" dirty="0" smtClean="0">
              <a:solidFill>
                <a:srgbClr val="030305"/>
              </a:solidFill>
            </a:endParaRPr>
          </a:p>
          <a:p>
            <a:endParaRPr lang="en-US" altLang="zh-CN" sz="2200" b="1" dirty="0" smtClean="0">
              <a:solidFill>
                <a:srgbClr val="030305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～</a:t>
            </a:r>
            <a:fld id="{7F452446-163E-4B68-AEE9-4315485D09C1}" type="slidenum">
              <a:rPr lang="zh-CN" altLang="en-US" smtClean="0"/>
              <a:pPr>
                <a:defRPr/>
              </a:pPr>
              <a:t>18</a:t>
            </a:fld>
            <a:r>
              <a:rPr lang="zh-CN" altLang="en-US" smtClean="0"/>
              <a:t>～</a:t>
            </a:r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57158" y="785794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      </a:t>
            </a: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endParaRPr lang="zh-CN" altLang="en-US" sz="36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6" name="图示 5"/>
          <p:cNvGraphicFramePr/>
          <p:nvPr/>
        </p:nvGraphicFramePr>
        <p:xfrm>
          <a:off x="500034" y="714356"/>
          <a:ext cx="2714644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矩形 10"/>
          <p:cNvSpPr/>
          <p:nvPr/>
        </p:nvSpPr>
        <p:spPr>
          <a:xfrm>
            <a:off x="428596" y="142852"/>
            <a:ext cx="785814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个人外汇管理 </a:t>
            </a:r>
            <a:r>
              <a:rPr lang="en-US" altLang="zh-CN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— </a:t>
            </a:r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具体内涵</a:t>
            </a:r>
            <a:endParaRPr lang="zh-CN" altLang="en-US" sz="2500" b="1" dirty="0">
              <a:solidFill>
                <a:srgbClr val="7030A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268303" y="2138314"/>
            <a:ext cx="667362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400" b="1" dirty="0" smtClean="0">
                <a:solidFill>
                  <a:srgbClr val="030305"/>
                </a:solidFill>
              </a:rPr>
              <a:t>6. </a:t>
            </a:r>
            <a:r>
              <a:rPr lang="zh-CN" altLang="en-US" sz="2400" b="1" dirty="0" smtClean="0">
                <a:solidFill>
                  <a:srgbClr val="030305"/>
                </a:solidFill>
              </a:rPr>
              <a:t>客户分类：白名单、黑名单、优惠措施</a:t>
            </a:r>
            <a:endParaRPr lang="en-US" altLang="zh-CN" sz="2400" b="1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altLang="zh-CN" sz="2200" b="1" dirty="0" smtClean="0">
              <a:solidFill>
                <a:srgbClr val="030305"/>
              </a:solidFill>
            </a:endParaRPr>
          </a:p>
          <a:p>
            <a:r>
              <a:rPr lang="zh-CN" altLang="en-US" sz="2200" dirty="0" smtClean="0">
                <a:solidFill>
                  <a:srgbClr val="030305"/>
                </a:solidFill>
              </a:rPr>
              <a:t>银行不得为“关注名单”个人、银行自身建立的“黑名单”个人办理结售汇、外币现钞业务提供手续费减免等特殊优惠措施。</a:t>
            </a:r>
            <a:endParaRPr lang="en-US" altLang="zh-CN" sz="2200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altLang="zh-CN" sz="2200" b="1" dirty="0" smtClean="0">
              <a:solidFill>
                <a:srgbClr val="030305"/>
              </a:solidFill>
            </a:endParaRPr>
          </a:p>
          <a:p>
            <a:r>
              <a:rPr lang="en-US" altLang="zh-CN" sz="2200" b="1" dirty="0" smtClean="0">
                <a:solidFill>
                  <a:srgbClr val="030305"/>
                </a:solidFill>
              </a:rPr>
              <a:t>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～</a:t>
            </a:r>
            <a:fld id="{7F452446-163E-4B68-AEE9-4315485D09C1}" type="slidenum">
              <a:rPr lang="zh-CN" altLang="en-US" smtClean="0"/>
              <a:pPr>
                <a:defRPr/>
              </a:pPr>
              <a:t>19</a:t>
            </a:fld>
            <a:r>
              <a:rPr lang="zh-CN" altLang="en-US" smtClean="0"/>
              <a:t>～</a:t>
            </a:r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57158" y="785794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      </a:t>
            </a: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endParaRPr lang="zh-CN" altLang="en-US" sz="36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6" name="图示 5"/>
          <p:cNvGraphicFramePr/>
          <p:nvPr/>
        </p:nvGraphicFramePr>
        <p:xfrm>
          <a:off x="500034" y="571480"/>
          <a:ext cx="8001056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矩形 10"/>
          <p:cNvSpPr/>
          <p:nvPr/>
        </p:nvSpPr>
        <p:spPr>
          <a:xfrm>
            <a:off x="428596" y="142852"/>
            <a:ext cx="785814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个人外汇管理 </a:t>
            </a:r>
            <a:r>
              <a:rPr lang="en-US" altLang="zh-CN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— </a:t>
            </a:r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具体内涵</a:t>
            </a:r>
            <a:endParaRPr lang="zh-CN" altLang="en-US" sz="2500" b="1" dirty="0">
              <a:solidFill>
                <a:srgbClr val="7030A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85786" y="2143117"/>
            <a:ext cx="778674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400" b="1" dirty="0" smtClean="0">
                <a:solidFill>
                  <a:srgbClr val="030305"/>
                </a:solidFill>
              </a:rPr>
              <a:t>创新业务</a:t>
            </a:r>
            <a:endParaRPr lang="en-US" altLang="zh-CN" sz="2400" dirty="0" smtClean="0">
              <a:solidFill>
                <a:srgbClr val="030305"/>
              </a:solidFill>
            </a:endParaRPr>
          </a:p>
          <a:p>
            <a:r>
              <a:rPr lang="zh-CN" altLang="en-US" sz="2200" dirty="0" smtClean="0">
                <a:solidFill>
                  <a:srgbClr val="030305"/>
                </a:solidFill>
              </a:rPr>
              <a:t>真实性、合规性前提下，银行事前主动向所在地外汇局报告。</a:t>
            </a:r>
            <a:endParaRPr lang="en-US" altLang="zh-CN" sz="2200" dirty="0" smtClean="0">
              <a:solidFill>
                <a:srgbClr val="030305"/>
              </a:solidFill>
            </a:endParaRPr>
          </a:p>
          <a:p>
            <a:endParaRPr lang="en-US" altLang="zh-CN" sz="2200" b="1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400" b="1" dirty="0" smtClean="0">
                <a:solidFill>
                  <a:srgbClr val="030305"/>
                </a:solidFill>
              </a:rPr>
              <a:t>暂停接入</a:t>
            </a:r>
            <a:endParaRPr lang="en-US" altLang="zh-CN" sz="2400" b="1" dirty="0" smtClean="0">
              <a:solidFill>
                <a:srgbClr val="030305"/>
              </a:solidFill>
            </a:endParaRPr>
          </a:p>
          <a:p>
            <a:r>
              <a:rPr lang="zh-CN" altLang="en-US" sz="2200" dirty="0" smtClean="0">
                <a:solidFill>
                  <a:srgbClr val="030305"/>
                </a:solidFill>
              </a:rPr>
              <a:t>暂停银行个人外汇业务系统接入不是限制处罚，对合规能力</a:t>
            </a:r>
            <a:endParaRPr lang="en-US" altLang="zh-CN" sz="2200" dirty="0" smtClean="0">
              <a:solidFill>
                <a:srgbClr val="030305"/>
              </a:solidFill>
            </a:endParaRPr>
          </a:p>
          <a:p>
            <a:r>
              <a:rPr lang="zh-CN" altLang="en-US" sz="2200" dirty="0" smtClean="0">
                <a:solidFill>
                  <a:srgbClr val="030305"/>
                </a:solidFill>
              </a:rPr>
              <a:t>差的银行暂停接入，如有实质性违规的，还是移交检查。限</a:t>
            </a:r>
            <a:endParaRPr lang="en-US" altLang="zh-CN" sz="2200" dirty="0" smtClean="0">
              <a:solidFill>
                <a:srgbClr val="030305"/>
              </a:solidFill>
            </a:endParaRPr>
          </a:p>
          <a:p>
            <a:r>
              <a:rPr lang="zh-CN" altLang="en-US" sz="2200" dirty="0" smtClean="0">
                <a:solidFill>
                  <a:srgbClr val="030305"/>
                </a:solidFill>
              </a:rPr>
              <a:t>制系统接入不能代替处罚，只是对以往过渡依赖行政处罚的</a:t>
            </a:r>
            <a:endParaRPr lang="en-US" altLang="zh-CN" sz="2200" dirty="0" smtClean="0">
              <a:solidFill>
                <a:srgbClr val="030305"/>
              </a:solidFill>
            </a:endParaRPr>
          </a:p>
          <a:p>
            <a:r>
              <a:rPr lang="zh-CN" altLang="en-US" sz="2200" dirty="0" smtClean="0">
                <a:solidFill>
                  <a:srgbClr val="030305"/>
                </a:solidFill>
              </a:rPr>
              <a:t>改变。</a:t>
            </a:r>
          </a:p>
          <a:p>
            <a:endParaRPr lang="en-US" altLang="zh-CN" sz="2200" b="1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400" b="1" dirty="0" smtClean="0">
                <a:solidFill>
                  <a:srgbClr val="030305"/>
                </a:solidFill>
              </a:rPr>
              <a:t>行政处罚</a:t>
            </a:r>
            <a:endParaRPr lang="en-US" altLang="zh-CN" sz="2400" dirty="0" smtClean="0">
              <a:solidFill>
                <a:srgbClr val="030305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～</a:t>
            </a:r>
            <a:fld id="{7F452446-163E-4B68-AEE9-4315485D09C1}" type="slidenum">
              <a:rPr lang="zh-CN" altLang="en-US" smtClean="0"/>
              <a:pPr>
                <a:defRPr/>
              </a:pPr>
              <a:t>2</a:t>
            </a:fld>
            <a:r>
              <a:rPr lang="zh-CN" altLang="en-US" smtClean="0"/>
              <a:t>～</a:t>
            </a: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500042"/>
            <a:ext cx="814393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3200" b="1" dirty="0" smtClean="0">
                <a:solidFill>
                  <a:srgbClr val="7030A0"/>
                </a:solidFill>
                <a:latin typeface="方正姚体" pitchFamily="2" charset="-122"/>
                <a:ea typeface="方正姚体" pitchFamily="2" charset="-122"/>
              </a:rPr>
              <a:t>   </a:t>
            </a:r>
            <a:endParaRPr lang="en-US" altLang="zh-CN" sz="3200" b="1" dirty="0" smtClean="0">
              <a:solidFill>
                <a:srgbClr val="7030A0"/>
              </a:solidFill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32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    </a:t>
            </a:r>
            <a:endParaRPr lang="en-US" altLang="zh-CN" sz="2800" b="1" dirty="0" smtClean="0">
              <a:solidFill>
                <a:srgbClr val="7030A0"/>
              </a:solidFill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8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     </a:t>
            </a:r>
            <a:endParaRPr lang="en-US" altLang="zh-CN" sz="2800" b="1" dirty="0" smtClean="0">
              <a:solidFill>
                <a:srgbClr val="7030A0"/>
              </a:solidFill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     </a:t>
            </a:r>
          </a:p>
          <a:p>
            <a:pPr>
              <a:lnSpc>
                <a:spcPct val="200000"/>
              </a:lnSpc>
            </a:pPr>
            <a:r>
              <a:rPr lang="en-US" altLang="zh-CN" sz="28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    </a:t>
            </a:r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928794" y="4429132"/>
            <a:ext cx="6192838" cy="1116014"/>
            <a:chOff x="793" y="878"/>
            <a:chExt cx="3901" cy="568"/>
          </a:xfrm>
          <a:solidFill>
            <a:schemeClr val="bg1">
              <a:lumMod val="85000"/>
            </a:schemeClr>
          </a:solidFill>
        </p:grpSpPr>
        <p:sp>
          <p:nvSpPr>
            <p:cNvPr id="12" name="AutoShape 12"/>
            <p:cNvSpPr>
              <a:spLocks noChangeArrowheads="1"/>
            </p:cNvSpPr>
            <p:nvPr/>
          </p:nvSpPr>
          <p:spPr bwMode="auto">
            <a:xfrm>
              <a:off x="1558" y="968"/>
              <a:ext cx="3136" cy="429"/>
            </a:xfrm>
            <a:prstGeom prst="roundRect">
              <a:avLst>
                <a:gd name="adj" fmla="val 1666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kumimoji="0" lang="zh-CN" altLang="en-US" sz="1800">
                <a:latin typeface="Times New Roman" pitchFamily="18" charset="0"/>
              </a:endParaRPr>
            </a:p>
          </p:txBody>
        </p:sp>
        <p:sp>
          <p:nvSpPr>
            <p:cNvPr id="13" name="AutoShape 15"/>
            <p:cNvSpPr>
              <a:spLocks noChangeArrowheads="1"/>
            </p:cNvSpPr>
            <p:nvPr/>
          </p:nvSpPr>
          <p:spPr bwMode="auto">
            <a:xfrm>
              <a:off x="1558" y="968"/>
              <a:ext cx="3130" cy="478"/>
            </a:xfrm>
            <a:prstGeom prst="roundRect">
              <a:avLst>
                <a:gd name="adj" fmla="val 16667"/>
              </a:avLst>
            </a:prstGeom>
            <a:grpFill/>
            <a:ln w="381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latinLnBrk="1"/>
              <a:r>
                <a:rPr kumimoji="0" lang="zh-CN" altLang="en-US" b="1" dirty="0" smtClean="0">
                  <a:solidFill>
                    <a:srgbClr val="040722"/>
                  </a:solidFill>
                  <a:ea typeface="楷体_GB2312" pitchFamily="49" charset="-122"/>
                </a:rPr>
                <a:t> </a:t>
              </a:r>
              <a:r>
                <a:rPr lang="zh-CN" altLang="en-US" sz="2400" b="1" dirty="0" smtClean="0">
                  <a:solidFill>
                    <a:srgbClr val="040722"/>
                  </a:solidFill>
                  <a:ea typeface="楷体_GB2312" pitchFamily="49" charset="-122"/>
                </a:rPr>
                <a:t>个人外汇管理</a:t>
              </a:r>
              <a:r>
                <a:rPr lang="en-US" altLang="zh-CN" sz="2400" b="1" dirty="0" smtClean="0">
                  <a:solidFill>
                    <a:srgbClr val="040722"/>
                  </a:solidFill>
                  <a:ea typeface="楷体_GB2312" pitchFamily="49" charset="-122"/>
                </a:rPr>
                <a:t> — </a:t>
              </a:r>
              <a:r>
                <a:rPr lang="zh-CN" altLang="en-US" sz="2400" b="1" dirty="0" smtClean="0">
                  <a:solidFill>
                    <a:srgbClr val="040722"/>
                  </a:solidFill>
                  <a:ea typeface="楷体_GB2312" pitchFamily="49" charset="-122"/>
                </a:rPr>
                <a:t>完善思路</a:t>
              </a:r>
              <a:endParaRPr kumimoji="0" lang="zh-CN" altLang="en-US" sz="2400" b="1" dirty="0">
                <a:solidFill>
                  <a:srgbClr val="040722"/>
                </a:solidFill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14" name="AutoShape 18"/>
            <p:cNvSpPr>
              <a:spLocks noChangeArrowheads="1"/>
            </p:cNvSpPr>
            <p:nvPr/>
          </p:nvSpPr>
          <p:spPr bwMode="auto">
            <a:xfrm>
              <a:off x="793" y="878"/>
              <a:ext cx="730" cy="554"/>
            </a:xfrm>
            <a:prstGeom prst="diamond">
              <a:avLst/>
            </a:prstGeom>
            <a:grpFill/>
            <a:ln w="38100">
              <a:solidFill>
                <a:schemeClr val="bg1"/>
              </a:solidFill>
              <a:miter lim="800000"/>
              <a:headEnd/>
              <a:tailEnd/>
            </a:ln>
            <a:effectLst>
              <a:outerShdw dist="115003" dir="380412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kumimoji="0" lang="en-US" altLang="zh-CN" sz="2400" dirty="0">
                  <a:latin typeface="Arial" charset="0"/>
                </a:rPr>
                <a:t>3</a:t>
              </a:r>
              <a:endParaRPr kumimoji="0" lang="en-US" altLang="ko-KR" sz="2400" dirty="0">
                <a:latin typeface="Arial" charset="0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3214678" y="285728"/>
            <a:ext cx="2502608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黑体" pitchFamily="2" charset="-122"/>
                <a:ea typeface="黑体" pitchFamily="2" charset="-122"/>
              </a:rPr>
              <a:t>目    录</a:t>
            </a:r>
            <a:endParaRPr lang="zh-CN" altLang="en-US" sz="4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25" name="Group 11"/>
          <p:cNvGrpSpPr>
            <a:grpSpLocks/>
          </p:cNvGrpSpPr>
          <p:nvPr/>
        </p:nvGrpSpPr>
        <p:grpSpPr bwMode="auto">
          <a:xfrm>
            <a:off x="307988" y="1428736"/>
            <a:ext cx="6192838" cy="1093789"/>
            <a:chOff x="793" y="878"/>
            <a:chExt cx="3901" cy="554"/>
          </a:xfrm>
        </p:grpSpPr>
        <p:sp>
          <p:nvSpPr>
            <p:cNvPr id="26" name="AutoShape 12"/>
            <p:cNvSpPr>
              <a:spLocks noChangeArrowheads="1"/>
            </p:cNvSpPr>
            <p:nvPr/>
          </p:nvSpPr>
          <p:spPr bwMode="auto">
            <a:xfrm>
              <a:off x="1558" y="968"/>
              <a:ext cx="3136" cy="429"/>
            </a:xfrm>
            <a:prstGeom prst="roundRect">
              <a:avLst>
                <a:gd name="adj" fmla="val 16667"/>
              </a:avLst>
            </a:prstGeom>
            <a:solidFill>
              <a:srgbClr val="FF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kumimoji="0" lang="zh-CN" altLang="en-US" sz="1800">
                <a:latin typeface="Times New Roman" pitchFamily="18" charset="0"/>
              </a:endParaRPr>
            </a:p>
          </p:txBody>
        </p:sp>
        <p:sp>
          <p:nvSpPr>
            <p:cNvPr id="27" name="AutoShape 15"/>
            <p:cNvSpPr>
              <a:spLocks noChangeArrowheads="1"/>
            </p:cNvSpPr>
            <p:nvPr/>
          </p:nvSpPr>
          <p:spPr bwMode="auto">
            <a:xfrm>
              <a:off x="1558" y="923"/>
              <a:ext cx="3130" cy="478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20000"/>
                <a:lumOff val="80000"/>
              </a:schemeClr>
            </a:solidFill>
            <a:ln w="381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latinLnBrk="1"/>
              <a:r>
                <a:rPr kumimoji="0" lang="zh-CN" altLang="en-US" sz="2200" b="1" dirty="0" smtClean="0">
                  <a:solidFill>
                    <a:srgbClr val="040722"/>
                  </a:solidFill>
                  <a:ea typeface="楷体_GB2312" pitchFamily="49" charset="-122"/>
                </a:rPr>
                <a:t>        </a:t>
              </a:r>
              <a:r>
                <a:rPr kumimoji="0" lang="zh-CN" altLang="en-US" sz="2400" b="1" dirty="0" smtClean="0">
                  <a:solidFill>
                    <a:srgbClr val="040722"/>
                  </a:solidFill>
                  <a:ea typeface="楷体_GB2312" pitchFamily="49" charset="-122"/>
                </a:rPr>
                <a:t>个人外汇管理</a:t>
              </a:r>
              <a:r>
                <a:rPr lang="en-US" altLang="zh-CN" sz="2400" b="1" dirty="0" smtClean="0">
                  <a:solidFill>
                    <a:srgbClr val="040722"/>
                  </a:solidFill>
                  <a:ea typeface="楷体_GB2312" pitchFamily="49" charset="-122"/>
                </a:rPr>
                <a:t> — </a:t>
              </a:r>
              <a:r>
                <a:rPr lang="zh-CN" altLang="en-US" sz="2400" b="1" dirty="0" smtClean="0">
                  <a:solidFill>
                    <a:srgbClr val="040722"/>
                  </a:solidFill>
                  <a:ea typeface="楷体_GB2312" pitchFamily="49" charset="-122"/>
                </a:rPr>
                <a:t>现行框架</a:t>
              </a:r>
              <a:endParaRPr kumimoji="0" lang="zh-CN" altLang="en-US" sz="2400" b="1" dirty="0">
                <a:solidFill>
                  <a:srgbClr val="040722"/>
                </a:solidFill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28" name="AutoShape 18"/>
            <p:cNvSpPr>
              <a:spLocks noChangeArrowheads="1"/>
            </p:cNvSpPr>
            <p:nvPr/>
          </p:nvSpPr>
          <p:spPr bwMode="auto">
            <a:xfrm>
              <a:off x="793" y="878"/>
              <a:ext cx="730" cy="554"/>
            </a:xfrm>
            <a:prstGeom prst="diamond">
              <a:avLst/>
            </a:prstGeom>
            <a:solidFill>
              <a:schemeClr val="tx1">
                <a:lumMod val="20000"/>
                <a:lumOff val="80000"/>
              </a:schemeClr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>
              <a:outerShdw dist="115003" dir="380412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kumimoji="0" lang="en-US" altLang="ko-KR" sz="2400" dirty="0" smtClean="0">
                  <a:latin typeface="Arial" charset="0"/>
                </a:rPr>
                <a:t>1</a:t>
              </a:r>
              <a:endParaRPr kumimoji="0" lang="en-US" altLang="ko-KR" sz="2400" dirty="0">
                <a:latin typeface="Arial" charset="0"/>
              </a:endParaRPr>
            </a:p>
          </p:txBody>
        </p:sp>
      </p:grpSp>
      <p:grpSp>
        <p:nvGrpSpPr>
          <p:cNvPr id="29" name="Group 15"/>
          <p:cNvGrpSpPr>
            <a:grpSpLocks/>
          </p:cNvGrpSpPr>
          <p:nvPr/>
        </p:nvGrpSpPr>
        <p:grpSpPr bwMode="auto">
          <a:xfrm>
            <a:off x="1095393" y="3000372"/>
            <a:ext cx="6048375" cy="1000132"/>
            <a:chOff x="839" y="1708"/>
            <a:chExt cx="3810" cy="527"/>
          </a:xfrm>
          <a:solidFill>
            <a:schemeClr val="accent5">
              <a:lumMod val="90000"/>
            </a:schemeClr>
          </a:solidFill>
        </p:grpSpPr>
        <p:sp>
          <p:nvSpPr>
            <p:cNvPr id="30" name="AutoShape 47"/>
            <p:cNvSpPr>
              <a:spLocks noChangeArrowheads="1"/>
            </p:cNvSpPr>
            <p:nvPr/>
          </p:nvSpPr>
          <p:spPr bwMode="auto">
            <a:xfrm>
              <a:off x="1574" y="1739"/>
              <a:ext cx="3075" cy="455"/>
            </a:xfrm>
            <a:prstGeom prst="roundRect">
              <a:avLst>
                <a:gd name="adj" fmla="val 16667"/>
              </a:avLst>
            </a:prstGeom>
            <a:grpFill/>
            <a:ln w="381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latinLnBrk="1">
                <a:defRPr/>
              </a:pPr>
              <a:endParaRPr kumimoji="0" lang="zh-CN" altLang="en-US"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31" name="AutoShape 48"/>
            <p:cNvSpPr>
              <a:spLocks noChangeArrowheads="1"/>
            </p:cNvSpPr>
            <p:nvPr/>
          </p:nvSpPr>
          <p:spPr bwMode="auto">
            <a:xfrm>
              <a:off x="839" y="1708"/>
              <a:ext cx="680" cy="527"/>
            </a:xfrm>
            <a:prstGeom prst="diamond">
              <a:avLst/>
            </a:prstGeom>
            <a:grpFill/>
            <a:ln w="38100">
              <a:solidFill>
                <a:schemeClr val="bg1"/>
              </a:solidFill>
              <a:miter lim="800000"/>
              <a:headEnd/>
              <a:tailEnd/>
            </a:ln>
            <a:effectLst>
              <a:outerShdw dist="115003" dir="380412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altLang="zh-CN" sz="2400" dirty="0"/>
                <a:t>2</a:t>
              </a:r>
              <a:endParaRPr kumimoji="0" lang="en-US" altLang="zh-CN" sz="2400" dirty="0">
                <a:latin typeface="Arial" charset="0"/>
              </a:endParaRPr>
            </a:p>
          </p:txBody>
        </p:sp>
      </p:grp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2786050" y="3286124"/>
            <a:ext cx="392909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rgbClr val="040722"/>
                </a:solidFill>
                <a:ea typeface="楷体_GB2312" pitchFamily="49" charset="-122"/>
              </a:rPr>
              <a:t>个人外汇管理 </a:t>
            </a:r>
            <a:r>
              <a:rPr lang="en-US" altLang="zh-CN" sz="2400" b="1" dirty="0" smtClean="0">
                <a:solidFill>
                  <a:srgbClr val="040722"/>
                </a:solidFill>
                <a:ea typeface="楷体_GB2312" pitchFamily="49" charset="-122"/>
              </a:rPr>
              <a:t>— </a:t>
            </a:r>
            <a:r>
              <a:rPr lang="zh-CN" altLang="en-US" sz="2400" b="1" dirty="0" smtClean="0">
                <a:solidFill>
                  <a:srgbClr val="040722"/>
                </a:solidFill>
                <a:ea typeface="楷体_GB2312" pitchFamily="49" charset="-122"/>
              </a:rPr>
              <a:t>面临挑战</a:t>
            </a:r>
            <a:endParaRPr kumimoji="0" lang="zh-CN" altLang="en-US" sz="2400" b="1" dirty="0">
              <a:solidFill>
                <a:srgbClr val="040722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～</a:t>
            </a:r>
            <a:fld id="{7F452446-163E-4B68-AEE9-4315485D09C1}" type="slidenum">
              <a:rPr lang="zh-CN" altLang="en-US" smtClean="0"/>
              <a:pPr>
                <a:defRPr/>
              </a:pPr>
              <a:t>20</a:t>
            </a:fld>
            <a:r>
              <a:rPr lang="zh-CN" altLang="en-US" smtClean="0"/>
              <a:t>～</a:t>
            </a:r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57158" y="785794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      </a:t>
            </a: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endParaRPr lang="zh-CN" altLang="en-US" sz="36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6" name="图示 5"/>
          <p:cNvGraphicFramePr/>
          <p:nvPr/>
        </p:nvGraphicFramePr>
        <p:xfrm>
          <a:off x="500034" y="714356"/>
          <a:ext cx="2714644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矩形 10"/>
          <p:cNvSpPr/>
          <p:nvPr/>
        </p:nvSpPr>
        <p:spPr>
          <a:xfrm>
            <a:off x="428596" y="142852"/>
            <a:ext cx="785814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个人外汇管理 </a:t>
            </a:r>
            <a:r>
              <a:rPr lang="en-US" altLang="zh-CN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— </a:t>
            </a:r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管理要求</a:t>
            </a:r>
            <a:endParaRPr lang="zh-CN" altLang="en-US" sz="2500" b="1" dirty="0">
              <a:solidFill>
                <a:srgbClr val="7030A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285852" y="1928802"/>
            <a:ext cx="664373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2200" b="1" dirty="0" smtClean="0">
              <a:solidFill>
                <a:srgbClr val="030305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357290" y="2285992"/>
            <a:ext cx="635798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solidFill>
                  <a:srgbClr val="030305"/>
                </a:solidFill>
                <a:latin typeface="宋体" pitchFamily="2" charset="-122"/>
              </a:rPr>
              <a:t>总体上，个人外汇业务事关千家万户，涉及面广，处理不当可能影响我国对外开放的国家形象，以及金融安全和国家治理的有效性。个人外汇业务的特殊性，银行须高度重视，承担起第一责任人的重担，完善内控制度，优化系统建设，强化真实性、合规性审核，严厉打击违法违规行为，同时保障合规主体的便利性。</a:t>
            </a:r>
            <a:endParaRPr lang="en-US" altLang="zh-CN" sz="2400" dirty="0" smtClean="0">
              <a:solidFill>
                <a:srgbClr val="030305"/>
              </a:solidFill>
              <a:latin typeface="宋体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～</a:t>
            </a:r>
            <a:fld id="{7F452446-163E-4B68-AEE9-4315485D09C1}" type="slidenum">
              <a:rPr lang="zh-CN" altLang="en-US" smtClean="0"/>
              <a:pPr>
                <a:defRPr/>
              </a:pPr>
              <a:t>21</a:t>
            </a:fld>
            <a:r>
              <a:rPr lang="zh-CN" altLang="en-US" smtClean="0"/>
              <a:t>～</a:t>
            </a:r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57158" y="785794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      </a:t>
            </a: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endParaRPr lang="zh-CN" altLang="en-US" sz="36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6" name="图示 5"/>
          <p:cNvGraphicFramePr/>
          <p:nvPr/>
        </p:nvGraphicFramePr>
        <p:xfrm>
          <a:off x="500034" y="714356"/>
          <a:ext cx="2714644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矩形 10"/>
          <p:cNvSpPr/>
          <p:nvPr/>
        </p:nvSpPr>
        <p:spPr>
          <a:xfrm>
            <a:off x="428596" y="142852"/>
            <a:ext cx="785814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个人外汇管理 </a:t>
            </a:r>
            <a:r>
              <a:rPr lang="en-US" altLang="zh-CN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— </a:t>
            </a:r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管理要求</a:t>
            </a:r>
            <a:endParaRPr lang="zh-CN" altLang="en-US" sz="2500" b="1" dirty="0">
              <a:solidFill>
                <a:srgbClr val="7030A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285852" y="1857364"/>
            <a:ext cx="664373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400" b="1" dirty="0" smtClean="0">
                <a:solidFill>
                  <a:srgbClr val="030305"/>
                </a:solidFill>
              </a:rPr>
              <a:t>1. </a:t>
            </a:r>
            <a:r>
              <a:rPr lang="zh-CN" altLang="en-US" sz="2400" b="1" dirty="0" smtClean="0">
                <a:solidFill>
                  <a:srgbClr val="030305"/>
                </a:solidFill>
              </a:rPr>
              <a:t>转变工作理念：要我合规             我要合规</a:t>
            </a:r>
            <a:endParaRPr lang="en-US" altLang="zh-CN" sz="2400" b="1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altLang="zh-CN" sz="2200" b="1" dirty="0" smtClean="0">
              <a:solidFill>
                <a:srgbClr val="030305"/>
              </a:solidFill>
            </a:endParaRPr>
          </a:p>
          <a:p>
            <a:r>
              <a:rPr lang="zh-CN" altLang="en-US" sz="2200" dirty="0" smtClean="0">
                <a:solidFill>
                  <a:srgbClr val="030305"/>
                </a:solidFill>
              </a:rPr>
              <a:t>银行经营个人外汇业务应牢固树立政治意识、大局意识、合规意识、看齐意识，加快“要我合规”向“我要合规”理念的转变，增强主动性和合规性。</a:t>
            </a:r>
          </a:p>
          <a:p>
            <a:pPr>
              <a:buFont typeface="Wingdings" pitchFamily="2" charset="2"/>
              <a:buChar char="Ø"/>
            </a:pPr>
            <a:endParaRPr lang="en-US" altLang="zh-CN" sz="2200" b="1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2400" b="1" dirty="0" smtClean="0">
                <a:solidFill>
                  <a:srgbClr val="030305"/>
                </a:solidFill>
              </a:rPr>
              <a:t>2. </a:t>
            </a:r>
            <a:r>
              <a:rPr lang="zh-CN" altLang="en-US" sz="2400" b="1" dirty="0" smtClean="0">
                <a:solidFill>
                  <a:srgbClr val="030305"/>
                </a:solidFill>
              </a:rPr>
              <a:t>加强人员管理</a:t>
            </a:r>
            <a:endParaRPr lang="en-US" altLang="zh-CN" sz="2400" b="1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altLang="zh-CN" sz="2200" b="1" dirty="0" smtClean="0">
              <a:solidFill>
                <a:srgbClr val="030305"/>
              </a:solidFill>
            </a:endParaRPr>
          </a:p>
          <a:p>
            <a:r>
              <a:rPr lang="zh-CN" altLang="en-US" sz="2200" dirty="0" smtClean="0">
                <a:solidFill>
                  <a:srgbClr val="030305"/>
                </a:solidFill>
              </a:rPr>
              <a:t>加强外汇业务人员培训，将政策要求准确传导至前端柜面业务人员，规范对外政策解释口径，尤其是柜面人员的政策答复口径。银行可在行内制定业务培训手册、常见问题标准化解答等</a:t>
            </a:r>
            <a:r>
              <a:rPr lang="zh-CN" altLang="en-US" sz="2400" dirty="0" smtClean="0"/>
              <a:t>。</a:t>
            </a:r>
            <a:endParaRPr lang="en-US" altLang="zh-CN" sz="2200" b="1" dirty="0" smtClean="0">
              <a:solidFill>
                <a:srgbClr val="030305"/>
              </a:solidFill>
            </a:endParaRPr>
          </a:p>
        </p:txBody>
      </p:sp>
      <p:sp>
        <p:nvSpPr>
          <p:cNvPr id="18" name="右箭头 17"/>
          <p:cNvSpPr/>
          <p:nvPr/>
        </p:nvSpPr>
        <p:spPr bwMode="auto">
          <a:xfrm>
            <a:off x="5643570" y="2000240"/>
            <a:ext cx="642942" cy="21431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～</a:t>
            </a:r>
            <a:fld id="{7F452446-163E-4B68-AEE9-4315485D09C1}" type="slidenum">
              <a:rPr lang="zh-CN" altLang="en-US" smtClean="0"/>
              <a:pPr>
                <a:defRPr/>
              </a:pPr>
              <a:t>22</a:t>
            </a:fld>
            <a:r>
              <a:rPr lang="zh-CN" altLang="en-US" smtClean="0"/>
              <a:t>～</a:t>
            </a:r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57158" y="785794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      </a:t>
            </a: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endParaRPr lang="zh-CN" altLang="en-US" sz="36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6" name="图示 5"/>
          <p:cNvGraphicFramePr/>
          <p:nvPr/>
        </p:nvGraphicFramePr>
        <p:xfrm>
          <a:off x="500034" y="714356"/>
          <a:ext cx="2714644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矩形 10"/>
          <p:cNvSpPr/>
          <p:nvPr/>
        </p:nvSpPr>
        <p:spPr>
          <a:xfrm>
            <a:off x="428596" y="142852"/>
            <a:ext cx="785814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个人外汇管理 </a:t>
            </a:r>
            <a:r>
              <a:rPr lang="en-US" altLang="zh-CN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— </a:t>
            </a:r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管理要求</a:t>
            </a:r>
            <a:endParaRPr lang="zh-CN" altLang="en-US" sz="2500" b="1" dirty="0">
              <a:solidFill>
                <a:srgbClr val="7030A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285852" y="1928802"/>
            <a:ext cx="664373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400" b="1" dirty="0" smtClean="0">
                <a:solidFill>
                  <a:srgbClr val="030305"/>
                </a:solidFill>
              </a:rPr>
              <a:t>3. </a:t>
            </a:r>
            <a:r>
              <a:rPr lang="zh-CN" altLang="en-US" sz="2400" b="1" dirty="0" smtClean="0">
                <a:solidFill>
                  <a:srgbClr val="030305"/>
                </a:solidFill>
              </a:rPr>
              <a:t>完善内控制度</a:t>
            </a:r>
            <a:endParaRPr lang="en-US" altLang="zh-CN" sz="2400" b="1" dirty="0" smtClean="0">
              <a:solidFill>
                <a:srgbClr val="030305"/>
              </a:solidFill>
            </a:endParaRPr>
          </a:p>
          <a:p>
            <a:endParaRPr lang="en-US" altLang="zh-CN" sz="2200" b="1" dirty="0" smtClean="0">
              <a:solidFill>
                <a:srgbClr val="030305"/>
              </a:solidFill>
            </a:endParaRPr>
          </a:p>
          <a:p>
            <a:r>
              <a:rPr lang="zh-CN" altLang="en-US" sz="2200" dirty="0" smtClean="0">
                <a:solidFill>
                  <a:srgbClr val="030305"/>
                </a:solidFill>
              </a:rPr>
              <a:t>银行个人外汇业务内控制度是整个业务合规的保障，银行应根据政策更新、监管要求及自身风险管理需要及时修改内控制度，练好内功，强化合规展业能力。</a:t>
            </a:r>
          </a:p>
          <a:p>
            <a:endParaRPr lang="en-US" altLang="zh-CN" sz="2200" b="1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2400" b="1" dirty="0" smtClean="0">
                <a:solidFill>
                  <a:srgbClr val="030305"/>
                </a:solidFill>
              </a:rPr>
              <a:t>4. </a:t>
            </a:r>
            <a:r>
              <a:rPr lang="zh-CN" altLang="en-US" sz="2400" b="1" dirty="0" smtClean="0">
                <a:solidFill>
                  <a:srgbClr val="030305"/>
                </a:solidFill>
              </a:rPr>
              <a:t>控制舆情</a:t>
            </a:r>
            <a:endParaRPr lang="en-US" altLang="zh-CN" sz="2400" b="1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altLang="zh-CN" sz="2200" b="1" dirty="0" smtClean="0">
              <a:solidFill>
                <a:srgbClr val="030305"/>
              </a:solidFill>
            </a:endParaRPr>
          </a:p>
          <a:p>
            <a:r>
              <a:rPr lang="zh-CN" altLang="en-US" sz="2200" dirty="0" smtClean="0">
                <a:solidFill>
                  <a:srgbClr val="030305"/>
                </a:solidFill>
              </a:rPr>
              <a:t>对于可能产生舆情，银行不可推诿，要及时介入并处置，消除相关舆情的负面影响，稳定市场预期。</a:t>
            </a:r>
          </a:p>
          <a:p>
            <a:endParaRPr lang="en-US" altLang="zh-CN" sz="2200" b="1" dirty="0" smtClean="0">
              <a:solidFill>
                <a:srgbClr val="030305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～</a:t>
            </a:r>
            <a:fld id="{7F452446-163E-4B68-AEE9-4315485D09C1}" type="slidenum">
              <a:rPr lang="zh-CN" altLang="en-US" smtClean="0"/>
              <a:pPr>
                <a:defRPr/>
              </a:pPr>
              <a:t>23</a:t>
            </a:fld>
            <a:r>
              <a:rPr lang="zh-CN" altLang="en-US" smtClean="0"/>
              <a:t>～</a:t>
            </a:r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2857456" y="2143116"/>
            <a:ext cx="37148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谢  谢！</a:t>
            </a:r>
            <a:endParaRPr lang="zh-CN" altLang="en-US" sz="5400" dirty="0">
              <a:solidFill>
                <a:srgbClr val="7030A0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～</a:t>
            </a:r>
            <a:fld id="{7F452446-163E-4B68-AEE9-4315485D09C1}" type="slidenum">
              <a:rPr lang="zh-CN" altLang="en-US" smtClean="0"/>
              <a:pPr>
                <a:defRPr/>
              </a:pPr>
              <a:t>3</a:t>
            </a:fld>
            <a:r>
              <a:rPr lang="zh-CN" altLang="en-US" smtClean="0"/>
              <a:t>～</a:t>
            </a:r>
            <a:endParaRPr lang="zh-CN" altLang="en-US"/>
          </a:p>
        </p:txBody>
      </p:sp>
      <p:graphicFrame>
        <p:nvGraphicFramePr>
          <p:cNvPr id="6" name="图示 5"/>
          <p:cNvGraphicFramePr/>
          <p:nvPr/>
        </p:nvGraphicFramePr>
        <p:xfrm>
          <a:off x="571472" y="142852"/>
          <a:ext cx="8001056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矩形 10"/>
          <p:cNvSpPr/>
          <p:nvPr/>
        </p:nvSpPr>
        <p:spPr>
          <a:xfrm>
            <a:off x="428596" y="142852"/>
            <a:ext cx="78581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2400" b="1" dirty="0">
              <a:solidFill>
                <a:srgbClr val="7030A0"/>
              </a:solidFill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8" name="图示 7"/>
          <p:cNvGraphicFramePr/>
          <p:nvPr/>
        </p:nvGraphicFramePr>
        <p:xfrm>
          <a:off x="0" y="1071546"/>
          <a:ext cx="5214942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2" name="矩形 11"/>
          <p:cNvSpPr/>
          <p:nvPr/>
        </p:nvSpPr>
        <p:spPr>
          <a:xfrm>
            <a:off x="5072066" y="1428736"/>
            <a:ext cx="385765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200" dirty="0" smtClean="0">
                <a:solidFill>
                  <a:srgbClr val="030305"/>
                </a:solidFill>
              </a:rPr>
              <a:t>1. </a:t>
            </a:r>
            <a:r>
              <a:rPr lang="zh-CN" altLang="en-US" sz="2200" dirty="0" smtClean="0">
                <a:solidFill>
                  <a:srgbClr val="030305"/>
                </a:solidFill>
              </a:rPr>
              <a:t>个人外汇管理按交易性质分为经常项目和资本项目，经常项下的个人外汇业务按可兑换原则管理，资本项下的个人外汇业务按可兑换进程管理。</a:t>
            </a:r>
            <a:endParaRPr lang="en-US" altLang="zh-CN" sz="2200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altLang="zh-CN" sz="2200" dirty="0" smtClean="0">
              <a:solidFill>
                <a:srgbClr val="030305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2200" dirty="0" smtClean="0">
                <a:solidFill>
                  <a:srgbClr val="030305"/>
                </a:solidFill>
              </a:rPr>
              <a:t>2. </a:t>
            </a:r>
            <a:r>
              <a:rPr lang="zh-CN" altLang="en-US" sz="2200" dirty="0" smtClean="0">
                <a:solidFill>
                  <a:srgbClr val="030305"/>
                </a:solidFill>
              </a:rPr>
              <a:t>个人外汇管理涉及收汇、结汇、售汇、付汇、现钞和账户等环节。为促进便利化、避免重复管理，</a:t>
            </a:r>
            <a:r>
              <a:rPr lang="zh-CN" altLang="en-US" sz="2200" b="1" dirty="0" smtClean="0">
                <a:solidFill>
                  <a:srgbClr val="030305"/>
                </a:solidFill>
              </a:rPr>
              <a:t>个人项下侧重管理结售汇环节。</a:t>
            </a:r>
            <a:endParaRPr lang="en-US" altLang="zh-CN" sz="2200" b="1" dirty="0" smtClean="0">
              <a:solidFill>
                <a:srgbClr val="030305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～</a:t>
            </a:r>
            <a:fld id="{7F452446-163E-4B68-AEE9-4315485D09C1}" type="slidenum">
              <a:rPr lang="zh-CN" altLang="en-US" smtClean="0"/>
              <a:pPr>
                <a:defRPr/>
              </a:pPr>
              <a:t>4</a:t>
            </a:fld>
            <a:r>
              <a:rPr lang="zh-CN" altLang="en-US" smtClean="0"/>
              <a:t>～</a:t>
            </a:r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57158" y="785794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      </a:t>
            </a: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endParaRPr lang="zh-CN" altLang="en-US" sz="36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6" name="图示 5"/>
          <p:cNvGraphicFramePr/>
          <p:nvPr/>
        </p:nvGraphicFramePr>
        <p:xfrm>
          <a:off x="500034" y="714356"/>
          <a:ext cx="2714644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矩形 10"/>
          <p:cNvSpPr/>
          <p:nvPr/>
        </p:nvSpPr>
        <p:spPr>
          <a:xfrm>
            <a:off x="428596" y="142852"/>
            <a:ext cx="785814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个人外汇管理 </a:t>
            </a:r>
            <a:r>
              <a:rPr lang="en-US" altLang="zh-CN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— </a:t>
            </a:r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现行框架</a:t>
            </a:r>
            <a:endParaRPr lang="zh-CN" altLang="en-US" sz="2500" b="1" dirty="0">
              <a:solidFill>
                <a:srgbClr val="7030A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4282" y="1857364"/>
            <a:ext cx="428628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200" dirty="0" smtClean="0">
                <a:solidFill>
                  <a:srgbClr val="030305"/>
                </a:solidFill>
              </a:rPr>
              <a:t>1. </a:t>
            </a:r>
            <a:r>
              <a:rPr lang="zh-CN" altLang="en-US" sz="2200" dirty="0" smtClean="0">
                <a:solidFill>
                  <a:srgbClr val="030305"/>
                </a:solidFill>
                <a:latin typeface="宋体" pitchFamily="2" charset="-122"/>
              </a:rPr>
              <a:t>自</a:t>
            </a:r>
            <a:r>
              <a:rPr lang="en-US" altLang="zh-CN" sz="2200" dirty="0" smtClean="0">
                <a:solidFill>
                  <a:srgbClr val="030305"/>
                </a:solidFill>
                <a:latin typeface="宋体" pitchFamily="2" charset="-122"/>
              </a:rPr>
              <a:t>2007</a:t>
            </a:r>
            <a:r>
              <a:rPr lang="zh-CN" altLang="en-US" sz="2200" dirty="0" smtClean="0">
                <a:solidFill>
                  <a:srgbClr val="030305"/>
                </a:solidFill>
                <a:latin typeface="宋体" pitchFamily="2" charset="-122"/>
              </a:rPr>
              <a:t>年以来，外汇局实施个人年度结售汇便利化额度管理措施，额度为每人每年等值</a:t>
            </a:r>
            <a:r>
              <a:rPr lang="en-US" altLang="zh-CN" sz="2200" dirty="0" smtClean="0">
                <a:solidFill>
                  <a:srgbClr val="030305"/>
                </a:solidFill>
                <a:latin typeface="宋体" pitchFamily="2" charset="-122"/>
              </a:rPr>
              <a:t>5</a:t>
            </a:r>
            <a:r>
              <a:rPr lang="zh-CN" altLang="en-US" sz="2200" dirty="0" smtClean="0">
                <a:solidFill>
                  <a:srgbClr val="030305"/>
                </a:solidFill>
                <a:latin typeface="宋体" pitchFamily="2" charset="-122"/>
              </a:rPr>
              <a:t>万美元。</a:t>
            </a:r>
            <a:endParaRPr lang="en-US" altLang="zh-CN" sz="2200" dirty="0" smtClean="0">
              <a:solidFill>
                <a:srgbClr val="030305"/>
              </a:solidFill>
              <a:latin typeface="宋体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2200" dirty="0" smtClean="0">
              <a:solidFill>
                <a:srgbClr val="030305"/>
              </a:solidFill>
              <a:latin typeface="宋体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2200" dirty="0" smtClean="0">
                <a:solidFill>
                  <a:srgbClr val="030305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zh-CN" altLang="en-US" sz="2200" dirty="0" smtClean="0">
                <a:solidFill>
                  <a:srgbClr val="030305"/>
                </a:solidFill>
                <a:latin typeface="宋体" pitchFamily="2" charset="-122"/>
                <a:cs typeface="Arial" pitchFamily="34" charset="0"/>
              </a:rPr>
              <a:t>年度总额以内</a:t>
            </a:r>
            <a:r>
              <a:rPr lang="zh-CN" altLang="en-US" sz="2200" dirty="0" smtClean="0">
                <a:solidFill>
                  <a:srgbClr val="030305"/>
                </a:solidFill>
                <a:latin typeface="宋体" pitchFamily="2" charset="-122"/>
              </a:rPr>
              <a:t>的结售汇，凭有效身份证件办理，超过年度总额的，凭有交易额的真实性证明材料办理。</a:t>
            </a:r>
            <a:endParaRPr lang="en-US" altLang="zh-CN" sz="2200" dirty="0" smtClean="0">
              <a:solidFill>
                <a:srgbClr val="030305"/>
              </a:solidFill>
              <a:latin typeface="宋体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2200" dirty="0" smtClean="0">
              <a:solidFill>
                <a:srgbClr val="030305"/>
              </a:solidFill>
              <a:latin typeface="宋体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2200" dirty="0" smtClean="0">
                <a:solidFill>
                  <a:srgbClr val="030305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zh-CN" altLang="en-US" sz="2200" dirty="0" smtClean="0">
                <a:solidFill>
                  <a:srgbClr val="030305"/>
                </a:solidFill>
                <a:latin typeface="宋体" pitchFamily="2" charset="-122"/>
                <a:cs typeface="Arial" pitchFamily="34" charset="0"/>
              </a:rPr>
              <a:t>个人结售汇</a:t>
            </a:r>
            <a:r>
              <a:rPr lang="zh-CN" altLang="en-US" sz="2200" dirty="0" smtClean="0">
                <a:solidFill>
                  <a:srgbClr val="030305"/>
                </a:solidFill>
                <a:latin typeface="宋体" pitchFamily="2" charset="-122"/>
              </a:rPr>
              <a:t>年度总额适用于经常项目和可兑换的资本项目。</a:t>
            </a:r>
            <a:endParaRPr lang="en-US" altLang="zh-CN" sz="2200" dirty="0" smtClean="0">
              <a:solidFill>
                <a:srgbClr val="030305"/>
              </a:solidFill>
              <a:latin typeface="宋体" pitchFamily="2" charset="-122"/>
              <a:cs typeface="Arial" pitchFamily="34" charset="0"/>
            </a:endParaRPr>
          </a:p>
          <a:p>
            <a:endParaRPr lang="en-US" altLang="zh-CN" sz="2200" b="1" dirty="0" smtClean="0">
              <a:solidFill>
                <a:srgbClr val="030305"/>
              </a:solidFill>
            </a:endParaRPr>
          </a:p>
        </p:txBody>
      </p:sp>
      <p:graphicFrame>
        <p:nvGraphicFramePr>
          <p:cNvPr id="9" name="图示 8"/>
          <p:cNvGraphicFramePr/>
          <p:nvPr/>
        </p:nvGraphicFramePr>
        <p:xfrm>
          <a:off x="4357686" y="1500174"/>
          <a:ext cx="4986350" cy="2357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786314" y="4643446"/>
            <a:ext cx="2357437" cy="646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zh-CN" altLang="en-US" b="1" dirty="0">
                <a:latin typeface="华文仿宋" panose="02010600040101010101" pitchFamily="2" charset="-122"/>
                <a:ea typeface="华文仿宋" panose="02010600040101010101" pitchFamily="2" charset="-122"/>
              </a:rPr>
              <a:t>个人经常项目结售汇</a:t>
            </a:r>
            <a:endParaRPr lang="en-US" altLang="zh-CN" b="1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 algn="ctr">
              <a:defRPr/>
            </a:pPr>
            <a:r>
              <a:rPr lang="zh-CN" altLang="en-US" b="1" dirty="0">
                <a:latin typeface="华文仿宋" panose="02010600040101010101" pitchFamily="2" charset="-122"/>
                <a:ea typeface="华文仿宋" panose="02010600040101010101" pitchFamily="2" charset="-122"/>
              </a:rPr>
              <a:t>分为两部分</a:t>
            </a:r>
          </a:p>
        </p:txBody>
      </p:sp>
      <p:sp>
        <p:nvSpPr>
          <p:cNvPr id="13" name="左弧形箭头 6"/>
          <p:cNvSpPr>
            <a:spLocks noChangeArrowheads="1"/>
          </p:cNvSpPr>
          <p:nvPr/>
        </p:nvSpPr>
        <p:spPr bwMode="auto">
          <a:xfrm rot="-7664254">
            <a:off x="7547391" y="3869187"/>
            <a:ext cx="1095375" cy="1804987"/>
          </a:xfrm>
          <a:prstGeom prst="curvedRightArrow">
            <a:avLst>
              <a:gd name="adj1" fmla="val 25000"/>
              <a:gd name="adj2" fmla="val 49992"/>
              <a:gd name="adj3" fmla="val 2268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～</a:t>
            </a:r>
            <a:fld id="{7F452446-163E-4B68-AEE9-4315485D09C1}" type="slidenum">
              <a:rPr lang="zh-CN" altLang="en-US" smtClean="0"/>
              <a:pPr>
                <a:defRPr/>
              </a:pPr>
              <a:t>5</a:t>
            </a:fld>
            <a:r>
              <a:rPr lang="zh-CN" altLang="en-US" smtClean="0"/>
              <a:t>～</a:t>
            </a:r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57158" y="785794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      </a:t>
            </a: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endParaRPr lang="zh-CN" altLang="en-US" sz="36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6" name="图示 5"/>
          <p:cNvGraphicFramePr/>
          <p:nvPr/>
        </p:nvGraphicFramePr>
        <p:xfrm>
          <a:off x="500034" y="714356"/>
          <a:ext cx="2714644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矩形 10"/>
          <p:cNvSpPr/>
          <p:nvPr/>
        </p:nvSpPr>
        <p:spPr>
          <a:xfrm>
            <a:off x="428596" y="142852"/>
            <a:ext cx="785814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个人外汇管理 </a:t>
            </a:r>
            <a:r>
              <a:rPr lang="en-US" altLang="zh-CN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— </a:t>
            </a:r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现行框架</a:t>
            </a:r>
            <a:endParaRPr lang="zh-CN" altLang="en-US" sz="2500" b="1" dirty="0">
              <a:solidFill>
                <a:srgbClr val="7030A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6" name="圆角矩形 15"/>
          <p:cNvSpPr/>
          <p:nvPr/>
        </p:nvSpPr>
        <p:spPr bwMode="auto">
          <a:xfrm>
            <a:off x="214282" y="3071810"/>
            <a:ext cx="571504" cy="12858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1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结</a:t>
            </a:r>
            <a:endParaRPr kumimoji="0" lang="en-US" altLang="zh-CN" sz="2200" b="1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200" b="1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200" b="1" dirty="0" smtClean="0">
                <a:solidFill>
                  <a:srgbClr val="030305"/>
                </a:solidFill>
              </a:rPr>
              <a:t>汇</a:t>
            </a:r>
            <a:endParaRPr kumimoji="0" lang="zh-CN" altLang="en-US" sz="2200" b="1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7" name="圆角矩形 16"/>
          <p:cNvSpPr/>
          <p:nvPr/>
        </p:nvSpPr>
        <p:spPr bwMode="auto">
          <a:xfrm>
            <a:off x="1142976" y="2214554"/>
            <a:ext cx="1571636" cy="8572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境内个人</a:t>
            </a:r>
            <a:endParaRPr kumimoji="0" lang="en-US" altLang="zh-CN" sz="220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200" dirty="0" smtClean="0">
                <a:solidFill>
                  <a:srgbClr val="030305"/>
                </a:solidFill>
              </a:rPr>
              <a:t>（审来源）</a:t>
            </a:r>
            <a:endParaRPr kumimoji="0" lang="zh-CN" altLang="en-US" sz="220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8" name="圆角矩形 17"/>
          <p:cNvSpPr/>
          <p:nvPr/>
        </p:nvSpPr>
        <p:spPr bwMode="auto">
          <a:xfrm>
            <a:off x="1142976" y="4429132"/>
            <a:ext cx="1571636" cy="8572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境外个人</a:t>
            </a:r>
            <a:endParaRPr kumimoji="0" lang="en-US" altLang="zh-CN" sz="220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200" dirty="0" smtClean="0">
                <a:solidFill>
                  <a:srgbClr val="030305"/>
                </a:solidFill>
              </a:rPr>
              <a:t>（审用途）</a:t>
            </a:r>
            <a:endParaRPr kumimoji="0" lang="zh-CN" altLang="en-US" sz="220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9" name="圆角矩形 18"/>
          <p:cNvSpPr/>
          <p:nvPr/>
        </p:nvSpPr>
        <p:spPr bwMode="auto">
          <a:xfrm>
            <a:off x="3143240" y="1643050"/>
            <a:ext cx="928694" cy="7143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经营性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000" dirty="0" smtClean="0">
                <a:solidFill>
                  <a:srgbClr val="030305"/>
                </a:solidFill>
              </a:rPr>
              <a:t>结汇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21" name="圆角矩形 20"/>
          <p:cNvSpPr/>
          <p:nvPr/>
        </p:nvSpPr>
        <p:spPr bwMode="auto">
          <a:xfrm>
            <a:off x="3143240" y="2714620"/>
            <a:ext cx="1000132" cy="7143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非经营性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000" dirty="0" smtClean="0">
                <a:solidFill>
                  <a:srgbClr val="030305"/>
                </a:solidFill>
              </a:rPr>
              <a:t>结汇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22" name="圆角矩形 21"/>
          <p:cNvSpPr/>
          <p:nvPr/>
        </p:nvSpPr>
        <p:spPr bwMode="auto">
          <a:xfrm>
            <a:off x="3143240" y="4071942"/>
            <a:ext cx="1000132" cy="7143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年度总额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000" dirty="0" smtClean="0">
                <a:solidFill>
                  <a:srgbClr val="030305"/>
                </a:solidFill>
              </a:rPr>
              <a:t>内的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23" name="圆角矩形 22"/>
          <p:cNvSpPr/>
          <p:nvPr/>
        </p:nvSpPr>
        <p:spPr bwMode="auto">
          <a:xfrm>
            <a:off x="3143240" y="5214950"/>
            <a:ext cx="1071570" cy="7143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超过年度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000" dirty="0" smtClean="0">
                <a:solidFill>
                  <a:srgbClr val="030305"/>
                </a:solidFill>
              </a:rPr>
              <a:t>总额的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24" name="圆角矩形 23"/>
          <p:cNvSpPr/>
          <p:nvPr/>
        </p:nvSpPr>
        <p:spPr bwMode="auto">
          <a:xfrm>
            <a:off x="4714876" y="1142984"/>
            <a:ext cx="4071966" cy="92869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个人贸易项下结汇须开立外汇结算账户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dirty="0" smtClean="0">
                <a:solidFill>
                  <a:srgbClr val="030305"/>
                </a:solidFill>
              </a:rPr>
              <a:t>并凭合同及物流公司出具的运输单据</a:t>
            </a:r>
            <a:endParaRPr lang="en-US" altLang="zh-CN" dirty="0" smtClean="0">
              <a:solidFill>
                <a:srgbClr val="030305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dirty="0" smtClean="0">
                <a:solidFill>
                  <a:srgbClr val="030305"/>
                </a:solidFill>
              </a:rPr>
              <a:t>等单证办理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25" name="圆角矩形 24"/>
          <p:cNvSpPr/>
          <p:nvPr/>
        </p:nvSpPr>
        <p:spPr bwMode="auto">
          <a:xfrm>
            <a:off x="4714876" y="2214554"/>
            <a:ext cx="3714776" cy="4286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年度总额内的凭身份证件直接办理</a:t>
            </a:r>
          </a:p>
        </p:txBody>
      </p:sp>
      <p:sp>
        <p:nvSpPr>
          <p:cNvPr id="27" name="圆角矩形 26"/>
          <p:cNvSpPr/>
          <p:nvPr/>
        </p:nvSpPr>
        <p:spPr bwMode="auto">
          <a:xfrm>
            <a:off x="4714876" y="2786058"/>
            <a:ext cx="4071966" cy="92869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超过年度总额的，凭身份证件、有交易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dirty="0" smtClean="0">
                <a:solidFill>
                  <a:srgbClr val="030305"/>
                </a:solidFill>
              </a:rPr>
              <a:t>额的真实性证明材料办理；如：职工报</a:t>
            </a:r>
            <a:endParaRPr lang="en-US" altLang="zh-CN" dirty="0" smtClean="0">
              <a:solidFill>
                <a:srgbClr val="030305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dirty="0" smtClean="0">
                <a:solidFill>
                  <a:srgbClr val="030305"/>
                </a:solidFill>
              </a:rPr>
              <a:t>酬收入，凭雇佣合同及收入证明办理</a:t>
            </a:r>
            <a:endParaRPr lang="en-US" altLang="zh-CN" dirty="0" smtClean="0">
              <a:solidFill>
                <a:srgbClr val="030305"/>
              </a:solidFill>
            </a:endParaRPr>
          </a:p>
        </p:txBody>
      </p:sp>
      <p:sp>
        <p:nvSpPr>
          <p:cNvPr id="28" name="圆角矩形 27"/>
          <p:cNvSpPr/>
          <p:nvPr/>
        </p:nvSpPr>
        <p:spPr bwMode="auto">
          <a:xfrm>
            <a:off x="4786314" y="3929066"/>
            <a:ext cx="2786082" cy="4286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凭有效身份证件直接办理</a:t>
            </a:r>
          </a:p>
        </p:txBody>
      </p:sp>
      <p:sp>
        <p:nvSpPr>
          <p:cNvPr id="30" name="圆角矩形 29"/>
          <p:cNvSpPr/>
          <p:nvPr/>
        </p:nvSpPr>
        <p:spPr bwMode="auto">
          <a:xfrm>
            <a:off x="4786314" y="4572008"/>
            <a:ext cx="2786082" cy="6429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如：生活消费类支出凭身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份证件、合同或发票办理</a:t>
            </a:r>
          </a:p>
        </p:txBody>
      </p:sp>
      <p:sp>
        <p:nvSpPr>
          <p:cNvPr id="31" name="圆角矩形 30"/>
          <p:cNvSpPr/>
          <p:nvPr/>
        </p:nvSpPr>
        <p:spPr bwMode="auto">
          <a:xfrm>
            <a:off x="4786314" y="5429264"/>
            <a:ext cx="3500462" cy="6429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如：房租类支出凭身份证件、租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赁合同、发票或支付通知办理</a:t>
            </a:r>
          </a:p>
        </p:txBody>
      </p:sp>
      <p:cxnSp>
        <p:nvCxnSpPr>
          <p:cNvPr id="33" name="直接连接符 32"/>
          <p:cNvCxnSpPr>
            <a:stCxn id="16" idx="3"/>
            <a:endCxn id="17" idx="1"/>
          </p:cNvCxnSpPr>
          <p:nvPr/>
        </p:nvCxnSpPr>
        <p:spPr bwMode="auto">
          <a:xfrm flipV="1">
            <a:off x="785786" y="2643182"/>
            <a:ext cx="357190" cy="107157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16" idx="3"/>
            <a:endCxn id="18" idx="1"/>
          </p:cNvCxnSpPr>
          <p:nvPr/>
        </p:nvCxnSpPr>
        <p:spPr bwMode="auto">
          <a:xfrm>
            <a:off x="785786" y="3714752"/>
            <a:ext cx="357190" cy="114300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直接连接符 36"/>
          <p:cNvCxnSpPr>
            <a:stCxn id="17" idx="3"/>
            <a:endCxn id="19" idx="1"/>
          </p:cNvCxnSpPr>
          <p:nvPr/>
        </p:nvCxnSpPr>
        <p:spPr bwMode="auto">
          <a:xfrm flipV="1">
            <a:off x="2714612" y="2000240"/>
            <a:ext cx="428628" cy="64294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直接连接符 38"/>
          <p:cNvCxnSpPr>
            <a:stCxn id="17" idx="3"/>
            <a:endCxn id="21" idx="1"/>
          </p:cNvCxnSpPr>
          <p:nvPr/>
        </p:nvCxnSpPr>
        <p:spPr bwMode="auto">
          <a:xfrm>
            <a:off x="2714612" y="2643182"/>
            <a:ext cx="428628" cy="42862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直接连接符 40"/>
          <p:cNvCxnSpPr>
            <a:stCxn id="19" idx="3"/>
            <a:endCxn id="24" idx="1"/>
          </p:cNvCxnSpPr>
          <p:nvPr/>
        </p:nvCxnSpPr>
        <p:spPr bwMode="auto">
          <a:xfrm flipV="1">
            <a:off x="4071934" y="1607331"/>
            <a:ext cx="642942" cy="39290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直接连接符 42"/>
          <p:cNvCxnSpPr>
            <a:stCxn id="21" idx="3"/>
            <a:endCxn id="25" idx="1"/>
          </p:cNvCxnSpPr>
          <p:nvPr/>
        </p:nvCxnSpPr>
        <p:spPr bwMode="auto">
          <a:xfrm flipV="1">
            <a:off x="4143372" y="2428868"/>
            <a:ext cx="571504" cy="64294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直接连接符 44"/>
          <p:cNvCxnSpPr>
            <a:stCxn id="21" idx="3"/>
            <a:endCxn id="27" idx="1"/>
          </p:cNvCxnSpPr>
          <p:nvPr/>
        </p:nvCxnSpPr>
        <p:spPr bwMode="auto">
          <a:xfrm>
            <a:off x="4143372" y="3071810"/>
            <a:ext cx="571504" cy="17859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直接连接符 46"/>
          <p:cNvCxnSpPr>
            <a:stCxn id="18" idx="3"/>
            <a:endCxn id="22" idx="1"/>
          </p:cNvCxnSpPr>
          <p:nvPr/>
        </p:nvCxnSpPr>
        <p:spPr bwMode="auto">
          <a:xfrm flipV="1">
            <a:off x="2714612" y="4429132"/>
            <a:ext cx="428628" cy="42862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直接连接符 48"/>
          <p:cNvCxnSpPr>
            <a:stCxn id="18" idx="3"/>
            <a:endCxn id="23" idx="1"/>
          </p:cNvCxnSpPr>
          <p:nvPr/>
        </p:nvCxnSpPr>
        <p:spPr bwMode="auto">
          <a:xfrm>
            <a:off x="2714612" y="4857760"/>
            <a:ext cx="428628" cy="71438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直接连接符 50"/>
          <p:cNvCxnSpPr>
            <a:stCxn id="22" idx="3"/>
            <a:endCxn id="28" idx="1"/>
          </p:cNvCxnSpPr>
          <p:nvPr/>
        </p:nvCxnSpPr>
        <p:spPr bwMode="auto">
          <a:xfrm flipV="1">
            <a:off x="4143372" y="4143380"/>
            <a:ext cx="642942" cy="28575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直接连接符 52"/>
          <p:cNvCxnSpPr>
            <a:stCxn id="23" idx="3"/>
            <a:endCxn id="30" idx="1"/>
          </p:cNvCxnSpPr>
          <p:nvPr/>
        </p:nvCxnSpPr>
        <p:spPr bwMode="auto">
          <a:xfrm flipV="1">
            <a:off x="4214810" y="4893479"/>
            <a:ext cx="571504" cy="67866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直接连接符 54"/>
          <p:cNvCxnSpPr>
            <a:stCxn id="23" idx="3"/>
            <a:endCxn id="31" idx="1"/>
          </p:cNvCxnSpPr>
          <p:nvPr/>
        </p:nvCxnSpPr>
        <p:spPr bwMode="auto">
          <a:xfrm>
            <a:off x="4214810" y="5572140"/>
            <a:ext cx="571504" cy="17859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～</a:t>
            </a:r>
            <a:fld id="{7F452446-163E-4B68-AEE9-4315485D09C1}" type="slidenum">
              <a:rPr lang="zh-CN" altLang="en-US" smtClean="0"/>
              <a:pPr>
                <a:defRPr/>
              </a:pPr>
              <a:t>6</a:t>
            </a:fld>
            <a:r>
              <a:rPr lang="zh-CN" altLang="en-US" smtClean="0"/>
              <a:t>～</a:t>
            </a:r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57158" y="785794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      </a:t>
            </a: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endParaRPr lang="zh-CN" altLang="en-US" sz="36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6" name="图示 5"/>
          <p:cNvGraphicFramePr/>
          <p:nvPr/>
        </p:nvGraphicFramePr>
        <p:xfrm>
          <a:off x="500034" y="714356"/>
          <a:ext cx="2714644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矩形 10"/>
          <p:cNvSpPr/>
          <p:nvPr/>
        </p:nvSpPr>
        <p:spPr>
          <a:xfrm>
            <a:off x="428596" y="142852"/>
            <a:ext cx="785814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个人外汇管理 </a:t>
            </a:r>
            <a:r>
              <a:rPr lang="en-US" altLang="zh-CN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— </a:t>
            </a:r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现行框架</a:t>
            </a:r>
            <a:endParaRPr lang="zh-CN" altLang="en-US" sz="2500" b="1" dirty="0">
              <a:solidFill>
                <a:srgbClr val="7030A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6" name="圆角矩形 15"/>
          <p:cNvSpPr/>
          <p:nvPr/>
        </p:nvSpPr>
        <p:spPr bwMode="auto">
          <a:xfrm>
            <a:off x="214282" y="3071810"/>
            <a:ext cx="571504" cy="12858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1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购</a:t>
            </a:r>
            <a:endParaRPr kumimoji="0" lang="en-US" altLang="zh-CN" sz="2200" b="1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200" b="1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200" b="1" dirty="0" smtClean="0">
                <a:solidFill>
                  <a:srgbClr val="030305"/>
                </a:solidFill>
              </a:rPr>
              <a:t>汇</a:t>
            </a:r>
            <a:endParaRPr kumimoji="0" lang="zh-CN" altLang="en-US" sz="2200" b="1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7" name="圆角矩形 16"/>
          <p:cNvSpPr/>
          <p:nvPr/>
        </p:nvSpPr>
        <p:spPr bwMode="auto">
          <a:xfrm>
            <a:off x="1142976" y="2214554"/>
            <a:ext cx="1571636" cy="8572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境内个人</a:t>
            </a:r>
            <a:endParaRPr kumimoji="0" lang="en-US" altLang="zh-CN" sz="220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200" dirty="0" smtClean="0">
                <a:solidFill>
                  <a:srgbClr val="030305"/>
                </a:solidFill>
              </a:rPr>
              <a:t>（审用途）</a:t>
            </a:r>
            <a:endParaRPr kumimoji="0" lang="zh-CN" altLang="en-US" sz="220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8" name="圆角矩形 17"/>
          <p:cNvSpPr/>
          <p:nvPr/>
        </p:nvSpPr>
        <p:spPr bwMode="auto">
          <a:xfrm>
            <a:off x="1142976" y="4429132"/>
            <a:ext cx="1571636" cy="8572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境外个人</a:t>
            </a:r>
            <a:endParaRPr kumimoji="0" lang="en-US" altLang="zh-CN" sz="220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200" dirty="0" smtClean="0">
                <a:solidFill>
                  <a:srgbClr val="030305"/>
                </a:solidFill>
              </a:rPr>
              <a:t>（审来源）</a:t>
            </a:r>
            <a:endParaRPr kumimoji="0" lang="zh-CN" altLang="en-US" sz="220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9" name="圆角矩形 18"/>
          <p:cNvSpPr/>
          <p:nvPr/>
        </p:nvSpPr>
        <p:spPr bwMode="auto">
          <a:xfrm>
            <a:off x="3143240" y="2000240"/>
            <a:ext cx="928694" cy="7143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经营性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购汇</a:t>
            </a:r>
          </a:p>
        </p:txBody>
      </p:sp>
      <p:sp>
        <p:nvSpPr>
          <p:cNvPr id="21" name="圆角矩形 20"/>
          <p:cNvSpPr/>
          <p:nvPr/>
        </p:nvSpPr>
        <p:spPr bwMode="auto">
          <a:xfrm>
            <a:off x="3143240" y="3429000"/>
            <a:ext cx="1000132" cy="7143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非经营性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000" dirty="0" smtClean="0">
                <a:solidFill>
                  <a:srgbClr val="030305"/>
                </a:solidFill>
              </a:rPr>
              <a:t>结汇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24" name="圆角矩形 23"/>
          <p:cNvSpPr/>
          <p:nvPr/>
        </p:nvSpPr>
        <p:spPr bwMode="auto">
          <a:xfrm>
            <a:off x="4714876" y="1142984"/>
            <a:ext cx="4071966" cy="10715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b="1" dirty="0" smtClean="0">
                <a:solidFill>
                  <a:srgbClr val="030305"/>
                </a:solidFill>
                <a:latin typeface="华文仿宋" pitchFamily="2" charset="-122"/>
                <a:ea typeface="华文仿宋" pitchFamily="2" charset="-122"/>
              </a:rPr>
              <a:t>个人对外贸易经营者、个体工商户的</a:t>
            </a:r>
            <a:endParaRPr lang="en-US" altLang="zh-CN" b="1" dirty="0" smtClean="0">
              <a:solidFill>
                <a:srgbClr val="030305"/>
              </a:solidFill>
              <a:latin typeface="华文仿宋" pitchFamily="2" charset="-122"/>
              <a:ea typeface="华文仿宋" pitchFamily="2" charset="-122"/>
            </a:endParaRPr>
          </a:p>
          <a:p>
            <a:pPr lvl="0"/>
            <a:r>
              <a:rPr lang="zh-CN" altLang="en-US" dirty="0" smtClean="0">
                <a:solidFill>
                  <a:srgbClr val="030305"/>
                </a:solidFill>
                <a:latin typeface="华文仿宋" pitchFamily="2" charset="-122"/>
                <a:ea typeface="华文仿宋" pitchFamily="2" charset="-122"/>
              </a:rPr>
              <a:t>个人贸易项下购汇须开立外汇结算账</a:t>
            </a:r>
            <a:endParaRPr lang="en-US" altLang="zh-CN" dirty="0" smtClean="0">
              <a:solidFill>
                <a:srgbClr val="030305"/>
              </a:solidFill>
              <a:latin typeface="华文仿宋" pitchFamily="2" charset="-122"/>
              <a:ea typeface="华文仿宋" pitchFamily="2" charset="-122"/>
            </a:endParaRPr>
          </a:p>
          <a:p>
            <a:pPr lvl="0"/>
            <a:r>
              <a:rPr lang="zh-CN" altLang="en-US" dirty="0" smtClean="0">
                <a:solidFill>
                  <a:srgbClr val="030305"/>
                </a:solidFill>
                <a:latin typeface="华文仿宋" pitchFamily="2" charset="-122"/>
                <a:ea typeface="华文仿宋" pitchFamily="2" charset="-122"/>
              </a:rPr>
              <a:t>户并凭代理合同或协议等单证办理</a:t>
            </a:r>
            <a:endParaRPr lang="en-US" altLang="zh-CN" dirty="0" smtClean="0">
              <a:solidFill>
                <a:srgbClr val="030305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5" name="圆角矩形 24"/>
          <p:cNvSpPr/>
          <p:nvPr/>
        </p:nvSpPr>
        <p:spPr bwMode="auto">
          <a:xfrm>
            <a:off x="4714876" y="2571744"/>
            <a:ext cx="3714776" cy="4286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年度总额内的凭身份证件直接办理</a:t>
            </a:r>
          </a:p>
        </p:txBody>
      </p:sp>
      <p:sp>
        <p:nvSpPr>
          <p:cNvPr id="27" name="圆角矩形 26"/>
          <p:cNvSpPr/>
          <p:nvPr/>
        </p:nvSpPr>
        <p:spPr bwMode="auto">
          <a:xfrm>
            <a:off x="4643438" y="3357562"/>
            <a:ext cx="4071966" cy="10715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超过年度总额的，凭身份证件、有交易</a:t>
            </a:r>
            <a:endParaRPr lang="en-US" altLang="zh-CN" dirty="0" smtClean="0">
              <a:solidFill>
                <a:srgbClr val="030305"/>
              </a:solidFill>
              <a:latin typeface="宋体" pitchFamily="2" charset="-122"/>
              <a:ea typeface="宋体" pitchFamily="2" charset="-122"/>
            </a:endParaRPr>
          </a:p>
          <a:p>
            <a:pPr lvl="0"/>
            <a:r>
              <a:rPr lang="zh-CN" altLang="en-US" dirty="0" smtClean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额的真实性证明材料办理。如：留学项</a:t>
            </a:r>
            <a:endParaRPr lang="en-US" altLang="zh-CN" dirty="0" smtClean="0">
              <a:solidFill>
                <a:srgbClr val="030305"/>
              </a:solidFill>
              <a:latin typeface="宋体" pitchFamily="2" charset="-122"/>
              <a:ea typeface="宋体" pitchFamily="2" charset="-122"/>
            </a:endParaRPr>
          </a:p>
          <a:p>
            <a:pPr lvl="0"/>
            <a:r>
              <a:rPr lang="zh-CN" altLang="en-US" dirty="0" smtClean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下凭身份证、录取通知书等办理</a:t>
            </a:r>
            <a:endParaRPr lang="en-US" altLang="zh-CN" dirty="0" smtClean="0">
              <a:solidFill>
                <a:srgbClr val="030305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1" name="圆角矩形 30"/>
          <p:cNvSpPr/>
          <p:nvPr/>
        </p:nvSpPr>
        <p:spPr bwMode="auto">
          <a:xfrm>
            <a:off x="3071802" y="4643446"/>
            <a:ext cx="5786478" cy="135732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由于对境外个人无供汇义务，</a:t>
            </a:r>
            <a:r>
              <a:rPr lang="zh-CN" altLang="en-US" b="1" dirty="0" smtClean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境外个人购汇实行逐笔审</a:t>
            </a:r>
            <a:endParaRPr lang="en-US" altLang="zh-CN" b="1" dirty="0" smtClean="0">
              <a:solidFill>
                <a:srgbClr val="030305"/>
              </a:solidFill>
              <a:latin typeface="宋体" pitchFamily="2" charset="-122"/>
              <a:ea typeface="宋体" pitchFamily="2" charset="-122"/>
            </a:endParaRPr>
          </a:p>
          <a:p>
            <a:pPr lvl="0"/>
            <a:r>
              <a:rPr lang="zh-CN" altLang="en-US" b="1" dirty="0" smtClean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核原则，无年度总额。</a:t>
            </a:r>
            <a:r>
              <a:rPr lang="zh-CN" altLang="en-US" dirty="0" smtClean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境外个人购汇主要有经常项目合</a:t>
            </a:r>
            <a:endParaRPr lang="en-US" altLang="zh-CN" dirty="0" smtClean="0">
              <a:solidFill>
                <a:srgbClr val="030305"/>
              </a:solidFill>
              <a:latin typeface="宋体" pitchFamily="2" charset="-122"/>
              <a:ea typeface="宋体" pitchFamily="2" charset="-122"/>
            </a:endParaRPr>
          </a:p>
          <a:p>
            <a:pPr lvl="0"/>
            <a:r>
              <a:rPr lang="zh-CN" altLang="en-US" dirty="0" smtClean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法人民币收入购汇（审核收入证明、税务凭证等）及未</a:t>
            </a:r>
            <a:endParaRPr lang="en-US" altLang="zh-CN" dirty="0" smtClean="0">
              <a:solidFill>
                <a:srgbClr val="030305"/>
              </a:solidFill>
              <a:latin typeface="宋体" pitchFamily="2" charset="-122"/>
              <a:ea typeface="宋体" pitchFamily="2" charset="-122"/>
            </a:endParaRPr>
          </a:p>
          <a:p>
            <a:pPr lvl="0"/>
            <a:r>
              <a:rPr lang="zh-CN" altLang="en-US" dirty="0" smtClean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用完的人民币原币兑回（审核原兑换水单等）</a:t>
            </a:r>
            <a:endParaRPr lang="en-US" altLang="zh-CN" dirty="0" smtClean="0">
              <a:solidFill>
                <a:srgbClr val="030305"/>
              </a:solidFill>
              <a:latin typeface="宋体" pitchFamily="2" charset="-122"/>
              <a:ea typeface="宋体" pitchFamily="2" charset="-122"/>
            </a:endParaRPr>
          </a:p>
        </p:txBody>
      </p:sp>
      <p:cxnSp>
        <p:nvCxnSpPr>
          <p:cNvPr id="33" name="直接连接符 32"/>
          <p:cNvCxnSpPr>
            <a:stCxn id="16" idx="3"/>
            <a:endCxn id="17" idx="1"/>
          </p:cNvCxnSpPr>
          <p:nvPr/>
        </p:nvCxnSpPr>
        <p:spPr bwMode="auto">
          <a:xfrm flipV="1">
            <a:off x="785786" y="2643182"/>
            <a:ext cx="357190" cy="107157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16" idx="3"/>
            <a:endCxn id="18" idx="1"/>
          </p:cNvCxnSpPr>
          <p:nvPr/>
        </p:nvCxnSpPr>
        <p:spPr bwMode="auto">
          <a:xfrm>
            <a:off x="785786" y="3714752"/>
            <a:ext cx="357190" cy="114300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直接连接符 36"/>
          <p:cNvCxnSpPr>
            <a:stCxn id="17" idx="3"/>
            <a:endCxn id="19" idx="1"/>
          </p:cNvCxnSpPr>
          <p:nvPr/>
        </p:nvCxnSpPr>
        <p:spPr bwMode="auto">
          <a:xfrm flipV="1">
            <a:off x="2714612" y="2357430"/>
            <a:ext cx="428628" cy="28575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直接连接符 38"/>
          <p:cNvCxnSpPr>
            <a:stCxn id="17" idx="3"/>
            <a:endCxn id="21" idx="1"/>
          </p:cNvCxnSpPr>
          <p:nvPr/>
        </p:nvCxnSpPr>
        <p:spPr bwMode="auto">
          <a:xfrm>
            <a:off x="2714612" y="2643182"/>
            <a:ext cx="428628" cy="114300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直接连接符 40"/>
          <p:cNvCxnSpPr>
            <a:stCxn id="19" idx="3"/>
            <a:endCxn id="24" idx="1"/>
          </p:cNvCxnSpPr>
          <p:nvPr/>
        </p:nvCxnSpPr>
        <p:spPr bwMode="auto">
          <a:xfrm flipV="1">
            <a:off x="4071934" y="1678769"/>
            <a:ext cx="642942" cy="67866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直接连接符 42"/>
          <p:cNvCxnSpPr>
            <a:stCxn id="21" idx="3"/>
            <a:endCxn id="25" idx="1"/>
          </p:cNvCxnSpPr>
          <p:nvPr/>
        </p:nvCxnSpPr>
        <p:spPr bwMode="auto">
          <a:xfrm flipV="1">
            <a:off x="4143372" y="2786058"/>
            <a:ext cx="571504" cy="10001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直接连接符 44"/>
          <p:cNvCxnSpPr>
            <a:stCxn id="21" idx="3"/>
            <a:endCxn id="27" idx="1"/>
          </p:cNvCxnSpPr>
          <p:nvPr/>
        </p:nvCxnSpPr>
        <p:spPr bwMode="auto">
          <a:xfrm>
            <a:off x="4143372" y="3786190"/>
            <a:ext cx="500066" cy="10715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直接连接符 53"/>
          <p:cNvCxnSpPr>
            <a:stCxn id="18" idx="3"/>
            <a:endCxn id="31" idx="1"/>
          </p:cNvCxnSpPr>
          <p:nvPr/>
        </p:nvCxnSpPr>
        <p:spPr bwMode="auto">
          <a:xfrm>
            <a:off x="2714612" y="4857760"/>
            <a:ext cx="357190" cy="46434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～</a:t>
            </a:r>
            <a:fld id="{7F452446-163E-4B68-AEE9-4315485D09C1}" type="slidenum">
              <a:rPr lang="zh-CN" altLang="en-US" smtClean="0"/>
              <a:pPr>
                <a:defRPr/>
              </a:pPr>
              <a:t>7</a:t>
            </a:fld>
            <a:r>
              <a:rPr lang="zh-CN" altLang="en-US" smtClean="0"/>
              <a:t>～</a:t>
            </a:r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57158" y="785794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      </a:t>
            </a: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endParaRPr lang="zh-CN" altLang="en-US" sz="36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6" name="图示 5"/>
          <p:cNvGraphicFramePr/>
          <p:nvPr/>
        </p:nvGraphicFramePr>
        <p:xfrm>
          <a:off x="500034" y="714356"/>
          <a:ext cx="2714644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矩形 10"/>
          <p:cNvSpPr/>
          <p:nvPr/>
        </p:nvSpPr>
        <p:spPr>
          <a:xfrm>
            <a:off x="428596" y="142852"/>
            <a:ext cx="785814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个人外汇管理 </a:t>
            </a:r>
            <a:r>
              <a:rPr lang="en-US" altLang="zh-CN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— </a:t>
            </a:r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现行框架</a:t>
            </a:r>
            <a:endParaRPr lang="zh-CN" altLang="en-US" sz="2500" b="1" dirty="0">
              <a:solidFill>
                <a:srgbClr val="7030A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6" name="圆角矩形 15"/>
          <p:cNvSpPr/>
          <p:nvPr/>
        </p:nvSpPr>
        <p:spPr bwMode="auto">
          <a:xfrm>
            <a:off x="214282" y="2643182"/>
            <a:ext cx="571504" cy="214314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1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境</a:t>
            </a:r>
            <a:endParaRPr kumimoji="0" lang="en-US" altLang="zh-CN" sz="2200" b="1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1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内</a:t>
            </a:r>
            <a:endParaRPr kumimoji="0" lang="en-US" altLang="zh-CN" sz="2200" b="1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1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个</a:t>
            </a:r>
            <a:endParaRPr kumimoji="0" lang="en-US" altLang="zh-CN" sz="2200" b="1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1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人</a:t>
            </a:r>
            <a:endParaRPr kumimoji="0" lang="en-US" altLang="zh-CN" sz="2200" b="1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1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付</a:t>
            </a:r>
            <a:endParaRPr kumimoji="0" lang="en-US" altLang="zh-CN" sz="2200" b="1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1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汇</a:t>
            </a:r>
          </a:p>
        </p:txBody>
      </p:sp>
      <p:sp>
        <p:nvSpPr>
          <p:cNvPr id="17" name="圆角矩形 16"/>
          <p:cNvSpPr/>
          <p:nvPr/>
        </p:nvSpPr>
        <p:spPr bwMode="auto">
          <a:xfrm>
            <a:off x="1357290" y="2285992"/>
            <a:ext cx="1571636" cy="5715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购汇汇出</a:t>
            </a:r>
          </a:p>
        </p:txBody>
      </p:sp>
      <p:sp>
        <p:nvSpPr>
          <p:cNvPr id="18" name="圆角矩形 17"/>
          <p:cNvSpPr/>
          <p:nvPr/>
        </p:nvSpPr>
        <p:spPr bwMode="auto">
          <a:xfrm>
            <a:off x="1428728" y="4357694"/>
            <a:ext cx="1571636" cy="8572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手持现钞</a:t>
            </a:r>
            <a:endParaRPr kumimoji="0" lang="en-US" altLang="zh-CN" sz="220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汇出</a:t>
            </a:r>
          </a:p>
        </p:txBody>
      </p:sp>
      <p:sp>
        <p:nvSpPr>
          <p:cNvPr id="19" name="圆角矩形 18"/>
          <p:cNvSpPr/>
          <p:nvPr/>
        </p:nvSpPr>
        <p:spPr bwMode="auto">
          <a:xfrm>
            <a:off x="3571868" y="1928802"/>
            <a:ext cx="2643206" cy="50006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凭身份证件直接办理</a:t>
            </a:r>
          </a:p>
        </p:txBody>
      </p:sp>
      <p:sp>
        <p:nvSpPr>
          <p:cNvPr id="21" name="圆角矩形 20"/>
          <p:cNvSpPr/>
          <p:nvPr/>
        </p:nvSpPr>
        <p:spPr bwMode="auto">
          <a:xfrm>
            <a:off x="3571868" y="2643182"/>
            <a:ext cx="5429288" cy="50006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en-US" sz="2000" dirty="0" smtClean="0">
                <a:solidFill>
                  <a:srgbClr val="030305"/>
                </a:solidFill>
                <a:latin typeface="Arial" charset="0"/>
                <a:ea typeface="宋体" pitchFamily="2" charset="-122"/>
              </a:rPr>
              <a:t>当日累计≤</a:t>
            </a:r>
            <a:r>
              <a:rPr lang="en-US" altLang="zh-CN" sz="2000" dirty="0" smtClean="0">
                <a:solidFill>
                  <a:srgbClr val="030305"/>
                </a:solidFill>
                <a:latin typeface="Arial" charset="0"/>
                <a:ea typeface="宋体" pitchFamily="2" charset="-122"/>
              </a:rPr>
              <a:t>5</a:t>
            </a:r>
            <a:r>
              <a:rPr lang="zh-CN" altLang="en-US" sz="2000" dirty="0" smtClean="0">
                <a:solidFill>
                  <a:srgbClr val="030305"/>
                </a:solidFill>
                <a:latin typeface="Arial" charset="0"/>
                <a:ea typeface="宋体" pitchFamily="2" charset="-122"/>
              </a:rPr>
              <a:t>万美元，经常项目凭身份证件办理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</p:txBody>
      </p:sp>
      <p:cxnSp>
        <p:nvCxnSpPr>
          <p:cNvPr id="33" name="直接连接符 32"/>
          <p:cNvCxnSpPr>
            <a:stCxn id="16" idx="3"/>
            <a:endCxn id="17" idx="1"/>
          </p:cNvCxnSpPr>
          <p:nvPr/>
        </p:nvCxnSpPr>
        <p:spPr bwMode="auto">
          <a:xfrm flipV="1">
            <a:off x="785786" y="2571744"/>
            <a:ext cx="571504" cy="114300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16" idx="3"/>
            <a:endCxn id="18" idx="1"/>
          </p:cNvCxnSpPr>
          <p:nvPr/>
        </p:nvCxnSpPr>
        <p:spPr bwMode="auto">
          <a:xfrm>
            <a:off x="785786" y="3714752"/>
            <a:ext cx="642942" cy="107157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直接连接符 36"/>
          <p:cNvCxnSpPr>
            <a:stCxn id="17" idx="3"/>
            <a:endCxn id="19" idx="1"/>
          </p:cNvCxnSpPr>
          <p:nvPr/>
        </p:nvCxnSpPr>
        <p:spPr bwMode="auto">
          <a:xfrm flipV="1">
            <a:off x="2928926" y="2178835"/>
            <a:ext cx="642942" cy="39290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圆角矩形 39"/>
          <p:cNvSpPr/>
          <p:nvPr/>
        </p:nvSpPr>
        <p:spPr bwMode="auto">
          <a:xfrm>
            <a:off x="1428728" y="3143248"/>
            <a:ext cx="1571636" cy="8572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宋体" pitchFamily="2" charset="-122"/>
                <a:ea typeface="宋体" pitchFamily="2" charset="-122"/>
              </a:rPr>
              <a:t>个人储蓄</a:t>
            </a:r>
            <a:endParaRPr kumimoji="0" lang="en-US" altLang="zh-CN" sz="2200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宋体" pitchFamily="2" charset="-122"/>
              <a:ea typeface="宋体" pitchFamily="2" charset="-122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宋体" pitchFamily="2" charset="-122"/>
                <a:ea typeface="宋体" pitchFamily="2" charset="-122"/>
              </a:rPr>
              <a:t>账户</a:t>
            </a:r>
            <a:r>
              <a:rPr lang="zh-CN" altLang="en-US" sz="2200" dirty="0" smtClean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汇出</a:t>
            </a:r>
            <a:endParaRPr kumimoji="0" lang="zh-CN" altLang="en-US" sz="2200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69" name="圆角矩形 68"/>
          <p:cNvSpPr/>
          <p:nvPr/>
        </p:nvSpPr>
        <p:spPr bwMode="auto">
          <a:xfrm>
            <a:off x="3571868" y="3429000"/>
            <a:ext cx="4857784" cy="785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en-US" sz="2000" dirty="0" smtClean="0">
                <a:solidFill>
                  <a:srgbClr val="030305"/>
                </a:solidFill>
                <a:latin typeface="Arial" charset="0"/>
                <a:ea typeface="宋体" pitchFamily="2" charset="-122"/>
              </a:rPr>
              <a:t>当日累计&gt;</a:t>
            </a:r>
            <a:r>
              <a:rPr lang="en-US" altLang="zh-CN" sz="2000" dirty="0" smtClean="0">
                <a:solidFill>
                  <a:srgbClr val="030305"/>
                </a:solidFill>
                <a:latin typeface="Arial" charset="0"/>
                <a:ea typeface="宋体" pitchFamily="2" charset="-122"/>
              </a:rPr>
              <a:t>5</a:t>
            </a:r>
            <a:r>
              <a:rPr lang="zh-CN" altLang="en-US" sz="2000" dirty="0" smtClean="0">
                <a:solidFill>
                  <a:srgbClr val="030305"/>
                </a:solidFill>
                <a:latin typeface="Arial" charset="0"/>
                <a:ea typeface="宋体" pitchFamily="2" charset="-122"/>
              </a:rPr>
              <a:t>万美元，经常项目凭身份证件</a:t>
            </a:r>
            <a:endParaRPr lang="en-US" altLang="zh-CN" sz="2000" dirty="0" smtClean="0">
              <a:solidFill>
                <a:srgbClr val="030305"/>
              </a:solidFill>
              <a:latin typeface="Arial" charset="0"/>
              <a:ea typeface="宋体" pitchFamily="2" charset="-122"/>
            </a:endParaRPr>
          </a:p>
          <a:p>
            <a:pPr algn="ctr"/>
            <a:r>
              <a:rPr lang="zh-CN" altLang="en-US" sz="2000" dirty="0" smtClean="0">
                <a:solidFill>
                  <a:srgbClr val="030305"/>
                </a:solidFill>
                <a:latin typeface="Arial" charset="0"/>
                <a:ea typeface="宋体" pitchFamily="2" charset="-122"/>
              </a:rPr>
              <a:t>和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有交易额的真实性证明材料办理</a:t>
            </a:r>
          </a:p>
        </p:txBody>
      </p:sp>
      <p:sp>
        <p:nvSpPr>
          <p:cNvPr id="72" name="圆角矩形 71"/>
          <p:cNvSpPr/>
          <p:nvPr/>
        </p:nvSpPr>
        <p:spPr bwMode="auto">
          <a:xfrm>
            <a:off x="3571868" y="4429132"/>
            <a:ext cx="4429156" cy="50006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en-US" sz="2000" dirty="0" smtClean="0">
                <a:solidFill>
                  <a:srgbClr val="030305"/>
                </a:solidFill>
                <a:latin typeface="Arial" charset="0"/>
                <a:ea typeface="宋体" pitchFamily="2" charset="-122"/>
              </a:rPr>
              <a:t>当日累计≤</a:t>
            </a:r>
            <a:r>
              <a:rPr lang="en-US" altLang="zh-CN" sz="2000" dirty="0" smtClean="0">
                <a:solidFill>
                  <a:srgbClr val="030305"/>
                </a:solidFill>
                <a:latin typeface="Arial" charset="0"/>
                <a:ea typeface="宋体" pitchFamily="2" charset="-122"/>
              </a:rPr>
              <a:t>1</a:t>
            </a:r>
            <a:r>
              <a:rPr lang="zh-CN" altLang="en-US" sz="2000" dirty="0" smtClean="0">
                <a:solidFill>
                  <a:srgbClr val="030305"/>
                </a:solidFill>
                <a:latin typeface="Arial" charset="0"/>
                <a:ea typeface="宋体" pitchFamily="2" charset="-122"/>
              </a:rPr>
              <a:t>万美元，凭身份证件办理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73" name="圆角矩形 72"/>
          <p:cNvSpPr/>
          <p:nvPr/>
        </p:nvSpPr>
        <p:spPr bwMode="auto">
          <a:xfrm>
            <a:off x="3571868" y="5214950"/>
            <a:ext cx="4929222" cy="785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en-US" sz="2000" dirty="0" smtClean="0">
                <a:solidFill>
                  <a:srgbClr val="030305"/>
                </a:solidFill>
                <a:latin typeface="Arial" charset="0"/>
                <a:ea typeface="宋体" pitchFamily="2" charset="-122"/>
              </a:rPr>
              <a:t>当日累计&gt;</a:t>
            </a:r>
            <a:r>
              <a:rPr lang="en-US" altLang="zh-CN" sz="2000" dirty="0" smtClean="0">
                <a:solidFill>
                  <a:srgbClr val="030305"/>
                </a:solidFill>
                <a:latin typeface="Arial" charset="0"/>
                <a:ea typeface="宋体" pitchFamily="2" charset="-122"/>
              </a:rPr>
              <a:t>1</a:t>
            </a:r>
            <a:r>
              <a:rPr lang="zh-CN" altLang="en-US" sz="2000" dirty="0" smtClean="0">
                <a:solidFill>
                  <a:srgbClr val="030305"/>
                </a:solidFill>
                <a:latin typeface="Arial" charset="0"/>
                <a:ea typeface="宋体" pitchFamily="2" charset="-122"/>
              </a:rPr>
              <a:t>万美元，凭身份证件、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真实性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algn="ctr"/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凭证、海关申报单或提钞单据办理</a:t>
            </a:r>
          </a:p>
        </p:txBody>
      </p:sp>
      <p:cxnSp>
        <p:nvCxnSpPr>
          <p:cNvPr id="75" name="直接连接符 74"/>
          <p:cNvCxnSpPr>
            <a:stCxn id="40" idx="3"/>
            <a:endCxn id="21" idx="1"/>
          </p:cNvCxnSpPr>
          <p:nvPr/>
        </p:nvCxnSpPr>
        <p:spPr bwMode="auto">
          <a:xfrm flipV="1">
            <a:off x="3000364" y="2893215"/>
            <a:ext cx="571504" cy="67866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直接连接符 76"/>
          <p:cNvCxnSpPr>
            <a:stCxn id="40" idx="3"/>
            <a:endCxn id="69" idx="1"/>
          </p:cNvCxnSpPr>
          <p:nvPr/>
        </p:nvCxnSpPr>
        <p:spPr bwMode="auto">
          <a:xfrm>
            <a:off x="3000364" y="3571876"/>
            <a:ext cx="571504" cy="25003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直接连接符 78"/>
          <p:cNvCxnSpPr>
            <a:stCxn id="18" idx="3"/>
            <a:endCxn id="73" idx="1"/>
          </p:cNvCxnSpPr>
          <p:nvPr/>
        </p:nvCxnSpPr>
        <p:spPr bwMode="auto">
          <a:xfrm>
            <a:off x="3000364" y="4786322"/>
            <a:ext cx="571504" cy="82153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直接连接符 88"/>
          <p:cNvCxnSpPr>
            <a:stCxn id="18" idx="3"/>
            <a:endCxn id="72" idx="1"/>
          </p:cNvCxnSpPr>
          <p:nvPr/>
        </p:nvCxnSpPr>
        <p:spPr bwMode="auto">
          <a:xfrm flipV="1">
            <a:off x="3000364" y="4679165"/>
            <a:ext cx="571504" cy="10715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直接连接符 97"/>
          <p:cNvCxnSpPr>
            <a:stCxn id="16" idx="3"/>
            <a:endCxn id="40" idx="1"/>
          </p:cNvCxnSpPr>
          <p:nvPr/>
        </p:nvCxnSpPr>
        <p:spPr bwMode="auto">
          <a:xfrm flipV="1">
            <a:off x="785786" y="3571876"/>
            <a:ext cx="642942" cy="14287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矩形 106"/>
          <p:cNvSpPr/>
          <p:nvPr/>
        </p:nvSpPr>
        <p:spPr>
          <a:xfrm>
            <a:off x="4643438" y="785794"/>
            <a:ext cx="38576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200" b="1" dirty="0" smtClean="0">
                <a:solidFill>
                  <a:srgbClr val="030305"/>
                </a:solidFill>
              </a:rPr>
              <a:t>个人经常项目收汇后办理结汇按照年度总额管理</a:t>
            </a:r>
            <a:endParaRPr lang="en-US" altLang="zh-CN" sz="2200" b="1" dirty="0" smtClean="0">
              <a:solidFill>
                <a:srgbClr val="030305"/>
              </a:solidFill>
            </a:endParaRPr>
          </a:p>
        </p:txBody>
      </p:sp>
      <p:sp>
        <p:nvSpPr>
          <p:cNvPr id="108" name="右箭头 107"/>
          <p:cNvSpPr/>
          <p:nvPr/>
        </p:nvSpPr>
        <p:spPr bwMode="auto">
          <a:xfrm>
            <a:off x="3857620" y="1142984"/>
            <a:ext cx="642942" cy="14287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～</a:t>
            </a:r>
            <a:fld id="{7F452446-163E-4B68-AEE9-4315485D09C1}" type="slidenum">
              <a:rPr lang="zh-CN" altLang="en-US" smtClean="0"/>
              <a:pPr>
                <a:defRPr/>
              </a:pPr>
              <a:t>8</a:t>
            </a:fld>
            <a:r>
              <a:rPr lang="zh-CN" altLang="en-US" smtClean="0"/>
              <a:t>～</a:t>
            </a:r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57158" y="785794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      </a:t>
            </a: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endParaRPr lang="zh-CN" altLang="en-US" sz="36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6" name="图示 5"/>
          <p:cNvGraphicFramePr/>
          <p:nvPr/>
        </p:nvGraphicFramePr>
        <p:xfrm>
          <a:off x="500034" y="714356"/>
          <a:ext cx="2714644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矩形 10"/>
          <p:cNvSpPr/>
          <p:nvPr/>
        </p:nvSpPr>
        <p:spPr>
          <a:xfrm>
            <a:off x="428596" y="142852"/>
            <a:ext cx="785814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个人外汇管理 </a:t>
            </a:r>
            <a:r>
              <a:rPr lang="en-US" altLang="zh-CN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— </a:t>
            </a:r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现行框架</a:t>
            </a:r>
            <a:endParaRPr lang="zh-CN" altLang="en-US" sz="2500" b="1" dirty="0">
              <a:solidFill>
                <a:srgbClr val="7030A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6" name="圆角矩形 15"/>
          <p:cNvSpPr/>
          <p:nvPr/>
        </p:nvSpPr>
        <p:spPr bwMode="auto">
          <a:xfrm>
            <a:off x="214282" y="2643182"/>
            <a:ext cx="571504" cy="214314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1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境</a:t>
            </a:r>
            <a:endParaRPr kumimoji="0" lang="en-US" altLang="zh-CN" sz="2200" b="1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1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外</a:t>
            </a:r>
            <a:endParaRPr kumimoji="0" lang="en-US" altLang="zh-CN" sz="2200" b="1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1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个</a:t>
            </a:r>
            <a:endParaRPr kumimoji="0" lang="en-US" altLang="zh-CN" sz="2200" b="1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1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人</a:t>
            </a:r>
            <a:endParaRPr kumimoji="0" lang="en-US" altLang="zh-CN" sz="2200" b="1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1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付</a:t>
            </a:r>
            <a:endParaRPr kumimoji="0" lang="en-US" altLang="zh-CN" sz="2200" b="1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1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汇</a:t>
            </a:r>
          </a:p>
        </p:txBody>
      </p:sp>
      <p:sp>
        <p:nvSpPr>
          <p:cNvPr id="17" name="圆角矩形 16"/>
          <p:cNvSpPr/>
          <p:nvPr/>
        </p:nvSpPr>
        <p:spPr bwMode="auto">
          <a:xfrm>
            <a:off x="1428728" y="2214554"/>
            <a:ext cx="1571636" cy="5715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购汇汇出</a:t>
            </a:r>
          </a:p>
        </p:txBody>
      </p:sp>
      <p:sp>
        <p:nvSpPr>
          <p:cNvPr id="18" name="圆角矩形 17"/>
          <p:cNvSpPr/>
          <p:nvPr/>
        </p:nvSpPr>
        <p:spPr bwMode="auto">
          <a:xfrm>
            <a:off x="1428728" y="4357694"/>
            <a:ext cx="1571636" cy="8572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手持现钞</a:t>
            </a:r>
            <a:endParaRPr kumimoji="0" lang="en-US" altLang="zh-CN" sz="220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汇出</a:t>
            </a:r>
          </a:p>
        </p:txBody>
      </p:sp>
      <p:cxnSp>
        <p:nvCxnSpPr>
          <p:cNvPr id="33" name="直接连接符 32"/>
          <p:cNvCxnSpPr>
            <a:stCxn id="16" idx="3"/>
            <a:endCxn id="17" idx="1"/>
          </p:cNvCxnSpPr>
          <p:nvPr/>
        </p:nvCxnSpPr>
        <p:spPr bwMode="auto">
          <a:xfrm flipV="1">
            <a:off x="785786" y="2500306"/>
            <a:ext cx="642942" cy="121444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16" idx="3"/>
            <a:endCxn id="18" idx="1"/>
          </p:cNvCxnSpPr>
          <p:nvPr/>
        </p:nvCxnSpPr>
        <p:spPr bwMode="auto">
          <a:xfrm>
            <a:off x="785786" y="3714752"/>
            <a:ext cx="642942" cy="107157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圆角矩形 39"/>
          <p:cNvSpPr/>
          <p:nvPr/>
        </p:nvSpPr>
        <p:spPr bwMode="auto">
          <a:xfrm>
            <a:off x="1428728" y="3143248"/>
            <a:ext cx="1571636" cy="8572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宋体" pitchFamily="2" charset="-122"/>
                <a:ea typeface="宋体" pitchFamily="2" charset="-122"/>
              </a:rPr>
              <a:t>个人储蓄</a:t>
            </a:r>
            <a:endParaRPr kumimoji="0" lang="en-US" altLang="zh-CN" sz="2200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宋体" pitchFamily="2" charset="-122"/>
              <a:ea typeface="宋体" pitchFamily="2" charset="-122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宋体" pitchFamily="2" charset="-122"/>
                <a:ea typeface="宋体" pitchFamily="2" charset="-122"/>
              </a:rPr>
              <a:t>账户</a:t>
            </a:r>
            <a:r>
              <a:rPr lang="zh-CN" altLang="en-US" sz="2200" dirty="0" smtClean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汇出</a:t>
            </a:r>
            <a:endParaRPr kumimoji="0" lang="zh-CN" altLang="en-US" sz="2200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69" name="圆角矩形 68"/>
          <p:cNvSpPr/>
          <p:nvPr/>
        </p:nvSpPr>
        <p:spPr bwMode="auto">
          <a:xfrm>
            <a:off x="3857620" y="1785926"/>
            <a:ext cx="4857784" cy="150019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zh-CN" altLang="en-US" sz="2000" dirty="0" smtClean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凭身份证件直接办理。因我国对境外个人</a:t>
            </a:r>
            <a:endParaRPr lang="en-US" altLang="zh-CN" sz="2000" dirty="0" smtClean="0">
              <a:solidFill>
                <a:srgbClr val="030305"/>
              </a:solidFill>
              <a:latin typeface="宋体" pitchFamily="2" charset="-122"/>
              <a:ea typeface="宋体" pitchFamily="2" charset="-122"/>
            </a:endParaRPr>
          </a:p>
          <a:p>
            <a:pPr>
              <a:defRPr/>
            </a:pPr>
            <a:r>
              <a:rPr lang="zh-CN" altLang="en-US" sz="2000" dirty="0" smtClean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没有供汇义务，其购汇需逐笔进行真实性</a:t>
            </a:r>
            <a:endParaRPr lang="en-US" altLang="zh-CN" sz="2000" dirty="0" smtClean="0">
              <a:solidFill>
                <a:srgbClr val="030305"/>
              </a:solidFill>
              <a:latin typeface="宋体" pitchFamily="2" charset="-122"/>
              <a:ea typeface="宋体" pitchFamily="2" charset="-122"/>
            </a:endParaRPr>
          </a:p>
          <a:p>
            <a:pPr>
              <a:defRPr/>
            </a:pPr>
            <a:r>
              <a:rPr lang="zh-CN" altLang="en-US" sz="2000" dirty="0" smtClean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审核，因此境外个人经常项目外汇汇出无</a:t>
            </a:r>
            <a:endParaRPr lang="en-US" altLang="zh-CN" sz="2000" dirty="0" smtClean="0">
              <a:solidFill>
                <a:srgbClr val="030305"/>
              </a:solidFill>
              <a:latin typeface="宋体" pitchFamily="2" charset="-122"/>
              <a:ea typeface="宋体" pitchFamily="2" charset="-122"/>
            </a:endParaRPr>
          </a:p>
          <a:p>
            <a:pPr>
              <a:defRPr/>
            </a:pPr>
            <a:r>
              <a:rPr lang="zh-CN" altLang="en-US" sz="2000" dirty="0" smtClean="0">
                <a:solidFill>
                  <a:srgbClr val="030305"/>
                </a:solidFill>
                <a:latin typeface="宋体" pitchFamily="2" charset="-122"/>
                <a:ea typeface="宋体" pitchFamily="2" charset="-122"/>
              </a:rPr>
              <a:t>限额限制。</a:t>
            </a:r>
            <a:endParaRPr lang="zh-CN" altLang="en-US" sz="2000" dirty="0">
              <a:solidFill>
                <a:srgbClr val="030305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2" name="圆角矩形 71"/>
          <p:cNvSpPr/>
          <p:nvPr/>
        </p:nvSpPr>
        <p:spPr bwMode="auto">
          <a:xfrm>
            <a:off x="3929058" y="3786190"/>
            <a:ext cx="4500594" cy="50006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en-US" sz="2000" dirty="0" smtClean="0">
                <a:solidFill>
                  <a:srgbClr val="030305"/>
                </a:solidFill>
                <a:latin typeface="Arial" charset="0"/>
                <a:ea typeface="宋体" pitchFamily="2" charset="-122"/>
              </a:rPr>
              <a:t>当日累计≤</a:t>
            </a:r>
            <a:r>
              <a:rPr lang="en-US" altLang="zh-CN" sz="2000" dirty="0" smtClean="0">
                <a:solidFill>
                  <a:srgbClr val="030305"/>
                </a:solidFill>
                <a:latin typeface="Arial" charset="0"/>
                <a:ea typeface="宋体" pitchFamily="2" charset="-122"/>
              </a:rPr>
              <a:t>1</a:t>
            </a:r>
            <a:r>
              <a:rPr lang="zh-CN" altLang="en-US" sz="2000" dirty="0" smtClean="0">
                <a:solidFill>
                  <a:srgbClr val="030305"/>
                </a:solidFill>
                <a:latin typeface="Arial" charset="0"/>
                <a:ea typeface="宋体" pitchFamily="2" charset="-122"/>
              </a:rPr>
              <a:t>万美元，凭身份证件办理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030305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73" name="圆角矩形 72"/>
          <p:cNvSpPr/>
          <p:nvPr/>
        </p:nvSpPr>
        <p:spPr bwMode="auto">
          <a:xfrm>
            <a:off x="4000496" y="4786322"/>
            <a:ext cx="4071998" cy="785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en-US" sz="2000" dirty="0" smtClean="0">
                <a:solidFill>
                  <a:srgbClr val="030305"/>
                </a:solidFill>
                <a:latin typeface="Arial" charset="0"/>
                <a:ea typeface="宋体" pitchFamily="2" charset="-122"/>
              </a:rPr>
              <a:t>当日累计&gt;</a:t>
            </a:r>
            <a:r>
              <a:rPr lang="en-US" altLang="zh-CN" sz="2000" dirty="0" smtClean="0">
                <a:solidFill>
                  <a:srgbClr val="030305"/>
                </a:solidFill>
                <a:latin typeface="Arial" charset="0"/>
                <a:ea typeface="宋体" pitchFamily="2" charset="-122"/>
              </a:rPr>
              <a:t>1</a:t>
            </a:r>
            <a:r>
              <a:rPr lang="zh-CN" altLang="en-US" sz="2000" dirty="0" smtClean="0">
                <a:solidFill>
                  <a:srgbClr val="030305"/>
                </a:solidFill>
                <a:latin typeface="Arial" charset="0"/>
                <a:ea typeface="宋体" pitchFamily="2" charset="-122"/>
              </a:rPr>
              <a:t>万美元，凭身份证件、</a:t>
            </a:r>
            <a:endParaRPr lang="en-US" altLang="zh-CN" sz="2000" dirty="0" smtClean="0">
              <a:solidFill>
                <a:srgbClr val="030305"/>
              </a:solidFill>
              <a:latin typeface="Arial" charset="0"/>
              <a:ea typeface="宋体" pitchFamily="2" charset="-122"/>
            </a:endParaRPr>
          </a:p>
          <a:p>
            <a:pPr algn="ctr"/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30305"/>
                </a:solidFill>
                <a:effectLst/>
                <a:latin typeface="Arial" charset="0"/>
                <a:ea typeface="宋体" pitchFamily="2" charset="-122"/>
              </a:rPr>
              <a:t>海关申报单或提钞单据办理</a:t>
            </a:r>
          </a:p>
        </p:txBody>
      </p:sp>
      <p:cxnSp>
        <p:nvCxnSpPr>
          <p:cNvPr id="77" name="直接连接符 76"/>
          <p:cNvCxnSpPr>
            <a:stCxn id="40" idx="3"/>
            <a:endCxn id="69" idx="1"/>
          </p:cNvCxnSpPr>
          <p:nvPr/>
        </p:nvCxnSpPr>
        <p:spPr bwMode="auto">
          <a:xfrm flipV="1">
            <a:off x="3000364" y="2536025"/>
            <a:ext cx="857256" cy="103585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直接连接符 97"/>
          <p:cNvCxnSpPr>
            <a:stCxn id="16" idx="3"/>
            <a:endCxn id="40" idx="1"/>
          </p:cNvCxnSpPr>
          <p:nvPr/>
        </p:nvCxnSpPr>
        <p:spPr bwMode="auto">
          <a:xfrm flipV="1">
            <a:off x="785786" y="3571876"/>
            <a:ext cx="642942" cy="14287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直接连接符 37"/>
          <p:cNvCxnSpPr>
            <a:stCxn id="17" idx="3"/>
            <a:endCxn id="69" idx="1"/>
          </p:cNvCxnSpPr>
          <p:nvPr/>
        </p:nvCxnSpPr>
        <p:spPr bwMode="auto">
          <a:xfrm>
            <a:off x="3000364" y="2500306"/>
            <a:ext cx="857256" cy="3571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 bwMode="auto">
          <a:xfrm flipV="1">
            <a:off x="3000364" y="2500306"/>
            <a:ext cx="857256" cy="225029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直接连接符 42"/>
          <p:cNvCxnSpPr>
            <a:stCxn id="18" idx="3"/>
            <a:endCxn id="72" idx="1"/>
          </p:cNvCxnSpPr>
          <p:nvPr/>
        </p:nvCxnSpPr>
        <p:spPr bwMode="auto">
          <a:xfrm flipV="1">
            <a:off x="3000364" y="4036223"/>
            <a:ext cx="928694" cy="75009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直接连接符 44"/>
          <p:cNvCxnSpPr>
            <a:stCxn id="18" idx="3"/>
            <a:endCxn id="73" idx="1"/>
          </p:cNvCxnSpPr>
          <p:nvPr/>
        </p:nvCxnSpPr>
        <p:spPr bwMode="auto">
          <a:xfrm>
            <a:off x="3000364" y="4786322"/>
            <a:ext cx="1000132" cy="39290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～</a:t>
            </a:r>
            <a:fld id="{7F452446-163E-4B68-AEE9-4315485D09C1}" type="slidenum">
              <a:rPr lang="zh-CN" altLang="en-US" smtClean="0"/>
              <a:pPr>
                <a:defRPr/>
              </a:pPr>
              <a:t>9</a:t>
            </a:fld>
            <a:r>
              <a:rPr lang="zh-CN" altLang="en-US" smtClean="0"/>
              <a:t>～</a:t>
            </a:r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57158" y="785794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      </a:t>
            </a: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endParaRPr lang="zh-CN" altLang="en-US" sz="36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6" name="图示 5"/>
          <p:cNvGraphicFramePr/>
          <p:nvPr/>
        </p:nvGraphicFramePr>
        <p:xfrm>
          <a:off x="500034" y="714356"/>
          <a:ext cx="2857520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矩形 10"/>
          <p:cNvSpPr/>
          <p:nvPr/>
        </p:nvSpPr>
        <p:spPr>
          <a:xfrm>
            <a:off x="428596" y="142852"/>
            <a:ext cx="785814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个人外汇管理 </a:t>
            </a:r>
            <a:r>
              <a:rPr lang="en-US" altLang="zh-CN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— </a:t>
            </a:r>
            <a:r>
              <a:rPr lang="zh-CN" altLang="en-US" sz="2500" b="1" dirty="0" smtClean="0">
                <a:solidFill>
                  <a:srgbClr val="7030A0"/>
                </a:solidFill>
                <a:latin typeface="黑体" pitchFamily="2" charset="-122"/>
                <a:ea typeface="黑体" pitchFamily="2" charset="-122"/>
              </a:rPr>
              <a:t>现行框架</a:t>
            </a:r>
            <a:endParaRPr lang="zh-CN" altLang="en-US" sz="2500" b="1" dirty="0">
              <a:solidFill>
                <a:srgbClr val="7030A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00035" y="2071678"/>
            <a:ext cx="3000395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200" b="1" dirty="0" smtClean="0">
                <a:solidFill>
                  <a:srgbClr val="030305"/>
                </a:solidFill>
                <a:latin typeface="宋体" pitchFamily="2" charset="-122"/>
              </a:rPr>
              <a:t>管理原则：</a:t>
            </a:r>
            <a:endParaRPr lang="en-US" altLang="zh-CN" sz="2200" b="1" dirty="0" smtClean="0">
              <a:solidFill>
                <a:srgbClr val="030305"/>
              </a:solidFill>
              <a:latin typeface="宋体" pitchFamily="2" charset="-122"/>
            </a:endParaRPr>
          </a:p>
          <a:p>
            <a:r>
              <a:rPr lang="zh-CN" altLang="en-US" sz="2000" dirty="0" smtClean="0">
                <a:solidFill>
                  <a:srgbClr val="030305"/>
                </a:solidFill>
                <a:latin typeface="宋体" pitchFamily="2" charset="-122"/>
              </a:rPr>
              <a:t>对外币现钞实行严格管理是国际通行惯例，为维护人民币主权货币地位，我国禁止境内外币计价结算。对个人境内存取外币现钞及携钞等均实行较为严格的管理。</a:t>
            </a:r>
            <a:endParaRPr lang="en-US" altLang="zh-CN" sz="2000" dirty="0" smtClean="0">
              <a:solidFill>
                <a:srgbClr val="030305"/>
              </a:solidFill>
              <a:latin typeface="宋体" pitchFamily="2" charset="-122"/>
            </a:endParaRPr>
          </a:p>
          <a:p>
            <a:endParaRPr lang="en-US" altLang="zh-CN" sz="2200" b="1" dirty="0" smtClean="0">
              <a:solidFill>
                <a:srgbClr val="030305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929058" y="1000108"/>
            <a:ext cx="5072098" cy="47705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2200" b="1" dirty="0" smtClean="0">
                <a:solidFill>
                  <a:srgbClr val="030305"/>
                </a:solidFill>
                <a:latin typeface="宋体" pitchFamily="2" charset="-122"/>
              </a:rPr>
              <a:t>存取外币现钞：</a:t>
            </a:r>
            <a:r>
              <a:rPr lang="zh-CN" altLang="en-US" sz="2000" dirty="0" smtClean="0">
                <a:solidFill>
                  <a:srgbClr val="030305"/>
                </a:solidFill>
                <a:latin typeface="宋体" pitchFamily="2" charset="-122"/>
              </a:rPr>
              <a:t>个人向外汇储蓄账户存入外币现钞，当日累计等值</a:t>
            </a:r>
            <a:r>
              <a:rPr lang="en-US" altLang="zh-CN" sz="2000" dirty="0" smtClean="0">
                <a:solidFill>
                  <a:srgbClr val="030305"/>
                </a:solidFill>
                <a:latin typeface="宋体" pitchFamily="2" charset="-122"/>
              </a:rPr>
              <a:t>5000</a:t>
            </a:r>
            <a:r>
              <a:rPr lang="zh-CN" altLang="en-US" sz="2000" dirty="0" smtClean="0">
                <a:solidFill>
                  <a:srgbClr val="030305"/>
                </a:solidFill>
                <a:latin typeface="宋体" pitchFamily="2" charset="-122"/>
              </a:rPr>
              <a:t>美元以下的，可直接在银行办理，超过上述金额的，凭本人有效身份证件、入境申报单等办理；个人提取外币现钞，当日累计金额等值</a:t>
            </a:r>
            <a:endParaRPr lang="en-US" altLang="zh-CN" sz="2000" dirty="0" smtClean="0">
              <a:solidFill>
                <a:srgbClr val="030305"/>
              </a:solidFill>
              <a:latin typeface="宋体" pitchFamily="2" charset="-122"/>
            </a:endParaRPr>
          </a:p>
          <a:p>
            <a:r>
              <a:rPr lang="en-US" altLang="zh-CN" sz="2000" dirty="0" smtClean="0">
                <a:solidFill>
                  <a:srgbClr val="030305"/>
                </a:solidFill>
                <a:latin typeface="宋体" pitchFamily="2" charset="-122"/>
              </a:rPr>
              <a:t>1</a:t>
            </a:r>
            <a:r>
              <a:rPr lang="zh-CN" altLang="en-US" sz="2000" dirty="0" smtClean="0">
                <a:solidFill>
                  <a:srgbClr val="030305"/>
                </a:solidFill>
                <a:latin typeface="宋体" pitchFamily="2" charset="-122"/>
              </a:rPr>
              <a:t>万美元以下的，在银行直接办理，超过上述金额的，凭本人有效身份证件、提钞用途证明等向当地外汇局报备，凭外汇局签章的备案表到银行办理提钞。</a:t>
            </a:r>
            <a:endParaRPr lang="en-US" altLang="zh-CN" sz="2000" dirty="0" smtClean="0">
              <a:solidFill>
                <a:srgbClr val="030305"/>
              </a:solidFill>
              <a:latin typeface="宋体" pitchFamily="2" charset="-122"/>
            </a:endParaRPr>
          </a:p>
          <a:p>
            <a:endParaRPr lang="en-US" altLang="zh-CN" sz="2000" dirty="0" smtClean="0">
              <a:solidFill>
                <a:srgbClr val="030305"/>
              </a:solidFill>
              <a:latin typeface="宋体" pitchFamily="2" charset="-122"/>
            </a:endParaRPr>
          </a:p>
          <a:p>
            <a:r>
              <a:rPr lang="zh-CN" altLang="en-US" sz="2200" b="1" dirty="0" smtClean="0">
                <a:solidFill>
                  <a:srgbClr val="030305"/>
                </a:solidFill>
                <a:latin typeface="宋体" pitchFamily="2" charset="-122"/>
              </a:rPr>
              <a:t>携带外汇出入境：</a:t>
            </a:r>
            <a:r>
              <a:rPr lang="zh-CN" altLang="en-US" sz="2000" dirty="0" smtClean="0">
                <a:solidFill>
                  <a:srgbClr val="030305"/>
                </a:solidFill>
                <a:latin typeface="宋体" pitchFamily="2" charset="-122"/>
              </a:rPr>
              <a:t>入境人员携带外币现钞入境，超过等值</a:t>
            </a:r>
            <a:r>
              <a:rPr lang="en-US" altLang="zh-CN" sz="2000" dirty="0" smtClean="0">
                <a:solidFill>
                  <a:srgbClr val="030305"/>
                </a:solidFill>
                <a:latin typeface="宋体" pitchFamily="2" charset="-122"/>
              </a:rPr>
              <a:t>5000</a:t>
            </a:r>
            <a:r>
              <a:rPr lang="zh-CN" altLang="en-US" sz="2000" dirty="0" smtClean="0">
                <a:solidFill>
                  <a:srgbClr val="030305"/>
                </a:solidFill>
                <a:latin typeface="宋体" pitchFamily="2" charset="-122"/>
              </a:rPr>
              <a:t>美元的应向海关书面申报。出境人员携出金额等值</a:t>
            </a:r>
            <a:r>
              <a:rPr lang="en-US" altLang="zh-CN" sz="2000" dirty="0" smtClean="0">
                <a:solidFill>
                  <a:srgbClr val="030305"/>
                </a:solidFill>
                <a:latin typeface="宋体" pitchFamily="2" charset="-122"/>
              </a:rPr>
              <a:t>5000</a:t>
            </a:r>
            <a:r>
              <a:rPr lang="zh-CN" altLang="en-US" sz="2000" dirty="0" smtClean="0">
                <a:solidFill>
                  <a:srgbClr val="030305"/>
                </a:solidFill>
                <a:latin typeface="宋体" pitchFamily="2" charset="-122"/>
              </a:rPr>
              <a:t>至</a:t>
            </a:r>
            <a:r>
              <a:rPr lang="en-US" altLang="zh-CN" sz="2000" dirty="0" smtClean="0">
                <a:solidFill>
                  <a:srgbClr val="030305"/>
                </a:solidFill>
                <a:latin typeface="宋体" pitchFamily="2" charset="-122"/>
              </a:rPr>
              <a:t>1</a:t>
            </a:r>
            <a:r>
              <a:rPr lang="zh-CN" altLang="en-US" sz="2000" dirty="0" smtClean="0">
                <a:solidFill>
                  <a:srgbClr val="030305"/>
                </a:solidFill>
                <a:latin typeface="宋体" pitchFamily="2" charset="-122"/>
              </a:rPr>
              <a:t>万美元的，应向银行申领携带证，携出等值</a:t>
            </a:r>
            <a:r>
              <a:rPr lang="en-US" altLang="zh-CN" sz="2000" dirty="0" smtClean="0">
                <a:solidFill>
                  <a:srgbClr val="030305"/>
                </a:solidFill>
                <a:latin typeface="宋体" pitchFamily="2" charset="-122"/>
              </a:rPr>
              <a:t>1</a:t>
            </a:r>
            <a:r>
              <a:rPr lang="zh-CN" altLang="en-US" sz="2000" dirty="0" smtClean="0">
                <a:solidFill>
                  <a:srgbClr val="030305"/>
                </a:solidFill>
                <a:latin typeface="宋体" pitchFamily="2" charset="-122"/>
              </a:rPr>
              <a:t>万美元以上的，应向外汇局申领携带证。</a:t>
            </a:r>
            <a:r>
              <a:rPr lang="zh-CN" altLang="en-US" sz="2000" b="1" dirty="0" smtClean="0">
                <a:solidFill>
                  <a:srgbClr val="030305"/>
                </a:solidFill>
                <a:latin typeface="宋体" pitchFamily="2" charset="-122"/>
              </a:rPr>
              <a:t> </a:t>
            </a:r>
            <a:endParaRPr lang="en-US" altLang="zh-CN" sz="2200" b="1" dirty="0" smtClean="0">
              <a:solidFill>
                <a:srgbClr val="030305"/>
              </a:solidFill>
              <a:latin typeface="宋体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uojishouzhi">
  <a:themeElements>
    <a:clrScheme name="guojishouzhi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guojishouzhi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guojishouzhi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ojishouzhi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ojishouzhi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ojishouzhi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ojishouzhi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ojishouzhi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ojishouzhi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28425</TotalTime>
  <Words>2182</Words>
  <Application>Microsoft Office PowerPoint</Application>
  <PresentationFormat>全屏显示(4:3)</PresentationFormat>
  <Paragraphs>353</Paragraphs>
  <Slides>23</Slides>
  <Notes>22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guojishouzhi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SAFE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safeusr</dc:creator>
  <cp:lastModifiedBy>admin</cp:lastModifiedBy>
  <cp:revision>2380</cp:revision>
  <cp:lastPrinted>2008-04-01T02:24:43Z</cp:lastPrinted>
  <dcterms:created xsi:type="dcterms:W3CDTF">2004-06-29T01:14:52Z</dcterms:created>
  <dcterms:modified xsi:type="dcterms:W3CDTF">2019-04-25T03:49:17Z</dcterms:modified>
</cp:coreProperties>
</file>