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harts/chart7.xml" ContentType="application/vnd.openxmlformats-officedocument.drawingml.char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layout13.xml" ContentType="application/vnd.openxmlformats-officedocument.drawingml.diagramLayout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iagrams/colors1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charts/chart12.xml" ContentType="application/vnd.openxmlformats-officedocument.drawingml.chart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8.xml" ContentType="application/vnd.ms-office.drawingml.diagramDrawing+xml"/>
  <Override PartName="/ppt/diagrams/drawing13.xml" ContentType="application/vnd.ms-office.drawingml.diagramDrawing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notesSlides/notesSlide6.xml" ContentType="application/vnd.openxmlformats-officedocument.presentationml.notesSlide+xml"/>
  <Override PartName="/ppt/diagrams/layout14.xml" ContentType="application/vnd.openxmlformats-officedocument.drawingml.diagramLayout+xml"/>
  <Override PartName="/ppt/diagrams/drawing11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Override3.xml" ContentType="application/vnd.openxmlformats-officedocument.themeOverr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drawing5.xml" ContentType="application/vnd.ms-office.drawingml.diagramDrawing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486" r:id="rId2"/>
    <p:sldId id="624" r:id="rId3"/>
    <p:sldId id="621" r:id="rId4"/>
    <p:sldId id="616" r:id="rId5"/>
    <p:sldId id="550" r:id="rId6"/>
    <p:sldId id="590" r:id="rId7"/>
    <p:sldId id="617" r:id="rId8"/>
    <p:sldId id="614" r:id="rId9"/>
    <p:sldId id="595" r:id="rId10"/>
    <p:sldId id="623" r:id="rId11"/>
    <p:sldId id="618" r:id="rId12"/>
    <p:sldId id="577" r:id="rId13"/>
    <p:sldId id="564" r:id="rId14"/>
    <p:sldId id="520" r:id="rId15"/>
    <p:sldId id="542" r:id="rId16"/>
    <p:sldId id="565" r:id="rId17"/>
    <p:sldId id="608" r:id="rId18"/>
    <p:sldId id="488" r:id="rId19"/>
    <p:sldId id="606" r:id="rId20"/>
    <p:sldId id="625" r:id="rId21"/>
    <p:sldId id="586" r:id="rId22"/>
    <p:sldId id="607" r:id="rId23"/>
    <p:sldId id="613" r:id="rId24"/>
    <p:sldId id="602" r:id="rId25"/>
    <p:sldId id="601" r:id="rId26"/>
    <p:sldId id="574" r:id="rId27"/>
    <p:sldId id="581" r:id="rId28"/>
    <p:sldId id="597" r:id="rId29"/>
    <p:sldId id="596" r:id="rId30"/>
  </p:sldIdLst>
  <p:sldSz cx="9144000" cy="6858000" type="screen4x3"/>
  <p:notesSz cx="9926638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1414"/>
    <a:srgbClr val="CF523D"/>
    <a:srgbClr val="24E60A"/>
    <a:srgbClr val="009999"/>
    <a:srgbClr val="FB9BF6"/>
    <a:srgbClr val="F846F0"/>
    <a:srgbClr val="AC6098"/>
    <a:srgbClr val="F8ED0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中度样式 3 - 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14" autoAdjust="0"/>
    <p:restoredTop sz="94222" autoAdjust="0"/>
  </p:normalViewPr>
  <p:slideViewPr>
    <p:cSldViewPr>
      <p:cViewPr varScale="1">
        <p:scale>
          <a:sx n="89" d="100"/>
          <a:sy n="8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1950" y="-114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&#25253;&#34920;&#32534;&#21046;&#19982;&#32479;&#35745;\&#23545;&#20869;&#23545;&#22806;&#32479;&#35745;&#24037;&#20316;\3.&#26376;&#25253;&#34920;&#65306;Y-14&#31080;&#25454;&#23439;&#35266;&#24066;&#22330;&#25968;&#25454;&#25253;&#34920;\&#25945;&#25480;PPT\PPT&#25968;&#25454;&#65288;&#26472;&#24070;&#65289;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137368\Desktop\&#25945;&#25480;PPT\PPT&#25968;&#25454;&#65288;&#26472;&#24070;&#65289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137368\Desktop\&#25945;&#25480;PPT\ppt&#25968;&#25454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137368\Desktop\&#25945;&#25480;PPT\PPT&#25968;&#25454;&#65288;&#26472;&#24070;&#65289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E:\&#25253;&#34920;&#32534;&#21046;&#19982;&#32479;&#35745;\&#23545;&#20869;&#23545;&#22806;&#32479;&#35745;&#24037;&#20316;\3.&#26376;&#25253;&#34920;&#65306;Y-14&#31080;&#25454;&#23439;&#35266;&#24066;&#22330;&#25968;&#25454;&#25253;&#34920;\&#25945;&#25480;PPT\PPT&#25968;&#25454;&#65288;&#26472;&#24070;&#65289;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137368\Desktop\&#25945;&#25480;PPT\ppt&#25968;&#2545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137368\Desktop\&#25945;&#25480;PPT\PPT&#25968;&#25454;&#65288;&#26472;&#24070;&#652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137368\Desktop\&#25945;&#25480;PPT\ppt&#25968;&#25454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137368\Desktop\&#25945;&#25480;PPT\PPT&#25968;&#25454;&#65288;&#26472;&#24070;&#6528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E:\&#25253;&#34920;&#32534;&#21046;&#19982;&#32479;&#35745;\&#23545;&#20869;&#23545;&#22806;&#32479;&#35745;&#24037;&#20316;\3.&#26376;&#25253;&#34920;&#65306;Y-14&#31080;&#25454;&#23439;&#35266;&#24066;&#22330;&#25968;&#25454;&#25253;&#34920;\&#25945;&#25480;PPT\PPT&#25968;&#25454;&#65288;&#26472;&#24070;&#65289;.xlsx" TargetMode="External"/><Relationship Id="rId1" Type="http://schemas.openxmlformats.org/officeDocument/2006/relationships/themeOverride" Target="../theme/themeOverride3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137368\Desktop\&#25945;&#25480;PPT\ppt&#25968;&#2545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1200" b="1"/>
              <a:t>2011</a:t>
            </a:r>
            <a:r>
              <a:rPr lang="zh-CN" altLang="en-US" sz="1200" b="1"/>
              <a:t>年以来票据累计签发量    单位：万 亿元</a:t>
            </a:r>
          </a:p>
        </c:rich>
      </c:tx>
      <c:layout>
        <c:manualLayout>
          <c:xMode val="edge"/>
          <c:yMode val="edge"/>
          <c:x val="0.20823479438000941"/>
          <c:y val="3.7037228531485812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11128462225160157"/>
          <c:y val="0.1319786340726119"/>
          <c:w val="0.86595184217750898"/>
          <c:h val="0.63323435603008438"/>
        </c:manualLayout>
      </c:layout>
      <c:barChart>
        <c:barDir val="col"/>
        <c:grouping val="clustered"/>
        <c:ser>
          <c:idx val="1"/>
          <c:order val="0"/>
          <c:tx>
            <c:strRef>
              <c:f>累计承兑、贴现201612!$B$2</c:f>
              <c:strCache>
                <c:ptCount val="1"/>
                <c:pt idx="0">
                  <c:v>累计签发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Pt>
            <c:idx val="4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</c:dPt>
          <c:dPt>
            <c:idx val="5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6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7"/>
            <c:spPr>
              <a:solidFill>
                <a:srgbClr val="843F06"/>
              </a:solidFill>
              <a:ln>
                <a:noFill/>
              </a:ln>
              <a:effectLst/>
            </c:spPr>
          </c:dPt>
          <c:dPt>
            <c:idx val="8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9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1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1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12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13"/>
            <c:spPr>
              <a:solidFill>
                <a:srgbClr val="CC3300"/>
              </a:solidFill>
              <a:ln>
                <a:noFill/>
              </a:ln>
              <a:effectLst/>
            </c:spPr>
          </c:dPt>
          <c:dPt>
            <c:idx val="14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5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Lbls>
            <c:dLbl>
              <c:idx val="14"/>
              <c:layout>
                <c:manualLayout>
                  <c:x val="8.8184646150428567E-3"/>
                  <c:y val="-4.342380529302261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8.0102210865459524E-3"/>
                  <c:y val="-2.0041756289087352E-2"/>
                </c:manualLayout>
              </c:layout>
              <c:tx>
                <c:rich>
                  <a:bodyPr/>
                  <a:lstStyle/>
                  <a:p>
                    <a:r>
                      <a:rPr lang="en-US" altLang="zh-CN" b="1" dirty="0" smtClean="0"/>
                      <a:t>18.3</a:t>
                    </a:r>
                    <a:endParaRPr lang="zh-CN" alt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28575" cap="rnd">
                <a:solidFill>
                  <a:schemeClr val="tx2">
                    <a:lumMod val="75000"/>
                    <a:alpha val="95000"/>
                  </a:schemeClr>
                </a:solidFill>
                <a:prstDash val="sysDot"/>
              </a:ln>
              <a:effectLst/>
            </c:spPr>
            <c:trendlineType val="movingAvg"/>
            <c:period val="2"/>
          </c:trendline>
          <c:cat>
            <c:numRef>
              <c:f>累计承兑、贴现201612!$A$3:$A$18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累计承兑、贴现201612!$B$3:$B$18</c:f>
              <c:numCache>
                <c:formatCode>General</c:formatCode>
                <c:ptCount val="16"/>
                <c:pt idx="0">
                  <c:v>1.2843</c:v>
                </c:pt>
                <c:pt idx="1">
                  <c:v>1.613899999999993</c:v>
                </c:pt>
                <c:pt idx="2">
                  <c:v>2.77</c:v>
                </c:pt>
                <c:pt idx="3">
                  <c:v>3.4</c:v>
                </c:pt>
                <c:pt idx="4">
                  <c:v>4.45</c:v>
                </c:pt>
                <c:pt idx="5">
                  <c:v>5.4300000000000024</c:v>
                </c:pt>
                <c:pt idx="6">
                  <c:v>5.87</c:v>
                </c:pt>
                <c:pt idx="7">
                  <c:v>7.1</c:v>
                </c:pt>
                <c:pt idx="8">
                  <c:v>10.3</c:v>
                </c:pt>
                <c:pt idx="9">
                  <c:v>12.2</c:v>
                </c:pt>
                <c:pt idx="10">
                  <c:v>15.1</c:v>
                </c:pt>
                <c:pt idx="11">
                  <c:v>17.899999999999999</c:v>
                </c:pt>
                <c:pt idx="12">
                  <c:v>20.3</c:v>
                </c:pt>
                <c:pt idx="13">
                  <c:v>22.1</c:v>
                </c:pt>
                <c:pt idx="14">
                  <c:v>22.4</c:v>
                </c:pt>
                <c:pt idx="15">
                  <c:v>18.100000000000001</c:v>
                </c:pt>
              </c:numCache>
            </c:numRef>
          </c:val>
        </c:ser>
        <c:gapWidth val="21"/>
        <c:overlap val="-40"/>
        <c:axId val="65549824"/>
        <c:axId val="655513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累计承兑、贴现201612!$A$2</c15:sqref>
                        </c15:formulaRef>
                      </c:ext>
                    </c:extLst>
                    <c:strCache>
                      <c:ptCount val="1"/>
                      <c:pt idx="0">
                        <c:v>考核期</c:v>
                      </c:pt>
                    </c:strCache>
                  </c:strRef>
                </c:tx>
                <c:spPr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Pt>
                  <c:idx val="6"/>
                  <c:invertIfNegative val="0"/>
                  <c:bubble3D val="0"/>
                  <c:spPr>
                    <a:solidFill>
                      <a:schemeClr val="accent1">
                        <a:lumMod val="50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7"/>
                  <c:invertIfNegative val="0"/>
                  <c:bubble3D val="0"/>
                  <c:spPr>
                    <a:solidFill>
                      <a:schemeClr val="accent2">
                        <a:lumMod val="50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8"/>
                  <c:invertIfNegative val="0"/>
                  <c:bubble3D val="0"/>
                  <c:spPr>
                    <a:solidFill>
                      <a:schemeClr val="accent3">
                        <a:lumMod val="75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9"/>
                  <c:invertIfNegative val="0"/>
                  <c:bubble3D val="0"/>
                  <c:spPr>
                    <a:solidFill>
                      <a:schemeClr val="accent4">
                        <a:lumMod val="50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10"/>
                  <c:invertIfNegative val="0"/>
                  <c:bubble3D val="0"/>
                  <c:spPr>
                    <a:solidFill>
                      <a:schemeClr val="accent5">
                        <a:lumMod val="75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11"/>
                  <c:invertIfNegative val="0"/>
                  <c:bubble3D val="0"/>
                  <c:spPr>
                    <a:solidFill>
                      <a:schemeClr val="accent6">
                        <a:lumMod val="50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13"/>
                  <c:invertIfNegative val="0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/>
                  </c:spPr>
                </c:dPt>
                <c:dPt>
                  <c:idx val="14"/>
                  <c:invertIfNegative val="0"/>
                  <c:bubble3D val="0"/>
                  <c:spPr>
                    <a:solidFill>
                      <a:schemeClr val="accent3"/>
                    </a:solidFill>
                    <a:ln>
                      <a:noFill/>
                    </a:ln>
                    <a:effectLst/>
                  </c:spPr>
                </c:dPt>
                <c:dLbls>
                  <c:dLbl>
                    <c:idx val="14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zh-CN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trendline>
                  <c:spPr>
                    <a:ln w="15875" cap="rnd" cmpd="sng">
                      <a:solidFill>
                        <a:srgbClr val="C00000"/>
                      </a:solidFill>
                      <a:prstDash val="solid"/>
                      <a:round/>
                      <a:headEnd type="none"/>
                      <a:tailEnd type="none" w="med" len="sm"/>
                    </a:ln>
                    <a:effectLst/>
                  </c:spPr>
                  <c:trendlineType val="movingAvg"/>
                  <c:period val="2"/>
                  <c:dispRSqr val="0"/>
                  <c:dispEq val="0"/>
                </c:trendline>
                <c:trendline>
                  <c:spPr>
                    <a:ln w="19050" cap="rnd">
                      <a:solidFill>
                        <a:schemeClr val="accent1"/>
                      </a:solidFill>
                      <a:prstDash val="sysDot"/>
                    </a:ln>
                    <a:effectLst/>
                  </c:spPr>
                  <c:trendlineType val="movingAvg"/>
                  <c:period val="2"/>
                  <c:dispRSqr val="0"/>
                  <c:dispEq val="0"/>
                </c:trendline>
                <c:cat>
                  <c:numRef>
                    <c:extLst>
                      <c:ext uri="{02D57815-91ED-43cb-92C2-25804820EDAC}">
                        <c15:formulaRef>
                          <c15:sqref>累计承兑、贴现201612!$A$3:$A$18</c15:sqref>
                        </c15:formulaRef>
                      </c:ext>
                    </c:extLst>
                    <c:numCache>
                      <c:formatCode>General</c:formatCod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累计承兑、贴现201612!$A$3:$A$18</c15:sqref>
                        </c15:formulaRef>
                      </c:ext>
                    </c:extLst>
                    <c:numCache>
                      <c:formatCode>General</c:formatCod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655498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65551360"/>
        <c:crosses val="autoZero"/>
        <c:auto val="1"/>
        <c:lblAlgn val="ctr"/>
        <c:lblOffset val="100"/>
      </c:catAx>
      <c:valAx>
        <c:axId val="65551360"/>
        <c:scaling>
          <c:orientation val="minMax"/>
          <c:max val="8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65549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19050" cap="flat" cmpd="sng" algn="ctr">
      <a:noFill/>
      <a:prstDash val="sysDot"/>
      <a:round/>
    </a:ln>
    <a:effectLst/>
  </c:spPr>
  <c:txPr>
    <a:bodyPr/>
    <a:lstStyle/>
    <a:p>
      <a:pPr>
        <a:defRPr/>
      </a:pPr>
      <a:endParaRPr lang="zh-CN"/>
    </a:p>
  </c:tx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全国票据融资及直贴利率201612!$B$1</c:f>
              <c:strCache>
                <c:ptCount val="1"/>
                <c:pt idx="0">
                  <c:v>全国票据融资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cat>
            <c:numRef>
              <c:f>全国票据融资及直贴利率201612!$A$2:$A$125</c:f>
              <c:numCache>
                <c:formatCode>yyyy\-mm</c:formatCode>
                <c:ptCount val="124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  <c:pt idx="102">
                  <c:v>42186</c:v>
                </c:pt>
                <c:pt idx="103">
                  <c:v>42217</c:v>
                </c:pt>
                <c:pt idx="104">
                  <c:v>42248</c:v>
                </c:pt>
                <c:pt idx="105">
                  <c:v>42278</c:v>
                </c:pt>
                <c:pt idx="106">
                  <c:v>42309</c:v>
                </c:pt>
                <c:pt idx="107">
                  <c:v>42339</c:v>
                </c:pt>
                <c:pt idx="108">
                  <c:v>42370</c:v>
                </c:pt>
                <c:pt idx="109">
                  <c:v>42401</c:v>
                </c:pt>
                <c:pt idx="110">
                  <c:v>42430</c:v>
                </c:pt>
                <c:pt idx="111">
                  <c:v>42461</c:v>
                </c:pt>
                <c:pt idx="112">
                  <c:v>42491</c:v>
                </c:pt>
                <c:pt idx="113">
                  <c:v>42522</c:v>
                </c:pt>
                <c:pt idx="114">
                  <c:v>42552</c:v>
                </c:pt>
                <c:pt idx="115">
                  <c:v>42583</c:v>
                </c:pt>
                <c:pt idx="116">
                  <c:v>42614</c:v>
                </c:pt>
                <c:pt idx="117">
                  <c:v>42645</c:v>
                </c:pt>
                <c:pt idx="118">
                  <c:v>42675</c:v>
                </c:pt>
                <c:pt idx="119">
                  <c:v>42705</c:v>
                </c:pt>
                <c:pt idx="120">
                  <c:v>42736</c:v>
                </c:pt>
                <c:pt idx="121">
                  <c:v>42767</c:v>
                </c:pt>
                <c:pt idx="122">
                  <c:v>42795</c:v>
                </c:pt>
                <c:pt idx="123">
                  <c:v>42826</c:v>
                </c:pt>
              </c:numCache>
            </c:numRef>
          </c:cat>
          <c:val>
            <c:numRef>
              <c:f>全国票据融资及直贴利率201612!$B$2:$B$125</c:f>
              <c:numCache>
                <c:formatCode>0_ </c:formatCode>
                <c:ptCount val="124"/>
                <c:pt idx="0">
                  <c:v>17914</c:v>
                </c:pt>
                <c:pt idx="1">
                  <c:v>18079</c:v>
                </c:pt>
                <c:pt idx="2">
                  <c:v>18051</c:v>
                </c:pt>
                <c:pt idx="3">
                  <c:v>18670</c:v>
                </c:pt>
                <c:pt idx="4">
                  <c:v>18498</c:v>
                </c:pt>
                <c:pt idx="5">
                  <c:v>17469</c:v>
                </c:pt>
                <c:pt idx="6">
                  <c:v>17212</c:v>
                </c:pt>
                <c:pt idx="7">
                  <c:v>17188</c:v>
                </c:pt>
                <c:pt idx="8">
                  <c:v>15752</c:v>
                </c:pt>
                <c:pt idx="9">
                  <c:v>14490</c:v>
                </c:pt>
                <c:pt idx="10">
                  <c:v>13739</c:v>
                </c:pt>
                <c:pt idx="11">
                  <c:v>12818</c:v>
                </c:pt>
                <c:pt idx="12">
                  <c:v>13002</c:v>
                </c:pt>
                <c:pt idx="13">
                  <c:v>12320</c:v>
                </c:pt>
                <c:pt idx="14">
                  <c:v>12023</c:v>
                </c:pt>
                <c:pt idx="15">
                  <c:v>12800</c:v>
                </c:pt>
                <c:pt idx="16">
                  <c:v>13177</c:v>
                </c:pt>
                <c:pt idx="17">
                  <c:v>12869</c:v>
                </c:pt>
                <c:pt idx="18">
                  <c:v>13634</c:v>
                </c:pt>
                <c:pt idx="19">
                  <c:v>14162.49</c:v>
                </c:pt>
                <c:pt idx="20">
                  <c:v>14420</c:v>
                </c:pt>
                <c:pt idx="21">
                  <c:v>15027</c:v>
                </c:pt>
                <c:pt idx="22">
                  <c:v>17132</c:v>
                </c:pt>
                <c:pt idx="23">
                  <c:v>19279</c:v>
                </c:pt>
                <c:pt idx="24">
                  <c:v>25526</c:v>
                </c:pt>
                <c:pt idx="25">
                  <c:v>30396</c:v>
                </c:pt>
                <c:pt idx="26">
                  <c:v>34104</c:v>
                </c:pt>
                <c:pt idx="27">
                  <c:v>35361</c:v>
                </c:pt>
                <c:pt idx="28">
                  <c:v>36224</c:v>
                </c:pt>
                <c:pt idx="29">
                  <c:v>36352</c:v>
                </c:pt>
                <c:pt idx="30">
                  <c:v>34370</c:v>
                </c:pt>
                <c:pt idx="31">
                  <c:v>31607</c:v>
                </c:pt>
                <c:pt idx="32">
                  <c:v>28089</c:v>
                </c:pt>
                <c:pt idx="33">
                  <c:v>26050</c:v>
                </c:pt>
                <c:pt idx="34">
                  <c:v>24965</c:v>
                </c:pt>
                <c:pt idx="35">
                  <c:v>23850</c:v>
                </c:pt>
                <c:pt idx="36">
                  <c:v>22058</c:v>
                </c:pt>
                <c:pt idx="37">
                  <c:v>20309</c:v>
                </c:pt>
                <c:pt idx="38">
                  <c:v>17623.2055925403</c:v>
                </c:pt>
                <c:pt idx="39">
                  <c:v>18092.737900703101</c:v>
                </c:pt>
                <c:pt idx="40">
                  <c:v>18469.61109705508</c:v>
                </c:pt>
                <c:pt idx="41">
                  <c:v>17342.592574805971</c:v>
                </c:pt>
                <c:pt idx="42">
                  <c:v>16900</c:v>
                </c:pt>
                <c:pt idx="43">
                  <c:v>16695</c:v>
                </c:pt>
                <c:pt idx="44">
                  <c:v>15769</c:v>
                </c:pt>
                <c:pt idx="45">
                  <c:v>15767</c:v>
                </c:pt>
                <c:pt idx="46">
                  <c:v>15611</c:v>
                </c:pt>
                <c:pt idx="47">
                  <c:v>14816</c:v>
                </c:pt>
                <c:pt idx="48">
                  <c:v>14139</c:v>
                </c:pt>
                <c:pt idx="49">
                  <c:v>13422</c:v>
                </c:pt>
                <c:pt idx="50">
                  <c:v>12390</c:v>
                </c:pt>
                <c:pt idx="51">
                  <c:v>12785</c:v>
                </c:pt>
                <c:pt idx="52">
                  <c:v>13340</c:v>
                </c:pt>
                <c:pt idx="53">
                  <c:v>13590</c:v>
                </c:pt>
                <c:pt idx="54">
                  <c:v>14243</c:v>
                </c:pt>
                <c:pt idx="55">
                  <c:v>15153</c:v>
                </c:pt>
                <c:pt idx="56">
                  <c:v>14953</c:v>
                </c:pt>
                <c:pt idx="57">
                  <c:v>14244</c:v>
                </c:pt>
                <c:pt idx="58">
                  <c:v>14604</c:v>
                </c:pt>
                <c:pt idx="59">
                  <c:v>15124</c:v>
                </c:pt>
                <c:pt idx="60">
                  <c:v>15204.754257421211</c:v>
                </c:pt>
                <c:pt idx="61">
                  <c:v>16310.403047328611</c:v>
                </c:pt>
                <c:pt idx="62">
                  <c:v>17699.90388220374</c:v>
                </c:pt>
                <c:pt idx="63">
                  <c:v>20106.517558790179</c:v>
                </c:pt>
                <c:pt idx="64">
                  <c:v>22426.533591890497</c:v>
                </c:pt>
                <c:pt idx="65">
                  <c:v>22766.302022987376</c:v>
                </c:pt>
                <c:pt idx="66">
                  <c:v>24293.219341905351</c:v>
                </c:pt>
                <c:pt idx="67">
                  <c:v>25607.583129754727</c:v>
                </c:pt>
                <c:pt idx="68">
                  <c:v>23437.256382576099</c:v>
                </c:pt>
                <c:pt idx="69">
                  <c:v>22704.774008228222</c:v>
                </c:pt>
                <c:pt idx="70">
                  <c:v>22335.783445571422</c:v>
                </c:pt>
                <c:pt idx="71">
                  <c:v>20425.664541822098</c:v>
                </c:pt>
                <c:pt idx="72">
                  <c:v>20155.214721485296</c:v>
                </c:pt>
                <c:pt idx="73">
                  <c:v>20336.158308435271</c:v>
                </c:pt>
                <c:pt idx="74">
                  <c:v>21519.614669183971</c:v>
                </c:pt>
                <c:pt idx="75">
                  <c:v>23206.927864623452</c:v>
                </c:pt>
                <c:pt idx="76">
                  <c:v>24044.946198349709</c:v>
                </c:pt>
                <c:pt idx="77">
                  <c:v>23283.147287258005</c:v>
                </c:pt>
                <c:pt idx="78">
                  <c:v>22244.676029778992</c:v>
                </c:pt>
                <c:pt idx="79">
                  <c:v>22118.025436629199</c:v>
                </c:pt>
                <c:pt idx="80">
                  <c:v>20593.768145708331</c:v>
                </c:pt>
                <c:pt idx="81">
                  <c:v>19887.388798564032</c:v>
                </c:pt>
                <c:pt idx="82">
                  <c:v>20078.1418129169</c:v>
                </c:pt>
                <c:pt idx="83">
                  <c:v>19594.003510630777</c:v>
                </c:pt>
                <c:pt idx="84">
                  <c:v>18767.516161563501</c:v>
                </c:pt>
                <c:pt idx="85">
                  <c:v>18431.9184471441</c:v>
                </c:pt>
                <c:pt idx="86">
                  <c:v>18839.5582691044</c:v>
                </c:pt>
                <c:pt idx="87">
                  <c:v>19695.784335317399</c:v>
                </c:pt>
                <c:pt idx="88">
                  <c:v>21239.148470670498</c:v>
                </c:pt>
                <c:pt idx="89">
                  <c:v>22027.658451768999</c:v>
                </c:pt>
                <c:pt idx="90">
                  <c:v>23753.499670828696</c:v>
                </c:pt>
                <c:pt idx="91">
                  <c:v>26120.274473286401</c:v>
                </c:pt>
                <c:pt idx="92">
                  <c:v>26977.796923211121</c:v>
                </c:pt>
                <c:pt idx="93">
                  <c:v>28148.649714834177</c:v>
                </c:pt>
                <c:pt idx="94">
                  <c:v>30572.458445667828</c:v>
                </c:pt>
                <c:pt idx="95">
                  <c:v>29169.412291192599</c:v>
                </c:pt>
                <c:pt idx="96">
                  <c:v>30088.308076481579</c:v>
                </c:pt>
                <c:pt idx="97">
                  <c:v>30488.491297946897</c:v>
                </c:pt>
                <c:pt idx="98">
                  <c:v>30768.792264825297</c:v>
                </c:pt>
                <c:pt idx="99">
                  <c:v>32129.8359970247</c:v>
                </c:pt>
                <c:pt idx="100">
                  <c:v>34362.495354541774</c:v>
                </c:pt>
                <c:pt idx="101">
                  <c:v>37817.492509644944</c:v>
                </c:pt>
                <c:pt idx="102">
                  <c:v>40384.049039397243</c:v>
                </c:pt>
                <c:pt idx="103">
                  <c:v>42841.124649395402</c:v>
                </c:pt>
                <c:pt idx="104">
                  <c:v>43128.429222159597</c:v>
                </c:pt>
                <c:pt idx="105">
                  <c:v>44964</c:v>
                </c:pt>
                <c:pt idx="106">
                  <c:v>46390.0645038</c:v>
                </c:pt>
                <c:pt idx="107">
                  <c:v>45756.020270748544</c:v>
                </c:pt>
                <c:pt idx="108">
                  <c:v>49482.041378452297</c:v>
                </c:pt>
                <c:pt idx="109">
                  <c:v>48898.889275242771</c:v>
                </c:pt>
                <c:pt idx="110">
                  <c:v>49416.875170096399</c:v>
                </c:pt>
                <c:pt idx="111">
                  <c:v>51804.423865092998</c:v>
                </c:pt>
                <c:pt idx="112">
                  <c:v>53368.335793322498</c:v>
                </c:pt>
                <c:pt idx="113">
                  <c:v>53218.318237595988</c:v>
                </c:pt>
                <c:pt idx="114">
                  <c:v>53494.815713499644</c:v>
                </c:pt>
                <c:pt idx="115">
                  <c:v>55729.411420549484</c:v>
                </c:pt>
                <c:pt idx="116">
                  <c:v>57151.704569691101</c:v>
                </c:pt>
                <c:pt idx="117">
                  <c:v>58315.39</c:v>
                </c:pt>
                <c:pt idx="118">
                  <c:v>57312.69</c:v>
                </c:pt>
                <c:pt idx="119">
                  <c:v>54778.9</c:v>
                </c:pt>
                <c:pt idx="120">
                  <c:v>50188.14</c:v>
                </c:pt>
                <c:pt idx="121">
                  <c:v>47769.840000000011</c:v>
                </c:pt>
                <c:pt idx="122" formatCode="0.00_ ">
                  <c:v>43877.198641381474</c:v>
                </c:pt>
                <c:pt idx="123" formatCode="0.00_ ">
                  <c:v>41894.585897088698</c:v>
                </c:pt>
              </c:numCache>
            </c:numRef>
          </c:val>
        </c:ser>
        <c:gapWidth val="26"/>
        <c:axId val="72747648"/>
        <c:axId val="72749440"/>
      </c:barChart>
      <c:lineChart>
        <c:grouping val="standard"/>
        <c:ser>
          <c:idx val="1"/>
          <c:order val="1"/>
          <c:tx>
            <c:strRef>
              <c:f>全国票据融资及直贴利率201612!$C$1</c:f>
              <c:strCache>
                <c:ptCount val="1"/>
                <c:pt idx="0">
                  <c:v>直贴利率</c:v>
                </c:pt>
              </c:strCache>
            </c:strRef>
          </c:tx>
          <c:marker>
            <c:symbol val="none"/>
          </c:marker>
          <c:cat>
            <c:numRef>
              <c:f>全国票据融资及直贴利率201612!$A$2:$A$125</c:f>
              <c:numCache>
                <c:formatCode>yyyy\-mm</c:formatCode>
                <c:ptCount val="124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  <c:pt idx="102">
                  <c:v>42186</c:v>
                </c:pt>
                <c:pt idx="103">
                  <c:v>42217</c:v>
                </c:pt>
                <c:pt idx="104">
                  <c:v>42248</c:v>
                </c:pt>
                <c:pt idx="105">
                  <c:v>42278</c:v>
                </c:pt>
                <c:pt idx="106">
                  <c:v>42309</c:v>
                </c:pt>
                <c:pt idx="107">
                  <c:v>42339</c:v>
                </c:pt>
                <c:pt idx="108">
                  <c:v>42370</c:v>
                </c:pt>
                <c:pt idx="109">
                  <c:v>42401</c:v>
                </c:pt>
                <c:pt idx="110">
                  <c:v>42430</c:v>
                </c:pt>
                <c:pt idx="111">
                  <c:v>42461</c:v>
                </c:pt>
                <c:pt idx="112">
                  <c:v>42491</c:v>
                </c:pt>
                <c:pt idx="113">
                  <c:v>42522</c:v>
                </c:pt>
                <c:pt idx="114">
                  <c:v>42552</c:v>
                </c:pt>
                <c:pt idx="115">
                  <c:v>42583</c:v>
                </c:pt>
                <c:pt idx="116">
                  <c:v>42614</c:v>
                </c:pt>
                <c:pt idx="117">
                  <c:v>42645</c:v>
                </c:pt>
                <c:pt idx="118">
                  <c:v>42675</c:v>
                </c:pt>
                <c:pt idx="119">
                  <c:v>42705</c:v>
                </c:pt>
                <c:pt idx="120">
                  <c:v>42736</c:v>
                </c:pt>
                <c:pt idx="121">
                  <c:v>42767</c:v>
                </c:pt>
                <c:pt idx="122">
                  <c:v>42795</c:v>
                </c:pt>
                <c:pt idx="123">
                  <c:v>42826</c:v>
                </c:pt>
              </c:numCache>
            </c:numRef>
          </c:cat>
          <c:val>
            <c:numRef>
              <c:f>全国票据融资及直贴利率201612!$C$2:$C$125</c:f>
              <c:numCache>
                <c:formatCode>_ * #,##0.00_ ;_ * \-#,##0.00_ ;_ * "-"??_ ;_ @_ </c:formatCode>
                <c:ptCount val="124"/>
                <c:pt idx="0">
                  <c:v>3.3648062204807592</c:v>
                </c:pt>
                <c:pt idx="1">
                  <c:v>3.2734440017347497</c:v>
                </c:pt>
                <c:pt idx="2">
                  <c:v>3.2328077975311942</c:v>
                </c:pt>
                <c:pt idx="3">
                  <c:v>3.4163372349550798</c:v>
                </c:pt>
                <c:pt idx="4">
                  <c:v>3.7236796489770501</c:v>
                </c:pt>
                <c:pt idx="5">
                  <c:v>4.418289444907689</c:v>
                </c:pt>
                <c:pt idx="6">
                  <c:v>4.5724698287360654</c:v>
                </c:pt>
                <c:pt idx="7">
                  <c:v>4.5655537812985729</c:v>
                </c:pt>
                <c:pt idx="8">
                  <c:v>5.3093499972734524</c:v>
                </c:pt>
                <c:pt idx="9">
                  <c:v>6.6394494828019281</c:v>
                </c:pt>
                <c:pt idx="10">
                  <c:v>9.3564546004936275</c:v>
                </c:pt>
                <c:pt idx="11">
                  <c:v>9.9002610032151619</c:v>
                </c:pt>
                <c:pt idx="12">
                  <c:v>7.7568647902454835</c:v>
                </c:pt>
                <c:pt idx="13">
                  <c:v>7.6098477927021584</c:v>
                </c:pt>
                <c:pt idx="14">
                  <c:v>6.6380664710109611</c:v>
                </c:pt>
                <c:pt idx="15">
                  <c:v>6.0279999999999943</c:v>
                </c:pt>
                <c:pt idx="16">
                  <c:v>5.79</c:v>
                </c:pt>
                <c:pt idx="17">
                  <c:v>6.05</c:v>
                </c:pt>
                <c:pt idx="18">
                  <c:v>5.9779999999999998</c:v>
                </c:pt>
                <c:pt idx="19">
                  <c:v>5.7939999999999996</c:v>
                </c:pt>
                <c:pt idx="20">
                  <c:v>5.2149999999999945</c:v>
                </c:pt>
                <c:pt idx="21">
                  <c:v>4.7949999999999955</c:v>
                </c:pt>
                <c:pt idx="22">
                  <c:v>3.9559999999999977</c:v>
                </c:pt>
                <c:pt idx="23">
                  <c:v>2.5989999999999998</c:v>
                </c:pt>
                <c:pt idx="24">
                  <c:v>1.9730000000000001</c:v>
                </c:pt>
                <c:pt idx="25">
                  <c:v>1.875</c:v>
                </c:pt>
                <c:pt idx="26">
                  <c:v>1.784</c:v>
                </c:pt>
                <c:pt idx="27">
                  <c:v>1.728</c:v>
                </c:pt>
                <c:pt idx="28">
                  <c:v>1.7029999999999987</c:v>
                </c:pt>
                <c:pt idx="29">
                  <c:v>1.7349999999999988</c:v>
                </c:pt>
                <c:pt idx="30">
                  <c:v>2.0719999999999987</c:v>
                </c:pt>
                <c:pt idx="31">
                  <c:v>2.407</c:v>
                </c:pt>
                <c:pt idx="32">
                  <c:v>2.4449999999999998</c:v>
                </c:pt>
                <c:pt idx="33">
                  <c:v>2.6659999999999999</c:v>
                </c:pt>
                <c:pt idx="34">
                  <c:v>2.6309999999999998</c:v>
                </c:pt>
                <c:pt idx="35">
                  <c:v>2.6930000000000001</c:v>
                </c:pt>
                <c:pt idx="36">
                  <c:v>2.8659999999999997</c:v>
                </c:pt>
                <c:pt idx="37">
                  <c:v>3.92</c:v>
                </c:pt>
                <c:pt idx="38">
                  <c:v>4.032</c:v>
                </c:pt>
                <c:pt idx="39">
                  <c:v>3.6890000000000001</c:v>
                </c:pt>
                <c:pt idx="40">
                  <c:v>3.4619999999999997</c:v>
                </c:pt>
                <c:pt idx="41">
                  <c:v>4.09</c:v>
                </c:pt>
                <c:pt idx="42">
                  <c:v>4.359</c:v>
                </c:pt>
                <c:pt idx="43">
                  <c:v>4.0209999999999955</c:v>
                </c:pt>
                <c:pt idx="44">
                  <c:v>4.407</c:v>
                </c:pt>
                <c:pt idx="45">
                  <c:v>4.8269999999999955</c:v>
                </c:pt>
                <c:pt idx="46">
                  <c:v>5.0759999999999996</c:v>
                </c:pt>
                <c:pt idx="47">
                  <c:v>7.0949999999999944</c:v>
                </c:pt>
                <c:pt idx="48">
                  <c:v>7.1379999999999955</c:v>
                </c:pt>
                <c:pt idx="49">
                  <c:v>7.8629999999999951</c:v>
                </c:pt>
                <c:pt idx="50">
                  <c:v>6.9009999999999998</c:v>
                </c:pt>
                <c:pt idx="51">
                  <c:v>6.5519999999999996</c:v>
                </c:pt>
                <c:pt idx="52">
                  <c:v>6.44</c:v>
                </c:pt>
                <c:pt idx="53">
                  <c:v>7.7859999999999996</c:v>
                </c:pt>
                <c:pt idx="54">
                  <c:v>9.3130000000000006</c:v>
                </c:pt>
                <c:pt idx="55">
                  <c:v>9.620000000000001</c:v>
                </c:pt>
                <c:pt idx="56">
                  <c:v>12.13</c:v>
                </c:pt>
                <c:pt idx="57">
                  <c:v>11.32</c:v>
                </c:pt>
                <c:pt idx="58">
                  <c:v>9.61</c:v>
                </c:pt>
                <c:pt idx="59">
                  <c:v>9.2900000000000009</c:v>
                </c:pt>
                <c:pt idx="60">
                  <c:v>8.73</c:v>
                </c:pt>
                <c:pt idx="61">
                  <c:v>7.51</c:v>
                </c:pt>
                <c:pt idx="62">
                  <c:v>6.22</c:v>
                </c:pt>
                <c:pt idx="63">
                  <c:v>5.79</c:v>
                </c:pt>
                <c:pt idx="64">
                  <c:v>5.38</c:v>
                </c:pt>
                <c:pt idx="65">
                  <c:v>5.17</c:v>
                </c:pt>
                <c:pt idx="66">
                  <c:v>5.48</c:v>
                </c:pt>
                <c:pt idx="67">
                  <c:v>5.37</c:v>
                </c:pt>
                <c:pt idx="68">
                  <c:v>6.06</c:v>
                </c:pt>
                <c:pt idx="69">
                  <c:v>5.75</c:v>
                </c:pt>
                <c:pt idx="70">
                  <c:v>5.63</c:v>
                </c:pt>
                <c:pt idx="71">
                  <c:v>5.9700000000000024</c:v>
                </c:pt>
                <c:pt idx="72">
                  <c:v>5.26</c:v>
                </c:pt>
                <c:pt idx="73">
                  <c:v>4.88</c:v>
                </c:pt>
                <c:pt idx="74">
                  <c:v>4.63</c:v>
                </c:pt>
                <c:pt idx="75">
                  <c:v>4.5199999999999996</c:v>
                </c:pt>
                <c:pt idx="76">
                  <c:v>4.54</c:v>
                </c:pt>
                <c:pt idx="77">
                  <c:v>6.48</c:v>
                </c:pt>
                <c:pt idx="78">
                  <c:v>6.48</c:v>
                </c:pt>
                <c:pt idx="79">
                  <c:v>6.6199999999999966</c:v>
                </c:pt>
                <c:pt idx="80">
                  <c:v>6.81</c:v>
                </c:pt>
                <c:pt idx="81">
                  <c:v>6.56</c:v>
                </c:pt>
                <c:pt idx="82">
                  <c:v>6.8</c:v>
                </c:pt>
                <c:pt idx="83">
                  <c:v>7.76</c:v>
                </c:pt>
                <c:pt idx="84">
                  <c:v>7.6099999999999985</c:v>
                </c:pt>
                <c:pt idx="85">
                  <c:v>6.96</c:v>
                </c:pt>
                <c:pt idx="86">
                  <c:v>6.29</c:v>
                </c:pt>
                <c:pt idx="87">
                  <c:v>5.76</c:v>
                </c:pt>
                <c:pt idx="88">
                  <c:v>5.6199999999999966</c:v>
                </c:pt>
                <c:pt idx="89">
                  <c:v>5.6199999999999966</c:v>
                </c:pt>
                <c:pt idx="90">
                  <c:v>5.42</c:v>
                </c:pt>
                <c:pt idx="91">
                  <c:v>5.3</c:v>
                </c:pt>
                <c:pt idx="92">
                  <c:v>5.2700000000000014</c:v>
                </c:pt>
                <c:pt idx="93">
                  <c:v>5</c:v>
                </c:pt>
                <c:pt idx="94">
                  <c:v>4.7233999999999998</c:v>
                </c:pt>
                <c:pt idx="95">
                  <c:v>5.7301000000000002</c:v>
                </c:pt>
                <c:pt idx="96">
                  <c:v>5.3599999999999985</c:v>
                </c:pt>
                <c:pt idx="97">
                  <c:v>5.4300000000000024</c:v>
                </c:pt>
                <c:pt idx="98">
                  <c:v>5.31</c:v>
                </c:pt>
                <c:pt idx="99">
                  <c:v>4.8599999999999985</c:v>
                </c:pt>
                <c:pt idx="100">
                  <c:v>3.9099999999999997</c:v>
                </c:pt>
                <c:pt idx="101">
                  <c:v>3.8699999999999997</c:v>
                </c:pt>
                <c:pt idx="102">
                  <c:v>3.84</c:v>
                </c:pt>
                <c:pt idx="103">
                  <c:v>3.75</c:v>
                </c:pt>
                <c:pt idx="104">
                  <c:v>4.17</c:v>
                </c:pt>
                <c:pt idx="105">
                  <c:v>3.66</c:v>
                </c:pt>
                <c:pt idx="106">
                  <c:v>3.22</c:v>
                </c:pt>
                <c:pt idx="107">
                  <c:v>3.15</c:v>
                </c:pt>
                <c:pt idx="108">
                  <c:v>3.4299999999999997</c:v>
                </c:pt>
                <c:pt idx="109">
                  <c:v>3.72</c:v>
                </c:pt>
                <c:pt idx="110">
                  <c:v>3.54</c:v>
                </c:pt>
                <c:pt idx="111">
                  <c:v>3.48</c:v>
                </c:pt>
                <c:pt idx="112">
                  <c:v>3.34</c:v>
                </c:pt>
                <c:pt idx="113">
                  <c:v>3.32</c:v>
                </c:pt>
                <c:pt idx="114">
                  <c:v>3.13</c:v>
                </c:pt>
                <c:pt idx="115">
                  <c:v>2.8899999999999997</c:v>
                </c:pt>
                <c:pt idx="116">
                  <c:v>2.9299999999999997</c:v>
                </c:pt>
                <c:pt idx="117">
                  <c:v>3.01</c:v>
                </c:pt>
                <c:pt idx="118">
                  <c:v>3.09</c:v>
                </c:pt>
                <c:pt idx="119">
                  <c:v>3.82</c:v>
                </c:pt>
                <c:pt idx="120">
                  <c:v>4</c:v>
                </c:pt>
                <c:pt idx="121">
                  <c:v>4.58</c:v>
                </c:pt>
                <c:pt idx="122">
                  <c:v>4.7699999999999996</c:v>
                </c:pt>
                <c:pt idx="123">
                  <c:v>5.04</c:v>
                </c:pt>
              </c:numCache>
            </c:numRef>
          </c:val>
        </c:ser>
        <c:marker val="1"/>
        <c:axId val="72752512"/>
        <c:axId val="72750976"/>
      </c:lineChart>
      <c:dateAx>
        <c:axId val="72747648"/>
        <c:scaling>
          <c:orientation val="minMax"/>
          <c:min val="39114"/>
        </c:scaling>
        <c:axPos val="b"/>
        <c:numFmt formatCode="yyyy\-mm" sourceLinked="1"/>
        <c:tickLblPos val="nextTo"/>
        <c:crossAx val="72749440"/>
        <c:crosses val="autoZero"/>
        <c:auto val="1"/>
        <c:lblOffset val="100"/>
        <c:baseTimeUnit val="months"/>
        <c:majorUnit val="1"/>
        <c:majorTimeUnit val="months"/>
      </c:dateAx>
      <c:valAx>
        <c:axId val="72749440"/>
        <c:scaling>
          <c:orientation val="minMax"/>
        </c:scaling>
        <c:axPos val="l"/>
        <c:majorGridlines/>
        <c:numFmt formatCode="0_ " sourceLinked="1"/>
        <c:tickLblPos val="nextTo"/>
        <c:crossAx val="72747648"/>
        <c:crosses val="autoZero"/>
        <c:crossBetween val="between"/>
      </c:valAx>
      <c:valAx>
        <c:axId val="72750976"/>
        <c:scaling>
          <c:orientation val="minMax"/>
        </c:scaling>
        <c:axPos val="r"/>
        <c:numFmt formatCode="_ * #,##0_ ;_ * \-#,##0_ ;_ * &quot;-&quot;_ ;_ @_ " sourceLinked="0"/>
        <c:tickLblPos val="nextTo"/>
        <c:crossAx val="72752512"/>
        <c:crosses val="max"/>
        <c:crossBetween val="between"/>
      </c:valAx>
      <c:dateAx>
        <c:axId val="72752512"/>
        <c:scaling>
          <c:orientation val="minMax"/>
        </c:scaling>
        <c:delete val="1"/>
        <c:axPos val="b"/>
        <c:numFmt formatCode="yyyy\-mm" sourceLinked="1"/>
        <c:tickLblPos val="none"/>
        <c:crossAx val="72750976"/>
        <c:crosses val="autoZero"/>
        <c:auto val="1"/>
        <c:lblOffset val="100"/>
        <c:baseTimeUnit val="months"/>
      </c:dateAx>
    </c:plotArea>
    <c:legend>
      <c:legendPos val="b"/>
      <c:layout/>
    </c:legend>
    <c:plotVisOnly val="1"/>
    <c:dispBlanksAs val="gap"/>
  </c:chart>
  <c:txPr>
    <a:bodyPr/>
    <a:lstStyle/>
    <a:p>
      <a:pPr>
        <a:defRPr sz="900"/>
      </a:pPr>
      <a:endParaRPr lang="zh-CN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style val="10"/>
  <c:chart>
    <c:plotArea>
      <c:layout>
        <c:manualLayout>
          <c:layoutTarget val="inner"/>
          <c:xMode val="edge"/>
          <c:yMode val="edge"/>
          <c:x val="0.26805555555555555"/>
          <c:y val="0.11342592592592608"/>
          <c:w val="0.60833333333333361"/>
          <c:h val="0.88657407407407474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9948793889323077"/>
                  <c:y val="4.4267127285680823E-2"/>
                </c:manualLayout>
              </c:layout>
              <c:dLblPos val="bestFit"/>
              <c:showVal val="1"/>
              <c:showCatName val="1"/>
            </c:dLbl>
            <c:dLbl>
              <c:idx val="1"/>
              <c:layout>
                <c:manualLayout>
                  <c:x val="-0.10695931758530185"/>
                  <c:y val="0.47864683581219031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zh-CN"/>
                </a:p>
              </c:txPr>
              <c:dLblPos val="bestFit"/>
              <c:showVal val="1"/>
              <c:showCatName val="1"/>
            </c:dLbl>
            <c:dLbl>
              <c:idx val="2"/>
              <c:layout>
                <c:manualLayout>
                  <c:x val="-0.13523131672597871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</a:defRPr>
                  </a:pPr>
                  <a:endParaRPr lang="zh-CN"/>
                </a:p>
              </c:txPr>
              <c:dLblPos val="bestFit"/>
              <c:showVal val="1"/>
              <c:showCatName val="1"/>
            </c:dLbl>
            <c:dLbl>
              <c:idx val="3"/>
              <c:layout>
                <c:manualLayout>
                  <c:x val="-9.4899169632265724E-3"/>
                  <c:y val="-0.17006802721088435"/>
                </c:manualLayout>
              </c:layout>
              <c:dLblPos val="bestFit"/>
              <c:showVal val="1"/>
              <c:showCatName val="1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zh-CN"/>
              </a:p>
            </c:txPr>
            <c:dLblPos val="outEnd"/>
            <c:showVal val="1"/>
            <c:showCatName val="1"/>
            <c:showLeaderLines val="1"/>
          </c:dLbls>
          <c:cat>
            <c:strRef>
              <c:f>'票据资产分布饼状图（2017-3）'!$B$27:$B$29</c:f>
              <c:strCache>
                <c:ptCount val="3"/>
                <c:pt idx="0">
                  <c:v>人民币贷款余额</c:v>
                </c:pt>
                <c:pt idx="1">
                  <c:v>企业短期贷款余额</c:v>
                </c:pt>
                <c:pt idx="2">
                  <c:v>票据承兑余额</c:v>
                </c:pt>
              </c:strCache>
            </c:strRef>
          </c:cat>
          <c:val>
            <c:numRef>
              <c:f>'票据资产分布饼状图（2017-3）'!$C$27:$C$29</c:f>
              <c:numCache>
                <c:formatCode>_ * #,##0.00_ ;_ * \-#,##0.00_ ;_ * "-"??_ ;_ @_ </c:formatCode>
                <c:ptCount val="3"/>
                <c:pt idx="0">
                  <c:v>111.92</c:v>
                </c:pt>
                <c:pt idx="1">
                  <c:v>27.1</c:v>
                </c:pt>
                <c:pt idx="2">
                  <c:v>8.8000000000000007</c:v>
                </c:pt>
              </c:numCache>
            </c:numRef>
          </c:val>
        </c:ser>
        <c:dLbls>
          <c:showVal val="1"/>
          <c:showCatName val="1"/>
        </c:dLbls>
        <c:firstSliceAng val="304"/>
      </c:pieChart>
    </c:plotArea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2010-2016</a:t>
            </a:r>
            <a:r>
              <a:rPr lang="zh-CN"/>
              <a:t>年电票承兑、直转贴占比 （</a:t>
            </a:r>
            <a:r>
              <a:rPr lang="en-US"/>
              <a:t>%</a:t>
            </a:r>
            <a:r>
              <a:rPr lang="zh-CN"/>
              <a:t>）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电票承兑、直转占比情况!$A$11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电票承兑、直转占比情况!$B$10:$C$10</c:f>
              <c:strCache>
                <c:ptCount val="2"/>
                <c:pt idx="0">
                  <c:v>承兑占比</c:v>
                </c:pt>
                <c:pt idx="1">
                  <c:v>直转贴占比</c:v>
                </c:pt>
              </c:strCache>
            </c:strRef>
          </c:cat>
          <c:val>
            <c:numRef>
              <c:f>电票承兑、直转占比情况!$B$11:$C$11</c:f>
              <c:numCache>
                <c:formatCode>_ * #,##0.0_ ;_ * \-#,##0.0_ ;_ * "-"??_ ;_ @_ </c:formatCode>
                <c:ptCount val="2"/>
                <c:pt idx="0">
                  <c:v>2.2999999999999998</c:v>
                </c:pt>
                <c:pt idx="1">
                  <c:v>0.8</c:v>
                </c:pt>
              </c:numCache>
            </c:numRef>
          </c:val>
        </c:ser>
        <c:ser>
          <c:idx val="1"/>
          <c:order val="1"/>
          <c:tx>
            <c:strRef>
              <c:f>电票承兑、直转占比情况!$A$12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电票承兑、直转占比情况!$B$10:$C$10</c:f>
              <c:strCache>
                <c:ptCount val="2"/>
                <c:pt idx="0">
                  <c:v>承兑占比</c:v>
                </c:pt>
                <c:pt idx="1">
                  <c:v>直转贴占比</c:v>
                </c:pt>
              </c:strCache>
            </c:strRef>
          </c:cat>
          <c:val>
            <c:numRef>
              <c:f>电票承兑、直转占比情况!$B$12:$C$12</c:f>
              <c:numCache>
                <c:formatCode>_ * #,##0.0_ ;_ * \-#,##0.0_ ;_ * "-"??_ ;_ @_ </c:formatCode>
                <c:ptCount val="2"/>
                <c:pt idx="0">
                  <c:v>3.6</c:v>
                </c:pt>
                <c:pt idx="1">
                  <c:v>1.5</c:v>
                </c:pt>
              </c:numCache>
            </c:numRef>
          </c:val>
        </c:ser>
        <c:ser>
          <c:idx val="2"/>
          <c:order val="2"/>
          <c:tx>
            <c:strRef>
              <c:f>电票承兑、直转占比情况!$A$13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电票承兑、直转占比情况!$B$10:$C$10</c:f>
              <c:strCache>
                <c:ptCount val="2"/>
                <c:pt idx="0">
                  <c:v>承兑占比</c:v>
                </c:pt>
                <c:pt idx="1">
                  <c:v>直转贴占比</c:v>
                </c:pt>
              </c:strCache>
            </c:strRef>
          </c:cat>
          <c:val>
            <c:numRef>
              <c:f>电票承兑、直转占比情况!$B$13:$C$13</c:f>
              <c:numCache>
                <c:formatCode>_ * #,##0.0_ ;_ * \-#,##0.0_ ;_ * "-"??_ ;_ @_ </c:formatCode>
                <c:ptCount val="2"/>
                <c:pt idx="0">
                  <c:v>5.4</c:v>
                </c:pt>
                <c:pt idx="1">
                  <c:v>3.3</c:v>
                </c:pt>
              </c:numCache>
            </c:numRef>
          </c:val>
        </c:ser>
        <c:ser>
          <c:idx val="3"/>
          <c:order val="3"/>
          <c:tx>
            <c:strRef>
              <c:f>电票承兑、直转占比情况!$A$14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电票承兑、直转占比情况!$B$10:$C$10</c:f>
              <c:strCache>
                <c:ptCount val="2"/>
                <c:pt idx="0">
                  <c:v>承兑占比</c:v>
                </c:pt>
                <c:pt idx="1">
                  <c:v>直转贴占比</c:v>
                </c:pt>
              </c:strCache>
            </c:strRef>
          </c:cat>
          <c:val>
            <c:numRef>
              <c:f>电票承兑、直转占比情况!$B$14:$C$14</c:f>
              <c:numCache>
                <c:formatCode>_ * #,##0.0_ ;_ * \-#,##0.0_ ;_ * "-"??_ ;_ @_ </c:formatCode>
                <c:ptCount val="2"/>
                <c:pt idx="0">
                  <c:v>8</c:v>
                </c:pt>
                <c:pt idx="1">
                  <c:v>5.7</c:v>
                </c:pt>
              </c:numCache>
            </c:numRef>
          </c:val>
        </c:ser>
        <c:ser>
          <c:idx val="4"/>
          <c:order val="4"/>
          <c:tx>
            <c:strRef>
              <c:f>电票承兑、直转占比情况!$A$15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电票承兑、直转占比情况!$B$10:$C$10</c:f>
              <c:strCache>
                <c:ptCount val="2"/>
                <c:pt idx="0">
                  <c:v>承兑占比</c:v>
                </c:pt>
                <c:pt idx="1">
                  <c:v>直转贴占比</c:v>
                </c:pt>
              </c:strCache>
            </c:strRef>
          </c:cat>
          <c:val>
            <c:numRef>
              <c:f>电票承兑、直转占比情况!$B$15:$C$15</c:f>
              <c:numCache>
                <c:formatCode>_ * #,##0.0_ ;_ * \-#,##0.0_ ;_ * "-"??_ ;_ @_ </c:formatCode>
                <c:ptCount val="2"/>
                <c:pt idx="0">
                  <c:v>13.9</c:v>
                </c:pt>
                <c:pt idx="1">
                  <c:v>10.4</c:v>
                </c:pt>
              </c:numCache>
            </c:numRef>
          </c:val>
        </c:ser>
        <c:ser>
          <c:idx val="5"/>
          <c:order val="5"/>
          <c:tx>
            <c:strRef>
              <c:f>电票承兑、直转占比情况!$A$16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电票承兑、直转占比情况!$B$10:$C$10</c:f>
              <c:strCache>
                <c:ptCount val="2"/>
                <c:pt idx="0">
                  <c:v>承兑占比</c:v>
                </c:pt>
                <c:pt idx="1">
                  <c:v>直转贴占比</c:v>
                </c:pt>
              </c:strCache>
            </c:strRef>
          </c:cat>
          <c:val>
            <c:numRef>
              <c:f>电票承兑、直转占比情况!$B$16:$C$16</c:f>
              <c:numCache>
                <c:formatCode>_ * #,##0.0_ ;_ * \-#,##0.0_ ;_ * "-"??_ ;_ @_ </c:formatCode>
                <c:ptCount val="2"/>
                <c:pt idx="0">
                  <c:v>25.8</c:v>
                </c:pt>
                <c:pt idx="1">
                  <c:v>25.3</c:v>
                </c:pt>
              </c:numCache>
            </c:numRef>
          </c:val>
        </c:ser>
        <c:ser>
          <c:idx val="6"/>
          <c:order val="6"/>
          <c:tx>
            <c:strRef>
              <c:f>电票承兑、直转占比情况!$A$17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电票承兑、直转占比情况!$B$10:$C$10</c:f>
              <c:strCache>
                <c:ptCount val="2"/>
                <c:pt idx="0">
                  <c:v>承兑占比</c:v>
                </c:pt>
                <c:pt idx="1">
                  <c:v>直转贴占比</c:v>
                </c:pt>
              </c:strCache>
            </c:strRef>
          </c:cat>
          <c:val>
            <c:numRef>
              <c:f>电票承兑、直转占比情况!$B$17:$C$17</c:f>
              <c:numCache>
                <c:formatCode>_ * #,##0.0_ ;_ * \-#,##0.0_ ;_ * "-"??_ ;_ @_ </c:formatCode>
                <c:ptCount val="2"/>
                <c:pt idx="0">
                  <c:v>47.4</c:v>
                </c:pt>
                <c:pt idx="1">
                  <c:v>65</c:v>
                </c:pt>
              </c:numCache>
            </c:numRef>
          </c:val>
        </c:ser>
        <c:gapWidth val="219"/>
        <c:overlap val="-27"/>
        <c:axId val="74086272"/>
        <c:axId val="74087808"/>
      </c:barChart>
      <c:catAx>
        <c:axId val="740862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74087808"/>
        <c:crosses val="autoZero"/>
        <c:auto val="1"/>
        <c:lblAlgn val="ctr"/>
        <c:lblOffset val="100"/>
      </c:catAx>
      <c:valAx>
        <c:axId val="7408780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 * #,##0.0_ ;_ * \-#,##0.0_ ;_ * &quot;-&quot;??_ ;_ @_ 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74086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zh-CN"/>
        </a:p>
      </c:txPr>
    </c:legend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1200" b="1" i="0" baseline="0">
                <a:effectLst/>
              </a:rPr>
              <a:t>2011</a:t>
            </a:r>
            <a:r>
              <a:rPr lang="zh-CN" altLang="zh-CN" sz="1200" b="1" i="0" baseline="0">
                <a:effectLst/>
              </a:rPr>
              <a:t>年以来票据累计</a:t>
            </a:r>
            <a:r>
              <a:rPr lang="zh-CN" altLang="en-US" sz="1200" b="1" i="0" baseline="0">
                <a:effectLst/>
              </a:rPr>
              <a:t>贴现量      </a:t>
            </a:r>
            <a:r>
              <a:rPr lang="zh-CN" altLang="zh-CN" sz="1200" b="1" i="0" baseline="0">
                <a:effectLst/>
              </a:rPr>
              <a:t>单位：万 亿元</a:t>
            </a:r>
            <a:endParaRPr lang="zh-CN" altLang="zh-CN" sz="1200">
              <a:effectLst/>
            </a:endParaRPr>
          </a:p>
        </c:rich>
      </c:tx>
      <c:layout>
        <c:manualLayout>
          <c:xMode val="edge"/>
          <c:yMode val="edge"/>
          <c:x val="0.10451317585301872"/>
          <c:y val="3.576750558104521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8.0590773610925759E-2"/>
          <c:y val="0.14143877311376821"/>
          <c:w val="0.88833578006139058"/>
          <c:h val="0.77883103571537915"/>
        </c:manualLayout>
      </c:layout>
      <c:barChart>
        <c:barDir val="col"/>
        <c:grouping val="clustered"/>
        <c:ser>
          <c:idx val="1"/>
          <c:order val="0"/>
          <c:tx>
            <c:strRef>
              <c:f>累计承兑、贴现201612!$B$26</c:f>
              <c:strCache>
                <c:ptCount val="1"/>
                <c:pt idx="0">
                  <c:v>累计贴现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Pt>
            <c:idx val="5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</c:dPt>
          <c:dPt>
            <c:idx val="6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</c:dPt>
          <c:dPt>
            <c:idx val="7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8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9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1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1"/>
            <c:spPr>
              <a:solidFill>
                <a:srgbClr val="843F06"/>
              </a:solidFill>
              <a:ln>
                <a:noFill/>
              </a:ln>
              <a:effectLst/>
            </c:spPr>
          </c:dPt>
          <c:dPt>
            <c:idx val="12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14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5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Lbls>
            <c:dLbl>
              <c:idx val="14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1.2892635281578775E-2"/>
                  <c:y val="-2.2566992427026984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25400" cap="rnd">
                <a:solidFill>
                  <a:schemeClr val="tx2">
                    <a:lumMod val="75000"/>
                  </a:schemeClr>
                </a:solidFill>
                <a:prstDash val="sysDot"/>
              </a:ln>
              <a:effectLst/>
            </c:spPr>
            <c:trendlineType val="movingAvg"/>
            <c:period val="2"/>
          </c:trendline>
          <c:cat>
            <c:numRef>
              <c:f>累计承兑、贴现201612!$A$27:$A$42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累计承兑、贴现201612!$B$27:$B$42</c:f>
              <c:numCache>
                <c:formatCode>General</c:formatCode>
                <c:ptCount val="16"/>
                <c:pt idx="0">
                  <c:v>1.5548</c:v>
                </c:pt>
                <c:pt idx="1">
                  <c:v>2.3073000000000001</c:v>
                </c:pt>
                <c:pt idx="2">
                  <c:v>4.3268999999999975</c:v>
                </c:pt>
                <c:pt idx="3">
                  <c:v>4.5</c:v>
                </c:pt>
                <c:pt idx="4">
                  <c:v>6.75</c:v>
                </c:pt>
                <c:pt idx="5">
                  <c:v>8.49</c:v>
                </c:pt>
                <c:pt idx="6">
                  <c:v>10.11</c:v>
                </c:pt>
                <c:pt idx="7">
                  <c:v>13.5</c:v>
                </c:pt>
                <c:pt idx="8">
                  <c:v>23.2</c:v>
                </c:pt>
                <c:pt idx="9">
                  <c:v>26</c:v>
                </c:pt>
                <c:pt idx="10">
                  <c:v>25</c:v>
                </c:pt>
                <c:pt idx="11">
                  <c:v>31.6</c:v>
                </c:pt>
                <c:pt idx="12">
                  <c:v>45.7</c:v>
                </c:pt>
                <c:pt idx="13">
                  <c:v>60.7</c:v>
                </c:pt>
                <c:pt idx="14">
                  <c:v>102.1</c:v>
                </c:pt>
                <c:pt idx="15">
                  <c:v>84.5</c:v>
                </c:pt>
              </c:numCache>
            </c:numRef>
          </c:val>
        </c:ser>
        <c:gapWidth val="27"/>
        <c:overlap val="-27"/>
        <c:axId val="66588032"/>
        <c:axId val="665939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累计承兑、贴现201612!$A$26</c15:sqref>
                        </c15:formulaRef>
                      </c:ext>
                    </c:extLst>
                    <c:strCache>
                      <c:ptCount val="1"/>
                      <c:pt idx="0">
                        <c:v>考核期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Pt>
                  <c:idx val="4"/>
                  <c:invertIfNegative val="0"/>
                  <c:bubble3D val="0"/>
                  <c:spPr>
                    <a:solidFill>
                      <a:schemeClr val="accent1">
                        <a:lumMod val="40000"/>
                        <a:lumOff val="60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5"/>
                  <c:invertIfNegative val="0"/>
                  <c:bubble3D val="0"/>
                  <c:spPr>
                    <a:solidFill>
                      <a:schemeClr val="accent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6"/>
                  <c:invertIfNegative val="0"/>
                  <c:bubble3D val="0"/>
                  <c:spPr>
                    <a:solidFill>
                      <a:schemeClr val="accent1">
                        <a:lumMod val="50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7"/>
                  <c:invertIfNegative val="0"/>
                  <c:bubble3D val="0"/>
                  <c:spPr>
                    <a:solidFill>
                      <a:schemeClr val="accent2">
                        <a:lumMod val="50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8"/>
                  <c:invertIfNegative val="0"/>
                  <c:bubble3D val="0"/>
                  <c:spPr>
                    <a:solidFill>
                      <a:schemeClr val="accent3">
                        <a:lumMod val="75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9"/>
                  <c:invertIfNegative val="0"/>
                  <c:bubble3D val="0"/>
                  <c:spPr>
                    <a:solidFill>
                      <a:schemeClr val="accent4">
                        <a:lumMod val="50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10"/>
                  <c:invertIfNegative val="0"/>
                  <c:bubble3D val="0"/>
                  <c:spPr>
                    <a:solidFill>
                      <a:schemeClr val="accent5">
                        <a:lumMod val="75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11"/>
                  <c:invertIfNegative val="0"/>
                  <c:bubble3D val="0"/>
                  <c:spPr>
                    <a:solidFill>
                      <a:schemeClr val="accent6">
                        <a:lumMod val="50000"/>
                      </a:schemeClr>
                    </a:solidFill>
                    <a:ln>
                      <a:noFill/>
                    </a:ln>
                    <a:effectLst/>
                  </c:spPr>
                </c:dPt>
                <c:dPt>
                  <c:idx val="13"/>
                  <c:invertIfNegative val="0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/>
                  </c:spPr>
                </c:dPt>
                <c:dPt>
                  <c:idx val="14"/>
                  <c:invertIfNegative val="0"/>
                  <c:bubble3D val="0"/>
                  <c:spPr>
                    <a:solidFill>
                      <a:schemeClr val="accent3"/>
                    </a:solidFill>
                    <a:ln>
                      <a:noFill/>
                    </a:ln>
                    <a:effectLst/>
                  </c:spPr>
                </c:dPt>
                <c:dLbls>
                  <c:dLbl>
                    <c:idx val="14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zh-CN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trendline>
                  <c:spPr>
                    <a:ln w="25400" cap="rnd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</a:ln>
                    <a:effectLst/>
                  </c:spPr>
                  <c:trendlineType val="movingAvg"/>
                  <c:period val="2"/>
                  <c:dispRSqr val="0"/>
                  <c:dispEq val="0"/>
                </c:trendline>
                <c:cat>
                  <c:numRef>
                    <c:extLst>
                      <c:ext uri="{02D57815-91ED-43cb-92C2-25804820EDAC}">
                        <c15:formulaRef>
                          <c15:sqref>累计承兑、贴现201612!$A$27:$A$42</c15:sqref>
                        </c15:formulaRef>
                      </c:ext>
                    </c:extLst>
                    <c:numCache>
                      <c:formatCode>General</c:formatCod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累计承兑、贴现201612!$A$27:$A$42</c15:sqref>
                        </c15:formulaRef>
                      </c:ext>
                    </c:extLst>
                    <c:numCache>
                      <c:formatCode>General</c:formatCod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665880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66593920"/>
        <c:crosses val="autoZero"/>
        <c:auto val="1"/>
        <c:lblAlgn val="ctr"/>
        <c:lblOffset val="100"/>
      </c:catAx>
      <c:valAx>
        <c:axId val="6659392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66588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style val="10"/>
  <c:chart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7.1174377224199311E-3"/>
                  <c:y val="-0.14965986394557818"/>
                </c:manualLayout>
              </c:layout>
              <c:dLblPos val="bestFit"/>
              <c:showVal val="1"/>
              <c:showCatName val="1"/>
            </c:dLbl>
            <c:dLbl>
              <c:idx val="1"/>
              <c:layout>
                <c:manualLayout>
                  <c:x val="0.1708185053380783"/>
                  <c:y val="-3.0612244897959221E-2"/>
                </c:manualLayout>
              </c:layout>
              <c:dLblPos val="bestFit"/>
              <c:showVal val="1"/>
              <c:showCatName val="1"/>
            </c:dLbl>
            <c:dLbl>
              <c:idx val="2"/>
              <c:layout>
                <c:manualLayout>
                  <c:x val="-0.13523131672597871"/>
                  <c:y val="0"/>
                </c:manualLayout>
              </c:layout>
              <c:dLblPos val="bestFit"/>
              <c:showVal val="1"/>
              <c:showCatName val="1"/>
            </c:dLbl>
            <c:dLbl>
              <c:idx val="3"/>
              <c:layout>
                <c:manualLayout>
                  <c:x val="-9.4899169632265742E-3"/>
                  <c:y val="-0.17006802721088435"/>
                </c:manualLayout>
              </c:layout>
              <c:dLblPos val="bestFit"/>
              <c:showVal val="1"/>
              <c:showCatName val="1"/>
            </c:dLbl>
            <c:dLblPos val="outEnd"/>
            <c:showVal val="1"/>
            <c:showCatName val="1"/>
            <c:showLeaderLines val="1"/>
          </c:dLbls>
          <c:cat>
            <c:strRef>
              <c:f>'票据资产分布饼状图（2017-3）'!$B$9:$B$12</c:f>
              <c:strCache>
                <c:ptCount val="4"/>
                <c:pt idx="0">
                  <c:v>票据融资余额</c:v>
                </c:pt>
                <c:pt idx="1">
                  <c:v>票据资管余额</c:v>
                </c:pt>
                <c:pt idx="2">
                  <c:v>票据逆回购余额</c:v>
                </c:pt>
                <c:pt idx="3">
                  <c:v>企业未贴现票据余额</c:v>
                </c:pt>
              </c:strCache>
            </c:strRef>
          </c:cat>
          <c:val>
            <c:numRef>
              <c:f>'票据资产分布饼状图（2017-3）'!$C$9:$C$12</c:f>
              <c:numCache>
                <c:formatCode>General</c:formatCode>
                <c:ptCount val="4"/>
                <c:pt idx="0">
                  <c:v>4.3899999999999997</c:v>
                </c:pt>
                <c:pt idx="1">
                  <c:v>1.3900000000000001</c:v>
                </c:pt>
                <c:pt idx="2">
                  <c:v>0.62000000000000066</c:v>
                </c:pt>
                <c:pt idx="3">
                  <c:v>4.58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1600"/>
      </a:pPr>
      <a:endParaRPr lang="zh-CN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Sheet1!$B$2</c:f>
              <c:strCache>
                <c:ptCount val="1"/>
                <c:pt idx="0">
                  <c:v>2015/4/30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cat>
            <c:strRef>
              <c:f>Sheet1!$A$3:$A$14</c:f>
              <c:strCache>
                <c:ptCount val="12"/>
                <c:pt idx="0">
                  <c:v>民生</c:v>
                </c:pt>
                <c:pt idx="1">
                  <c:v>浦发_x000d_
</c:v>
                </c:pt>
                <c:pt idx="2">
                  <c:v>中信</c:v>
                </c:pt>
                <c:pt idx="3">
                  <c:v>光大</c:v>
                </c:pt>
                <c:pt idx="4">
                  <c:v>兴业</c:v>
                </c:pt>
                <c:pt idx="5">
                  <c:v>平安</c:v>
                </c:pt>
                <c:pt idx="6">
                  <c:v>华夏</c:v>
                </c:pt>
                <c:pt idx="7">
                  <c:v>招行</c:v>
                </c:pt>
                <c:pt idx="8">
                  <c:v>恒丰</c:v>
                </c:pt>
                <c:pt idx="9">
                  <c:v>广发</c:v>
                </c:pt>
                <c:pt idx="10">
                  <c:v>浙商</c:v>
                </c:pt>
                <c:pt idx="11">
                  <c:v>渤海</c:v>
                </c:pt>
              </c:strCache>
            </c:strRef>
          </c:cat>
          <c:val>
            <c:numRef>
              <c:f>Sheet1!$B$3:$B$14</c:f>
              <c:numCache>
                <c:formatCode>0_ </c:formatCode>
                <c:ptCount val="12"/>
                <c:pt idx="0">
                  <c:v>6053.0568978551</c:v>
                </c:pt>
                <c:pt idx="1">
                  <c:v>6157.01</c:v>
                </c:pt>
                <c:pt idx="2">
                  <c:v>6837.2020973759054</c:v>
                </c:pt>
                <c:pt idx="3">
                  <c:v>4748.0200000000004</c:v>
                </c:pt>
                <c:pt idx="4">
                  <c:v>4742.3128382836057</c:v>
                </c:pt>
                <c:pt idx="5">
                  <c:v>3613.6080140619997</c:v>
                </c:pt>
                <c:pt idx="6">
                  <c:v>3446.9719615984022</c:v>
                </c:pt>
                <c:pt idx="7">
                  <c:v>4052.1561000000002</c:v>
                </c:pt>
                <c:pt idx="8">
                  <c:v>1642.1799999999998</c:v>
                </c:pt>
                <c:pt idx="9">
                  <c:v>2459.1363999999999</c:v>
                </c:pt>
                <c:pt idx="10">
                  <c:v>844.73</c:v>
                </c:pt>
                <c:pt idx="11">
                  <c:v>940.53765445789998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2016/4/30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</c:spPr>
          <c:cat>
            <c:strRef>
              <c:f>Sheet1!$A$3:$A$14</c:f>
              <c:strCache>
                <c:ptCount val="12"/>
                <c:pt idx="0">
                  <c:v>民生</c:v>
                </c:pt>
                <c:pt idx="1">
                  <c:v>浦发_x000d_
</c:v>
                </c:pt>
                <c:pt idx="2">
                  <c:v>中信</c:v>
                </c:pt>
                <c:pt idx="3">
                  <c:v>光大</c:v>
                </c:pt>
                <c:pt idx="4">
                  <c:v>兴业</c:v>
                </c:pt>
                <c:pt idx="5">
                  <c:v>平安</c:v>
                </c:pt>
                <c:pt idx="6">
                  <c:v>华夏</c:v>
                </c:pt>
                <c:pt idx="7">
                  <c:v>招行</c:v>
                </c:pt>
                <c:pt idx="8">
                  <c:v>恒丰</c:v>
                </c:pt>
                <c:pt idx="9">
                  <c:v>广发</c:v>
                </c:pt>
                <c:pt idx="10">
                  <c:v>浙商</c:v>
                </c:pt>
                <c:pt idx="11">
                  <c:v>渤海</c:v>
                </c:pt>
              </c:strCache>
            </c:strRef>
          </c:cat>
          <c:val>
            <c:numRef>
              <c:f>Sheet1!$C$3:$C$14</c:f>
              <c:numCache>
                <c:formatCode>0_ </c:formatCode>
                <c:ptCount val="12"/>
                <c:pt idx="0">
                  <c:v>7087.7241032781003</c:v>
                </c:pt>
                <c:pt idx="1">
                  <c:v>6388.57</c:v>
                </c:pt>
                <c:pt idx="2">
                  <c:v>6030.8530147006004</c:v>
                </c:pt>
                <c:pt idx="3">
                  <c:v>4457.3900000000003</c:v>
                </c:pt>
                <c:pt idx="4">
                  <c:v>4533.1408028101005</c:v>
                </c:pt>
                <c:pt idx="5">
                  <c:v>3986.1203510110995</c:v>
                </c:pt>
                <c:pt idx="6">
                  <c:v>3450.1478708714012</c:v>
                </c:pt>
                <c:pt idx="7">
                  <c:v>3348.1367</c:v>
                </c:pt>
                <c:pt idx="8">
                  <c:v>3249.38</c:v>
                </c:pt>
                <c:pt idx="9">
                  <c:v>2203.6682999999966</c:v>
                </c:pt>
                <c:pt idx="10">
                  <c:v>1268.47</c:v>
                </c:pt>
                <c:pt idx="11">
                  <c:v>1311.0535182870999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2017/4/30</c:v>
                </c:pt>
              </c:strCache>
            </c:strRef>
          </c:tx>
          <c:spPr>
            <a:solidFill>
              <a:srgbClr val="C00000"/>
            </a:solidFill>
          </c:spPr>
          <c:dLbls>
            <c:showVal val="1"/>
          </c:dLbls>
          <c:cat>
            <c:strRef>
              <c:f>Sheet1!$A$3:$A$14</c:f>
              <c:strCache>
                <c:ptCount val="12"/>
                <c:pt idx="0">
                  <c:v>民生</c:v>
                </c:pt>
                <c:pt idx="1">
                  <c:v>浦发_x000d_
</c:v>
                </c:pt>
                <c:pt idx="2">
                  <c:v>中信</c:v>
                </c:pt>
                <c:pt idx="3">
                  <c:v>光大</c:v>
                </c:pt>
                <c:pt idx="4">
                  <c:v>兴业</c:v>
                </c:pt>
                <c:pt idx="5">
                  <c:v>平安</c:v>
                </c:pt>
                <c:pt idx="6">
                  <c:v>华夏</c:v>
                </c:pt>
                <c:pt idx="7">
                  <c:v>招行</c:v>
                </c:pt>
                <c:pt idx="8">
                  <c:v>恒丰</c:v>
                </c:pt>
                <c:pt idx="9">
                  <c:v>广发</c:v>
                </c:pt>
                <c:pt idx="10">
                  <c:v>浙商</c:v>
                </c:pt>
                <c:pt idx="11">
                  <c:v>渤海</c:v>
                </c:pt>
              </c:strCache>
            </c:strRef>
          </c:cat>
          <c:val>
            <c:numRef>
              <c:f>Sheet1!$D$3:$D$14</c:f>
              <c:numCache>
                <c:formatCode>0_ </c:formatCode>
                <c:ptCount val="12"/>
                <c:pt idx="0">
                  <c:v>5692.8819309778055</c:v>
                </c:pt>
                <c:pt idx="1">
                  <c:v>4499.4467000000004</c:v>
                </c:pt>
                <c:pt idx="2">
                  <c:v>4491.3716763591055</c:v>
                </c:pt>
                <c:pt idx="3">
                  <c:v>3880.59</c:v>
                </c:pt>
                <c:pt idx="4">
                  <c:v>3852.7547277531999</c:v>
                </c:pt>
                <c:pt idx="5">
                  <c:v>2911.2313545553029</c:v>
                </c:pt>
                <c:pt idx="6">
                  <c:v>2560.3100000000022</c:v>
                </c:pt>
                <c:pt idx="7">
                  <c:v>2468.9400999999998</c:v>
                </c:pt>
                <c:pt idx="8">
                  <c:v>2455.7577405341012</c:v>
                </c:pt>
                <c:pt idx="9">
                  <c:v>1721.0831999999998</c:v>
                </c:pt>
                <c:pt idx="10">
                  <c:v>1719.6755000000001</c:v>
                </c:pt>
                <c:pt idx="11">
                  <c:v>862.58227063209995</c:v>
                </c:pt>
              </c:numCache>
            </c:numRef>
          </c:val>
        </c:ser>
        <c:gapWidth val="60"/>
        <c:axId val="66758528"/>
        <c:axId val="66760064"/>
      </c:barChart>
      <c:catAx>
        <c:axId val="66758528"/>
        <c:scaling>
          <c:orientation val="minMax"/>
        </c:scaling>
        <c:axPos val="b"/>
        <c:majorTickMark val="none"/>
        <c:tickLblPos val="nextTo"/>
        <c:crossAx val="66760064"/>
        <c:crosses val="autoZero"/>
        <c:auto val="1"/>
        <c:lblAlgn val="ctr"/>
        <c:lblOffset val="100"/>
      </c:catAx>
      <c:valAx>
        <c:axId val="66760064"/>
        <c:scaling>
          <c:orientation val="minMax"/>
        </c:scaling>
        <c:axPos val="l"/>
        <c:majorGridlines/>
        <c:numFmt formatCode="0_ " sourceLinked="1"/>
        <c:majorTickMark val="none"/>
        <c:tickLblPos val="nextTo"/>
        <c:spPr>
          <a:ln w="9525">
            <a:noFill/>
          </a:ln>
        </c:spPr>
        <c:crossAx val="66758528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'股份制银行融资余额与贴现量（201612）'!$B$46</c:f>
              <c:strCache>
                <c:ptCount val="1"/>
                <c:pt idx="0">
                  <c:v>贴现业务量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5"/>
              <c:layout>
                <c:manualLayout>
                  <c:x val="-5.2840158520476204E-3"/>
                  <c:y val="1.2841089328818889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2840158520475545E-3"/>
                  <c:y val="2.5682178657637587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"/>
                  <c:y val="1.7121452438425121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"/>
                  <c:y val="1.284108932881896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2916333983301738E-16"/>
                  <c:y val="1.7121452438425045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1.2916333983301738E-16"/>
                  <c:y val="1.2841089328818889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"/>
                  <c:y val="2.996254176724397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0"/>
                  <c:y val="2.140181554803148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'股份制银行融资余额与贴现量（201612）'!$A$47:$A$59</c:f>
              <c:strCache>
                <c:ptCount val="13"/>
                <c:pt idx="0">
                  <c:v>招行</c:v>
                </c:pt>
                <c:pt idx="1">
                  <c:v>工行</c:v>
                </c:pt>
                <c:pt idx="2">
                  <c:v>民生</c:v>
                </c:pt>
                <c:pt idx="3">
                  <c:v>中信</c:v>
                </c:pt>
                <c:pt idx="4">
                  <c:v>平安</c:v>
                </c:pt>
                <c:pt idx="5">
                  <c:v>建行</c:v>
                </c:pt>
                <c:pt idx="6">
                  <c:v>中行</c:v>
                </c:pt>
                <c:pt idx="7">
                  <c:v>浦发</c:v>
                </c:pt>
                <c:pt idx="8">
                  <c:v>交行</c:v>
                </c:pt>
                <c:pt idx="9">
                  <c:v>农行</c:v>
                </c:pt>
                <c:pt idx="10">
                  <c:v>广发</c:v>
                </c:pt>
                <c:pt idx="11">
                  <c:v>光大</c:v>
                </c:pt>
                <c:pt idx="12">
                  <c:v>兴业</c:v>
                </c:pt>
              </c:strCache>
            </c:strRef>
          </c:cat>
          <c:val>
            <c:numRef>
              <c:f>'股份制银行融资余额与贴现量（201612）'!$B$47:$B$59</c:f>
              <c:numCache>
                <c:formatCode>0_ </c:formatCode>
                <c:ptCount val="13"/>
                <c:pt idx="0">
                  <c:v>19577.855240999979</c:v>
                </c:pt>
                <c:pt idx="1">
                  <c:v>10038.624534754397</c:v>
                </c:pt>
                <c:pt idx="2">
                  <c:v>8199.6242202016983</c:v>
                </c:pt>
                <c:pt idx="3">
                  <c:v>6868.7</c:v>
                </c:pt>
                <c:pt idx="4">
                  <c:v>6210.1415120521024</c:v>
                </c:pt>
                <c:pt idx="5">
                  <c:v>3873.1970018999996</c:v>
                </c:pt>
                <c:pt idx="6">
                  <c:v>3831.94</c:v>
                </c:pt>
                <c:pt idx="7">
                  <c:v>3676.5099999999998</c:v>
                </c:pt>
                <c:pt idx="8">
                  <c:v>3537.1972044903005</c:v>
                </c:pt>
                <c:pt idx="9">
                  <c:v>2965.9500000000012</c:v>
                </c:pt>
                <c:pt idx="10">
                  <c:v>922.30000000000007</c:v>
                </c:pt>
                <c:pt idx="11">
                  <c:v>912</c:v>
                </c:pt>
                <c:pt idx="12">
                  <c:v>656.55625152639993</c:v>
                </c:pt>
              </c:numCache>
            </c:numRef>
          </c:val>
        </c:ser>
        <c:ser>
          <c:idx val="1"/>
          <c:order val="1"/>
          <c:tx>
            <c:strRef>
              <c:f>'股份制银行融资余额与贴现量（201612）'!$C$46</c:f>
              <c:strCache>
                <c:ptCount val="1"/>
                <c:pt idx="0">
                  <c:v>票据融资余额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6"/>
              <c:layout>
                <c:manualLayout>
                  <c:x val="1.6483111429986519E-3"/>
                  <c:y val="1.8896709889377392E-2"/>
                </c:manualLayout>
              </c:layout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'股份制银行融资余额与贴现量（201612）'!$A$47:$A$59</c:f>
              <c:strCache>
                <c:ptCount val="13"/>
                <c:pt idx="0">
                  <c:v>招行</c:v>
                </c:pt>
                <c:pt idx="1">
                  <c:v>工行</c:v>
                </c:pt>
                <c:pt idx="2">
                  <c:v>民生</c:v>
                </c:pt>
                <c:pt idx="3">
                  <c:v>中信</c:v>
                </c:pt>
                <c:pt idx="4">
                  <c:v>平安</c:v>
                </c:pt>
                <c:pt idx="5">
                  <c:v>建行</c:v>
                </c:pt>
                <c:pt idx="6">
                  <c:v>中行</c:v>
                </c:pt>
                <c:pt idx="7">
                  <c:v>浦发</c:v>
                </c:pt>
                <c:pt idx="8">
                  <c:v>交行</c:v>
                </c:pt>
                <c:pt idx="9">
                  <c:v>农行</c:v>
                </c:pt>
                <c:pt idx="10">
                  <c:v>广发</c:v>
                </c:pt>
                <c:pt idx="11">
                  <c:v>光大</c:v>
                </c:pt>
                <c:pt idx="12">
                  <c:v>兴业</c:v>
                </c:pt>
              </c:strCache>
            </c:strRef>
          </c:cat>
          <c:val>
            <c:numRef>
              <c:f>'股份制银行融资余额与贴现量（201612）'!$C$47:$C$59</c:f>
              <c:numCache>
                <c:formatCode>0_ </c:formatCode>
                <c:ptCount val="13"/>
                <c:pt idx="0">
                  <c:v>1535.9381000000001</c:v>
                </c:pt>
                <c:pt idx="1">
                  <c:v>7148.9790362438998</c:v>
                </c:pt>
                <c:pt idx="2">
                  <c:v>1663.8799999999999</c:v>
                </c:pt>
                <c:pt idx="3">
                  <c:v>725.5</c:v>
                </c:pt>
                <c:pt idx="4">
                  <c:v>151.0029623927</c:v>
                </c:pt>
                <c:pt idx="5">
                  <c:v>5001.7136873169975</c:v>
                </c:pt>
                <c:pt idx="6">
                  <c:v>2530.5769776675002</c:v>
                </c:pt>
                <c:pt idx="7">
                  <c:v>619.75</c:v>
                </c:pt>
                <c:pt idx="8">
                  <c:v>1265.8928953551999</c:v>
                </c:pt>
                <c:pt idx="9">
                  <c:v>5699.4818185950999</c:v>
                </c:pt>
                <c:pt idx="10">
                  <c:v>689.84549999999933</c:v>
                </c:pt>
                <c:pt idx="11">
                  <c:v>547.53</c:v>
                </c:pt>
                <c:pt idx="12">
                  <c:v>588.86140899999907</c:v>
                </c:pt>
              </c:numCache>
            </c:numRef>
          </c:val>
        </c:ser>
        <c:gapWidth val="83"/>
        <c:overlap val="-5"/>
        <c:axId val="72512256"/>
        <c:axId val="72513792"/>
      </c:barChart>
      <c:catAx>
        <c:axId val="725122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72513792"/>
        <c:crosses val="autoZero"/>
        <c:auto val="1"/>
        <c:lblAlgn val="ctr"/>
        <c:lblOffset val="100"/>
      </c:catAx>
      <c:valAx>
        <c:axId val="72513792"/>
        <c:scaling>
          <c:orientation val="minMax"/>
        </c:scaling>
        <c:delete val="1"/>
        <c:axPos val="l"/>
        <c:numFmt formatCode="0_ " sourceLinked="1"/>
        <c:majorTickMark val="none"/>
        <c:tickLblPos val="none"/>
        <c:crossAx val="7251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zh-CN"/>
        </a:p>
      </c:txPr>
    </c:legend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/>
      </a:pPr>
      <a:endParaRPr lang="zh-CN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Sheet1!$B$20</c:f>
              <c:strCache>
                <c:ptCount val="1"/>
                <c:pt idx="0">
                  <c:v>累计直贴量</c:v>
                </c:pt>
              </c:strCache>
            </c:strRef>
          </c:tx>
          <c:dLbls>
            <c:showVal val="1"/>
          </c:dLbls>
          <c:cat>
            <c:strRef>
              <c:f>Sheet1!$A$21:$A$34</c:f>
              <c:strCache>
                <c:ptCount val="14"/>
                <c:pt idx="0">
                  <c:v>招行</c:v>
                </c:pt>
                <c:pt idx="1">
                  <c:v>工行</c:v>
                </c:pt>
                <c:pt idx="2">
                  <c:v>建行</c:v>
                </c:pt>
                <c:pt idx="3">
                  <c:v>农行</c:v>
                </c:pt>
                <c:pt idx="4">
                  <c:v>中行</c:v>
                </c:pt>
                <c:pt idx="5">
                  <c:v>交行</c:v>
                </c:pt>
                <c:pt idx="6">
                  <c:v>浦发</c:v>
                </c:pt>
                <c:pt idx="7">
                  <c:v>中信</c:v>
                </c:pt>
                <c:pt idx="8">
                  <c:v>兴业</c:v>
                </c:pt>
                <c:pt idx="9">
                  <c:v>民生</c:v>
                </c:pt>
                <c:pt idx="10">
                  <c:v>光大</c:v>
                </c:pt>
                <c:pt idx="11">
                  <c:v>广发</c:v>
                </c:pt>
                <c:pt idx="12">
                  <c:v>平安</c:v>
                </c:pt>
                <c:pt idx="13">
                  <c:v>上海</c:v>
                </c:pt>
              </c:strCache>
            </c:strRef>
          </c:cat>
          <c:val>
            <c:numRef>
              <c:f>Sheet1!$B$21:$B$34</c:f>
              <c:numCache>
                <c:formatCode>0_);[Red]\(0\)</c:formatCode>
                <c:ptCount val="14"/>
                <c:pt idx="0">
                  <c:v>2913.8217590000022</c:v>
                </c:pt>
                <c:pt idx="1">
                  <c:v>2577.9989144726001</c:v>
                </c:pt>
                <c:pt idx="2">
                  <c:v>664.76441</c:v>
                </c:pt>
                <c:pt idx="3">
                  <c:v>698.70906963529978</c:v>
                </c:pt>
                <c:pt idx="4">
                  <c:v>1596.1825449999985</c:v>
                </c:pt>
                <c:pt idx="5">
                  <c:v>990.12983853820094</c:v>
                </c:pt>
                <c:pt idx="6">
                  <c:v>997.20660999999996</c:v>
                </c:pt>
                <c:pt idx="7">
                  <c:v>1869</c:v>
                </c:pt>
                <c:pt idx="8">
                  <c:v>113.94772996750017</c:v>
                </c:pt>
                <c:pt idx="9">
                  <c:v>1109.44</c:v>
                </c:pt>
                <c:pt idx="10">
                  <c:v>193</c:v>
                </c:pt>
                <c:pt idx="11">
                  <c:v>363.74424176680031</c:v>
                </c:pt>
                <c:pt idx="12">
                  <c:v>419.01104150089969</c:v>
                </c:pt>
                <c:pt idx="13">
                  <c:v>393.94</c:v>
                </c:pt>
              </c:numCache>
            </c:numRef>
          </c:val>
        </c:ser>
        <c:ser>
          <c:idx val="1"/>
          <c:order val="1"/>
          <c:tx>
            <c:strRef>
              <c:f>Sheet1!$C$20</c:f>
              <c:strCache>
                <c:ptCount val="1"/>
                <c:pt idx="0">
                  <c:v>票据融资余额</c:v>
                </c:pt>
              </c:strCache>
            </c:strRef>
          </c:tx>
          <c:dLbls>
            <c:showVal val="1"/>
          </c:dLbls>
          <c:cat>
            <c:strRef>
              <c:f>Sheet1!$A$21:$A$34</c:f>
              <c:strCache>
                <c:ptCount val="14"/>
                <c:pt idx="0">
                  <c:v>招行</c:v>
                </c:pt>
                <c:pt idx="1">
                  <c:v>工行</c:v>
                </c:pt>
                <c:pt idx="2">
                  <c:v>建行</c:v>
                </c:pt>
                <c:pt idx="3">
                  <c:v>农行</c:v>
                </c:pt>
                <c:pt idx="4">
                  <c:v>中行</c:v>
                </c:pt>
                <c:pt idx="5">
                  <c:v>交行</c:v>
                </c:pt>
                <c:pt idx="6">
                  <c:v>浦发</c:v>
                </c:pt>
                <c:pt idx="7">
                  <c:v>中信</c:v>
                </c:pt>
                <c:pt idx="8">
                  <c:v>兴业</c:v>
                </c:pt>
                <c:pt idx="9">
                  <c:v>民生</c:v>
                </c:pt>
                <c:pt idx="10">
                  <c:v>光大</c:v>
                </c:pt>
                <c:pt idx="11">
                  <c:v>广发</c:v>
                </c:pt>
                <c:pt idx="12">
                  <c:v>平安</c:v>
                </c:pt>
                <c:pt idx="13">
                  <c:v>上海</c:v>
                </c:pt>
              </c:strCache>
            </c:strRef>
          </c:cat>
          <c:val>
            <c:numRef>
              <c:f>Sheet1!$C$21:$C$34</c:f>
              <c:numCache>
                <c:formatCode>0_);[Red]\(0\)</c:formatCode>
                <c:ptCount val="14"/>
                <c:pt idx="0">
                  <c:v>1589.6801999999998</c:v>
                </c:pt>
                <c:pt idx="1">
                  <c:v>4362.2400240994057</c:v>
                </c:pt>
                <c:pt idx="2">
                  <c:v>2311.5296954516966</c:v>
                </c:pt>
                <c:pt idx="3">
                  <c:v>2944.5088078265999</c:v>
                </c:pt>
                <c:pt idx="4">
                  <c:v>1836.9585033110011</c:v>
                </c:pt>
                <c:pt idx="5">
                  <c:v>1316.2522979017001</c:v>
                </c:pt>
                <c:pt idx="6">
                  <c:v>427.8503</c:v>
                </c:pt>
                <c:pt idx="7">
                  <c:v>701.70123356140004</c:v>
                </c:pt>
                <c:pt idx="8">
                  <c:v>329.39565399999969</c:v>
                </c:pt>
                <c:pt idx="9">
                  <c:v>1147.0013253984998</c:v>
                </c:pt>
                <c:pt idx="10">
                  <c:v>305.56389999999999</c:v>
                </c:pt>
                <c:pt idx="11">
                  <c:v>256.75009999999969</c:v>
                </c:pt>
                <c:pt idx="12">
                  <c:v>63.273093999900013</c:v>
                </c:pt>
                <c:pt idx="13">
                  <c:v>543.64189999999996</c:v>
                </c:pt>
              </c:numCache>
            </c:numRef>
          </c:val>
        </c:ser>
        <c:gapWidth val="75"/>
        <c:axId val="72646016"/>
        <c:axId val="72651904"/>
      </c:barChart>
      <c:catAx>
        <c:axId val="72646016"/>
        <c:scaling>
          <c:orientation val="minMax"/>
        </c:scaling>
        <c:axPos val="b"/>
        <c:majorTickMark val="none"/>
        <c:tickLblPos val="nextTo"/>
        <c:crossAx val="72651904"/>
        <c:crosses val="autoZero"/>
        <c:auto val="1"/>
        <c:lblAlgn val="ctr"/>
        <c:lblOffset val="100"/>
      </c:catAx>
      <c:valAx>
        <c:axId val="72651904"/>
        <c:scaling>
          <c:orientation val="minMax"/>
        </c:scaling>
        <c:delete val="1"/>
        <c:axPos val="l"/>
        <c:numFmt formatCode="0_);[Red]\(0\)" sourceLinked="1"/>
        <c:majorTickMark val="none"/>
        <c:tickLblPos val="none"/>
        <c:crossAx val="7264601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逆回购、资管排名201612!$B$2</c:f>
              <c:strCache>
                <c:ptCount val="1"/>
                <c:pt idx="0">
                  <c:v>逆回购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933E7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逆回购、资管排名201612!$A$3:$A$16</c:f>
              <c:strCache>
                <c:ptCount val="14"/>
                <c:pt idx="0">
                  <c:v>民生</c:v>
                </c:pt>
                <c:pt idx="1">
                  <c:v>工行</c:v>
                </c:pt>
                <c:pt idx="2">
                  <c:v>农行</c:v>
                </c:pt>
                <c:pt idx="3">
                  <c:v>建行</c:v>
                </c:pt>
                <c:pt idx="4">
                  <c:v>广发</c:v>
                </c:pt>
                <c:pt idx="5">
                  <c:v>光大</c:v>
                </c:pt>
                <c:pt idx="6">
                  <c:v>交行</c:v>
                </c:pt>
                <c:pt idx="7">
                  <c:v>邮储</c:v>
                </c:pt>
                <c:pt idx="8">
                  <c:v>中行</c:v>
                </c:pt>
                <c:pt idx="9">
                  <c:v>兴业</c:v>
                </c:pt>
                <c:pt idx="10">
                  <c:v>平安</c:v>
                </c:pt>
                <c:pt idx="11">
                  <c:v>招行</c:v>
                </c:pt>
                <c:pt idx="12">
                  <c:v>中信</c:v>
                </c:pt>
                <c:pt idx="13">
                  <c:v>浦发</c:v>
                </c:pt>
              </c:strCache>
            </c:strRef>
          </c:cat>
          <c:val>
            <c:numRef>
              <c:f>逆回购、资管排名201612!$B$3:$B$16</c:f>
              <c:numCache>
                <c:formatCode>0_);[Red]\(0\)</c:formatCode>
                <c:ptCount val="14"/>
                <c:pt idx="0">
                  <c:v>5155.8500000000004</c:v>
                </c:pt>
                <c:pt idx="1">
                  <c:v>3094.7</c:v>
                </c:pt>
                <c:pt idx="2">
                  <c:v>2927.4</c:v>
                </c:pt>
                <c:pt idx="3">
                  <c:v>1904.3799999999999</c:v>
                </c:pt>
                <c:pt idx="4">
                  <c:v>1459.8899999999999</c:v>
                </c:pt>
                <c:pt idx="5">
                  <c:v>816</c:v>
                </c:pt>
                <c:pt idx="6">
                  <c:v>716.85999999999933</c:v>
                </c:pt>
                <c:pt idx="7">
                  <c:v>327.96</c:v>
                </c:pt>
                <c:pt idx="8">
                  <c:v>15.27</c:v>
                </c:pt>
                <c:pt idx="9">
                  <c:v>978.38608738099947</c:v>
                </c:pt>
                <c:pt idx="10">
                  <c:v>508.61</c:v>
                </c:pt>
                <c:pt idx="11">
                  <c:v>1068.79</c:v>
                </c:pt>
                <c:pt idx="12">
                  <c:v>708.5</c:v>
                </c:pt>
                <c:pt idx="13">
                  <c:v>1057.8399999999999</c:v>
                </c:pt>
              </c:numCache>
            </c:numRef>
          </c:val>
        </c:ser>
        <c:ser>
          <c:idx val="1"/>
          <c:order val="1"/>
          <c:tx>
            <c:strRef>
              <c:f>逆回购、资管排名201612!$C$2</c:f>
              <c:strCache>
                <c:ptCount val="1"/>
                <c:pt idx="0">
                  <c:v>票据资管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5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/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逆回购、资管排名201612!$A$3:$A$16</c:f>
              <c:strCache>
                <c:ptCount val="14"/>
                <c:pt idx="0">
                  <c:v>民生</c:v>
                </c:pt>
                <c:pt idx="1">
                  <c:v>工行</c:v>
                </c:pt>
                <c:pt idx="2">
                  <c:v>农行</c:v>
                </c:pt>
                <c:pt idx="3">
                  <c:v>建行</c:v>
                </c:pt>
                <c:pt idx="4">
                  <c:v>广发</c:v>
                </c:pt>
                <c:pt idx="5">
                  <c:v>光大</c:v>
                </c:pt>
                <c:pt idx="6">
                  <c:v>交行</c:v>
                </c:pt>
                <c:pt idx="7">
                  <c:v>邮储</c:v>
                </c:pt>
                <c:pt idx="8">
                  <c:v>中行</c:v>
                </c:pt>
                <c:pt idx="9">
                  <c:v>兴业</c:v>
                </c:pt>
                <c:pt idx="10">
                  <c:v>平安</c:v>
                </c:pt>
                <c:pt idx="11">
                  <c:v>招行</c:v>
                </c:pt>
                <c:pt idx="12">
                  <c:v>中信</c:v>
                </c:pt>
                <c:pt idx="13">
                  <c:v>浦发</c:v>
                </c:pt>
              </c:strCache>
            </c:strRef>
          </c:cat>
          <c:val>
            <c:numRef>
              <c:f>逆回购、资管排名201612!$C$3:$C$16</c:f>
              <c:numCache>
                <c:formatCode>0_);[Red]\(0\)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335.15152524719946</c:v>
                </c:pt>
                <c:pt idx="10">
                  <c:v>1263.22</c:v>
                </c:pt>
                <c:pt idx="11">
                  <c:v>3800.9011280000022</c:v>
                </c:pt>
                <c:pt idx="12">
                  <c:v>4398.1000000000004</c:v>
                </c:pt>
                <c:pt idx="13">
                  <c:v>5249.9699999999993</c:v>
                </c:pt>
              </c:numCache>
            </c:numRef>
          </c:val>
        </c:ser>
        <c:gapWidth val="11"/>
        <c:overlap val="-2"/>
        <c:axId val="72691072"/>
        <c:axId val="72729728"/>
      </c:barChart>
      <c:catAx>
        <c:axId val="726910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2729728"/>
        <c:crosses val="autoZero"/>
        <c:auto val="1"/>
        <c:lblAlgn val="ctr"/>
        <c:lblOffset val="100"/>
      </c:catAx>
      <c:valAx>
        <c:axId val="7272972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);[Red]\(0\)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2691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78739555302941E-2"/>
          <c:y val="7.6349488339488694E-2"/>
          <c:w val="0.90724148169261642"/>
          <c:h val="0.67214787920854357"/>
        </c:manualLayout>
      </c:layout>
      <c:barChart>
        <c:barDir val="col"/>
        <c:grouping val="clustered"/>
        <c:ser>
          <c:idx val="0"/>
          <c:order val="0"/>
          <c:tx>
            <c:strRef>
              <c:f>逆回购、资管排名201603!$B$68</c:f>
              <c:strCache>
                <c:ptCount val="1"/>
                <c:pt idx="0">
                  <c:v>逆回购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8"/>
              <c:layout>
                <c:manualLayout>
                  <c:x val="-1.190711577719452E-2"/>
                  <c:y val="1.421007242381583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3787037037037103E-2"/>
                  <c:y val="-7.088951976388901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5.0688830562846302E-2"/>
                      <c:h val="3.673527502224519E-2"/>
                    </c:manualLayout>
                  </c15:layout>
                </c:ext>
              </c:extLst>
            </c:dLbl>
            <c:dLbl>
              <c:idx val="10"/>
              <c:layout>
                <c:manualLayout>
                  <c:x val="-1.3758967629046366E-2"/>
                  <c:y val="-3.5525181059539931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2066365007541479E-2"/>
                  <c:y val="-8.840563263176525E-17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逆回购、资管排名201603!$A$69:$A$82</c:f>
              <c:strCache>
                <c:ptCount val="14"/>
                <c:pt idx="0">
                  <c:v>工行</c:v>
                </c:pt>
                <c:pt idx="1">
                  <c:v>邮储</c:v>
                </c:pt>
                <c:pt idx="2">
                  <c:v>农行</c:v>
                </c:pt>
                <c:pt idx="3">
                  <c:v>广发</c:v>
                </c:pt>
                <c:pt idx="4">
                  <c:v>交行</c:v>
                </c:pt>
                <c:pt idx="5">
                  <c:v>中行</c:v>
                </c:pt>
                <c:pt idx="6">
                  <c:v>建行</c:v>
                </c:pt>
                <c:pt idx="7">
                  <c:v>光大</c:v>
                </c:pt>
                <c:pt idx="8">
                  <c:v>兴业</c:v>
                </c:pt>
                <c:pt idx="9">
                  <c:v>民生</c:v>
                </c:pt>
                <c:pt idx="10">
                  <c:v>平安</c:v>
                </c:pt>
                <c:pt idx="11">
                  <c:v>招行</c:v>
                </c:pt>
                <c:pt idx="12">
                  <c:v>中信</c:v>
                </c:pt>
                <c:pt idx="13">
                  <c:v>浦发</c:v>
                </c:pt>
              </c:strCache>
            </c:strRef>
          </c:cat>
          <c:val>
            <c:numRef>
              <c:f>逆回购、资管排名201603!$B$69:$B$82</c:f>
              <c:numCache>
                <c:formatCode>0_);[Red]\(0\)</c:formatCode>
                <c:ptCount val="14"/>
                <c:pt idx="0">
                  <c:v>1976.0147739317001</c:v>
                </c:pt>
                <c:pt idx="1">
                  <c:v>502.27</c:v>
                </c:pt>
                <c:pt idx="2">
                  <c:v>199.31</c:v>
                </c:pt>
                <c:pt idx="3">
                  <c:v>146.22999999999999</c:v>
                </c:pt>
                <c:pt idx="4">
                  <c:v>99.998863966399995</c:v>
                </c:pt>
                <c:pt idx="5">
                  <c:v>0</c:v>
                </c:pt>
                <c:pt idx="6">
                  <c:v>426.96999999999969</c:v>
                </c:pt>
                <c:pt idx="7">
                  <c:v>0</c:v>
                </c:pt>
                <c:pt idx="8">
                  <c:v>39.018079</c:v>
                </c:pt>
                <c:pt idx="9">
                  <c:v>405.19</c:v>
                </c:pt>
                <c:pt idx="10">
                  <c:v>39.980000000000004</c:v>
                </c:pt>
                <c:pt idx="11">
                  <c:v>2.6206079999999998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1"/>
          <c:order val="1"/>
          <c:tx>
            <c:strRef>
              <c:f>逆回购、资管排名201603!$C$68</c:f>
              <c:strCache>
                <c:ptCount val="1"/>
                <c:pt idx="0">
                  <c:v>票据资管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8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逆回购、资管排名201603!$A$69:$A$82</c:f>
              <c:strCache>
                <c:ptCount val="14"/>
                <c:pt idx="0">
                  <c:v>工行</c:v>
                </c:pt>
                <c:pt idx="1">
                  <c:v>邮储</c:v>
                </c:pt>
                <c:pt idx="2">
                  <c:v>农行</c:v>
                </c:pt>
                <c:pt idx="3">
                  <c:v>广发</c:v>
                </c:pt>
                <c:pt idx="4">
                  <c:v>交行</c:v>
                </c:pt>
                <c:pt idx="5">
                  <c:v>中行</c:v>
                </c:pt>
                <c:pt idx="6">
                  <c:v>建行</c:v>
                </c:pt>
                <c:pt idx="7">
                  <c:v>光大</c:v>
                </c:pt>
                <c:pt idx="8">
                  <c:v>兴业</c:v>
                </c:pt>
                <c:pt idx="9">
                  <c:v>民生</c:v>
                </c:pt>
                <c:pt idx="10">
                  <c:v>平安</c:v>
                </c:pt>
                <c:pt idx="11">
                  <c:v>招行</c:v>
                </c:pt>
                <c:pt idx="12">
                  <c:v>中信</c:v>
                </c:pt>
                <c:pt idx="13">
                  <c:v>浦发</c:v>
                </c:pt>
              </c:strCache>
            </c:strRef>
          </c:cat>
          <c:val>
            <c:numRef>
              <c:f>逆回购、资管排名201603!$C$69:$C$82</c:f>
              <c:numCache>
                <c:formatCode>0_);[Red]\(0\)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1404.8441733184047</c:v>
                </c:pt>
                <c:pt idx="9">
                  <c:v>1308.94</c:v>
                </c:pt>
                <c:pt idx="10">
                  <c:v>1304.6099999999999</c:v>
                </c:pt>
                <c:pt idx="11">
                  <c:v>2408.9690404803996</c:v>
                </c:pt>
                <c:pt idx="12">
                  <c:v>3140.1</c:v>
                </c:pt>
                <c:pt idx="13">
                  <c:v>4296.76</c:v>
                </c:pt>
              </c:numCache>
            </c:numRef>
          </c:val>
        </c:ser>
        <c:gapWidth val="50"/>
        <c:overlap val="51"/>
        <c:axId val="72608384"/>
        <c:axId val="72847744"/>
      </c:barChart>
      <c:catAx>
        <c:axId val="726083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2847744"/>
        <c:crosses val="autoZero"/>
        <c:auto val="1"/>
        <c:lblAlgn val="ctr"/>
        <c:lblOffset val="100"/>
      </c:catAx>
      <c:valAx>
        <c:axId val="7284774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);[Red]\(0\)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2608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stacked"/>
        <c:ser>
          <c:idx val="1"/>
          <c:order val="1"/>
          <c:tx>
            <c:strRef>
              <c:f>'票据资产分布饼状图（2017-3）'!$D$48</c:f>
              <c:strCache>
                <c:ptCount val="1"/>
                <c:pt idx="0">
                  <c:v>票据融资</c:v>
                </c:pt>
              </c:strCache>
            </c:strRef>
          </c:tx>
          <c:cat>
            <c:strRef>
              <c:f>'票据资产分布饼状图（2017-3）'!$B$49:$B$62</c:f>
              <c:strCache>
                <c:ptCount val="14"/>
                <c:pt idx="0">
                  <c:v>工行</c:v>
                </c:pt>
                <c:pt idx="1">
                  <c:v>建行</c:v>
                </c:pt>
                <c:pt idx="2">
                  <c:v>交行</c:v>
                </c:pt>
                <c:pt idx="3">
                  <c:v>招行</c:v>
                </c:pt>
                <c:pt idx="4">
                  <c:v>浦发_x000d_
</c:v>
                </c:pt>
                <c:pt idx="5">
                  <c:v>中信</c:v>
                </c:pt>
                <c:pt idx="6">
                  <c:v>兴业</c:v>
                </c:pt>
                <c:pt idx="7">
                  <c:v>民生</c:v>
                </c:pt>
                <c:pt idx="8">
                  <c:v>光大</c:v>
                </c:pt>
                <c:pt idx="9">
                  <c:v>广发</c:v>
                </c:pt>
                <c:pt idx="10">
                  <c:v>平安</c:v>
                </c:pt>
                <c:pt idx="11">
                  <c:v>恒丰</c:v>
                </c:pt>
                <c:pt idx="12">
                  <c:v>浙商</c:v>
                </c:pt>
                <c:pt idx="13">
                  <c:v>渤海</c:v>
                </c:pt>
              </c:strCache>
            </c:strRef>
          </c:cat>
          <c:val>
            <c:numRef>
              <c:f>'票据资产分布饼状图（2017-3）'!$D$49:$D$62</c:f>
              <c:numCache>
                <c:formatCode>0_ </c:formatCode>
                <c:ptCount val="14"/>
                <c:pt idx="0">
                  <c:v>4362.2400240994057</c:v>
                </c:pt>
                <c:pt idx="1">
                  <c:v>2311.5296954516966</c:v>
                </c:pt>
                <c:pt idx="2">
                  <c:v>1316.2522979017001</c:v>
                </c:pt>
                <c:pt idx="3">
                  <c:v>1589.6801999999998</c:v>
                </c:pt>
                <c:pt idx="4">
                  <c:v>427.8503</c:v>
                </c:pt>
                <c:pt idx="5">
                  <c:v>701.70123356140004</c:v>
                </c:pt>
                <c:pt idx="6">
                  <c:v>329.39565399999969</c:v>
                </c:pt>
                <c:pt idx="7">
                  <c:v>1147.0013253984998</c:v>
                </c:pt>
                <c:pt idx="8">
                  <c:v>305.56</c:v>
                </c:pt>
                <c:pt idx="9">
                  <c:v>256.75009999999969</c:v>
                </c:pt>
                <c:pt idx="10">
                  <c:v>63.273093999900013</c:v>
                </c:pt>
                <c:pt idx="11">
                  <c:v>276.83199490039954</c:v>
                </c:pt>
                <c:pt idx="12">
                  <c:v>114.68869999999998</c:v>
                </c:pt>
                <c:pt idx="13">
                  <c:v>10.967595352200011</c:v>
                </c:pt>
              </c:numCache>
            </c:numRef>
          </c:val>
        </c:ser>
        <c:ser>
          <c:idx val="2"/>
          <c:order val="2"/>
          <c:tx>
            <c:strRef>
              <c:f>'票据资产分布饼状图（2017-3）'!$E$48</c:f>
              <c:strCache>
                <c:ptCount val="1"/>
                <c:pt idx="0">
                  <c:v>资管余额</c:v>
                </c:pt>
              </c:strCache>
            </c:strRef>
          </c:tx>
          <c:cat>
            <c:strRef>
              <c:f>'票据资产分布饼状图（2017-3）'!$B$49:$B$62</c:f>
              <c:strCache>
                <c:ptCount val="14"/>
                <c:pt idx="0">
                  <c:v>工行</c:v>
                </c:pt>
                <c:pt idx="1">
                  <c:v>建行</c:v>
                </c:pt>
                <c:pt idx="2">
                  <c:v>交行</c:v>
                </c:pt>
                <c:pt idx="3">
                  <c:v>招行</c:v>
                </c:pt>
                <c:pt idx="4">
                  <c:v>浦发_x000d_
</c:v>
                </c:pt>
                <c:pt idx="5">
                  <c:v>中信</c:v>
                </c:pt>
                <c:pt idx="6">
                  <c:v>兴业</c:v>
                </c:pt>
                <c:pt idx="7">
                  <c:v>民生</c:v>
                </c:pt>
                <c:pt idx="8">
                  <c:v>光大</c:v>
                </c:pt>
                <c:pt idx="9">
                  <c:v>广发</c:v>
                </c:pt>
                <c:pt idx="10">
                  <c:v>平安</c:v>
                </c:pt>
                <c:pt idx="11">
                  <c:v>恒丰</c:v>
                </c:pt>
                <c:pt idx="12">
                  <c:v>浙商</c:v>
                </c:pt>
                <c:pt idx="13">
                  <c:v>渤海</c:v>
                </c:pt>
              </c:strCache>
            </c:strRef>
          </c:cat>
          <c:val>
            <c:numRef>
              <c:f>'票据资产分布饼状图（2017-3）'!$E$49:$E$62</c:f>
              <c:numCache>
                <c:formatCode>0_ 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2549.1773670328002</c:v>
                </c:pt>
                <c:pt idx="4">
                  <c:v>3645.8653050000012</c:v>
                </c:pt>
                <c:pt idx="5">
                  <c:v>1900.7</c:v>
                </c:pt>
                <c:pt idx="6">
                  <c:v>1877.42</c:v>
                </c:pt>
                <c:pt idx="7">
                  <c:v>1971.34</c:v>
                </c:pt>
                <c:pt idx="8">
                  <c:v>0</c:v>
                </c:pt>
                <c:pt idx="9">
                  <c:v>0</c:v>
                </c:pt>
                <c:pt idx="10">
                  <c:v>2170.9499999999998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3"/>
          <c:order val="3"/>
          <c:tx>
            <c:strRef>
              <c:f>'票据资产分布饼状图（2017-3）'!$F$48</c:f>
              <c:strCache>
                <c:ptCount val="1"/>
                <c:pt idx="0">
                  <c:v>逆回购余额</c:v>
                </c:pt>
              </c:strCache>
            </c:strRef>
          </c:tx>
          <c:cat>
            <c:strRef>
              <c:f>'票据资产分布饼状图（2017-3）'!$B$49:$B$62</c:f>
              <c:strCache>
                <c:ptCount val="14"/>
                <c:pt idx="0">
                  <c:v>工行</c:v>
                </c:pt>
                <c:pt idx="1">
                  <c:v>建行</c:v>
                </c:pt>
                <c:pt idx="2">
                  <c:v>交行</c:v>
                </c:pt>
                <c:pt idx="3">
                  <c:v>招行</c:v>
                </c:pt>
                <c:pt idx="4">
                  <c:v>浦发_x000d_
</c:v>
                </c:pt>
                <c:pt idx="5">
                  <c:v>中信</c:v>
                </c:pt>
                <c:pt idx="6">
                  <c:v>兴业</c:v>
                </c:pt>
                <c:pt idx="7">
                  <c:v>民生</c:v>
                </c:pt>
                <c:pt idx="8">
                  <c:v>光大</c:v>
                </c:pt>
                <c:pt idx="9">
                  <c:v>广发</c:v>
                </c:pt>
                <c:pt idx="10">
                  <c:v>平安</c:v>
                </c:pt>
                <c:pt idx="11">
                  <c:v>恒丰</c:v>
                </c:pt>
                <c:pt idx="12">
                  <c:v>浙商</c:v>
                </c:pt>
                <c:pt idx="13">
                  <c:v>渤海</c:v>
                </c:pt>
              </c:strCache>
            </c:strRef>
          </c:cat>
          <c:val>
            <c:numRef>
              <c:f>'票据资产分布饼状图（2017-3）'!$F$49:$F$62</c:f>
              <c:numCache>
                <c:formatCode>0_ </c:formatCode>
                <c:ptCount val="14"/>
                <c:pt idx="0">
                  <c:v>767.6718509213008</c:v>
                </c:pt>
                <c:pt idx="1">
                  <c:v>41.160000000000011</c:v>
                </c:pt>
                <c:pt idx="2">
                  <c:v>122.39977041389984</c:v>
                </c:pt>
                <c:pt idx="3">
                  <c:v>9.1070000000000011</c:v>
                </c:pt>
                <c:pt idx="4">
                  <c:v>8.0000000000000043E-2</c:v>
                </c:pt>
                <c:pt idx="5">
                  <c:v>0</c:v>
                </c:pt>
                <c:pt idx="6">
                  <c:v>30.681713000000002</c:v>
                </c:pt>
                <c:pt idx="7">
                  <c:v>85.39</c:v>
                </c:pt>
                <c:pt idx="8">
                  <c:v>72</c:v>
                </c:pt>
                <c:pt idx="9">
                  <c:v>31.66</c:v>
                </c:pt>
                <c:pt idx="10">
                  <c:v>36.82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overlap val="100"/>
        <c:axId val="66711552"/>
        <c:axId val="66713088"/>
      </c:barChart>
      <c:lineChart>
        <c:grouping val="standard"/>
        <c:ser>
          <c:idx val="0"/>
          <c:order val="0"/>
          <c:tx>
            <c:strRef>
              <c:f>'票据资产分布饼状图（2017-3）'!$C$48</c:f>
              <c:strCache>
                <c:ptCount val="1"/>
                <c:pt idx="0">
                  <c:v>承兑余额</c:v>
                </c:pt>
              </c:strCache>
            </c:strRef>
          </c:tx>
          <c:dLbls>
            <c:showVal val="1"/>
          </c:dLbls>
          <c:cat>
            <c:strRef>
              <c:f>'票据资产分布饼状图（2017-3）'!$B$49:$B$62</c:f>
              <c:strCache>
                <c:ptCount val="14"/>
                <c:pt idx="0">
                  <c:v>工行</c:v>
                </c:pt>
                <c:pt idx="1">
                  <c:v>建行</c:v>
                </c:pt>
                <c:pt idx="2">
                  <c:v>交行</c:v>
                </c:pt>
                <c:pt idx="3">
                  <c:v>招行</c:v>
                </c:pt>
                <c:pt idx="4">
                  <c:v>浦发_x000d_
</c:v>
                </c:pt>
                <c:pt idx="5">
                  <c:v>中信</c:v>
                </c:pt>
                <c:pt idx="6">
                  <c:v>兴业</c:v>
                </c:pt>
                <c:pt idx="7">
                  <c:v>民生</c:v>
                </c:pt>
                <c:pt idx="8">
                  <c:v>光大</c:v>
                </c:pt>
                <c:pt idx="9">
                  <c:v>广发</c:v>
                </c:pt>
                <c:pt idx="10">
                  <c:v>平安</c:v>
                </c:pt>
                <c:pt idx="11">
                  <c:v>恒丰</c:v>
                </c:pt>
                <c:pt idx="12">
                  <c:v>浙商</c:v>
                </c:pt>
                <c:pt idx="13">
                  <c:v>渤海</c:v>
                </c:pt>
              </c:strCache>
            </c:strRef>
          </c:cat>
          <c:val>
            <c:numRef>
              <c:f>'票据资产分布饼状图（2017-3）'!$C$49:$C$62</c:f>
              <c:numCache>
                <c:formatCode>0_ </c:formatCode>
                <c:ptCount val="14"/>
                <c:pt idx="0">
                  <c:v>2544.9468269999998</c:v>
                </c:pt>
                <c:pt idx="1">
                  <c:v>3512.5261649894001</c:v>
                </c:pt>
                <c:pt idx="2">
                  <c:v>2225.7600834469977</c:v>
                </c:pt>
                <c:pt idx="3">
                  <c:v>2468.9400999999998</c:v>
                </c:pt>
                <c:pt idx="4">
                  <c:v>4499.4467000000004</c:v>
                </c:pt>
                <c:pt idx="5">
                  <c:v>4491.3716763591055</c:v>
                </c:pt>
                <c:pt idx="6">
                  <c:v>3852.7547277531999</c:v>
                </c:pt>
                <c:pt idx="7">
                  <c:v>5692.8819309778055</c:v>
                </c:pt>
                <c:pt idx="8">
                  <c:v>3880.59</c:v>
                </c:pt>
                <c:pt idx="9">
                  <c:v>1721.0831999999998</c:v>
                </c:pt>
                <c:pt idx="10">
                  <c:v>2911.2313545553029</c:v>
                </c:pt>
                <c:pt idx="11">
                  <c:v>2455.7577405341012</c:v>
                </c:pt>
                <c:pt idx="12">
                  <c:v>1719.6755000000001</c:v>
                </c:pt>
                <c:pt idx="13">
                  <c:v>862.58227063209995</c:v>
                </c:pt>
              </c:numCache>
            </c:numRef>
          </c:val>
        </c:ser>
        <c:marker val="1"/>
        <c:axId val="66711552"/>
        <c:axId val="66713088"/>
      </c:lineChart>
      <c:catAx>
        <c:axId val="66711552"/>
        <c:scaling>
          <c:orientation val="minMax"/>
        </c:scaling>
        <c:axPos val="b"/>
        <c:tickLblPos val="nextTo"/>
        <c:crossAx val="66713088"/>
        <c:crosses val="autoZero"/>
        <c:auto val="1"/>
        <c:lblAlgn val="ctr"/>
        <c:lblOffset val="100"/>
      </c:catAx>
      <c:valAx>
        <c:axId val="66713088"/>
        <c:scaling>
          <c:orientation val="minMax"/>
        </c:scaling>
        <c:axPos val="l"/>
        <c:majorGridlines/>
        <c:numFmt formatCode="General" sourceLinked="0"/>
        <c:tickLblPos val="nextTo"/>
        <c:crossAx val="66711552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200"/>
      </a:pPr>
      <a:endParaRPr lang="zh-CN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C729A1-9AE7-4F01-B8CA-700C4D9632C7}" type="doc">
      <dgm:prSet loTypeId="urn:microsoft.com/office/officeart/2005/8/layout/radial4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ED1B0D20-C7A4-49FC-89D4-C4946775B1BC}">
      <dgm:prSet phldrT="[文本]"/>
      <dgm:spPr/>
      <dgm:t>
        <a:bodyPr/>
        <a:lstStyle/>
        <a:p>
          <a:r>
            <a:rPr lang="zh-CN" altLang="en-US" b="1" dirty="0" smtClean="0"/>
            <a:t>票量回升</a:t>
          </a:r>
          <a:endParaRPr lang="zh-CN" altLang="en-US" b="1" dirty="0"/>
        </a:p>
      </dgm:t>
    </dgm:pt>
    <dgm:pt modelId="{1B7EF32C-4A0E-4E8B-932B-7475CC0EFD21}" type="parTrans" cxnId="{E3C6BB73-6C86-4218-B55E-63DDFE0FF6BD}">
      <dgm:prSet/>
      <dgm:spPr/>
      <dgm:t>
        <a:bodyPr/>
        <a:lstStyle/>
        <a:p>
          <a:endParaRPr lang="zh-CN" altLang="en-US"/>
        </a:p>
      </dgm:t>
    </dgm:pt>
    <dgm:pt modelId="{4B9313B7-96D1-4EC2-917E-6DF3EE4835E6}" type="sibTrans" cxnId="{E3C6BB73-6C86-4218-B55E-63DDFE0FF6BD}">
      <dgm:prSet/>
      <dgm:spPr/>
      <dgm:t>
        <a:bodyPr/>
        <a:lstStyle/>
        <a:p>
          <a:endParaRPr lang="zh-CN" altLang="en-US"/>
        </a:p>
      </dgm:t>
    </dgm:pt>
    <dgm:pt modelId="{3343C4A8-2F9D-4FB3-8AAD-3053273A527A}">
      <dgm:prSet phldrT="[文本]"/>
      <dgm:spPr/>
      <dgm:t>
        <a:bodyPr/>
        <a:lstStyle/>
        <a:p>
          <a:r>
            <a:rPr lang="zh-CN" altLang="en-US" b="1" dirty="0" smtClean="0"/>
            <a:t>政策利好</a:t>
          </a:r>
          <a:endParaRPr lang="zh-CN" altLang="en-US" b="1" dirty="0"/>
        </a:p>
      </dgm:t>
    </dgm:pt>
    <dgm:pt modelId="{54717F43-3903-41E1-BF69-DFC562D42BAB}" type="parTrans" cxnId="{4FBEFE74-324F-4D0E-A547-38DB7767D92B}">
      <dgm:prSet/>
      <dgm:spPr/>
      <dgm:t>
        <a:bodyPr/>
        <a:lstStyle/>
        <a:p>
          <a:endParaRPr lang="zh-CN" altLang="en-US"/>
        </a:p>
      </dgm:t>
    </dgm:pt>
    <dgm:pt modelId="{2B8EA999-3896-442A-896F-AAD8C86115F3}" type="sibTrans" cxnId="{4FBEFE74-324F-4D0E-A547-38DB7767D92B}">
      <dgm:prSet/>
      <dgm:spPr/>
      <dgm:t>
        <a:bodyPr/>
        <a:lstStyle/>
        <a:p>
          <a:endParaRPr lang="zh-CN" altLang="en-US"/>
        </a:p>
      </dgm:t>
    </dgm:pt>
    <dgm:pt modelId="{F03E241B-C3A1-4A63-9829-42E96DCEBFE1}">
      <dgm:prSet phldrT="[文本]"/>
      <dgm:spPr/>
      <dgm:t>
        <a:bodyPr/>
        <a:lstStyle/>
        <a:p>
          <a:r>
            <a:rPr lang="zh-CN" altLang="en-US" b="1" dirty="0" smtClean="0"/>
            <a:t>经济趋稳</a:t>
          </a:r>
          <a:endParaRPr lang="zh-CN" altLang="en-US" b="1" dirty="0"/>
        </a:p>
      </dgm:t>
    </dgm:pt>
    <dgm:pt modelId="{F7169512-64B9-454A-A621-4E5026A7DD8A}" type="parTrans" cxnId="{0C5D3D5C-D553-41C7-BC11-FFDFD28ED528}">
      <dgm:prSet/>
      <dgm:spPr/>
      <dgm:t>
        <a:bodyPr/>
        <a:lstStyle/>
        <a:p>
          <a:endParaRPr lang="zh-CN" altLang="en-US"/>
        </a:p>
      </dgm:t>
    </dgm:pt>
    <dgm:pt modelId="{4D6ABAD9-71EE-417A-BB70-F3BF9C3F29D1}" type="sibTrans" cxnId="{0C5D3D5C-D553-41C7-BC11-FFDFD28ED528}">
      <dgm:prSet/>
      <dgm:spPr/>
      <dgm:t>
        <a:bodyPr/>
        <a:lstStyle/>
        <a:p>
          <a:endParaRPr lang="zh-CN" altLang="en-US"/>
        </a:p>
      </dgm:t>
    </dgm:pt>
    <dgm:pt modelId="{89C07B39-47DA-4225-A3B1-A621CC333057}">
      <dgm:prSet phldrT="[文本]"/>
      <dgm:spPr/>
      <dgm:t>
        <a:bodyPr/>
        <a:lstStyle/>
        <a:p>
          <a:r>
            <a:rPr lang="zh-CN" altLang="en-US" b="1" dirty="0" smtClean="0"/>
            <a:t>套利机会</a:t>
          </a:r>
          <a:endParaRPr lang="zh-CN" altLang="en-US" b="1" dirty="0"/>
        </a:p>
      </dgm:t>
    </dgm:pt>
    <dgm:pt modelId="{3A7044A2-548A-46EC-B6FA-23438406C222}" type="parTrans" cxnId="{7C950225-A78C-4342-8E3C-4E85D02030E5}">
      <dgm:prSet/>
      <dgm:spPr/>
      <dgm:t>
        <a:bodyPr/>
        <a:lstStyle/>
        <a:p>
          <a:endParaRPr lang="zh-CN" altLang="en-US"/>
        </a:p>
      </dgm:t>
    </dgm:pt>
    <dgm:pt modelId="{7A2CE16A-3506-40F9-ACDF-445F9FF58B0A}" type="sibTrans" cxnId="{7C950225-A78C-4342-8E3C-4E85D02030E5}">
      <dgm:prSet/>
      <dgm:spPr/>
      <dgm:t>
        <a:bodyPr/>
        <a:lstStyle/>
        <a:p>
          <a:endParaRPr lang="zh-CN" altLang="en-US"/>
        </a:p>
      </dgm:t>
    </dgm:pt>
    <dgm:pt modelId="{9A891F41-C5FE-416C-91E7-83FA2246FF9B}" type="pres">
      <dgm:prSet presAssocID="{ADC729A1-9AE7-4F01-B8CA-700C4D9632C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4856C98-8964-4588-B657-0DBDA249F0E5}" type="pres">
      <dgm:prSet presAssocID="{ED1B0D20-C7A4-49FC-89D4-C4946775B1BC}" presName="centerShape" presStyleLbl="node0" presStyleIdx="0" presStyleCnt="1" custScaleX="130740"/>
      <dgm:spPr/>
      <dgm:t>
        <a:bodyPr/>
        <a:lstStyle/>
        <a:p>
          <a:endParaRPr lang="zh-CN" altLang="en-US"/>
        </a:p>
      </dgm:t>
    </dgm:pt>
    <dgm:pt modelId="{1AD45E66-9AFE-4182-A7A7-9693CC75E577}" type="pres">
      <dgm:prSet presAssocID="{54717F43-3903-41E1-BF69-DFC562D42BAB}" presName="parTrans" presStyleLbl="bgSibTrans2D1" presStyleIdx="0" presStyleCnt="3"/>
      <dgm:spPr/>
      <dgm:t>
        <a:bodyPr/>
        <a:lstStyle/>
        <a:p>
          <a:endParaRPr lang="zh-CN" altLang="en-US"/>
        </a:p>
      </dgm:t>
    </dgm:pt>
    <dgm:pt modelId="{DF164048-F975-4759-A3C8-BFE1696AD11B}" type="pres">
      <dgm:prSet presAssocID="{3343C4A8-2F9D-4FB3-8AAD-3053273A527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0E0CFAF-3CEE-42C3-9872-8B6834A2C7F5}" type="pres">
      <dgm:prSet presAssocID="{F7169512-64B9-454A-A621-4E5026A7DD8A}" presName="parTrans" presStyleLbl="bgSibTrans2D1" presStyleIdx="1" presStyleCnt="3"/>
      <dgm:spPr/>
      <dgm:t>
        <a:bodyPr/>
        <a:lstStyle/>
        <a:p>
          <a:endParaRPr lang="zh-CN" altLang="en-US"/>
        </a:p>
      </dgm:t>
    </dgm:pt>
    <dgm:pt modelId="{5544CCDB-DD5C-4DF5-B5D9-C3B61CDFC6A6}" type="pres">
      <dgm:prSet presAssocID="{F03E241B-C3A1-4A63-9829-42E96DCEBFE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B201932-4350-4048-AA15-098AE5116862}" type="pres">
      <dgm:prSet presAssocID="{3A7044A2-548A-46EC-B6FA-23438406C222}" presName="parTrans" presStyleLbl="bgSibTrans2D1" presStyleIdx="2" presStyleCnt="3"/>
      <dgm:spPr/>
      <dgm:t>
        <a:bodyPr/>
        <a:lstStyle/>
        <a:p>
          <a:endParaRPr lang="zh-CN" altLang="en-US"/>
        </a:p>
      </dgm:t>
    </dgm:pt>
    <dgm:pt modelId="{2033D991-4B96-4B32-A01F-D7598443B3B4}" type="pres">
      <dgm:prSet presAssocID="{89C07B39-47DA-4225-A3B1-A621CC33305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8C41DFA9-48DE-4BE4-9104-964AB7D12010}" type="presOf" srcId="{ED1B0D20-C7A4-49FC-89D4-C4946775B1BC}" destId="{24856C98-8964-4588-B657-0DBDA249F0E5}" srcOrd="0" destOrd="0" presId="urn:microsoft.com/office/officeart/2005/8/layout/radial4"/>
    <dgm:cxn modelId="{203F63E8-EE4E-4B26-8142-C13352E77299}" type="presOf" srcId="{54717F43-3903-41E1-BF69-DFC562D42BAB}" destId="{1AD45E66-9AFE-4182-A7A7-9693CC75E577}" srcOrd="0" destOrd="0" presId="urn:microsoft.com/office/officeart/2005/8/layout/radial4"/>
    <dgm:cxn modelId="{4FBEFE74-324F-4D0E-A547-38DB7767D92B}" srcId="{ED1B0D20-C7A4-49FC-89D4-C4946775B1BC}" destId="{3343C4A8-2F9D-4FB3-8AAD-3053273A527A}" srcOrd="0" destOrd="0" parTransId="{54717F43-3903-41E1-BF69-DFC562D42BAB}" sibTransId="{2B8EA999-3896-442A-896F-AAD8C86115F3}"/>
    <dgm:cxn modelId="{E3C6BB73-6C86-4218-B55E-63DDFE0FF6BD}" srcId="{ADC729A1-9AE7-4F01-B8CA-700C4D9632C7}" destId="{ED1B0D20-C7A4-49FC-89D4-C4946775B1BC}" srcOrd="0" destOrd="0" parTransId="{1B7EF32C-4A0E-4E8B-932B-7475CC0EFD21}" sibTransId="{4B9313B7-96D1-4EC2-917E-6DF3EE4835E6}"/>
    <dgm:cxn modelId="{C7DB935A-E6EA-4DC9-8732-0B352608FF85}" type="presOf" srcId="{F03E241B-C3A1-4A63-9829-42E96DCEBFE1}" destId="{5544CCDB-DD5C-4DF5-B5D9-C3B61CDFC6A6}" srcOrd="0" destOrd="0" presId="urn:microsoft.com/office/officeart/2005/8/layout/radial4"/>
    <dgm:cxn modelId="{0C5D3D5C-D553-41C7-BC11-FFDFD28ED528}" srcId="{ED1B0D20-C7A4-49FC-89D4-C4946775B1BC}" destId="{F03E241B-C3A1-4A63-9829-42E96DCEBFE1}" srcOrd="1" destOrd="0" parTransId="{F7169512-64B9-454A-A621-4E5026A7DD8A}" sibTransId="{4D6ABAD9-71EE-417A-BB70-F3BF9C3F29D1}"/>
    <dgm:cxn modelId="{3D4CA102-6EB1-43D5-9326-7565999ABD06}" type="presOf" srcId="{89C07B39-47DA-4225-A3B1-A621CC333057}" destId="{2033D991-4B96-4B32-A01F-D7598443B3B4}" srcOrd="0" destOrd="0" presId="urn:microsoft.com/office/officeart/2005/8/layout/radial4"/>
    <dgm:cxn modelId="{96198A27-22C5-4A48-9AE7-529B55CB66C6}" type="presOf" srcId="{3A7044A2-548A-46EC-B6FA-23438406C222}" destId="{0B201932-4350-4048-AA15-098AE5116862}" srcOrd="0" destOrd="0" presId="urn:microsoft.com/office/officeart/2005/8/layout/radial4"/>
    <dgm:cxn modelId="{7C950225-A78C-4342-8E3C-4E85D02030E5}" srcId="{ED1B0D20-C7A4-49FC-89D4-C4946775B1BC}" destId="{89C07B39-47DA-4225-A3B1-A621CC333057}" srcOrd="2" destOrd="0" parTransId="{3A7044A2-548A-46EC-B6FA-23438406C222}" sibTransId="{7A2CE16A-3506-40F9-ACDF-445F9FF58B0A}"/>
    <dgm:cxn modelId="{42FC66D8-AB00-46AA-8699-EDF4994104E2}" type="presOf" srcId="{3343C4A8-2F9D-4FB3-8AAD-3053273A527A}" destId="{DF164048-F975-4759-A3C8-BFE1696AD11B}" srcOrd="0" destOrd="0" presId="urn:microsoft.com/office/officeart/2005/8/layout/radial4"/>
    <dgm:cxn modelId="{3319D6A6-54AF-4B03-ACEB-6BC7BB601C4F}" type="presOf" srcId="{F7169512-64B9-454A-A621-4E5026A7DD8A}" destId="{D0E0CFAF-3CEE-42C3-9872-8B6834A2C7F5}" srcOrd="0" destOrd="0" presId="urn:microsoft.com/office/officeart/2005/8/layout/radial4"/>
    <dgm:cxn modelId="{0BC1104D-C8FC-43D6-9396-D159AE6E182B}" type="presOf" srcId="{ADC729A1-9AE7-4F01-B8CA-700C4D9632C7}" destId="{9A891F41-C5FE-416C-91E7-83FA2246FF9B}" srcOrd="0" destOrd="0" presId="urn:microsoft.com/office/officeart/2005/8/layout/radial4"/>
    <dgm:cxn modelId="{37252F95-A725-4C1E-AE21-D59FC676469A}" type="presParOf" srcId="{9A891F41-C5FE-416C-91E7-83FA2246FF9B}" destId="{24856C98-8964-4588-B657-0DBDA249F0E5}" srcOrd="0" destOrd="0" presId="urn:microsoft.com/office/officeart/2005/8/layout/radial4"/>
    <dgm:cxn modelId="{5C62DB4E-E514-4702-B8DE-5DE0B8C26475}" type="presParOf" srcId="{9A891F41-C5FE-416C-91E7-83FA2246FF9B}" destId="{1AD45E66-9AFE-4182-A7A7-9693CC75E577}" srcOrd="1" destOrd="0" presId="urn:microsoft.com/office/officeart/2005/8/layout/radial4"/>
    <dgm:cxn modelId="{35EEF83D-8A68-48CC-A8F0-3EE300921027}" type="presParOf" srcId="{9A891F41-C5FE-416C-91E7-83FA2246FF9B}" destId="{DF164048-F975-4759-A3C8-BFE1696AD11B}" srcOrd="2" destOrd="0" presId="urn:microsoft.com/office/officeart/2005/8/layout/radial4"/>
    <dgm:cxn modelId="{7E8E6289-308A-43CA-8BEC-27B297DBB96B}" type="presParOf" srcId="{9A891F41-C5FE-416C-91E7-83FA2246FF9B}" destId="{D0E0CFAF-3CEE-42C3-9872-8B6834A2C7F5}" srcOrd="3" destOrd="0" presId="urn:microsoft.com/office/officeart/2005/8/layout/radial4"/>
    <dgm:cxn modelId="{3C898050-EABC-47EB-A2EB-51A1AD330DA1}" type="presParOf" srcId="{9A891F41-C5FE-416C-91E7-83FA2246FF9B}" destId="{5544CCDB-DD5C-4DF5-B5D9-C3B61CDFC6A6}" srcOrd="4" destOrd="0" presId="urn:microsoft.com/office/officeart/2005/8/layout/radial4"/>
    <dgm:cxn modelId="{A84EDDCB-4E09-42EC-A71A-FBA634EDBE7D}" type="presParOf" srcId="{9A891F41-C5FE-416C-91E7-83FA2246FF9B}" destId="{0B201932-4350-4048-AA15-098AE5116862}" srcOrd="5" destOrd="0" presId="urn:microsoft.com/office/officeart/2005/8/layout/radial4"/>
    <dgm:cxn modelId="{9629668B-AC21-4E87-A790-5E050650B97A}" type="presParOf" srcId="{9A891F41-C5FE-416C-91E7-83FA2246FF9B}" destId="{2033D991-4B96-4B32-A01F-D7598443B3B4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6CD2E15-1BAF-49AD-8AF2-CC00BF74B9D3}" type="doc">
      <dgm:prSet loTypeId="urn:microsoft.com/office/officeart/2005/8/layout/hProcess1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9ACA57F6-D0CE-4162-8EB8-D4F588674169}">
      <dgm:prSet phldrT="[文本]"/>
      <dgm:spPr/>
      <dgm:t>
        <a:bodyPr/>
        <a:lstStyle/>
        <a:p>
          <a:r>
            <a:rPr lang="zh-CN" altLang="en-US" b="1" dirty="0" smtClean="0">
              <a:solidFill>
                <a:schemeClr val="accent1"/>
              </a:solidFill>
            </a:rPr>
            <a:t>货币政策稳健中性</a:t>
          </a:r>
          <a:endParaRPr lang="zh-CN" altLang="en-US" b="1" dirty="0">
            <a:solidFill>
              <a:schemeClr val="accent1"/>
            </a:solidFill>
          </a:endParaRPr>
        </a:p>
      </dgm:t>
    </dgm:pt>
    <dgm:pt modelId="{01306226-069B-4D31-912E-B899EAE8BA16}" type="parTrans" cxnId="{B9F9D36E-8189-4060-8567-D917A0BEF547}">
      <dgm:prSet/>
      <dgm:spPr/>
      <dgm:t>
        <a:bodyPr/>
        <a:lstStyle/>
        <a:p>
          <a:endParaRPr lang="zh-CN" altLang="en-US"/>
        </a:p>
      </dgm:t>
    </dgm:pt>
    <dgm:pt modelId="{40004787-4231-48FB-85A9-F6B62A43F542}" type="sibTrans" cxnId="{B9F9D36E-8189-4060-8567-D917A0BEF547}">
      <dgm:prSet/>
      <dgm:spPr/>
      <dgm:t>
        <a:bodyPr/>
        <a:lstStyle/>
        <a:p>
          <a:endParaRPr lang="zh-CN" altLang="en-US"/>
        </a:p>
      </dgm:t>
    </dgm:pt>
    <dgm:pt modelId="{3993655E-ED60-4D1D-8C97-836D73D70C13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24E60A"/>
              </a:solidFill>
            </a:rPr>
            <a:t>资金抬升长短不平</a:t>
          </a:r>
          <a:endParaRPr lang="zh-CN" altLang="en-US" b="1" dirty="0">
            <a:solidFill>
              <a:srgbClr val="24E60A"/>
            </a:solidFill>
          </a:endParaRPr>
        </a:p>
      </dgm:t>
    </dgm:pt>
    <dgm:pt modelId="{1E16BA4F-6BAB-46D3-BE5C-F2A840B6DB94}" type="parTrans" cxnId="{8512E4BE-C955-4152-825D-E013AAF0AD8D}">
      <dgm:prSet/>
      <dgm:spPr/>
      <dgm:t>
        <a:bodyPr/>
        <a:lstStyle/>
        <a:p>
          <a:endParaRPr lang="zh-CN" altLang="en-US"/>
        </a:p>
      </dgm:t>
    </dgm:pt>
    <dgm:pt modelId="{73A99798-46BE-4AB5-8DDE-64972D1DAD6B}" type="sibTrans" cxnId="{8512E4BE-C955-4152-825D-E013AAF0AD8D}">
      <dgm:prSet/>
      <dgm:spPr/>
      <dgm:t>
        <a:bodyPr/>
        <a:lstStyle/>
        <a:p>
          <a:endParaRPr lang="zh-CN" altLang="en-US"/>
        </a:p>
      </dgm:t>
    </dgm:pt>
    <dgm:pt modelId="{3D1259F7-7F3C-44C1-8EC4-A7D02BDAFD6E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92D050"/>
              </a:solidFill>
            </a:rPr>
            <a:t>检查缩表规模</a:t>
          </a:r>
          <a:r>
            <a:rPr lang="zh-CN" altLang="en-US" b="1" dirty="0" smtClean="0">
              <a:solidFill>
                <a:srgbClr val="92D050"/>
              </a:solidFill>
            </a:rPr>
            <a:t>趋紧</a:t>
          </a:r>
          <a:endParaRPr lang="zh-CN" altLang="en-US" b="1" dirty="0">
            <a:solidFill>
              <a:srgbClr val="92D050"/>
            </a:solidFill>
          </a:endParaRPr>
        </a:p>
      </dgm:t>
    </dgm:pt>
    <dgm:pt modelId="{57C8B0C7-09BB-4F41-9280-67C775E49947}" type="parTrans" cxnId="{82E239E5-C180-4097-984D-3D9E544F7878}">
      <dgm:prSet/>
      <dgm:spPr/>
      <dgm:t>
        <a:bodyPr/>
        <a:lstStyle/>
        <a:p>
          <a:endParaRPr lang="zh-CN" altLang="en-US"/>
        </a:p>
      </dgm:t>
    </dgm:pt>
    <dgm:pt modelId="{5E7D0007-02D7-4F61-B979-52024580BCCB}" type="sibTrans" cxnId="{82E239E5-C180-4097-984D-3D9E544F7878}">
      <dgm:prSet/>
      <dgm:spPr/>
      <dgm:t>
        <a:bodyPr/>
        <a:lstStyle/>
        <a:p>
          <a:endParaRPr lang="zh-CN" altLang="en-US"/>
        </a:p>
      </dgm:t>
    </dgm:pt>
    <dgm:pt modelId="{04961983-56FB-4900-9114-168B7ABBF03F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C00000"/>
              </a:solidFill>
            </a:rPr>
            <a:t>存量资产</a:t>
          </a:r>
          <a:r>
            <a:rPr lang="zh-CN" altLang="en-US" b="1" dirty="0" smtClean="0">
              <a:solidFill>
                <a:srgbClr val="C00000"/>
              </a:solidFill>
            </a:rPr>
            <a:t>艰难经营</a:t>
          </a:r>
          <a:endParaRPr lang="zh-CN" altLang="en-US" b="1" dirty="0">
            <a:solidFill>
              <a:srgbClr val="C00000"/>
            </a:solidFill>
          </a:endParaRPr>
        </a:p>
      </dgm:t>
    </dgm:pt>
    <dgm:pt modelId="{BBFCEEC7-8C84-4071-944D-4685F31629D5}" type="parTrans" cxnId="{E8E9487F-4A40-420B-A619-A5E37ED58FF9}">
      <dgm:prSet/>
      <dgm:spPr/>
      <dgm:t>
        <a:bodyPr/>
        <a:lstStyle/>
        <a:p>
          <a:endParaRPr lang="zh-CN" altLang="en-US"/>
        </a:p>
      </dgm:t>
    </dgm:pt>
    <dgm:pt modelId="{25705F25-8D2E-45F4-A5E5-14E9E6E0446C}" type="sibTrans" cxnId="{E8E9487F-4A40-420B-A619-A5E37ED58FF9}">
      <dgm:prSet/>
      <dgm:spPr/>
      <dgm:t>
        <a:bodyPr/>
        <a:lstStyle/>
        <a:p>
          <a:endParaRPr lang="zh-CN" altLang="en-US"/>
        </a:p>
      </dgm:t>
    </dgm:pt>
    <dgm:pt modelId="{5CD5145D-C5D3-4B50-ACC2-527E80069DEB}" type="pres">
      <dgm:prSet presAssocID="{F6CD2E15-1BAF-49AD-8AF2-CC00BF74B9D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C823922-9B51-4EEF-B122-9D22521432DF}" type="pres">
      <dgm:prSet presAssocID="{F6CD2E15-1BAF-49AD-8AF2-CC00BF74B9D3}" presName="arrow" presStyleLbl="bgShp" presStyleIdx="0" presStyleCnt="1" custScaleY="136722"/>
      <dgm:spPr>
        <a:solidFill>
          <a:srgbClr val="00B0F0"/>
        </a:solidFill>
      </dgm:spPr>
      <dgm:t>
        <a:bodyPr/>
        <a:lstStyle/>
        <a:p>
          <a:endParaRPr lang="zh-CN" altLang="en-US"/>
        </a:p>
      </dgm:t>
    </dgm:pt>
    <dgm:pt modelId="{48B02FE9-E4C7-46E8-918C-F750B3F97A16}" type="pres">
      <dgm:prSet presAssocID="{F6CD2E15-1BAF-49AD-8AF2-CC00BF74B9D3}" presName="points" presStyleCnt="0"/>
      <dgm:spPr/>
    </dgm:pt>
    <dgm:pt modelId="{4122B6C3-9388-49AA-8EE2-F0EE9971F35F}" type="pres">
      <dgm:prSet presAssocID="{9ACA57F6-D0CE-4162-8EB8-D4F588674169}" presName="compositeA" presStyleCnt="0"/>
      <dgm:spPr/>
    </dgm:pt>
    <dgm:pt modelId="{8967DBE8-3484-4B1D-8771-0BE9A5F2EBBC}" type="pres">
      <dgm:prSet presAssocID="{9ACA57F6-D0CE-4162-8EB8-D4F588674169}" presName="textA" presStyleLbl="revTx" presStyleIdx="0" presStyleCnt="4" custScaleX="12575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8E9BD7C-5894-425A-BD6D-635CB026E7E1}" type="pres">
      <dgm:prSet presAssocID="{9ACA57F6-D0CE-4162-8EB8-D4F588674169}" presName="circleA" presStyleLbl="node1" presStyleIdx="0" presStyleCnt="4" custScaleX="251025" custScaleY="140626" custLinFactNeighborX="-6784" custLinFactNeighborY="-7809"/>
      <dgm:spPr/>
    </dgm:pt>
    <dgm:pt modelId="{7A379D4A-7DBC-49A0-A614-A8CE46A126E6}" type="pres">
      <dgm:prSet presAssocID="{9ACA57F6-D0CE-4162-8EB8-D4F588674169}" presName="spaceA" presStyleCnt="0"/>
      <dgm:spPr/>
    </dgm:pt>
    <dgm:pt modelId="{6E591395-5C85-4123-AEED-9D660D81BA14}" type="pres">
      <dgm:prSet presAssocID="{40004787-4231-48FB-85A9-F6B62A43F542}" presName="space" presStyleCnt="0"/>
      <dgm:spPr/>
    </dgm:pt>
    <dgm:pt modelId="{4B415229-805E-4C4D-BC8E-4C8868AB322E}" type="pres">
      <dgm:prSet presAssocID="{3993655E-ED60-4D1D-8C97-836D73D70C13}" presName="compositeB" presStyleCnt="0"/>
      <dgm:spPr/>
    </dgm:pt>
    <dgm:pt modelId="{F5B50F4A-A1B0-419B-9FCC-BD1CAB233E46}" type="pres">
      <dgm:prSet presAssocID="{3993655E-ED60-4D1D-8C97-836D73D70C13}" presName="textB" presStyleLbl="revTx" presStyleIdx="1" presStyleCnt="4" custScaleX="141806" custLinFactNeighborX="-1448" custLinFactNeighborY="136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B2544BD-3925-4D87-812F-D8D41FAFBD1C}" type="pres">
      <dgm:prSet presAssocID="{3993655E-ED60-4D1D-8C97-836D73D70C13}" presName="circleB" presStyleLbl="node1" presStyleIdx="1" presStyleCnt="4" custScaleX="287689" custScaleY="140625"/>
      <dgm:spPr/>
    </dgm:pt>
    <dgm:pt modelId="{F15EA6E2-EB88-499B-A1E7-3FCCB28DF3AD}" type="pres">
      <dgm:prSet presAssocID="{3993655E-ED60-4D1D-8C97-836D73D70C13}" presName="spaceB" presStyleCnt="0"/>
      <dgm:spPr/>
    </dgm:pt>
    <dgm:pt modelId="{17B4B2EF-2ADC-4570-BFE3-5F95B404DF76}" type="pres">
      <dgm:prSet presAssocID="{73A99798-46BE-4AB5-8DDE-64972D1DAD6B}" presName="space" presStyleCnt="0"/>
      <dgm:spPr/>
    </dgm:pt>
    <dgm:pt modelId="{8A863468-E172-4329-B0F9-596955C5CD1D}" type="pres">
      <dgm:prSet presAssocID="{3D1259F7-7F3C-44C1-8EC4-A7D02BDAFD6E}" presName="compositeA" presStyleCnt="0"/>
      <dgm:spPr/>
    </dgm:pt>
    <dgm:pt modelId="{B744573C-805F-44DB-94BE-B7F2EEF426C4}" type="pres">
      <dgm:prSet presAssocID="{3D1259F7-7F3C-44C1-8EC4-A7D02BDAFD6E}" presName="textA" presStyleLbl="revTx" presStyleIdx="2" presStyleCnt="4" custScaleX="13554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74DA14B-739D-4252-AB91-20A9E1B006E8}" type="pres">
      <dgm:prSet presAssocID="{3D1259F7-7F3C-44C1-8EC4-A7D02BDAFD6E}" presName="circleA" presStyleLbl="node1" presStyleIdx="2" presStyleCnt="4" custScaleX="264126" custScaleY="140625"/>
      <dgm:spPr/>
    </dgm:pt>
    <dgm:pt modelId="{C186D4D2-9822-42B5-9FA8-5565146B2A71}" type="pres">
      <dgm:prSet presAssocID="{3D1259F7-7F3C-44C1-8EC4-A7D02BDAFD6E}" presName="spaceA" presStyleCnt="0"/>
      <dgm:spPr/>
    </dgm:pt>
    <dgm:pt modelId="{1ABE7078-3848-4A63-ABC6-D9C330A1B6C1}" type="pres">
      <dgm:prSet presAssocID="{5E7D0007-02D7-4F61-B979-52024580BCCB}" presName="space" presStyleCnt="0"/>
      <dgm:spPr/>
    </dgm:pt>
    <dgm:pt modelId="{54A047F7-4352-45FB-B748-B2DF075B60E7}" type="pres">
      <dgm:prSet presAssocID="{04961983-56FB-4900-9114-168B7ABBF03F}" presName="compositeB" presStyleCnt="0"/>
      <dgm:spPr/>
    </dgm:pt>
    <dgm:pt modelId="{9D899A80-58A9-48FC-B3EE-F5C4DEC16BED}" type="pres">
      <dgm:prSet presAssocID="{04961983-56FB-4900-9114-168B7ABBF03F}" presName="textB" presStyleLbl="revTx" presStyleIdx="3" presStyleCnt="4" custScaleX="121851" custLinFactNeighborX="-1448" custLinFactNeighborY="136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A848201-143C-4A42-AFF5-76E7FBFB8BC8}" type="pres">
      <dgm:prSet presAssocID="{04961983-56FB-4900-9114-168B7ABBF03F}" presName="circleB" presStyleLbl="node1" presStyleIdx="3" presStyleCnt="4" custScaleX="235625" custScaleY="140625"/>
      <dgm:spPr/>
    </dgm:pt>
    <dgm:pt modelId="{D3EFE39A-14A1-4934-89F3-704C95570E9A}" type="pres">
      <dgm:prSet presAssocID="{04961983-56FB-4900-9114-168B7ABBF03F}" presName="spaceB" presStyleCnt="0"/>
      <dgm:spPr/>
    </dgm:pt>
  </dgm:ptLst>
  <dgm:cxnLst>
    <dgm:cxn modelId="{8512E4BE-C955-4152-825D-E013AAF0AD8D}" srcId="{F6CD2E15-1BAF-49AD-8AF2-CC00BF74B9D3}" destId="{3993655E-ED60-4D1D-8C97-836D73D70C13}" srcOrd="1" destOrd="0" parTransId="{1E16BA4F-6BAB-46D3-BE5C-F2A840B6DB94}" sibTransId="{73A99798-46BE-4AB5-8DDE-64972D1DAD6B}"/>
    <dgm:cxn modelId="{82E239E5-C180-4097-984D-3D9E544F7878}" srcId="{F6CD2E15-1BAF-49AD-8AF2-CC00BF74B9D3}" destId="{3D1259F7-7F3C-44C1-8EC4-A7D02BDAFD6E}" srcOrd="2" destOrd="0" parTransId="{57C8B0C7-09BB-4F41-9280-67C775E49947}" sibTransId="{5E7D0007-02D7-4F61-B979-52024580BCCB}"/>
    <dgm:cxn modelId="{E8E9487F-4A40-420B-A619-A5E37ED58FF9}" srcId="{F6CD2E15-1BAF-49AD-8AF2-CC00BF74B9D3}" destId="{04961983-56FB-4900-9114-168B7ABBF03F}" srcOrd="3" destOrd="0" parTransId="{BBFCEEC7-8C84-4071-944D-4685F31629D5}" sibTransId="{25705F25-8D2E-45F4-A5E5-14E9E6E0446C}"/>
    <dgm:cxn modelId="{815BD4E2-4DC2-49A2-8E9B-8B06B4388024}" type="presOf" srcId="{9ACA57F6-D0CE-4162-8EB8-D4F588674169}" destId="{8967DBE8-3484-4B1D-8771-0BE9A5F2EBBC}" srcOrd="0" destOrd="0" presId="urn:microsoft.com/office/officeart/2005/8/layout/hProcess11"/>
    <dgm:cxn modelId="{43F676E6-729F-41A2-8E14-B0810DA62CA6}" type="presOf" srcId="{3D1259F7-7F3C-44C1-8EC4-A7D02BDAFD6E}" destId="{B744573C-805F-44DB-94BE-B7F2EEF426C4}" srcOrd="0" destOrd="0" presId="urn:microsoft.com/office/officeart/2005/8/layout/hProcess11"/>
    <dgm:cxn modelId="{0FE9024E-661F-4F27-AB6E-585B07F5B133}" type="presOf" srcId="{3993655E-ED60-4D1D-8C97-836D73D70C13}" destId="{F5B50F4A-A1B0-419B-9FCC-BD1CAB233E46}" srcOrd="0" destOrd="0" presId="urn:microsoft.com/office/officeart/2005/8/layout/hProcess11"/>
    <dgm:cxn modelId="{B9F9D36E-8189-4060-8567-D917A0BEF547}" srcId="{F6CD2E15-1BAF-49AD-8AF2-CC00BF74B9D3}" destId="{9ACA57F6-D0CE-4162-8EB8-D4F588674169}" srcOrd="0" destOrd="0" parTransId="{01306226-069B-4D31-912E-B899EAE8BA16}" sibTransId="{40004787-4231-48FB-85A9-F6B62A43F542}"/>
    <dgm:cxn modelId="{20F481EE-C3F3-4873-9AAF-E4E04DC31CCA}" type="presOf" srcId="{F6CD2E15-1BAF-49AD-8AF2-CC00BF74B9D3}" destId="{5CD5145D-C5D3-4B50-ACC2-527E80069DEB}" srcOrd="0" destOrd="0" presId="urn:microsoft.com/office/officeart/2005/8/layout/hProcess11"/>
    <dgm:cxn modelId="{CA98D4C0-586B-4EC9-9E9E-1E0293B1B4BB}" type="presOf" srcId="{04961983-56FB-4900-9114-168B7ABBF03F}" destId="{9D899A80-58A9-48FC-B3EE-F5C4DEC16BED}" srcOrd="0" destOrd="0" presId="urn:microsoft.com/office/officeart/2005/8/layout/hProcess11"/>
    <dgm:cxn modelId="{E4B72F0E-CB8F-4AE2-AE79-3EF9BA5464B0}" type="presParOf" srcId="{5CD5145D-C5D3-4B50-ACC2-527E80069DEB}" destId="{1C823922-9B51-4EEF-B122-9D22521432DF}" srcOrd="0" destOrd="0" presId="urn:microsoft.com/office/officeart/2005/8/layout/hProcess11"/>
    <dgm:cxn modelId="{9E34DB39-36DF-4A16-B743-A3F1D3EF1B3D}" type="presParOf" srcId="{5CD5145D-C5D3-4B50-ACC2-527E80069DEB}" destId="{48B02FE9-E4C7-46E8-918C-F750B3F97A16}" srcOrd="1" destOrd="0" presId="urn:microsoft.com/office/officeart/2005/8/layout/hProcess11"/>
    <dgm:cxn modelId="{37BC7EB6-2A77-497B-918B-C5C575998FE5}" type="presParOf" srcId="{48B02FE9-E4C7-46E8-918C-F750B3F97A16}" destId="{4122B6C3-9388-49AA-8EE2-F0EE9971F35F}" srcOrd="0" destOrd="0" presId="urn:microsoft.com/office/officeart/2005/8/layout/hProcess11"/>
    <dgm:cxn modelId="{C6F779E9-7F79-446B-83CF-B79EE70BAB9D}" type="presParOf" srcId="{4122B6C3-9388-49AA-8EE2-F0EE9971F35F}" destId="{8967DBE8-3484-4B1D-8771-0BE9A5F2EBBC}" srcOrd="0" destOrd="0" presId="urn:microsoft.com/office/officeart/2005/8/layout/hProcess11"/>
    <dgm:cxn modelId="{590EA762-CDE0-46FE-B94E-2D03F389803A}" type="presParOf" srcId="{4122B6C3-9388-49AA-8EE2-F0EE9971F35F}" destId="{98E9BD7C-5894-425A-BD6D-635CB026E7E1}" srcOrd="1" destOrd="0" presId="urn:microsoft.com/office/officeart/2005/8/layout/hProcess11"/>
    <dgm:cxn modelId="{84036D04-ED2E-44AB-B2B7-806026E3635A}" type="presParOf" srcId="{4122B6C3-9388-49AA-8EE2-F0EE9971F35F}" destId="{7A379D4A-7DBC-49A0-A614-A8CE46A126E6}" srcOrd="2" destOrd="0" presId="urn:microsoft.com/office/officeart/2005/8/layout/hProcess11"/>
    <dgm:cxn modelId="{B38D42C5-F4CA-4439-B8D0-7737852271A8}" type="presParOf" srcId="{48B02FE9-E4C7-46E8-918C-F750B3F97A16}" destId="{6E591395-5C85-4123-AEED-9D660D81BA14}" srcOrd="1" destOrd="0" presId="urn:microsoft.com/office/officeart/2005/8/layout/hProcess11"/>
    <dgm:cxn modelId="{9A579220-96BE-4DA5-9A22-1194FB35057C}" type="presParOf" srcId="{48B02FE9-E4C7-46E8-918C-F750B3F97A16}" destId="{4B415229-805E-4C4D-BC8E-4C8868AB322E}" srcOrd="2" destOrd="0" presId="urn:microsoft.com/office/officeart/2005/8/layout/hProcess11"/>
    <dgm:cxn modelId="{9E55A5D9-F324-4756-AACE-496ED960AC0F}" type="presParOf" srcId="{4B415229-805E-4C4D-BC8E-4C8868AB322E}" destId="{F5B50F4A-A1B0-419B-9FCC-BD1CAB233E46}" srcOrd="0" destOrd="0" presId="urn:microsoft.com/office/officeart/2005/8/layout/hProcess11"/>
    <dgm:cxn modelId="{B6587DB9-5F5E-4E94-B140-B6A229E25F74}" type="presParOf" srcId="{4B415229-805E-4C4D-BC8E-4C8868AB322E}" destId="{6B2544BD-3925-4D87-812F-D8D41FAFBD1C}" srcOrd="1" destOrd="0" presId="urn:microsoft.com/office/officeart/2005/8/layout/hProcess11"/>
    <dgm:cxn modelId="{96D29226-171D-49AE-94E3-A5A00E1FACFE}" type="presParOf" srcId="{4B415229-805E-4C4D-BC8E-4C8868AB322E}" destId="{F15EA6E2-EB88-499B-A1E7-3FCCB28DF3AD}" srcOrd="2" destOrd="0" presId="urn:microsoft.com/office/officeart/2005/8/layout/hProcess11"/>
    <dgm:cxn modelId="{FC25912B-1541-4C2F-95E8-7421098D9519}" type="presParOf" srcId="{48B02FE9-E4C7-46E8-918C-F750B3F97A16}" destId="{17B4B2EF-2ADC-4570-BFE3-5F95B404DF76}" srcOrd="3" destOrd="0" presId="urn:microsoft.com/office/officeart/2005/8/layout/hProcess11"/>
    <dgm:cxn modelId="{8D59B2E9-0D14-4507-95D9-BA6414CEC015}" type="presParOf" srcId="{48B02FE9-E4C7-46E8-918C-F750B3F97A16}" destId="{8A863468-E172-4329-B0F9-596955C5CD1D}" srcOrd="4" destOrd="0" presId="urn:microsoft.com/office/officeart/2005/8/layout/hProcess11"/>
    <dgm:cxn modelId="{B0836794-DF60-4849-A53F-3DFF0ED3558C}" type="presParOf" srcId="{8A863468-E172-4329-B0F9-596955C5CD1D}" destId="{B744573C-805F-44DB-94BE-B7F2EEF426C4}" srcOrd="0" destOrd="0" presId="urn:microsoft.com/office/officeart/2005/8/layout/hProcess11"/>
    <dgm:cxn modelId="{E6ECD0E3-B06C-43C2-8731-F045B9FEEC99}" type="presParOf" srcId="{8A863468-E172-4329-B0F9-596955C5CD1D}" destId="{A74DA14B-739D-4252-AB91-20A9E1B006E8}" srcOrd="1" destOrd="0" presId="urn:microsoft.com/office/officeart/2005/8/layout/hProcess11"/>
    <dgm:cxn modelId="{9F619ED7-4C04-4C49-B467-329923070745}" type="presParOf" srcId="{8A863468-E172-4329-B0F9-596955C5CD1D}" destId="{C186D4D2-9822-42B5-9FA8-5565146B2A71}" srcOrd="2" destOrd="0" presId="urn:microsoft.com/office/officeart/2005/8/layout/hProcess11"/>
    <dgm:cxn modelId="{F18093A7-4D41-400D-9ACC-DAC78FAD861F}" type="presParOf" srcId="{48B02FE9-E4C7-46E8-918C-F750B3F97A16}" destId="{1ABE7078-3848-4A63-ABC6-D9C330A1B6C1}" srcOrd="5" destOrd="0" presId="urn:microsoft.com/office/officeart/2005/8/layout/hProcess11"/>
    <dgm:cxn modelId="{00CEF61B-FB7F-417F-BA9E-EA377856E081}" type="presParOf" srcId="{48B02FE9-E4C7-46E8-918C-F750B3F97A16}" destId="{54A047F7-4352-45FB-B748-B2DF075B60E7}" srcOrd="6" destOrd="0" presId="urn:microsoft.com/office/officeart/2005/8/layout/hProcess11"/>
    <dgm:cxn modelId="{41EA555D-535B-4B91-AB0F-A076C0A51531}" type="presParOf" srcId="{54A047F7-4352-45FB-B748-B2DF075B60E7}" destId="{9D899A80-58A9-48FC-B3EE-F5C4DEC16BED}" srcOrd="0" destOrd="0" presId="urn:microsoft.com/office/officeart/2005/8/layout/hProcess11"/>
    <dgm:cxn modelId="{623A32D4-7287-45F7-971E-7915DA72C84D}" type="presParOf" srcId="{54A047F7-4352-45FB-B748-B2DF075B60E7}" destId="{4A848201-143C-4A42-AFF5-76E7FBFB8BC8}" srcOrd="1" destOrd="0" presId="urn:microsoft.com/office/officeart/2005/8/layout/hProcess11"/>
    <dgm:cxn modelId="{1D75FF78-B3EB-49DE-874C-136DCC75636E}" type="presParOf" srcId="{54A047F7-4352-45FB-B748-B2DF075B60E7}" destId="{D3EFE39A-14A1-4934-89F3-704C95570E9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4E971C3-4491-4CB1-8B81-3957EBACC5A6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0A1EF8AD-686E-4618-9502-C89C04CF65F0}">
      <dgm:prSet phldrT="[文本]" custT="1"/>
      <dgm:spPr/>
      <dgm:t>
        <a:bodyPr/>
        <a:lstStyle/>
        <a:p>
          <a:r>
            <a:rPr lang="zh-CN" altLang="en-US" sz="2400" b="1" dirty="0" smtClean="0">
              <a:solidFill>
                <a:srgbClr val="FFFF00"/>
              </a:solidFill>
            </a:rPr>
            <a:t>交易所</a:t>
          </a:r>
          <a:endParaRPr lang="zh-CN" altLang="en-US" sz="2400" b="1" dirty="0">
            <a:solidFill>
              <a:srgbClr val="FFFF00"/>
            </a:solidFill>
          </a:endParaRPr>
        </a:p>
      </dgm:t>
    </dgm:pt>
    <dgm:pt modelId="{5E044DA8-88EF-485C-90FD-A7636FD155BF}" type="parTrans" cxnId="{829AEFD5-62C3-4B83-9D0D-5477F76B52A8}">
      <dgm:prSet/>
      <dgm:spPr/>
      <dgm:t>
        <a:bodyPr/>
        <a:lstStyle/>
        <a:p>
          <a:endParaRPr lang="zh-CN" altLang="en-US"/>
        </a:p>
      </dgm:t>
    </dgm:pt>
    <dgm:pt modelId="{A709E217-D586-46F9-B673-12A5D332B89E}" type="sibTrans" cxnId="{829AEFD5-62C3-4B83-9D0D-5477F76B52A8}">
      <dgm:prSet/>
      <dgm:spPr/>
      <dgm:t>
        <a:bodyPr/>
        <a:lstStyle/>
        <a:p>
          <a:endParaRPr lang="zh-CN" altLang="en-US"/>
        </a:p>
      </dgm:t>
    </dgm:pt>
    <dgm:pt modelId="{C37214E3-5D1E-435C-A815-334BC98CB128}">
      <dgm:prSet phldrT="[文本]" custT="1"/>
      <dgm:spPr/>
      <dgm:t>
        <a:bodyPr/>
        <a:lstStyle/>
        <a:p>
          <a:r>
            <a:rPr lang="zh-CN" altLang="en-US" sz="2400" b="1" dirty="0" smtClean="0">
              <a:solidFill>
                <a:srgbClr val="FFFF00"/>
              </a:solidFill>
            </a:rPr>
            <a:t>电子化</a:t>
          </a:r>
          <a:endParaRPr lang="zh-CN" altLang="en-US" sz="2400" b="1" dirty="0">
            <a:solidFill>
              <a:srgbClr val="FFFF00"/>
            </a:solidFill>
          </a:endParaRPr>
        </a:p>
      </dgm:t>
    </dgm:pt>
    <dgm:pt modelId="{031C28C1-FB90-4D9E-860C-F304D5D09B21}" type="parTrans" cxnId="{5084FDB9-A928-41D2-9A85-246D6D5BAEBC}">
      <dgm:prSet/>
      <dgm:spPr/>
      <dgm:t>
        <a:bodyPr/>
        <a:lstStyle/>
        <a:p>
          <a:endParaRPr lang="zh-CN" altLang="en-US"/>
        </a:p>
      </dgm:t>
    </dgm:pt>
    <dgm:pt modelId="{7E567338-4869-4755-97BA-6574F71D1E6B}" type="sibTrans" cxnId="{5084FDB9-A928-41D2-9A85-246D6D5BAEBC}">
      <dgm:prSet/>
      <dgm:spPr/>
      <dgm:t>
        <a:bodyPr/>
        <a:lstStyle/>
        <a:p>
          <a:endParaRPr lang="zh-CN" altLang="en-US"/>
        </a:p>
      </dgm:t>
    </dgm:pt>
    <dgm:pt modelId="{11A85FD6-618A-40DE-B496-3446F4E56EAB}">
      <dgm:prSet phldrT="[文本]" custT="1"/>
      <dgm:spPr>
        <a:solidFill>
          <a:srgbClr val="F846F0"/>
        </a:solidFill>
      </dgm:spPr>
      <dgm:t>
        <a:bodyPr/>
        <a:lstStyle/>
        <a:p>
          <a:r>
            <a:rPr lang="zh-CN" altLang="en-US" sz="1600" b="1" dirty="0" smtClean="0"/>
            <a:t>司库</a:t>
          </a:r>
          <a:r>
            <a:rPr lang="en-US" altLang="zh-CN" sz="1600" b="1" dirty="0" smtClean="0"/>
            <a:t>/</a:t>
          </a:r>
          <a:r>
            <a:rPr lang="zh-CN" altLang="en-US" sz="1600" b="1" dirty="0" smtClean="0"/>
            <a:t>资金化</a:t>
          </a:r>
          <a:r>
            <a:rPr lang="en-US" altLang="zh-CN" sz="1600" b="1" dirty="0" smtClean="0"/>
            <a:t>/</a:t>
          </a:r>
          <a:r>
            <a:rPr lang="zh-CN" altLang="en-US" sz="1600" b="1" dirty="0" smtClean="0"/>
            <a:t>债券化</a:t>
          </a:r>
          <a:endParaRPr lang="en-US" altLang="zh-CN" sz="1600" b="1" dirty="0" smtClean="0"/>
        </a:p>
        <a:p>
          <a:r>
            <a:rPr lang="zh-CN" altLang="en-US" sz="2800" b="1" dirty="0" smtClean="0"/>
            <a:t>票据专营部</a:t>
          </a:r>
          <a:endParaRPr lang="en-US" altLang="zh-CN" sz="2800" b="1" dirty="0" smtClean="0"/>
        </a:p>
        <a:p>
          <a:r>
            <a:rPr lang="zh-CN" altLang="en-US" sz="1600" b="1" dirty="0" smtClean="0"/>
            <a:t>分部直贴</a:t>
          </a:r>
          <a:r>
            <a:rPr lang="en-US" altLang="zh-CN" sz="1600" b="1" dirty="0" smtClean="0"/>
            <a:t>/</a:t>
          </a:r>
          <a:r>
            <a:rPr lang="zh-CN" altLang="en-US" sz="1600" b="1" dirty="0" smtClean="0"/>
            <a:t>总部转贴</a:t>
          </a:r>
          <a:endParaRPr lang="en-US" altLang="zh-CN" sz="1600" b="1" dirty="0" smtClean="0"/>
        </a:p>
      </dgm:t>
    </dgm:pt>
    <dgm:pt modelId="{61DA0C2C-2F8D-4A95-993B-790BC8BBA7BB}" type="parTrans" cxnId="{3E1C3497-306A-4474-A54B-98B24ED15459}">
      <dgm:prSet/>
      <dgm:spPr/>
      <dgm:t>
        <a:bodyPr/>
        <a:lstStyle/>
        <a:p>
          <a:endParaRPr lang="zh-CN" altLang="en-US"/>
        </a:p>
      </dgm:t>
    </dgm:pt>
    <dgm:pt modelId="{12CB40F9-CA87-4CD8-B01B-E6094457C96D}" type="sibTrans" cxnId="{3E1C3497-306A-4474-A54B-98B24ED15459}">
      <dgm:prSet/>
      <dgm:spPr/>
      <dgm:t>
        <a:bodyPr/>
        <a:lstStyle/>
        <a:p>
          <a:endParaRPr lang="zh-CN" altLang="en-US"/>
        </a:p>
      </dgm:t>
    </dgm:pt>
    <dgm:pt modelId="{49C7A03A-86B4-4F54-B765-FA090DB58C67}" type="pres">
      <dgm:prSet presAssocID="{E4E971C3-4491-4CB1-8B81-3957EBACC5A6}" presName="Name0" presStyleCnt="0">
        <dgm:presLayoutVars>
          <dgm:dir/>
          <dgm:resizeHandles val="exact"/>
        </dgm:presLayoutVars>
      </dgm:prSet>
      <dgm:spPr/>
    </dgm:pt>
    <dgm:pt modelId="{FFEB6101-5727-4978-9E50-3EEADA9E0CFC}" type="pres">
      <dgm:prSet presAssocID="{E4E971C3-4491-4CB1-8B81-3957EBACC5A6}" presName="vNodes" presStyleCnt="0"/>
      <dgm:spPr/>
    </dgm:pt>
    <dgm:pt modelId="{FC7CBCDD-A59F-4872-9AD2-24319EB9E855}" type="pres">
      <dgm:prSet presAssocID="{0A1EF8AD-686E-4618-9502-C89C04CF65F0}" presName="node" presStyleLbl="node1" presStyleIdx="0" presStyleCnt="3" custLinFactNeighborX="3823" custLinFactNeighborY="884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F7CCB9F-905D-4822-A57C-C23568024AEF}" type="pres">
      <dgm:prSet presAssocID="{A709E217-D586-46F9-B673-12A5D332B89E}" presName="spacerT" presStyleCnt="0"/>
      <dgm:spPr/>
    </dgm:pt>
    <dgm:pt modelId="{8759DCE0-2619-4E81-A1DB-1E7208358943}" type="pres">
      <dgm:prSet presAssocID="{A709E217-D586-46F9-B673-12A5D332B89E}" presName="sibTrans" presStyleLbl="sibTrans2D1" presStyleIdx="0" presStyleCnt="2"/>
      <dgm:spPr/>
      <dgm:t>
        <a:bodyPr/>
        <a:lstStyle/>
        <a:p>
          <a:endParaRPr lang="zh-CN" altLang="en-US"/>
        </a:p>
      </dgm:t>
    </dgm:pt>
    <dgm:pt modelId="{2F37B61A-B11B-4219-AE6E-07F5D93AAD75}" type="pres">
      <dgm:prSet presAssocID="{A709E217-D586-46F9-B673-12A5D332B89E}" presName="spacerB" presStyleCnt="0"/>
      <dgm:spPr/>
    </dgm:pt>
    <dgm:pt modelId="{B793120A-2F66-4517-BF3B-5487BEF75A91}" type="pres">
      <dgm:prSet presAssocID="{C37214E3-5D1E-435C-A815-334BC98CB12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B0CD6B4-ECFB-42D2-8D3B-E2B96EF34B65}" type="pres">
      <dgm:prSet presAssocID="{E4E971C3-4491-4CB1-8B81-3957EBACC5A6}" presName="sibTransLast" presStyleLbl="sibTrans2D1" presStyleIdx="1" presStyleCnt="2" custScaleX="247341" custScaleY="264074" custLinFactNeighborX="-24980" custLinFactNeighborY="-2368"/>
      <dgm:spPr/>
      <dgm:t>
        <a:bodyPr/>
        <a:lstStyle/>
        <a:p>
          <a:endParaRPr lang="zh-CN" altLang="en-US"/>
        </a:p>
      </dgm:t>
    </dgm:pt>
    <dgm:pt modelId="{60A9584C-190F-4524-AC15-C5CDDF084883}" type="pres">
      <dgm:prSet presAssocID="{E4E971C3-4491-4CB1-8B81-3957EBACC5A6}" presName="connectorText" presStyleLbl="sibTrans2D1" presStyleIdx="1" presStyleCnt="2"/>
      <dgm:spPr/>
      <dgm:t>
        <a:bodyPr/>
        <a:lstStyle/>
        <a:p>
          <a:endParaRPr lang="zh-CN" altLang="en-US"/>
        </a:p>
      </dgm:t>
    </dgm:pt>
    <dgm:pt modelId="{C7BC3DE4-F6E8-48E2-B36C-012644835D3D}" type="pres">
      <dgm:prSet presAssocID="{E4E971C3-4491-4CB1-8B81-3957EBACC5A6}" presName="lastNode" presStyleLbl="node1" presStyleIdx="2" presStyleCnt="3" custLinFactX="494" custLinFactNeighborX="100000" custLinFactNeighborY="83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1B5C925-40C4-4EE8-B0E4-5311FEE4D283}" type="presOf" srcId="{C37214E3-5D1E-435C-A815-334BC98CB128}" destId="{B793120A-2F66-4517-BF3B-5487BEF75A91}" srcOrd="0" destOrd="0" presId="urn:microsoft.com/office/officeart/2005/8/layout/equation2"/>
    <dgm:cxn modelId="{3E1C3497-306A-4474-A54B-98B24ED15459}" srcId="{E4E971C3-4491-4CB1-8B81-3957EBACC5A6}" destId="{11A85FD6-618A-40DE-B496-3446F4E56EAB}" srcOrd="2" destOrd="0" parTransId="{61DA0C2C-2F8D-4A95-993B-790BC8BBA7BB}" sibTransId="{12CB40F9-CA87-4CD8-B01B-E6094457C96D}"/>
    <dgm:cxn modelId="{5364DE97-6367-4C3A-9CF3-5FBD30EB13AA}" type="presOf" srcId="{7E567338-4869-4755-97BA-6574F71D1E6B}" destId="{60A9584C-190F-4524-AC15-C5CDDF084883}" srcOrd="1" destOrd="0" presId="urn:microsoft.com/office/officeart/2005/8/layout/equation2"/>
    <dgm:cxn modelId="{5AD1C5E5-47A5-472A-998E-57401D0CED6F}" type="presOf" srcId="{A709E217-D586-46F9-B673-12A5D332B89E}" destId="{8759DCE0-2619-4E81-A1DB-1E7208358943}" srcOrd="0" destOrd="0" presId="urn:microsoft.com/office/officeart/2005/8/layout/equation2"/>
    <dgm:cxn modelId="{E9F04557-9F4A-4B3D-B54E-EFE968CD9720}" type="presOf" srcId="{7E567338-4869-4755-97BA-6574F71D1E6B}" destId="{CB0CD6B4-ECFB-42D2-8D3B-E2B96EF34B65}" srcOrd="0" destOrd="0" presId="urn:microsoft.com/office/officeart/2005/8/layout/equation2"/>
    <dgm:cxn modelId="{D281DACB-68CE-4FE9-B868-CFD82600F3A9}" type="presOf" srcId="{0A1EF8AD-686E-4618-9502-C89C04CF65F0}" destId="{FC7CBCDD-A59F-4872-9AD2-24319EB9E855}" srcOrd="0" destOrd="0" presId="urn:microsoft.com/office/officeart/2005/8/layout/equation2"/>
    <dgm:cxn modelId="{829AEFD5-62C3-4B83-9D0D-5477F76B52A8}" srcId="{E4E971C3-4491-4CB1-8B81-3957EBACC5A6}" destId="{0A1EF8AD-686E-4618-9502-C89C04CF65F0}" srcOrd="0" destOrd="0" parTransId="{5E044DA8-88EF-485C-90FD-A7636FD155BF}" sibTransId="{A709E217-D586-46F9-B673-12A5D332B89E}"/>
    <dgm:cxn modelId="{5084FDB9-A928-41D2-9A85-246D6D5BAEBC}" srcId="{E4E971C3-4491-4CB1-8B81-3957EBACC5A6}" destId="{C37214E3-5D1E-435C-A815-334BC98CB128}" srcOrd="1" destOrd="0" parTransId="{031C28C1-FB90-4D9E-860C-F304D5D09B21}" sibTransId="{7E567338-4869-4755-97BA-6574F71D1E6B}"/>
    <dgm:cxn modelId="{009FDD52-3157-4769-896B-985825C8CF1C}" type="presOf" srcId="{11A85FD6-618A-40DE-B496-3446F4E56EAB}" destId="{C7BC3DE4-F6E8-48E2-B36C-012644835D3D}" srcOrd="0" destOrd="0" presId="urn:microsoft.com/office/officeart/2005/8/layout/equation2"/>
    <dgm:cxn modelId="{1BC60827-A19B-43C0-86D1-4683F222D66E}" type="presOf" srcId="{E4E971C3-4491-4CB1-8B81-3957EBACC5A6}" destId="{49C7A03A-86B4-4F54-B765-FA090DB58C67}" srcOrd="0" destOrd="0" presId="urn:microsoft.com/office/officeart/2005/8/layout/equation2"/>
    <dgm:cxn modelId="{123866EF-F92F-4D16-9AC0-6B74AF2B5BE4}" type="presParOf" srcId="{49C7A03A-86B4-4F54-B765-FA090DB58C67}" destId="{FFEB6101-5727-4978-9E50-3EEADA9E0CFC}" srcOrd="0" destOrd="0" presId="urn:microsoft.com/office/officeart/2005/8/layout/equation2"/>
    <dgm:cxn modelId="{59A4740B-90D2-4820-BEE1-661E64498D41}" type="presParOf" srcId="{FFEB6101-5727-4978-9E50-3EEADA9E0CFC}" destId="{FC7CBCDD-A59F-4872-9AD2-24319EB9E855}" srcOrd="0" destOrd="0" presId="urn:microsoft.com/office/officeart/2005/8/layout/equation2"/>
    <dgm:cxn modelId="{1F9E2581-C5EE-4129-8C23-BE17617A9034}" type="presParOf" srcId="{FFEB6101-5727-4978-9E50-3EEADA9E0CFC}" destId="{4F7CCB9F-905D-4822-A57C-C23568024AEF}" srcOrd="1" destOrd="0" presId="urn:microsoft.com/office/officeart/2005/8/layout/equation2"/>
    <dgm:cxn modelId="{69829E34-31F7-47AC-AD0C-56F0357AC128}" type="presParOf" srcId="{FFEB6101-5727-4978-9E50-3EEADA9E0CFC}" destId="{8759DCE0-2619-4E81-A1DB-1E7208358943}" srcOrd="2" destOrd="0" presId="urn:microsoft.com/office/officeart/2005/8/layout/equation2"/>
    <dgm:cxn modelId="{93F2E7C6-E53A-40D7-ABB8-2AD2863C374B}" type="presParOf" srcId="{FFEB6101-5727-4978-9E50-3EEADA9E0CFC}" destId="{2F37B61A-B11B-4219-AE6E-07F5D93AAD75}" srcOrd="3" destOrd="0" presId="urn:microsoft.com/office/officeart/2005/8/layout/equation2"/>
    <dgm:cxn modelId="{80D9D4C8-C08D-4872-B1BA-2DCE5E495963}" type="presParOf" srcId="{FFEB6101-5727-4978-9E50-3EEADA9E0CFC}" destId="{B793120A-2F66-4517-BF3B-5487BEF75A91}" srcOrd="4" destOrd="0" presId="urn:microsoft.com/office/officeart/2005/8/layout/equation2"/>
    <dgm:cxn modelId="{7752F432-AB07-4132-BA8E-631E1164B78E}" type="presParOf" srcId="{49C7A03A-86B4-4F54-B765-FA090DB58C67}" destId="{CB0CD6B4-ECFB-42D2-8D3B-E2B96EF34B65}" srcOrd="1" destOrd="0" presId="urn:microsoft.com/office/officeart/2005/8/layout/equation2"/>
    <dgm:cxn modelId="{EE34ADA6-39F6-4A5F-B78F-C5CACE670A9E}" type="presParOf" srcId="{CB0CD6B4-ECFB-42D2-8D3B-E2B96EF34B65}" destId="{60A9584C-190F-4524-AC15-C5CDDF084883}" srcOrd="0" destOrd="0" presId="urn:microsoft.com/office/officeart/2005/8/layout/equation2"/>
    <dgm:cxn modelId="{591E7F89-9325-47F4-BE1D-0AE60FFA0238}" type="presParOf" srcId="{49C7A03A-86B4-4F54-B765-FA090DB58C67}" destId="{C7BC3DE4-F6E8-48E2-B36C-012644835D3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DFAC014-2C50-4AE7-AF26-3E8525A4F5EC}" type="doc">
      <dgm:prSet loTypeId="urn:microsoft.com/office/officeart/2005/8/layout/gear1" loCatId="process" qsTypeId="urn:microsoft.com/office/officeart/2005/8/quickstyle/simple1" qsCatId="simple" csTypeId="urn:microsoft.com/office/officeart/2005/8/colors/colorful2" csCatId="colorful" phldr="1"/>
      <dgm:spPr/>
    </dgm:pt>
    <dgm:pt modelId="{5216618D-AA36-4CE4-9059-52B7E33E45F3}">
      <dgm:prSet phldrT="[文本]" custT="1"/>
      <dgm:spPr/>
      <dgm:t>
        <a:bodyPr/>
        <a:lstStyle/>
        <a:p>
          <a:r>
            <a:rPr lang="zh-CN" altLang="en-US" sz="2400" b="1" dirty="0" smtClean="0"/>
            <a:t>市场交易</a:t>
          </a:r>
          <a:endParaRPr lang="en-US" altLang="zh-CN" sz="1800" b="1" dirty="0" smtClean="0"/>
        </a:p>
        <a:p>
          <a:r>
            <a:rPr lang="zh-CN" altLang="en-US" sz="1800" dirty="0" smtClean="0"/>
            <a:t>分级交易员        票据综合客户经理产品经理</a:t>
          </a:r>
          <a:endParaRPr lang="zh-CN" altLang="en-US" sz="1800" dirty="0"/>
        </a:p>
      </dgm:t>
    </dgm:pt>
    <dgm:pt modelId="{553ED0BE-C355-45CD-9A45-923E83E98998}" type="parTrans" cxnId="{3AA009E8-6856-425F-8749-5B9473341B09}">
      <dgm:prSet/>
      <dgm:spPr/>
      <dgm:t>
        <a:bodyPr/>
        <a:lstStyle/>
        <a:p>
          <a:endParaRPr lang="zh-CN" altLang="en-US"/>
        </a:p>
      </dgm:t>
    </dgm:pt>
    <dgm:pt modelId="{03DDDD6F-47A2-4475-9B6D-6A2BF66768C2}" type="sibTrans" cxnId="{3AA009E8-6856-425F-8749-5B9473341B09}">
      <dgm:prSet/>
      <dgm:spPr/>
      <dgm:t>
        <a:bodyPr/>
        <a:lstStyle/>
        <a:p>
          <a:endParaRPr lang="zh-CN" altLang="en-US"/>
        </a:p>
      </dgm:t>
    </dgm:pt>
    <dgm:pt modelId="{10E234D5-A40E-439C-8419-8816324F3C7E}">
      <dgm:prSet phldrT="[文本]" custT="1"/>
      <dgm:spPr/>
      <dgm:t>
        <a:bodyPr/>
        <a:lstStyle/>
        <a:p>
          <a:r>
            <a:rPr lang="zh-CN" altLang="en-US" sz="2000" b="1" dirty="0" smtClean="0">
              <a:solidFill>
                <a:srgbClr val="C00000"/>
              </a:solidFill>
            </a:rPr>
            <a:t>审查放款</a:t>
          </a:r>
          <a:r>
            <a:rPr lang="zh-CN" altLang="en-US" sz="1700" dirty="0" smtClean="0">
              <a:solidFill>
                <a:srgbClr val="FF0000"/>
              </a:solidFill>
            </a:rPr>
            <a:t>风险经理  信用</a:t>
          </a:r>
          <a:r>
            <a:rPr lang="en-US" altLang="zh-CN" sz="1700" dirty="0" smtClean="0">
              <a:solidFill>
                <a:srgbClr val="FF0000"/>
              </a:solidFill>
            </a:rPr>
            <a:t>.</a:t>
          </a:r>
          <a:r>
            <a:rPr lang="zh-CN" altLang="en-US" sz="1700" dirty="0" smtClean="0">
              <a:solidFill>
                <a:srgbClr val="FF0000"/>
              </a:solidFill>
            </a:rPr>
            <a:t>市场</a:t>
          </a:r>
          <a:endParaRPr lang="zh-CN" altLang="en-US" sz="1700" dirty="0">
            <a:solidFill>
              <a:srgbClr val="FF0000"/>
            </a:solidFill>
          </a:endParaRPr>
        </a:p>
      </dgm:t>
    </dgm:pt>
    <dgm:pt modelId="{EEAED90F-98DA-4444-BE1E-44C2E28E24BB}" type="parTrans" cxnId="{D42C8D14-B0B7-41C8-99FD-3AD102CD053F}">
      <dgm:prSet/>
      <dgm:spPr/>
      <dgm:t>
        <a:bodyPr/>
        <a:lstStyle/>
        <a:p>
          <a:endParaRPr lang="zh-CN" altLang="en-US"/>
        </a:p>
      </dgm:t>
    </dgm:pt>
    <dgm:pt modelId="{6EEE46F4-BA00-4535-BBA3-138F761B132F}" type="sibTrans" cxnId="{D42C8D14-B0B7-41C8-99FD-3AD102CD053F}">
      <dgm:prSet/>
      <dgm:spPr/>
      <dgm:t>
        <a:bodyPr/>
        <a:lstStyle/>
        <a:p>
          <a:endParaRPr lang="zh-CN" altLang="en-US"/>
        </a:p>
      </dgm:t>
    </dgm:pt>
    <dgm:pt modelId="{29E2AD98-7E55-4A83-8FEA-425DC9C2887F}">
      <dgm:prSet phldrT="[文本]" custT="1"/>
      <dgm:spPr/>
      <dgm:t>
        <a:bodyPr/>
        <a:lstStyle/>
        <a:p>
          <a:r>
            <a:rPr lang="zh-CN" altLang="en-US" sz="2000" b="1" dirty="0" smtClean="0">
              <a:solidFill>
                <a:srgbClr val="C00000"/>
              </a:solidFill>
            </a:rPr>
            <a:t>审验票     </a:t>
          </a:r>
          <a:r>
            <a:rPr lang="zh-CN" altLang="en-US" sz="1800" b="0" dirty="0" smtClean="0">
              <a:solidFill>
                <a:srgbClr val="FF0000"/>
              </a:solidFill>
            </a:rPr>
            <a:t>综合托管   逐步转行</a:t>
          </a:r>
          <a:endParaRPr lang="en-US" altLang="zh-CN" sz="1800" b="0" dirty="0" smtClean="0">
            <a:solidFill>
              <a:srgbClr val="FF0000"/>
            </a:solidFill>
          </a:endParaRPr>
        </a:p>
      </dgm:t>
    </dgm:pt>
    <dgm:pt modelId="{82A1221D-5732-4143-92E1-17C5DD9C06CB}" type="parTrans" cxnId="{05FF1BB9-32A8-47D1-B14A-777963817083}">
      <dgm:prSet/>
      <dgm:spPr/>
      <dgm:t>
        <a:bodyPr/>
        <a:lstStyle/>
        <a:p>
          <a:endParaRPr lang="zh-CN" altLang="en-US"/>
        </a:p>
      </dgm:t>
    </dgm:pt>
    <dgm:pt modelId="{CAC9FFFF-F825-4C1D-BD81-0C190A92C1D2}" type="sibTrans" cxnId="{05FF1BB9-32A8-47D1-B14A-777963817083}">
      <dgm:prSet/>
      <dgm:spPr/>
      <dgm:t>
        <a:bodyPr/>
        <a:lstStyle/>
        <a:p>
          <a:endParaRPr lang="zh-CN" altLang="en-US"/>
        </a:p>
      </dgm:t>
    </dgm:pt>
    <dgm:pt modelId="{76E2692F-82F2-4615-9E92-6DA8E3DEAAB8}" type="pres">
      <dgm:prSet presAssocID="{5DFAC014-2C50-4AE7-AF26-3E8525A4F5E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C885907-CB49-4F95-9B39-549D1A4A62EF}" type="pres">
      <dgm:prSet presAssocID="{5216618D-AA36-4CE4-9059-52B7E33E45F3}" presName="gear1" presStyleLbl="node1" presStyleIdx="0" presStyleCnt="3" custScaleX="135820" custLinFactNeighborX="7745" custLinFactNeighborY="-810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30DF990-BB74-4E11-B86C-B8E94F2366EA}" type="pres">
      <dgm:prSet presAssocID="{5216618D-AA36-4CE4-9059-52B7E33E45F3}" presName="gear1srcNode" presStyleLbl="node1" presStyleIdx="0" presStyleCnt="3"/>
      <dgm:spPr/>
      <dgm:t>
        <a:bodyPr/>
        <a:lstStyle/>
        <a:p>
          <a:endParaRPr lang="zh-CN" altLang="en-US"/>
        </a:p>
      </dgm:t>
    </dgm:pt>
    <dgm:pt modelId="{2699C1D0-CEF2-48CE-AF23-9596A5EB834C}" type="pres">
      <dgm:prSet presAssocID="{5216618D-AA36-4CE4-9059-52B7E33E45F3}" presName="gear1dstNode" presStyleLbl="node1" presStyleIdx="0" presStyleCnt="3"/>
      <dgm:spPr/>
      <dgm:t>
        <a:bodyPr/>
        <a:lstStyle/>
        <a:p>
          <a:endParaRPr lang="zh-CN" altLang="en-US"/>
        </a:p>
      </dgm:t>
    </dgm:pt>
    <dgm:pt modelId="{3F7F8941-9A6E-458F-AEDB-9CBDD7ADD83C}" type="pres">
      <dgm:prSet presAssocID="{10E234D5-A40E-439C-8419-8816324F3C7E}" presName="gear2" presStyleLbl="node1" presStyleIdx="1" presStyleCnt="3" custScaleX="129518" custLinFactNeighborX="-8314" custLinFactNeighborY="8938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E58F6E4-4E36-4EF8-85D6-DBF1D8C69AEB}" type="pres">
      <dgm:prSet presAssocID="{10E234D5-A40E-439C-8419-8816324F3C7E}" presName="gear2srcNode" presStyleLbl="node1" presStyleIdx="1" presStyleCnt="3"/>
      <dgm:spPr/>
      <dgm:t>
        <a:bodyPr/>
        <a:lstStyle/>
        <a:p>
          <a:endParaRPr lang="zh-CN" altLang="en-US"/>
        </a:p>
      </dgm:t>
    </dgm:pt>
    <dgm:pt modelId="{2B4F0D6F-C458-4C4F-A262-928117A7ED43}" type="pres">
      <dgm:prSet presAssocID="{10E234D5-A40E-439C-8419-8816324F3C7E}" presName="gear2dstNode" presStyleLbl="node1" presStyleIdx="1" presStyleCnt="3"/>
      <dgm:spPr/>
      <dgm:t>
        <a:bodyPr/>
        <a:lstStyle/>
        <a:p>
          <a:endParaRPr lang="zh-CN" altLang="en-US"/>
        </a:p>
      </dgm:t>
    </dgm:pt>
    <dgm:pt modelId="{8FAF30CE-5850-4F7E-9BA0-4608992EED30}" type="pres">
      <dgm:prSet presAssocID="{29E2AD98-7E55-4A83-8FEA-425DC9C2887F}" presName="gear3" presStyleLbl="node1" presStyleIdx="2" presStyleCnt="3" custScaleX="147595" custScaleY="119824" custLinFactNeighborX="5112" custLinFactNeighborY="-3438"/>
      <dgm:spPr/>
      <dgm:t>
        <a:bodyPr/>
        <a:lstStyle/>
        <a:p>
          <a:endParaRPr lang="zh-CN" altLang="en-US"/>
        </a:p>
      </dgm:t>
    </dgm:pt>
    <dgm:pt modelId="{708A33B5-6361-41A2-8180-722A19E9AA32}" type="pres">
      <dgm:prSet presAssocID="{29E2AD98-7E55-4A83-8FEA-425DC9C2887F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43FCD3C-0413-449A-9A5C-B3D0AF4E2C66}" type="pres">
      <dgm:prSet presAssocID="{29E2AD98-7E55-4A83-8FEA-425DC9C2887F}" presName="gear3srcNode" presStyleLbl="node1" presStyleIdx="2" presStyleCnt="3"/>
      <dgm:spPr/>
      <dgm:t>
        <a:bodyPr/>
        <a:lstStyle/>
        <a:p>
          <a:endParaRPr lang="zh-CN" altLang="en-US"/>
        </a:p>
      </dgm:t>
    </dgm:pt>
    <dgm:pt modelId="{F46D968D-3648-435F-838A-E15765DAD4FE}" type="pres">
      <dgm:prSet presAssocID="{29E2AD98-7E55-4A83-8FEA-425DC9C2887F}" presName="gear3dstNode" presStyleLbl="node1" presStyleIdx="2" presStyleCnt="3"/>
      <dgm:spPr/>
      <dgm:t>
        <a:bodyPr/>
        <a:lstStyle/>
        <a:p>
          <a:endParaRPr lang="zh-CN" altLang="en-US"/>
        </a:p>
      </dgm:t>
    </dgm:pt>
    <dgm:pt modelId="{A550388D-1FDF-4B6B-A28E-A5D74FCF3A6A}" type="pres">
      <dgm:prSet presAssocID="{03DDDD6F-47A2-4475-9B6D-6A2BF66768C2}" presName="connector1" presStyleLbl="sibTrans2D1" presStyleIdx="0" presStyleCnt="3" custScaleX="127707"/>
      <dgm:spPr/>
      <dgm:t>
        <a:bodyPr/>
        <a:lstStyle/>
        <a:p>
          <a:endParaRPr lang="zh-CN" altLang="en-US"/>
        </a:p>
      </dgm:t>
    </dgm:pt>
    <dgm:pt modelId="{6208B08F-DA80-45AD-84BD-814603B9CC51}" type="pres">
      <dgm:prSet presAssocID="{6EEE46F4-BA00-4535-BBA3-138F761B132F}" presName="connector2" presStyleLbl="sibTrans2D1" presStyleIdx="1" presStyleCnt="3" custScaleX="140551"/>
      <dgm:spPr/>
      <dgm:t>
        <a:bodyPr/>
        <a:lstStyle/>
        <a:p>
          <a:endParaRPr lang="zh-CN" altLang="en-US"/>
        </a:p>
      </dgm:t>
    </dgm:pt>
    <dgm:pt modelId="{32F5A7A1-05D2-4556-A3D2-15B505A9C326}" type="pres">
      <dgm:prSet presAssocID="{CAC9FFFF-F825-4C1D-BD81-0C190A92C1D2}" presName="connector3" presStyleLbl="sibTrans2D1" presStyleIdx="2" presStyleCnt="3" custScaleX="153371" custLinFactNeighborX="12740" custLinFactNeighborY="-1372"/>
      <dgm:spPr/>
      <dgm:t>
        <a:bodyPr/>
        <a:lstStyle/>
        <a:p>
          <a:endParaRPr lang="zh-CN" altLang="en-US"/>
        </a:p>
      </dgm:t>
    </dgm:pt>
  </dgm:ptLst>
  <dgm:cxnLst>
    <dgm:cxn modelId="{05FF1BB9-32A8-47D1-B14A-777963817083}" srcId="{5DFAC014-2C50-4AE7-AF26-3E8525A4F5EC}" destId="{29E2AD98-7E55-4A83-8FEA-425DC9C2887F}" srcOrd="2" destOrd="0" parTransId="{82A1221D-5732-4143-92E1-17C5DD9C06CB}" sibTransId="{CAC9FFFF-F825-4C1D-BD81-0C190A92C1D2}"/>
    <dgm:cxn modelId="{C568D850-C3C3-4FDF-9AE6-43ED7259F092}" type="presOf" srcId="{29E2AD98-7E55-4A83-8FEA-425DC9C2887F}" destId="{708A33B5-6361-41A2-8180-722A19E9AA32}" srcOrd="1" destOrd="0" presId="urn:microsoft.com/office/officeart/2005/8/layout/gear1"/>
    <dgm:cxn modelId="{56A14D59-051F-41CB-BEC0-AEEA3A52EA36}" type="presOf" srcId="{CAC9FFFF-F825-4C1D-BD81-0C190A92C1D2}" destId="{32F5A7A1-05D2-4556-A3D2-15B505A9C326}" srcOrd="0" destOrd="0" presId="urn:microsoft.com/office/officeart/2005/8/layout/gear1"/>
    <dgm:cxn modelId="{2447909F-A3E0-4A1B-AFAB-0A254ABBCD47}" type="presOf" srcId="{5DFAC014-2C50-4AE7-AF26-3E8525A4F5EC}" destId="{76E2692F-82F2-4615-9E92-6DA8E3DEAAB8}" srcOrd="0" destOrd="0" presId="urn:microsoft.com/office/officeart/2005/8/layout/gear1"/>
    <dgm:cxn modelId="{6F8D1364-CCF3-4499-9B59-ABC886B4B873}" type="presOf" srcId="{10E234D5-A40E-439C-8419-8816324F3C7E}" destId="{2B4F0D6F-C458-4C4F-A262-928117A7ED43}" srcOrd="2" destOrd="0" presId="urn:microsoft.com/office/officeart/2005/8/layout/gear1"/>
    <dgm:cxn modelId="{B9AA4998-21F7-4708-8011-8E00EC3509C7}" type="presOf" srcId="{29E2AD98-7E55-4A83-8FEA-425DC9C2887F}" destId="{8FAF30CE-5850-4F7E-9BA0-4608992EED30}" srcOrd="0" destOrd="0" presId="urn:microsoft.com/office/officeart/2005/8/layout/gear1"/>
    <dgm:cxn modelId="{1A5326E5-00D9-49EA-B27D-11E7E81D9BF2}" type="presOf" srcId="{5216618D-AA36-4CE4-9059-52B7E33E45F3}" destId="{0C885907-CB49-4F95-9B39-549D1A4A62EF}" srcOrd="0" destOrd="0" presId="urn:microsoft.com/office/officeart/2005/8/layout/gear1"/>
    <dgm:cxn modelId="{B38054F4-EF00-4848-B771-5B8472FA55C2}" type="presOf" srcId="{29E2AD98-7E55-4A83-8FEA-425DC9C2887F}" destId="{F46D968D-3648-435F-838A-E15765DAD4FE}" srcOrd="3" destOrd="0" presId="urn:microsoft.com/office/officeart/2005/8/layout/gear1"/>
    <dgm:cxn modelId="{B41F31EA-C4C3-4ADC-AEBA-D99037F21C4D}" type="presOf" srcId="{5216618D-AA36-4CE4-9059-52B7E33E45F3}" destId="{2699C1D0-CEF2-48CE-AF23-9596A5EB834C}" srcOrd="2" destOrd="0" presId="urn:microsoft.com/office/officeart/2005/8/layout/gear1"/>
    <dgm:cxn modelId="{64BBC8EB-C91E-4843-AA4F-B37A46B63F5D}" type="presOf" srcId="{6EEE46F4-BA00-4535-BBA3-138F761B132F}" destId="{6208B08F-DA80-45AD-84BD-814603B9CC51}" srcOrd="0" destOrd="0" presId="urn:microsoft.com/office/officeart/2005/8/layout/gear1"/>
    <dgm:cxn modelId="{3AA009E8-6856-425F-8749-5B9473341B09}" srcId="{5DFAC014-2C50-4AE7-AF26-3E8525A4F5EC}" destId="{5216618D-AA36-4CE4-9059-52B7E33E45F3}" srcOrd="0" destOrd="0" parTransId="{553ED0BE-C355-45CD-9A45-923E83E98998}" sibTransId="{03DDDD6F-47A2-4475-9B6D-6A2BF66768C2}"/>
    <dgm:cxn modelId="{03A6617E-8792-49E8-8437-FA0B38B360D2}" type="presOf" srcId="{29E2AD98-7E55-4A83-8FEA-425DC9C2887F}" destId="{C43FCD3C-0413-449A-9A5C-B3D0AF4E2C66}" srcOrd="2" destOrd="0" presId="urn:microsoft.com/office/officeart/2005/8/layout/gear1"/>
    <dgm:cxn modelId="{44CFB90E-29AF-4807-B752-EFF4600760EB}" type="presOf" srcId="{10E234D5-A40E-439C-8419-8816324F3C7E}" destId="{3F7F8941-9A6E-458F-AEDB-9CBDD7ADD83C}" srcOrd="0" destOrd="0" presId="urn:microsoft.com/office/officeart/2005/8/layout/gear1"/>
    <dgm:cxn modelId="{C9E0A94E-54DE-4EFE-B9CF-D7BC41FB1845}" type="presOf" srcId="{10E234D5-A40E-439C-8419-8816324F3C7E}" destId="{7E58F6E4-4E36-4EF8-85D6-DBF1D8C69AEB}" srcOrd="1" destOrd="0" presId="urn:microsoft.com/office/officeart/2005/8/layout/gear1"/>
    <dgm:cxn modelId="{D42C8D14-B0B7-41C8-99FD-3AD102CD053F}" srcId="{5DFAC014-2C50-4AE7-AF26-3E8525A4F5EC}" destId="{10E234D5-A40E-439C-8419-8816324F3C7E}" srcOrd="1" destOrd="0" parTransId="{EEAED90F-98DA-4444-BE1E-44C2E28E24BB}" sibTransId="{6EEE46F4-BA00-4535-BBA3-138F761B132F}"/>
    <dgm:cxn modelId="{A3C69DD3-1711-43CB-BE73-454A639A745C}" type="presOf" srcId="{03DDDD6F-47A2-4475-9B6D-6A2BF66768C2}" destId="{A550388D-1FDF-4B6B-A28E-A5D74FCF3A6A}" srcOrd="0" destOrd="0" presId="urn:microsoft.com/office/officeart/2005/8/layout/gear1"/>
    <dgm:cxn modelId="{9924015B-20DE-444D-8036-D5E88766D847}" type="presOf" srcId="{5216618D-AA36-4CE4-9059-52B7E33E45F3}" destId="{C30DF990-BB74-4E11-B86C-B8E94F2366EA}" srcOrd="1" destOrd="0" presId="urn:microsoft.com/office/officeart/2005/8/layout/gear1"/>
    <dgm:cxn modelId="{B61E9894-9632-4812-A672-D53510EC8A91}" type="presParOf" srcId="{76E2692F-82F2-4615-9E92-6DA8E3DEAAB8}" destId="{0C885907-CB49-4F95-9B39-549D1A4A62EF}" srcOrd="0" destOrd="0" presId="urn:microsoft.com/office/officeart/2005/8/layout/gear1"/>
    <dgm:cxn modelId="{7C07F06B-026E-4C87-996F-98763DFF9296}" type="presParOf" srcId="{76E2692F-82F2-4615-9E92-6DA8E3DEAAB8}" destId="{C30DF990-BB74-4E11-B86C-B8E94F2366EA}" srcOrd="1" destOrd="0" presId="urn:microsoft.com/office/officeart/2005/8/layout/gear1"/>
    <dgm:cxn modelId="{4EB94E7C-C3A3-41CA-873D-288A7EA8E15E}" type="presParOf" srcId="{76E2692F-82F2-4615-9E92-6DA8E3DEAAB8}" destId="{2699C1D0-CEF2-48CE-AF23-9596A5EB834C}" srcOrd="2" destOrd="0" presId="urn:microsoft.com/office/officeart/2005/8/layout/gear1"/>
    <dgm:cxn modelId="{F753298E-A05A-4A83-9044-DF5EEB54F331}" type="presParOf" srcId="{76E2692F-82F2-4615-9E92-6DA8E3DEAAB8}" destId="{3F7F8941-9A6E-458F-AEDB-9CBDD7ADD83C}" srcOrd="3" destOrd="0" presId="urn:microsoft.com/office/officeart/2005/8/layout/gear1"/>
    <dgm:cxn modelId="{36BA9AF1-2792-493B-904A-E9EB576B2D88}" type="presParOf" srcId="{76E2692F-82F2-4615-9E92-6DA8E3DEAAB8}" destId="{7E58F6E4-4E36-4EF8-85D6-DBF1D8C69AEB}" srcOrd="4" destOrd="0" presId="urn:microsoft.com/office/officeart/2005/8/layout/gear1"/>
    <dgm:cxn modelId="{FDDD6D36-7D1F-4D0C-86F8-C0E7BF393588}" type="presParOf" srcId="{76E2692F-82F2-4615-9E92-6DA8E3DEAAB8}" destId="{2B4F0D6F-C458-4C4F-A262-928117A7ED43}" srcOrd="5" destOrd="0" presId="urn:microsoft.com/office/officeart/2005/8/layout/gear1"/>
    <dgm:cxn modelId="{A5F555EE-A215-4284-92BF-23D33A70E010}" type="presParOf" srcId="{76E2692F-82F2-4615-9E92-6DA8E3DEAAB8}" destId="{8FAF30CE-5850-4F7E-9BA0-4608992EED30}" srcOrd="6" destOrd="0" presId="urn:microsoft.com/office/officeart/2005/8/layout/gear1"/>
    <dgm:cxn modelId="{F19245F2-C5A3-4E8B-9FCE-60903B20A3FB}" type="presParOf" srcId="{76E2692F-82F2-4615-9E92-6DA8E3DEAAB8}" destId="{708A33B5-6361-41A2-8180-722A19E9AA32}" srcOrd="7" destOrd="0" presId="urn:microsoft.com/office/officeart/2005/8/layout/gear1"/>
    <dgm:cxn modelId="{1DB6B371-8E35-4F23-BA11-BC44B2E06A40}" type="presParOf" srcId="{76E2692F-82F2-4615-9E92-6DA8E3DEAAB8}" destId="{C43FCD3C-0413-449A-9A5C-B3D0AF4E2C66}" srcOrd="8" destOrd="0" presId="urn:microsoft.com/office/officeart/2005/8/layout/gear1"/>
    <dgm:cxn modelId="{D03766F3-7729-4C3B-AAB3-5A3BA84DFC0C}" type="presParOf" srcId="{76E2692F-82F2-4615-9E92-6DA8E3DEAAB8}" destId="{F46D968D-3648-435F-838A-E15765DAD4FE}" srcOrd="9" destOrd="0" presId="urn:microsoft.com/office/officeart/2005/8/layout/gear1"/>
    <dgm:cxn modelId="{90A9B173-5B58-49B4-8F47-224753FA12F3}" type="presParOf" srcId="{76E2692F-82F2-4615-9E92-6DA8E3DEAAB8}" destId="{A550388D-1FDF-4B6B-A28E-A5D74FCF3A6A}" srcOrd="10" destOrd="0" presId="urn:microsoft.com/office/officeart/2005/8/layout/gear1"/>
    <dgm:cxn modelId="{877D8A86-28C4-406B-A1E2-776B54B0672E}" type="presParOf" srcId="{76E2692F-82F2-4615-9E92-6DA8E3DEAAB8}" destId="{6208B08F-DA80-45AD-84BD-814603B9CC51}" srcOrd="11" destOrd="0" presId="urn:microsoft.com/office/officeart/2005/8/layout/gear1"/>
    <dgm:cxn modelId="{77383B2A-9EFB-40A1-B1C5-65C60D2E7D7B}" type="presParOf" srcId="{76E2692F-82F2-4615-9E92-6DA8E3DEAAB8}" destId="{32F5A7A1-05D2-4556-A3D2-15B505A9C32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C90EA28-D92A-41C7-96C9-5BA7F81708E9}" type="doc">
      <dgm:prSet loTypeId="urn:microsoft.com/office/officeart/2005/8/layout/hierarchy6" loCatId="hierarchy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zh-CN" altLang="en-US"/>
        </a:p>
      </dgm:t>
    </dgm:pt>
    <dgm:pt modelId="{E43F5DA8-DEAA-4569-AFC5-791D6FF74334}">
      <dgm:prSet phldrT="[文本]" custT="1"/>
      <dgm:spPr/>
      <dgm:t>
        <a:bodyPr/>
        <a:lstStyle/>
        <a:p>
          <a:r>
            <a:rPr lang="zh-CN" altLang="en-US" sz="2400" b="1" i="0" dirty="0" smtClean="0"/>
            <a:t>中后台全集中</a:t>
          </a:r>
          <a:endParaRPr lang="zh-CN" altLang="en-US" sz="2400" b="1" i="0" dirty="0"/>
        </a:p>
      </dgm:t>
    </dgm:pt>
    <dgm:pt modelId="{F6BD7339-C895-45DA-B1CD-B628F4FEBC0E}" type="parTrans" cxnId="{8926AEF3-08A0-47D5-8A07-1C3F8D490F62}">
      <dgm:prSet/>
      <dgm:spPr/>
      <dgm:t>
        <a:bodyPr/>
        <a:lstStyle/>
        <a:p>
          <a:endParaRPr lang="zh-CN" altLang="en-US"/>
        </a:p>
      </dgm:t>
    </dgm:pt>
    <dgm:pt modelId="{25C43209-69CA-4A40-AF85-350569307C08}" type="sibTrans" cxnId="{8926AEF3-08A0-47D5-8A07-1C3F8D490F62}">
      <dgm:prSet/>
      <dgm:spPr/>
      <dgm:t>
        <a:bodyPr/>
        <a:lstStyle/>
        <a:p>
          <a:endParaRPr lang="zh-CN" altLang="en-US"/>
        </a:p>
      </dgm:t>
    </dgm:pt>
    <dgm:pt modelId="{FBE8DA77-C80E-4F1B-8691-FB273BBF6C69}">
      <dgm:prSet phldrT="[文本]"/>
      <dgm:spPr/>
      <dgm:t>
        <a:bodyPr/>
        <a:lstStyle/>
        <a:p>
          <a:r>
            <a:rPr lang="zh-CN" altLang="en-US" dirty="0" smtClean="0"/>
            <a:t>集中操作</a:t>
          </a:r>
          <a:endParaRPr lang="zh-CN" altLang="en-US" dirty="0"/>
        </a:p>
      </dgm:t>
    </dgm:pt>
    <dgm:pt modelId="{6DD0B6EF-C67C-4363-B63F-CBDABD681480}" type="parTrans" cxnId="{498C7CA6-0D8F-4AB7-99C0-DA2EBB610E4A}">
      <dgm:prSet/>
      <dgm:spPr/>
      <dgm:t>
        <a:bodyPr/>
        <a:lstStyle/>
        <a:p>
          <a:endParaRPr lang="zh-CN" altLang="en-US"/>
        </a:p>
      </dgm:t>
    </dgm:pt>
    <dgm:pt modelId="{1E4CE13F-4582-4713-AD26-68955C2FE646}" type="sibTrans" cxnId="{498C7CA6-0D8F-4AB7-99C0-DA2EBB610E4A}">
      <dgm:prSet/>
      <dgm:spPr/>
      <dgm:t>
        <a:bodyPr/>
        <a:lstStyle/>
        <a:p>
          <a:endParaRPr lang="zh-CN" altLang="en-US"/>
        </a:p>
      </dgm:t>
    </dgm:pt>
    <dgm:pt modelId="{4C110AEA-7C92-477F-A027-CA6DE805C53C}">
      <dgm:prSet phldrT="[文本]"/>
      <dgm:spPr/>
      <dgm:t>
        <a:bodyPr/>
        <a:lstStyle/>
        <a:p>
          <a:r>
            <a:rPr lang="zh-CN" altLang="en-US" dirty="0" smtClean="0"/>
            <a:t>承兑</a:t>
          </a:r>
          <a:r>
            <a:rPr lang="en-US" altLang="zh-CN" dirty="0" smtClean="0"/>
            <a:t>/</a:t>
          </a:r>
          <a:r>
            <a:rPr lang="zh-CN" altLang="en-US" dirty="0" smtClean="0"/>
            <a:t>贴现</a:t>
          </a:r>
          <a:endParaRPr lang="zh-CN" altLang="en-US" dirty="0"/>
        </a:p>
      </dgm:t>
    </dgm:pt>
    <dgm:pt modelId="{9C872CC4-166F-4D87-93FF-E383A957D817}" type="parTrans" cxnId="{F50E973D-D28E-4C5E-8F0E-6F4C75FCE768}">
      <dgm:prSet/>
      <dgm:spPr/>
      <dgm:t>
        <a:bodyPr/>
        <a:lstStyle/>
        <a:p>
          <a:endParaRPr lang="zh-CN" altLang="en-US"/>
        </a:p>
      </dgm:t>
    </dgm:pt>
    <dgm:pt modelId="{7818E497-EF60-4038-8E27-7EDD8530BAEA}" type="sibTrans" cxnId="{F50E973D-D28E-4C5E-8F0E-6F4C75FCE768}">
      <dgm:prSet/>
      <dgm:spPr/>
      <dgm:t>
        <a:bodyPr/>
        <a:lstStyle/>
        <a:p>
          <a:endParaRPr lang="zh-CN" altLang="en-US"/>
        </a:p>
      </dgm:t>
    </dgm:pt>
    <dgm:pt modelId="{AEA32ADB-B024-48F4-8C5A-67A17B254EA3}">
      <dgm:prSet phldrT="[文本]"/>
      <dgm:spPr/>
      <dgm:t>
        <a:bodyPr/>
        <a:lstStyle/>
        <a:p>
          <a:r>
            <a:rPr lang="zh-CN" altLang="en-US" dirty="0" smtClean="0"/>
            <a:t>信息</a:t>
          </a:r>
          <a:r>
            <a:rPr lang="en-US" altLang="zh-CN" dirty="0" smtClean="0"/>
            <a:t>/</a:t>
          </a:r>
          <a:r>
            <a:rPr lang="zh-CN" altLang="en-US" dirty="0" smtClean="0"/>
            <a:t>影像</a:t>
          </a:r>
          <a:endParaRPr lang="zh-CN" altLang="en-US" dirty="0"/>
        </a:p>
      </dgm:t>
    </dgm:pt>
    <dgm:pt modelId="{F295733A-EBEA-4A22-A132-709E091CCADF}" type="parTrans" cxnId="{19077D54-AD2B-4EA4-8094-0E5AD70274DD}">
      <dgm:prSet/>
      <dgm:spPr/>
      <dgm:t>
        <a:bodyPr/>
        <a:lstStyle/>
        <a:p>
          <a:endParaRPr lang="zh-CN" altLang="en-US"/>
        </a:p>
      </dgm:t>
    </dgm:pt>
    <dgm:pt modelId="{BBCEF72B-42BF-43B3-BFFF-56E1E080EF85}" type="sibTrans" cxnId="{19077D54-AD2B-4EA4-8094-0E5AD70274DD}">
      <dgm:prSet/>
      <dgm:spPr/>
      <dgm:t>
        <a:bodyPr/>
        <a:lstStyle/>
        <a:p>
          <a:endParaRPr lang="zh-CN" altLang="en-US"/>
        </a:p>
      </dgm:t>
    </dgm:pt>
    <dgm:pt modelId="{F90BA6FD-E986-4554-92CB-418D41CB725E}">
      <dgm:prSet phldrT="[文本]"/>
      <dgm:spPr/>
      <dgm:t>
        <a:bodyPr/>
        <a:lstStyle/>
        <a:p>
          <a:r>
            <a:rPr lang="zh-CN" altLang="en-US" dirty="0" smtClean="0"/>
            <a:t>托管服务</a:t>
          </a:r>
          <a:endParaRPr lang="zh-CN" altLang="en-US" dirty="0"/>
        </a:p>
      </dgm:t>
    </dgm:pt>
    <dgm:pt modelId="{92F79593-403E-4393-AC92-CE55F6207F8D}" type="parTrans" cxnId="{7813E2A1-8C02-4AAF-BDC8-CE65C6B8C900}">
      <dgm:prSet/>
      <dgm:spPr/>
      <dgm:t>
        <a:bodyPr/>
        <a:lstStyle/>
        <a:p>
          <a:endParaRPr lang="zh-CN" altLang="en-US"/>
        </a:p>
      </dgm:t>
    </dgm:pt>
    <dgm:pt modelId="{DA7D3A39-5F4A-4197-B91D-A2DAC5233817}" type="sibTrans" cxnId="{7813E2A1-8C02-4AAF-BDC8-CE65C6B8C900}">
      <dgm:prSet/>
      <dgm:spPr/>
      <dgm:t>
        <a:bodyPr/>
        <a:lstStyle/>
        <a:p>
          <a:endParaRPr lang="zh-CN" altLang="en-US"/>
        </a:p>
      </dgm:t>
    </dgm:pt>
    <dgm:pt modelId="{7354BA3E-5A35-4B53-A6DD-6E70135CF485}">
      <dgm:prSet phldrT="[文本]"/>
      <dgm:spPr/>
      <dgm:t>
        <a:bodyPr/>
        <a:lstStyle/>
        <a:p>
          <a:r>
            <a:rPr lang="zh-CN" altLang="en-US" dirty="0" smtClean="0"/>
            <a:t>质押</a:t>
          </a:r>
          <a:r>
            <a:rPr lang="en-US" altLang="zh-CN" dirty="0" smtClean="0"/>
            <a:t>/</a:t>
          </a:r>
          <a:r>
            <a:rPr lang="zh-CN" altLang="en-US" dirty="0" smtClean="0"/>
            <a:t>托收</a:t>
          </a:r>
          <a:endParaRPr lang="zh-CN" altLang="en-US" dirty="0"/>
        </a:p>
      </dgm:t>
    </dgm:pt>
    <dgm:pt modelId="{E21A4180-0AAC-4C4A-ABA9-72E76BE17D46}" type="parTrans" cxnId="{FB31ED2C-E9CF-4351-9D90-CC1F44A8BA16}">
      <dgm:prSet/>
      <dgm:spPr/>
      <dgm:t>
        <a:bodyPr/>
        <a:lstStyle/>
        <a:p>
          <a:endParaRPr lang="zh-CN" altLang="en-US"/>
        </a:p>
      </dgm:t>
    </dgm:pt>
    <dgm:pt modelId="{A734B132-00EC-4865-AA60-B721D6FD18BD}" type="sibTrans" cxnId="{FB31ED2C-E9CF-4351-9D90-CC1F44A8BA16}">
      <dgm:prSet/>
      <dgm:spPr/>
      <dgm:t>
        <a:bodyPr/>
        <a:lstStyle/>
        <a:p>
          <a:endParaRPr lang="zh-CN" altLang="en-US"/>
        </a:p>
      </dgm:t>
    </dgm:pt>
    <dgm:pt modelId="{2FE5F68A-4885-4F92-ACF6-BF311CE627F9}">
      <dgm:prSet phldrT="[文本]"/>
      <dgm:spPr/>
      <dgm:t>
        <a:bodyPr/>
        <a:lstStyle/>
        <a:p>
          <a:r>
            <a:rPr lang="zh-CN" altLang="en-US" dirty="0" smtClean="0">
              <a:solidFill>
                <a:srgbClr val="FF0000"/>
              </a:solidFill>
            </a:rPr>
            <a:t>票据相关</a:t>
          </a:r>
          <a:endParaRPr lang="zh-CN" altLang="en-US" dirty="0">
            <a:solidFill>
              <a:srgbClr val="FF0000"/>
            </a:solidFill>
          </a:endParaRPr>
        </a:p>
      </dgm:t>
    </dgm:pt>
    <dgm:pt modelId="{8801B21B-0D32-469B-850E-C7CF2BF31EE6}" type="parTrans" cxnId="{E4318974-7133-4807-984D-2977DA2454B5}">
      <dgm:prSet/>
      <dgm:spPr/>
      <dgm:t>
        <a:bodyPr/>
        <a:lstStyle/>
        <a:p>
          <a:endParaRPr lang="zh-CN" altLang="en-US"/>
        </a:p>
      </dgm:t>
    </dgm:pt>
    <dgm:pt modelId="{464D41D1-292E-4847-9BA1-C77B967D06F6}" type="sibTrans" cxnId="{E4318974-7133-4807-984D-2977DA2454B5}">
      <dgm:prSet/>
      <dgm:spPr/>
      <dgm:t>
        <a:bodyPr/>
        <a:lstStyle/>
        <a:p>
          <a:endParaRPr lang="zh-CN" altLang="en-US"/>
        </a:p>
      </dgm:t>
    </dgm:pt>
    <dgm:pt modelId="{BD5D5543-9EC3-4D24-BE9C-927036A5C662}">
      <dgm:prSet phldrT="[文本]"/>
      <dgm:spPr/>
      <dgm:t>
        <a:bodyPr/>
        <a:lstStyle/>
        <a:p>
          <a:r>
            <a:rPr lang="zh-CN" altLang="en-US" dirty="0" smtClean="0">
              <a:solidFill>
                <a:srgbClr val="FF0000"/>
              </a:solidFill>
            </a:rPr>
            <a:t>纸电并行</a:t>
          </a:r>
          <a:endParaRPr lang="zh-CN" altLang="en-US" dirty="0">
            <a:solidFill>
              <a:srgbClr val="FF0000"/>
            </a:solidFill>
          </a:endParaRPr>
        </a:p>
      </dgm:t>
    </dgm:pt>
    <dgm:pt modelId="{0B56B6E9-C14C-4D5D-95C9-CCFF6D4AC29F}" type="parTrans" cxnId="{FB9C63D3-5A68-4C09-AA72-68E1997719A6}">
      <dgm:prSet/>
      <dgm:spPr/>
      <dgm:t>
        <a:bodyPr/>
        <a:lstStyle/>
        <a:p>
          <a:endParaRPr lang="zh-CN" altLang="en-US"/>
        </a:p>
      </dgm:t>
    </dgm:pt>
    <dgm:pt modelId="{8450E253-7801-4C36-A942-BB4366B9DB77}" type="sibTrans" cxnId="{FB9C63D3-5A68-4C09-AA72-68E1997719A6}">
      <dgm:prSet/>
      <dgm:spPr/>
      <dgm:t>
        <a:bodyPr/>
        <a:lstStyle/>
        <a:p>
          <a:endParaRPr lang="zh-CN" altLang="en-US"/>
        </a:p>
      </dgm:t>
    </dgm:pt>
    <dgm:pt modelId="{EC83191C-67CE-4A98-8170-C1FD28EBFCBC}">
      <dgm:prSet phldrT="[文本]"/>
      <dgm:spPr/>
      <dgm:t>
        <a:bodyPr/>
        <a:lstStyle/>
        <a:p>
          <a:r>
            <a:rPr lang="zh-CN" altLang="en-US" dirty="0" smtClean="0">
              <a:solidFill>
                <a:srgbClr val="FF0000"/>
              </a:solidFill>
            </a:rPr>
            <a:t>流程集中</a:t>
          </a:r>
          <a:endParaRPr lang="zh-CN" altLang="en-US" dirty="0">
            <a:solidFill>
              <a:srgbClr val="FF0000"/>
            </a:solidFill>
          </a:endParaRPr>
        </a:p>
      </dgm:t>
    </dgm:pt>
    <dgm:pt modelId="{D061F967-BBDB-4893-B50A-9C3260AA8270}" type="parTrans" cxnId="{A78F3096-D4E8-4451-818B-30613EE670C0}">
      <dgm:prSet/>
      <dgm:spPr/>
      <dgm:t>
        <a:bodyPr/>
        <a:lstStyle/>
        <a:p>
          <a:endParaRPr lang="zh-CN" altLang="en-US"/>
        </a:p>
      </dgm:t>
    </dgm:pt>
    <dgm:pt modelId="{04F3408B-56B6-4E26-B934-C0DA5F602180}" type="sibTrans" cxnId="{A78F3096-D4E8-4451-818B-30613EE670C0}">
      <dgm:prSet/>
      <dgm:spPr/>
      <dgm:t>
        <a:bodyPr/>
        <a:lstStyle/>
        <a:p>
          <a:endParaRPr lang="zh-CN" altLang="en-US"/>
        </a:p>
      </dgm:t>
    </dgm:pt>
    <dgm:pt modelId="{0CD797D5-1686-4D30-9FE8-DE2648EF382F}" type="pres">
      <dgm:prSet presAssocID="{CC90EA28-D92A-41C7-96C9-5BA7F81708E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5010FA03-C834-4782-8372-AA9142E7B27E}" type="pres">
      <dgm:prSet presAssocID="{CC90EA28-D92A-41C7-96C9-5BA7F81708E9}" presName="hierFlow" presStyleCnt="0"/>
      <dgm:spPr/>
    </dgm:pt>
    <dgm:pt modelId="{12FD3B3F-C546-4915-8100-C1FCDD9CE893}" type="pres">
      <dgm:prSet presAssocID="{CC90EA28-D92A-41C7-96C9-5BA7F81708E9}" presName="firstBuf" presStyleCnt="0"/>
      <dgm:spPr/>
    </dgm:pt>
    <dgm:pt modelId="{51FA416D-6E80-44CF-B7E9-67495980162D}" type="pres">
      <dgm:prSet presAssocID="{CC90EA28-D92A-41C7-96C9-5BA7F81708E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C7440EC-41E0-4D5F-A07F-537B7D938F32}" type="pres">
      <dgm:prSet presAssocID="{E43F5DA8-DEAA-4569-AFC5-791D6FF74334}" presName="Name14" presStyleCnt="0"/>
      <dgm:spPr/>
    </dgm:pt>
    <dgm:pt modelId="{9FE9AA02-08ED-4827-A34A-9103D6459E84}" type="pres">
      <dgm:prSet presAssocID="{E43F5DA8-DEAA-4569-AFC5-791D6FF74334}" presName="level1Shape" presStyleLbl="node0" presStyleIdx="0" presStyleCnt="1" custScaleX="171808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F4E70B3-A8E8-428C-94C8-C780286E0F1B}" type="pres">
      <dgm:prSet presAssocID="{E43F5DA8-DEAA-4569-AFC5-791D6FF74334}" presName="hierChild2" presStyleCnt="0"/>
      <dgm:spPr/>
    </dgm:pt>
    <dgm:pt modelId="{1F1F1B3E-3A6A-4A0F-A733-3F910AB32616}" type="pres">
      <dgm:prSet presAssocID="{6DD0B6EF-C67C-4363-B63F-CBDABD681480}" presName="Name19" presStyleLbl="parChTrans1D2" presStyleIdx="0" presStyleCnt="2"/>
      <dgm:spPr/>
      <dgm:t>
        <a:bodyPr/>
        <a:lstStyle/>
        <a:p>
          <a:endParaRPr lang="zh-CN" altLang="en-US"/>
        </a:p>
      </dgm:t>
    </dgm:pt>
    <dgm:pt modelId="{6DB8D571-E8CC-4A3E-B2F8-8AA883DDD1EC}" type="pres">
      <dgm:prSet presAssocID="{FBE8DA77-C80E-4F1B-8691-FB273BBF6C69}" presName="Name21" presStyleCnt="0"/>
      <dgm:spPr/>
    </dgm:pt>
    <dgm:pt modelId="{5598D4B6-606C-4633-999B-F986F7667595}" type="pres">
      <dgm:prSet presAssocID="{FBE8DA77-C80E-4F1B-8691-FB273BBF6C69}" presName="level2Shape" presStyleLbl="node2" presStyleIdx="0" presStyleCnt="2"/>
      <dgm:spPr/>
      <dgm:t>
        <a:bodyPr/>
        <a:lstStyle/>
        <a:p>
          <a:endParaRPr lang="zh-CN" altLang="en-US"/>
        </a:p>
      </dgm:t>
    </dgm:pt>
    <dgm:pt modelId="{8BB0C699-8BB0-4EB2-9FBA-78979370056E}" type="pres">
      <dgm:prSet presAssocID="{FBE8DA77-C80E-4F1B-8691-FB273BBF6C69}" presName="hierChild3" presStyleCnt="0"/>
      <dgm:spPr/>
    </dgm:pt>
    <dgm:pt modelId="{9A432B80-C9A3-48A2-9210-2BEFD2CBA385}" type="pres">
      <dgm:prSet presAssocID="{9C872CC4-166F-4D87-93FF-E383A957D817}" presName="Name19" presStyleLbl="parChTrans1D3" presStyleIdx="0" presStyleCnt="3"/>
      <dgm:spPr/>
      <dgm:t>
        <a:bodyPr/>
        <a:lstStyle/>
        <a:p>
          <a:endParaRPr lang="zh-CN" altLang="en-US"/>
        </a:p>
      </dgm:t>
    </dgm:pt>
    <dgm:pt modelId="{F0037F18-14AD-4343-869D-CEBE31A159F5}" type="pres">
      <dgm:prSet presAssocID="{4C110AEA-7C92-477F-A027-CA6DE805C53C}" presName="Name21" presStyleCnt="0"/>
      <dgm:spPr/>
    </dgm:pt>
    <dgm:pt modelId="{5E89672B-7C39-4F31-A61B-6DBBD1759B99}" type="pres">
      <dgm:prSet presAssocID="{4C110AEA-7C92-477F-A027-CA6DE805C53C}" presName="level2Shape" presStyleLbl="node3" presStyleIdx="0" presStyleCnt="3"/>
      <dgm:spPr/>
      <dgm:t>
        <a:bodyPr/>
        <a:lstStyle/>
        <a:p>
          <a:endParaRPr lang="zh-CN" altLang="en-US"/>
        </a:p>
      </dgm:t>
    </dgm:pt>
    <dgm:pt modelId="{C40217CB-91C7-4A8E-AB7D-E241A0DE005B}" type="pres">
      <dgm:prSet presAssocID="{4C110AEA-7C92-477F-A027-CA6DE805C53C}" presName="hierChild3" presStyleCnt="0"/>
      <dgm:spPr/>
    </dgm:pt>
    <dgm:pt modelId="{B6E364F8-777A-4F16-80CC-A8EC28EFFDB9}" type="pres">
      <dgm:prSet presAssocID="{F295733A-EBEA-4A22-A132-709E091CCADF}" presName="Name19" presStyleLbl="parChTrans1D3" presStyleIdx="1" presStyleCnt="3"/>
      <dgm:spPr/>
      <dgm:t>
        <a:bodyPr/>
        <a:lstStyle/>
        <a:p>
          <a:endParaRPr lang="zh-CN" altLang="en-US"/>
        </a:p>
      </dgm:t>
    </dgm:pt>
    <dgm:pt modelId="{AB8FEF8F-95FA-4EA1-9CB6-3E4D5B798A0F}" type="pres">
      <dgm:prSet presAssocID="{AEA32ADB-B024-48F4-8C5A-67A17B254EA3}" presName="Name21" presStyleCnt="0"/>
      <dgm:spPr/>
    </dgm:pt>
    <dgm:pt modelId="{1818ACB9-F064-4374-844A-1A8E87BFFEBE}" type="pres">
      <dgm:prSet presAssocID="{AEA32ADB-B024-48F4-8C5A-67A17B254EA3}" presName="level2Shape" presStyleLbl="node3" presStyleIdx="1" presStyleCnt="3"/>
      <dgm:spPr/>
      <dgm:t>
        <a:bodyPr/>
        <a:lstStyle/>
        <a:p>
          <a:endParaRPr lang="zh-CN" altLang="en-US"/>
        </a:p>
      </dgm:t>
    </dgm:pt>
    <dgm:pt modelId="{EDD34FDA-2C55-4DDB-987C-1F5F2F3E9BB6}" type="pres">
      <dgm:prSet presAssocID="{AEA32ADB-B024-48F4-8C5A-67A17B254EA3}" presName="hierChild3" presStyleCnt="0"/>
      <dgm:spPr/>
    </dgm:pt>
    <dgm:pt modelId="{F5082C96-1B4B-47CB-9A41-6A82863A0F8C}" type="pres">
      <dgm:prSet presAssocID="{92F79593-403E-4393-AC92-CE55F6207F8D}" presName="Name19" presStyleLbl="parChTrans1D2" presStyleIdx="1" presStyleCnt="2"/>
      <dgm:spPr/>
      <dgm:t>
        <a:bodyPr/>
        <a:lstStyle/>
        <a:p>
          <a:endParaRPr lang="zh-CN" altLang="en-US"/>
        </a:p>
      </dgm:t>
    </dgm:pt>
    <dgm:pt modelId="{AA9395C8-4F71-49FD-8F7A-B5229AD51F97}" type="pres">
      <dgm:prSet presAssocID="{F90BA6FD-E986-4554-92CB-418D41CB725E}" presName="Name21" presStyleCnt="0"/>
      <dgm:spPr/>
    </dgm:pt>
    <dgm:pt modelId="{DC9789F9-867E-492A-90CF-5DE932625124}" type="pres">
      <dgm:prSet presAssocID="{F90BA6FD-E986-4554-92CB-418D41CB725E}" presName="level2Shape" presStyleLbl="node2" presStyleIdx="1" presStyleCnt="2"/>
      <dgm:spPr/>
      <dgm:t>
        <a:bodyPr/>
        <a:lstStyle/>
        <a:p>
          <a:endParaRPr lang="zh-CN" altLang="en-US"/>
        </a:p>
      </dgm:t>
    </dgm:pt>
    <dgm:pt modelId="{B8445EA3-6276-4554-962F-07FF5D783189}" type="pres">
      <dgm:prSet presAssocID="{F90BA6FD-E986-4554-92CB-418D41CB725E}" presName="hierChild3" presStyleCnt="0"/>
      <dgm:spPr/>
    </dgm:pt>
    <dgm:pt modelId="{CF8AFAB0-F2C3-470A-93FE-52DBD5C02CBB}" type="pres">
      <dgm:prSet presAssocID="{E21A4180-0AAC-4C4A-ABA9-72E76BE17D46}" presName="Name19" presStyleLbl="parChTrans1D3" presStyleIdx="2" presStyleCnt="3"/>
      <dgm:spPr/>
      <dgm:t>
        <a:bodyPr/>
        <a:lstStyle/>
        <a:p>
          <a:endParaRPr lang="zh-CN" altLang="en-US"/>
        </a:p>
      </dgm:t>
    </dgm:pt>
    <dgm:pt modelId="{2A50A2AF-7BD6-4C38-83C8-B5960E53B0AB}" type="pres">
      <dgm:prSet presAssocID="{7354BA3E-5A35-4B53-A6DD-6E70135CF485}" presName="Name21" presStyleCnt="0"/>
      <dgm:spPr/>
    </dgm:pt>
    <dgm:pt modelId="{72C1328E-929B-4579-A7DC-052C3FDB9F01}" type="pres">
      <dgm:prSet presAssocID="{7354BA3E-5A35-4B53-A6DD-6E70135CF485}" presName="level2Shape" presStyleLbl="node3" presStyleIdx="2" presStyleCnt="3"/>
      <dgm:spPr/>
      <dgm:t>
        <a:bodyPr/>
        <a:lstStyle/>
        <a:p>
          <a:endParaRPr lang="zh-CN" altLang="en-US"/>
        </a:p>
      </dgm:t>
    </dgm:pt>
    <dgm:pt modelId="{65A8F5AA-4716-44D7-9D02-51858F8BE0BD}" type="pres">
      <dgm:prSet presAssocID="{7354BA3E-5A35-4B53-A6DD-6E70135CF485}" presName="hierChild3" presStyleCnt="0"/>
      <dgm:spPr/>
    </dgm:pt>
    <dgm:pt modelId="{20E00361-E608-4B51-863C-3E1C25B2D513}" type="pres">
      <dgm:prSet presAssocID="{CC90EA28-D92A-41C7-96C9-5BA7F81708E9}" presName="bgShapesFlow" presStyleCnt="0"/>
      <dgm:spPr/>
    </dgm:pt>
    <dgm:pt modelId="{0BA1C4B4-DAAC-4320-8324-82D840301B68}" type="pres">
      <dgm:prSet presAssocID="{2FE5F68A-4885-4F92-ACF6-BF311CE627F9}" presName="rectComp" presStyleCnt="0"/>
      <dgm:spPr/>
    </dgm:pt>
    <dgm:pt modelId="{622F088A-F2B2-4C19-98A1-C024B59B5181}" type="pres">
      <dgm:prSet presAssocID="{2FE5F68A-4885-4F92-ACF6-BF311CE627F9}" presName="bgRect" presStyleLbl="bgShp" presStyleIdx="0" presStyleCnt="3"/>
      <dgm:spPr/>
      <dgm:t>
        <a:bodyPr/>
        <a:lstStyle/>
        <a:p>
          <a:endParaRPr lang="zh-CN" altLang="en-US"/>
        </a:p>
      </dgm:t>
    </dgm:pt>
    <dgm:pt modelId="{DCC2B880-7CAF-4474-992F-6CFE5FFFEE10}" type="pres">
      <dgm:prSet presAssocID="{2FE5F68A-4885-4F92-ACF6-BF311CE627F9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66943B5-325B-4421-B950-E0D293DD067D}" type="pres">
      <dgm:prSet presAssocID="{2FE5F68A-4885-4F92-ACF6-BF311CE627F9}" presName="spComp" presStyleCnt="0"/>
      <dgm:spPr/>
    </dgm:pt>
    <dgm:pt modelId="{78D8DDA2-BE93-4F38-BB8D-583AF397D6CB}" type="pres">
      <dgm:prSet presAssocID="{2FE5F68A-4885-4F92-ACF6-BF311CE627F9}" presName="vSp" presStyleCnt="0"/>
      <dgm:spPr/>
    </dgm:pt>
    <dgm:pt modelId="{93B2EBC6-A7AD-459D-A356-EB884B2D506A}" type="pres">
      <dgm:prSet presAssocID="{BD5D5543-9EC3-4D24-BE9C-927036A5C662}" presName="rectComp" presStyleCnt="0"/>
      <dgm:spPr/>
    </dgm:pt>
    <dgm:pt modelId="{1F383F58-6EFD-4600-A99B-E6E78A78F22B}" type="pres">
      <dgm:prSet presAssocID="{BD5D5543-9EC3-4D24-BE9C-927036A5C662}" presName="bgRect" presStyleLbl="bgShp" presStyleIdx="1" presStyleCnt="3"/>
      <dgm:spPr/>
      <dgm:t>
        <a:bodyPr/>
        <a:lstStyle/>
        <a:p>
          <a:endParaRPr lang="zh-CN" altLang="en-US"/>
        </a:p>
      </dgm:t>
    </dgm:pt>
    <dgm:pt modelId="{8A528181-D70A-4DD6-822C-0E4049825BC9}" type="pres">
      <dgm:prSet presAssocID="{BD5D5543-9EC3-4D24-BE9C-927036A5C662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1661866-4A0B-4166-80B4-2913378021E0}" type="pres">
      <dgm:prSet presAssocID="{BD5D5543-9EC3-4D24-BE9C-927036A5C662}" presName="spComp" presStyleCnt="0"/>
      <dgm:spPr/>
    </dgm:pt>
    <dgm:pt modelId="{BB00458D-E492-4BEC-A564-F6699E2CB13C}" type="pres">
      <dgm:prSet presAssocID="{BD5D5543-9EC3-4D24-BE9C-927036A5C662}" presName="vSp" presStyleCnt="0"/>
      <dgm:spPr/>
    </dgm:pt>
    <dgm:pt modelId="{32EF28C3-0916-4888-B300-37E9D8CA3757}" type="pres">
      <dgm:prSet presAssocID="{EC83191C-67CE-4A98-8170-C1FD28EBFCBC}" presName="rectComp" presStyleCnt="0"/>
      <dgm:spPr/>
    </dgm:pt>
    <dgm:pt modelId="{D7882996-585F-4CB6-8DB6-B888A65F478C}" type="pres">
      <dgm:prSet presAssocID="{EC83191C-67CE-4A98-8170-C1FD28EBFCBC}" presName="bgRect" presStyleLbl="bgShp" presStyleIdx="2" presStyleCnt="3"/>
      <dgm:spPr/>
      <dgm:t>
        <a:bodyPr/>
        <a:lstStyle/>
        <a:p>
          <a:endParaRPr lang="zh-CN" altLang="en-US"/>
        </a:p>
      </dgm:t>
    </dgm:pt>
    <dgm:pt modelId="{53776EFB-81B2-4E67-806C-B2B694AD2665}" type="pres">
      <dgm:prSet presAssocID="{EC83191C-67CE-4A98-8170-C1FD28EBFCBC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0EE8452-BC85-43C7-A3C5-F59E9A00BB37}" type="presOf" srcId="{2FE5F68A-4885-4F92-ACF6-BF311CE627F9}" destId="{DCC2B880-7CAF-4474-992F-6CFE5FFFEE10}" srcOrd="1" destOrd="0" presId="urn:microsoft.com/office/officeart/2005/8/layout/hierarchy6"/>
    <dgm:cxn modelId="{2AEAE6EB-68F0-4677-91E9-7C0729C2D999}" type="presOf" srcId="{92F79593-403E-4393-AC92-CE55F6207F8D}" destId="{F5082C96-1B4B-47CB-9A41-6A82863A0F8C}" srcOrd="0" destOrd="0" presId="urn:microsoft.com/office/officeart/2005/8/layout/hierarchy6"/>
    <dgm:cxn modelId="{5C2B5BF3-6283-4ECD-ABEE-5C90DF1D9A71}" type="presOf" srcId="{BD5D5543-9EC3-4D24-BE9C-927036A5C662}" destId="{8A528181-D70A-4DD6-822C-0E4049825BC9}" srcOrd="1" destOrd="0" presId="urn:microsoft.com/office/officeart/2005/8/layout/hierarchy6"/>
    <dgm:cxn modelId="{D9ADA209-B40C-4553-BC08-D371CA79E8E4}" type="presOf" srcId="{F295733A-EBEA-4A22-A132-709E091CCADF}" destId="{B6E364F8-777A-4F16-80CC-A8EC28EFFDB9}" srcOrd="0" destOrd="0" presId="urn:microsoft.com/office/officeart/2005/8/layout/hierarchy6"/>
    <dgm:cxn modelId="{8926AEF3-08A0-47D5-8A07-1C3F8D490F62}" srcId="{CC90EA28-D92A-41C7-96C9-5BA7F81708E9}" destId="{E43F5DA8-DEAA-4569-AFC5-791D6FF74334}" srcOrd="0" destOrd="0" parTransId="{F6BD7339-C895-45DA-B1CD-B628F4FEBC0E}" sibTransId="{25C43209-69CA-4A40-AF85-350569307C08}"/>
    <dgm:cxn modelId="{A78F3096-D4E8-4451-818B-30613EE670C0}" srcId="{CC90EA28-D92A-41C7-96C9-5BA7F81708E9}" destId="{EC83191C-67CE-4A98-8170-C1FD28EBFCBC}" srcOrd="3" destOrd="0" parTransId="{D061F967-BBDB-4893-B50A-9C3260AA8270}" sibTransId="{04F3408B-56B6-4E26-B934-C0DA5F602180}"/>
    <dgm:cxn modelId="{E756FEFB-F5C9-4A22-8094-850FF0B1D1DF}" type="presOf" srcId="{7354BA3E-5A35-4B53-A6DD-6E70135CF485}" destId="{72C1328E-929B-4579-A7DC-052C3FDB9F01}" srcOrd="0" destOrd="0" presId="urn:microsoft.com/office/officeart/2005/8/layout/hierarchy6"/>
    <dgm:cxn modelId="{15BE556F-0FAA-40BE-8409-F79E2EBBA9DE}" type="presOf" srcId="{9C872CC4-166F-4D87-93FF-E383A957D817}" destId="{9A432B80-C9A3-48A2-9210-2BEFD2CBA385}" srcOrd="0" destOrd="0" presId="urn:microsoft.com/office/officeart/2005/8/layout/hierarchy6"/>
    <dgm:cxn modelId="{DE92C38C-AA94-49C0-A06B-338A6434BFDE}" type="presOf" srcId="{AEA32ADB-B024-48F4-8C5A-67A17B254EA3}" destId="{1818ACB9-F064-4374-844A-1A8E87BFFEBE}" srcOrd="0" destOrd="0" presId="urn:microsoft.com/office/officeart/2005/8/layout/hierarchy6"/>
    <dgm:cxn modelId="{0E330CF0-E885-4892-8E1B-AF0850BCA242}" type="presOf" srcId="{2FE5F68A-4885-4F92-ACF6-BF311CE627F9}" destId="{622F088A-F2B2-4C19-98A1-C024B59B5181}" srcOrd="0" destOrd="0" presId="urn:microsoft.com/office/officeart/2005/8/layout/hierarchy6"/>
    <dgm:cxn modelId="{0E499707-9631-4342-8303-F08DCBBDA448}" type="presOf" srcId="{EC83191C-67CE-4A98-8170-C1FD28EBFCBC}" destId="{53776EFB-81B2-4E67-806C-B2B694AD2665}" srcOrd="1" destOrd="0" presId="urn:microsoft.com/office/officeart/2005/8/layout/hierarchy6"/>
    <dgm:cxn modelId="{5A7C301A-65A9-4A0B-BA26-19F42178EF32}" type="presOf" srcId="{BD5D5543-9EC3-4D24-BE9C-927036A5C662}" destId="{1F383F58-6EFD-4600-A99B-E6E78A78F22B}" srcOrd="0" destOrd="0" presId="urn:microsoft.com/office/officeart/2005/8/layout/hierarchy6"/>
    <dgm:cxn modelId="{F50E973D-D28E-4C5E-8F0E-6F4C75FCE768}" srcId="{FBE8DA77-C80E-4F1B-8691-FB273BBF6C69}" destId="{4C110AEA-7C92-477F-A027-CA6DE805C53C}" srcOrd="0" destOrd="0" parTransId="{9C872CC4-166F-4D87-93FF-E383A957D817}" sibTransId="{7818E497-EF60-4038-8E27-7EDD8530BAEA}"/>
    <dgm:cxn modelId="{FC604013-B888-4199-A5B4-646C566F3F96}" type="presOf" srcId="{F90BA6FD-E986-4554-92CB-418D41CB725E}" destId="{DC9789F9-867E-492A-90CF-5DE932625124}" srcOrd="0" destOrd="0" presId="urn:microsoft.com/office/officeart/2005/8/layout/hierarchy6"/>
    <dgm:cxn modelId="{19077D54-AD2B-4EA4-8094-0E5AD70274DD}" srcId="{FBE8DA77-C80E-4F1B-8691-FB273BBF6C69}" destId="{AEA32ADB-B024-48F4-8C5A-67A17B254EA3}" srcOrd="1" destOrd="0" parTransId="{F295733A-EBEA-4A22-A132-709E091CCADF}" sibTransId="{BBCEF72B-42BF-43B3-BFFF-56E1E080EF85}"/>
    <dgm:cxn modelId="{498C7CA6-0D8F-4AB7-99C0-DA2EBB610E4A}" srcId="{E43F5DA8-DEAA-4569-AFC5-791D6FF74334}" destId="{FBE8DA77-C80E-4F1B-8691-FB273BBF6C69}" srcOrd="0" destOrd="0" parTransId="{6DD0B6EF-C67C-4363-B63F-CBDABD681480}" sibTransId="{1E4CE13F-4582-4713-AD26-68955C2FE646}"/>
    <dgm:cxn modelId="{64908129-5FFE-47F0-888B-CB4718EAD1BB}" type="presOf" srcId="{E43F5DA8-DEAA-4569-AFC5-791D6FF74334}" destId="{9FE9AA02-08ED-4827-A34A-9103D6459E84}" srcOrd="0" destOrd="0" presId="urn:microsoft.com/office/officeart/2005/8/layout/hierarchy6"/>
    <dgm:cxn modelId="{13D3201B-C1A8-461D-9582-50DAF80E8DA4}" type="presOf" srcId="{FBE8DA77-C80E-4F1B-8691-FB273BBF6C69}" destId="{5598D4B6-606C-4633-999B-F986F7667595}" srcOrd="0" destOrd="0" presId="urn:microsoft.com/office/officeart/2005/8/layout/hierarchy6"/>
    <dgm:cxn modelId="{FB9C63D3-5A68-4C09-AA72-68E1997719A6}" srcId="{CC90EA28-D92A-41C7-96C9-5BA7F81708E9}" destId="{BD5D5543-9EC3-4D24-BE9C-927036A5C662}" srcOrd="2" destOrd="0" parTransId="{0B56B6E9-C14C-4D5D-95C9-CCFF6D4AC29F}" sibTransId="{8450E253-7801-4C36-A942-BB4366B9DB77}"/>
    <dgm:cxn modelId="{1E5D2F48-1240-4C0E-8695-55B6B8BDF734}" type="presOf" srcId="{6DD0B6EF-C67C-4363-B63F-CBDABD681480}" destId="{1F1F1B3E-3A6A-4A0F-A733-3F910AB32616}" srcOrd="0" destOrd="0" presId="urn:microsoft.com/office/officeart/2005/8/layout/hierarchy6"/>
    <dgm:cxn modelId="{11F9ABE8-949D-4872-A4EA-5B79D18628DC}" type="presOf" srcId="{CC90EA28-D92A-41C7-96C9-5BA7F81708E9}" destId="{0CD797D5-1686-4D30-9FE8-DE2648EF382F}" srcOrd="0" destOrd="0" presId="urn:microsoft.com/office/officeart/2005/8/layout/hierarchy6"/>
    <dgm:cxn modelId="{B2B6097E-383A-450F-8DF1-0EFD8705C446}" type="presOf" srcId="{EC83191C-67CE-4A98-8170-C1FD28EBFCBC}" destId="{D7882996-585F-4CB6-8DB6-B888A65F478C}" srcOrd="0" destOrd="0" presId="urn:microsoft.com/office/officeart/2005/8/layout/hierarchy6"/>
    <dgm:cxn modelId="{E4318974-7133-4807-984D-2977DA2454B5}" srcId="{CC90EA28-D92A-41C7-96C9-5BA7F81708E9}" destId="{2FE5F68A-4885-4F92-ACF6-BF311CE627F9}" srcOrd="1" destOrd="0" parTransId="{8801B21B-0D32-469B-850E-C7CF2BF31EE6}" sibTransId="{464D41D1-292E-4847-9BA1-C77B967D06F6}"/>
    <dgm:cxn modelId="{D73591EA-35AF-4670-AB6E-77F193B04ED6}" type="presOf" srcId="{4C110AEA-7C92-477F-A027-CA6DE805C53C}" destId="{5E89672B-7C39-4F31-A61B-6DBBD1759B99}" srcOrd="0" destOrd="0" presId="urn:microsoft.com/office/officeart/2005/8/layout/hierarchy6"/>
    <dgm:cxn modelId="{7813E2A1-8C02-4AAF-BDC8-CE65C6B8C900}" srcId="{E43F5DA8-DEAA-4569-AFC5-791D6FF74334}" destId="{F90BA6FD-E986-4554-92CB-418D41CB725E}" srcOrd="1" destOrd="0" parTransId="{92F79593-403E-4393-AC92-CE55F6207F8D}" sibTransId="{DA7D3A39-5F4A-4197-B91D-A2DAC5233817}"/>
    <dgm:cxn modelId="{1A6ACB6D-13C1-4FBB-83F0-304345BE36D3}" type="presOf" srcId="{E21A4180-0AAC-4C4A-ABA9-72E76BE17D46}" destId="{CF8AFAB0-F2C3-470A-93FE-52DBD5C02CBB}" srcOrd="0" destOrd="0" presId="urn:microsoft.com/office/officeart/2005/8/layout/hierarchy6"/>
    <dgm:cxn modelId="{FB31ED2C-E9CF-4351-9D90-CC1F44A8BA16}" srcId="{F90BA6FD-E986-4554-92CB-418D41CB725E}" destId="{7354BA3E-5A35-4B53-A6DD-6E70135CF485}" srcOrd="0" destOrd="0" parTransId="{E21A4180-0AAC-4C4A-ABA9-72E76BE17D46}" sibTransId="{A734B132-00EC-4865-AA60-B721D6FD18BD}"/>
    <dgm:cxn modelId="{004D64B6-FD3E-4912-8295-71585C64501A}" type="presParOf" srcId="{0CD797D5-1686-4D30-9FE8-DE2648EF382F}" destId="{5010FA03-C834-4782-8372-AA9142E7B27E}" srcOrd="0" destOrd="0" presId="urn:microsoft.com/office/officeart/2005/8/layout/hierarchy6"/>
    <dgm:cxn modelId="{B1310563-4CA3-43D5-A646-0A448CB7948E}" type="presParOf" srcId="{5010FA03-C834-4782-8372-AA9142E7B27E}" destId="{12FD3B3F-C546-4915-8100-C1FCDD9CE893}" srcOrd="0" destOrd="0" presId="urn:microsoft.com/office/officeart/2005/8/layout/hierarchy6"/>
    <dgm:cxn modelId="{188B84B1-399A-46B3-9807-F2ABD8558A2C}" type="presParOf" srcId="{5010FA03-C834-4782-8372-AA9142E7B27E}" destId="{51FA416D-6E80-44CF-B7E9-67495980162D}" srcOrd="1" destOrd="0" presId="urn:microsoft.com/office/officeart/2005/8/layout/hierarchy6"/>
    <dgm:cxn modelId="{EBA73012-A8C3-4B58-9213-C8151FE3EC57}" type="presParOf" srcId="{51FA416D-6E80-44CF-B7E9-67495980162D}" destId="{8C7440EC-41E0-4D5F-A07F-537B7D938F32}" srcOrd="0" destOrd="0" presId="urn:microsoft.com/office/officeart/2005/8/layout/hierarchy6"/>
    <dgm:cxn modelId="{343A7540-614D-4895-91AA-558D6B350607}" type="presParOf" srcId="{8C7440EC-41E0-4D5F-A07F-537B7D938F32}" destId="{9FE9AA02-08ED-4827-A34A-9103D6459E84}" srcOrd="0" destOrd="0" presId="urn:microsoft.com/office/officeart/2005/8/layout/hierarchy6"/>
    <dgm:cxn modelId="{0A88E6A1-5A78-46C6-9967-A04E5AC12BDC}" type="presParOf" srcId="{8C7440EC-41E0-4D5F-A07F-537B7D938F32}" destId="{2F4E70B3-A8E8-428C-94C8-C780286E0F1B}" srcOrd="1" destOrd="0" presId="urn:microsoft.com/office/officeart/2005/8/layout/hierarchy6"/>
    <dgm:cxn modelId="{5CD1B37A-3666-4381-8F11-2CA495E5B80D}" type="presParOf" srcId="{2F4E70B3-A8E8-428C-94C8-C780286E0F1B}" destId="{1F1F1B3E-3A6A-4A0F-A733-3F910AB32616}" srcOrd="0" destOrd="0" presId="urn:microsoft.com/office/officeart/2005/8/layout/hierarchy6"/>
    <dgm:cxn modelId="{D62D3E85-5502-4780-896C-26307059C7DF}" type="presParOf" srcId="{2F4E70B3-A8E8-428C-94C8-C780286E0F1B}" destId="{6DB8D571-E8CC-4A3E-B2F8-8AA883DDD1EC}" srcOrd="1" destOrd="0" presId="urn:microsoft.com/office/officeart/2005/8/layout/hierarchy6"/>
    <dgm:cxn modelId="{101714B2-4432-489B-B75F-18CA409F7074}" type="presParOf" srcId="{6DB8D571-E8CC-4A3E-B2F8-8AA883DDD1EC}" destId="{5598D4B6-606C-4633-999B-F986F7667595}" srcOrd="0" destOrd="0" presId="urn:microsoft.com/office/officeart/2005/8/layout/hierarchy6"/>
    <dgm:cxn modelId="{A1D83A49-B40F-4E26-B77C-78785E1EB1BE}" type="presParOf" srcId="{6DB8D571-E8CC-4A3E-B2F8-8AA883DDD1EC}" destId="{8BB0C699-8BB0-4EB2-9FBA-78979370056E}" srcOrd="1" destOrd="0" presId="urn:microsoft.com/office/officeart/2005/8/layout/hierarchy6"/>
    <dgm:cxn modelId="{2BAEA632-E5FA-4784-B8F2-2D43A0BA2489}" type="presParOf" srcId="{8BB0C699-8BB0-4EB2-9FBA-78979370056E}" destId="{9A432B80-C9A3-48A2-9210-2BEFD2CBA385}" srcOrd="0" destOrd="0" presId="urn:microsoft.com/office/officeart/2005/8/layout/hierarchy6"/>
    <dgm:cxn modelId="{F09EC076-C1A6-4AFA-9B78-F7587B040647}" type="presParOf" srcId="{8BB0C699-8BB0-4EB2-9FBA-78979370056E}" destId="{F0037F18-14AD-4343-869D-CEBE31A159F5}" srcOrd="1" destOrd="0" presId="urn:microsoft.com/office/officeart/2005/8/layout/hierarchy6"/>
    <dgm:cxn modelId="{BF51F68C-3D07-44B3-A6AF-88ABCD892939}" type="presParOf" srcId="{F0037F18-14AD-4343-869D-CEBE31A159F5}" destId="{5E89672B-7C39-4F31-A61B-6DBBD1759B99}" srcOrd="0" destOrd="0" presId="urn:microsoft.com/office/officeart/2005/8/layout/hierarchy6"/>
    <dgm:cxn modelId="{CC85AA97-7413-432F-B0BA-D99F3361BC49}" type="presParOf" srcId="{F0037F18-14AD-4343-869D-CEBE31A159F5}" destId="{C40217CB-91C7-4A8E-AB7D-E241A0DE005B}" srcOrd="1" destOrd="0" presId="urn:microsoft.com/office/officeart/2005/8/layout/hierarchy6"/>
    <dgm:cxn modelId="{B886547E-81D3-4C54-A02C-96E59048EE70}" type="presParOf" srcId="{8BB0C699-8BB0-4EB2-9FBA-78979370056E}" destId="{B6E364F8-777A-4F16-80CC-A8EC28EFFDB9}" srcOrd="2" destOrd="0" presId="urn:microsoft.com/office/officeart/2005/8/layout/hierarchy6"/>
    <dgm:cxn modelId="{DB277C0E-9756-4E0A-BD3F-DC30E9C765DD}" type="presParOf" srcId="{8BB0C699-8BB0-4EB2-9FBA-78979370056E}" destId="{AB8FEF8F-95FA-4EA1-9CB6-3E4D5B798A0F}" srcOrd="3" destOrd="0" presId="urn:microsoft.com/office/officeart/2005/8/layout/hierarchy6"/>
    <dgm:cxn modelId="{66CE3A21-C3B2-4F1F-B4E6-3EB905E5F6C5}" type="presParOf" srcId="{AB8FEF8F-95FA-4EA1-9CB6-3E4D5B798A0F}" destId="{1818ACB9-F064-4374-844A-1A8E87BFFEBE}" srcOrd="0" destOrd="0" presId="urn:microsoft.com/office/officeart/2005/8/layout/hierarchy6"/>
    <dgm:cxn modelId="{C80A7F7B-7BCB-4E75-91BF-4F0D9E0ACA28}" type="presParOf" srcId="{AB8FEF8F-95FA-4EA1-9CB6-3E4D5B798A0F}" destId="{EDD34FDA-2C55-4DDB-987C-1F5F2F3E9BB6}" srcOrd="1" destOrd="0" presId="urn:microsoft.com/office/officeart/2005/8/layout/hierarchy6"/>
    <dgm:cxn modelId="{BBAF826F-B80C-41D0-9D61-5735DE468495}" type="presParOf" srcId="{2F4E70B3-A8E8-428C-94C8-C780286E0F1B}" destId="{F5082C96-1B4B-47CB-9A41-6A82863A0F8C}" srcOrd="2" destOrd="0" presId="urn:microsoft.com/office/officeart/2005/8/layout/hierarchy6"/>
    <dgm:cxn modelId="{534C58EF-0038-4B07-91DF-D57F94EF42EB}" type="presParOf" srcId="{2F4E70B3-A8E8-428C-94C8-C780286E0F1B}" destId="{AA9395C8-4F71-49FD-8F7A-B5229AD51F97}" srcOrd="3" destOrd="0" presId="urn:microsoft.com/office/officeart/2005/8/layout/hierarchy6"/>
    <dgm:cxn modelId="{A704659D-DAFC-4AFA-BA50-06D4B10BCAE1}" type="presParOf" srcId="{AA9395C8-4F71-49FD-8F7A-B5229AD51F97}" destId="{DC9789F9-867E-492A-90CF-5DE932625124}" srcOrd="0" destOrd="0" presId="urn:microsoft.com/office/officeart/2005/8/layout/hierarchy6"/>
    <dgm:cxn modelId="{9118AFD3-4486-4152-B5A9-9A980F9713D8}" type="presParOf" srcId="{AA9395C8-4F71-49FD-8F7A-B5229AD51F97}" destId="{B8445EA3-6276-4554-962F-07FF5D783189}" srcOrd="1" destOrd="0" presId="urn:microsoft.com/office/officeart/2005/8/layout/hierarchy6"/>
    <dgm:cxn modelId="{F5DF720A-8C32-4243-BE6E-9A9D7028F0A1}" type="presParOf" srcId="{B8445EA3-6276-4554-962F-07FF5D783189}" destId="{CF8AFAB0-F2C3-470A-93FE-52DBD5C02CBB}" srcOrd="0" destOrd="0" presId="urn:microsoft.com/office/officeart/2005/8/layout/hierarchy6"/>
    <dgm:cxn modelId="{024D2002-3143-4831-9B1D-266123E831A0}" type="presParOf" srcId="{B8445EA3-6276-4554-962F-07FF5D783189}" destId="{2A50A2AF-7BD6-4C38-83C8-B5960E53B0AB}" srcOrd="1" destOrd="0" presId="urn:microsoft.com/office/officeart/2005/8/layout/hierarchy6"/>
    <dgm:cxn modelId="{76EBB792-8C6A-4B7E-8836-BAC38DC0BEA0}" type="presParOf" srcId="{2A50A2AF-7BD6-4C38-83C8-B5960E53B0AB}" destId="{72C1328E-929B-4579-A7DC-052C3FDB9F01}" srcOrd="0" destOrd="0" presId="urn:microsoft.com/office/officeart/2005/8/layout/hierarchy6"/>
    <dgm:cxn modelId="{98874E74-2704-4D95-ADB7-984E61BF4BC9}" type="presParOf" srcId="{2A50A2AF-7BD6-4C38-83C8-B5960E53B0AB}" destId="{65A8F5AA-4716-44D7-9D02-51858F8BE0BD}" srcOrd="1" destOrd="0" presId="urn:microsoft.com/office/officeart/2005/8/layout/hierarchy6"/>
    <dgm:cxn modelId="{3FDDBF65-8C4F-4E9D-863D-87774F0B9ED2}" type="presParOf" srcId="{0CD797D5-1686-4D30-9FE8-DE2648EF382F}" destId="{20E00361-E608-4B51-863C-3E1C25B2D513}" srcOrd="1" destOrd="0" presId="urn:microsoft.com/office/officeart/2005/8/layout/hierarchy6"/>
    <dgm:cxn modelId="{7991FD59-0C32-4CF6-846B-67CD20C58864}" type="presParOf" srcId="{20E00361-E608-4B51-863C-3E1C25B2D513}" destId="{0BA1C4B4-DAAC-4320-8324-82D840301B68}" srcOrd="0" destOrd="0" presId="urn:microsoft.com/office/officeart/2005/8/layout/hierarchy6"/>
    <dgm:cxn modelId="{7C3A67D6-8D13-4D2A-9B78-E588CF16AFBA}" type="presParOf" srcId="{0BA1C4B4-DAAC-4320-8324-82D840301B68}" destId="{622F088A-F2B2-4C19-98A1-C024B59B5181}" srcOrd="0" destOrd="0" presId="urn:microsoft.com/office/officeart/2005/8/layout/hierarchy6"/>
    <dgm:cxn modelId="{88607AB7-D8E5-4D78-AE4A-98E46F6769E1}" type="presParOf" srcId="{0BA1C4B4-DAAC-4320-8324-82D840301B68}" destId="{DCC2B880-7CAF-4474-992F-6CFE5FFFEE10}" srcOrd="1" destOrd="0" presId="urn:microsoft.com/office/officeart/2005/8/layout/hierarchy6"/>
    <dgm:cxn modelId="{E1E4EA4E-83DA-42C4-A27A-897AA4CD6494}" type="presParOf" srcId="{20E00361-E608-4B51-863C-3E1C25B2D513}" destId="{C66943B5-325B-4421-B950-E0D293DD067D}" srcOrd="1" destOrd="0" presId="urn:microsoft.com/office/officeart/2005/8/layout/hierarchy6"/>
    <dgm:cxn modelId="{AA612C33-466C-45B8-9091-BFA4F5668FA9}" type="presParOf" srcId="{C66943B5-325B-4421-B950-E0D293DD067D}" destId="{78D8DDA2-BE93-4F38-BB8D-583AF397D6CB}" srcOrd="0" destOrd="0" presId="urn:microsoft.com/office/officeart/2005/8/layout/hierarchy6"/>
    <dgm:cxn modelId="{63C99DFE-10AB-470B-831F-25C553E23065}" type="presParOf" srcId="{20E00361-E608-4B51-863C-3E1C25B2D513}" destId="{93B2EBC6-A7AD-459D-A356-EB884B2D506A}" srcOrd="2" destOrd="0" presId="urn:microsoft.com/office/officeart/2005/8/layout/hierarchy6"/>
    <dgm:cxn modelId="{7CCE0F0B-9C83-45D7-AE52-1F1E90A3D307}" type="presParOf" srcId="{93B2EBC6-A7AD-459D-A356-EB884B2D506A}" destId="{1F383F58-6EFD-4600-A99B-E6E78A78F22B}" srcOrd="0" destOrd="0" presId="urn:microsoft.com/office/officeart/2005/8/layout/hierarchy6"/>
    <dgm:cxn modelId="{E2007EA6-04EC-4373-95A9-6DA6DBC07B7A}" type="presParOf" srcId="{93B2EBC6-A7AD-459D-A356-EB884B2D506A}" destId="{8A528181-D70A-4DD6-822C-0E4049825BC9}" srcOrd="1" destOrd="0" presId="urn:microsoft.com/office/officeart/2005/8/layout/hierarchy6"/>
    <dgm:cxn modelId="{4DFFFAC9-BB76-4C33-852A-97ACA50993DE}" type="presParOf" srcId="{20E00361-E608-4B51-863C-3E1C25B2D513}" destId="{B1661866-4A0B-4166-80B4-2913378021E0}" srcOrd="3" destOrd="0" presId="urn:microsoft.com/office/officeart/2005/8/layout/hierarchy6"/>
    <dgm:cxn modelId="{10FCE821-0CF8-4545-96EA-091FF4D6CF54}" type="presParOf" srcId="{B1661866-4A0B-4166-80B4-2913378021E0}" destId="{BB00458D-E492-4BEC-A564-F6699E2CB13C}" srcOrd="0" destOrd="0" presId="urn:microsoft.com/office/officeart/2005/8/layout/hierarchy6"/>
    <dgm:cxn modelId="{05B12A93-C196-40C7-9499-B36E04E9CBC6}" type="presParOf" srcId="{20E00361-E608-4B51-863C-3E1C25B2D513}" destId="{32EF28C3-0916-4888-B300-37E9D8CA3757}" srcOrd="4" destOrd="0" presId="urn:microsoft.com/office/officeart/2005/8/layout/hierarchy6"/>
    <dgm:cxn modelId="{A097C993-2F01-4A4E-9820-F01EFAF4AC4E}" type="presParOf" srcId="{32EF28C3-0916-4888-B300-37E9D8CA3757}" destId="{D7882996-585F-4CB6-8DB6-B888A65F478C}" srcOrd="0" destOrd="0" presId="urn:microsoft.com/office/officeart/2005/8/layout/hierarchy6"/>
    <dgm:cxn modelId="{EDFF3E5B-5949-4ECD-9DE2-20859BD2B5A2}" type="presParOf" srcId="{32EF28C3-0916-4888-B300-37E9D8CA3757}" destId="{53776EFB-81B2-4E67-806C-B2B694AD266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58BDA59-A410-41DB-95E0-DB3149AF9737}" type="doc">
      <dgm:prSet loTypeId="urn:microsoft.com/office/officeart/2005/8/layout/target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A88C91ED-E3FF-4B9C-A761-F271FA897122}">
      <dgm:prSet phldrT="[文本]" custT="1"/>
      <dgm:spPr/>
      <dgm:t>
        <a:bodyPr/>
        <a:lstStyle/>
        <a:p>
          <a:r>
            <a:rPr lang="zh-CN" altLang="en-US" sz="2800" b="1" dirty="0" smtClean="0"/>
            <a:t>以票据为核心的客户</a:t>
          </a:r>
          <a:r>
            <a:rPr lang="en-US" altLang="zh-CN" sz="2800" b="1" dirty="0" smtClean="0"/>
            <a:t>/</a:t>
          </a:r>
          <a:r>
            <a:rPr lang="zh-CN" altLang="en-US" sz="2800" b="1" dirty="0" smtClean="0"/>
            <a:t>产品经理</a:t>
          </a:r>
          <a:endParaRPr lang="zh-CN" altLang="en-US" sz="2800" b="1" dirty="0"/>
        </a:p>
      </dgm:t>
    </dgm:pt>
    <dgm:pt modelId="{87376B0F-8BCA-4263-B00F-6E07D5713D03}" type="parTrans" cxnId="{BE48B2CC-AE51-44B8-8584-FB0F659493AC}">
      <dgm:prSet/>
      <dgm:spPr/>
      <dgm:t>
        <a:bodyPr/>
        <a:lstStyle/>
        <a:p>
          <a:endParaRPr lang="zh-CN" altLang="en-US"/>
        </a:p>
      </dgm:t>
    </dgm:pt>
    <dgm:pt modelId="{0A147FCB-F9C6-42FE-9936-FA85066DDBA0}" type="sibTrans" cxnId="{BE48B2CC-AE51-44B8-8584-FB0F659493AC}">
      <dgm:prSet/>
      <dgm:spPr/>
      <dgm:t>
        <a:bodyPr/>
        <a:lstStyle/>
        <a:p>
          <a:endParaRPr lang="zh-CN" altLang="en-US"/>
        </a:p>
      </dgm:t>
    </dgm:pt>
    <dgm:pt modelId="{FF8F5DD0-2C05-44FD-B01C-C90896F3DF31}">
      <dgm:prSet phldrT="[文本]"/>
      <dgm:spPr/>
      <dgm:t>
        <a:bodyPr/>
        <a:lstStyle/>
        <a:p>
          <a:r>
            <a:rPr lang="zh-CN" altLang="en-US" dirty="0" smtClean="0">
              <a:solidFill>
                <a:srgbClr val="FF0000"/>
              </a:solidFill>
            </a:rPr>
            <a:t>客户营销</a:t>
          </a:r>
          <a:endParaRPr lang="en-US" altLang="zh-CN" dirty="0" smtClean="0">
            <a:solidFill>
              <a:srgbClr val="FF0000"/>
            </a:solidFill>
          </a:endParaRPr>
        </a:p>
      </dgm:t>
    </dgm:pt>
    <dgm:pt modelId="{8EC034BC-044E-47BE-BAF5-6EEB3AC62542}" type="parTrans" cxnId="{8EB751B5-193C-421C-A218-FB5EE52EF7B5}">
      <dgm:prSet/>
      <dgm:spPr/>
      <dgm:t>
        <a:bodyPr/>
        <a:lstStyle/>
        <a:p>
          <a:endParaRPr lang="zh-CN" altLang="en-US"/>
        </a:p>
      </dgm:t>
    </dgm:pt>
    <dgm:pt modelId="{8F32AD95-D06B-437F-9B73-51625A9C047E}" type="sibTrans" cxnId="{8EB751B5-193C-421C-A218-FB5EE52EF7B5}">
      <dgm:prSet/>
      <dgm:spPr/>
      <dgm:t>
        <a:bodyPr/>
        <a:lstStyle/>
        <a:p>
          <a:endParaRPr lang="zh-CN" altLang="en-US"/>
        </a:p>
      </dgm:t>
    </dgm:pt>
    <dgm:pt modelId="{6F15C14D-23D2-4EC0-A165-C28F07A7046E}">
      <dgm:prSet phldrT="[文本]"/>
      <dgm:spPr/>
      <dgm:t>
        <a:bodyPr/>
        <a:lstStyle/>
        <a:p>
          <a:r>
            <a:rPr lang="zh-CN" altLang="en-US" dirty="0" smtClean="0">
              <a:solidFill>
                <a:srgbClr val="0070C0"/>
              </a:solidFill>
            </a:rPr>
            <a:t>产品推广</a:t>
          </a:r>
          <a:endParaRPr lang="zh-CN" altLang="en-US" dirty="0">
            <a:solidFill>
              <a:srgbClr val="0070C0"/>
            </a:solidFill>
          </a:endParaRPr>
        </a:p>
      </dgm:t>
    </dgm:pt>
    <dgm:pt modelId="{7CF0187B-C7FD-4C7E-8CE6-7A7577013302}" type="parTrans" cxnId="{C5BE5EE8-DF2C-42BA-AD5D-246017864724}">
      <dgm:prSet/>
      <dgm:spPr/>
      <dgm:t>
        <a:bodyPr/>
        <a:lstStyle/>
        <a:p>
          <a:endParaRPr lang="zh-CN" altLang="en-US"/>
        </a:p>
      </dgm:t>
    </dgm:pt>
    <dgm:pt modelId="{EBA7BB1D-C46E-4662-AE58-D967724AC297}" type="sibTrans" cxnId="{C5BE5EE8-DF2C-42BA-AD5D-246017864724}">
      <dgm:prSet/>
      <dgm:spPr/>
      <dgm:t>
        <a:bodyPr/>
        <a:lstStyle/>
        <a:p>
          <a:endParaRPr lang="zh-CN" altLang="en-US"/>
        </a:p>
      </dgm:t>
    </dgm:pt>
    <dgm:pt modelId="{DB8FCBDC-3505-4C4E-B31F-1183CBA859A1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CF523D"/>
              </a:solidFill>
            </a:rPr>
            <a:t>综合授信量大的：财务公司</a:t>
          </a:r>
          <a:r>
            <a:rPr lang="en-US" altLang="zh-CN" b="1" dirty="0" smtClean="0">
              <a:solidFill>
                <a:srgbClr val="CF523D"/>
              </a:solidFill>
            </a:rPr>
            <a:t>/</a:t>
          </a:r>
          <a:r>
            <a:rPr lang="zh-CN" altLang="en-US" b="1" dirty="0" smtClean="0">
              <a:solidFill>
                <a:srgbClr val="CF523D"/>
              </a:solidFill>
            </a:rPr>
            <a:t>企业集团</a:t>
          </a:r>
          <a:endParaRPr lang="zh-CN" altLang="en-US" b="1" dirty="0">
            <a:solidFill>
              <a:srgbClr val="CF523D"/>
            </a:solidFill>
          </a:endParaRPr>
        </a:p>
      </dgm:t>
    </dgm:pt>
    <dgm:pt modelId="{648B0382-D1CE-4407-A5F8-650EF7C56BF5}" type="parTrans" cxnId="{9497B816-D1C4-49BD-9319-D8D4AF40678E}">
      <dgm:prSet/>
      <dgm:spPr/>
      <dgm:t>
        <a:bodyPr/>
        <a:lstStyle/>
        <a:p>
          <a:endParaRPr lang="zh-CN" altLang="en-US"/>
        </a:p>
      </dgm:t>
    </dgm:pt>
    <dgm:pt modelId="{D8584D54-A662-405E-9BC7-79D9D6223459}" type="sibTrans" cxnId="{9497B816-D1C4-49BD-9319-D8D4AF40678E}">
      <dgm:prSet/>
      <dgm:spPr/>
      <dgm:t>
        <a:bodyPr/>
        <a:lstStyle/>
        <a:p>
          <a:endParaRPr lang="zh-CN" altLang="en-US"/>
        </a:p>
      </dgm:t>
    </dgm:pt>
    <dgm:pt modelId="{ADE7F916-4431-4CFA-B2C5-13B6BAD1E39F}">
      <dgm:prSet phldrT="[文本]" custT="1"/>
      <dgm:spPr/>
      <dgm:t>
        <a:bodyPr/>
        <a:lstStyle/>
        <a:p>
          <a:r>
            <a:rPr lang="zh-CN" altLang="en-US" sz="1600" b="1" dirty="0" smtClean="0">
              <a:solidFill>
                <a:srgbClr val="C00000"/>
              </a:solidFill>
            </a:rPr>
            <a:t>票据</a:t>
          </a:r>
          <a:endParaRPr lang="en-US" altLang="zh-CN" sz="1600" b="1" dirty="0" smtClean="0">
            <a:solidFill>
              <a:srgbClr val="C00000"/>
            </a:solidFill>
          </a:endParaRPr>
        </a:p>
        <a:p>
          <a:r>
            <a:rPr lang="zh-CN" altLang="en-US" sz="1600" b="1" dirty="0" smtClean="0">
              <a:solidFill>
                <a:srgbClr val="C00000"/>
              </a:solidFill>
            </a:rPr>
            <a:t>优先</a:t>
          </a:r>
          <a:endParaRPr lang="zh-CN" altLang="en-US" sz="1600" b="1" dirty="0">
            <a:solidFill>
              <a:srgbClr val="C00000"/>
            </a:solidFill>
          </a:endParaRPr>
        </a:p>
      </dgm:t>
    </dgm:pt>
    <dgm:pt modelId="{ACCEF131-0052-4DB3-8F49-0FA01BDB1957}" type="parTrans" cxnId="{7183E80A-7423-4DD3-AB7C-FF78E7E0314D}">
      <dgm:prSet/>
      <dgm:spPr/>
      <dgm:t>
        <a:bodyPr/>
        <a:lstStyle/>
        <a:p>
          <a:endParaRPr lang="zh-CN" altLang="en-US"/>
        </a:p>
      </dgm:t>
    </dgm:pt>
    <dgm:pt modelId="{AD7043DB-013A-461F-9175-B01C7E062DF2}" type="sibTrans" cxnId="{7183E80A-7423-4DD3-AB7C-FF78E7E0314D}">
      <dgm:prSet/>
      <dgm:spPr/>
      <dgm:t>
        <a:bodyPr/>
        <a:lstStyle/>
        <a:p>
          <a:endParaRPr lang="zh-CN" altLang="en-US"/>
        </a:p>
      </dgm:t>
    </dgm:pt>
    <dgm:pt modelId="{6A4D462C-381D-4157-8CCA-5DC8A2041D08}">
      <dgm:prSet phldrT="[文本]" custT="1"/>
      <dgm:spPr/>
      <dgm:t>
        <a:bodyPr/>
        <a:lstStyle/>
        <a:p>
          <a:r>
            <a:rPr lang="zh-CN" altLang="en-US" sz="1600" b="1" dirty="0" smtClean="0">
              <a:solidFill>
                <a:srgbClr val="7030A0"/>
              </a:solidFill>
            </a:rPr>
            <a:t>公私</a:t>
          </a:r>
          <a:endParaRPr lang="en-US" altLang="zh-CN" sz="1600" b="1" dirty="0" smtClean="0">
            <a:solidFill>
              <a:srgbClr val="7030A0"/>
            </a:solidFill>
          </a:endParaRPr>
        </a:p>
        <a:p>
          <a:r>
            <a:rPr lang="zh-CN" altLang="en-US" sz="1600" b="1" dirty="0" smtClean="0">
              <a:solidFill>
                <a:srgbClr val="7030A0"/>
              </a:solidFill>
            </a:rPr>
            <a:t>联动</a:t>
          </a:r>
          <a:endParaRPr lang="zh-CN" altLang="en-US" sz="1600" b="1" dirty="0">
            <a:solidFill>
              <a:srgbClr val="7030A0"/>
            </a:solidFill>
          </a:endParaRPr>
        </a:p>
      </dgm:t>
    </dgm:pt>
    <dgm:pt modelId="{0D3BFCBE-D8D3-4B0C-AC39-9C5FC609FE13}" type="parTrans" cxnId="{4FAF87FC-24B7-491F-B21A-CE0B7DC83C8E}">
      <dgm:prSet/>
      <dgm:spPr/>
      <dgm:t>
        <a:bodyPr/>
        <a:lstStyle/>
        <a:p>
          <a:endParaRPr lang="zh-CN" altLang="en-US"/>
        </a:p>
      </dgm:t>
    </dgm:pt>
    <dgm:pt modelId="{EF82B925-DDF2-429B-9962-B0E42236C0BD}" type="sibTrans" cxnId="{4FAF87FC-24B7-491F-B21A-CE0B7DC83C8E}">
      <dgm:prSet/>
      <dgm:spPr/>
      <dgm:t>
        <a:bodyPr/>
        <a:lstStyle/>
        <a:p>
          <a:endParaRPr lang="zh-CN" altLang="en-US"/>
        </a:p>
      </dgm:t>
    </dgm:pt>
    <dgm:pt modelId="{7EF9CDA6-236B-4D6C-B395-4745140A5C79}">
      <dgm:prSet phldrT="[文本]"/>
      <dgm:spPr/>
      <dgm:t>
        <a:bodyPr/>
        <a:lstStyle/>
        <a:p>
          <a:r>
            <a:rPr lang="zh-CN" altLang="en-US" dirty="0" smtClean="0"/>
            <a:t>营销引导：承兑</a:t>
          </a:r>
          <a:r>
            <a:rPr lang="en-US" altLang="zh-CN" dirty="0" smtClean="0"/>
            <a:t>/</a:t>
          </a:r>
          <a:r>
            <a:rPr lang="zh-CN" altLang="en-US" dirty="0" smtClean="0"/>
            <a:t>商票</a:t>
          </a:r>
          <a:r>
            <a:rPr lang="en-US" altLang="zh-CN" dirty="0" smtClean="0"/>
            <a:t>/</a:t>
          </a:r>
          <a:r>
            <a:rPr lang="zh-CN" altLang="en-US" dirty="0" smtClean="0"/>
            <a:t>贴现</a:t>
          </a:r>
          <a:endParaRPr lang="zh-CN" altLang="en-US" dirty="0"/>
        </a:p>
      </dgm:t>
    </dgm:pt>
    <dgm:pt modelId="{78F902F9-5867-4EFB-9EFE-B3D1DDD1A1D9}" type="parTrans" cxnId="{7EAAA45A-9711-4B56-9949-032D46C599EE}">
      <dgm:prSet/>
      <dgm:spPr/>
      <dgm:t>
        <a:bodyPr/>
        <a:lstStyle/>
        <a:p>
          <a:endParaRPr lang="zh-CN" altLang="en-US"/>
        </a:p>
      </dgm:t>
    </dgm:pt>
    <dgm:pt modelId="{3BEF1362-7E9F-43FC-AE86-884E499347F8}" type="sibTrans" cxnId="{7EAAA45A-9711-4B56-9949-032D46C599EE}">
      <dgm:prSet/>
      <dgm:spPr/>
      <dgm:t>
        <a:bodyPr/>
        <a:lstStyle/>
        <a:p>
          <a:endParaRPr lang="zh-CN" altLang="en-US"/>
        </a:p>
      </dgm:t>
    </dgm:pt>
    <dgm:pt modelId="{767A20BB-54E5-414A-AA98-2C3745BEE91C}">
      <dgm:prSet phldrT="[文本]"/>
      <dgm:spPr/>
      <dgm:t>
        <a:bodyPr/>
        <a:lstStyle/>
        <a:p>
          <a:r>
            <a:rPr lang="zh-CN" altLang="en-US" dirty="0" smtClean="0">
              <a:solidFill>
                <a:srgbClr val="0070C0"/>
              </a:solidFill>
            </a:rPr>
            <a:t>公司产品</a:t>
          </a:r>
          <a:endParaRPr lang="zh-CN" altLang="en-US" dirty="0">
            <a:solidFill>
              <a:srgbClr val="0070C0"/>
            </a:solidFill>
          </a:endParaRPr>
        </a:p>
      </dgm:t>
    </dgm:pt>
    <dgm:pt modelId="{4E71E565-84E9-4CC5-83AB-0ABAB1303DD6}" type="parTrans" cxnId="{B10FAC60-B683-469E-94B5-5DECDBE8EA0C}">
      <dgm:prSet/>
      <dgm:spPr/>
      <dgm:t>
        <a:bodyPr/>
        <a:lstStyle/>
        <a:p>
          <a:endParaRPr lang="zh-CN" altLang="en-US"/>
        </a:p>
      </dgm:t>
    </dgm:pt>
    <dgm:pt modelId="{B54B62CC-F1B9-4AAB-BBEA-EBFA5D588B14}" type="sibTrans" cxnId="{B10FAC60-B683-469E-94B5-5DECDBE8EA0C}">
      <dgm:prSet/>
      <dgm:spPr/>
      <dgm:t>
        <a:bodyPr/>
        <a:lstStyle/>
        <a:p>
          <a:endParaRPr lang="zh-CN" altLang="en-US"/>
        </a:p>
      </dgm:t>
    </dgm:pt>
    <dgm:pt modelId="{59528AA7-7D3B-4769-A505-1CE3D011A6BE}">
      <dgm:prSet phldrT="[文本]"/>
      <dgm:spPr/>
      <dgm:t>
        <a:bodyPr/>
        <a:lstStyle/>
        <a:p>
          <a:r>
            <a:rPr lang="zh-CN" altLang="en-US" dirty="0" smtClean="0">
              <a:solidFill>
                <a:srgbClr val="C00000"/>
              </a:solidFill>
            </a:rPr>
            <a:t>零售产品</a:t>
          </a:r>
          <a:endParaRPr lang="zh-CN" altLang="en-US" dirty="0">
            <a:solidFill>
              <a:srgbClr val="C00000"/>
            </a:solidFill>
          </a:endParaRPr>
        </a:p>
      </dgm:t>
    </dgm:pt>
    <dgm:pt modelId="{5CA618A1-869D-445F-9B27-E9B11B5B73DF}" type="parTrans" cxnId="{B59F46AC-7181-43D3-9ED8-115A581368FF}">
      <dgm:prSet/>
      <dgm:spPr/>
      <dgm:t>
        <a:bodyPr/>
        <a:lstStyle/>
        <a:p>
          <a:endParaRPr lang="zh-CN" altLang="en-US"/>
        </a:p>
      </dgm:t>
    </dgm:pt>
    <dgm:pt modelId="{B46F7252-9FDE-4D92-BB1F-D1627CEBFF9B}" type="sibTrans" cxnId="{B59F46AC-7181-43D3-9ED8-115A581368FF}">
      <dgm:prSet/>
      <dgm:spPr/>
      <dgm:t>
        <a:bodyPr/>
        <a:lstStyle/>
        <a:p>
          <a:endParaRPr lang="zh-CN" altLang="en-US"/>
        </a:p>
      </dgm:t>
    </dgm:pt>
    <dgm:pt modelId="{B7EBCD29-291C-4FEF-B2CF-2DF4F145753F}" type="pres">
      <dgm:prSet presAssocID="{458BDA59-A410-41DB-95E0-DB3149AF9737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CB077CAA-05CE-40E4-836C-F577F328F741}" type="pres">
      <dgm:prSet presAssocID="{458BDA59-A410-41DB-95E0-DB3149AF9737}" presName="outerBox" presStyleCnt="0"/>
      <dgm:spPr/>
    </dgm:pt>
    <dgm:pt modelId="{A1F1D17F-AF18-43BF-B796-5E74D9A05144}" type="pres">
      <dgm:prSet presAssocID="{458BDA59-A410-41DB-95E0-DB3149AF9737}" presName="outerBoxParent" presStyleLbl="node1" presStyleIdx="0" presStyleCnt="3"/>
      <dgm:spPr/>
      <dgm:t>
        <a:bodyPr/>
        <a:lstStyle/>
        <a:p>
          <a:endParaRPr lang="zh-CN" altLang="en-US"/>
        </a:p>
      </dgm:t>
    </dgm:pt>
    <dgm:pt modelId="{655942B3-8830-4B5C-B717-7AC77C1D7034}" type="pres">
      <dgm:prSet presAssocID="{458BDA59-A410-41DB-95E0-DB3149AF9737}" presName="outerBoxChildren" presStyleCnt="0"/>
      <dgm:spPr/>
    </dgm:pt>
    <dgm:pt modelId="{A2A1F2B9-7BB1-4504-BE30-2EF62CAE1977}" type="pres">
      <dgm:prSet presAssocID="{FF8F5DD0-2C05-44FD-B01C-C90896F3DF31}" presName="oChild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14B6DFF-351D-49E0-BD53-769C7B25F988}" type="pres">
      <dgm:prSet presAssocID="{8F32AD95-D06B-437F-9B73-51625A9C047E}" presName="outerSibTrans" presStyleCnt="0"/>
      <dgm:spPr/>
    </dgm:pt>
    <dgm:pt modelId="{3F5F4C56-0B81-41F3-B370-D06D8A86D144}" type="pres">
      <dgm:prSet presAssocID="{6F15C14D-23D2-4EC0-A165-C28F07A7046E}" presName="oChild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BDF681C-BA7B-489F-8271-6C7291A56BCF}" type="pres">
      <dgm:prSet presAssocID="{458BDA59-A410-41DB-95E0-DB3149AF9737}" presName="middleBox" presStyleCnt="0"/>
      <dgm:spPr/>
    </dgm:pt>
    <dgm:pt modelId="{15354256-6FB6-452C-9EE6-56C5D66709F2}" type="pres">
      <dgm:prSet presAssocID="{458BDA59-A410-41DB-95E0-DB3149AF9737}" presName="middleBoxParent" presStyleLbl="node1" presStyleIdx="1" presStyleCnt="3"/>
      <dgm:spPr/>
      <dgm:t>
        <a:bodyPr/>
        <a:lstStyle/>
        <a:p>
          <a:endParaRPr lang="zh-CN" altLang="en-US"/>
        </a:p>
      </dgm:t>
    </dgm:pt>
    <dgm:pt modelId="{A5A93532-A8ED-4D4F-ABEE-FFEA576086FC}" type="pres">
      <dgm:prSet presAssocID="{458BDA59-A410-41DB-95E0-DB3149AF9737}" presName="middleBoxChildren" presStyleCnt="0"/>
      <dgm:spPr/>
    </dgm:pt>
    <dgm:pt modelId="{0D23B728-EAAE-4AF1-8109-3B456377D06A}" type="pres">
      <dgm:prSet presAssocID="{ADE7F916-4431-4CFA-B2C5-13B6BAD1E39F}" presName="mChild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629691A-404A-4AE8-A7EB-F30B759170C4}" type="pres">
      <dgm:prSet presAssocID="{AD7043DB-013A-461F-9175-B01C7E062DF2}" presName="middleSibTrans" presStyleCnt="0"/>
      <dgm:spPr/>
    </dgm:pt>
    <dgm:pt modelId="{DFD2850C-B7F0-4CB5-9BA9-EFDCDE34CEB8}" type="pres">
      <dgm:prSet presAssocID="{6A4D462C-381D-4157-8CCA-5DC8A2041D08}" presName="mChild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8330AD8-08EF-489D-AE69-8C63BA6EBD18}" type="pres">
      <dgm:prSet presAssocID="{458BDA59-A410-41DB-95E0-DB3149AF9737}" presName="centerBox" presStyleCnt="0"/>
      <dgm:spPr/>
    </dgm:pt>
    <dgm:pt modelId="{5CA86654-E941-4F0B-926F-28238071F971}" type="pres">
      <dgm:prSet presAssocID="{458BDA59-A410-41DB-95E0-DB3149AF9737}" presName="centerBoxParent" presStyleLbl="node1" presStyleIdx="2" presStyleCnt="3"/>
      <dgm:spPr/>
      <dgm:t>
        <a:bodyPr/>
        <a:lstStyle/>
        <a:p>
          <a:endParaRPr lang="zh-CN" altLang="en-US"/>
        </a:p>
      </dgm:t>
    </dgm:pt>
    <dgm:pt modelId="{1DEA3C02-69E9-4EF7-8D04-60E2E8B97740}" type="pres">
      <dgm:prSet presAssocID="{458BDA59-A410-41DB-95E0-DB3149AF9737}" presName="centerBoxChildren" presStyleCnt="0"/>
      <dgm:spPr/>
    </dgm:pt>
    <dgm:pt modelId="{F272F44E-7008-423B-9690-A6680B2A4C0E}" type="pres">
      <dgm:prSet presAssocID="{767A20BB-54E5-414A-AA98-2C3745BEE91C}" presName="cChild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9885832-2001-463C-9848-46B9C2419C8C}" type="pres">
      <dgm:prSet presAssocID="{B54B62CC-F1B9-4AAB-BBEA-EBFA5D588B14}" presName="centerSibTrans" presStyleCnt="0"/>
      <dgm:spPr/>
    </dgm:pt>
    <dgm:pt modelId="{D114CDDF-F1F6-4F74-B58D-3D79920B696A}" type="pres">
      <dgm:prSet presAssocID="{59528AA7-7D3B-4769-A505-1CE3D011A6BE}" presName="cChild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EAAA45A-9711-4B56-9949-032D46C599EE}" srcId="{458BDA59-A410-41DB-95E0-DB3149AF9737}" destId="{7EF9CDA6-236B-4D6C-B395-4745140A5C79}" srcOrd="2" destOrd="0" parTransId="{78F902F9-5867-4EFB-9EFE-B3D1DDD1A1D9}" sibTransId="{3BEF1362-7E9F-43FC-AE86-884E499347F8}"/>
    <dgm:cxn modelId="{BE48B2CC-AE51-44B8-8584-FB0F659493AC}" srcId="{458BDA59-A410-41DB-95E0-DB3149AF9737}" destId="{A88C91ED-E3FF-4B9C-A761-F271FA897122}" srcOrd="0" destOrd="0" parTransId="{87376B0F-8BCA-4263-B00F-6E07D5713D03}" sibTransId="{0A147FCB-F9C6-42FE-9936-FA85066DDBA0}"/>
    <dgm:cxn modelId="{DAFD7FAD-7CB8-45CC-A11F-359919F262BA}" type="presOf" srcId="{458BDA59-A410-41DB-95E0-DB3149AF9737}" destId="{B7EBCD29-291C-4FEF-B2CF-2DF4F145753F}" srcOrd="0" destOrd="0" presId="urn:microsoft.com/office/officeart/2005/8/layout/target2"/>
    <dgm:cxn modelId="{5119ECD5-5D8F-448C-9C34-BCDA4AAB7875}" type="presOf" srcId="{6F15C14D-23D2-4EC0-A165-C28F07A7046E}" destId="{3F5F4C56-0B81-41F3-B370-D06D8A86D144}" srcOrd="0" destOrd="0" presId="urn:microsoft.com/office/officeart/2005/8/layout/target2"/>
    <dgm:cxn modelId="{DA8BAE9D-FE34-457C-B16C-1897BA06C31C}" type="presOf" srcId="{767A20BB-54E5-414A-AA98-2C3745BEE91C}" destId="{F272F44E-7008-423B-9690-A6680B2A4C0E}" srcOrd="0" destOrd="0" presId="urn:microsoft.com/office/officeart/2005/8/layout/target2"/>
    <dgm:cxn modelId="{7A922BFD-5AEC-4C8B-A428-54D8E1C024F8}" type="presOf" srcId="{6A4D462C-381D-4157-8CCA-5DC8A2041D08}" destId="{DFD2850C-B7F0-4CB5-9BA9-EFDCDE34CEB8}" srcOrd="0" destOrd="0" presId="urn:microsoft.com/office/officeart/2005/8/layout/target2"/>
    <dgm:cxn modelId="{7183E80A-7423-4DD3-AB7C-FF78E7E0314D}" srcId="{DB8FCBDC-3505-4C4E-B31F-1183CBA859A1}" destId="{ADE7F916-4431-4CFA-B2C5-13B6BAD1E39F}" srcOrd="0" destOrd="0" parTransId="{ACCEF131-0052-4DB3-8F49-0FA01BDB1957}" sibTransId="{AD7043DB-013A-461F-9175-B01C7E062DF2}"/>
    <dgm:cxn modelId="{E8821384-F9F8-4396-BB33-31F223D3BC8D}" type="presOf" srcId="{FF8F5DD0-2C05-44FD-B01C-C90896F3DF31}" destId="{A2A1F2B9-7BB1-4504-BE30-2EF62CAE1977}" srcOrd="0" destOrd="0" presId="urn:microsoft.com/office/officeart/2005/8/layout/target2"/>
    <dgm:cxn modelId="{9497B816-D1C4-49BD-9319-D8D4AF40678E}" srcId="{458BDA59-A410-41DB-95E0-DB3149AF9737}" destId="{DB8FCBDC-3505-4C4E-B31F-1183CBA859A1}" srcOrd="1" destOrd="0" parTransId="{648B0382-D1CE-4407-A5F8-650EF7C56BF5}" sibTransId="{D8584D54-A662-405E-9BC7-79D9D6223459}"/>
    <dgm:cxn modelId="{4878AE39-FE83-4002-8A40-FBC7FB658EA8}" type="presOf" srcId="{7EF9CDA6-236B-4D6C-B395-4745140A5C79}" destId="{5CA86654-E941-4F0B-926F-28238071F971}" srcOrd="0" destOrd="0" presId="urn:microsoft.com/office/officeart/2005/8/layout/target2"/>
    <dgm:cxn modelId="{B59F46AC-7181-43D3-9ED8-115A581368FF}" srcId="{7EF9CDA6-236B-4D6C-B395-4745140A5C79}" destId="{59528AA7-7D3B-4769-A505-1CE3D011A6BE}" srcOrd="1" destOrd="0" parTransId="{5CA618A1-869D-445F-9B27-E9B11B5B73DF}" sibTransId="{B46F7252-9FDE-4D92-BB1F-D1627CEBFF9B}"/>
    <dgm:cxn modelId="{36F62AB5-D459-46C5-AFA0-0102BA36632F}" type="presOf" srcId="{59528AA7-7D3B-4769-A505-1CE3D011A6BE}" destId="{D114CDDF-F1F6-4F74-B58D-3D79920B696A}" srcOrd="0" destOrd="0" presId="urn:microsoft.com/office/officeart/2005/8/layout/target2"/>
    <dgm:cxn modelId="{4FAF87FC-24B7-491F-B21A-CE0B7DC83C8E}" srcId="{DB8FCBDC-3505-4C4E-B31F-1183CBA859A1}" destId="{6A4D462C-381D-4157-8CCA-5DC8A2041D08}" srcOrd="1" destOrd="0" parTransId="{0D3BFCBE-D8D3-4B0C-AC39-9C5FC609FE13}" sibTransId="{EF82B925-DDF2-429B-9962-B0E42236C0BD}"/>
    <dgm:cxn modelId="{961E44BB-D89E-4645-B8FA-4DEE85D2ED42}" type="presOf" srcId="{A88C91ED-E3FF-4B9C-A761-F271FA897122}" destId="{A1F1D17F-AF18-43BF-B796-5E74D9A05144}" srcOrd="0" destOrd="0" presId="urn:microsoft.com/office/officeart/2005/8/layout/target2"/>
    <dgm:cxn modelId="{A267B90D-22A7-4C4B-9269-88B425D12D43}" type="presOf" srcId="{DB8FCBDC-3505-4C4E-B31F-1183CBA859A1}" destId="{15354256-6FB6-452C-9EE6-56C5D66709F2}" srcOrd="0" destOrd="0" presId="urn:microsoft.com/office/officeart/2005/8/layout/target2"/>
    <dgm:cxn modelId="{C5BE5EE8-DF2C-42BA-AD5D-246017864724}" srcId="{A88C91ED-E3FF-4B9C-A761-F271FA897122}" destId="{6F15C14D-23D2-4EC0-A165-C28F07A7046E}" srcOrd="1" destOrd="0" parTransId="{7CF0187B-C7FD-4C7E-8CE6-7A7577013302}" sibTransId="{EBA7BB1D-C46E-4662-AE58-D967724AC297}"/>
    <dgm:cxn modelId="{2BC681C3-8CE3-4BB9-867B-B76041D9151F}" type="presOf" srcId="{ADE7F916-4431-4CFA-B2C5-13B6BAD1E39F}" destId="{0D23B728-EAAE-4AF1-8109-3B456377D06A}" srcOrd="0" destOrd="0" presId="urn:microsoft.com/office/officeart/2005/8/layout/target2"/>
    <dgm:cxn modelId="{8EB751B5-193C-421C-A218-FB5EE52EF7B5}" srcId="{A88C91ED-E3FF-4B9C-A761-F271FA897122}" destId="{FF8F5DD0-2C05-44FD-B01C-C90896F3DF31}" srcOrd="0" destOrd="0" parTransId="{8EC034BC-044E-47BE-BAF5-6EEB3AC62542}" sibTransId="{8F32AD95-D06B-437F-9B73-51625A9C047E}"/>
    <dgm:cxn modelId="{B10FAC60-B683-469E-94B5-5DECDBE8EA0C}" srcId="{7EF9CDA6-236B-4D6C-B395-4745140A5C79}" destId="{767A20BB-54E5-414A-AA98-2C3745BEE91C}" srcOrd="0" destOrd="0" parTransId="{4E71E565-84E9-4CC5-83AB-0ABAB1303DD6}" sibTransId="{B54B62CC-F1B9-4AAB-BBEA-EBFA5D588B14}"/>
    <dgm:cxn modelId="{72CA0EB1-660F-49D3-B17E-D9E6A8914BBC}" type="presParOf" srcId="{B7EBCD29-291C-4FEF-B2CF-2DF4F145753F}" destId="{CB077CAA-05CE-40E4-836C-F577F328F741}" srcOrd="0" destOrd="0" presId="urn:microsoft.com/office/officeart/2005/8/layout/target2"/>
    <dgm:cxn modelId="{F735EEE1-8F7B-4076-ABF0-0379082A54C0}" type="presParOf" srcId="{CB077CAA-05CE-40E4-836C-F577F328F741}" destId="{A1F1D17F-AF18-43BF-B796-5E74D9A05144}" srcOrd="0" destOrd="0" presId="urn:microsoft.com/office/officeart/2005/8/layout/target2"/>
    <dgm:cxn modelId="{2A642244-01AA-46D0-A3F9-27802A27E16C}" type="presParOf" srcId="{CB077CAA-05CE-40E4-836C-F577F328F741}" destId="{655942B3-8830-4B5C-B717-7AC77C1D7034}" srcOrd="1" destOrd="0" presId="urn:microsoft.com/office/officeart/2005/8/layout/target2"/>
    <dgm:cxn modelId="{C7D4D8E4-3DD0-4CDE-81F7-6F9412D60D51}" type="presParOf" srcId="{655942B3-8830-4B5C-B717-7AC77C1D7034}" destId="{A2A1F2B9-7BB1-4504-BE30-2EF62CAE1977}" srcOrd="0" destOrd="0" presId="urn:microsoft.com/office/officeart/2005/8/layout/target2"/>
    <dgm:cxn modelId="{92BA57D9-EA09-45DE-9DDD-285CF85D349C}" type="presParOf" srcId="{655942B3-8830-4B5C-B717-7AC77C1D7034}" destId="{914B6DFF-351D-49E0-BD53-769C7B25F988}" srcOrd="1" destOrd="0" presId="urn:microsoft.com/office/officeart/2005/8/layout/target2"/>
    <dgm:cxn modelId="{DD456153-2326-47BF-BA66-8904564AF751}" type="presParOf" srcId="{655942B3-8830-4B5C-B717-7AC77C1D7034}" destId="{3F5F4C56-0B81-41F3-B370-D06D8A86D144}" srcOrd="2" destOrd="0" presId="urn:microsoft.com/office/officeart/2005/8/layout/target2"/>
    <dgm:cxn modelId="{D3EE3CBC-C1FD-48B8-912D-B4DC7173963F}" type="presParOf" srcId="{B7EBCD29-291C-4FEF-B2CF-2DF4F145753F}" destId="{1BDF681C-BA7B-489F-8271-6C7291A56BCF}" srcOrd="1" destOrd="0" presId="urn:microsoft.com/office/officeart/2005/8/layout/target2"/>
    <dgm:cxn modelId="{335FD6FF-2415-4A67-A36F-24848BE683F4}" type="presParOf" srcId="{1BDF681C-BA7B-489F-8271-6C7291A56BCF}" destId="{15354256-6FB6-452C-9EE6-56C5D66709F2}" srcOrd="0" destOrd="0" presId="urn:microsoft.com/office/officeart/2005/8/layout/target2"/>
    <dgm:cxn modelId="{F3E2F068-2304-45FA-8FDF-E00390FCC451}" type="presParOf" srcId="{1BDF681C-BA7B-489F-8271-6C7291A56BCF}" destId="{A5A93532-A8ED-4D4F-ABEE-FFEA576086FC}" srcOrd="1" destOrd="0" presId="urn:microsoft.com/office/officeart/2005/8/layout/target2"/>
    <dgm:cxn modelId="{48BE7E73-3EE6-4120-AEA6-346478E9E278}" type="presParOf" srcId="{A5A93532-A8ED-4D4F-ABEE-FFEA576086FC}" destId="{0D23B728-EAAE-4AF1-8109-3B456377D06A}" srcOrd="0" destOrd="0" presId="urn:microsoft.com/office/officeart/2005/8/layout/target2"/>
    <dgm:cxn modelId="{F3B57FF8-F48E-4AA3-A7F6-0B68752EA0E3}" type="presParOf" srcId="{A5A93532-A8ED-4D4F-ABEE-FFEA576086FC}" destId="{6629691A-404A-4AE8-A7EB-F30B759170C4}" srcOrd="1" destOrd="0" presId="urn:microsoft.com/office/officeart/2005/8/layout/target2"/>
    <dgm:cxn modelId="{059EAC34-F4E4-4E58-BD2B-657D460AB694}" type="presParOf" srcId="{A5A93532-A8ED-4D4F-ABEE-FFEA576086FC}" destId="{DFD2850C-B7F0-4CB5-9BA9-EFDCDE34CEB8}" srcOrd="2" destOrd="0" presId="urn:microsoft.com/office/officeart/2005/8/layout/target2"/>
    <dgm:cxn modelId="{B69B55A2-58D7-4E10-94C4-CF37C5EECF89}" type="presParOf" srcId="{B7EBCD29-291C-4FEF-B2CF-2DF4F145753F}" destId="{28330AD8-08EF-489D-AE69-8C63BA6EBD18}" srcOrd="2" destOrd="0" presId="urn:microsoft.com/office/officeart/2005/8/layout/target2"/>
    <dgm:cxn modelId="{0787A8B2-54EF-4255-8282-4A82D99711CF}" type="presParOf" srcId="{28330AD8-08EF-489D-AE69-8C63BA6EBD18}" destId="{5CA86654-E941-4F0B-926F-28238071F971}" srcOrd="0" destOrd="0" presId="urn:microsoft.com/office/officeart/2005/8/layout/target2"/>
    <dgm:cxn modelId="{895A500D-F496-41CF-AD7A-B1C61FD3E0FB}" type="presParOf" srcId="{28330AD8-08EF-489D-AE69-8C63BA6EBD18}" destId="{1DEA3C02-69E9-4EF7-8D04-60E2E8B97740}" srcOrd="1" destOrd="0" presId="urn:microsoft.com/office/officeart/2005/8/layout/target2"/>
    <dgm:cxn modelId="{4D487629-84BE-40EE-AD0A-72AB68A418DB}" type="presParOf" srcId="{1DEA3C02-69E9-4EF7-8D04-60E2E8B97740}" destId="{F272F44E-7008-423B-9690-A6680B2A4C0E}" srcOrd="0" destOrd="0" presId="urn:microsoft.com/office/officeart/2005/8/layout/target2"/>
    <dgm:cxn modelId="{AFFCF5AC-9C99-4DCD-8DF1-146776DDEE22}" type="presParOf" srcId="{1DEA3C02-69E9-4EF7-8D04-60E2E8B97740}" destId="{99885832-2001-463C-9848-46B9C2419C8C}" srcOrd="1" destOrd="0" presId="urn:microsoft.com/office/officeart/2005/8/layout/target2"/>
    <dgm:cxn modelId="{994C4AC4-6F26-472A-BC2D-3B08DAB33DC4}" type="presParOf" srcId="{1DEA3C02-69E9-4EF7-8D04-60E2E8B97740}" destId="{D114CDDF-F1F6-4F74-B58D-3D79920B696A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118BFF-47A9-4005-8ED9-898FE4447F0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5A20B0F-D49C-4958-AE43-24A7DF3CBF33}">
      <dgm:prSet phldrT="[文本]"/>
      <dgm:spPr>
        <a:solidFill>
          <a:srgbClr val="AD1414"/>
        </a:solidFill>
      </dgm:spPr>
      <dgm:t>
        <a:bodyPr/>
        <a:lstStyle/>
        <a:p>
          <a:r>
            <a:rPr lang="zh-CN" altLang="en-US" b="1" dirty="0" smtClean="0">
              <a:solidFill>
                <a:schemeClr val="bg1"/>
              </a:solidFill>
            </a:rPr>
            <a:t>案件多发</a:t>
          </a:r>
          <a:endParaRPr lang="en-US" altLang="zh-CN" b="1" dirty="0" smtClean="0">
            <a:solidFill>
              <a:schemeClr val="bg1"/>
            </a:solidFill>
          </a:endParaRPr>
        </a:p>
        <a:p>
          <a:r>
            <a:rPr lang="zh-CN" altLang="en-US" b="1" dirty="0" smtClean="0">
              <a:solidFill>
                <a:schemeClr val="bg1"/>
              </a:solidFill>
            </a:rPr>
            <a:t>监管关注</a:t>
          </a:r>
          <a:endParaRPr lang="zh-CN" altLang="en-US" b="1" dirty="0">
            <a:solidFill>
              <a:schemeClr val="bg1"/>
            </a:solidFill>
          </a:endParaRPr>
        </a:p>
      </dgm:t>
    </dgm:pt>
    <dgm:pt modelId="{81C30169-34DC-43EB-B671-695EDAF4D91E}" type="parTrans" cxnId="{B0A51C4E-A916-4C35-B886-5644E22095C2}">
      <dgm:prSet/>
      <dgm:spPr/>
      <dgm:t>
        <a:bodyPr/>
        <a:lstStyle/>
        <a:p>
          <a:endParaRPr lang="zh-CN" altLang="en-US"/>
        </a:p>
      </dgm:t>
    </dgm:pt>
    <dgm:pt modelId="{1C1702E8-274D-457F-8990-B3EFB628AFE8}" type="sibTrans" cxnId="{B0A51C4E-A916-4C35-B886-5644E22095C2}">
      <dgm:prSet/>
      <dgm:spPr/>
      <dgm:t>
        <a:bodyPr/>
        <a:lstStyle/>
        <a:p>
          <a:endParaRPr lang="zh-CN" altLang="en-US"/>
        </a:p>
      </dgm:t>
    </dgm:pt>
    <dgm:pt modelId="{365F3A52-84A6-4ADD-88BA-2710F3D915C2}">
      <dgm:prSet phldrT="[文本]"/>
      <dgm:spPr>
        <a:solidFill>
          <a:srgbClr val="00B0F0"/>
        </a:solidFill>
      </dgm:spPr>
      <dgm:t>
        <a:bodyPr/>
        <a:lstStyle/>
        <a:p>
          <a:r>
            <a:rPr lang="zh-CN" altLang="en-US" b="1" dirty="0" smtClean="0">
              <a:solidFill>
                <a:schemeClr val="bg1"/>
              </a:solidFill>
            </a:rPr>
            <a:t>票据交易所</a:t>
          </a:r>
          <a:endParaRPr lang="en-US" altLang="zh-CN" b="1" dirty="0" smtClean="0">
            <a:solidFill>
              <a:schemeClr val="bg1"/>
            </a:solidFill>
          </a:endParaRPr>
        </a:p>
        <a:p>
          <a:r>
            <a:rPr lang="zh-CN" altLang="en-US" b="1" dirty="0" smtClean="0">
              <a:solidFill>
                <a:schemeClr val="bg1"/>
              </a:solidFill>
            </a:rPr>
            <a:t>筹备开业</a:t>
          </a:r>
          <a:endParaRPr lang="zh-CN" altLang="en-US" b="1" dirty="0">
            <a:solidFill>
              <a:schemeClr val="bg1"/>
            </a:solidFill>
          </a:endParaRPr>
        </a:p>
      </dgm:t>
    </dgm:pt>
    <dgm:pt modelId="{C6455F27-75FD-4275-8831-5DE5B99C8859}" type="parTrans" cxnId="{FD64B4BB-6D2B-4B5F-9A7B-E90A8E01741C}">
      <dgm:prSet/>
      <dgm:spPr/>
      <dgm:t>
        <a:bodyPr/>
        <a:lstStyle/>
        <a:p>
          <a:endParaRPr lang="zh-CN" altLang="en-US"/>
        </a:p>
      </dgm:t>
    </dgm:pt>
    <dgm:pt modelId="{97B83FDA-E439-4F34-B84E-218A8D19BF21}" type="sibTrans" cxnId="{FD64B4BB-6D2B-4B5F-9A7B-E90A8E01741C}">
      <dgm:prSet/>
      <dgm:spPr/>
      <dgm:t>
        <a:bodyPr/>
        <a:lstStyle/>
        <a:p>
          <a:endParaRPr lang="zh-CN" altLang="en-US"/>
        </a:p>
      </dgm:t>
    </dgm:pt>
    <dgm:pt modelId="{D0E640C3-34A6-4B1B-815E-EC200AC68A04}">
      <dgm:prSet phldrT="[文本]"/>
      <dgm:spPr>
        <a:solidFill>
          <a:srgbClr val="FFC000"/>
        </a:solidFill>
      </dgm:spPr>
      <dgm:t>
        <a:bodyPr/>
        <a:lstStyle/>
        <a:p>
          <a:r>
            <a:rPr lang="zh-CN" altLang="en-US" b="1" dirty="0" smtClean="0">
              <a:solidFill>
                <a:schemeClr val="bg1"/>
              </a:solidFill>
            </a:rPr>
            <a:t>电子票据</a:t>
          </a:r>
          <a:endParaRPr lang="en-US" altLang="zh-CN" b="1" dirty="0" smtClean="0">
            <a:solidFill>
              <a:schemeClr val="bg1"/>
            </a:solidFill>
          </a:endParaRPr>
        </a:p>
        <a:p>
          <a:r>
            <a:rPr lang="zh-CN" altLang="en-US" b="1" dirty="0" smtClean="0">
              <a:solidFill>
                <a:schemeClr val="bg1"/>
              </a:solidFill>
            </a:rPr>
            <a:t>替代加速</a:t>
          </a:r>
          <a:endParaRPr lang="zh-CN" altLang="en-US" b="1" dirty="0">
            <a:solidFill>
              <a:schemeClr val="bg1"/>
            </a:solidFill>
          </a:endParaRPr>
        </a:p>
      </dgm:t>
    </dgm:pt>
    <dgm:pt modelId="{107752A6-05B5-4DAE-A60F-24C2E42A84C6}" type="parTrans" cxnId="{30E08286-81B1-4EF0-AB70-6FF65074602F}">
      <dgm:prSet/>
      <dgm:spPr/>
      <dgm:t>
        <a:bodyPr/>
        <a:lstStyle/>
        <a:p>
          <a:endParaRPr lang="zh-CN" altLang="en-US"/>
        </a:p>
      </dgm:t>
    </dgm:pt>
    <dgm:pt modelId="{0B505821-7264-4ED1-82E2-975C24A18270}" type="sibTrans" cxnId="{30E08286-81B1-4EF0-AB70-6FF65074602F}">
      <dgm:prSet/>
      <dgm:spPr/>
      <dgm:t>
        <a:bodyPr/>
        <a:lstStyle/>
        <a:p>
          <a:endParaRPr lang="zh-CN" altLang="en-US"/>
        </a:p>
      </dgm:t>
    </dgm:pt>
    <dgm:pt modelId="{1EA71A99-C9BB-4A1B-9CF5-D696CF70C2BA}" type="pres">
      <dgm:prSet presAssocID="{4B118BFF-47A9-4005-8ED9-898FE4447F0A}" presName="compositeShape" presStyleCnt="0">
        <dgm:presLayoutVars>
          <dgm:chMax val="7"/>
          <dgm:dir/>
          <dgm:resizeHandles val="exact"/>
        </dgm:presLayoutVars>
      </dgm:prSet>
      <dgm:spPr/>
    </dgm:pt>
    <dgm:pt modelId="{DC66C701-2371-4C86-BB95-7192C3B94ACD}" type="pres">
      <dgm:prSet presAssocID="{F5A20B0F-D49C-4958-AE43-24A7DF3CBF33}" presName="circ1" presStyleLbl="vennNode1" presStyleIdx="0" presStyleCnt="3" custLinFactNeighborX="218" custLinFactNeighborY="1361"/>
      <dgm:spPr/>
      <dgm:t>
        <a:bodyPr/>
        <a:lstStyle/>
        <a:p>
          <a:endParaRPr lang="zh-CN" altLang="en-US"/>
        </a:p>
      </dgm:t>
    </dgm:pt>
    <dgm:pt modelId="{56DC39FE-B954-408F-A3A1-0E2837748115}" type="pres">
      <dgm:prSet presAssocID="{F5A20B0F-D49C-4958-AE43-24A7DF3CBF3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5EDE709-524A-4B2E-9F05-84323EE9D3F5}" type="pres">
      <dgm:prSet presAssocID="{365F3A52-84A6-4ADD-88BA-2710F3D915C2}" presName="circ2" presStyleLbl="vennNode1" presStyleIdx="1" presStyleCnt="3" custLinFactNeighborX="11010" custLinFactNeighborY="385"/>
      <dgm:spPr/>
      <dgm:t>
        <a:bodyPr/>
        <a:lstStyle/>
        <a:p>
          <a:endParaRPr lang="zh-CN" altLang="en-US"/>
        </a:p>
      </dgm:t>
    </dgm:pt>
    <dgm:pt modelId="{3C408ABD-D96B-4A13-99F2-463E9F032B7F}" type="pres">
      <dgm:prSet presAssocID="{365F3A52-84A6-4ADD-88BA-2710F3D915C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EBB02EA-37CC-4607-95EC-49530D10BD39}" type="pres">
      <dgm:prSet presAssocID="{D0E640C3-34A6-4B1B-815E-EC200AC68A04}" presName="circ3" presStyleLbl="vennNode1" presStyleIdx="2" presStyleCnt="3" custLinFactNeighborX="-11368" custLinFactNeighborY="3338"/>
      <dgm:spPr/>
      <dgm:t>
        <a:bodyPr/>
        <a:lstStyle/>
        <a:p>
          <a:endParaRPr lang="zh-CN" altLang="en-US"/>
        </a:p>
      </dgm:t>
    </dgm:pt>
    <dgm:pt modelId="{596B7F1A-ED5C-4A5D-BA32-AD7B378C1757}" type="pres">
      <dgm:prSet presAssocID="{D0E640C3-34A6-4B1B-815E-EC200AC68A0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F4646A0-83DE-4E35-B073-4E541DBE649E}" type="presOf" srcId="{F5A20B0F-D49C-4958-AE43-24A7DF3CBF33}" destId="{56DC39FE-B954-408F-A3A1-0E2837748115}" srcOrd="1" destOrd="0" presId="urn:microsoft.com/office/officeart/2005/8/layout/venn1"/>
    <dgm:cxn modelId="{36332612-D5C5-485B-ADBF-A92FDE3AE739}" type="presOf" srcId="{F5A20B0F-D49C-4958-AE43-24A7DF3CBF33}" destId="{DC66C701-2371-4C86-BB95-7192C3B94ACD}" srcOrd="0" destOrd="0" presId="urn:microsoft.com/office/officeart/2005/8/layout/venn1"/>
    <dgm:cxn modelId="{B0A51C4E-A916-4C35-B886-5644E22095C2}" srcId="{4B118BFF-47A9-4005-8ED9-898FE4447F0A}" destId="{F5A20B0F-D49C-4958-AE43-24A7DF3CBF33}" srcOrd="0" destOrd="0" parTransId="{81C30169-34DC-43EB-B671-695EDAF4D91E}" sibTransId="{1C1702E8-274D-457F-8990-B3EFB628AFE8}"/>
    <dgm:cxn modelId="{502FDC4D-63C3-40EE-93B0-F18FB1D73648}" type="presOf" srcId="{365F3A52-84A6-4ADD-88BA-2710F3D915C2}" destId="{3C408ABD-D96B-4A13-99F2-463E9F032B7F}" srcOrd="1" destOrd="0" presId="urn:microsoft.com/office/officeart/2005/8/layout/venn1"/>
    <dgm:cxn modelId="{38AB1D88-234D-47E2-8CB3-F5C4A1C7ECA3}" type="presOf" srcId="{4B118BFF-47A9-4005-8ED9-898FE4447F0A}" destId="{1EA71A99-C9BB-4A1B-9CF5-D696CF70C2BA}" srcOrd="0" destOrd="0" presId="urn:microsoft.com/office/officeart/2005/8/layout/venn1"/>
    <dgm:cxn modelId="{18BEE0CD-B462-4121-A6C5-9A51BF35A2BC}" type="presOf" srcId="{D0E640C3-34A6-4B1B-815E-EC200AC68A04}" destId="{596B7F1A-ED5C-4A5D-BA32-AD7B378C1757}" srcOrd="1" destOrd="0" presId="urn:microsoft.com/office/officeart/2005/8/layout/venn1"/>
    <dgm:cxn modelId="{FD64B4BB-6D2B-4B5F-9A7B-E90A8E01741C}" srcId="{4B118BFF-47A9-4005-8ED9-898FE4447F0A}" destId="{365F3A52-84A6-4ADD-88BA-2710F3D915C2}" srcOrd="1" destOrd="0" parTransId="{C6455F27-75FD-4275-8831-5DE5B99C8859}" sibTransId="{97B83FDA-E439-4F34-B84E-218A8D19BF21}"/>
    <dgm:cxn modelId="{30E08286-81B1-4EF0-AB70-6FF65074602F}" srcId="{4B118BFF-47A9-4005-8ED9-898FE4447F0A}" destId="{D0E640C3-34A6-4B1B-815E-EC200AC68A04}" srcOrd="2" destOrd="0" parTransId="{107752A6-05B5-4DAE-A60F-24C2E42A84C6}" sibTransId="{0B505821-7264-4ED1-82E2-975C24A18270}"/>
    <dgm:cxn modelId="{0CA40D13-39F9-45B0-8A4C-844954E07601}" type="presOf" srcId="{365F3A52-84A6-4ADD-88BA-2710F3D915C2}" destId="{75EDE709-524A-4B2E-9F05-84323EE9D3F5}" srcOrd="0" destOrd="0" presId="urn:microsoft.com/office/officeart/2005/8/layout/venn1"/>
    <dgm:cxn modelId="{06321A5A-6847-432E-BA6F-4E700DCAC67E}" type="presOf" srcId="{D0E640C3-34A6-4B1B-815E-EC200AC68A04}" destId="{1EBB02EA-37CC-4607-95EC-49530D10BD39}" srcOrd="0" destOrd="0" presId="urn:microsoft.com/office/officeart/2005/8/layout/venn1"/>
    <dgm:cxn modelId="{CCAFF7C6-8A1B-4C8A-B2C0-BCFEDAE91BF3}" type="presParOf" srcId="{1EA71A99-C9BB-4A1B-9CF5-D696CF70C2BA}" destId="{DC66C701-2371-4C86-BB95-7192C3B94ACD}" srcOrd="0" destOrd="0" presId="urn:microsoft.com/office/officeart/2005/8/layout/venn1"/>
    <dgm:cxn modelId="{9B7453C6-8BB8-40BE-8C20-7789FDFEE9F8}" type="presParOf" srcId="{1EA71A99-C9BB-4A1B-9CF5-D696CF70C2BA}" destId="{56DC39FE-B954-408F-A3A1-0E2837748115}" srcOrd="1" destOrd="0" presId="urn:microsoft.com/office/officeart/2005/8/layout/venn1"/>
    <dgm:cxn modelId="{F52F4953-80AF-4E2F-80C8-A5DB13B36EA1}" type="presParOf" srcId="{1EA71A99-C9BB-4A1B-9CF5-D696CF70C2BA}" destId="{75EDE709-524A-4B2E-9F05-84323EE9D3F5}" srcOrd="2" destOrd="0" presId="urn:microsoft.com/office/officeart/2005/8/layout/venn1"/>
    <dgm:cxn modelId="{CC694E1C-FBDC-4C77-8017-2596985F8E31}" type="presParOf" srcId="{1EA71A99-C9BB-4A1B-9CF5-D696CF70C2BA}" destId="{3C408ABD-D96B-4A13-99F2-463E9F032B7F}" srcOrd="3" destOrd="0" presId="urn:microsoft.com/office/officeart/2005/8/layout/venn1"/>
    <dgm:cxn modelId="{934C9050-BCCE-481F-8B2B-5FAAF6013DAD}" type="presParOf" srcId="{1EA71A99-C9BB-4A1B-9CF5-D696CF70C2BA}" destId="{1EBB02EA-37CC-4607-95EC-49530D10BD39}" srcOrd="4" destOrd="0" presId="urn:microsoft.com/office/officeart/2005/8/layout/venn1"/>
    <dgm:cxn modelId="{C888DC19-94C7-4EB9-B2EA-D430F70BA37B}" type="presParOf" srcId="{1EA71A99-C9BB-4A1B-9CF5-D696CF70C2BA}" destId="{596B7F1A-ED5C-4A5D-BA32-AD7B378C175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CBA3FD-01AA-4814-A203-B969288B43F5}" type="doc">
      <dgm:prSet loTypeId="urn:microsoft.com/office/officeart/2005/8/layout/radial6" loCatId="cycle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zh-CN" altLang="en-US"/>
        </a:p>
      </dgm:t>
    </dgm:pt>
    <dgm:pt modelId="{C8E8E9B7-19A7-4720-9976-2263DE9D8FF2}">
      <dgm:prSet phldrT="[文本]"/>
      <dgm:spPr>
        <a:solidFill>
          <a:srgbClr val="C00000"/>
        </a:solidFill>
      </dgm:spPr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票据</a:t>
          </a:r>
          <a:endParaRPr lang="en-US" altLang="zh-CN" b="1" dirty="0" smtClean="0">
            <a:latin typeface="微软雅黑" panose="020B0503020204020204" pitchFamily="34" charset="-122"/>
            <a:ea typeface="微软雅黑" panose="020B0503020204020204" pitchFamily="34" charset="-122"/>
          </a:endParaRPr>
        </a:p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交易所</a:t>
          </a:r>
          <a:endParaRPr lang="zh-CN" altLang="en-US" b="1" dirty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8798BA43-32EA-41B7-83F3-A9DA04BB76AC}" type="parTrans" cxnId="{F3E0CAA9-9BCB-4A82-81D5-4BA826E440A0}">
      <dgm:prSet/>
      <dgm:spPr/>
      <dgm:t>
        <a:bodyPr/>
        <a:lstStyle/>
        <a:p>
          <a:endParaRPr lang="zh-CN" altLang="en-US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BF5B4A66-070B-446A-9407-205799F31965}" type="sibTrans" cxnId="{F3E0CAA9-9BCB-4A82-81D5-4BA826E440A0}">
      <dgm:prSet/>
      <dgm:spPr/>
      <dgm:t>
        <a:bodyPr/>
        <a:lstStyle/>
        <a:p>
          <a:endParaRPr lang="zh-CN" altLang="en-US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17759740-D96F-45D5-9199-E82A842AB423}">
      <dgm:prSet phldrT="[文本]"/>
      <dgm:spPr/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股份制商业化</a:t>
          </a:r>
          <a:endParaRPr lang="en-US" altLang="zh-CN" b="1" dirty="0" smtClean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39915B69-B22D-45D9-8F0F-9DDD26861DEC}" type="parTrans" cxnId="{3D02D5BB-35C8-4B23-8AD3-E708B8AE5D9C}">
      <dgm:prSet/>
      <dgm:spPr/>
      <dgm:t>
        <a:bodyPr/>
        <a:lstStyle/>
        <a:p>
          <a:endParaRPr lang="zh-CN" altLang="en-US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A36A05F8-0D0A-443F-B7E4-1E6D04E2B1F9}" type="sibTrans" cxnId="{3D02D5BB-35C8-4B23-8AD3-E708B8AE5D9C}">
      <dgm:prSet/>
      <dgm:spPr/>
      <dgm:t>
        <a:bodyPr/>
        <a:lstStyle/>
        <a:p>
          <a:endParaRPr lang="zh-CN" altLang="en-US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F126F301-1D21-4A92-B494-047A15C4B5CA}">
      <dgm:prSet phldrT="[文本]"/>
      <dgm:spPr>
        <a:solidFill>
          <a:srgbClr val="00B0F0"/>
        </a:solidFill>
      </dgm:spPr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交易</a:t>
          </a:r>
          <a:endParaRPr lang="en-US" altLang="zh-CN" b="1" dirty="0" smtClean="0">
            <a:latin typeface="微软雅黑" panose="020B0503020204020204" pitchFamily="34" charset="-122"/>
            <a:ea typeface="微软雅黑" panose="020B0503020204020204" pitchFamily="34" charset="-122"/>
          </a:endParaRPr>
        </a:p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电子化</a:t>
          </a:r>
          <a:endParaRPr lang="en-US" altLang="zh-CN" b="1" dirty="0" smtClean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D9DA36A7-652F-4A07-842D-067239FE6C95}" type="parTrans" cxnId="{24A64B2E-C670-4500-9621-F662B8823B81}">
      <dgm:prSet/>
      <dgm:spPr/>
      <dgm:t>
        <a:bodyPr/>
        <a:lstStyle/>
        <a:p>
          <a:endParaRPr lang="zh-CN" altLang="en-US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BC69B430-D871-4CED-B43F-F6D35BDE21E8}" type="sibTrans" cxnId="{24A64B2E-C670-4500-9621-F662B8823B81}">
      <dgm:prSet/>
      <dgm:spPr/>
      <dgm:t>
        <a:bodyPr/>
        <a:lstStyle/>
        <a:p>
          <a:endParaRPr lang="zh-CN" altLang="en-US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1A8E1ED2-533F-4B0A-8B00-53ADDD0E10DD}">
      <dgm:prSet phldrT="[文本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创新</a:t>
          </a:r>
          <a:endParaRPr lang="en-US" altLang="zh-CN" b="1" dirty="0" smtClean="0">
            <a:latin typeface="微软雅黑" panose="020B0503020204020204" pitchFamily="34" charset="-122"/>
            <a:ea typeface="微软雅黑" panose="020B0503020204020204" pitchFamily="34" charset="-122"/>
          </a:endParaRPr>
        </a:p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平台</a:t>
          </a:r>
          <a:endParaRPr lang="en-US" altLang="zh-CN" b="1" dirty="0" smtClean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8265905A-60FE-4DDE-BBAD-2421DA99C106}" type="parTrans" cxnId="{B9FDAEFF-CB7E-4F48-B44C-48AAE66944A6}">
      <dgm:prSet/>
      <dgm:spPr/>
      <dgm:t>
        <a:bodyPr/>
        <a:lstStyle/>
        <a:p>
          <a:endParaRPr lang="zh-CN" altLang="en-US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D583276E-58C2-4249-B714-185580A8EF72}" type="sibTrans" cxnId="{B9FDAEFF-CB7E-4F48-B44C-48AAE66944A6}">
      <dgm:prSet/>
      <dgm:spPr/>
      <dgm:t>
        <a:bodyPr/>
        <a:lstStyle/>
        <a:p>
          <a:endParaRPr lang="zh-CN" altLang="en-US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5E9A8471-F106-4BAB-B78C-3C5315741C2E}">
      <dgm:prSet phldrT="[文本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法人</a:t>
          </a:r>
          <a:endParaRPr lang="en-US" altLang="zh-CN" b="1" dirty="0" smtClean="0">
            <a:latin typeface="微软雅黑" panose="020B0503020204020204" pitchFamily="34" charset="-122"/>
            <a:ea typeface="微软雅黑" panose="020B0503020204020204" pitchFamily="34" charset="-122"/>
          </a:endParaRPr>
        </a:p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清算</a:t>
          </a:r>
          <a:endParaRPr lang="en-US" altLang="zh-CN" b="1" dirty="0" smtClean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A8A02EF7-54A5-4A51-AE8A-B0AA20E63175}" type="parTrans" cxnId="{ABA3CC8F-CCB0-4464-AE07-6FFE3A7B7AD0}">
      <dgm:prSet/>
      <dgm:spPr/>
      <dgm:t>
        <a:bodyPr/>
        <a:lstStyle/>
        <a:p>
          <a:endParaRPr lang="zh-CN" altLang="en-US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54969ECB-B08E-443C-83E9-8DA9015B7084}" type="sibTrans" cxnId="{ABA3CC8F-CCB0-4464-AE07-6FFE3A7B7AD0}">
      <dgm:prSet/>
      <dgm:spPr/>
      <dgm:t>
        <a:bodyPr/>
        <a:lstStyle/>
        <a:p>
          <a:endParaRPr lang="zh-CN" altLang="en-US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1038A676-58C1-4A24-8E41-E80BADD6D40D}">
      <dgm:prSet phldrT="[文本]"/>
      <dgm:spPr>
        <a:solidFill>
          <a:schemeClr val="accent6"/>
        </a:solidFill>
      </dgm:spPr>
      <dgm:t>
        <a:bodyPr/>
        <a:lstStyle/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主体</a:t>
          </a:r>
          <a:endParaRPr lang="en-US" altLang="zh-CN" b="1" dirty="0" smtClean="0">
            <a:latin typeface="微软雅黑" panose="020B0503020204020204" pitchFamily="34" charset="-122"/>
            <a:ea typeface="微软雅黑" panose="020B0503020204020204" pitchFamily="34" charset="-122"/>
          </a:endParaRPr>
        </a:p>
        <a:p>
          <a:r>
            <a: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rPr>
            <a:t>多元化</a:t>
          </a:r>
          <a:endParaRPr lang="en-US" altLang="zh-CN" b="1" dirty="0" smtClean="0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2D49C3BF-9920-47E4-AA83-FA973A66A2A4}" type="parTrans" cxnId="{7D0E9ACD-0849-4E60-AD51-2703933A0A88}">
      <dgm:prSet/>
      <dgm:spPr/>
      <dgm:t>
        <a:bodyPr/>
        <a:lstStyle/>
        <a:p>
          <a:endParaRPr lang="zh-CN" altLang="en-US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BCAD61C9-194F-4086-A14B-176001DF9ED6}" type="sibTrans" cxnId="{7D0E9ACD-0849-4E60-AD51-2703933A0A88}">
      <dgm:prSet/>
      <dgm:spPr/>
      <dgm:t>
        <a:bodyPr/>
        <a:lstStyle/>
        <a:p>
          <a:endParaRPr lang="zh-CN" altLang="en-US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9D67750D-2FC8-40E5-A3A5-778F161AE87E}" type="pres">
      <dgm:prSet presAssocID="{15CBA3FD-01AA-4814-A203-B969288B43F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0B5B83E-97E0-4658-9E5A-63E228F9BF26}" type="pres">
      <dgm:prSet presAssocID="{C8E8E9B7-19A7-4720-9976-2263DE9D8FF2}" presName="centerShape" presStyleLbl="node0" presStyleIdx="0" presStyleCnt="1"/>
      <dgm:spPr/>
      <dgm:t>
        <a:bodyPr/>
        <a:lstStyle/>
        <a:p>
          <a:endParaRPr lang="zh-CN" altLang="en-US"/>
        </a:p>
      </dgm:t>
    </dgm:pt>
    <dgm:pt modelId="{3C898D5D-7F39-4996-A48B-9C106D062AB0}" type="pres">
      <dgm:prSet presAssocID="{17759740-D96F-45D5-9199-E82A842AB42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6EC353E-EFFD-4EB8-96AC-204F1E31AD87}" type="pres">
      <dgm:prSet presAssocID="{17759740-D96F-45D5-9199-E82A842AB423}" presName="dummy" presStyleCnt="0"/>
      <dgm:spPr/>
    </dgm:pt>
    <dgm:pt modelId="{7ABA2332-53C5-4441-AFF2-D2ADEDE27DFE}" type="pres">
      <dgm:prSet presAssocID="{A36A05F8-0D0A-443F-B7E4-1E6D04E2B1F9}" presName="sibTrans" presStyleLbl="sibTrans2D1" presStyleIdx="0" presStyleCnt="5"/>
      <dgm:spPr/>
      <dgm:t>
        <a:bodyPr/>
        <a:lstStyle/>
        <a:p>
          <a:endParaRPr lang="zh-CN" altLang="en-US"/>
        </a:p>
      </dgm:t>
    </dgm:pt>
    <dgm:pt modelId="{0DA17461-7BA9-47EA-9BF8-439E15ECDC35}" type="pres">
      <dgm:prSet presAssocID="{F126F301-1D21-4A92-B494-047A15C4B5C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C3BAEA0-F576-46A7-8D3D-8F37991463B5}" type="pres">
      <dgm:prSet presAssocID="{F126F301-1D21-4A92-B494-047A15C4B5CA}" presName="dummy" presStyleCnt="0"/>
      <dgm:spPr/>
    </dgm:pt>
    <dgm:pt modelId="{C818BE9F-D508-44EC-BF09-C12C115EC503}" type="pres">
      <dgm:prSet presAssocID="{BC69B430-D871-4CED-B43F-F6D35BDE21E8}" presName="sibTrans" presStyleLbl="sibTrans2D1" presStyleIdx="1" presStyleCnt="5"/>
      <dgm:spPr/>
      <dgm:t>
        <a:bodyPr/>
        <a:lstStyle/>
        <a:p>
          <a:endParaRPr lang="zh-CN" altLang="en-US"/>
        </a:p>
      </dgm:t>
    </dgm:pt>
    <dgm:pt modelId="{E3F6B56B-FA5F-48DB-A033-E349F1C3050E}" type="pres">
      <dgm:prSet presAssocID="{1A8E1ED2-533F-4B0A-8B00-53ADDD0E10D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F240078-65D4-46EB-91A8-3A45796DC3BB}" type="pres">
      <dgm:prSet presAssocID="{1A8E1ED2-533F-4B0A-8B00-53ADDD0E10DD}" presName="dummy" presStyleCnt="0"/>
      <dgm:spPr/>
    </dgm:pt>
    <dgm:pt modelId="{D58C820E-0D6D-4B28-8194-9645F53EE5E9}" type="pres">
      <dgm:prSet presAssocID="{D583276E-58C2-4249-B714-185580A8EF72}" presName="sibTrans" presStyleLbl="sibTrans2D1" presStyleIdx="2" presStyleCnt="5"/>
      <dgm:spPr/>
      <dgm:t>
        <a:bodyPr/>
        <a:lstStyle/>
        <a:p>
          <a:endParaRPr lang="zh-CN" altLang="en-US"/>
        </a:p>
      </dgm:t>
    </dgm:pt>
    <dgm:pt modelId="{25AF24DE-24E7-4EE5-98D0-9F29A3A8AE4D}" type="pres">
      <dgm:prSet presAssocID="{5E9A8471-F106-4BAB-B78C-3C5315741C2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AFDA896-3FDF-4B8B-B107-EB2E182ACB48}" type="pres">
      <dgm:prSet presAssocID="{5E9A8471-F106-4BAB-B78C-3C5315741C2E}" presName="dummy" presStyleCnt="0"/>
      <dgm:spPr/>
    </dgm:pt>
    <dgm:pt modelId="{56DB7C51-2F0F-417D-BDF1-E77F38D23029}" type="pres">
      <dgm:prSet presAssocID="{54969ECB-B08E-443C-83E9-8DA9015B7084}" presName="sibTrans" presStyleLbl="sibTrans2D1" presStyleIdx="3" presStyleCnt="5"/>
      <dgm:spPr/>
      <dgm:t>
        <a:bodyPr/>
        <a:lstStyle/>
        <a:p>
          <a:endParaRPr lang="zh-CN" altLang="en-US"/>
        </a:p>
      </dgm:t>
    </dgm:pt>
    <dgm:pt modelId="{2E685BCA-C177-4017-9F7D-ED3AEB5A7C34}" type="pres">
      <dgm:prSet presAssocID="{1038A676-58C1-4A24-8E41-E80BADD6D40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0B39A5A-62AB-4A1D-9133-7DBDF174FCA6}" type="pres">
      <dgm:prSet presAssocID="{1038A676-58C1-4A24-8E41-E80BADD6D40D}" presName="dummy" presStyleCnt="0"/>
      <dgm:spPr/>
    </dgm:pt>
    <dgm:pt modelId="{91BE9214-FDF4-45AB-89A7-3ACA1E1B48D1}" type="pres">
      <dgm:prSet presAssocID="{BCAD61C9-194F-4086-A14B-176001DF9ED6}" presName="sibTrans" presStyleLbl="sibTrans2D1" presStyleIdx="4" presStyleCnt="5"/>
      <dgm:spPr/>
      <dgm:t>
        <a:bodyPr/>
        <a:lstStyle/>
        <a:p>
          <a:endParaRPr lang="zh-CN" altLang="en-US"/>
        </a:p>
      </dgm:t>
    </dgm:pt>
  </dgm:ptLst>
  <dgm:cxnLst>
    <dgm:cxn modelId="{29EDC9A4-5CFE-4DB3-90F5-D458AE664712}" type="presOf" srcId="{BCAD61C9-194F-4086-A14B-176001DF9ED6}" destId="{91BE9214-FDF4-45AB-89A7-3ACA1E1B48D1}" srcOrd="0" destOrd="0" presId="urn:microsoft.com/office/officeart/2005/8/layout/radial6"/>
    <dgm:cxn modelId="{3D02D5BB-35C8-4B23-8AD3-E708B8AE5D9C}" srcId="{C8E8E9B7-19A7-4720-9976-2263DE9D8FF2}" destId="{17759740-D96F-45D5-9199-E82A842AB423}" srcOrd="0" destOrd="0" parTransId="{39915B69-B22D-45D9-8F0F-9DDD26861DEC}" sibTransId="{A36A05F8-0D0A-443F-B7E4-1E6D04E2B1F9}"/>
    <dgm:cxn modelId="{CDF82E83-D7DA-46F1-B399-08E8E6C1CE62}" type="presOf" srcId="{15CBA3FD-01AA-4814-A203-B969288B43F5}" destId="{9D67750D-2FC8-40E5-A3A5-778F161AE87E}" srcOrd="0" destOrd="0" presId="urn:microsoft.com/office/officeart/2005/8/layout/radial6"/>
    <dgm:cxn modelId="{24A64B2E-C670-4500-9621-F662B8823B81}" srcId="{C8E8E9B7-19A7-4720-9976-2263DE9D8FF2}" destId="{F126F301-1D21-4A92-B494-047A15C4B5CA}" srcOrd="1" destOrd="0" parTransId="{D9DA36A7-652F-4A07-842D-067239FE6C95}" sibTransId="{BC69B430-D871-4CED-B43F-F6D35BDE21E8}"/>
    <dgm:cxn modelId="{E0331C46-D0FA-466A-B0B7-8B47AEC6ADAE}" type="presOf" srcId="{54969ECB-B08E-443C-83E9-8DA9015B7084}" destId="{56DB7C51-2F0F-417D-BDF1-E77F38D23029}" srcOrd="0" destOrd="0" presId="urn:microsoft.com/office/officeart/2005/8/layout/radial6"/>
    <dgm:cxn modelId="{261EE96A-AE53-4771-BB8F-842995A8134D}" type="presOf" srcId="{1038A676-58C1-4A24-8E41-E80BADD6D40D}" destId="{2E685BCA-C177-4017-9F7D-ED3AEB5A7C34}" srcOrd="0" destOrd="0" presId="urn:microsoft.com/office/officeart/2005/8/layout/radial6"/>
    <dgm:cxn modelId="{7D0E9ACD-0849-4E60-AD51-2703933A0A88}" srcId="{C8E8E9B7-19A7-4720-9976-2263DE9D8FF2}" destId="{1038A676-58C1-4A24-8E41-E80BADD6D40D}" srcOrd="4" destOrd="0" parTransId="{2D49C3BF-9920-47E4-AA83-FA973A66A2A4}" sibTransId="{BCAD61C9-194F-4086-A14B-176001DF9ED6}"/>
    <dgm:cxn modelId="{8FA22234-F2D0-4865-AFD2-89B498FA25AC}" type="presOf" srcId="{1A8E1ED2-533F-4B0A-8B00-53ADDD0E10DD}" destId="{E3F6B56B-FA5F-48DB-A033-E349F1C3050E}" srcOrd="0" destOrd="0" presId="urn:microsoft.com/office/officeart/2005/8/layout/radial6"/>
    <dgm:cxn modelId="{ABA3CC8F-CCB0-4464-AE07-6FFE3A7B7AD0}" srcId="{C8E8E9B7-19A7-4720-9976-2263DE9D8FF2}" destId="{5E9A8471-F106-4BAB-B78C-3C5315741C2E}" srcOrd="3" destOrd="0" parTransId="{A8A02EF7-54A5-4A51-AE8A-B0AA20E63175}" sibTransId="{54969ECB-B08E-443C-83E9-8DA9015B7084}"/>
    <dgm:cxn modelId="{BBD58DE9-0FF6-40FB-8F26-C1FDAC2C3C01}" type="presOf" srcId="{F126F301-1D21-4A92-B494-047A15C4B5CA}" destId="{0DA17461-7BA9-47EA-9BF8-439E15ECDC35}" srcOrd="0" destOrd="0" presId="urn:microsoft.com/office/officeart/2005/8/layout/radial6"/>
    <dgm:cxn modelId="{F3E0CAA9-9BCB-4A82-81D5-4BA826E440A0}" srcId="{15CBA3FD-01AA-4814-A203-B969288B43F5}" destId="{C8E8E9B7-19A7-4720-9976-2263DE9D8FF2}" srcOrd="0" destOrd="0" parTransId="{8798BA43-32EA-41B7-83F3-A9DA04BB76AC}" sibTransId="{BF5B4A66-070B-446A-9407-205799F31965}"/>
    <dgm:cxn modelId="{5A7F366A-240D-4DA5-8A49-E1BB84701A2A}" type="presOf" srcId="{BC69B430-D871-4CED-B43F-F6D35BDE21E8}" destId="{C818BE9F-D508-44EC-BF09-C12C115EC503}" srcOrd="0" destOrd="0" presId="urn:microsoft.com/office/officeart/2005/8/layout/radial6"/>
    <dgm:cxn modelId="{F97AC458-6EF6-4469-B551-B943212E8174}" type="presOf" srcId="{17759740-D96F-45D5-9199-E82A842AB423}" destId="{3C898D5D-7F39-4996-A48B-9C106D062AB0}" srcOrd="0" destOrd="0" presId="urn:microsoft.com/office/officeart/2005/8/layout/radial6"/>
    <dgm:cxn modelId="{B0AC2752-C83F-411F-8050-44561A299DE6}" type="presOf" srcId="{D583276E-58C2-4249-B714-185580A8EF72}" destId="{D58C820E-0D6D-4B28-8194-9645F53EE5E9}" srcOrd="0" destOrd="0" presId="urn:microsoft.com/office/officeart/2005/8/layout/radial6"/>
    <dgm:cxn modelId="{087516C9-62E6-4BE8-93D4-BFDB9E107E1A}" type="presOf" srcId="{C8E8E9B7-19A7-4720-9976-2263DE9D8FF2}" destId="{10B5B83E-97E0-4658-9E5A-63E228F9BF26}" srcOrd="0" destOrd="0" presId="urn:microsoft.com/office/officeart/2005/8/layout/radial6"/>
    <dgm:cxn modelId="{D77BB852-9F43-484A-9F89-D2BBEE8088A7}" type="presOf" srcId="{A36A05F8-0D0A-443F-B7E4-1E6D04E2B1F9}" destId="{7ABA2332-53C5-4441-AFF2-D2ADEDE27DFE}" srcOrd="0" destOrd="0" presId="urn:microsoft.com/office/officeart/2005/8/layout/radial6"/>
    <dgm:cxn modelId="{1EBE14F2-B3A8-4B3A-8F7C-DFCA55DFF04B}" type="presOf" srcId="{5E9A8471-F106-4BAB-B78C-3C5315741C2E}" destId="{25AF24DE-24E7-4EE5-98D0-9F29A3A8AE4D}" srcOrd="0" destOrd="0" presId="urn:microsoft.com/office/officeart/2005/8/layout/radial6"/>
    <dgm:cxn modelId="{B9FDAEFF-CB7E-4F48-B44C-48AAE66944A6}" srcId="{C8E8E9B7-19A7-4720-9976-2263DE9D8FF2}" destId="{1A8E1ED2-533F-4B0A-8B00-53ADDD0E10DD}" srcOrd="2" destOrd="0" parTransId="{8265905A-60FE-4DDE-BBAD-2421DA99C106}" sibTransId="{D583276E-58C2-4249-B714-185580A8EF72}"/>
    <dgm:cxn modelId="{56C8F984-9EBF-4323-9BBF-CCAA0A1F97D2}" type="presParOf" srcId="{9D67750D-2FC8-40E5-A3A5-778F161AE87E}" destId="{10B5B83E-97E0-4658-9E5A-63E228F9BF26}" srcOrd="0" destOrd="0" presId="urn:microsoft.com/office/officeart/2005/8/layout/radial6"/>
    <dgm:cxn modelId="{4C18C711-0F8A-4AC2-9483-7F9BE3F89796}" type="presParOf" srcId="{9D67750D-2FC8-40E5-A3A5-778F161AE87E}" destId="{3C898D5D-7F39-4996-A48B-9C106D062AB0}" srcOrd="1" destOrd="0" presId="urn:microsoft.com/office/officeart/2005/8/layout/radial6"/>
    <dgm:cxn modelId="{CE300A00-3655-407F-A40B-C03AEBAD341E}" type="presParOf" srcId="{9D67750D-2FC8-40E5-A3A5-778F161AE87E}" destId="{F6EC353E-EFFD-4EB8-96AC-204F1E31AD87}" srcOrd="2" destOrd="0" presId="urn:microsoft.com/office/officeart/2005/8/layout/radial6"/>
    <dgm:cxn modelId="{34840576-C95C-4216-B3CF-54340BD0DDBC}" type="presParOf" srcId="{9D67750D-2FC8-40E5-A3A5-778F161AE87E}" destId="{7ABA2332-53C5-4441-AFF2-D2ADEDE27DFE}" srcOrd="3" destOrd="0" presId="urn:microsoft.com/office/officeart/2005/8/layout/radial6"/>
    <dgm:cxn modelId="{57214CE0-7DB4-45DB-914F-6C9736BF5215}" type="presParOf" srcId="{9D67750D-2FC8-40E5-A3A5-778F161AE87E}" destId="{0DA17461-7BA9-47EA-9BF8-439E15ECDC35}" srcOrd="4" destOrd="0" presId="urn:microsoft.com/office/officeart/2005/8/layout/radial6"/>
    <dgm:cxn modelId="{440A3E06-1996-46F1-9DAB-99E022E2210E}" type="presParOf" srcId="{9D67750D-2FC8-40E5-A3A5-778F161AE87E}" destId="{5C3BAEA0-F576-46A7-8D3D-8F37991463B5}" srcOrd="5" destOrd="0" presId="urn:microsoft.com/office/officeart/2005/8/layout/radial6"/>
    <dgm:cxn modelId="{AA0C1AEB-C34D-4CBE-8E79-15E13FA4A9BF}" type="presParOf" srcId="{9D67750D-2FC8-40E5-A3A5-778F161AE87E}" destId="{C818BE9F-D508-44EC-BF09-C12C115EC503}" srcOrd="6" destOrd="0" presId="urn:microsoft.com/office/officeart/2005/8/layout/radial6"/>
    <dgm:cxn modelId="{551476FB-CD7B-4C3B-A7AF-B0899A8E3D52}" type="presParOf" srcId="{9D67750D-2FC8-40E5-A3A5-778F161AE87E}" destId="{E3F6B56B-FA5F-48DB-A033-E349F1C3050E}" srcOrd="7" destOrd="0" presId="urn:microsoft.com/office/officeart/2005/8/layout/radial6"/>
    <dgm:cxn modelId="{9DDE752F-4EE7-4C00-B74F-2600EE256D6F}" type="presParOf" srcId="{9D67750D-2FC8-40E5-A3A5-778F161AE87E}" destId="{9F240078-65D4-46EB-91A8-3A45796DC3BB}" srcOrd="8" destOrd="0" presId="urn:microsoft.com/office/officeart/2005/8/layout/radial6"/>
    <dgm:cxn modelId="{17A0D270-8FCD-4F37-A456-72C8BB16FDCD}" type="presParOf" srcId="{9D67750D-2FC8-40E5-A3A5-778F161AE87E}" destId="{D58C820E-0D6D-4B28-8194-9645F53EE5E9}" srcOrd="9" destOrd="0" presId="urn:microsoft.com/office/officeart/2005/8/layout/radial6"/>
    <dgm:cxn modelId="{4657DD5C-6BF3-4F40-B02F-071AAFCC548A}" type="presParOf" srcId="{9D67750D-2FC8-40E5-A3A5-778F161AE87E}" destId="{25AF24DE-24E7-4EE5-98D0-9F29A3A8AE4D}" srcOrd="10" destOrd="0" presId="urn:microsoft.com/office/officeart/2005/8/layout/radial6"/>
    <dgm:cxn modelId="{FA12001D-4DB0-4C18-BAB7-B29DA9098637}" type="presParOf" srcId="{9D67750D-2FC8-40E5-A3A5-778F161AE87E}" destId="{AAFDA896-3FDF-4B8B-B107-EB2E182ACB48}" srcOrd="11" destOrd="0" presId="urn:microsoft.com/office/officeart/2005/8/layout/radial6"/>
    <dgm:cxn modelId="{B6C60C48-2F87-43E0-8899-6FCF85A21569}" type="presParOf" srcId="{9D67750D-2FC8-40E5-A3A5-778F161AE87E}" destId="{56DB7C51-2F0F-417D-BDF1-E77F38D23029}" srcOrd="12" destOrd="0" presId="urn:microsoft.com/office/officeart/2005/8/layout/radial6"/>
    <dgm:cxn modelId="{60710BC6-C431-4A15-8434-DFB737F4BD73}" type="presParOf" srcId="{9D67750D-2FC8-40E5-A3A5-778F161AE87E}" destId="{2E685BCA-C177-4017-9F7D-ED3AEB5A7C34}" srcOrd="13" destOrd="0" presId="urn:microsoft.com/office/officeart/2005/8/layout/radial6"/>
    <dgm:cxn modelId="{B6380C4C-1463-42B5-86C3-4357AE6C5027}" type="presParOf" srcId="{9D67750D-2FC8-40E5-A3A5-778F161AE87E}" destId="{60B39A5A-62AB-4A1D-9133-7DBDF174FCA6}" srcOrd="14" destOrd="0" presId="urn:microsoft.com/office/officeart/2005/8/layout/radial6"/>
    <dgm:cxn modelId="{A5495C18-B8D1-499C-869F-B2B894F1956D}" type="presParOf" srcId="{9D67750D-2FC8-40E5-A3A5-778F161AE87E}" destId="{91BE9214-FDF4-45AB-89A7-3ACA1E1B48D1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B68032-3148-41F3-8CDB-780F4B25E44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6C4AD43-C867-4256-910B-F196349C0157}">
      <dgm:prSet phldrT="[文本]"/>
      <dgm:spPr>
        <a:solidFill>
          <a:srgbClr val="00B050"/>
        </a:solidFill>
      </dgm:spPr>
      <dgm:t>
        <a:bodyPr/>
        <a:lstStyle/>
        <a:p>
          <a:r>
            <a:rPr lang="zh-CN" altLang="en-US" b="1" dirty="0" smtClean="0">
              <a:solidFill>
                <a:srgbClr val="7030A0"/>
              </a:solidFill>
            </a:rPr>
            <a:t>交易中心</a:t>
          </a:r>
          <a:r>
            <a:rPr lang="zh-CN" altLang="en-US" dirty="0" smtClean="0">
              <a:solidFill>
                <a:srgbClr val="7030A0"/>
              </a:solidFill>
              <a:latin typeface="华文行楷" pitchFamily="2" charset="-122"/>
              <a:ea typeface="华文行楷" pitchFamily="2" charset="-122"/>
            </a:rPr>
            <a:t>唯一合法</a:t>
          </a:r>
          <a:endParaRPr lang="zh-CN" altLang="en-US" dirty="0">
            <a:solidFill>
              <a:srgbClr val="7030A0"/>
            </a:solidFill>
            <a:latin typeface="华文行楷" pitchFamily="2" charset="-122"/>
            <a:ea typeface="华文行楷" pitchFamily="2" charset="-122"/>
          </a:endParaRPr>
        </a:p>
      </dgm:t>
    </dgm:pt>
    <dgm:pt modelId="{C36C43DB-492E-43AC-B5CE-DD1022372675}" type="parTrans" cxnId="{BC8885A1-3193-4CB5-857B-5D4622EFBA59}">
      <dgm:prSet/>
      <dgm:spPr/>
      <dgm:t>
        <a:bodyPr/>
        <a:lstStyle/>
        <a:p>
          <a:endParaRPr lang="zh-CN" altLang="en-US"/>
        </a:p>
      </dgm:t>
    </dgm:pt>
    <dgm:pt modelId="{E2E00B38-F39E-4950-BE18-F6363CA6DC88}" type="sibTrans" cxnId="{BC8885A1-3193-4CB5-857B-5D4622EFBA59}">
      <dgm:prSet/>
      <dgm:spPr/>
      <dgm:t>
        <a:bodyPr/>
        <a:lstStyle/>
        <a:p>
          <a:endParaRPr lang="zh-CN" altLang="en-US"/>
        </a:p>
      </dgm:t>
    </dgm:pt>
    <dgm:pt modelId="{1D78DA84-CB8E-4DF5-B070-26667F070A81}">
      <dgm:prSet phldrT="[文本]"/>
      <dgm:spPr>
        <a:solidFill>
          <a:srgbClr val="EAE505"/>
        </a:solidFill>
      </dgm:spPr>
      <dgm:t>
        <a:bodyPr/>
        <a:lstStyle/>
        <a:p>
          <a:r>
            <a:rPr lang="zh-CN" altLang="en-US" b="1" dirty="0" smtClean="0">
              <a:solidFill>
                <a:srgbClr val="C00000"/>
              </a:solidFill>
            </a:rPr>
            <a:t>政研中心</a:t>
          </a:r>
          <a:r>
            <a:rPr lang="zh-CN" altLang="en-US" dirty="0" smtClean="0">
              <a:solidFill>
                <a:srgbClr val="C00000"/>
              </a:solidFill>
              <a:latin typeface="华文行楷" pitchFamily="2" charset="-122"/>
              <a:ea typeface="华文行楷" pitchFamily="2" charset="-122"/>
            </a:rPr>
            <a:t>影响监管</a:t>
          </a:r>
          <a:endParaRPr lang="zh-CN" altLang="en-US" dirty="0">
            <a:solidFill>
              <a:srgbClr val="C00000"/>
            </a:solidFill>
            <a:latin typeface="华文行楷" pitchFamily="2" charset="-122"/>
            <a:ea typeface="华文行楷" pitchFamily="2" charset="-122"/>
          </a:endParaRPr>
        </a:p>
      </dgm:t>
    </dgm:pt>
    <dgm:pt modelId="{753FA60A-BA1B-45A6-A8B2-FB293392665D}" type="parTrans" cxnId="{CFA3FB2F-AB12-489F-AF5E-AA80469975B8}">
      <dgm:prSet/>
      <dgm:spPr/>
      <dgm:t>
        <a:bodyPr/>
        <a:lstStyle/>
        <a:p>
          <a:endParaRPr lang="zh-CN" altLang="en-US"/>
        </a:p>
      </dgm:t>
    </dgm:pt>
    <dgm:pt modelId="{E40101F3-A6D6-46E0-BB09-ABB821C22015}" type="sibTrans" cxnId="{CFA3FB2F-AB12-489F-AF5E-AA80469975B8}">
      <dgm:prSet/>
      <dgm:spPr/>
      <dgm:t>
        <a:bodyPr/>
        <a:lstStyle/>
        <a:p>
          <a:endParaRPr lang="zh-CN" altLang="en-US"/>
        </a:p>
      </dgm:t>
    </dgm:pt>
    <dgm:pt modelId="{0E6A151F-8111-4744-8EF3-2E15E5F17104}">
      <dgm:prSet phldrT="[文本]"/>
      <dgm:spPr>
        <a:solidFill>
          <a:srgbClr val="F846F0"/>
        </a:solidFill>
      </dgm:spPr>
      <dgm:t>
        <a:bodyPr/>
        <a:lstStyle/>
        <a:p>
          <a:r>
            <a:rPr lang="zh-CN" altLang="en-US" b="1" dirty="0" smtClean="0"/>
            <a:t>创新中心</a:t>
          </a:r>
          <a:r>
            <a:rPr lang="zh-CN" altLang="en-US" dirty="0" smtClean="0">
              <a:latin typeface="华文行楷" pitchFamily="2" charset="-122"/>
              <a:ea typeface="华文行楷" pitchFamily="2" charset="-122"/>
            </a:rPr>
            <a:t>产品交易</a:t>
          </a:r>
          <a:endParaRPr lang="zh-CN" altLang="en-US" dirty="0">
            <a:latin typeface="华文行楷" pitchFamily="2" charset="-122"/>
            <a:ea typeface="华文行楷" pitchFamily="2" charset="-122"/>
          </a:endParaRPr>
        </a:p>
      </dgm:t>
    </dgm:pt>
    <dgm:pt modelId="{C7BEED43-42EB-4DAA-A112-A57FACE96D5C}" type="parTrans" cxnId="{6E94FD51-F882-40F3-B307-039429D007A0}">
      <dgm:prSet/>
      <dgm:spPr/>
      <dgm:t>
        <a:bodyPr/>
        <a:lstStyle/>
        <a:p>
          <a:endParaRPr lang="zh-CN" altLang="en-US"/>
        </a:p>
      </dgm:t>
    </dgm:pt>
    <dgm:pt modelId="{94C747E8-D40C-44BF-A504-7577D1EC3BA1}" type="sibTrans" cxnId="{6E94FD51-F882-40F3-B307-039429D007A0}">
      <dgm:prSet/>
      <dgm:spPr/>
      <dgm:t>
        <a:bodyPr/>
        <a:lstStyle/>
        <a:p>
          <a:endParaRPr lang="zh-CN" altLang="en-US"/>
        </a:p>
      </dgm:t>
    </dgm:pt>
    <dgm:pt modelId="{7466474A-CBED-4348-BC27-AEE25E8B74F4}" type="pres">
      <dgm:prSet presAssocID="{D5B68032-3148-41F3-8CDB-780F4B25E444}" presName="CompostProcess" presStyleCnt="0">
        <dgm:presLayoutVars>
          <dgm:dir/>
          <dgm:resizeHandles val="exact"/>
        </dgm:presLayoutVars>
      </dgm:prSet>
      <dgm:spPr/>
    </dgm:pt>
    <dgm:pt modelId="{0DFB1540-0EF4-406C-8BE4-AE05D2797AB4}" type="pres">
      <dgm:prSet presAssocID="{D5B68032-3148-41F3-8CDB-780F4B25E444}" presName="arrow" presStyleLbl="bgShp" presStyleIdx="0" presStyleCnt="1" custScaleX="110004"/>
      <dgm:spPr/>
    </dgm:pt>
    <dgm:pt modelId="{2F5C3E30-DDF5-4B02-875B-AABCBE78ABF8}" type="pres">
      <dgm:prSet presAssocID="{D5B68032-3148-41F3-8CDB-780F4B25E444}" presName="linearProcess" presStyleCnt="0"/>
      <dgm:spPr/>
    </dgm:pt>
    <dgm:pt modelId="{600023B5-4833-43BC-A9AE-3F9C552D3415}" type="pres">
      <dgm:prSet presAssocID="{06C4AD43-C867-4256-910B-F196349C0157}" presName="textNode" presStyleLbl="node1" presStyleIdx="0" presStyleCnt="3" custScaleX="10986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F81C7C3-2640-4043-B224-1F18009B3F7E}" type="pres">
      <dgm:prSet presAssocID="{E2E00B38-F39E-4950-BE18-F6363CA6DC88}" presName="sibTrans" presStyleCnt="0"/>
      <dgm:spPr/>
    </dgm:pt>
    <dgm:pt modelId="{AFCF46BF-B06D-4EAD-8DF3-0052639299F4}" type="pres">
      <dgm:prSet presAssocID="{1D78DA84-CB8E-4DF5-B070-26667F070A81}" presName="textNode" presStyleLbl="node1" presStyleIdx="1" presStyleCnt="3" custScaleX="9938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FA72079-2837-44ED-865E-AF4251D6260C}" type="pres">
      <dgm:prSet presAssocID="{E40101F3-A6D6-46E0-BB09-ABB821C22015}" presName="sibTrans" presStyleCnt="0"/>
      <dgm:spPr/>
    </dgm:pt>
    <dgm:pt modelId="{06A9CE40-92A2-4388-96CA-9F7C1FBC9336}" type="pres">
      <dgm:prSet presAssocID="{0E6A151F-8111-4744-8EF3-2E15E5F17104}" presName="textNode" presStyleLbl="node1" presStyleIdx="2" presStyleCnt="3" custLinFactNeighborX="17072" custLinFactNeighborY="150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6BA4A97-B62F-4A12-A391-54619E90752F}" type="presOf" srcId="{0E6A151F-8111-4744-8EF3-2E15E5F17104}" destId="{06A9CE40-92A2-4388-96CA-9F7C1FBC9336}" srcOrd="0" destOrd="0" presId="urn:microsoft.com/office/officeart/2005/8/layout/hProcess9"/>
    <dgm:cxn modelId="{677F066E-9386-40E3-8922-6C45989E7489}" type="presOf" srcId="{06C4AD43-C867-4256-910B-F196349C0157}" destId="{600023B5-4833-43BC-A9AE-3F9C552D3415}" srcOrd="0" destOrd="0" presId="urn:microsoft.com/office/officeart/2005/8/layout/hProcess9"/>
    <dgm:cxn modelId="{52E7052D-3A9F-4931-B47B-575FC0EEA15B}" type="presOf" srcId="{1D78DA84-CB8E-4DF5-B070-26667F070A81}" destId="{AFCF46BF-B06D-4EAD-8DF3-0052639299F4}" srcOrd="0" destOrd="0" presId="urn:microsoft.com/office/officeart/2005/8/layout/hProcess9"/>
    <dgm:cxn modelId="{BC8885A1-3193-4CB5-857B-5D4622EFBA59}" srcId="{D5B68032-3148-41F3-8CDB-780F4B25E444}" destId="{06C4AD43-C867-4256-910B-F196349C0157}" srcOrd="0" destOrd="0" parTransId="{C36C43DB-492E-43AC-B5CE-DD1022372675}" sibTransId="{E2E00B38-F39E-4950-BE18-F6363CA6DC88}"/>
    <dgm:cxn modelId="{6E94FD51-F882-40F3-B307-039429D007A0}" srcId="{D5B68032-3148-41F3-8CDB-780F4B25E444}" destId="{0E6A151F-8111-4744-8EF3-2E15E5F17104}" srcOrd="2" destOrd="0" parTransId="{C7BEED43-42EB-4DAA-A112-A57FACE96D5C}" sibTransId="{94C747E8-D40C-44BF-A504-7577D1EC3BA1}"/>
    <dgm:cxn modelId="{CFA3FB2F-AB12-489F-AF5E-AA80469975B8}" srcId="{D5B68032-3148-41F3-8CDB-780F4B25E444}" destId="{1D78DA84-CB8E-4DF5-B070-26667F070A81}" srcOrd="1" destOrd="0" parTransId="{753FA60A-BA1B-45A6-A8B2-FB293392665D}" sibTransId="{E40101F3-A6D6-46E0-BB09-ABB821C22015}"/>
    <dgm:cxn modelId="{E51A4B1A-4C6E-450C-9CFA-5E2569623278}" type="presOf" srcId="{D5B68032-3148-41F3-8CDB-780F4B25E444}" destId="{7466474A-CBED-4348-BC27-AEE25E8B74F4}" srcOrd="0" destOrd="0" presId="urn:microsoft.com/office/officeart/2005/8/layout/hProcess9"/>
    <dgm:cxn modelId="{E7835F60-FD40-4723-9FA1-3EF3B9B911BF}" type="presParOf" srcId="{7466474A-CBED-4348-BC27-AEE25E8B74F4}" destId="{0DFB1540-0EF4-406C-8BE4-AE05D2797AB4}" srcOrd="0" destOrd="0" presId="urn:microsoft.com/office/officeart/2005/8/layout/hProcess9"/>
    <dgm:cxn modelId="{E698E515-846A-413D-BECB-22BC0C728D5D}" type="presParOf" srcId="{7466474A-CBED-4348-BC27-AEE25E8B74F4}" destId="{2F5C3E30-DDF5-4B02-875B-AABCBE78ABF8}" srcOrd="1" destOrd="0" presId="urn:microsoft.com/office/officeart/2005/8/layout/hProcess9"/>
    <dgm:cxn modelId="{0E5DABC8-0866-4BBA-8017-1652D3762531}" type="presParOf" srcId="{2F5C3E30-DDF5-4B02-875B-AABCBE78ABF8}" destId="{600023B5-4833-43BC-A9AE-3F9C552D3415}" srcOrd="0" destOrd="0" presId="urn:microsoft.com/office/officeart/2005/8/layout/hProcess9"/>
    <dgm:cxn modelId="{02C3C0B7-3E23-4B19-88A9-D3D048A5D2FB}" type="presParOf" srcId="{2F5C3E30-DDF5-4B02-875B-AABCBE78ABF8}" destId="{0F81C7C3-2640-4043-B224-1F18009B3F7E}" srcOrd="1" destOrd="0" presId="urn:microsoft.com/office/officeart/2005/8/layout/hProcess9"/>
    <dgm:cxn modelId="{205D67DF-3A91-49BC-98C2-D698D7D68561}" type="presParOf" srcId="{2F5C3E30-DDF5-4B02-875B-AABCBE78ABF8}" destId="{AFCF46BF-B06D-4EAD-8DF3-0052639299F4}" srcOrd="2" destOrd="0" presId="urn:microsoft.com/office/officeart/2005/8/layout/hProcess9"/>
    <dgm:cxn modelId="{28ADE703-FD37-4409-AECD-2C3D1758F446}" type="presParOf" srcId="{2F5C3E30-DDF5-4B02-875B-AABCBE78ABF8}" destId="{DFA72079-2837-44ED-865E-AF4251D6260C}" srcOrd="3" destOrd="0" presId="urn:microsoft.com/office/officeart/2005/8/layout/hProcess9"/>
    <dgm:cxn modelId="{8A868ACF-CE1E-4BC3-9DE2-96269C8E5207}" type="presParOf" srcId="{2F5C3E30-DDF5-4B02-875B-AABCBE78ABF8}" destId="{06A9CE40-92A2-4388-96CA-9F7C1FBC933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C4502D-4AFC-4EFA-83D7-6A2A055C7573}" type="doc">
      <dgm:prSet loTypeId="urn:microsoft.com/office/officeart/2005/8/layout/arrow2" loCatId="process" qsTypeId="urn:microsoft.com/office/officeart/2005/8/quickstyle/simple1" qsCatId="simple" csTypeId="urn:microsoft.com/office/officeart/2005/8/colors/accent6_4" csCatId="accent6" phldr="1"/>
      <dgm:spPr/>
    </dgm:pt>
    <dgm:pt modelId="{1212EAA7-37F0-46E7-9E9B-F7A8F6C5456A}">
      <dgm:prSet phldrT="[文本]"/>
      <dgm:spPr>
        <a:solidFill>
          <a:srgbClr val="92D050"/>
        </a:solidFill>
      </dgm:spPr>
      <dgm:t>
        <a:bodyPr/>
        <a:lstStyle/>
        <a:p>
          <a:r>
            <a:rPr lang="zh-CN" altLang="en-US" dirty="0" smtClean="0">
              <a:solidFill>
                <a:schemeClr val="bg1"/>
              </a:solidFill>
            </a:rPr>
            <a:t>银银平台  转贴交易</a:t>
          </a:r>
          <a:endParaRPr lang="zh-CN" altLang="en-US" dirty="0">
            <a:solidFill>
              <a:schemeClr val="bg1"/>
            </a:solidFill>
          </a:endParaRPr>
        </a:p>
      </dgm:t>
    </dgm:pt>
    <dgm:pt modelId="{786329BE-005C-42DD-8B19-77FE4C101413}" type="parTrans" cxnId="{EDCF6AA8-2911-415F-BA49-EC989A81002B}">
      <dgm:prSet/>
      <dgm:spPr/>
      <dgm:t>
        <a:bodyPr/>
        <a:lstStyle/>
        <a:p>
          <a:endParaRPr lang="zh-CN" altLang="en-US"/>
        </a:p>
      </dgm:t>
    </dgm:pt>
    <dgm:pt modelId="{7B119F3D-4F14-4E18-9E5D-9B95E12B12DB}" type="sibTrans" cxnId="{EDCF6AA8-2911-415F-BA49-EC989A81002B}">
      <dgm:prSet/>
      <dgm:spPr/>
      <dgm:t>
        <a:bodyPr/>
        <a:lstStyle/>
        <a:p>
          <a:endParaRPr lang="zh-CN" altLang="en-US"/>
        </a:p>
      </dgm:t>
    </dgm:pt>
    <dgm:pt modelId="{83474BD3-297D-4CE0-9C4B-6B3B35457BDE}">
      <dgm:prSet phldrT="[文本]"/>
      <dgm:spPr>
        <a:solidFill>
          <a:srgbClr val="CF523D"/>
        </a:solidFill>
      </dgm:spPr>
      <dgm:t>
        <a:bodyPr/>
        <a:lstStyle/>
        <a:p>
          <a:r>
            <a:rPr lang="zh-CN" altLang="en-US" dirty="0" smtClean="0">
              <a:solidFill>
                <a:schemeClr val="bg1"/>
              </a:solidFill>
            </a:rPr>
            <a:t>银企平台直贴交易</a:t>
          </a:r>
          <a:endParaRPr lang="zh-CN" altLang="en-US" dirty="0">
            <a:solidFill>
              <a:schemeClr val="bg1"/>
            </a:solidFill>
          </a:endParaRPr>
        </a:p>
      </dgm:t>
    </dgm:pt>
    <dgm:pt modelId="{877B4BEB-EE74-4A92-AA61-BCB587C983E8}" type="parTrans" cxnId="{50E929FF-4CFB-4919-A7C0-687C4D0BE56D}">
      <dgm:prSet/>
      <dgm:spPr/>
      <dgm:t>
        <a:bodyPr/>
        <a:lstStyle/>
        <a:p>
          <a:endParaRPr lang="zh-CN" altLang="en-US"/>
        </a:p>
      </dgm:t>
    </dgm:pt>
    <dgm:pt modelId="{5E2F7F45-D82D-4BC9-9045-8D9CBCC50D44}" type="sibTrans" cxnId="{50E929FF-4CFB-4919-A7C0-687C4D0BE56D}">
      <dgm:prSet/>
      <dgm:spPr/>
      <dgm:t>
        <a:bodyPr/>
        <a:lstStyle/>
        <a:p>
          <a:endParaRPr lang="zh-CN" altLang="en-US"/>
        </a:p>
      </dgm:t>
    </dgm:pt>
    <dgm:pt modelId="{1C21BB71-9F5E-44B3-809F-20C2DB554D00}">
      <dgm:prSet phldrT="[文本]"/>
      <dgm:spPr>
        <a:solidFill>
          <a:srgbClr val="FB9BF6"/>
        </a:solidFill>
      </dgm:spPr>
      <dgm:t>
        <a:bodyPr/>
        <a:lstStyle/>
        <a:p>
          <a:r>
            <a:rPr lang="zh-CN" altLang="en-US" dirty="0" smtClean="0">
              <a:solidFill>
                <a:schemeClr val="bg1"/>
              </a:solidFill>
            </a:rPr>
            <a:t>发行平台中小企票</a:t>
          </a:r>
          <a:endParaRPr lang="zh-CN" altLang="en-US" dirty="0">
            <a:solidFill>
              <a:schemeClr val="bg1"/>
            </a:solidFill>
          </a:endParaRPr>
        </a:p>
      </dgm:t>
    </dgm:pt>
    <dgm:pt modelId="{A374117F-7F45-4698-922E-DAD3EA6EE8B3}" type="parTrans" cxnId="{1C009760-CA7B-448E-97D7-D7CE27935B9F}">
      <dgm:prSet/>
      <dgm:spPr/>
      <dgm:t>
        <a:bodyPr/>
        <a:lstStyle/>
        <a:p>
          <a:endParaRPr lang="zh-CN" altLang="en-US"/>
        </a:p>
      </dgm:t>
    </dgm:pt>
    <dgm:pt modelId="{611BECD4-DAA0-483E-B5D2-609A3D82105D}" type="sibTrans" cxnId="{1C009760-CA7B-448E-97D7-D7CE27935B9F}">
      <dgm:prSet/>
      <dgm:spPr/>
      <dgm:t>
        <a:bodyPr/>
        <a:lstStyle/>
        <a:p>
          <a:endParaRPr lang="zh-CN" altLang="en-US"/>
        </a:p>
      </dgm:t>
    </dgm:pt>
    <dgm:pt modelId="{48EB26CD-B145-4B86-BED4-5DDBD304C902}" type="pres">
      <dgm:prSet presAssocID="{99C4502D-4AFC-4EFA-83D7-6A2A055C7573}" presName="arrowDiagram" presStyleCnt="0">
        <dgm:presLayoutVars>
          <dgm:chMax val="5"/>
          <dgm:dir/>
          <dgm:resizeHandles val="exact"/>
        </dgm:presLayoutVars>
      </dgm:prSet>
      <dgm:spPr/>
    </dgm:pt>
    <dgm:pt modelId="{4E0C51F9-37C1-403E-B888-7E4D5BDC4AA9}" type="pres">
      <dgm:prSet presAssocID="{99C4502D-4AFC-4EFA-83D7-6A2A055C7573}" presName="arrow" presStyleLbl="bgShp" presStyleIdx="0" presStyleCnt="1"/>
      <dgm:spPr/>
    </dgm:pt>
    <dgm:pt modelId="{F1614864-6393-4F30-81C6-4A4E12B099F2}" type="pres">
      <dgm:prSet presAssocID="{99C4502D-4AFC-4EFA-83D7-6A2A055C7573}" presName="arrowDiagram3" presStyleCnt="0"/>
      <dgm:spPr/>
    </dgm:pt>
    <dgm:pt modelId="{C47D1C08-910E-4F4E-9E87-9EE1AAC4D140}" type="pres">
      <dgm:prSet presAssocID="{1212EAA7-37F0-46E7-9E9B-F7A8F6C5456A}" presName="bullet3a" presStyleLbl="node1" presStyleIdx="0" presStyleCnt="3"/>
      <dgm:spPr>
        <a:solidFill>
          <a:srgbClr val="24E60A"/>
        </a:solidFill>
      </dgm:spPr>
    </dgm:pt>
    <dgm:pt modelId="{E4DD2A19-7C8D-45FC-A7C4-B570885E8D43}" type="pres">
      <dgm:prSet presAssocID="{1212EAA7-37F0-46E7-9E9B-F7A8F6C5456A}" presName="textBox3a" presStyleLbl="revTx" presStyleIdx="0" presStyleCnt="3" custLinFactNeighborX="-1409" custLinFactNeighborY="484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8024740-85E4-4A9F-8A4C-BA36CA724918}" type="pres">
      <dgm:prSet presAssocID="{83474BD3-297D-4CE0-9C4B-6B3B35457BDE}" presName="bullet3b" presStyleLbl="node1" presStyleIdx="1" presStyleCnt="3"/>
      <dgm:spPr>
        <a:solidFill>
          <a:srgbClr val="CF523D"/>
        </a:solidFill>
      </dgm:spPr>
    </dgm:pt>
    <dgm:pt modelId="{35E200F2-2D98-4CCC-A35E-0CFE4F6BD0C9}" type="pres">
      <dgm:prSet presAssocID="{83474BD3-297D-4CE0-9C4B-6B3B35457BDE}" presName="textBox3b" presStyleLbl="revTx" presStyleIdx="1" presStyleCnt="3" custScaleY="54045" custLinFactNeighborX="1172" custLinFactNeighborY="-1488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52DAB52-A5EE-49F3-917B-3C010EC5EC04}" type="pres">
      <dgm:prSet presAssocID="{1C21BB71-9F5E-44B3-809F-20C2DB554D00}" presName="bullet3c" presStyleLbl="node1" presStyleIdx="2" presStyleCnt="3"/>
      <dgm:spPr>
        <a:solidFill>
          <a:srgbClr val="FB9BF6"/>
        </a:solidFill>
      </dgm:spPr>
    </dgm:pt>
    <dgm:pt modelId="{1AF3824B-0CCF-406E-8410-F8441F623D4D}" type="pres">
      <dgm:prSet presAssocID="{1C21BB71-9F5E-44B3-809F-20C2DB554D00}" presName="textBox3c" presStyleLbl="revTx" presStyleIdx="2" presStyleCnt="3" custFlipVert="0" custScaleX="105079" custScaleY="38488" custLinFactNeighborX="-390" custLinFactNeighborY="-2499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B767A02F-7356-4B6F-8AEA-CD23C04E2839}" type="presOf" srcId="{83474BD3-297D-4CE0-9C4B-6B3B35457BDE}" destId="{35E200F2-2D98-4CCC-A35E-0CFE4F6BD0C9}" srcOrd="0" destOrd="0" presId="urn:microsoft.com/office/officeart/2005/8/layout/arrow2"/>
    <dgm:cxn modelId="{76E7B277-CD85-4B31-A3B7-791DF8289A70}" type="presOf" srcId="{99C4502D-4AFC-4EFA-83D7-6A2A055C7573}" destId="{48EB26CD-B145-4B86-BED4-5DDBD304C902}" srcOrd="0" destOrd="0" presId="urn:microsoft.com/office/officeart/2005/8/layout/arrow2"/>
    <dgm:cxn modelId="{CBA564EF-2997-4721-9AA3-A0818BE42320}" type="presOf" srcId="{1212EAA7-37F0-46E7-9E9B-F7A8F6C5456A}" destId="{E4DD2A19-7C8D-45FC-A7C4-B570885E8D43}" srcOrd="0" destOrd="0" presId="urn:microsoft.com/office/officeart/2005/8/layout/arrow2"/>
    <dgm:cxn modelId="{EDCF6AA8-2911-415F-BA49-EC989A81002B}" srcId="{99C4502D-4AFC-4EFA-83D7-6A2A055C7573}" destId="{1212EAA7-37F0-46E7-9E9B-F7A8F6C5456A}" srcOrd="0" destOrd="0" parTransId="{786329BE-005C-42DD-8B19-77FE4C101413}" sibTransId="{7B119F3D-4F14-4E18-9E5D-9B95E12B12DB}"/>
    <dgm:cxn modelId="{50E929FF-4CFB-4919-A7C0-687C4D0BE56D}" srcId="{99C4502D-4AFC-4EFA-83D7-6A2A055C7573}" destId="{83474BD3-297D-4CE0-9C4B-6B3B35457BDE}" srcOrd="1" destOrd="0" parTransId="{877B4BEB-EE74-4A92-AA61-BCB587C983E8}" sibTransId="{5E2F7F45-D82D-4BC9-9045-8D9CBCC50D44}"/>
    <dgm:cxn modelId="{7747DE1B-CCDF-4507-A27A-E05E2D172145}" type="presOf" srcId="{1C21BB71-9F5E-44B3-809F-20C2DB554D00}" destId="{1AF3824B-0CCF-406E-8410-F8441F623D4D}" srcOrd="0" destOrd="0" presId="urn:microsoft.com/office/officeart/2005/8/layout/arrow2"/>
    <dgm:cxn modelId="{1C009760-CA7B-448E-97D7-D7CE27935B9F}" srcId="{99C4502D-4AFC-4EFA-83D7-6A2A055C7573}" destId="{1C21BB71-9F5E-44B3-809F-20C2DB554D00}" srcOrd="2" destOrd="0" parTransId="{A374117F-7F45-4698-922E-DAD3EA6EE8B3}" sibTransId="{611BECD4-DAA0-483E-B5D2-609A3D82105D}"/>
    <dgm:cxn modelId="{4288FEC3-6CF3-45F2-B4B3-2D7C5500D19D}" type="presParOf" srcId="{48EB26CD-B145-4B86-BED4-5DDBD304C902}" destId="{4E0C51F9-37C1-403E-B888-7E4D5BDC4AA9}" srcOrd="0" destOrd="0" presId="urn:microsoft.com/office/officeart/2005/8/layout/arrow2"/>
    <dgm:cxn modelId="{B0102572-D9ED-4A28-9D33-2F11E8A1EE74}" type="presParOf" srcId="{48EB26CD-B145-4B86-BED4-5DDBD304C902}" destId="{F1614864-6393-4F30-81C6-4A4E12B099F2}" srcOrd="1" destOrd="0" presId="urn:microsoft.com/office/officeart/2005/8/layout/arrow2"/>
    <dgm:cxn modelId="{E62E7F77-8937-4911-B540-116AAB862605}" type="presParOf" srcId="{F1614864-6393-4F30-81C6-4A4E12B099F2}" destId="{C47D1C08-910E-4F4E-9E87-9EE1AAC4D140}" srcOrd="0" destOrd="0" presId="urn:microsoft.com/office/officeart/2005/8/layout/arrow2"/>
    <dgm:cxn modelId="{37ED4D51-3E8F-43E5-AF67-964A8CEFAD87}" type="presParOf" srcId="{F1614864-6393-4F30-81C6-4A4E12B099F2}" destId="{E4DD2A19-7C8D-45FC-A7C4-B570885E8D43}" srcOrd="1" destOrd="0" presId="urn:microsoft.com/office/officeart/2005/8/layout/arrow2"/>
    <dgm:cxn modelId="{3CB80CA9-7C6F-4317-8C7D-A11B57B6FCE1}" type="presParOf" srcId="{F1614864-6393-4F30-81C6-4A4E12B099F2}" destId="{28024740-85E4-4A9F-8A4C-BA36CA724918}" srcOrd="2" destOrd="0" presId="urn:microsoft.com/office/officeart/2005/8/layout/arrow2"/>
    <dgm:cxn modelId="{1E5F549B-3A78-4FAC-8F1B-8A185014C08B}" type="presParOf" srcId="{F1614864-6393-4F30-81C6-4A4E12B099F2}" destId="{35E200F2-2D98-4CCC-A35E-0CFE4F6BD0C9}" srcOrd="3" destOrd="0" presId="urn:microsoft.com/office/officeart/2005/8/layout/arrow2"/>
    <dgm:cxn modelId="{3936BF05-15FA-4047-9BB1-B69AEC5FF5A2}" type="presParOf" srcId="{F1614864-6393-4F30-81C6-4A4E12B099F2}" destId="{B52DAB52-A5EE-49F3-917B-3C010EC5EC04}" srcOrd="4" destOrd="0" presId="urn:microsoft.com/office/officeart/2005/8/layout/arrow2"/>
    <dgm:cxn modelId="{8D66E403-1FF3-48AD-9F26-967F9B84343F}" type="presParOf" srcId="{F1614864-6393-4F30-81C6-4A4E12B099F2}" destId="{1AF3824B-0CCF-406E-8410-F8441F623D4D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79E59C8-87F2-4C54-AAA0-6701893B77A2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04CCDE9F-4792-422B-917B-DBD8D6617F4B}">
      <dgm:prSet phldrT="[文本]" custT="1"/>
      <dgm:spPr/>
      <dgm:t>
        <a:bodyPr/>
        <a:lstStyle/>
        <a:p>
          <a:r>
            <a:rPr lang="zh-CN" altLang="en-US" sz="2000" b="1" dirty="0" smtClean="0"/>
            <a:t>票据资产去贷款化</a:t>
          </a:r>
          <a:endParaRPr lang="zh-CN" altLang="en-US" sz="2000" b="1" dirty="0"/>
        </a:p>
      </dgm:t>
    </dgm:pt>
    <dgm:pt modelId="{2068AB30-679B-4139-9679-660511F0DD48}" type="parTrans" cxnId="{35B4E7D3-5BAB-464D-8C5D-9E29E36F6E78}">
      <dgm:prSet/>
      <dgm:spPr/>
      <dgm:t>
        <a:bodyPr/>
        <a:lstStyle/>
        <a:p>
          <a:endParaRPr lang="zh-CN" altLang="en-US"/>
        </a:p>
      </dgm:t>
    </dgm:pt>
    <dgm:pt modelId="{FC59275E-9F18-4326-ADE8-1D8134D44943}" type="sibTrans" cxnId="{35B4E7D3-5BAB-464D-8C5D-9E29E36F6E78}">
      <dgm:prSet/>
      <dgm:spPr/>
      <dgm:t>
        <a:bodyPr/>
        <a:lstStyle/>
        <a:p>
          <a:endParaRPr lang="zh-CN" altLang="en-US"/>
        </a:p>
      </dgm:t>
    </dgm:pt>
    <dgm:pt modelId="{BF7DA275-52DD-49C9-80C7-6152BADFA885}">
      <dgm:prSet phldrT="[文本]" custT="1"/>
      <dgm:spPr/>
      <dgm:t>
        <a:bodyPr/>
        <a:lstStyle/>
        <a:p>
          <a:r>
            <a:rPr lang="zh-CN" altLang="en-US" sz="2000" b="1" dirty="0" smtClean="0"/>
            <a:t>贸易背景审查简化</a:t>
          </a:r>
          <a:endParaRPr lang="zh-CN" altLang="en-US" sz="2000" b="1" dirty="0"/>
        </a:p>
      </dgm:t>
    </dgm:pt>
    <dgm:pt modelId="{CF1B4B9B-7C62-49DC-9D85-6781C99AFF86}" type="parTrans" cxnId="{27586DBD-E120-40FB-AAF6-C8FE918D632B}">
      <dgm:prSet/>
      <dgm:spPr/>
      <dgm:t>
        <a:bodyPr/>
        <a:lstStyle/>
        <a:p>
          <a:endParaRPr lang="zh-CN" altLang="en-US"/>
        </a:p>
      </dgm:t>
    </dgm:pt>
    <dgm:pt modelId="{13A1263B-F3FB-480E-A9BC-F10F6B848599}" type="sibTrans" cxnId="{27586DBD-E120-40FB-AAF6-C8FE918D632B}">
      <dgm:prSet/>
      <dgm:spPr/>
      <dgm:t>
        <a:bodyPr/>
        <a:lstStyle/>
        <a:p>
          <a:endParaRPr lang="zh-CN" altLang="en-US"/>
        </a:p>
      </dgm:t>
    </dgm:pt>
    <dgm:pt modelId="{5B031720-AFC9-4180-93DD-CEA9E03CA084}">
      <dgm:prSet phldrT="[文本]" custT="1"/>
      <dgm:spPr/>
      <dgm:t>
        <a:bodyPr/>
        <a:lstStyle/>
        <a:p>
          <a:r>
            <a:rPr lang="zh-CN" altLang="en-US" sz="2000" b="1" dirty="0" smtClean="0"/>
            <a:t>风险资产计量优化</a:t>
          </a:r>
          <a:endParaRPr lang="zh-CN" altLang="en-US" sz="2000" b="1" dirty="0"/>
        </a:p>
      </dgm:t>
    </dgm:pt>
    <dgm:pt modelId="{C14E7948-F38F-436A-A6EC-2C7A867E306A}" type="parTrans" cxnId="{336070E1-CAAA-4128-A9CC-FB1A291CB5CA}">
      <dgm:prSet/>
      <dgm:spPr/>
      <dgm:t>
        <a:bodyPr/>
        <a:lstStyle/>
        <a:p>
          <a:endParaRPr lang="zh-CN" altLang="en-US"/>
        </a:p>
      </dgm:t>
    </dgm:pt>
    <dgm:pt modelId="{9E128442-5741-47E7-AE87-8CC6B8EAB69B}" type="sibTrans" cxnId="{336070E1-CAAA-4128-A9CC-FB1A291CB5CA}">
      <dgm:prSet/>
      <dgm:spPr/>
      <dgm:t>
        <a:bodyPr/>
        <a:lstStyle/>
        <a:p>
          <a:endParaRPr lang="zh-CN" altLang="en-US"/>
        </a:p>
      </dgm:t>
    </dgm:pt>
    <dgm:pt modelId="{2039701A-3EC6-46B4-A43C-67410E6A8EFA}">
      <dgm:prSet/>
      <dgm:spPr/>
      <dgm:t>
        <a:bodyPr/>
        <a:lstStyle/>
        <a:p>
          <a:r>
            <a:rPr lang="zh-CN" altLang="en-US" b="1" dirty="0" smtClean="0">
              <a:solidFill>
                <a:srgbClr val="C00000"/>
              </a:solidFill>
            </a:rPr>
            <a:t>票据的贷款特性影响票据市场兴衰沉浮。</a:t>
          </a:r>
          <a:r>
            <a:rPr lang="en-US" altLang="zh-CN" b="1" dirty="0" smtClean="0">
              <a:solidFill>
                <a:srgbClr val="C00000"/>
              </a:solidFill>
            </a:rPr>
            <a:t>MPA</a:t>
          </a:r>
          <a:r>
            <a:rPr lang="zh-CN" altLang="en-US" b="1" dirty="0" smtClean="0">
              <a:solidFill>
                <a:srgbClr val="C00000"/>
              </a:solidFill>
            </a:rPr>
            <a:t>支持票据出表，承兑回表。增强票据交易性，活跃回购市场。</a:t>
          </a:r>
          <a:endParaRPr lang="zh-CN" altLang="en-US" b="1" dirty="0">
            <a:solidFill>
              <a:srgbClr val="C00000"/>
            </a:solidFill>
          </a:endParaRPr>
        </a:p>
      </dgm:t>
    </dgm:pt>
    <dgm:pt modelId="{3FAF3169-6FF7-464C-88A4-90A8F3E6C32E}" type="parTrans" cxnId="{585EC75B-320E-46A6-B27F-CE6E325244D5}">
      <dgm:prSet/>
      <dgm:spPr/>
      <dgm:t>
        <a:bodyPr/>
        <a:lstStyle/>
        <a:p>
          <a:endParaRPr lang="zh-CN" altLang="en-US"/>
        </a:p>
      </dgm:t>
    </dgm:pt>
    <dgm:pt modelId="{BEC0FAB0-DC1A-4504-8894-1A1C6215898C}" type="sibTrans" cxnId="{585EC75B-320E-46A6-B27F-CE6E325244D5}">
      <dgm:prSet/>
      <dgm:spPr/>
      <dgm:t>
        <a:bodyPr/>
        <a:lstStyle/>
        <a:p>
          <a:endParaRPr lang="zh-CN" altLang="en-US"/>
        </a:p>
      </dgm:t>
    </dgm:pt>
    <dgm:pt modelId="{F4682445-EBDA-4095-9173-55C2D49124E7}">
      <dgm:prSet/>
      <dgm:spPr/>
      <dgm:t>
        <a:bodyPr/>
        <a:lstStyle/>
        <a:p>
          <a:r>
            <a:rPr lang="zh-CN" altLang="en-US" b="1" dirty="0" smtClean="0">
              <a:solidFill>
                <a:schemeClr val="bg2">
                  <a:lumMod val="50000"/>
                </a:schemeClr>
              </a:solidFill>
            </a:rPr>
            <a:t>融资性票据未开放前，审查承兑环节贸易背景不审查贴现业务。为交易所平台实现企业与银行电票直贴创设条件。</a:t>
          </a:r>
          <a:endParaRPr lang="zh-CN" altLang="en-US" b="1" dirty="0">
            <a:solidFill>
              <a:schemeClr val="bg2">
                <a:lumMod val="50000"/>
              </a:schemeClr>
            </a:solidFill>
          </a:endParaRPr>
        </a:p>
      </dgm:t>
    </dgm:pt>
    <dgm:pt modelId="{D0D3FE42-E702-4347-9BB8-25D7B1E66C84}" type="parTrans" cxnId="{16BD4421-EB75-490F-BCE3-CF63BE6548C3}">
      <dgm:prSet/>
      <dgm:spPr/>
      <dgm:t>
        <a:bodyPr/>
        <a:lstStyle/>
        <a:p>
          <a:endParaRPr lang="zh-CN" altLang="en-US"/>
        </a:p>
      </dgm:t>
    </dgm:pt>
    <dgm:pt modelId="{D0D890D0-B860-48FB-BBEF-87F7181823B1}" type="sibTrans" cxnId="{16BD4421-EB75-490F-BCE3-CF63BE6548C3}">
      <dgm:prSet/>
      <dgm:spPr/>
      <dgm:t>
        <a:bodyPr/>
        <a:lstStyle/>
        <a:p>
          <a:endParaRPr lang="zh-CN" altLang="en-US"/>
        </a:p>
      </dgm:t>
    </dgm:pt>
    <dgm:pt modelId="{2FF03689-4FE8-4D11-8359-719AFF64DDFB}">
      <dgm:prSet/>
      <dgm:spPr/>
      <dgm:t>
        <a:bodyPr/>
        <a:lstStyle/>
        <a:p>
          <a:r>
            <a:rPr lang="zh-CN" altLang="en-US" b="1" dirty="0" smtClean="0">
              <a:solidFill>
                <a:srgbClr val="0070C0"/>
              </a:solidFill>
            </a:rPr>
            <a:t>交易更为频繁，票据风险资产计量方式难以支持。或降低转贴环节风险资产系数或记贴现行（纸票转贴</a:t>
          </a:r>
          <a:r>
            <a:rPr lang="zh-CN" altLang="en-US" b="1" dirty="0" smtClean="0">
              <a:solidFill>
                <a:srgbClr val="FF0000"/>
              </a:solidFill>
            </a:rPr>
            <a:t>免追索）？</a:t>
          </a:r>
          <a:endParaRPr lang="zh-CN" altLang="en-US" b="1" dirty="0">
            <a:solidFill>
              <a:srgbClr val="FF0000"/>
            </a:solidFill>
          </a:endParaRPr>
        </a:p>
      </dgm:t>
    </dgm:pt>
    <dgm:pt modelId="{C87AE5A8-E827-4BF8-A903-B17EE5EBAEEC}" type="parTrans" cxnId="{0EBEC8DA-EC3A-4626-8CE2-4B300AB0DD79}">
      <dgm:prSet/>
      <dgm:spPr/>
      <dgm:t>
        <a:bodyPr/>
        <a:lstStyle/>
        <a:p>
          <a:endParaRPr lang="zh-CN" altLang="en-US"/>
        </a:p>
      </dgm:t>
    </dgm:pt>
    <dgm:pt modelId="{0EB04B32-7ABD-4E44-B4D0-1B01B251375A}" type="sibTrans" cxnId="{0EBEC8DA-EC3A-4626-8CE2-4B300AB0DD79}">
      <dgm:prSet/>
      <dgm:spPr/>
      <dgm:t>
        <a:bodyPr/>
        <a:lstStyle/>
        <a:p>
          <a:endParaRPr lang="zh-CN" altLang="en-US"/>
        </a:p>
      </dgm:t>
    </dgm:pt>
    <dgm:pt modelId="{FB5D29BA-83BE-4B75-99AC-65EBA6165B3C}" type="pres">
      <dgm:prSet presAssocID="{779E59C8-87F2-4C54-AAA0-6701893B77A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E8D9ADE7-3AB8-4C3D-A06B-72D2A1B6F8B3}" type="pres">
      <dgm:prSet presAssocID="{04CCDE9F-4792-422B-917B-DBD8D6617F4B}" presName="parentLin" presStyleCnt="0"/>
      <dgm:spPr/>
    </dgm:pt>
    <dgm:pt modelId="{24AC0A59-3400-4FB4-B021-855A0B38FBA7}" type="pres">
      <dgm:prSet presAssocID="{04CCDE9F-4792-422B-917B-DBD8D6617F4B}" presName="parentLeftMargin" presStyleLbl="node1" presStyleIdx="0" presStyleCnt="3"/>
      <dgm:spPr/>
      <dgm:t>
        <a:bodyPr/>
        <a:lstStyle/>
        <a:p>
          <a:endParaRPr lang="zh-CN" altLang="en-US"/>
        </a:p>
      </dgm:t>
    </dgm:pt>
    <dgm:pt modelId="{4FAF8992-F3DA-4411-BAD7-CF47688EBDB6}" type="pres">
      <dgm:prSet presAssocID="{04CCDE9F-4792-422B-917B-DBD8D6617F4B}" presName="parentText" presStyleLbl="node1" presStyleIdx="0" presStyleCnt="3" custScaleX="59518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DD5A30C-E515-4173-88D6-882A50D850BA}" type="pres">
      <dgm:prSet presAssocID="{04CCDE9F-4792-422B-917B-DBD8D6617F4B}" presName="negativeSpace" presStyleCnt="0"/>
      <dgm:spPr/>
    </dgm:pt>
    <dgm:pt modelId="{187FDB87-0C46-4EF5-BD78-CF07C5059B24}" type="pres">
      <dgm:prSet presAssocID="{04CCDE9F-4792-422B-917B-DBD8D6617F4B}" presName="childText" presStyleLbl="conFgAcc1" presStyleIdx="0" presStyleCnt="3" custScaleX="100000" custLinFactNeighborX="32813" custLinFactNeighborY="6420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7FE32BE-487C-4604-AB9C-21B389720365}" type="pres">
      <dgm:prSet presAssocID="{FC59275E-9F18-4326-ADE8-1D8134D44943}" presName="spaceBetweenRectangles" presStyleCnt="0"/>
      <dgm:spPr/>
    </dgm:pt>
    <dgm:pt modelId="{151405B8-4D23-4289-8E27-EFE373253831}" type="pres">
      <dgm:prSet presAssocID="{BF7DA275-52DD-49C9-80C7-6152BADFA885}" presName="parentLin" presStyleCnt="0"/>
      <dgm:spPr/>
    </dgm:pt>
    <dgm:pt modelId="{9D753CC3-C37E-418D-AEE8-684E07EDC431}" type="pres">
      <dgm:prSet presAssocID="{BF7DA275-52DD-49C9-80C7-6152BADFA885}" presName="parentLeftMargin" presStyleLbl="node1" presStyleIdx="0" presStyleCnt="3"/>
      <dgm:spPr/>
      <dgm:t>
        <a:bodyPr/>
        <a:lstStyle/>
        <a:p>
          <a:endParaRPr lang="zh-CN" altLang="en-US"/>
        </a:p>
      </dgm:t>
    </dgm:pt>
    <dgm:pt modelId="{5CC29AAE-5048-447A-B4B7-5273B65AEAC7}" type="pres">
      <dgm:prSet presAssocID="{BF7DA275-52DD-49C9-80C7-6152BADFA885}" presName="parentText" presStyleLbl="node1" presStyleIdx="1" presStyleCnt="3" custScaleX="62662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A64C0AD-3EFC-4A06-9771-5789DBB50180}" type="pres">
      <dgm:prSet presAssocID="{BF7DA275-52DD-49C9-80C7-6152BADFA885}" presName="negativeSpace" presStyleCnt="0"/>
      <dgm:spPr/>
    </dgm:pt>
    <dgm:pt modelId="{69A1F64A-4472-4553-B5AE-C9CBDE3C1248}" type="pres">
      <dgm:prSet presAssocID="{BF7DA275-52DD-49C9-80C7-6152BADFA885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831150C-7203-4861-8E83-A312DABBF589}" type="pres">
      <dgm:prSet presAssocID="{13A1263B-F3FB-480E-A9BC-F10F6B848599}" presName="spaceBetweenRectangles" presStyleCnt="0"/>
      <dgm:spPr/>
    </dgm:pt>
    <dgm:pt modelId="{CCDDFBE5-5247-4963-9554-6965ECE4BFC5}" type="pres">
      <dgm:prSet presAssocID="{5B031720-AFC9-4180-93DD-CEA9E03CA084}" presName="parentLin" presStyleCnt="0"/>
      <dgm:spPr/>
    </dgm:pt>
    <dgm:pt modelId="{4D91E3CF-A13A-475A-97F8-BB2A4AEAF68D}" type="pres">
      <dgm:prSet presAssocID="{5B031720-AFC9-4180-93DD-CEA9E03CA084}" presName="parentLeftMargin" presStyleLbl="node1" presStyleIdx="1" presStyleCnt="3"/>
      <dgm:spPr/>
      <dgm:t>
        <a:bodyPr/>
        <a:lstStyle/>
        <a:p>
          <a:endParaRPr lang="zh-CN" altLang="en-US"/>
        </a:p>
      </dgm:t>
    </dgm:pt>
    <dgm:pt modelId="{8D5EA65F-FBF0-4618-9BDF-CA00CB0616B8}" type="pres">
      <dgm:prSet presAssocID="{5B031720-AFC9-4180-93DD-CEA9E03CA084}" presName="parentText" presStyleLbl="node1" presStyleIdx="2" presStyleCnt="3" custScaleX="6266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DA8FCEE-FE44-4857-B7DA-5FE60FC95870}" type="pres">
      <dgm:prSet presAssocID="{5B031720-AFC9-4180-93DD-CEA9E03CA084}" presName="negativeSpace" presStyleCnt="0"/>
      <dgm:spPr/>
    </dgm:pt>
    <dgm:pt modelId="{449623DA-85CA-406E-9A92-AC58715DED75}" type="pres">
      <dgm:prSet presAssocID="{5B031720-AFC9-4180-93DD-CEA9E03CA084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7586DBD-E120-40FB-AAF6-C8FE918D632B}" srcId="{779E59C8-87F2-4C54-AAA0-6701893B77A2}" destId="{BF7DA275-52DD-49C9-80C7-6152BADFA885}" srcOrd="1" destOrd="0" parTransId="{CF1B4B9B-7C62-49DC-9D85-6781C99AFF86}" sibTransId="{13A1263B-F3FB-480E-A9BC-F10F6B848599}"/>
    <dgm:cxn modelId="{17D499C2-549D-478E-97AA-A0B365F42F32}" type="presOf" srcId="{779E59C8-87F2-4C54-AAA0-6701893B77A2}" destId="{FB5D29BA-83BE-4B75-99AC-65EBA6165B3C}" srcOrd="0" destOrd="0" presId="urn:microsoft.com/office/officeart/2005/8/layout/list1"/>
    <dgm:cxn modelId="{35B4E7D3-5BAB-464D-8C5D-9E29E36F6E78}" srcId="{779E59C8-87F2-4C54-AAA0-6701893B77A2}" destId="{04CCDE9F-4792-422B-917B-DBD8D6617F4B}" srcOrd="0" destOrd="0" parTransId="{2068AB30-679B-4139-9679-660511F0DD48}" sibTransId="{FC59275E-9F18-4326-ADE8-1D8134D44943}"/>
    <dgm:cxn modelId="{44742AE7-A2A4-458C-9354-2FF2D481C6A5}" type="presOf" srcId="{BF7DA275-52DD-49C9-80C7-6152BADFA885}" destId="{9D753CC3-C37E-418D-AEE8-684E07EDC431}" srcOrd="0" destOrd="0" presId="urn:microsoft.com/office/officeart/2005/8/layout/list1"/>
    <dgm:cxn modelId="{585EC75B-320E-46A6-B27F-CE6E325244D5}" srcId="{04CCDE9F-4792-422B-917B-DBD8D6617F4B}" destId="{2039701A-3EC6-46B4-A43C-67410E6A8EFA}" srcOrd="0" destOrd="0" parTransId="{3FAF3169-6FF7-464C-88A4-90A8F3E6C32E}" sibTransId="{BEC0FAB0-DC1A-4504-8894-1A1C6215898C}"/>
    <dgm:cxn modelId="{13A93150-33DD-4AB3-AED1-898486DDE476}" type="presOf" srcId="{5B031720-AFC9-4180-93DD-CEA9E03CA084}" destId="{8D5EA65F-FBF0-4618-9BDF-CA00CB0616B8}" srcOrd="1" destOrd="0" presId="urn:microsoft.com/office/officeart/2005/8/layout/list1"/>
    <dgm:cxn modelId="{21C36845-FD3A-4385-A044-A50EE3DF3B9B}" type="presOf" srcId="{2039701A-3EC6-46B4-A43C-67410E6A8EFA}" destId="{187FDB87-0C46-4EF5-BD78-CF07C5059B24}" srcOrd="0" destOrd="0" presId="urn:microsoft.com/office/officeart/2005/8/layout/list1"/>
    <dgm:cxn modelId="{6B4EFB0E-CE55-4632-8479-FFA8A5F28244}" type="presOf" srcId="{BF7DA275-52DD-49C9-80C7-6152BADFA885}" destId="{5CC29AAE-5048-447A-B4B7-5273B65AEAC7}" srcOrd="1" destOrd="0" presId="urn:microsoft.com/office/officeart/2005/8/layout/list1"/>
    <dgm:cxn modelId="{DD413461-7D3A-47D3-A481-6643C2B78416}" type="presOf" srcId="{04CCDE9F-4792-422B-917B-DBD8D6617F4B}" destId="{24AC0A59-3400-4FB4-B021-855A0B38FBA7}" srcOrd="0" destOrd="0" presId="urn:microsoft.com/office/officeart/2005/8/layout/list1"/>
    <dgm:cxn modelId="{336070E1-CAAA-4128-A9CC-FB1A291CB5CA}" srcId="{779E59C8-87F2-4C54-AAA0-6701893B77A2}" destId="{5B031720-AFC9-4180-93DD-CEA9E03CA084}" srcOrd="2" destOrd="0" parTransId="{C14E7948-F38F-436A-A6EC-2C7A867E306A}" sibTransId="{9E128442-5741-47E7-AE87-8CC6B8EAB69B}"/>
    <dgm:cxn modelId="{A6D6D9AE-2BF1-44CC-BEC3-C5E0A567A25C}" type="presOf" srcId="{F4682445-EBDA-4095-9173-55C2D49124E7}" destId="{69A1F64A-4472-4553-B5AE-C9CBDE3C1248}" srcOrd="0" destOrd="0" presId="urn:microsoft.com/office/officeart/2005/8/layout/list1"/>
    <dgm:cxn modelId="{1AA6A1BE-8760-4120-8FA0-BA4D5C190A6B}" type="presOf" srcId="{04CCDE9F-4792-422B-917B-DBD8D6617F4B}" destId="{4FAF8992-F3DA-4411-BAD7-CF47688EBDB6}" srcOrd="1" destOrd="0" presId="urn:microsoft.com/office/officeart/2005/8/layout/list1"/>
    <dgm:cxn modelId="{FE9D12E1-AC35-4CE5-9863-BF7E13BDCFA4}" type="presOf" srcId="{2FF03689-4FE8-4D11-8359-719AFF64DDFB}" destId="{449623DA-85CA-406E-9A92-AC58715DED75}" srcOrd="0" destOrd="0" presId="urn:microsoft.com/office/officeart/2005/8/layout/list1"/>
    <dgm:cxn modelId="{16BD4421-EB75-490F-BCE3-CF63BE6548C3}" srcId="{BF7DA275-52DD-49C9-80C7-6152BADFA885}" destId="{F4682445-EBDA-4095-9173-55C2D49124E7}" srcOrd="0" destOrd="0" parTransId="{D0D3FE42-E702-4347-9BB8-25D7B1E66C84}" sibTransId="{D0D890D0-B860-48FB-BBEF-87F7181823B1}"/>
    <dgm:cxn modelId="{753FDBFF-42B5-452E-9CD3-02388121513C}" type="presOf" srcId="{5B031720-AFC9-4180-93DD-CEA9E03CA084}" destId="{4D91E3CF-A13A-475A-97F8-BB2A4AEAF68D}" srcOrd="0" destOrd="0" presId="urn:microsoft.com/office/officeart/2005/8/layout/list1"/>
    <dgm:cxn modelId="{0EBEC8DA-EC3A-4626-8CE2-4B300AB0DD79}" srcId="{5B031720-AFC9-4180-93DD-CEA9E03CA084}" destId="{2FF03689-4FE8-4D11-8359-719AFF64DDFB}" srcOrd="0" destOrd="0" parTransId="{C87AE5A8-E827-4BF8-A903-B17EE5EBAEEC}" sibTransId="{0EB04B32-7ABD-4E44-B4D0-1B01B251375A}"/>
    <dgm:cxn modelId="{F0DB10CB-98CC-410F-BDFE-43E5D3E35599}" type="presParOf" srcId="{FB5D29BA-83BE-4B75-99AC-65EBA6165B3C}" destId="{E8D9ADE7-3AB8-4C3D-A06B-72D2A1B6F8B3}" srcOrd="0" destOrd="0" presId="urn:microsoft.com/office/officeart/2005/8/layout/list1"/>
    <dgm:cxn modelId="{02B68A7B-F81E-453D-AC05-375F2B1B3417}" type="presParOf" srcId="{E8D9ADE7-3AB8-4C3D-A06B-72D2A1B6F8B3}" destId="{24AC0A59-3400-4FB4-B021-855A0B38FBA7}" srcOrd="0" destOrd="0" presId="urn:microsoft.com/office/officeart/2005/8/layout/list1"/>
    <dgm:cxn modelId="{9F98FABB-F87A-40CB-9877-0E2D0FD7EE86}" type="presParOf" srcId="{E8D9ADE7-3AB8-4C3D-A06B-72D2A1B6F8B3}" destId="{4FAF8992-F3DA-4411-BAD7-CF47688EBDB6}" srcOrd="1" destOrd="0" presId="urn:microsoft.com/office/officeart/2005/8/layout/list1"/>
    <dgm:cxn modelId="{0E7C21BB-1D17-4687-B50A-17BD8DB692A4}" type="presParOf" srcId="{FB5D29BA-83BE-4B75-99AC-65EBA6165B3C}" destId="{9DD5A30C-E515-4173-88D6-882A50D850BA}" srcOrd="1" destOrd="0" presId="urn:microsoft.com/office/officeart/2005/8/layout/list1"/>
    <dgm:cxn modelId="{E9A86274-667D-4AE1-9F81-FD251601300C}" type="presParOf" srcId="{FB5D29BA-83BE-4B75-99AC-65EBA6165B3C}" destId="{187FDB87-0C46-4EF5-BD78-CF07C5059B24}" srcOrd="2" destOrd="0" presId="urn:microsoft.com/office/officeart/2005/8/layout/list1"/>
    <dgm:cxn modelId="{B9BBBE81-59D5-462C-8B3C-A22187016302}" type="presParOf" srcId="{FB5D29BA-83BE-4B75-99AC-65EBA6165B3C}" destId="{77FE32BE-487C-4604-AB9C-21B389720365}" srcOrd="3" destOrd="0" presId="urn:microsoft.com/office/officeart/2005/8/layout/list1"/>
    <dgm:cxn modelId="{F3998723-608C-4D74-8A27-479F48E83CC1}" type="presParOf" srcId="{FB5D29BA-83BE-4B75-99AC-65EBA6165B3C}" destId="{151405B8-4D23-4289-8E27-EFE373253831}" srcOrd="4" destOrd="0" presId="urn:microsoft.com/office/officeart/2005/8/layout/list1"/>
    <dgm:cxn modelId="{F9058AF5-5F73-40FE-96FD-BB9629CFC912}" type="presParOf" srcId="{151405B8-4D23-4289-8E27-EFE373253831}" destId="{9D753CC3-C37E-418D-AEE8-684E07EDC431}" srcOrd="0" destOrd="0" presId="urn:microsoft.com/office/officeart/2005/8/layout/list1"/>
    <dgm:cxn modelId="{0861EC0C-6498-415C-AA91-B57173C4D534}" type="presParOf" srcId="{151405B8-4D23-4289-8E27-EFE373253831}" destId="{5CC29AAE-5048-447A-B4B7-5273B65AEAC7}" srcOrd="1" destOrd="0" presId="urn:microsoft.com/office/officeart/2005/8/layout/list1"/>
    <dgm:cxn modelId="{794912CD-6343-4DF1-A4F7-AFADC46D8F92}" type="presParOf" srcId="{FB5D29BA-83BE-4B75-99AC-65EBA6165B3C}" destId="{EA64C0AD-3EFC-4A06-9771-5789DBB50180}" srcOrd="5" destOrd="0" presId="urn:microsoft.com/office/officeart/2005/8/layout/list1"/>
    <dgm:cxn modelId="{29D94380-D4EB-4601-9983-88993CE5C715}" type="presParOf" srcId="{FB5D29BA-83BE-4B75-99AC-65EBA6165B3C}" destId="{69A1F64A-4472-4553-B5AE-C9CBDE3C1248}" srcOrd="6" destOrd="0" presId="urn:microsoft.com/office/officeart/2005/8/layout/list1"/>
    <dgm:cxn modelId="{14BCBDF3-52D5-440E-B943-8179EA4F0229}" type="presParOf" srcId="{FB5D29BA-83BE-4B75-99AC-65EBA6165B3C}" destId="{F831150C-7203-4861-8E83-A312DABBF589}" srcOrd="7" destOrd="0" presId="urn:microsoft.com/office/officeart/2005/8/layout/list1"/>
    <dgm:cxn modelId="{D855952D-C206-46A5-8E74-C4E2969C16EA}" type="presParOf" srcId="{FB5D29BA-83BE-4B75-99AC-65EBA6165B3C}" destId="{CCDDFBE5-5247-4963-9554-6965ECE4BFC5}" srcOrd="8" destOrd="0" presId="urn:microsoft.com/office/officeart/2005/8/layout/list1"/>
    <dgm:cxn modelId="{FA2BB64C-92BF-4792-A9BF-F149E6A8F5EE}" type="presParOf" srcId="{CCDDFBE5-5247-4963-9554-6965ECE4BFC5}" destId="{4D91E3CF-A13A-475A-97F8-BB2A4AEAF68D}" srcOrd="0" destOrd="0" presId="urn:microsoft.com/office/officeart/2005/8/layout/list1"/>
    <dgm:cxn modelId="{A365351A-D29E-4845-9439-6492C8E6FCC8}" type="presParOf" srcId="{CCDDFBE5-5247-4963-9554-6965ECE4BFC5}" destId="{8D5EA65F-FBF0-4618-9BDF-CA00CB0616B8}" srcOrd="1" destOrd="0" presId="urn:microsoft.com/office/officeart/2005/8/layout/list1"/>
    <dgm:cxn modelId="{373E1FD5-3EDC-491D-B6A6-CE8906F18292}" type="presParOf" srcId="{FB5D29BA-83BE-4B75-99AC-65EBA6165B3C}" destId="{0DA8FCEE-FE44-4857-B7DA-5FE60FC95870}" srcOrd="9" destOrd="0" presId="urn:microsoft.com/office/officeart/2005/8/layout/list1"/>
    <dgm:cxn modelId="{F492E539-7714-4BDF-A492-4FF57E544D0A}" type="presParOf" srcId="{FB5D29BA-83BE-4B75-99AC-65EBA6165B3C}" destId="{449623DA-85CA-406E-9A92-AC58715DED7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866A463-CC93-4EEF-84B9-1A8365F5BFDF}" type="doc">
      <dgm:prSet loTypeId="urn:microsoft.com/office/officeart/2005/8/layout/vList6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zh-CN" altLang="en-US"/>
        </a:p>
      </dgm:t>
    </dgm:pt>
    <dgm:pt modelId="{919D9497-7056-4E9C-B33B-3035C79F85EF}">
      <dgm:prSet phldrT="[文本]"/>
      <dgm:spPr/>
      <dgm:t>
        <a:bodyPr/>
        <a:lstStyle/>
        <a:p>
          <a:r>
            <a:rPr lang="zh-CN" altLang="en-US" dirty="0" smtClean="0"/>
            <a:t>先纸后电</a:t>
          </a:r>
          <a:endParaRPr lang="zh-CN" altLang="en-US" dirty="0"/>
        </a:p>
      </dgm:t>
    </dgm:pt>
    <dgm:pt modelId="{0C0A66D6-C119-423E-B4BA-B9457A17F3E4}" type="parTrans" cxnId="{7FED1244-6E8E-424E-8A82-CE38186DEA40}">
      <dgm:prSet/>
      <dgm:spPr/>
      <dgm:t>
        <a:bodyPr/>
        <a:lstStyle/>
        <a:p>
          <a:endParaRPr lang="zh-CN" altLang="en-US"/>
        </a:p>
      </dgm:t>
    </dgm:pt>
    <dgm:pt modelId="{20CD65DE-6FEA-400C-9025-CAF30A75EEEC}" type="sibTrans" cxnId="{7FED1244-6E8E-424E-8A82-CE38186DEA40}">
      <dgm:prSet/>
      <dgm:spPr/>
      <dgm:t>
        <a:bodyPr/>
        <a:lstStyle/>
        <a:p>
          <a:endParaRPr lang="zh-CN" altLang="en-US"/>
        </a:p>
      </dgm:t>
    </dgm:pt>
    <dgm:pt modelId="{6D949B49-83B9-4126-BB64-65B8A113577A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C00000"/>
              </a:solidFill>
            </a:rPr>
            <a:t>程序设计开发繁琐效率低</a:t>
          </a:r>
          <a:endParaRPr lang="zh-CN" altLang="en-US" b="1" dirty="0">
            <a:solidFill>
              <a:srgbClr val="C00000"/>
            </a:solidFill>
          </a:endParaRPr>
        </a:p>
      </dgm:t>
    </dgm:pt>
    <dgm:pt modelId="{50A31DE1-DF0D-41F9-8EA9-18D9043D1C66}" type="parTrans" cxnId="{21286E61-B1A5-4B64-9465-8601A5750294}">
      <dgm:prSet/>
      <dgm:spPr/>
      <dgm:t>
        <a:bodyPr/>
        <a:lstStyle/>
        <a:p>
          <a:endParaRPr lang="zh-CN" altLang="en-US"/>
        </a:p>
      </dgm:t>
    </dgm:pt>
    <dgm:pt modelId="{BB45C250-3F62-46A1-93B2-0CDF8CEB5B97}" type="sibTrans" cxnId="{21286E61-B1A5-4B64-9465-8601A5750294}">
      <dgm:prSet/>
      <dgm:spPr/>
      <dgm:t>
        <a:bodyPr/>
        <a:lstStyle/>
        <a:p>
          <a:endParaRPr lang="zh-CN" altLang="en-US"/>
        </a:p>
      </dgm:t>
    </dgm:pt>
    <dgm:pt modelId="{94946784-2C44-4A75-A886-500042BC8489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C00000"/>
              </a:solidFill>
            </a:rPr>
            <a:t>力推电票纸票交易空间萎缩</a:t>
          </a:r>
          <a:endParaRPr lang="zh-CN" altLang="en-US" b="1" dirty="0">
            <a:solidFill>
              <a:srgbClr val="C00000"/>
            </a:solidFill>
          </a:endParaRPr>
        </a:p>
      </dgm:t>
    </dgm:pt>
    <dgm:pt modelId="{597D5FC6-210D-4745-9130-B94821B68200}" type="parTrans" cxnId="{2C0A7631-131E-433D-8793-7A1D81827F01}">
      <dgm:prSet/>
      <dgm:spPr/>
      <dgm:t>
        <a:bodyPr/>
        <a:lstStyle/>
        <a:p>
          <a:endParaRPr lang="zh-CN" altLang="en-US"/>
        </a:p>
      </dgm:t>
    </dgm:pt>
    <dgm:pt modelId="{D8E42291-05C7-4FBF-8E7A-88D24EF437F3}" type="sibTrans" cxnId="{2C0A7631-131E-433D-8793-7A1D81827F01}">
      <dgm:prSet/>
      <dgm:spPr/>
      <dgm:t>
        <a:bodyPr/>
        <a:lstStyle/>
        <a:p>
          <a:endParaRPr lang="zh-CN" altLang="en-US"/>
        </a:p>
      </dgm:t>
    </dgm:pt>
    <dgm:pt modelId="{729268F1-624A-41E2-8BA0-BBDC1C7C9D64}">
      <dgm:prSet phldrT="[文本]"/>
      <dgm:spPr/>
      <dgm:t>
        <a:bodyPr/>
        <a:lstStyle/>
        <a:p>
          <a:r>
            <a:rPr lang="zh-CN" altLang="en-US" dirty="0" smtClean="0"/>
            <a:t>先电后纸</a:t>
          </a:r>
          <a:endParaRPr lang="zh-CN" altLang="en-US" dirty="0"/>
        </a:p>
      </dgm:t>
    </dgm:pt>
    <dgm:pt modelId="{362A8ABC-FD31-4C54-9989-6727C1DDD968}" type="parTrans" cxnId="{90A78F1B-1FF2-4990-91AB-279020EF60CF}">
      <dgm:prSet/>
      <dgm:spPr/>
      <dgm:t>
        <a:bodyPr/>
        <a:lstStyle/>
        <a:p>
          <a:endParaRPr lang="zh-CN" altLang="en-US"/>
        </a:p>
      </dgm:t>
    </dgm:pt>
    <dgm:pt modelId="{F4408A84-64B4-41A3-8E15-4F2AB9E08EDF}" type="sibTrans" cxnId="{90A78F1B-1FF2-4990-91AB-279020EF60CF}">
      <dgm:prSet/>
      <dgm:spPr/>
      <dgm:t>
        <a:bodyPr/>
        <a:lstStyle/>
        <a:p>
          <a:endParaRPr lang="zh-CN" altLang="en-US"/>
        </a:p>
      </dgm:t>
    </dgm:pt>
    <dgm:pt modelId="{BDC026A9-A975-4FFF-A6D3-D4073D6D28F7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00B0F0"/>
              </a:solidFill>
            </a:rPr>
            <a:t>以电票系统和逻辑为基础</a:t>
          </a:r>
          <a:endParaRPr lang="zh-CN" altLang="en-US" b="1" dirty="0">
            <a:solidFill>
              <a:srgbClr val="00B0F0"/>
            </a:solidFill>
          </a:endParaRPr>
        </a:p>
      </dgm:t>
    </dgm:pt>
    <dgm:pt modelId="{449BBBA4-B79D-433F-BE4E-627421935C24}" type="parTrans" cxnId="{F1949896-C261-4116-814A-F79F213A930A}">
      <dgm:prSet/>
      <dgm:spPr/>
      <dgm:t>
        <a:bodyPr/>
        <a:lstStyle/>
        <a:p>
          <a:endParaRPr lang="zh-CN" altLang="en-US"/>
        </a:p>
      </dgm:t>
    </dgm:pt>
    <dgm:pt modelId="{1C73EC60-3BCE-45DA-92C7-D167E56CC743}" type="sibTrans" cxnId="{F1949896-C261-4116-814A-F79F213A930A}">
      <dgm:prSet/>
      <dgm:spPr/>
      <dgm:t>
        <a:bodyPr/>
        <a:lstStyle/>
        <a:p>
          <a:endParaRPr lang="zh-CN" altLang="en-US"/>
        </a:p>
      </dgm:t>
    </dgm:pt>
    <dgm:pt modelId="{B777DFD0-9687-49D6-9EBA-7BBF6DC7BE20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00B0F0"/>
              </a:solidFill>
            </a:rPr>
            <a:t>简化纸票电子化流程</a:t>
          </a:r>
          <a:endParaRPr lang="zh-CN" altLang="en-US" b="1" dirty="0">
            <a:solidFill>
              <a:srgbClr val="00B0F0"/>
            </a:solidFill>
          </a:endParaRPr>
        </a:p>
      </dgm:t>
    </dgm:pt>
    <dgm:pt modelId="{5AEBC641-9EB8-4E21-84E6-9C93A7E46D4E}" type="parTrans" cxnId="{A324E219-C5FC-4A0B-80CF-A9249C2F7C95}">
      <dgm:prSet/>
      <dgm:spPr/>
      <dgm:t>
        <a:bodyPr/>
        <a:lstStyle/>
        <a:p>
          <a:endParaRPr lang="zh-CN" altLang="en-US"/>
        </a:p>
      </dgm:t>
    </dgm:pt>
    <dgm:pt modelId="{FA4BD11B-360B-411F-AD4C-6DAA92237D37}" type="sibTrans" cxnId="{A324E219-C5FC-4A0B-80CF-A9249C2F7C95}">
      <dgm:prSet/>
      <dgm:spPr/>
      <dgm:t>
        <a:bodyPr/>
        <a:lstStyle/>
        <a:p>
          <a:endParaRPr lang="zh-CN" altLang="en-US"/>
        </a:p>
      </dgm:t>
    </dgm:pt>
    <dgm:pt modelId="{8365D0DE-2ADA-4B0D-81C9-D2A5A7D3BFF1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00B0F0"/>
              </a:solidFill>
            </a:rPr>
            <a:t>简单快捷交易迅速上量</a:t>
          </a:r>
          <a:endParaRPr lang="zh-CN" altLang="en-US" b="1" dirty="0">
            <a:solidFill>
              <a:srgbClr val="00B0F0"/>
            </a:solidFill>
          </a:endParaRPr>
        </a:p>
      </dgm:t>
    </dgm:pt>
    <dgm:pt modelId="{6E5376C0-5173-45BF-9DC8-FFD0C46A36C3}" type="parTrans" cxnId="{29A0D404-9F29-416C-9DB8-F3F7A0903766}">
      <dgm:prSet/>
      <dgm:spPr/>
      <dgm:t>
        <a:bodyPr/>
        <a:lstStyle/>
        <a:p>
          <a:endParaRPr lang="zh-CN" altLang="en-US"/>
        </a:p>
      </dgm:t>
    </dgm:pt>
    <dgm:pt modelId="{8E1C62F2-A67B-4181-A968-4D5C9D7523DE}" type="sibTrans" cxnId="{29A0D404-9F29-416C-9DB8-F3F7A0903766}">
      <dgm:prSet/>
      <dgm:spPr/>
      <dgm:t>
        <a:bodyPr/>
        <a:lstStyle/>
        <a:p>
          <a:endParaRPr lang="zh-CN" altLang="en-US"/>
        </a:p>
      </dgm:t>
    </dgm:pt>
    <dgm:pt modelId="{CDE3F45D-95FC-4DC8-8777-1D602CE41CF8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C00000"/>
              </a:solidFill>
            </a:rPr>
            <a:t>有利于控制纸票操作风险</a:t>
          </a:r>
          <a:endParaRPr lang="zh-CN" altLang="en-US" b="1" dirty="0">
            <a:solidFill>
              <a:srgbClr val="C00000"/>
            </a:solidFill>
          </a:endParaRPr>
        </a:p>
      </dgm:t>
    </dgm:pt>
    <dgm:pt modelId="{E960B02A-293C-48C1-AE65-8CB6ABB52C73}" type="parTrans" cxnId="{91E99AD2-E3E6-4EB4-9658-5CDE8509FF55}">
      <dgm:prSet/>
      <dgm:spPr/>
    </dgm:pt>
    <dgm:pt modelId="{2397F2A5-8693-4FA2-BD70-A76108576DC1}" type="sibTrans" cxnId="{91E99AD2-E3E6-4EB4-9658-5CDE8509FF55}">
      <dgm:prSet/>
      <dgm:spPr/>
    </dgm:pt>
    <dgm:pt modelId="{C2FF8667-C1D5-40DA-9540-B8CAD1E8AD55}" type="pres">
      <dgm:prSet presAssocID="{F866A463-CC93-4EEF-84B9-1A8365F5BFD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98B7982B-063C-4C5E-B070-E994D0814FF9}" type="pres">
      <dgm:prSet presAssocID="{919D9497-7056-4E9C-B33B-3035C79F85EF}" presName="linNode" presStyleCnt="0"/>
      <dgm:spPr/>
    </dgm:pt>
    <dgm:pt modelId="{1BE06A39-7C8E-4C84-BA6E-DF108E573F97}" type="pres">
      <dgm:prSet presAssocID="{919D9497-7056-4E9C-B33B-3035C79F85EF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0007C7B-FEF1-4186-A1CC-6F2729CF3A60}" type="pres">
      <dgm:prSet presAssocID="{919D9497-7056-4E9C-B33B-3035C79F85EF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1CD58D1-56DD-4B82-8ED0-35E72B35C090}" type="pres">
      <dgm:prSet presAssocID="{20CD65DE-6FEA-400C-9025-CAF30A75EEEC}" presName="spacing" presStyleCnt="0"/>
      <dgm:spPr/>
    </dgm:pt>
    <dgm:pt modelId="{26B3DB0D-A2A1-488C-A546-71CFD567B035}" type="pres">
      <dgm:prSet presAssocID="{729268F1-624A-41E2-8BA0-BBDC1C7C9D64}" presName="linNode" presStyleCnt="0"/>
      <dgm:spPr/>
    </dgm:pt>
    <dgm:pt modelId="{65B8C9D9-A1B4-43B5-ABD4-D36265215BBE}" type="pres">
      <dgm:prSet presAssocID="{729268F1-624A-41E2-8BA0-BBDC1C7C9D64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C70906E-7CAF-4889-9DAB-B9EED938145D}" type="pres">
      <dgm:prSet presAssocID="{729268F1-624A-41E2-8BA0-BBDC1C7C9D64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324E219-C5FC-4A0B-80CF-A9249C2F7C95}" srcId="{729268F1-624A-41E2-8BA0-BBDC1C7C9D64}" destId="{B777DFD0-9687-49D6-9EBA-7BBF6DC7BE20}" srcOrd="1" destOrd="0" parTransId="{5AEBC641-9EB8-4E21-84E6-9C93A7E46D4E}" sibTransId="{FA4BD11B-360B-411F-AD4C-6DAA92237D37}"/>
    <dgm:cxn modelId="{C34BD853-A663-4A1B-8A68-5FD5D515286F}" type="presOf" srcId="{729268F1-624A-41E2-8BA0-BBDC1C7C9D64}" destId="{65B8C9D9-A1B4-43B5-ABD4-D36265215BBE}" srcOrd="0" destOrd="0" presId="urn:microsoft.com/office/officeart/2005/8/layout/vList6"/>
    <dgm:cxn modelId="{2C0A7631-131E-433D-8793-7A1D81827F01}" srcId="{919D9497-7056-4E9C-B33B-3035C79F85EF}" destId="{94946784-2C44-4A75-A886-500042BC8489}" srcOrd="1" destOrd="0" parTransId="{597D5FC6-210D-4745-9130-B94821B68200}" sibTransId="{D8E42291-05C7-4FBF-8E7A-88D24EF437F3}"/>
    <dgm:cxn modelId="{31B1BEF2-3126-4C9A-A1BD-C24CE48469AB}" type="presOf" srcId="{CDE3F45D-95FC-4DC8-8777-1D602CE41CF8}" destId="{30007C7B-FEF1-4186-A1CC-6F2729CF3A60}" srcOrd="0" destOrd="2" presId="urn:microsoft.com/office/officeart/2005/8/layout/vList6"/>
    <dgm:cxn modelId="{7FED1244-6E8E-424E-8A82-CE38186DEA40}" srcId="{F866A463-CC93-4EEF-84B9-1A8365F5BFDF}" destId="{919D9497-7056-4E9C-B33B-3035C79F85EF}" srcOrd="0" destOrd="0" parTransId="{0C0A66D6-C119-423E-B4BA-B9457A17F3E4}" sibTransId="{20CD65DE-6FEA-400C-9025-CAF30A75EEEC}"/>
    <dgm:cxn modelId="{F1949896-C261-4116-814A-F79F213A930A}" srcId="{729268F1-624A-41E2-8BA0-BBDC1C7C9D64}" destId="{BDC026A9-A975-4FFF-A6D3-D4073D6D28F7}" srcOrd="0" destOrd="0" parTransId="{449BBBA4-B79D-433F-BE4E-627421935C24}" sibTransId="{1C73EC60-3BCE-45DA-92C7-D167E56CC743}"/>
    <dgm:cxn modelId="{90A78F1B-1FF2-4990-91AB-279020EF60CF}" srcId="{F866A463-CC93-4EEF-84B9-1A8365F5BFDF}" destId="{729268F1-624A-41E2-8BA0-BBDC1C7C9D64}" srcOrd="1" destOrd="0" parTransId="{362A8ABC-FD31-4C54-9989-6727C1DDD968}" sibTransId="{F4408A84-64B4-41A3-8E15-4F2AB9E08EDF}"/>
    <dgm:cxn modelId="{20DE4994-01AD-4738-9D68-9EAB88B050A1}" type="presOf" srcId="{94946784-2C44-4A75-A886-500042BC8489}" destId="{30007C7B-FEF1-4186-A1CC-6F2729CF3A60}" srcOrd="0" destOrd="1" presId="urn:microsoft.com/office/officeart/2005/8/layout/vList6"/>
    <dgm:cxn modelId="{09E556D2-26C4-4F81-99DA-7E002FC4CCF5}" type="presOf" srcId="{919D9497-7056-4E9C-B33B-3035C79F85EF}" destId="{1BE06A39-7C8E-4C84-BA6E-DF108E573F97}" srcOrd="0" destOrd="0" presId="urn:microsoft.com/office/officeart/2005/8/layout/vList6"/>
    <dgm:cxn modelId="{29A0D404-9F29-416C-9DB8-F3F7A0903766}" srcId="{729268F1-624A-41E2-8BA0-BBDC1C7C9D64}" destId="{8365D0DE-2ADA-4B0D-81C9-D2A5A7D3BFF1}" srcOrd="2" destOrd="0" parTransId="{6E5376C0-5173-45BF-9DC8-FFD0C46A36C3}" sibTransId="{8E1C62F2-A67B-4181-A968-4D5C9D7523DE}"/>
    <dgm:cxn modelId="{91E99AD2-E3E6-4EB4-9658-5CDE8509FF55}" srcId="{919D9497-7056-4E9C-B33B-3035C79F85EF}" destId="{CDE3F45D-95FC-4DC8-8777-1D602CE41CF8}" srcOrd="2" destOrd="0" parTransId="{E960B02A-293C-48C1-AE65-8CB6ABB52C73}" sibTransId="{2397F2A5-8693-4FA2-BD70-A76108576DC1}"/>
    <dgm:cxn modelId="{A5910D95-96E6-4B58-A525-CAA014F7B637}" type="presOf" srcId="{6D949B49-83B9-4126-BB64-65B8A113577A}" destId="{30007C7B-FEF1-4186-A1CC-6F2729CF3A60}" srcOrd="0" destOrd="0" presId="urn:microsoft.com/office/officeart/2005/8/layout/vList6"/>
    <dgm:cxn modelId="{61E84E14-FF25-4BDF-8119-D1D361723BC1}" type="presOf" srcId="{F866A463-CC93-4EEF-84B9-1A8365F5BFDF}" destId="{C2FF8667-C1D5-40DA-9540-B8CAD1E8AD55}" srcOrd="0" destOrd="0" presId="urn:microsoft.com/office/officeart/2005/8/layout/vList6"/>
    <dgm:cxn modelId="{4E38E357-5C47-4BB4-A3BC-1163E642A246}" type="presOf" srcId="{B777DFD0-9687-49D6-9EBA-7BBF6DC7BE20}" destId="{BC70906E-7CAF-4889-9DAB-B9EED938145D}" srcOrd="0" destOrd="1" presId="urn:microsoft.com/office/officeart/2005/8/layout/vList6"/>
    <dgm:cxn modelId="{A17E7228-E674-4375-82F0-5F61E60F290F}" type="presOf" srcId="{8365D0DE-2ADA-4B0D-81C9-D2A5A7D3BFF1}" destId="{BC70906E-7CAF-4889-9DAB-B9EED938145D}" srcOrd="0" destOrd="2" presId="urn:microsoft.com/office/officeart/2005/8/layout/vList6"/>
    <dgm:cxn modelId="{21286E61-B1A5-4B64-9465-8601A5750294}" srcId="{919D9497-7056-4E9C-B33B-3035C79F85EF}" destId="{6D949B49-83B9-4126-BB64-65B8A113577A}" srcOrd="0" destOrd="0" parTransId="{50A31DE1-DF0D-41F9-8EA9-18D9043D1C66}" sibTransId="{BB45C250-3F62-46A1-93B2-0CDF8CEB5B97}"/>
    <dgm:cxn modelId="{02444B78-6122-4523-B3C5-C17818FBDE10}" type="presOf" srcId="{BDC026A9-A975-4FFF-A6D3-D4073D6D28F7}" destId="{BC70906E-7CAF-4889-9DAB-B9EED938145D}" srcOrd="0" destOrd="0" presId="urn:microsoft.com/office/officeart/2005/8/layout/vList6"/>
    <dgm:cxn modelId="{40EF314F-0630-4A02-B1CC-0DBDDA173004}" type="presParOf" srcId="{C2FF8667-C1D5-40DA-9540-B8CAD1E8AD55}" destId="{98B7982B-063C-4C5E-B070-E994D0814FF9}" srcOrd="0" destOrd="0" presId="urn:microsoft.com/office/officeart/2005/8/layout/vList6"/>
    <dgm:cxn modelId="{4932D171-3175-4C0A-BFDB-C4A9AF77919E}" type="presParOf" srcId="{98B7982B-063C-4C5E-B070-E994D0814FF9}" destId="{1BE06A39-7C8E-4C84-BA6E-DF108E573F97}" srcOrd="0" destOrd="0" presId="urn:microsoft.com/office/officeart/2005/8/layout/vList6"/>
    <dgm:cxn modelId="{B1335BC1-A955-4442-91B1-AE670600EEBE}" type="presParOf" srcId="{98B7982B-063C-4C5E-B070-E994D0814FF9}" destId="{30007C7B-FEF1-4186-A1CC-6F2729CF3A60}" srcOrd="1" destOrd="0" presId="urn:microsoft.com/office/officeart/2005/8/layout/vList6"/>
    <dgm:cxn modelId="{3F16F532-93EB-45FD-A21F-39FD52D5A7DA}" type="presParOf" srcId="{C2FF8667-C1D5-40DA-9540-B8CAD1E8AD55}" destId="{C1CD58D1-56DD-4B82-8ED0-35E72B35C090}" srcOrd="1" destOrd="0" presId="urn:microsoft.com/office/officeart/2005/8/layout/vList6"/>
    <dgm:cxn modelId="{C7913ADA-1B11-4EFD-8F75-C2184EF824AE}" type="presParOf" srcId="{C2FF8667-C1D5-40DA-9540-B8CAD1E8AD55}" destId="{26B3DB0D-A2A1-488C-A546-71CFD567B035}" srcOrd="2" destOrd="0" presId="urn:microsoft.com/office/officeart/2005/8/layout/vList6"/>
    <dgm:cxn modelId="{4666221E-8360-4024-A921-B49DFD14D6AD}" type="presParOf" srcId="{26B3DB0D-A2A1-488C-A546-71CFD567B035}" destId="{65B8C9D9-A1B4-43B5-ABD4-D36265215BBE}" srcOrd="0" destOrd="0" presId="urn:microsoft.com/office/officeart/2005/8/layout/vList6"/>
    <dgm:cxn modelId="{D1BB3FEB-1B7B-4416-A24A-924A9132EFF4}" type="presParOf" srcId="{26B3DB0D-A2A1-488C-A546-71CFD567B035}" destId="{BC70906E-7CAF-4889-9DAB-B9EED938145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8F62E52-4BE6-4137-9B9F-4F888C16A06B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686A73DE-7F79-40E0-B58E-0A17A199F78E}">
      <dgm:prSet phldrT="[文本]"/>
      <dgm:spPr/>
      <dgm:t>
        <a:bodyPr/>
        <a:lstStyle/>
        <a:p>
          <a:r>
            <a:rPr lang="en-US" altLang="zh-CN" smtClean="0"/>
            <a:t>1</a:t>
          </a:r>
          <a:endParaRPr lang="zh-CN" altLang="en-US" dirty="0"/>
        </a:p>
      </dgm:t>
    </dgm:pt>
    <dgm:pt modelId="{8D260064-1875-4944-9BD4-CF9347E83165}" type="parTrans" cxnId="{E3D6BA54-876D-466B-A751-63AD4D692522}">
      <dgm:prSet/>
      <dgm:spPr/>
      <dgm:t>
        <a:bodyPr/>
        <a:lstStyle/>
        <a:p>
          <a:endParaRPr lang="zh-CN" altLang="en-US"/>
        </a:p>
      </dgm:t>
    </dgm:pt>
    <dgm:pt modelId="{29444F53-8813-468D-A90A-2B5CFA02DA2F}" type="sibTrans" cxnId="{E3D6BA54-876D-466B-A751-63AD4D692522}">
      <dgm:prSet/>
      <dgm:spPr/>
      <dgm:t>
        <a:bodyPr/>
        <a:lstStyle/>
        <a:p>
          <a:endParaRPr lang="zh-CN" altLang="en-US"/>
        </a:p>
      </dgm:t>
    </dgm:pt>
    <dgm:pt modelId="{51C309BF-6995-4180-B3CB-BA59598F55A3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rgbClr val="0070C0"/>
              </a:solidFill>
            </a:rPr>
            <a:t>系统整合对接：承兑</a:t>
          </a:r>
          <a:r>
            <a:rPr lang="en-US" altLang="zh-CN" sz="2800" b="1" dirty="0" smtClean="0">
              <a:solidFill>
                <a:srgbClr val="0070C0"/>
              </a:solidFill>
            </a:rPr>
            <a:t>/</a:t>
          </a:r>
          <a:r>
            <a:rPr lang="zh-CN" altLang="en-US" sz="2800" b="1" dirty="0" smtClean="0">
              <a:solidFill>
                <a:srgbClr val="0070C0"/>
              </a:solidFill>
            </a:rPr>
            <a:t>转贴</a:t>
          </a:r>
          <a:r>
            <a:rPr lang="en-US" altLang="zh-CN" sz="2800" b="1" dirty="0" smtClean="0">
              <a:solidFill>
                <a:srgbClr val="0070C0"/>
              </a:solidFill>
            </a:rPr>
            <a:t>/</a:t>
          </a:r>
          <a:r>
            <a:rPr lang="zh-CN" altLang="en-US" sz="2800" b="1" dirty="0" smtClean="0">
              <a:solidFill>
                <a:srgbClr val="0070C0"/>
              </a:solidFill>
            </a:rPr>
            <a:t>清算</a:t>
          </a:r>
          <a:endParaRPr lang="zh-CN" altLang="en-US" sz="2800" b="1" dirty="0">
            <a:solidFill>
              <a:srgbClr val="0070C0"/>
            </a:solidFill>
          </a:endParaRPr>
        </a:p>
      </dgm:t>
    </dgm:pt>
    <dgm:pt modelId="{E6909B70-3E46-4B0E-AC6F-900472035B53}" type="parTrans" cxnId="{9863FCF7-AFCD-472E-9221-1FADBFE42707}">
      <dgm:prSet/>
      <dgm:spPr/>
      <dgm:t>
        <a:bodyPr/>
        <a:lstStyle/>
        <a:p>
          <a:endParaRPr lang="zh-CN" altLang="en-US"/>
        </a:p>
      </dgm:t>
    </dgm:pt>
    <dgm:pt modelId="{2ABF97A5-1179-4AE1-A244-80DA2021C154}" type="sibTrans" cxnId="{9863FCF7-AFCD-472E-9221-1FADBFE42707}">
      <dgm:prSet/>
      <dgm:spPr/>
      <dgm:t>
        <a:bodyPr/>
        <a:lstStyle/>
        <a:p>
          <a:endParaRPr lang="zh-CN" altLang="en-US"/>
        </a:p>
      </dgm:t>
    </dgm:pt>
    <dgm:pt modelId="{DD44B0C6-B270-4CD1-9282-CC18D6029554}">
      <dgm:prSet phldrT="[文本]"/>
      <dgm:spPr/>
      <dgm:t>
        <a:bodyPr/>
        <a:lstStyle/>
        <a:p>
          <a:r>
            <a:rPr lang="en-US" altLang="zh-CN" smtClean="0"/>
            <a:t>2</a:t>
          </a:r>
          <a:endParaRPr lang="zh-CN" altLang="en-US" dirty="0"/>
        </a:p>
      </dgm:t>
    </dgm:pt>
    <dgm:pt modelId="{004B651A-E869-40B8-949A-AEB77C064887}" type="parTrans" cxnId="{F6720156-3EC3-42A4-BD1C-BA500D1D126F}">
      <dgm:prSet/>
      <dgm:spPr/>
      <dgm:t>
        <a:bodyPr/>
        <a:lstStyle/>
        <a:p>
          <a:endParaRPr lang="zh-CN" altLang="en-US"/>
        </a:p>
      </dgm:t>
    </dgm:pt>
    <dgm:pt modelId="{1CCCB8A5-EA68-4A3C-9915-09F85BD74F0B}" type="sibTrans" cxnId="{F6720156-3EC3-42A4-BD1C-BA500D1D126F}">
      <dgm:prSet/>
      <dgm:spPr/>
      <dgm:t>
        <a:bodyPr/>
        <a:lstStyle/>
        <a:p>
          <a:endParaRPr lang="zh-CN" altLang="en-US"/>
        </a:p>
      </dgm:t>
    </dgm:pt>
    <dgm:pt modelId="{E00D911C-3C57-4C59-B49F-1E698471C53C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rgbClr val="C00000"/>
              </a:solidFill>
            </a:rPr>
            <a:t>经营管理架构：交易</a:t>
          </a:r>
          <a:r>
            <a:rPr lang="en-US" altLang="zh-CN" sz="2800" b="1" dirty="0" smtClean="0">
              <a:solidFill>
                <a:srgbClr val="C00000"/>
              </a:solidFill>
            </a:rPr>
            <a:t>/</a:t>
          </a:r>
          <a:r>
            <a:rPr lang="zh-CN" altLang="en-US" sz="2800" b="1" dirty="0" smtClean="0">
              <a:solidFill>
                <a:srgbClr val="C00000"/>
              </a:solidFill>
            </a:rPr>
            <a:t>风控</a:t>
          </a:r>
          <a:r>
            <a:rPr lang="en-US" altLang="zh-CN" sz="2800" b="1" dirty="0" smtClean="0">
              <a:solidFill>
                <a:srgbClr val="C00000"/>
              </a:solidFill>
            </a:rPr>
            <a:t>/</a:t>
          </a:r>
          <a:r>
            <a:rPr lang="zh-CN" altLang="en-US" sz="2800" b="1" dirty="0" smtClean="0">
              <a:solidFill>
                <a:srgbClr val="C00000"/>
              </a:solidFill>
            </a:rPr>
            <a:t>运营</a:t>
          </a:r>
          <a:endParaRPr lang="zh-CN" altLang="en-US" sz="2800" b="1" dirty="0">
            <a:solidFill>
              <a:srgbClr val="C00000"/>
            </a:solidFill>
          </a:endParaRPr>
        </a:p>
      </dgm:t>
    </dgm:pt>
    <dgm:pt modelId="{CC48783F-168B-4459-AA3B-503B9D317160}" type="parTrans" cxnId="{D03B4F7E-2995-4539-9BF6-72D36DB7F958}">
      <dgm:prSet/>
      <dgm:spPr/>
      <dgm:t>
        <a:bodyPr/>
        <a:lstStyle/>
        <a:p>
          <a:endParaRPr lang="zh-CN" altLang="en-US"/>
        </a:p>
      </dgm:t>
    </dgm:pt>
    <dgm:pt modelId="{D9A91488-1864-454F-8FBC-F64BA43DADD2}" type="sibTrans" cxnId="{D03B4F7E-2995-4539-9BF6-72D36DB7F958}">
      <dgm:prSet/>
      <dgm:spPr/>
      <dgm:t>
        <a:bodyPr/>
        <a:lstStyle/>
        <a:p>
          <a:endParaRPr lang="zh-CN" altLang="en-US"/>
        </a:p>
      </dgm:t>
    </dgm:pt>
    <dgm:pt modelId="{A185CDA6-BEFA-472A-A121-FF0AA974ADEA}">
      <dgm:prSet phldrT="[文本]"/>
      <dgm:spPr/>
      <dgm:t>
        <a:bodyPr/>
        <a:lstStyle/>
        <a:p>
          <a:r>
            <a:rPr lang="en-US" altLang="zh-CN" smtClean="0"/>
            <a:t>3</a:t>
          </a:r>
          <a:endParaRPr lang="zh-CN" altLang="en-US" dirty="0"/>
        </a:p>
      </dgm:t>
    </dgm:pt>
    <dgm:pt modelId="{FB099189-7B55-44A9-9938-B154CA516D66}" type="parTrans" cxnId="{0870E96B-5759-4F77-AC04-57715256F4A8}">
      <dgm:prSet/>
      <dgm:spPr/>
      <dgm:t>
        <a:bodyPr/>
        <a:lstStyle/>
        <a:p>
          <a:endParaRPr lang="zh-CN" altLang="en-US"/>
        </a:p>
      </dgm:t>
    </dgm:pt>
    <dgm:pt modelId="{E6E805C8-4F42-440A-99DF-59A564AA7F99}" type="sibTrans" cxnId="{0870E96B-5759-4F77-AC04-57715256F4A8}">
      <dgm:prSet/>
      <dgm:spPr/>
      <dgm:t>
        <a:bodyPr/>
        <a:lstStyle/>
        <a:p>
          <a:endParaRPr lang="zh-CN" altLang="en-US"/>
        </a:p>
      </dgm:t>
    </dgm:pt>
    <dgm:pt modelId="{C8EC17D0-1C99-4238-8673-90313503D486}">
      <dgm:prSet phldrT="[文本]" custT="1"/>
      <dgm:spPr/>
      <dgm:t>
        <a:bodyPr/>
        <a:lstStyle/>
        <a:p>
          <a:r>
            <a:rPr lang="zh-CN" altLang="en-US" sz="2800" b="1" dirty="0" smtClean="0">
              <a:solidFill>
                <a:schemeClr val="accent3"/>
              </a:solidFill>
            </a:rPr>
            <a:t>交易团队培养：研判</a:t>
          </a:r>
          <a:r>
            <a:rPr lang="en-US" altLang="zh-CN" sz="2800" b="1" dirty="0" smtClean="0">
              <a:solidFill>
                <a:schemeClr val="accent3"/>
              </a:solidFill>
            </a:rPr>
            <a:t>/</a:t>
          </a:r>
          <a:r>
            <a:rPr lang="zh-CN" altLang="en-US" sz="2800" b="1" dirty="0" smtClean="0">
              <a:solidFill>
                <a:schemeClr val="accent3"/>
              </a:solidFill>
            </a:rPr>
            <a:t>集中</a:t>
          </a:r>
          <a:r>
            <a:rPr lang="en-US" altLang="zh-CN" sz="2800" b="1" dirty="0" smtClean="0">
              <a:solidFill>
                <a:schemeClr val="accent3"/>
              </a:solidFill>
            </a:rPr>
            <a:t>/</a:t>
          </a:r>
          <a:r>
            <a:rPr lang="zh-CN" altLang="en-US" sz="2800" b="1" dirty="0" smtClean="0">
              <a:solidFill>
                <a:schemeClr val="accent3"/>
              </a:solidFill>
            </a:rPr>
            <a:t>授权</a:t>
          </a:r>
          <a:endParaRPr lang="zh-CN" altLang="en-US" sz="2800" b="1" dirty="0">
            <a:solidFill>
              <a:schemeClr val="accent3"/>
            </a:solidFill>
          </a:endParaRPr>
        </a:p>
      </dgm:t>
    </dgm:pt>
    <dgm:pt modelId="{166C11B4-7791-4EED-A906-E773AAAD9F5B}" type="parTrans" cxnId="{51B50C82-894A-4EB7-8954-E393E4E7D8D2}">
      <dgm:prSet/>
      <dgm:spPr/>
      <dgm:t>
        <a:bodyPr/>
        <a:lstStyle/>
        <a:p>
          <a:endParaRPr lang="zh-CN" altLang="en-US"/>
        </a:p>
      </dgm:t>
    </dgm:pt>
    <dgm:pt modelId="{7352F872-7062-4397-AB81-DE973BC6CF54}" type="sibTrans" cxnId="{51B50C82-894A-4EB7-8954-E393E4E7D8D2}">
      <dgm:prSet/>
      <dgm:spPr/>
      <dgm:t>
        <a:bodyPr/>
        <a:lstStyle/>
        <a:p>
          <a:endParaRPr lang="zh-CN" altLang="en-US"/>
        </a:p>
      </dgm:t>
    </dgm:pt>
    <dgm:pt modelId="{F193C829-E2C7-4A71-9838-F607B3477B42}">
      <dgm:prSet/>
      <dgm:spPr/>
      <dgm:t>
        <a:bodyPr/>
        <a:lstStyle/>
        <a:p>
          <a:r>
            <a:rPr lang="en-US" altLang="zh-CN" dirty="0" smtClean="0"/>
            <a:t>4</a:t>
          </a:r>
          <a:endParaRPr lang="zh-CN" altLang="en-US" dirty="0"/>
        </a:p>
      </dgm:t>
    </dgm:pt>
    <dgm:pt modelId="{92177E0C-54F6-42A7-ACE8-C39FB728622B}" type="parTrans" cxnId="{FAC2FA31-2984-4298-9326-9D851A99374A}">
      <dgm:prSet/>
      <dgm:spPr/>
      <dgm:t>
        <a:bodyPr/>
        <a:lstStyle/>
        <a:p>
          <a:endParaRPr lang="zh-CN" altLang="en-US"/>
        </a:p>
      </dgm:t>
    </dgm:pt>
    <dgm:pt modelId="{6404FE0E-0515-4D65-A9EA-F3EFBD0EAEDC}" type="sibTrans" cxnId="{FAC2FA31-2984-4298-9326-9D851A99374A}">
      <dgm:prSet/>
      <dgm:spPr/>
      <dgm:t>
        <a:bodyPr/>
        <a:lstStyle/>
        <a:p>
          <a:endParaRPr lang="zh-CN" altLang="en-US"/>
        </a:p>
      </dgm:t>
    </dgm:pt>
    <dgm:pt modelId="{146169DB-3AFD-42F7-ABD7-E488689B97C3}">
      <dgm:prSet custT="1"/>
      <dgm:spPr/>
      <dgm:t>
        <a:bodyPr/>
        <a:lstStyle/>
        <a:p>
          <a:r>
            <a:rPr lang="zh-CN" altLang="en-US" sz="2800" b="1" dirty="0" smtClean="0">
              <a:solidFill>
                <a:srgbClr val="7030A0"/>
              </a:solidFill>
            </a:rPr>
            <a:t>流程制度梳理</a:t>
          </a:r>
          <a:r>
            <a:rPr lang="zh-CN" altLang="en-US" sz="3000" b="1" dirty="0" smtClean="0">
              <a:solidFill>
                <a:srgbClr val="7030A0"/>
              </a:solidFill>
            </a:rPr>
            <a:t>：衔接</a:t>
          </a:r>
          <a:r>
            <a:rPr lang="en-US" altLang="zh-CN" sz="3000" b="1" dirty="0" smtClean="0">
              <a:solidFill>
                <a:srgbClr val="7030A0"/>
              </a:solidFill>
            </a:rPr>
            <a:t>/</a:t>
          </a:r>
          <a:r>
            <a:rPr lang="zh-CN" altLang="en-US" sz="3000" b="1" dirty="0" smtClean="0">
              <a:solidFill>
                <a:srgbClr val="7030A0"/>
              </a:solidFill>
            </a:rPr>
            <a:t>优化</a:t>
          </a:r>
          <a:r>
            <a:rPr lang="en-US" altLang="zh-CN" sz="3000" b="1" dirty="0" smtClean="0">
              <a:solidFill>
                <a:srgbClr val="7030A0"/>
              </a:solidFill>
            </a:rPr>
            <a:t>/</a:t>
          </a:r>
          <a:r>
            <a:rPr lang="zh-CN" altLang="en-US" sz="3000" b="1" dirty="0" smtClean="0">
              <a:solidFill>
                <a:srgbClr val="7030A0"/>
              </a:solidFill>
            </a:rPr>
            <a:t>效率</a:t>
          </a:r>
          <a:endParaRPr lang="zh-CN" altLang="en-US" sz="3000" b="1" dirty="0">
            <a:solidFill>
              <a:srgbClr val="7030A0"/>
            </a:solidFill>
          </a:endParaRPr>
        </a:p>
      </dgm:t>
    </dgm:pt>
    <dgm:pt modelId="{A3AB7CFB-222D-4986-921F-AC289FF0FCC3}" type="parTrans" cxnId="{1F8A4063-9AFD-408D-99A6-22759A11AA5B}">
      <dgm:prSet/>
      <dgm:spPr/>
      <dgm:t>
        <a:bodyPr/>
        <a:lstStyle/>
        <a:p>
          <a:endParaRPr lang="zh-CN" altLang="en-US"/>
        </a:p>
      </dgm:t>
    </dgm:pt>
    <dgm:pt modelId="{95C4CA54-0A2A-4B36-BE21-A82C3EB5626E}" type="sibTrans" cxnId="{1F8A4063-9AFD-408D-99A6-22759A11AA5B}">
      <dgm:prSet/>
      <dgm:spPr/>
      <dgm:t>
        <a:bodyPr/>
        <a:lstStyle/>
        <a:p>
          <a:endParaRPr lang="zh-CN" altLang="en-US"/>
        </a:p>
      </dgm:t>
    </dgm:pt>
    <dgm:pt modelId="{52819F14-79DA-43B8-B1B7-E16BD6150955}" type="pres">
      <dgm:prSet presAssocID="{08F62E52-4BE6-4137-9B9F-4F888C16A06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FE45D407-36E7-44BD-BFA7-C74070E35C8D}" type="pres">
      <dgm:prSet presAssocID="{686A73DE-7F79-40E0-B58E-0A17A199F78E}" presName="composite" presStyleCnt="0"/>
      <dgm:spPr/>
      <dgm:t>
        <a:bodyPr/>
        <a:lstStyle/>
        <a:p>
          <a:endParaRPr lang="zh-CN" altLang="en-US"/>
        </a:p>
      </dgm:t>
    </dgm:pt>
    <dgm:pt modelId="{B7C4DD99-3CF0-46CC-B342-7C3B4D394C98}" type="pres">
      <dgm:prSet presAssocID="{686A73DE-7F79-40E0-B58E-0A17A199F78E}" presName="parentText" presStyleLbl="alignNode1" presStyleIdx="0" presStyleCnt="4" custLinFactNeighborY="-21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97BAA15-44F9-4614-A08D-CE5566CA663C}" type="pres">
      <dgm:prSet presAssocID="{686A73DE-7F79-40E0-B58E-0A17A199F78E}" presName="descendantText" presStyleLbl="alignAcc1" presStyleIdx="0" presStyleCnt="4" custLinFactNeighborX="48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3BD5730-66EC-457C-B8BF-4573CDCF5CAB}" type="pres">
      <dgm:prSet presAssocID="{29444F53-8813-468D-A90A-2B5CFA02DA2F}" presName="sp" presStyleCnt="0"/>
      <dgm:spPr/>
      <dgm:t>
        <a:bodyPr/>
        <a:lstStyle/>
        <a:p>
          <a:endParaRPr lang="zh-CN" altLang="en-US"/>
        </a:p>
      </dgm:t>
    </dgm:pt>
    <dgm:pt modelId="{FD1BF794-AA13-47BC-9D89-EF6EDABF40A6}" type="pres">
      <dgm:prSet presAssocID="{DD44B0C6-B270-4CD1-9282-CC18D6029554}" presName="composite" presStyleCnt="0"/>
      <dgm:spPr/>
      <dgm:t>
        <a:bodyPr/>
        <a:lstStyle/>
        <a:p>
          <a:endParaRPr lang="zh-CN" altLang="en-US"/>
        </a:p>
      </dgm:t>
    </dgm:pt>
    <dgm:pt modelId="{F6B77BAC-2987-4234-A7B9-73A272B5DE19}" type="pres">
      <dgm:prSet presAssocID="{DD44B0C6-B270-4CD1-9282-CC18D6029554}" presName="parentText" presStyleLbl="alignNode1" presStyleIdx="1" presStyleCnt="4" custLinFactNeighborY="37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ADD533D-76BB-4B38-9828-76D1E12668B8}" type="pres">
      <dgm:prSet presAssocID="{DD44B0C6-B270-4CD1-9282-CC18D6029554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06F683D-B38B-4B7B-9A65-DAC10D292ED9}" type="pres">
      <dgm:prSet presAssocID="{1CCCB8A5-EA68-4A3C-9915-09F85BD74F0B}" presName="sp" presStyleCnt="0"/>
      <dgm:spPr/>
      <dgm:t>
        <a:bodyPr/>
        <a:lstStyle/>
        <a:p>
          <a:endParaRPr lang="zh-CN" altLang="en-US"/>
        </a:p>
      </dgm:t>
    </dgm:pt>
    <dgm:pt modelId="{7B633635-2EB3-47F8-AEF6-76960116FA55}" type="pres">
      <dgm:prSet presAssocID="{A185CDA6-BEFA-472A-A121-FF0AA974ADEA}" presName="composite" presStyleCnt="0"/>
      <dgm:spPr/>
      <dgm:t>
        <a:bodyPr/>
        <a:lstStyle/>
        <a:p>
          <a:endParaRPr lang="zh-CN" altLang="en-US"/>
        </a:p>
      </dgm:t>
    </dgm:pt>
    <dgm:pt modelId="{7FAAE3AB-2B0D-4467-A087-3FB603D94BA4}" type="pres">
      <dgm:prSet presAssocID="{A185CDA6-BEFA-472A-A121-FF0AA974ADE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4E9D531-2ED4-4125-B153-378878BACEB9}" type="pres">
      <dgm:prSet presAssocID="{A185CDA6-BEFA-472A-A121-FF0AA974ADEA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3BC73F8-2CF4-46C7-9408-FBA1BA60AB9B}" type="pres">
      <dgm:prSet presAssocID="{E6E805C8-4F42-440A-99DF-59A564AA7F99}" presName="sp" presStyleCnt="0"/>
      <dgm:spPr/>
      <dgm:t>
        <a:bodyPr/>
        <a:lstStyle/>
        <a:p>
          <a:endParaRPr lang="zh-CN" altLang="en-US"/>
        </a:p>
      </dgm:t>
    </dgm:pt>
    <dgm:pt modelId="{F6518A94-CB64-4000-8A10-0F24194FE959}" type="pres">
      <dgm:prSet presAssocID="{F193C829-E2C7-4A71-9838-F607B3477B42}" presName="composite" presStyleCnt="0"/>
      <dgm:spPr/>
      <dgm:t>
        <a:bodyPr/>
        <a:lstStyle/>
        <a:p>
          <a:endParaRPr lang="zh-CN" altLang="en-US"/>
        </a:p>
      </dgm:t>
    </dgm:pt>
    <dgm:pt modelId="{A0524EB4-E504-4588-8650-02556DD648BE}" type="pres">
      <dgm:prSet presAssocID="{F193C829-E2C7-4A71-9838-F607B3477B42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98D80A0-F1EA-48F3-97DB-13CDCAAC118E}" type="pres">
      <dgm:prSet presAssocID="{F193C829-E2C7-4A71-9838-F607B3477B42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1B50C82-894A-4EB7-8954-E393E4E7D8D2}" srcId="{A185CDA6-BEFA-472A-A121-FF0AA974ADEA}" destId="{C8EC17D0-1C99-4238-8673-90313503D486}" srcOrd="0" destOrd="0" parTransId="{166C11B4-7791-4EED-A906-E773AAAD9F5B}" sibTransId="{7352F872-7062-4397-AB81-DE973BC6CF54}"/>
    <dgm:cxn modelId="{F11C044F-05E6-4BEE-884E-A584E0843204}" type="presOf" srcId="{146169DB-3AFD-42F7-ABD7-E488689B97C3}" destId="{998D80A0-F1EA-48F3-97DB-13CDCAAC118E}" srcOrd="0" destOrd="0" presId="urn:microsoft.com/office/officeart/2005/8/layout/chevron2"/>
    <dgm:cxn modelId="{BD04ACEE-905E-48F4-AEDC-6976901DF5EE}" type="presOf" srcId="{C8EC17D0-1C99-4238-8673-90313503D486}" destId="{84E9D531-2ED4-4125-B153-378878BACEB9}" srcOrd="0" destOrd="0" presId="urn:microsoft.com/office/officeart/2005/8/layout/chevron2"/>
    <dgm:cxn modelId="{B1B2C009-808B-40E4-8855-8E815A78863E}" type="presOf" srcId="{08F62E52-4BE6-4137-9B9F-4F888C16A06B}" destId="{52819F14-79DA-43B8-B1B7-E16BD6150955}" srcOrd="0" destOrd="0" presId="urn:microsoft.com/office/officeart/2005/8/layout/chevron2"/>
    <dgm:cxn modelId="{9863FCF7-AFCD-472E-9221-1FADBFE42707}" srcId="{686A73DE-7F79-40E0-B58E-0A17A199F78E}" destId="{51C309BF-6995-4180-B3CB-BA59598F55A3}" srcOrd="0" destOrd="0" parTransId="{E6909B70-3E46-4B0E-AC6F-900472035B53}" sibTransId="{2ABF97A5-1179-4AE1-A244-80DA2021C154}"/>
    <dgm:cxn modelId="{F6720156-3EC3-42A4-BD1C-BA500D1D126F}" srcId="{08F62E52-4BE6-4137-9B9F-4F888C16A06B}" destId="{DD44B0C6-B270-4CD1-9282-CC18D6029554}" srcOrd="1" destOrd="0" parTransId="{004B651A-E869-40B8-949A-AEB77C064887}" sibTransId="{1CCCB8A5-EA68-4A3C-9915-09F85BD74F0B}"/>
    <dgm:cxn modelId="{D03B4F7E-2995-4539-9BF6-72D36DB7F958}" srcId="{DD44B0C6-B270-4CD1-9282-CC18D6029554}" destId="{E00D911C-3C57-4C59-B49F-1E698471C53C}" srcOrd="0" destOrd="0" parTransId="{CC48783F-168B-4459-AA3B-503B9D317160}" sibTransId="{D9A91488-1864-454F-8FBC-F64BA43DADD2}"/>
    <dgm:cxn modelId="{9AC5937B-C4DB-48F1-9E13-5BD4422CBF6F}" type="presOf" srcId="{A185CDA6-BEFA-472A-A121-FF0AA974ADEA}" destId="{7FAAE3AB-2B0D-4467-A087-3FB603D94BA4}" srcOrd="0" destOrd="0" presId="urn:microsoft.com/office/officeart/2005/8/layout/chevron2"/>
    <dgm:cxn modelId="{2D4C2FD5-1746-43BD-B7CA-F611245A4F40}" type="presOf" srcId="{686A73DE-7F79-40E0-B58E-0A17A199F78E}" destId="{B7C4DD99-3CF0-46CC-B342-7C3B4D394C98}" srcOrd="0" destOrd="0" presId="urn:microsoft.com/office/officeart/2005/8/layout/chevron2"/>
    <dgm:cxn modelId="{844DC065-1C36-4032-A4CD-935A98E0EF72}" type="presOf" srcId="{51C309BF-6995-4180-B3CB-BA59598F55A3}" destId="{397BAA15-44F9-4614-A08D-CE5566CA663C}" srcOrd="0" destOrd="0" presId="urn:microsoft.com/office/officeart/2005/8/layout/chevron2"/>
    <dgm:cxn modelId="{1F8A4063-9AFD-408D-99A6-22759A11AA5B}" srcId="{F193C829-E2C7-4A71-9838-F607B3477B42}" destId="{146169DB-3AFD-42F7-ABD7-E488689B97C3}" srcOrd="0" destOrd="0" parTransId="{A3AB7CFB-222D-4986-921F-AC289FF0FCC3}" sibTransId="{95C4CA54-0A2A-4B36-BE21-A82C3EB5626E}"/>
    <dgm:cxn modelId="{0870E96B-5759-4F77-AC04-57715256F4A8}" srcId="{08F62E52-4BE6-4137-9B9F-4F888C16A06B}" destId="{A185CDA6-BEFA-472A-A121-FF0AA974ADEA}" srcOrd="2" destOrd="0" parTransId="{FB099189-7B55-44A9-9938-B154CA516D66}" sibTransId="{E6E805C8-4F42-440A-99DF-59A564AA7F99}"/>
    <dgm:cxn modelId="{3CA9709E-FA88-4992-BF24-E720F8B6A9F6}" type="presOf" srcId="{DD44B0C6-B270-4CD1-9282-CC18D6029554}" destId="{F6B77BAC-2987-4234-A7B9-73A272B5DE19}" srcOrd="0" destOrd="0" presId="urn:microsoft.com/office/officeart/2005/8/layout/chevron2"/>
    <dgm:cxn modelId="{661D46AB-14F1-4D8F-A1C6-424E324197C5}" type="presOf" srcId="{E00D911C-3C57-4C59-B49F-1E698471C53C}" destId="{2ADD533D-76BB-4B38-9828-76D1E12668B8}" srcOrd="0" destOrd="0" presId="urn:microsoft.com/office/officeart/2005/8/layout/chevron2"/>
    <dgm:cxn modelId="{2E554B85-8EEC-4D51-B37F-940083E4D3ED}" type="presOf" srcId="{F193C829-E2C7-4A71-9838-F607B3477B42}" destId="{A0524EB4-E504-4588-8650-02556DD648BE}" srcOrd="0" destOrd="0" presId="urn:microsoft.com/office/officeart/2005/8/layout/chevron2"/>
    <dgm:cxn modelId="{FAC2FA31-2984-4298-9326-9D851A99374A}" srcId="{08F62E52-4BE6-4137-9B9F-4F888C16A06B}" destId="{F193C829-E2C7-4A71-9838-F607B3477B42}" srcOrd="3" destOrd="0" parTransId="{92177E0C-54F6-42A7-ACE8-C39FB728622B}" sibTransId="{6404FE0E-0515-4D65-A9EA-F3EFBD0EAEDC}"/>
    <dgm:cxn modelId="{E3D6BA54-876D-466B-A751-63AD4D692522}" srcId="{08F62E52-4BE6-4137-9B9F-4F888C16A06B}" destId="{686A73DE-7F79-40E0-B58E-0A17A199F78E}" srcOrd="0" destOrd="0" parTransId="{8D260064-1875-4944-9BD4-CF9347E83165}" sibTransId="{29444F53-8813-468D-A90A-2B5CFA02DA2F}"/>
    <dgm:cxn modelId="{9E61E69E-5DF0-4A42-953E-5D553D32582D}" type="presParOf" srcId="{52819F14-79DA-43B8-B1B7-E16BD6150955}" destId="{FE45D407-36E7-44BD-BFA7-C74070E35C8D}" srcOrd="0" destOrd="0" presId="urn:microsoft.com/office/officeart/2005/8/layout/chevron2"/>
    <dgm:cxn modelId="{A7EF259D-7823-40D5-B388-B9CAB36C6DAE}" type="presParOf" srcId="{FE45D407-36E7-44BD-BFA7-C74070E35C8D}" destId="{B7C4DD99-3CF0-46CC-B342-7C3B4D394C98}" srcOrd="0" destOrd="0" presId="urn:microsoft.com/office/officeart/2005/8/layout/chevron2"/>
    <dgm:cxn modelId="{4BE10ECB-B221-4BAA-9ACB-5D0B72618E65}" type="presParOf" srcId="{FE45D407-36E7-44BD-BFA7-C74070E35C8D}" destId="{397BAA15-44F9-4614-A08D-CE5566CA663C}" srcOrd="1" destOrd="0" presId="urn:microsoft.com/office/officeart/2005/8/layout/chevron2"/>
    <dgm:cxn modelId="{F2AC87A4-B535-4164-965D-CDA5F27CCAC0}" type="presParOf" srcId="{52819F14-79DA-43B8-B1B7-E16BD6150955}" destId="{43BD5730-66EC-457C-B8BF-4573CDCF5CAB}" srcOrd="1" destOrd="0" presId="urn:microsoft.com/office/officeart/2005/8/layout/chevron2"/>
    <dgm:cxn modelId="{B44069A9-8A81-49CA-B9A3-780379C977C7}" type="presParOf" srcId="{52819F14-79DA-43B8-B1B7-E16BD6150955}" destId="{FD1BF794-AA13-47BC-9D89-EF6EDABF40A6}" srcOrd="2" destOrd="0" presId="urn:microsoft.com/office/officeart/2005/8/layout/chevron2"/>
    <dgm:cxn modelId="{68347DDC-26A9-4367-B6A6-41D4CD981C5E}" type="presParOf" srcId="{FD1BF794-AA13-47BC-9D89-EF6EDABF40A6}" destId="{F6B77BAC-2987-4234-A7B9-73A272B5DE19}" srcOrd="0" destOrd="0" presId="urn:microsoft.com/office/officeart/2005/8/layout/chevron2"/>
    <dgm:cxn modelId="{C25F14BF-66D5-47E1-926C-3F971DDB72C0}" type="presParOf" srcId="{FD1BF794-AA13-47BC-9D89-EF6EDABF40A6}" destId="{2ADD533D-76BB-4B38-9828-76D1E12668B8}" srcOrd="1" destOrd="0" presId="urn:microsoft.com/office/officeart/2005/8/layout/chevron2"/>
    <dgm:cxn modelId="{CD2DE8A5-70D0-46CA-9378-039D4E0BF78A}" type="presParOf" srcId="{52819F14-79DA-43B8-B1B7-E16BD6150955}" destId="{406F683D-B38B-4B7B-9A65-DAC10D292ED9}" srcOrd="3" destOrd="0" presId="urn:microsoft.com/office/officeart/2005/8/layout/chevron2"/>
    <dgm:cxn modelId="{4AE96524-8054-4EBF-A108-D52EA88983B8}" type="presParOf" srcId="{52819F14-79DA-43B8-B1B7-E16BD6150955}" destId="{7B633635-2EB3-47F8-AEF6-76960116FA55}" srcOrd="4" destOrd="0" presId="urn:microsoft.com/office/officeart/2005/8/layout/chevron2"/>
    <dgm:cxn modelId="{BF023950-593D-498C-A4B1-1026F51CF797}" type="presParOf" srcId="{7B633635-2EB3-47F8-AEF6-76960116FA55}" destId="{7FAAE3AB-2B0D-4467-A087-3FB603D94BA4}" srcOrd="0" destOrd="0" presId="urn:microsoft.com/office/officeart/2005/8/layout/chevron2"/>
    <dgm:cxn modelId="{755FCDBD-4C8A-4E61-A571-A77919FB06EA}" type="presParOf" srcId="{7B633635-2EB3-47F8-AEF6-76960116FA55}" destId="{84E9D531-2ED4-4125-B153-378878BACEB9}" srcOrd="1" destOrd="0" presId="urn:microsoft.com/office/officeart/2005/8/layout/chevron2"/>
    <dgm:cxn modelId="{1E178EFE-CB24-44AC-8725-D272CCFDAEE4}" type="presParOf" srcId="{52819F14-79DA-43B8-B1B7-E16BD6150955}" destId="{B3BC73F8-2CF4-46C7-9408-FBA1BA60AB9B}" srcOrd="5" destOrd="0" presId="urn:microsoft.com/office/officeart/2005/8/layout/chevron2"/>
    <dgm:cxn modelId="{04C67C7C-2F71-476F-8065-B1CEC5FFD01E}" type="presParOf" srcId="{52819F14-79DA-43B8-B1B7-E16BD6150955}" destId="{F6518A94-CB64-4000-8A10-0F24194FE959}" srcOrd="6" destOrd="0" presId="urn:microsoft.com/office/officeart/2005/8/layout/chevron2"/>
    <dgm:cxn modelId="{4CD0FA83-5BC8-404D-9CC9-55FB5D145C0C}" type="presParOf" srcId="{F6518A94-CB64-4000-8A10-0F24194FE959}" destId="{A0524EB4-E504-4588-8650-02556DD648BE}" srcOrd="0" destOrd="0" presId="urn:microsoft.com/office/officeart/2005/8/layout/chevron2"/>
    <dgm:cxn modelId="{8EFBAD29-EB7C-4A81-8B63-18BBFE59988B}" type="presParOf" srcId="{F6518A94-CB64-4000-8A10-0F24194FE959}" destId="{998D80A0-F1EA-48F3-97DB-13CDCAAC118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4853970-60DB-4FCB-8855-5BAAF29A73BF}" type="doc">
      <dgm:prSet loTypeId="urn:microsoft.com/office/officeart/2005/8/layout/target3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81EC632F-4A9D-4E20-A9A2-F6401C7E1E03}">
      <dgm:prSet phldrT="[文本]"/>
      <dgm:spPr>
        <a:solidFill>
          <a:schemeClr val="accent3"/>
        </a:solidFill>
      </dgm:spPr>
      <dgm:t>
        <a:bodyPr/>
        <a:lstStyle/>
        <a:p>
          <a:r>
            <a:rPr lang="zh-CN" altLang="en-US" dirty="0" smtClean="0">
              <a:solidFill>
                <a:schemeClr val="bg1"/>
              </a:solidFill>
            </a:rPr>
            <a:t>银行与非银</a:t>
          </a:r>
          <a:endParaRPr lang="zh-CN" altLang="en-US" dirty="0">
            <a:solidFill>
              <a:schemeClr val="bg1"/>
            </a:solidFill>
          </a:endParaRPr>
        </a:p>
      </dgm:t>
    </dgm:pt>
    <dgm:pt modelId="{029A4171-6B47-4ABA-87A7-1480633EDFD9}" type="parTrans" cxnId="{46CCC8D6-9DED-4907-8089-C6919DE20CB2}">
      <dgm:prSet/>
      <dgm:spPr/>
      <dgm:t>
        <a:bodyPr/>
        <a:lstStyle/>
        <a:p>
          <a:endParaRPr lang="zh-CN" altLang="en-US"/>
        </a:p>
      </dgm:t>
    </dgm:pt>
    <dgm:pt modelId="{2AF54484-BCEB-48A5-B5BC-A24AD9DE1A94}" type="sibTrans" cxnId="{46CCC8D6-9DED-4907-8089-C6919DE20CB2}">
      <dgm:prSet/>
      <dgm:spPr/>
      <dgm:t>
        <a:bodyPr/>
        <a:lstStyle/>
        <a:p>
          <a:endParaRPr lang="zh-CN" altLang="en-US"/>
        </a:p>
      </dgm:t>
    </dgm:pt>
    <dgm:pt modelId="{D4F1948E-F60D-4502-989B-AFAD342B0F99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C00000"/>
              </a:solidFill>
            </a:rPr>
            <a:t>交易分散向集中整合</a:t>
          </a:r>
          <a:endParaRPr lang="zh-CN" altLang="en-US" b="1" dirty="0">
            <a:solidFill>
              <a:srgbClr val="C00000"/>
            </a:solidFill>
          </a:endParaRPr>
        </a:p>
      </dgm:t>
    </dgm:pt>
    <dgm:pt modelId="{6252D347-E860-407D-B70A-5DAFD0F108F7}" type="parTrans" cxnId="{277C298F-2ADB-478E-B879-D36C0DCFE9D9}">
      <dgm:prSet/>
      <dgm:spPr/>
      <dgm:t>
        <a:bodyPr/>
        <a:lstStyle/>
        <a:p>
          <a:endParaRPr lang="zh-CN" altLang="en-US"/>
        </a:p>
      </dgm:t>
    </dgm:pt>
    <dgm:pt modelId="{0F056756-E54B-4CA4-98C4-2E8ED143E1DB}" type="sibTrans" cxnId="{277C298F-2ADB-478E-B879-D36C0DCFE9D9}">
      <dgm:prSet/>
      <dgm:spPr/>
      <dgm:t>
        <a:bodyPr/>
        <a:lstStyle/>
        <a:p>
          <a:endParaRPr lang="zh-CN" altLang="en-US"/>
        </a:p>
      </dgm:t>
    </dgm:pt>
    <dgm:pt modelId="{679544DD-BF36-4C5B-8195-62C04F94C2EC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C00000"/>
              </a:solidFill>
            </a:rPr>
            <a:t>观望</a:t>
          </a:r>
          <a:r>
            <a:rPr lang="en-US" altLang="zh-CN" b="1" dirty="0" smtClean="0">
              <a:solidFill>
                <a:srgbClr val="C00000"/>
              </a:solidFill>
            </a:rPr>
            <a:t>/</a:t>
          </a:r>
          <a:r>
            <a:rPr lang="zh-CN" altLang="en-US" b="1" dirty="0" smtClean="0">
              <a:solidFill>
                <a:srgbClr val="C00000"/>
              </a:solidFill>
            </a:rPr>
            <a:t>参与</a:t>
          </a:r>
          <a:r>
            <a:rPr lang="en-US" altLang="zh-CN" b="1" dirty="0" smtClean="0">
              <a:solidFill>
                <a:srgbClr val="C00000"/>
              </a:solidFill>
            </a:rPr>
            <a:t>/</a:t>
          </a:r>
          <a:r>
            <a:rPr lang="zh-CN" altLang="en-US" b="1" dirty="0" smtClean="0">
              <a:solidFill>
                <a:srgbClr val="C00000"/>
              </a:solidFill>
            </a:rPr>
            <a:t>磨合</a:t>
          </a:r>
          <a:r>
            <a:rPr lang="en-US" altLang="zh-CN" b="1" dirty="0" smtClean="0">
              <a:solidFill>
                <a:srgbClr val="C00000"/>
              </a:solidFill>
            </a:rPr>
            <a:t>/</a:t>
          </a:r>
          <a:r>
            <a:rPr lang="zh-CN" altLang="en-US" b="1" dirty="0" smtClean="0">
              <a:solidFill>
                <a:srgbClr val="C00000"/>
              </a:solidFill>
            </a:rPr>
            <a:t>融合</a:t>
          </a:r>
          <a:endParaRPr lang="zh-CN" altLang="en-US" b="1" dirty="0">
            <a:solidFill>
              <a:srgbClr val="C00000"/>
            </a:solidFill>
          </a:endParaRPr>
        </a:p>
      </dgm:t>
    </dgm:pt>
    <dgm:pt modelId="{2017CFBA-CD47-40DF-82CA-EF35F187E9D5}" type="parTrans" cxnId="{2ACFF13E-1024-41C7-92DF-34CCF89B7DFB}">
      <dgm:prSet/>
      <dgm:spPr/>
      <dgm:t>
        <a:bodyPr/>
        <a:lstStyle/>
        <a:p>
          <a:endParaRPr lang="zh-CN" altLang="en-US"/>
        </a:p>
      </dgm:t>
    </dgm:pt>
    <dgm:pt modelId="{07E44C56-3DB1-4FD0-B0D9-7F57E9E317D3}" type="sibTrans" cxnId="{2ACFF13E-1024-41C7-92DF-34CCF89B7DFB}">
      <dgm:prSet/>
      <dgm:spPr/>
      <dgm:t>
        <a:bodyPr/>
        <a:lstStyle/>
        <a:p>
          <a:endParaRPr lang="zh-CN" altLang="en-US"/>
        </a:p>
      </dgm:t>
    </dgm:pt>
    <dgm:pt modelId="{F34B8A01-3471-4775-B786-DE4DBCC2CA25}">
      <dgm:prSet phldrT="[文本]"/>
      <dgm:spPr/>
      <dgm:t>
        <a:bodyPr/>
        <a:lstStyle/>
        <a:p>
          <a:r>
            <a:rPr lang="zh-CN" altLang="en-US" dirty="0" smtClean="0"/>
            <a:t>场外与场内</a:t>
          </a:r>
          <a:endParaRPr lang="zh-CN" altLang="en-US" dirty="0"/>
        </a:p>
      </dgm:t>
    </dgm:pt>
    <dgm:pt modelId="{CF4C5294-DA95-45E0-A6C6-963B3C4364AF}" type="parTrans" cxnId="{1D8AAFDF-C5C7-4C0F-B70A-754FFD3CFAD3}">
      <dgm:prSet/>
      <dgm:spPr/>
      <dgm:t>
        <a:bodyPr/>
        <a:lstStyle/>
        <a:p>
          <a:endParaRPr lang="zh-CN" altLang="en-US"/>
        </a:p>
      </dgm:t>
    </dgm:pt>
    <dgm:pt modelId="{8225DF88-5104-44E6-ACE2-8B080CF09B8E}" type="sibTrans" cxnId="{1D8AAFDF-C5C7-4C0F-B70A-754FFD3CFAD3}">
      <dgm:prSet/>
      <dgm:spPr/>
      <dgm:t>
        <a:bodyPr/>
        <a:lstStyle/>
        <a:p>
          <a:endParaRPr lang="zh-CN" altLang="en-US"/>
        </a:p>
      </dgm:t>
    </dgm:pt>
    <dgm:pt modelId="{80C41FC8-5E10-4A0A-9455-602DDCDED32A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7030A0"/>
              </a:solidFill>
            </a:rPr>
            <a:t>纸票仍以场外为主</a:t>
          </a:r>
          <a:endParaRPr lang="zh-CN" altLang="en-US" b="1" dirty="0">
            <a:solidFill>
              <a:srgbClr val="7030A0"/>
            </a:solidFill>
          </a:endParaRPr>
        </a:p>
      </dgm:t>
    </dgm:pt>
    <dgm:pt modelId="{49FFE733-DED3-4F6B-A0A2-5F48997EDD4D}" type="parTrans" cxnId="{294DC4CE-C20A-4A2D-AA63-FD204DE968F4}">
      <dgm:prSet/>
      <dgm:spPr/>
      <dgm:t>
        <a:bodyPr/>
        <a:lstStyle/>
        <a:p>
          <a:endParaRPr lang="zh-CN" altLang="en-US"/>
        </a:p>
      </dgm:t>
    </dgm:pt>
    <dgm:pt modelId="{6A26A458-CD7A-4F18-850A-3DC9F3EBB8C6}" type="sibTrans" cxnId="{294DC4CE-C20A-4A2D-AA63-FD204DE968F4}">
      <dgm:prSet/>
      <dgm:spPr/>
      <dgm:t>
        <a:bodyPr/>
        <a:lstStyle/>
        <a:p>
          <a:endParaRPr lang="zh-CN" altLang="en-US"/>
        </a:p>
      </dgm:t>
    </dgm:pt>
    <dgm:pt modelId="{B4D88E1F-E7BE-4030-96D0-641725C4762A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7030A0"/>
              </a:solidFill>
            </a:rPr>
            <a:t>电票仍维持目前模式</a:t>
          </a:r>
          <a:endParaRPr lang="zh-CN" altLang="en-US" b="1" dirty="0">
            <a:solidFill>
              <a:srgbClr val="7030A0"/>
            </a:solidFill>
          </a:endParaRPr>
        </a:p>
      </dgm:t>
    </dgm:pt>
    <dgm:pt modelId="{1B57B5DD-B1C4-4ABE-82D1-AEABD6F39D24}" type="parTrans" cxnId="{53C51BE4-91CF-4D35-8304-70B72607FF57}">
      <dgm:prSet/>
      <dgm:spPr/>
      <dgm:t>
        <a:bodyPr/>
        <a:lstStyle/>
        <a:p>
          <a:endParaRPr lang="zh-CN" altLang="en-US"/>
        </a:p>
      </dgm:t>
    </dgm:pt>
    <dgm:pt modelId="{FBEAAF00-577B-46E6-97C5-F9F8755CCA33}" type="sibTrans" cxnId="{53C51BE4-91CF-4D35-8304-70B72607FF57}">
      <dgm:prSet/>
      <dgm:spPr/>
      <dgm:t>
        <a:bodyPr/>
        <a:lstStyle/>
        <a:p>
          <a:endParaRPr lang="zh-CN" altLang="en-US"/>
        </a:p>
      </dgm:t>
    </dgm:pt>
    <dgm:pt modelId="{54D8B916-4B21-49B1-A434-B231553D2935}">
      <dgm:prSet phldrT="[文本]"/>
      <dgm:spPr/>
      <dgm:t>
        <a:bodyPr/>
        <a:lstStyle/>
        <a:p>
          <a:r>
            <a:rPr lang="zh-CN" altLang="en-US" dirty="0" smtClean="0">
              <a:solidFill>
                <a:srgbClr val="C00000"/>
              </a:solidFill>
            </a:rPr>
            <a:t>纸票与电票</a:t>
          </a:r>
          <a:endParaRPr lang="zh-CN" altLang="en-US" dirty="0">
            <a:solidFill>
              <a:srgbClr val="C00000"/>
            </a:solidFill>
          </a:endParaRPr>
        </a:p>
      </dgm:t>
    </dgm:pt>
    <dgm:pt modelId="{7DBF6482-A286-4C0D-ABB4-F7565BA0FAAD}" type="parTrans" cxnId="{45588D2D-B5BC-4ADA-9649-97A3011CEA72}">
      <dgm:prSet/>
      <dgm:spPr/>
      <dgm:t>
        <a:bodyPr/>
        <a:lstStyle/>
        <a:p>
          <a:endParaRPr lang="zh-CN" altLang="en-US"/>
        </a:p>
      </dgm:t>
    </dgm:pt>
    <dgm:pt modelId="{0CA45222-3B1C-4058-918A-1A1B6075CEB6}" type="sibTrans" cxnId="{45588D2D-B5BC-4ADA-9649-97A3011CEA72}">
      <dgm:prSet/>
      <dgm:spPr/>
      <dgm:t>
        <a:bodyPr/>
        <a:lstStyle/>
        <a:p>
          <a:endParaRPr lang="zh-CN" altLang="en-US"/>
        </a:p>
      </dgm:t>
    </dgm:pt>
    <dgm:pt modelId="{32A7E5BC-8D15-4633-881F-3EB3F1FE23A0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009999"/>
              </a:solidFill>
            </a:rPr>
            <a:t>纸票交易量大幅下降</a:t>
          </a:r>
          <a:endParaRPr lang="zh-CN" altLang="en-US" b="1" dirty="0">
            <a:solidFill>
              <a:srgbClr val="009999"/>
            </a:solidFill>
          </a:endParaRPr>
        </a:p>
      </dgm:t>
    </dgm:pt>
    <dgm:pt modelId="{0AD31D3B-C2F9-41E8-B5CD-9C7E65C78D63}" type="parTrans" cxnId="{2081A01D-6AAE-4553-82FD-3ACB08382554}">
      <dgm:prSet/>
      <dgm:spPr/>
      <dgm:t>
        <a:bodyPr/>
        <a:lstStyle/>
        <a:p>
          <a:endParaRPr lang="zh-CN" altLang="en-US"/>
        </a:p>
      </dgm:t>
    </dgm:pt>
    <dgm:pt modelId="{962903B3-68B7-41EC-9F8F-266055CA84D9}" type="sibTrans" cxnId="{2081A01D-6AAE-4553-82FD-3ACB08382554}">
      <dgm:prSet/>
      <dgm:spPr/>
      <dgm:t>
        <a:bodyPr/>
        <a:lstStyle/>
        <a:p>
          <a:endParaRPr lang="zh-CN" altLang="en-US"/>
        </a:p>
      </dgm:t>
    </dgm:pt>
    <dgm:pt modelId="{DA7A5683-1CA6-43FB-9545-28397B5B6025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009999"/>
              </a:solidFill>
            </a:rPr>
            <a:t>市场交易以电票为主</a:t>
          </a:r>
          <a:endParaRPr lang="zh-CN" altLang="en-US" b="1" dirty="0">
            <a:solidFill>
              <a:srgbClr val="009999"/>
            </a:solidFill>
          </a:endParaRPr>
        </a:p>
      </dgm:t>
    </dgm:pt>
    <dgm:pt modelId="{7139889B-C422-401E-AEBE-114A9B6EF8C9}" type="parTrans" cxnId="{70622DB2-909D-4DE2-996A-B86C945699B3}">
      <dgm:prSet/>
      <dgm:spPr/>
      <dgm:t>
        <a:bodyPr/>
        <a:lstStyle/>
        <a:p>
          <a:endParaRPr lang="zh-CN" altLang="en-US"/>
        </a:p>
      </dgm:t>
    </dgm:pt>
    <dgm:pt modelId="{F9E238BC-99A3-4A1D-80D6-BDC43C15576D}" type="sibTrans" cxnId="{70622DB2-909D-4DE2-996A-B86C945699B3}">
      <dgm:prSet/>
      <dgm:spPr/>
      <dgm:t>
        <a:bodyPr/>
        <a:lstStyle/>
        <a:p>
          <a:endParaRPr lang="zh-CN" altLang="en-US"/>
        </a:p>
      </dgm:t>
    </dgm:pt>
    <dgm:pt modelId="{518EF8E4-98AD-414B-8B92-0E086CD8F29D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7030A0"/>
              </a:solidFill>
            </a:rPr>
            <a:t>客户端与直连系统并存</a:t>
          </a:r>
          <a:endParaRPr lang="zh-CN" altLang="en-US" b="1" dirty="0">
            <a:solidFill>
              <a:srgbClr val="7030A0"/>
            </a:solidFill>
          </a:endParaRPr>
        </a:p>
      </dgm:t>
    </dgm:pt>
    <dgm:pt modelId="{271AC828-C45F-4566-8BAE-0D3B8D97D6EA}" type="parTrans" cxnId="{AB400CFB-31D5-446A-8A2C-71ECDDCB7919}">
      <dgm:prSet/>
      <dgm:spPr/>
      <dgm:t>
        <a:bodyPr/>
        <a:lstStyle/>
        <a:p>
          <a:endParaRPr lang="zh-CN" altLang="en-US"/>
        </a:p>
      </dgm:t>
    </dgm:pt>
    <dgm:pt modelId="{0A1CC646-7B22-4FBA-AA83-BA363748AF01}" type="sibTrans" cxnId="{AB400CFB-31D5-446A-8A2C-71ECDDCB7919}">
      <dgm:prSet/>
      <dgm:spPr/>
      <dgm:t>
        <a:bodyPr/>
        <a:lstStyle/>
        <a:p>
          <a:endParaRPr lang="zh-CN" altLang="en-US"/>
        </a:p>
      </dgm:t>
    </dgm:pt>
    <dgm:pt modelId="{A6532F70-6203-42DD-BAB0-2A0F1FB52A38}">
      <dgm:prSet phldrT="[文本]"/>
      <dgm:spPr/>
      <dgm:t>
        <a:bodyPr/>
        <a:lstStyle/>
        <a:p>
          <a:r>
            <a:rPr lang="zh-CN" altLang="en-US" b="1" dirty="0" smtClean="0">
              <a:solidFill>
                <a:srgbClr val="009999"/>
              </a:solidFill>
            </a:rPr>
            <a:t>纸票企业流转</a:t>
          </a:r>
          <a:r>
            <a:rPr lang="en-US" altLang="zh-CN" b="1" dirty="0" smtClean="0">
              <a:solidFill>
                <a:srgbClr val="009999"/>
              </a:solidFill>
            </a:rPr>
            <a:t>/</a:t>
          </a:r>
          <a:r>
            <a:rPr lang="zh-CN" altLang="en-US" b="1" dirty="0" smtClean="0">
              <a:solidFill>
                <a:srgbClr val="009999"/>
              </a:solidFill>
            </a:rPr>
            <a:t>银行沉淀</a:t>
          </a:r>
          <a:endParaRPr lang="zh-CN" altLang="en-US" b="1" dirty="0">
            <a:solidFill>
              <a:srgbClr val="009999"/>
            </a:solidFill>
          </a:endParaRPr>
        </a:p>
      </dgm:t>
    </dgm:pt>
    <dgm:pt modelId="{34EC6225-39AE-4E9D-8E0A-F59EA32C59E0}" type="parTrans" cxnId="{E5143199-A47C-491A-94C2-ADE58D0BDC71}">
      <dgm:prSet/>
      <dgm:spPr/>
      <dgm:t>
        <a:bodyPr/>
        <a:lstStyle/>
        <a:p>
          <a:endParaRPr lang="zh-CN" altLang="en-US"/>
        </a:p>
      </dgm:t>
    </dgm:pt>
    <dgm:pt modelId="{E489D377-B136-426E-855D-AB99576BC7F5}" type="sibTrans" cxnId="{E5143199-A47C-491A-94C2-ADE58D0BDC71}">
      <dgm:prSet/>
      <dgm:spPr/>
      <dgm:t>
        <a:bodyPr/>
        <a:lstStyle/>
        <a:p>
          <a:endParaRPr lang="zh-CN" altLang="en-US"/>
        </a:p>
      </dgm:t>
    </dgm:pt>
    <dgm:pt modelId="{177477E1-636E-4570-9037-72330A521CB2}" type="pres">
      <dgm:prSet presAssocID="{04853970-60DB-4FCB-8855-5BAAF29A73B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7302B601-93BF-474B-BECE-0FD2E77760D1}" type="pres">
      <dgm:prSet presAssocID="{81EC632F-4A9D-4E20-A9A2-F6401C7E1E03}" presName="circle1" presStyleLbl="node1" presStyleIdx="0" presStyleCnt="3"/>
      <dgm:spPr/>
      <dgm:t>
        <a:bodyPr/>
        <a:lstStyle/>
        <a:p>
          <a:endParaRPr lang="zh-CN" altLang="en-US"/>
        </a:p>
      </dgm:t>
    </dgm:pt>
    <dgm:pt modelId="{674847C7-F526-4AE8-8E9C-401F02C41D07}" type="pres">
      <dgm:prSet presAssocID="{81EC632F-4A9D-4E20-A9A2-F6401C7E1E03}" presName="space" presStyleCnt="0"/>
      <dgm:spPr/>
      <dgm:t>
        <a:bodyPr/>
        <a:lstStyle/>
        <a:p>
          <a:endParaRPr lang="zh-CN" altLang="en-US"/>
        </a:p>
      </dgm:t>
    </dgm:pt>
    <dgm:pt modelId="{B50907BC-79A7-47FE-9943-0C57E9A3878F}" type="pres">
      <dgm:prSet presAssocID="{81EC632F-4A9D-4E20-A9A2-F6401C7E1E03}" presName="rect1" presStyleLbl="alignAcc1" presStyleIdx="0" presStyleCnt="3" custScaleX="106363" custScaleY="99392"/>
      <dgm:spPr/>
      <dgm:t>
        <a:bodyPr/>
        <a:lstStyle/>
        <a:p>
          <a:endParaRPr lang="zh-CN" altLang="en-US"/>
        </a:p>
      </dgm:t>
    </dgm:pt>
    <dgm:pt modelId="{C348BB7A-10F4-421E-98F6-9C96A923805A}" type="pres">
      <dgm:prSet presAssocID="{F34B8A01-3471-4775-B786-DE4DBCC2CA25}" presName="vertSpace2" presStyleLbl="node1" presStyleIdx="0" presStyleCnt="3"/>
      <dgm:spPr/>
      <dgm:t>
        <a:bodyPr/>
        <a:lstStyle/>
        <a:p>
          <a:endParaRPr lang="zh-CN" altLang="en-US"/>
        </a:p>
      </dgm:t>
    </dgm:pt>
    <dgm:pt modelId="{23C57047-9107-4603-B63F-8ED2AC42A915}" type="pres">
      <dgm:prSet presAssocID="{F34B8A01-3471-4775-B786-DE4DBCC2CA25}" presName="circle2" presStyleLbl="node1" presStyleIdx="1" presStyleCnt="3"/>
      <dgm:spPr/>
      <dgm:t>
        <a:bodyPr/>
        <a:lstStyle/>
        <a:p>
          <a:endParaRPr lang="zh-CN" altLang="en-US"/>
        </a:p>
      </dgm:t>
    </dgm:pt>
    <dgm:pt modelId="{B1D25DDA-0035-410E-9E03-3FDEED2052E4}" type="pres">
      <dgm:prSet presAssocID="{F34B8A01-3471-4775-B786-DE4DBCC2CA25}" presName="rect2" presStyleLbl="alignAcc1" presStyleIdx="1" presStyleCnt="3" custScaleX="104576" custScaleY="101228"/>
      <dgm:spPr/>
      <dgm:t>
        <a:bodyPr/>
        <a:lstStyle/>
        <a:p>
          <a:endParaRPr lang="zh-CN" altLang="en-US"/>
        </a:p>
      </dgm:t>
    </dgm:pt>
    <dgm:pt modelId="{B649E7E3-5E44-4174-AD4C-9F23C52B6B79}" type="pres">
      <dgm:prSet presAssocID="{54D8B916-4B21-49B1-A434-B231553D2935}" presName="vertSpace3" presStyleLbl="node1" presStyleIdx="1" presStyleCnt="3"/>
      <dgm:spPr/>
      <dgm:t>
        <a:bodyPr/>
        <a:lstStyle/>
        <a:p>
          <a:endParaRPr lang="zh-CN" altLang="en-US"/>
        </a:p>
      </dgm:t>
    </dgm:pt>
    <dgm:pt modelId="{16DD7F42-6C7A-4A85-8E79-0E56FBC70419}" type="pres">
      <dgm:prSet presAssocID="{54D8B916-4B21-49B1-A434-B231553D2935}" presName="circle3" presStyleLbl="node1" presStyleIdx="2" presStyleCnt="3"/>
      <dgm:spPr/>
      <dgm:t>
        <a:bodyPr/>
        <a:lstStyle/>
        <a:p>
          <a:endParaRPr lang="zh-CN" altLang="en-US"/>
        </a:p>
      </dgm:t>
    </dgm:pt>
    <dgm:pt modelId="{A34EF68D-A0A3-49EE-8E52-E12D22D8C96D}" type="pres">
      <dgm:prSet presAssocID="{54D8B916-4B21-49B1-A434-B231553D2935}" presName="rect3" presStyleLbl="alignAcc1" presStyleIdx="2" presStyleCnt="3" custScaleX="104576" custScaleY="94326"/>
      <dgm:spPr/>
      <dgm:t>
        <a:bodyPr/>
        <a:lstStyle/>
        <a:p>
          <a:endParaRPr lang="zh-CN" altLang="en-US"/>
        </a:p>
      </dgm:t>
    </dgm:pt>
    <dgm:pt modelId="{81DA02DC-4CF8-4949-9F47-90F7A1510A09}" type="pres">
      <dgm:prSet presAssocID="{81EC632F-4A9D-4E20-A9A2-F6401C7E1E03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6CAC521-8940-420C-8469-C00040E79CC6}" type="pres">
      <dgm:prSet presAssocID="{81EC632F-4A9D-4E20-A9A2-F6401C7E1E03}" presName="rect1ChTx" presStyleLbl="alignAcc1" presStyleIdx="2" presStyleCnt="3" custScaleX="116515" custScaleY="9797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96834BB-674B-4212-B725-4E53F0415C33}" type="pres">
      <dgm:prSet presAssocID="{F34B8A01-3471-4775-B786-DE4DBCC2CA25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FBDA6A5-C900-4FD6-A016-0741ECCBE526}" type="pres">
      <dgm:prSet presAssocID="{F34B8A01-3471-4775-B786-DE4DBCC2CA25}" presName="rect2ChTx" presStyleLbl="alignAcc1" presStyleIdx="2" presStyleCnt="3" custScaleX="114954" custScaleY="10266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1479DD7-1DF0-47D1-BD25-04714FC7BD0E}" type="pres">
      <dgm:prSet presAssocID="{54D8B916-4B21-49B1-A434-B231553D2935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43111B9-D13A-458B-B750-6FD60973F844}" type="pres">
      <dgm:prSet presAssocID="{54D8B916-4B21-49B1-A434-B231553D2935}" presName="rect3ChTx" presStyleLbl="alignAcc1" presStyleIdx="2" presStyleCnt="3" custScaleX="114954" custScaleY="9432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D8AAFDF-C5C7-4C0F-B70A-754FFD3CFAD3}" srcId="{04853970-60DB-4FCB-8855-5BAAF29A73BF}" destId="{F34B8A01-3471-4775-B786-DE4DBCC2CA25}" srcOrd="1" destOrd="0" parTransId="{CF4C5294-DA95-45E0-A6C6-963B3C4364AF}" sibTransId="{8225DF88-5104-44E6-ACE2-8B080CF09B8E}"/>
    <dgm:cxn modelId="{53C51BE4-91CF-4D35-8304-70B72607FF57}" srcId="{F34B8A01-3471-4775-B786-DE4DBCC2CA25}" destId="{B4D88E1F-E7BE-4030-96D0-641725C4762A}" srcOrd="1" destOrd="0" parTransId="{1B57B5DD-B1C4-4ABE-82D1-AEABD6F39D24}" sibTransId="{FBEAAF00-577B-46E6-97C5-F9F8755CCA33}"/>
    <dgm:cxn modelId="{70622DB2-909D-4DE2-996A-B86C945699B3}" srcId="{54D8B916-4B21-49B1-A434-B231553D2935}" destId="{DA7A5683-1CA6-43FB-9545-28397B5B6025}" srcOrd="2" destOrd="0" parTransId="{7139889B-C422-401E-AEBE-114A9B6EF8C9}" sibTransId="{F9E238BC-99A3-4A1D-80D6-BDC43C15576D}"/>
    <dgm:cxn modelId="{45588D2D-B5BC-4ADA-9649-97A3011CEA72}" srcId="{04853970-60DB-4FCB-8855-5BAAF29A73BF}" destId="{54D8B916-4B21-49B1-A434-B231553D2935}" srcOrd="2" destOrd="0" parTransId="{7DBF6482-A286-4C0D-ABB4-F7565BA0FAAD}" sibTransId="{0CA45222-3B1C-4058-918A-1A1B6075CEB6}"/>
    <dgm:cxn modelId="{277C298F-2ADB-478E-B879-D36C0DCFE9D9}" srcId="{81EC632F-4A9D-4E20-A9A2-F6401C7E1E03}" destId="{D4F1948E-F60D-4502-989B-AFAD342B0F99}" srcOrd="0" destOrd="0" parTransId="{6252D347-E860-407D-B70A-5DAFD0F108F7}" sibTransId="{0F056756-E54B-4CA4-98C4-2E8ED143E1DB}"/>
    <dgm:cxn modelId="{186BEEC6-E888-4D3C-AF4A-A71C8DB48B5F}" type="presOf" srcId="{04853970-60DB-4FCB-8855-5BAAF29A73BF}" destId="{177477E1-636E-4570-9037-72330A521CB2}" srcOrd="0" destOrd="0" presId="urn:microsoft.com/office/officeart/2005/8/layout/target3"/>
    <dgm:cxn modelId="{C2318636-0F13-4029-851B-E81218C83AF5}" type="presOf" srcId="{518EF8E4-98AD-414B-8B92-0E086CD8F29D}" destId="{CFBDA6A5-C900-4FD6-A016-0741ECCBE526}" srcOrd="0" destOrd="2" presId="urn:microsoft.com/office/officeart/2005/8/layout/target3"/>
    <dgm:cxn modelId="{8705127A-6943-4BC9-A9B1-59B1D7CA991B}" type="presOf" srcId="{80C41FC8-5E10-4A0A-9455-602DDCDED32A}" destId="{CFBDA6A5-C900-4FD6-A016-0741ECCBE526}" srcOrd="0" destOrd="0" presId="urn:microsoft.com/office/officeart/2005/8/layout/target3"/>
    <dgm:cxn modelId="{1A4DACB2-29E6-4E04-8BF6-DD5B656924C6}" type="presOf" srcId="{54D8B916-4B21-49B1-A434-B231553D2935}" destId="{71479DD7-1DF0-47D1-BD25-04714FC7BD0E}" srcOrd="1" destOrd="0" presId="urn:microsoft.com/office/officeart/2005/8/layout/target3"/>
    <dgm:cxn modelId="{A4E4851F-1357-466F-8A04-F69FBA916C9D}" type="presOf" srcId="{54D8B916-4B21-49B1-A434-B231553D2935}" destId="{A34EF68D-A0A3-49EE-8E52-E12D22D8C96D}" srcOrd="0" destOrd="0" presId="urn:microsoft.com/office/officeart/2005/8/layout/target3"/>
    <dgm:cxn modelId="{94AB4D98-45C6-408A-824A-07C1E6120933}" type="presOf" srcId="{F34B8A01-3471-4775-B786-DE4DBCC2CA25}" destId="{896834BB-674B-4212-B725-4E53F0415C33}" srcOrd="1" destOrd="0" presId="urn:microsoft.com/office/officeart/2005/8/layout/target3"/>
    <dgm:cxn modelId="{4BBF41DC-4FC1-4342-9C15-F050CD484A28}" type="presOf" srcId="{F34B8A01-3471-4775-B786-DE4DBCC2CA25}" destId="{B1D25DDA-0035-410E-9E03-3FDEED2052E4}" srcOrd="0" destOrd="0" presId="urn:microsoft.com/office/officeart/2005/8/layout/target3"/>
    <dgm:cxn modelId="{979E1296-EB53-4712-8D48-4AA3CFD252A9}" type="presOf" srcId="{32A7E5BC-8D15-4633-881F-3EB3F1FE23A0}" destId="{643111B9-D13A-458B-B750-6FD60973F844}" srcOrd="0" destOrd="0" presId="urn:microsoft.com/office/officeart/2005/8/layout/target3"/>
    <dgm:cxn modelId="{2D770EFC-3C28-40B5-9321-9C5A7761B5A4}" type="presOf" srcId="{DA7A5683-1CA6-43FB-9545-28397B5B6025}" destId="{643111B9-D13A-458B-B750-6FD60973F844}" srcOrd="0" destOrd="2" presId="urn:microsoft.com/office/officeart/2005/8/layout/target3"/>
    <dgm:cxn modelId="{609E05B4-77F1-4E41-8C5E-E500EB2201E0}" type="presOf" srcId="{A6532F70-6203-42DD-BAB0-2A0F1FB52A38}" destId="{643111B9-D13A-458B-B750-6FD60973F844}" srcOrd="0" destOrd="1" presId="urn:microsoft.com/office/officeart/2005/8/layout/target3"/>
    <dgm:cxn modelId="{D2D2B27B-A59E-49D0-A8BC-0EA56D42FEFE}" type="presOf" srcId="{81EC632F-4A9D-4E20-A9A2-F6401C7E1E03}" destId="{B50907BC-79A7-47FE-9943-0C57E9A3878F}" srcOrd="0" destOrd="0" presId="urn:microsoft.com/office/officeart/2005/8/layout/target3"/>
    <dgm:cxn modelId="{2ACFF13E-1024-41C7-92DF-34CCF89B7DFB}" srcId="{81EC632F-4A9D-4E20-A9A2-F6401C7E1E03}" destId="{679544DD-BF36-4C5B-8195-62C04F94C2EC}" srcOrd="1" destOrd="0" parTransId="{2017CFBA-CD47-40DF-82CA-EF35F187E9D5}" sibTransId="{07E44C56-3DB1-4FD0-B0D9-7F57E9E317D3}"/>
    <dgm:cxn modelId="{E1803663-753A-447B-A773-4DECDAA0F438}" type="presOf" srcId="{D4F1948E-F60D-4502-989B-AFAD342B0F99}" destId="{76CAC521-8940-420C-8469-C00040E79CC6}" srcOrd="0" destOrd="0" presId="urn:microsoft.com/office/officeart/2005/8/layout/target3"/>
    <dgm:cxn modelId="{BC7C084C-5F27-4C39-926F-3636199E52E8}" type="presOf" srcId="{679544DD-BF36-4C5B-8195-62C04F94C2EC}" destId="{76CAC521-8940-420C-8469-C00040E79CC6}" srcOrd="0" destOrd="1" presId="urn:microsoft.com/office/officeart/2005/8/layout/target3"/>
    <dgm:cxn modelId="{294DC4CE-C20A-4A2D-AA63-FD204DE968F4}" srcId="{F34B8A01-3471-4775-B786-DE4DBCC2CA25}" destId="{80C41FC8-5E10-4A0A-9455-602DDCDED32A}" srcOrd="0" destOrd="0" parTransId="{49FFE733-DED3-4F6B-A0A2-5F48997EDD4D}" sibTransId="{6A26A458-CD7A-4F18-850A-3DC9F3EBB8C6}"/>
    <dgm:cxn modelId="{F46977DE-6372-4C72-9B48-3A2B49B59463}" type="presOf" srcId="{B4D88E1F-E7BE-4030-96D0-641725C4762A}" destId="{CFBDA6A5-C900-4FD6-A016-0741ECCBE526}" srcOrd="0" destOrd="1" presId="urn:microsoft.com/office/officeart/2005/8/layout/target3"/>
    <dgm:cxn modelId="{A0C4859E-060D-47FF-AB43-BFD1058643DF}" type="presOf" srcId="{81EC632F-4A9D-4E20-A9A2-F6401C7E1E03}" destId="{81DA02DC-4CF8-4949-9F47-90F7A1510A09}" srcOrd="1" destOrd="0" presId="urn:microsoft.com/office/officeart/2005/8/layout/target3"/>
    <dgm:cxn modelId="{E5143199-A47C-491A-94C2-ADE58D0BDC71}" srcId="{54D8B916-4B21-49B1-A434-B231553D2935}" destId="{A6532F70-6203-42DD-BAB0-2A0F1FB52A38}" srcOrd="1" destOrd="0" parTransId="{34EC6225-39AE-4E9D-8E0A-F59EA32C59E0}" sibTransId="{E489D377-B136-426E-855D-AB99576BC7F5}"/>
    <dgm:cxn modelId="{2081A01D-6AAE-4553-82FD-3ACB08382554}" srcId="{54D8B916-4B21-49B1-A434-B231553D2935}" destId="{32A7E5BC-8D15-4633-881F-3EB3F1FE23A0}" srcOrd="0" destOrd="0" parTransId="{0AD31D3B-C2F9-41E8-B5CD-9C7E65C78D63}" sibTransId="{962903B3-68B7-41EC-9F8F-266055CA84D9}"/>
    <dgm:cxn modelId="{AB400CFB-31D5-446A-8A2C-71ECDDCB7919}" srcId="{F34B8A01-3471-4775-B786-DE4DBCC2CA25}" destId="{518EF8E4-98AD-414B-8B92-0E086CD8F29D}" srcOrd="2" destOrd="0" parTransId="{271AC828-C45F-4566-8BAE-0D3B8D97D6EA}" sibTransId="{0A1CC646-7B22-4FBA-AA83-BA363748AF01}"/>
    <dgm:cxn modelId="{46CCC8D6-9DED-4907-8089-C6919DE20CB2}" srcId="{04853970-60DB-4FCB-8855-5BAAF29A73BF}" destId="{81EC632F-4A9D-4E20-A9A2-F6401C7E1E03}" srcOrd="0" destOrd="0" parTransId="{029A4171-6B47-4ABA-87A7-1480633EDFD9}" sibTransId="{2AF54484-BCEB-48A5-B5BC-A24AD9DE1A94}"/>
    <dgm:cxn modelId="{54B3E5D8-60C5-443B-B34E-856A7F262B1F}" type="presParOf" srcId="{177477E1-636E-4570-9037-72330A521CB2}" destId="{7302B601-93BF-474B-BECE-0FD2E77760D1}" srcOrd="0" destOrd="0" presId="urn:microsoft.com/office/officeart/2005/8/layout/target3"/>
    <dgm:cxn modelId="{3290BB0D-44C9-49B0-8F4E-5359D3EEC8D9}" type="presParOf" srcId="{177477E1-636E-4570-9037-72330A521CB2}" destId="{674847C7-F526-4AE8-8E9C-401F02C41D07}" srcOrd="1" destOrd="0" presId="urn:microsoft.com/office/officeart/2005/8/layout/target3"/>
    <dgm:cxn modelId="{232D1936-D7AF-41DE-91C0-EABA9525387C}" type="presParOf" srcId="{177477E1-636E-4570-9037-72330A521CB2}" destId="{B50907BC-79A7-47FE-9943-0C57E9A3878F}" srcOrd="2" destOrd="0" presId="urn:microsoft.com/office/officeart/2005/8/layout/target3"/>
    <dgm:cxn modelId="{31C5D419-E501-48B5-BB18-0AA6FC8FE9D1}" type="presParOf" srcId="{177477E1-636E-4570-9037-72330A521CB2}" destId="{C348BB7A-10F4-421E-98F6-9C96A923805A}" srcOrd="3" destOrd="0" presId="urn:microsoft.com/office/officeart/2005/8/layout/target3"/>
    <dgm:cxn modelId="{28485C3F-A5C7-4CAF-BD7E-1282E3DEE374}" type="presParOf" srcId="{177477E1-636E-4570-9037-72330A521CB2}" destId="{23C57047-9107-4603-B63F-8ED2AC42A915}" srcOrd="4" destOrd="0" presId="urn:microsoft.com/office/officeart/2005/8/layout/target3"/>
    <dgm:cxn modelId="{06192B31-BE63-4CA6-87C3-0574D51E58C4}" type="presParOf" srcId="{177477E1-636E-4570-9037-72330A521CB2}" destId="{B1D25DDA-0035-410E-9E03-3FDEED2052E4}" srcOrd="5" destOrd="0" presId="urn:microsoft.com/office/officeart/2005/8/layout/target3"/>
    <dgm:cxn modelId="{74275392-1B8C-47C0-A0D8-6DA122E424FA}" type="presParOf" srcId="{177477E1-636E-4570-9037-72330A521CB2}" destId="{B649E7E3-5E44-4174-AD4C-9F23C52B6B79}" srcOrd="6" destOrd="0" presId="urn:microsoft.com/office/officeart/2005/8/layout/target3"/>
    <dgm:cxn modelId="{E51B8820-C9E7-430C-A42A-B25D9FB88B67}" type="presParOf" srcId="{177477E1-636E-4570-9037-72330A521CB2}" destId="{16DD7F42-6C7A-4A85-8E79-0E56FBC70419}" srcOrd="7" destOrd="0" presId="urn:microsoft.com/office/officeart/2005/8/layout/target3"/>
    <dgm:cxn modelId="{B7F35FF0-2798-4567-A908-7B2036CFCB77}" type="presParOf" srcId="{177477E1-636E-4570-9037-72330A521CB2}" destId="{A34EF68D-A0A3-49EE-8E52-E12D22D8C96D}" srcOrd="8" destOrd="0" presId="urn:microsoft.com/office/officeart/2005/8/layout/target3"/>
    <dgm:cxn modelId="{B3CC1A13-8DBC-4570-80D5-D4C4FAF4D2D4}" type="presParOf" srcId="{177477E1-636E-4570-9037-72330A521CB2}" destId="{81DA02DC-4CF8-4949-9F47-90F7A1510A09}" srcOrd="9" destOrd="0" presId="urn:microsoft.com/office/officeart/2005/8/layout/target3"/>
    <dgm:cxn modelId="{BB39BC99-5B72-423A-8F68-BF9E3A293A27}" type="presParOf" srcId="{177477E1-636E-4570-9037-72330A521CB2}" destId="{76CAC521-8940-420C-8469-C00040E79CC6}" srcOrd="10" destOrd="0" presId="urn:microsoft.com/office/officeart/2005/8/layout/target3"/>
    <dgm:cxn modelId="{00B8CB77-7723-4894-A402-06B858C1BCE6}" type="presParOf" srcId="{177477E1-636E-4570-9037-72330A521CB2}" destId="{896834BB-674B-4212-B725-4E53F0415C33}" srcOrd="11" destOrd="0" presId="urn:microsoft.com/office/officeart/2005/8/layout/target3"/>
    <dgm:cxn modelId="{CEE48A3A-151A-4F5F-8825-E59054C1BCCA}" type="presParOf" srcId="{177477E1-636E-4570-9037-72330A521CB2}" destId="{CFBDA6A5-C900-4FD6-A016-0741ECCBE526}" srcOrd="12" destOrd="0" presId="urn:microsoft.com/office/officeart/2005/8/layout/target3"/>
    <dgm:cxn modelId="{5B934918-966A-42FF-B478-B8B9542FF7ED}" type="presParOf" srcId="{177477E1-636E-4570-9037-72330A521CB2}" destId="{71479DD7-1DF0-47D1-BD25-04714FC7BD0E}" srcOrd="13" destOrd="0" presId="urn:microsoft.com/office/officeart/2005/8/layout/target3"/>
    <dgm:cxn modelId="{DC198AD9-D587-457E-B247-7A238CE54E0C}" type="presParOf" srcId="{177477E1-636E-4570-9037-72330A521CB2}" destId="{643111B9-D13A-458B-B750-6FD60973F844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2A8C067-449B-4226-B9BD-494458A5428C}" type="datetimeFigureOut">
              <a:rPr lang="zh-CN" altLang="en-US"/>
              <a:pPr>
                <a:defRPr/>
              </a:pPr>
              <a:t>2017/5/27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664EC5F-0E78-481D-B4EC-6F3D17CDA5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A234516-EE29-481B-B4C5-0C776E27CF31}" type="datetimeFigureOut">
              <a:rPr lang="zh-CN" altLang="en-US"/>
              <a:pPr>
                <a:defRPr/>
              </a:pPr>
              <a:t>2017/5/27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22" tIns="45710" rIns="91422" bIns="4571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D71C6ED-C2ED-4B75-9BA1-652962A99AA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E1537E-88DB-4151-90BD-0F1C3C4269B6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5622925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01FFE11C-B2DD-4C77-85C5-01D5FACBE75A}" type="slidenum">
              <a:rPr lang="en-US" altLang="zh-CN" sz="1200"/>
              <a:pPr algn="r" eaLnBrk="1" hangingPunct="1"/>
              <a:t>1</a:t>
            </a:fld>
            <a:endParaRPr lang="en-US" altLang="zh-CN" sz="1200"/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2000" b="1" smtClean="0">
                <a:solidFill>
                  <a:srgbClr val="FF0000"/>
                </a:solidFill>
              </a:rPr>
              <a:t>微    信：推荐关注“票据视界”</a:t>
            </a:r>
            <a:r>
              <a:rPr lang="en-US" altLang="zh-CN" sz="2000" b="1" smtClean="0">
                <a:solidFill>
                  <a:srgbClr val="FF0000"/>
                </a:solidFill>
              </a:rPr>
              <a:t>pjsj-hxmc</a:t>
            </a:r>
          </a:p>
          <a:p>
            <a:pPr eaLnBrk="1" hangingPunct="1"/>
            <a:r>
              <a:rPr lang="zh-CN" altLang="en-US" sz="2000" b="1" smtClean="0">
                <a:solidFill>
                  <a:srgbClr val="FF0000"/>
                </a:solidFill>
              </a:rPr>
              <a:t>联系方式：手机</a:t>
            </a:r>
            <a:r>
              <a:rPr lang="en-US" altLang="zh-CN" sz="2000" b="1" smtClean="0">
                <a:solidFill>
                  <a:srgbClr val="FF0000"/>
                </a:solidFill>
              </a:rPr>
              <a:t>13760116588</a:t>
            </a:r>
          </a:p>
          <a:p>
            <a:pPr eaLnBrk="1" hangingPunct="1"/>
            <a:r>
              <a:rPr lang="zh-CN" altLang="en-US" sz="2000" b="1" smtClean="0">
                <a:solidFill>
                  <a:srgbClr val="FF0000"/>
                </a:solidFill>
              </a:rPr>
              <a:t>新浪微博：李明昌票友汇</a:t>
            </a:r>
            <a:endParaRPr lang="en-US" altLang="zh-CN" sz="20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5624513" y="645795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B3A34E67-500A-4F09-8058-36C75F5DC007}" type="slidenum">
              <a:rPr lang="en-US" altLang="zh-CN" sz="1200"/>
              <a:pPr algn="r" eaLnBrk="1" hangingPunct="1"/>
              <a:t>2</a:t>
            </a:fld>
            <a:endParaRPr lang="en-US" altLang="zh-CN" sz="1200"/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5622925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2C8A1D8E-820E-4364-B0A5-54BBF2D9F804}" type="slidenum">
              <a:rPr lang="en-US" altLang="zh-CN" sz="1200"/>
              <a:pPr algn="r" eaLnBrk="1" hangingPunct="1"/>
              <a:t>2</a:t>
            </a:fld>
            <a:endParaRPr lang="en-US" altLang="zh-CN" sz="1200"/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40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9428666-348D-46D2-9D44-4391A1F6ABB8}" type="slidenum">
              <a:rPr lang="en-US" altLang="zh-CN" smtClean="0"/>
              <a:pPr/>
              <a:t>4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506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0B9C8CC-4595-4CE0-97A9-C0D220B6CF06}" type="slidenum">
              <a:rPr lang="zh-CN" altLang="en-US" smtClean="0"/>
              <a:pPr/>
              <a:t>13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E2AC80-70E8-45D9-96A2-6699DADC25A6}" type="slidenum">
              <a:rPr lang="zh-CN" altLang="en-US" smtClean="0">
                <a:solidFill>
                  <a:srgbClr val="000000"/>
                </a:solidFill>
              </a:rPr>
              <a:pPr/>
              <a:t>19</a:t>
            </a:fld>
            <a:endParaRPr lang="zh-CN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smtClean="0"/>
              <a:t>松紧适度改变为灵活适度，</a:t>
            </a:r>
            <a:r>
              <a:rPr lang="en-US" altLang="zh-CN" smtClean="0"/>
              <a:t>SLF2.75—</a:t>
            </a:r>
            <a:r>
              <a:rPr lang="zh-CN" altLang="en-US" smtClean="0"/>
              <a:t>超额备付</a:t>
            </a:r>
            <a:r>
              <a:rPr lang="en-US" altLang="zh-CN" smtClean="0"/>
              <a:t>0.72</a:t>
            </a:r>
            <a:endParaRPr lang="zh-CN" altLang="en-US" smtClean="0"/>
          </a:p>
        </p:txBody>
      </p:sp>
      <p:sp>
        <p:nvSpPr>
          <p:cNvPr id="4710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88D98D-4553-49BD-89FD-5AFEF58D371B}" type="slidenum">
              <a:rPr lang="zh-CN" altLang="en-US" smtClean="0"/>
              <a:pPr/>
              <a:t>26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4A8AC-6C1E-47B2-A7F1-347B701A6BAA}" type="datetimeFigureOut">
              <a:rPr lang="zh-CN" altLang="en-US"/>
              <a:pPr>
                <a:defRPr/>
              </a:pPr>
              <a:t>2017/5/27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49DF7-78BD-4BB9-964B-02B27179260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833E4-9075-4EA2-B79E-82B4162C4697}" type="datetimeFigureOut">
              <a:rPr lang="zh-CN" altLang="en-US"/>
              <a:pPr>
                <a:defRPr/>
              </a:pPr>
              <a:t>2017/5/27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0695-4E02-4B32-A268-334F6C34D1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B4DAB-0A90-4F5D-8E9A-7A57FDAABCF4}" type="datetimeFigureOut">
              <a:rPr lang="zh-CN" altLang="en-US"/>
              <a:pPr>
                <a:defRPr/>
              </a:pPr>
              <a:t>2017/5/27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22413-446A-4D90-8654-E3AAD624552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7A973-5617-44A5-A16A-FFD2E4CF13F0}" type="datetimeFigureOut">
              <a:rPr lang="zh-CN" altLang="en-US"/>
              <a:pPr>
                <a:defRPr/>
              </a:pPr>
              <a:t>2017/5/27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B0DF8-64BC-4B28-B092-4AD81B3B2B4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3A7DE-5864-4448-A2F1-E42B44576733}" type="datetimeFigureOut">
              <a:rPr lang="zh-CN" altLang="en-US"/>
              <a:pPr>
                <a:defRPr/>
              </a:pPr>
              <a:t>2017/5/27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95222-8F66-49A3-8AA8-801C17100B4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A38BD-2ACF-4B46-A362-D66AC6F2E52A}" type="datetimeFigureOut">
              <a:rPr lang="zh-CN" altLang="en-US"/>
              <a:pPr>
                <a:defRPr/>
              </a:pPr>
              <a:t>2017/5/27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47008-F22B-45B4-BC43-BA30BB1A35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A003A-AEAD-4BD3-A17F-DC9BF161EE88}" type="datetimeFigureOut">
              <a:rPr lang="zh-CN" altLang="en-US"/>
              <a:pPr>
                <a:defRPr/>
              </a:pPr>
              <a:t>2017/5/27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6622E-AFEE-4C8D-BEE7-A3E0E35D7AC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931B8-EEE6-4E35-A583-7B1D92DF5E2B}" type="datetimeFigureOut">
              <a:rPr lang="zh-CN" altLang="en-US"/>
              <a:pPr>
                <a:defRPr/>
              </a:pPr>
              <a:t>2017/5/27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2A1BF-79F6-4638-8DDB-AA1DD4DE824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60F65-B91A-42B9-99F9-ACC9379D9DA5}" type="datetimeFigureOut">
              <a:rPr lang="zh-CN" altLang="en-US"/>
              <a:pPr>
                <a:defRPr/>
              </a:pPr>
              <a:t>2017/5/27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51C38-B40A-4DA2-B476-09BF72FD301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89650-9939-4E2E-A473-EB548DB4841B}" type="datetimeFigureOut">
              <a:rPr lang="zh-CN" altLang="en-US"/>
              <a:pPr>
                <a:defRPr/>
              </a:pPr>
              <a:t>2017/5/27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24FC0-4DDA-4024-A102-75F78E403DD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8DB48-8F06-4C76-A103-4B033343AF89}" type="datetimeFigureOut">
              <a:rPr lang="zh-CN" altLang="en-US"/>
              <a:pPr>
                <a:defRPr/>
              </a:pPr>
              <a:t>2017/5/27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ABCE0-F297-46A9-921B-566274FCBC3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6202363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587A1AE-48A4-4AF0-9B2B-5283276C2EB9}" type="datetimeFigureOut">
              <a:rPr lang="zh-CN" altLang="en-US"/>
              <a:pPr>
                <a:defRPr/>
              </a:pPr>
              <a:t>2017/5/27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Verdana" pitchFamily="34" charset="0"/>
                <a:ea typeface="微软雅黑" pitchFamily="34" charset="-122"/>
              </a:defRPr>
            </a:lvl1pPr>
          </a:lstStyle>
          <a:p>
            <a:pPr>
              <a:defRPr/>
            </a:pPr>
            <a:fld id="{A967EA15-8805-4D2C-8890-E322BBCB7A5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1031" name="图片 8" descr="邀请函内业-2_1201.t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373688"/>
            <a:ext cx="4356100" cy="1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 bwMode="auto">
          <a:xfrm>
            <a:off x="0" y="1006475"/>
            <a:ext cx="9144000" cy="460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1033" name="图片 8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59563" y="403225"/>
            <a:ext cx="2462212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041" r:id="rId1"/>
    <p:sldLayoutId id="2147486042" r:id="rId2"/>
    <p:sldLayoutId id="2147486043" r:id="rId3"/>
    <p:sldLayoutId id="2147486044" r:id="rId4"/>
    <p:sldLayoutId id="2147486045" r:id="rId5"/>
    <p:sldLayoutId id="2147486046" r:id="rId6"/>
    <p:sldLayoutId id="2147486047" r:id="rId7"/>
    <p:sldLayoutId id="2147486048" r:id="rId8"/>
    <p:sldLayoutId id="2147486049" r:id="rId9"/>
    <p:sldLayoutId id="2147486050" r:id="rId10"/>
    <p:sldLayoutId id="214748605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微软雅黑" pitchFamily="34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微软雅黑" pitchFamily="34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微软雅黑" pitchFamily="34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微软雅黑" pitchFamily="34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diagramData" Target="../diagrams/data3.xml"/><Relationship Id="rId7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1" hangingPunct="1">
              <a:defRPr/>
            </a:pPr>
            <a:fld id="{53363B93-6A5D-4BC7-A5E2-C2B8BDDB97DE}" type="slidenum">
              <a:rPr lang="en-US" altLang="zh-CN" sz="100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pPr algn="r" eaLnBrk="1" hangingPunct="1">
                <a:defRPr/>
              </a:pPr>
              <a:t>1</a:t>
            </a:fld>
            <a:endParaRPr lang="en-US" altLang="zh-CN" sz="100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1125538"/>
            <a:ext cx="8321675" cy="1470025"/>
          </a:xfrm>
        </p:spPr>
        <p:txBody>
          <a:bodyPr anchorCtr="1"/>
          <a:lstStyle/>
          <a:p>
            <a:pPr eaLnBrk="1" hangingPunct="1"/>
            <a:r>
              <a:rPr lang="zh-CN" altLang="en-US" sz="36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票据市场转折过渡与发展方向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2643188" y="3143250"/>
            <a:ext cx="3671887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altLang="zh-CN" b="1" dirty="0">
              <a:solidFill>
                <a:srgbClr val="00FF00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zh-CN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隶书" pitchFamily="49" charset="-122"/>
                <a:ea typeface="隶书" pitchFamily="49" charset="-122"/>
              </a:rPr>
              <a:t>李明昌</a:t>
            </a:r>
          </a:p>
        </p:txBody>
      </p:sp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3429000" y="5429250"/>
            <a:ext cx="2571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C00000"/>
                </a:solidFill>
              </a:rPr>
              <a:t>2017</a:t>
            </a:r>
            <a:r>
              <a:rPr lang="zh-CN" altLang="en-US" sz="3200" b="1">
                <a:solidFill>
                  <a:srgbClr val="C00000"/>
                </a:solidFill>
              </a:rPr>
              <a:t>年</a:t>
            </a:r>
            <a:r>
              <a:rPr lang="en-US" altLang="zh-CN" sz="3200" b="1">
                <a:solidFill>
                  <a:srgbClr val="C00000"/>
                </a:solidFill>
              </a:rPr>
              <a:t>6</a:t>
            </a:r>
            <a:r>
              <a:rPr lang="zh-CN" altLang="en-US" sz="3200" b="1">
                <a:solidFill>
                  <a:srgbClr val="C00000"/>
                </a:solidFill>
              </a:rPr>
              <a:t>月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1538" y="571480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2017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年</a:t>
            </a:r>
            <a:r>
              <a:rPr lang="en-US" altLang="zh-CN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4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月部分银行承兑与票据资产比较</a:t>
            </a:r>
            <a:endParaRPr lang="zh-CN" altLang="en-US" sz="32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graphicFrame>
        <p:nvGraphicFramePr>
          <p:cNvPr id="10" name="图表 9"/>
          <p:cNvGraphicFramePr/>
          <p:nvPr/>
        </p:nvGraphicFramePr>
        <p:xfrm>
          <a:off x="683568" y="1844824"/>
          <a:ext cx="799288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灯片编号占位符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1" hangingPunct="1"/>
            <a:fld id="{F84B0DA0-2418-464B-B527-2941A8C209CB}" type="slidenum">
              <a:rPr lang="en-US" altLang="zh-CN" sz="1400"/>
              <a:pPr algn="r" eaLnBrk="1" hangingPunct="1"/>
              <a:t>11</a:t>
            </a:fld>
            <a:endParaRPr lang="en-US" altLang="zh-CN" sz="1400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304800" y="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zh-CN"/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611560" y="1408747"/>
            <a:ext cx="7786687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l"/>
            </a:pPr>
            <a:r>
              <a:rPr lang="zh-CN" altLang="en-US" b="1" dirty="0">
                <a:solidFill>
                  <a:srgbClr val="0070C0"/>
                </a:solidFill>
              </a:rPr>
              <a:t>趋势：直贴利率随着全国票据融资余额的增加而降低，反向运行</a:t>
            </a:r>
            <a:r>
              <a:rPr lang="zh-CN" altLang="en-US" b="1" dirty="0" smtClean="0">
                <a:solidFill>
                  <a:srgbClr val="0070C0"/>
                </a:solidFill>
              </a:rPr>
              <a:t>。</a:t>
            </a:r>
            <a:r>
              <a:rPr lang="zh-CN" altLang="en-US" b="1" dirty="0" smtClean="0">
                <a:solidFill>
                  <a:srgbClr val="FF0000"/>
                </a:solidFill>
              </a:rPr>
              <a:t>规模、监管、资金三大因素是融资余额变化的主因。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l"/>
            </a:pPr>
            <a:r>
              <a:rPr lang="zh-CN" altLang="en-US" b="1" dirty="0" smtClean="0">
                <a:solidFill>
                  <a:srgbClr val="FF0000"/>
                </a:solidFill>
              </a:rPr>
              <a:t>特点</a:t>
            </a:r>
            <a:r>
              <a:rPr lang="zh-CN" altLang="en-US" b="1" dirty="0">
                <a:solidFill>
                  <a:srgbClr val="FF0000"/>
                </a:solidFill>
              </a:rPr>
              <a:t>：</a:t>
            </a:r>
            <a:r>
              <a:rPr lang="zh-CN" altLang="en-US" b="1" dirty="0">
                <a:solidFill>
                  <a:srgbClr val="C00000"/>
                </a:solidFill>
              </a:rPr>
              <a:t>利率高度市场化，波幅大，变化快</a:t>
            </a:r>
            <a:r>
              <a:rPr lang="zh-CN" altLang="en-US" b="1" dirty="0" smtClean="0">
                <a:solidFill>
                  <a:srgbClr val="0070C0"/>
                </a:solidFill>
              </a:rPr>
              <a:t>。</a:t>
            </a:r>
            <a:endParaRPr lang="en-US" altLang="zh-CN" b="1" dirty="0">
              <a:solidFill>
                <a:srgbClr val="0070C0"/>
              </a:solidFill>
            </a:endParaRPr>
          </a:p>
        </p:txBody>
      </p:sp>
      <p:sp>
        <p:nvSpPr>
          <p:cNvPr id="441348" name="Rectangle 4"/>
          <p:cNvSpPr>
            <a:spLocks noChangeArrowheads="1"/>
          </p:cNvSpPr>
          <p:nvPr/>
        </p:nvSpPr>
        <p:spPr bwMode="auto">
          <a:xfrm>
            <a:off x="857250" y="500063"/>
            <a:ext cx="77866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defRPr/>
            </a:pP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隶书" pitchFamily="2" charset="-122"/>
                <a:ea typeface="华文隶书" pitchFamily="2" charset="-122"/>
              </a:rPr>
              <a:t>票据资产回归表内利率逐步趋稳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0" y="0"/>
            <a:ext cx="22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zh-CN">
              <a:latin typeface="Verdana" pitchFamily="34" charset="0"/>
            </a:endParaRPr>
          </a:p>
        </p:txBody>
      </p:sp>
      <p:sp>
        <p:nvSpPr>
          <p:cNvPr id="22535" name="TextBox 12"/>
          <p:cNvSpPr txBox="1">
            <a:spLocks noChangeArrowheads="1"/>
          </p:cNvSpPr>
          <p:nvPr/>
        </p:nvSpPr>
        <p:spPr bwMode="auto">
          <a:xfrm>
            <a:off x="500063" y="2286000"/>
            <a:ext cx="1223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1100">
                <a:latin typeface="微软雅黑" pitchFamily="34" charset="-122"/>
                <a:ea typeface="微软雅黑" pitchFamily="34" charset="-122"/>
              </a:rPr>
              <a:t>单位：亿元</a:t>
            </a:r>
          </a:p>
        </p:txBody>
      </p:sp>
      <p:graphicFrame>
        <p:nvGraphicFramePr>
          <p:cNvPr id="10" name="图表 9"/>
          <p:cNvGraphicFramePr/>
          <p:nvPr/>
        </p:nvGraphicFramePr>
        <p:xfrm>
          <a:off x="179512" y="2564904"/>
          <a:ext cx="873360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灯片编号占位符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1" hangingPunct="1"/>
            <a:fld id="{FC5CF9CE-1140-42BF-96D5-5045FB6D8050}" type="slidenum">
              <a:rPr lang="zh-CN" altLang="en-US" sz="1400"/>
              <a:pPr algn="r" eaLnBrk="1" hangingPunct="1"/>
              <a:t>12</a:t>
            </a:fld>
            <a:endParaRPr lang="en-US" altLang="zh-CN" sz="1400"/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-15875" y="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en-US"/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857375" y="357188"/>
            <a:ext cx="5880100" cy="113982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CN" altLang="en-US" sz="40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票据市场转折的主要标志</a:t>
            </a:r>
            <a:endParaRPr lang="en-US" altLang="zh-CN" sz="4000" smtClean="0">
              <a:latin typeface="华文隶书" pitchFamily="2" charset="-122"/>
              <a:ea typeface="华文隶书" pitchFamily="2" charset="-122"/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971600" y="1844824"/>
          <a:ext cx="70567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丁字箭头 5"/>
          <p:cNvSpPr/>
          <p:nvPr/>
        </p:nvSpPr>
        <p:spPr>
          <a:xfrm>
            <a:off x="3714750" y="3643313"/>
            <a:ext cx="1500188" cy="1571625"/>
          </a:xfrm>
          <a:prstGeom prst="leftRightUpArrow">
            <a:avLst/>
          </a:prstGeom>
          <a:noFill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b="1" dirty="0">
                <a:solidFill>
                  <a:srgbClr val="FF0000"/>
                </a:solidFill>
              </a:rPr>
              <a:t>203</a:t>
            </a:r>
          </a:p>
          <a:p>
            <a:pPr algn="ctr">
              <a:defRPr/>
            </a:pPr>
            <a:r>
              <a:rPr lang="en-US" altLang="zh-CN" b="1" dirty="0">
                <a:solidFill>
                  <a:srgbClr val="FF0000"/>
                </a:solidFill>
              </a:rPr>
              <a:t>126</a:t>
            </a:r>
          </a:p>
          <a:p>
            <a:pPr algn="ctr">
              <a:defRPr/>
            </a:pPr>
            <a:r>
              <a:rPr lang="en-US" altLang="zh-CN" b="1" dirty="0">
                <a:solidFill>
                  <a:srgbClr val="FF0000"/>
                </a:solidFill>
              </a:rPr>
              <a:t>224</a:t>
            </a:r>
          </a:p>
          <a:p>
            <a:pPr algn="ctr">
              <a:defRPr/>
            </a:pPr>
            <a:r>
              <a:rPr lang="en-US" altLang="zh-CN" b="1" dirty="0">
                <a:solidFill>
                  <a:srgbClr val="FF0000"/>
                </a:solidFill>
              </a:rPr>
              <a:t>224</a:t>
            </a:r>
          </a:p>
          <a:p>
            <a:pPr algn="ctr">
              <a:defRPr/>
            </a:pPr>
            <a:endParaRPr lang="en-US" altLang="zh-CN" dirty="0"/>
          </a:p>
          <a:p>
            <a:pPr algn="ctr">
              <a:defRPr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示 2"/>
          <p:cNvGraphicFramePr/>
          <p:nvPr/>
        </p:nvGraphicFramePr>
        <p:xfrm>
          <a:off x="1214414" y="1857364"/>
          <a:ext cx="7000924" cy="4493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4579" name="图片 4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9000" y="3071813"/>
            <a:ext cx="257175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extBox 19"/>
          <p:cNvSpPr txBox="1">
            <a:spLocks noChangeArrowheads="1"/>
          </p:cNvSpPr>
          <p:nvPr/>
        </p:nvSpPr>
        <p:spPr bwMode="auto">
          <a:xfrm>
            <a:off x="1785938" y="714375"/>
            <a:ext cx="5929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3200" b="1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票据交易所：票据市场核心地位</a:t>
            </a:r>
            <a:endParaRPr lang="zh-CN" alt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灯片编号占位符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1" hangingPunct="1"/>
            <a:fld id="{1AE1087E-B506-4DEC-9576-7321056D5309}" type="slidenum">
              <a:rPr lang="zh-CN" altLang="en-US" sz="1400"/>
              <a:pPr algn="r" eaLnBrk="1" hangingPunct="1"/>
              <a:t>14</a:t>
            </a:fld>
            <a:endParaRPr lang="en-US" altLang="zh-CN" sz="1400"/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-15875" y="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en-US"/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2000250" y="428625"/>
            <a:ext cx="5473700" cy="113982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CN" altLang="en-US" sz="40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票据交易所的核心地位</a:t>
            </a:r>
            <a:endParaRPr lang="en-US" altLang="zh-CN" sz="4000" smtClean="0">
              <a:latin typeface="华文隶书" pitchFamily="2" charset="-122"/>
              <a:ea typeface="华文隶书" pitchFamily="2" charset="-122"/>
            </a:endParaRPr>
          </a:p>
        </p:txBody>
      </p:sp>
      <p:graphicFrame>
        <p:nvGraphicFramePr>
          <p:cNvPr id="8" name="图示 7"/>
          <p:cNvGraphicFramePr/>
          <p:nvPr/>
        </p:nvGraphicFramePr>
        <p:xfrm>
          <a:off x="1428728" y="1700808"/>
          <a:ext cx="6500858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灯片编号占位符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1" hangingPunct="1"/>
            <a:fld id="{4A7FB12C-79D0-4F70-B00A-088C4A855C12}" type="slidenum">
              <a:rPr lang="zh-CN" altLang="en-US" sz="1400"/>
              <a:pPr algn="r" eaLnBrk="1" hangingPunct="1"/>
              <a:t>15</a:t>
            </a:fld>
            <a:endParaRPr lang="en-US" altLang="zh-CN" sz="1400"/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-15875" y="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en-US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428750" y="357188"/>
            <a:ext cx="6143625" cy="113982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CN" altLang="en-US" sz="36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    票据交易所各阶段发展目标</a:t>
            </a:r>
            <a:endParaRPr lang="en-US" altLang="zh-CN" sz="3600" smtClean="0">
              <a:latin typeface="华文隶书" pitchFamily="2" charset="-122"/>
              <a:ea typeface="华文隶书" pitchFamily="2" charset="-122"/>
            </a:endParaRPr>
          </a:p>
        </p:txBody>
      </p:sp>
      <p:graphicFrame>
        <p:nvGraphicFramePr>
          <p:cNvPr id="6" name="图示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14480" y="1785926"/>
            <a:ext cx="407196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华文琥珀" pitchFamily="2" charset="-122"/>
                <a:ea typeface="华文琥珀" pitchFamily="2" charset="-122"/>
              </a:rPr>
              <a:t>统一公开透明规范</a:t>
            </a:r>
          </a:p>
        </p:txBody>
      </p:sp>
      <p:sp>
        <p:nvSpPr>
          <p:cNvPr id="26631" name="TextBox 7"/>
          <p:cNvSpPr txBox="1">
            <a:spLocks noChangeArrowheads="1"/>
          </p:cNvSpPr>
          <p:nvPr/>
        </p:nvSpPr>
        <p:spPr bwMode="auto">
          <a:xfrm>
            <a:off x="4500563" y="4714875"/>
            <a:ext cx="3000375" cy="646113"/>
          </a:xfrm>
          <a:prstGeom prst="rect">
            <a:avLst/>
          </a:prstGeom>
          <a:noFill/>
          <a:ln w="9525">
            <a:solidFill>
              <a:srgbClr val="F846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>
                <a:solidFill>
                  <a:srgbClr val="0070C0"/>
                </a:solidFill>
                <a:latin typeface="华文细黑" pitchFamily="2" charset="-122"/>
                <a:ea typeface="华文细黑" pitchFamily="2" charset="-122"/>
              </a:rPr>
              <a:t>银票</a:t>
            </a:r>
            <a:r>
              <a:rPr lang="en-US" altLang="zh-CN" b="1">
                <a:solidFill>
                  <a:srgbClr val="0070C0"/>
                </a:solidFill>
                <a:latin typeface="华文细黑" pitchFamily="2" charset="-122"/>
                <a:ea typeface="华文细黑" pitchFamily="2" charset="-122"/>
              </a:rPr>
              <a:t>/</a:t>
            </a:r>
            <a:r>
              <a:rPr lang="zh-CN" altLang="en-US" b="1">
                <a:solidFill>
                  <a:srgbClr val="0070C0"/>
                </a:solidFill>
                <a:latin typeface="华文细黑" pitchFamily="2" charset="-122"/>
                <a:ea typeface="华文细黑" pitchFamily="2" charset="-122"/>
              </a:rPr>
              <a:t>商票</a:t>
            </a:r>
            <a:r>
              <a:rPr lang="en-US" altLang="zh-CN" b="1">
                <a:solidFill>
                  <a:srgbClr val="0070C0"/>
                </a:solidFill>
                <a:latin typeface="华文细黑" pitchFamily="2" charset="-122"/>
                <a:ea typeface="华文细黑" pitchFamily="2" charset="-122"/>
              </a:rPr>
              <a:t>/</a:t>
            </a:r>
            <a:r>
              <a:rPr lang="zh-CN" altLang="en-US" b="1">
                <a:solidFill>
                  <a:srgbClr val="0070C0"/>
                </a:solidFill>
                <a:latin typeface="华文细黑" pitchFamily="2" charset="-122"/>
                <a:ea typeface="华文细黑" pitchFamily="2" charset="-122"/>
              </a:rPr>
              <a:t>商业本票</a:t>
            </a:r>
            <a:r>
              <a:rPr lang="en-US" altLang="zh-CN" b="1">
                <a:solidFill>
                  <a:srgbClr val="0070C0"/>
                </a:solidFill>
                <a:latin typeface="华文细黑" pitchFamily="2" charset="-122"/>
                <a:ea typeface="华文细黑" pitchFamily="2" charset="-122"/>
              </a:rPr>
              <a:t>/</a:t>
            </a:r>
            <a:r>
              <a:rPr lang="zh-CN" altLang="en-US" b="1">
                <a:solidFill>
                  <a:srgbClr val="0070C0"/>
                </a:solidFill>
                <a:latin typeface="华文细黑" pitchFamily="2" charset="-122"/>
                <a:ea typeface="华文细黑" pitchFamily="2" charset="-122"/>
              </a:rPr>
              <a:t>信用证</a:t>
            </a:r>
            <a:r>
              <a:rPr lang="en-US" altLang="zh-CN" b="1">
                <a:solidFill>
                  <a:srgbClr val="0070C0"/>
                </a:solidFill>
                <a:latin typeface="华文细黑" pitchFamily="2" charset="-122"/>
                <a:ea typeface="华文细黑" pitchFamily="2" charset="-122"/>
              </a:rPr>
              <a:t>/</a:t>
            </a:r>
            <a:r>
              <a:rPr lang="zh-CN" altLang="en-US" b="1">
                <a:solidFill>
                  <a:srgbClr val="0070C0"/>
                </a:solidFill>
                <a:latin typeface="华文细黑" pitchFamily="2" charset="-122"/>
                <a:ea typeface="华文细黑" pitchFamily="2" charset="-122"/>
              </a:rPr>
              <a:t>福费廷</a:t>
            </a:r>
            <a:r>
              <a:rPr lang="en-US" altLang="zh-CN" b="1">
                <a:solidFill>
                  <a:srgbClr val="0070C0"/>
                </a:solidFill>
                <a:latin typeface="华文细黑" pitchFamily="2" charset="-122"/>
                <a:ea typeface="华文细黑" pitchFamily="2" charset="-122"/>
              </a:rPr>
              <a:t>/</a:t>
            </a:r>
            <a:r>
              <a:rPr lang="zh-CN" altLang="en-US" b="1">
                <a:solidFill>
                  <a:srgbClr val="0070C0"/>
                </a:solidFill>
                <a:latin typeface="华文细黑" pitchFamily="2" charset="-122"/>
                <a:ea typeface="华文细黑" pitchFamily="2" charset="-122"/>
              </a:rPr>
              <a:t>衍生品</a:t>
            </a:r>
            <a:r>
              <a:rPr lang="en-US" altLang="zh-CN" b="1">
                <a:solidFill>
                  <a:srgbClr val="0070C0"/>
                </a:solidFill>
                <a:latin typeface="华文细黑" pitchFamily="2" charset="-122"/>
                <a:ea typeface="华文细黑" pitchFamily="2" charset="-122"/>
              </a:rPr>
              <a:t>/</a:t>
            </a:r>
            <a:r>
              <a:rPr lang="zh-CN" altLang="en-US" b="1">
                <a:solidFill>
                  <a:srgbClr val="0070C0"/>
                </a:solidFill>
                <a:latin typeface="华文细黑" pitchFamily="2" charset="-122"/>
                <a:ea typeface="华文细黑" pitchFamily="2" charset="-122"/>
              </a:rPr>
              <a:t>数字票据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灯片编号占位符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/>
            <a:fld id="{C6574A3E-AEF9-41A2-8FD3-5F6465D4EDD6}" type="slidenum">
              <a:rPr lang="zh-CN" altLang="en-US" sz="1400"/>
              <a:pPr algn="r"/>
              <a:t>16</a:t>
            </a:fld>
            <a:endParaRPr lang="en-US" altLang="zh-CN" sz="1400"/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-15875" y="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714500" y="285750"/>
            <a:ext cx="6000750" cy="113982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CN" altLang="en-US" sz="32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票据交易所</a:t>
            </a:r>
            <a:r>
              <a:rPr lang="zh-CN" altLang="en-US" sz="32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：影响改变票据政策</a:t>
            </a:r>
            <a:endParaRPr lang="en-US" altLang="zh-CN" sz="3200" dirty="0" smtClean="0">
              <a:latin typeface="华文隶书" pitchFamily="2" charset="-122"/>
              <a:ea typeface="华文隶书" pitchFamily="2" charset="-122"/>
            </a:endParaRPr>
          </a:p>
        </p:txBody>
      </p:sp>
      <p:graphicFrame>
        <p:nvGraphicFramePr>
          <p:cNvPr id="6" name="图示 5"/>
          <p:cNvGraphicFramePr/>
          <p:nvPr/>
        </p:nvGraphicFramePr>
        <p:xfrm>
          <a:off x="1571604" y="1643050"/>
          <a:ext cx="6286544" cy="4349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1357290" y="2285992"/>
          <a:ext cx="6715172" cy="3554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675" name="TextBox 19"/>
          <p:cNvSpPr>
            <a:spLocks noGrp="1" noChangeArrowheads="1"/>
          </p:cNvSpPr>
          <p:nvPr>
            <p:ph type="title"/>
          </p:nvPr>
        </p:nvSpPr>
        <p:spPr>
          <a:xfrm>
            <a:off x="1428750" y="571500"/>
            <a:ext cx="6202363" cy="646113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zh-CN" altLang="en-US" sz="36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票据交易所：路径选择之优劣</a:t>
            </a:r>
            <a:endParaRPr lang="zh-CN" altLang="en-US" sz="36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灯片编号占位符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1" hangingPunct="1"/>
            <a:fld id="{4A8A5B2B-73C2-4AE0-B16F-7CA14F1C5557}" type="slidenum">
              <a:rPr lang="zh-CN" altLang="en-US" sz="1400"/>
              <a:pPr algn="r" eaLnBrk="1" hangingPunct="1"/>
              <a:t>18</a:t>
            </a:fld>
            <a:endParaRPr lang="en-US" altLang="zh-CN" sz="1400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187450" y="2492375"/>
            <a:ext cx="496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en-US"/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-15875" y="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en-US"/>
          </a:p>
        </p:txBody>
      </p:sp>
      <p:sp>
        <p:nvSpPr>
          <p:cNvPr id="29701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428750" y="285750"/>
            <a:ext cx="6643688" cy="113982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CN" altLang="en-US" sz="36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商业银行：精心准备谋划转型</a:t>
            </a:r>
            <a:endParaRPr lang="en-US" altLang="zh-CN" sz="3600" smtClean="0">
              <a:latin typeface="华文隶书" pitchFamily="2" charset="-122"/>
              <a:ea typeface="华文隶书" pitchFamily="2" charset="-122"/>
            </a:endParaRPr>
          </a:p>
        </p:txBody>
      </p:sp>
      <p:graphicFrame>
        <p:nvGraphicFramePr>
          <p:cNvPr id="9" name="图示 8"/>
          <p:cNvGraphicFramePr/>
          <p:nvPr/>
        </p:nvGraphicFramePr>
        <p:xfrm>
          <a:off x="1214414" y="2143116"/>
          <a:ext cx="6643734" cy="364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"/>
          <p:cNvGrpSpPr/>
          <p:nvPr/>
        </p:nvGrpSpPr>
        <p:grpSpPr>
          <a:xfrm>
            <a:off x="2000232" y="4000504"/>
            <a:ext cx="3059785" cy="2024735"/>
            <a:chOff x="1591195" y="3531392"/>
            <a:chExt cx="1721136" cy="774463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" name="圆角矩形 104"/>
            <p:cNvSpPr/>
            <p:nvPr/>
          </p:nvSpPr>
          <p:spPr>
            <a:xfrm>
              <a:off x="1591195" y="3531392"/>
              <a:ext cx="1721136" cy="774463"/>
            </a:xfrm>
            <a:custGeom>
              <a:avLst/>
              <a:gdLst/>
              <a:ahLst/>
              <a:cxnLst/>
              <a:rect l="l" t="t" r="r" b="b"/>
              <a:pathLst>
                <a:path w="1721136" h="774463">
                  <a:moveTo>
                    <a:pt x="136668" y="0"/>
                  </a:moveTo>
                  <a:lnTo>
                    <a:pt x="1291044" y="0"/>
                  </a:lnTo>
                  <a:cubicBezTo>
                    <a:pt x="1323411" y="0"/>
                    <a:pt x="1349650" y="26239"/>
                    <a:pt x="1349650" y="58606"/>
                  </a:cubicBezTo>
                  <a:lnTo>
                    <a:pt x="1349650" y="225615"/>
                  </a:lnTo>
                  <a:lnTo>
                    <a:pt x="1629660" y="225615"/>
                  </a:lnTo>
                  <a:cubicBezTo>
                    <a:pt x="1680181" y="225615"/>
                    <a:pt x="1721136" y="266570"/>
                    <a:pt x="1721136" y="317091"/>
                  </a:cubicBezTo>
                  <a:lnTo>
                    <a:pt x="1721136" y="682987"/>
                  </a:lnTo>
                  <a:cubicBezTo>
                    <a:pt x="1721136" y="733508"/>
                    <a:pt x="1680181" y="774463"/>
                    <a:pt x="1629660" y="774463"/>
                  </a:cubicBezTo>
                  <a:lnTo>
                    <a:pt x="91476" y="774463"/>
                  </a:lnTo>
                  <a:cubicBezTo>
                    <a:pt x="40955" y="774463"/>
                    <a:pt x="0" y="733508"/>
                    <a:pt x="0" y="682987"/>
                  </a:cubicBezTo>
                  <a:lnTo>
                    <a:pt x="0" y="317091"/>
                  </a:lnTo>
                  <a:cubicBezTo>
                    <a:pt x="0" y="271215"/>
                    <a:pt x="33770" y="233227"/>
                    <a:pt x="78062" y="228323"/>
                  </a:cubicBezTo>
                  <a:lnTo>
                    <a:pt x="78062" y="58606"/>
                  </a:lnTo>
                  <a:cubicBezTo>
                    <a:pt x="78062" y="26239"/>
                    <a:pt x="104301" y="0"/>
                    <a:pt x="136668" y="0"/>
                  </a:cubicBezTo>
                  <a:close/>
                </a:path>
              </a:pathLst>
            </a:cu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6" name="圆角矩形 100"/>
            <p:cNvSpPr/>
            <p:nvPr/>
          </p:nvSpPr>
          <p:spPr>
            <a:xfrm>
              <a:off x="1612670" y="3548528"/>
              <a:ext cx="1678187" cy="740191"/>
            </a:xfrm>
            <a:custGeom>
              <a:avLst/>
              <a:gdLst/>
              <a:ahLst/>
              <a:cxnLst/>
              <a:rect l="l" t="t" r="r" b="b"/>
              <a:pathLst>
                <a:path w="1678187" h="740191">
                  <a:moveTo>
                    <a:pt x="140663" y="0"/>
                  </a:moveTo>
                  <a:lnTo>
                    <a:pt x="1250586" y="0"/>
                  </a:lnTo>
                  <a:cubicBezTo>
                    <a:pt x="1285463" y="0"/>
                    <a:pt x="1313736" y="28273"/>
                    <a:pt x="1313736" y="63150"/>
                  </a:cubicBezTo>
                  <a:lnTo>
                    <a:pt x="1313736" y="225841"/>
                  </a:lnTo>
                  <a:lnTo>
                    <a:pt x="1592460" y="225841"/>
                  </a:lnTo>
                  <a:cubicBezTo>
                    <a:pt x="1639806" y="225841"/>
                    <a:pt x="1678187" y="264222"/>
                    <a:pt x="1678187" y="311568"/>
                  </a:cubicBezTo>
                  <a:lnTo>
                    <a:pt x="1678187" y="654464"/>
                  </a:lnTo>
                  <a:cubicBezTo>
                    <a:pt x="1678187" y="701810"/>
                    <a:pt x="1639806" y="740191"/>
                    <a:pt x="1592460" y="740191"/>
                  </a:cubicBezTo>
                  <a:lnTo>
                    <a:pt x="85727" y="740191"/>
                  </a:lnTo>
                  <a:cubicBezTo>
                    <a:pt x="38381" y="740191"/>
                    <a:pt x="0" y="701810"/>
                    <a:pt x="0" y="654464"/>
                  </a:cubicBezTo>
                  <a:lnTo>
                    <a:pt x="0" y="311568"/>
                  </a:lnTo>
                  <a:cubicBezTo>
                    <a:pt x="0" y="267034"/>
                    <a:pt x="33957" y="230432"/>
                    <a:pt x="77513" y="227499"/>
                  </a:cubicBezTo>
                  <a:lnTo>
                    <a:pt x="77513" y="63150"/>
                  </a:lnTo>
                  <a:cubicBezTo>
                    <a:pt x="77513" y="28273"/>
                    <a:pt x="105786" y="0"/>
                    <a:pt x="140663" y="0"/>
                  </a:cubicBezTo>
                  <a:close/>
                </a:path>
              </a:pathLst>
            </a:custGeom>
            <a:gradFill>
              <a:gsLst>
                <a:gs pos="39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+mj-ea"/>
                <a:ea typeface="+mj-ea"/>
              </a:endParaRPr>
            </a:p>
          </p:txBody>
        </p:sp>
      </p:grpSp>
      <p:grpSp>
        <p:nvGrpSpPr>
          <p:cNvPr id="3" name="组合 6"/>
          <p:cNvGrpSpPr/>
          <p:nvPr/>
        </p:nvGrpSpPr>
        <p:grpSpPr>
          <a:xfrm>
            <a:off x="893218" y="1536957"/>
            <a:ext cx="3059785" cy="2024735"/>
            <a:chOff x="1591195" y="3531392"/>
            <a:chExt cx="1721136" cy="774463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8" name="圆角矩形 104"/>
            <p:cNvSpPr/>
            <p:nvPr/>
          </p:nvSpPr>
          <p:spPr>
            <a:xfrm>
              <a:off x="1591195" y="3531392"/>
              <a:ext cx="1721136" cy="774463"/>
            </a:xfrm>
            <a:custGeom>
              <a:avLst/>
              <a:gdLst/>
              <a:ahLst/>
              <a:cxnLst/>
              <a:rect l="l" t="t" r="r" b="b"/>
              <a:pathLst>
                <a:path w="1721136" h="774463">
                  <a:moveTo>
                    <a:pt x="136668" y="0"/>
                  </a:moveTo>
                  <a:lnTo>
                    <a:pt x="1291044" y="0"/>
                  </a:lnTo>
                  <a:cubicBezTo>
                    <a:pt x="1323411" y="0"/>
                    <a:pt x="1349650" y="26239"/>
                    <a:pt x="1349650" y="58606"/>
                  </a:cubicBezTo>
                  <a:lnTo>
                    <a:pt x="1349650" y="225615"/>
                  </a:lnTo>
                  <a:lnTo>
                    <a:pt x="1629660" y="225615"/>
                  </a:lnTo>
                  <a:cubicBezTo>
                    <a:pt x="1680181" y="225615"/>
                    <a:pt x="1721136" y="266570"/>
                    <a:pt x="1721136" y="317091"/>
                  </a:cubicBezTo>
                  <a:lnTo>
                    <a:pt x="1721136" y="682987"/>
                  </a:lnTo>
                  <a:cubicBezTo>
                    <a:pt x="1721136" y="733508"/>
                    <a:pt x="1680181" y="774463"/>
                    <a:pt x="1629660" y="774463"/>
                  </a:cubicBezTo>
                  <a:lnTo>
                    <a:pt x="91476" y="774463"/>
                  </a:lnTo>
                  <a:cubicBezTo>
                    <a:pt x="40955" y="774463"/>
                    <a:pt x="0" y="733508"/>
                    <a:pt x="0" y="682987"/>
                  </a:cubicBezTo>
                  <a:lnTo>
                    <a:pt x="0" y="317091"/>
                  </a:lnTo>
                  <a:cubicBezTo>
                    <a:pt x="0" y="271215"/>
                    <a:pt x="33770" y="233227"/>
                    <a:pt x="78062" y="228323"/>
                  </a:cubicBezTo>
                  <a:lnTo>
                    <a:pt x="78062" y="58606"/>
                  </a:lnTo>
                  <a:cubicBezTo>
                    <a:pt x="78062" y="26239"/>
                    <a:pt x="104301" y="0"/>
                    <a:pt x="136668" y="0"/>
                  </a:cubicBezTo>
                  <a:close/>
                </a:path>
              </a:pathLst>
            </a:cu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9" name="圆角矩形 100"/>
            <p:cNvSpPr/>
            <p:nvPr/>
          </p:nvSpPr>
          <p:spPr>
            <a:xfrm>
              <a:off x="1612670" y="3548528"/>
              <a:ext cx="1678187" cy="740191"/>
            </a:xfrm>
            <a:custGeom>
              <a:avLst/>
              <a:gdLst/>
              <a:ahLst/>
              <a:cxnLst/>
              <a:rect l="l" t="t" r="r" b="b"/>
              <a:pathLst>
                <a:path w="1678187" h="740191">
                  <a:moveTo>
                    <a:pt x="140663" y="0"/>
                  </a:moveTo>
                  <a:lnTo>
                    <a:pt x="1250586" y="0"/>
                  </a:lnTo>
                  <a:cubicBezTo>
                    <a:pt x="1285463" y="0"/>
                    <a:pt x="1313736" y="28273"/>
                    <a:pt x="1313736" y="63150"/>
                  </a:cubicBezTo>
                  <a:lnTo>
                    <a:pt x="1313736" y="225841"/>
                  </a:lnTo>
                  <a:lnTo>
                    <a:pt x="1592460" y="225841"/>
                  </a:lnTo>
                  <a:cubicBezTo>
                    <a:pt x="1639806" y="225841"/>
                    <a:pt x="1678187" y="264222"/>
                    <a:pt x="1678187" y="311568"/>
                  </a:cubicBezTo>
                  <a:lnTo>
                    <a:pt x="1678187" y="654464"/>
                  </a:lnTo>
                  <a:cubicBezTo>
                    <a:pt x="1678187" y="701810"/>
                    <a:pt x="1639806" y="740191"/>
                    <a:pt x="1592460" y="740191"/>
                  </a:cubicBezTo>
                  <a:lnTo>
                    <a:pt x="85727" y="740191"/>
                  </a:lnTo>
                  <a:cubicBezTo>
                    <a:pt x="38381" y="740191"/>
                    <a:pt x="0" y="701810"/>
                    <a:pt x="0" y="654464"/>
                  </a:cubicBezTo>
                  <a:lnTo>
                    <a:pt x="0" y="311568"/>
                  </a:lnTo>
                  <a:cubicBezTo>
                    <a:pt x="0" y="267034"/>
                    <a:pt x="33957" y="230432"/>
                    <a:pt x="77513" y="227499"/>
                  </a:cubicBezTo>
                  <a:lnTo>
                    <a:pt x="77513" y="63150"/>
                  </a:lnTo>
                  <a:cubicBezTo>
                    <a:pt x="77513" y="28273"/>
                    <a:pt x="105786" y="0"/>
                    <a:pt x="140663" y="0"/>
                  </a:cubicBezTo>
                  <a:close/>
                </a:path>
              </a:pathLst>
            </a:custGeom>
            <a:gradFill>
              <a:gsLst>
                <a:gs pos="39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+mj-ea"/>
                <a:ea typeface="+mj-ea"/>
              </a:endParaRPr>
            </a:p>
          </p:txBody>
        </p:sp>
      </p:grpSp>
      <p:sp>
        <p:nvSpPr>
          <p:cNvPr id="10" name="Freeform 9"/>
          <p:cNvSpPr>
            <a:spLocks noEditPoints="1"/>
          </p:cNvSpPr>
          <p:nvPr/>
        </p:nvSpPr>
        <p:spPr bwMode="auto">
          <a:xfrm>
            <a:off x="1252538" y="2232025"/>
            <a:ext cx="584200" cy="776288"/>
          </a:xfrm>
          <a:custGeom>
            <a:avLst/>
            <a:gdLst>
              <a:gd name="T0" fmla="*/ 86 w 116"/>
              <a:gd name="T1" fmla="*/ 17 h 116"/>
              <a:gd name="T2" fmla="*/ 8 w 116"/>
              <a:gd name="T3" fmla="*/ 45 h 116"/>
              <a:gd name="T4" fmla="*/ 11 w 116"/>
              <a:gd name="T5" fmla="*/ 50 h 116"/>
              <a:gd name="T6" fmla="*/ 12 w 116"/>
              <a:gd name="T7" fmla="*/ 59 h 116"/>
              <a:gd name="T8" fmla="*/ 16 w 116"/>
              <a:gd name="T9" fmla="*/ 69 h 116"/>
              <a:gd name="T10" fmla="*/ 20 w 116"/>
              <a:gd name="T11" fmla="*/ 77 h 116"/>
              <a:gd name="T12" fmla="*/ 24 w 116"/>
              <a:gd name="T13" fmla="*/ 83 h 116"/>
              <a:gd name="T14" fmla="*/ 27 w 116"/>
              <a:gd name="T15" fmla="*/ 98 h 116"/>
              <a:gd name="T16" fmla="*/ 33 w 116"/>
              <a:gd name="T17" fmla="*/ 105 h 116"/>
              <a:gd name="T18" fmla="*/ 34 w 116"/>
              <a:gd name="T19" fmla="*/ 101 h 116"/>
              <a:gd name="T20" fmla="*/ 37 w 116"/>
              <a:gd name="T21" fmla="*/ 93 h 116"/>
              <a:gd name="T22" fmla="*/ 41 w 116"/>
              <a:gd name="T23" fmla="*/ 83 h 116"/>
              <a:gd name="T24" fmla="*/ 49 w 116"/>
              <a:gd name="T25" fmla="*/ 73 h 116"/>
              <a:gd name="T26" fmla="*/ 53 w 116"/>
              <a:gd name="T27" fmla="*/ 66 h 116"/>
              <a:gd name="T28" fmla="*/ 45 w 116"/>
              <a:gd name="T29" fmla="*/ 61 h 116"/>
              <a:gd name="T30" fmla="*/ 38 w 116"/>
              <a:gd name="T31" fmla="*/ 58 h 116"/>
              <a:gd name="T32" fmla="*/ 33 w 116"/>
              <a:gd name="T33" fmla="*/ 51 h 116"/>
              <a:gd name="T34" fmla="*/ 25 w 116"/>
              <a:gd name="T35" fmla="*/ 47 h 116"/>
              <a:gd name="T36" fmla="*/ 17 w 116"/>
              <a:gd name="T37" fmla="*/ 49 h 116"/>
              <a:gd name="T38" fmla="*/ 13 w 116"/>
              <a:gd name="T39" fmla="*/ 44 h 116"/>
              <a:gd name="T40" fmla="*/ 12 w 116"/>
              <a:gd name="T41" fmla="*/ 37 h 116"/>
              <a:gd name="T42" fmla="*/ 8 w 116"/>
              <a:gd name="T43" fmla="*/ 37 h 116"/>
              <a:gd name="T44" fmla="*/ 12 w 116"/>
              <a:gd name="T45" fmla="*/ 30 h 116"/>
              <a:gd name="T46" fmla="*/ 18 w 116"/>
              <a:gd name="T47" fmla="*/ 30 h 116"/>
              <a:gd name="T48" fmla="*/ 24 w 116"/>
              <a:gd name="T49" fmla="*/ 25 h 116"/>
              <a:gd name="T50" fmla="*/ 30 w 116"/>
              <a:gd name="T51" fmla="*/ 18 h 116"/>
              <a:gd name="T52" fmla="*/ 32 w 116"/>
              <a:gd name="T53" fmla="*/ 15 h 116"/>
              <a:gd name="T54" fmla="*/ 42 w 116"/>
              <a:gd name="T55" fmla="*/ 12 h 116"/>
              <a:gd name="T56" fmla="*/ 34 w 116"/>
              <a:gd name="T57" fmla="*/ 8 h 116"/>
              <a:gd name="T58" fmla="*/ 32 w 116"/>
              <a:gd name="T59" fmla="*/ 8 h 116"/>
              <a:gd name="T60" fmla="*/ 49 w 116"/>
              <a:gd name="T61" fmla="*/ 2 h 116"/>
              <a:gd name="T62" fmla="*/ 56 w 116"/>
              <a:gd name="T63" fmla="*/ 5 h 116"/>
              <a:gd name="T64" fmla="*/ 82 w 116"/>
              <a:gd name="T65" fmla="*/ 6 h 116"/>
              <a:gd name="T66" fmla="*/ 79 w 116"/>
              <a:gd name="T67" fmla="*/ 11 h 116"/>
              <a:gd name="T68" fmla="*/ 85 w 116"/>
              <a:gd name="T69" fmla="*/ 19 h 116"/>
              <a:gd name="T70" fmla="*/ 89 w 116"/>
              <a:gd name="T71" fmla="*/ 19 h 116"/>
              <a:gd name="T72" fmla="*/ 93 w 116"/>
              <a:gd name="T73" fmla="*/ 17 h 116"/>
              <a:gd name="T74" fmla="*/ 97 w 116"/>
              <a:gd name="T75" fmla="*/ 23 h 116"/>
              <a:gd name="T76" fmla="*/ 101 w 116"/>
              <a:gd name="T77" fmla="*/ 27 h 116"/>
              <a:gd name="T78" fmla="*/ 95 w 116"/>
              <a:gd name="T79" fmla="*/ 27 h 116"/>
              <a:gd name="T80" fmla="*/ 89 w 116"/>
              <a:gd name="T81" fmla="*/ 25 h 116"/>
              <a:gd name="T82" fmla="*/ 81 w 116"/>
              <a:gd name="T83" fmla="*/ 24 h 116"/>
              <a:gd name="T84" fmla="*/ 74 w 116"/>
              <a:gd name="T85" fmla="*/ 30 h 116"/>
              <a:gd name="T86" fmla="*/ 70 w 116"/>
              <a:gd name="T87" fmla="*/ 39 h 116"/>
              <a:gd name="T88" fmla="*/ 73 w 116"/>
              <a:gd name="T89" fmla="*/ 50 h 116"/>
              <a:gd name="T90" fmla="*/ 82 w 116"/>
              <a:gd name="T91" fmla="*/ 53 h 116"/>
              <a:gd name="T92" fmla="*/ 91 w 116"/>
              <a:gd name="T93" fmla="*/ 53 h 116"/>
              <a:gd name="T94" fmla="*/ 95 w 116"/>
              <a:gd name="T95" fmla="*/ 61 h 116"/>
              <a:gd name="T96" fmla="*/ 96 w 116"/>
              <a:gd name="T97" fmla="*/ 71 h 116"/>
              <a:gd name="T98" fmla="*/ 95 w 116"/>
              <a:gd name="T99" fmla="*/ 81 h 116"/>
              <a:gd name="T100" fmla="*/ 100 w 116"/>
              <a:gd name="T101" fmla="*/ 90 h 116"/>
              <a:gd name="T102" fmla="*/ 107 w 116"/>
              <a:gd name="T103" fmla="*/ 82 h 116"/>
              <a:gd name="T104" fmla="*/ 112 w 116"/>
              <a:gd name="T105" fmla="*/ 69 h 116"/>
              <a:gd name="T106" fmla="*/ 114 w 116"/>
              <a:gd name="T107" fmla="*/ 53 h 116"/>
              <a:gd name="T108" fmla="*/ 109 w 116"/>
              <a:gd name="T109" fmla="*/ 39 h 116"/>
              <a:gd name="T110" fmla="*/ 105 w 116"/>
              <a:gd name="T111" fmla="*/ 32 h 116"/>
              <a:gd name="T112" fmla="*/ 111 w 116"/>
              <a:gd name="T113" fmla="*/ 41 h 116"/>
              <a:gd name="T114" fmla="*/ 79 w 116"/>
              <a:gd name="T115" fmla="*/ 10 h 116"/>
              <a:gd name="T116" fmla="*/ 75 w 116"/>
              <a:gd name="T117" fmla="*/ 5 h 116"/>
              <a:gd name="T118" fmla="*/ 76 w 116"/>
              <a:gd name="T119" fmla="*/ 9 h 116"/>
              <a:gd name="T120" fmla="*/ 73 w 116"/>
              <a:gd name="T121" fmla="*/ 4 h 116"/>
              <a:gd name="T122" fmla="*/ 109 w 116"/>
              <a:gd name="T123" fmla="*/ 82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16" h="116">
                <a:moveTo>
                  <a:pt x="6" y="33"/>
                </a:moveTo>
                <a:cubicBezTo>
                  <a:pt x="6" y="33"/>
                  <a:pt x="6" y="33"/>
                  <a:pt x="6" y="33"/>
                </a:cubicBezTo>
                <a:cubicBezTo>
                  <a:pt x="6" y="33"/>
                  <a:pt x="6" y="33"/>
                  <a:pt x="5" y="34"/>
                </a:cubicBezTo>
                <a:cubicBezTo>
                  <a:pt x="6" y="34"/>
                  <a:pt x="6" y="34"/>
                  <a:pt x="6" y="34"/>
                </a:cubicBezTo>
                <a:cubicBezTo>
                  <a:pt x="6" y="34"/>
                  <a:pt x="6" y="34"/>
                  <a:pt x="6" y="34"/>
                </a:cubicBezTo>
                <a:cubicBezTo>
                  <a:pt x="6" y="34"/>
                  <a:pt x="6" y="34"/>
                  <a:pt x="6" y="33"/>
                </a:cubicBezTo>
                <a:close/>
                <a:moveTo>
                  <a:pt x="5" y="35"/>
                </a:moveTo>
                <a:cubicBezTo>
                  <a:pt x="5" y="35"/>
                  <a:pt x="5" y="35"/>
                  <a:pt x="5" y="35"/>
                </a:cubicBezTo>
                <a:cubicBezTo>
                  <a:pt x="5" y="35"/>
                  <a:pt x="5" y="34"/>
                  <a:pt x="5" y="34"/>
                </a:cubicBezTo>
                <a:cubicBezTo>
                  <a:pt x="5" y="34"/>
                  <a:pt x="5" y="34"/>
                  <a:pt x="5" y="34"/>
                </a:cubicBezTo>
                <a:cubicBezTo>
                  <a:pt x="5" y="34"/>
                  <a:pt x="5" y="34"/>
                  <a:pt x="5" y="35"/>
                </a:cubicBezTo>
                <a:cubicBezTo>
                  <a:pt x="5" y="35"/>
                  <a:pt x="5" y="35"/>
                  <a:pt x="5" y="35"/>
                </a:cubicBezTo>
                <a:close/>
                <a:moveTo>
                  <a:pt x="88" y="18"/>
                </a:moveTo>
                <a:cubicBezTo>
                  <a:pt x="88" y="18"/>
                  <a:pt x="88" y="18"/>
                  <a:pt x="88" y="18"/>
                </a:cubicBezTo>
                <a:cubicBezTo>
                  <a:pt x="88" y="18"/>
                  <a:pt x="88" y="18"/>
                  <a:pt x="88" y="18"/>
                </a:cubicBezTo>
                <a:cubicBezTo>
                  <a:pt x="88" y="18"/>
                  <a:pt x="88" y="18"/>
                  <a:pt x="88" y="18"/>
                </a:cubicBezTo>
                <a:cubicBezTo>
                  <a:pt x="88" y="18"/>
                  <a:pt x="88" y="18"/>
                  <a:pt x="88" y="18"/>
                </a:cubicBezTo>
                <a:cubicBezTo>
                  <a:pt x="88" y="17"/>
                  <a:pt x="87" y="17"/>
                  <a:pt x="87" y="17"/>
                </a:cubicBezTo>
                <a:cubicBezTo>
                  <a:pt x="87" y="17"/>
                  <a:pt x="87" y="17"/>
                  <a:pt x="87" y="17"/>
                </a:cubicBezTo>
                <a:cubicBezTo>
                  <a:pt x="87" y="17"/>
                  <a:pt x="87" y="17"/>
                  <a:pt x="87" y="17"/>
                </a:cubicBezTo>
                <a:cubicBezTo>
                  <a:pt x="86" y="17"/>
                  <a:pt x="86" y="17"/>
                  <a:pt x="86" y="17"/>
                </a:cubicBezTo>
                <a:cubicBezTo>
                  <a:pt x="86" y="17"/>
                  <a:pt x="86" y="17"/>
                  <a:pt x="86" y="17"/>
                </a:cubicBezTo>
                <a:cubicBezTo>
                  <a:pt x="86" y="16"/>
                  <a:pt x="86" y="16"/>
                  <a:pt x="86" y="16"/>
                </a:cubicBezTo>
                <a:cubicBezTo>
                  <a:pt x="86" y="16"/>
                  <a:pt x="86" y="16"/>
                  <a:pt x="86" y="16"/>
                </a:cubicBezTo>
                <a:cubicBezTo>
                  <a:pt x="86" y="16"/>
                  <a:pt x="86" y="16"/>
                  <a:pt x="85" y="16"/>
                </a:cubicBezTo>
                <a:cubicBezTo>
                  <a:pt x="85" y="16"/>
                  <a:pt x="85" y="16"/>
                  <a:pt x="85" y="16"/>
                </a:cubicBezTo>
                <a:cubicBezTo>
                  <a:pt x="85" y="16"/>
                  <a:pt x="85" y="16"/>
                  <a:pt x="85" y="16"/>
                </a:cubicBezTo>
                <a:cubicBezTo>
                  <a:pt x="86" y="17"/>
                  <a:pt x="86" y="17"/>
                  <a:pt x="86" y="17"/>
                </a:cubicBezTo>
                <a:cubicBezTo>
                  <a:pt x="87" y="17"/>
                  <a:pt x="87" y="17"/>
                  <a:pt x="87" y="17"/>
                </a:cubicBezTo>
                <a:cubicBezTo>
                  <a:pt x="87" y="18"/>
                  <a:pt x="87" y="18"/>
                  <a:pt x="87" y="18"/>
                </a:cubicBezTo>
                <a:cubicBezTo>
                  <a:pt x="86" y="18"/>
                  <a:pt x="87" y="18"/>
                  <a:pt x="87" y="18"/>
                </a:cubicBezTo>
                <a:cubicBezTo>
                  <a:pt x="87" y="18"/>
                  <a:pt x="87" y="18"/>
                  <a:pt x="87" y="18"/>
                </a:cubicBezTo>
                <a:cubicBezTo>
                  <a:pt x="87" y="18"/>
                  <a:pt x="87" y="18"/>
                  <a:pt x="87" y="18"/>
                </a:cubicBezTo>
                <a:cubicBezTo>
                  <a:pt x="87" y="18"/>
                  <a:pt x="87" y="18"/>
                  <a:pt x="87" y="18"/>
                </a:cubicBezTo>
                <a:cubicBezTo>
                  <a:pt x="88" y="18"/>
                  <a:pt x="88" y="18"/>
                  <a:pt x="88" y="18"/>
                </a:cubicBezTo>
                <a:cubicBezTo>
                  <a:pt x="88" y="18"/>
                  <a:pt x="88" y="18"/>
                  <a:pt x="88" y="18"/>
                </a:cubicBezTo>
                <a:cubicBezTo>
                  <a:pt x="88" y="18"/>
                  <a:pt x="88" y="18"/>
                  <a:pt x="88" y="18"/>
                </a:cubicBezTo>
                <a:close/>
                <a:moveTo>
                  <a:pt x="112" y="37"/>
                </a:moveTo>
                <a:cubicBezTo>
                  <a:pt x="114" y="44"/>
                  <a:pt x="116" y="51"/>
                  <a:pt x="116" y="58"/>
                </a:cubicBezTo>
                <a:cubicBezTo>
                  <a:pt x="116" y="90"/>
                  <a:pt x="90" y="116"/>
                  <a:pt x="58" y="116"/>
                </a:cubicBezTo>
                <a:cubicBezTo>
                  <a:pt x="26" y="116"/>
                  <a:pt x="0" y="90"/>
                  <a:pt x="0" y="58"/>
                </a:cubicBezTo>
                <a:cubicBezTo>
                  <a:pt x="0" y="50"/>
                  <a:pt x="2" y="42"/>
                  <a:pt x="5" y="35"/>
                </a:cubicBezTo>
                <a:cubicBezTo>
                  <a:pt x="5" y="42"/>
                  <a:pt x="5" y="42"/>
                  <a:pt x="5" y="42"/>
                </a:cubicBezTo>
                <a:cubicBezTo>
                  <a:pt x="5" y="42"/>
                  <a:pt x="5" y="42"/>
                  <a:pt x="5" y="42"/>
                </a:cubicBezTo>
                <a:cubicBezTo>
                  <a:pt x="5" y="42"/>
                  <a:pt x="5" y="42"/>
                  <a:pt x="5" y="42"/>
                </a:cubicBezTo>
                <a:cubicBezTo>
                  <a:pt x="5" y="42"/>
                  <a:pt x="5" y="42"/>
                  <a:pt x="5" y="42"/>
                </a:cubicBezTo>
                <a:cubicBezTo>
                  <a:pt x="6" y="42"/>
                  <a:pt x="6" y="42"/>
                  <a:pt x="6" y="42"/>
                </a:cubicBezTo>
                <a:cubicBezTo>
                  <a:pt x="6" y="43"/>
                  <a:pt x="6" y="43"/>
                  <a:pt x="6" y="43"/>
                </a:cubicBezTo>
                <a:cubicBezTo>
                  <a:pt x="6" y="43"/>
                  <a:pt x="7" y="43"/>
                  <a:pt x="7" y="43"/>
                </a:cubicBezTo>
                <a:cubicBezTo>
                  <a:pt x="7" y="43"/>
                  <a:pt x="7" y="43"/>
                  <a:pt x="7" y="43"/>
                </a:cubicBezTo>
                <a:cubicBezTo>
                  <a:pt x="7" y="43"/>
                  <a:pt x="7" y="43"/>
                  <a:pt x="7" y="43"/>
                </a:cubicBezTo>
                <a:cubicBezTo>
                  <a:pt x="7" y="43"/>
                  <a:pt x="7" y="43"/>
                  <a:pt x="7" y="43"/>
                </a:cubicBezTo>
                <a:cubicBezTo>
                  <a:pt x="7" y="43"/>
                  <a:pt x="7" y="44"/>
                  <a:pt x="7" y="44"/>
                </a:cubicBezTo>
                <a:cubicBezTo>
                  <a:pt x="7" y="44"/>
                  <a:pt x="7" y="44"/>
                  <a:pt x="7" y="44"/>
                </a:cubicBezTo>
                <a:cubicBezTo>
                  <a:pt x="8" y="44"/>
                  <a:pt x="8" y="44"/>
                  <a:pt x="8" y="45"/>
                </a:cubicBezTo>
                <a:cubicBezTo>
                  <a:pt x="8" y="45"/>
                  <a:pt x="8" y="45"/>
                  <a:pt x="8" y="45"/>
                </a:cubicBezTo>
                <a:cubicBezTo>
                  <a:pt x="8" y="45"/>
                  <a:pt x="8" y="45"/>
                  <a:pt x="8" y="45"/>
                </a:cubicBezTo>
                <a:cubicBezTo>
                  <a:pt x="8" y="45"/>
                  <a:pt x="8" y="45"/>
                  <a:pt x="8" y="45"/>
                </a:cubicBezTo>
                <a:cubicBezTo>
                  <a:pt x="8" y="45"/>
                  <a:pt x="8" y="45"/>
                  <a:pt x="9" y="45"/>
                </a:cubicBezTo>
                <a:cubicBezTo>
                  <a:pt x="9" y="45"/>
                  <a:pt x="9" y="45"/>
                  <a:pt x="9" y="45"/>
                </a:cubicBezTo>
                <a:cubicBezTo>
                  <a:pt x="9" y="45"/>
                  <a:pt x="9" y="45"/>
                  <a:pt x="9" y="45"/>
                </a:cubicBezTo>
                <a:cubicBezTo>
                  <a:pt x="9" y="45"/>
                  <a:pt x="9" y="45"/>
                  <a:pt x="9" y="45"/>
                </a:cubicBezTo>
                <a:cubicBezTo>
                  <a:pt x="9" y="45"/>
                  <a:pt x="9" y="45"/>
                  <a:pt x="9" y="45"/>
                </a:cubicBezTo>
                <a:cubicBezTo>
                  <a:pt x="9" y="45"/>
                  <a:pt x="9" y="45"/>
                  <a:pt x="9" y="45"/>
                </a:cubicBezTo>
                <a:cubicBezTo>
                  <a:pt x="9" y="45"/>
                  <a:pt x="9" y="45"/>
                  <a:pt x="9" y="45"/>
                </a:cubicBezTo>
                <a:cubicBezTo>
                  <a:pt x="9" y="46"/>
                  <a:pt x="9" y="46"/>
                  <a:pt x="9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10" y="46"/>
                  <a:pt x="10" y="46"/>
                  <a:pt x="10" y="47"/>
                </a:cubicBezTo>
                <a:cubicBezTo>
                  <a:pt x="10" y="47"/>
                  <a:pt x="10" y="47"/>
                  <a:pt x="10" y="47"/>
                </a:cubicBezTo>
                <a:cubicBezTo>
                  <a:pt x="10" y="47"/>
                  <a:pt x="10" y="47"/>
                  <a:pt x="10" y="47"/>
                </a:cubicBezTo>
                <a:cubicBezTo>
                  <a:pt x="10" y="47"/>
                  <a:pt x="10" y="47"/>
                  <a:pt x="10" y="47"/>
                </a:cubicBezTo>
                <a:cubicBezTo>
                  <a:pt x="11" y="47"/>
                  <a:pt x="11" y="47"/>
                  <a:pt x="11" y="47"/>
                </a:cubicBezTo>
                <a:cubicBezTo>
                  <a:pt x="11" y="47"/>
                  <a:pt x="11" y="47"/>
                  <a:pt x="11" y="47"/>
                </a:cubicBezTo>
                <a:cubicBezTo>
                  <a:pt x="11" y="48"/>
                  <a:pt x="11" y="48"/>
                  <a:pt x="11" y="48"/>
                </a:cubicBezTo>
                <a:cubicBezTo>
                  <a:pt x="11" y="48"/>
                  <a:pt x="11" y="49"/>
                  <a:pt x="11" y="49"/>
                </a:cubicBezTo>
                <a:cubicBezTo>
                  <a:pt x="11" y="49"/>
                  <a:pt x="11" y="49"/>
                  <a:pt x="11" y="49"/>
                </a:cubicBezTo>
                <a:cubicBezTo>
                  <a:pt x="11" y="49"/>
                  <a:pt x="11" y="49"/>
                  <a:pt x="11" y="49"/>
                </a:cubicBezTo>
                <a:cubicBezTo>
                  <a:pt x="11" y="49"/>
                  <a:pt x="11" y="49"/>
                  <a:pt x="11" y="49"/>
                </a:cubicBezTo>
                <a:cubicBezTo>
                  <a:pt x="11" y="50"/>
                  <a:pt x="11" y="50"/>
                  <a:pt x="11" y="50"/>
                </a:cubicBezTo>
                <a:cubicBezTo>
                  <a:pt x="11" y="50"/>
                  <a:pt x="11" y="50"/>
                  <a:pt x="11" y="50"/>
                </a:cubicBezTo>
                <a:cubicBezTo>
                  <a:pt x="11" y="50"/>
                  <a:pt x="11" y="50"/>
                  <a:pt x="11" y="50"/>
                </a:cubicBezTo>
                <a:cubicBezTo>
                  <a:pt x="11" y="50"/>
                  <a:pt x="11" y="50"/>
                  <a:pt x="11" y="50"/>
                </a:cubicBezTo>
                <a:cubicBezTo>
                  <a:pt x="11" y="50"/>
                  <a:pt x="11" y="50"/>
                  <a:pt x="11" y="50"/>
                </a:cubicBezTo>
                <a:cubicBezTo>
                  <a:pt x="13" y="50"/>
                  <a:pt x="13" y="50"/>
                  <a:pt x="13" y="50"/>
                </a:cubicBezTo>
                <a:cubicBezTo>
                  <a:pt x="13" y="50"/>
                  <a:pt x="13" y="50"/>
                  <a:pt x="13" y="50"/>
                </a:cubicBezTo>
                <a:cubicBezTo>
                  <a:pt x="13" y="50"/>
                  <a:pt x="13" y="50"/>
                  <a:pt x="13" y="50"/>
                </a:cubicBezTo>
                <a:cubicBezTo>
                  <a:pt x="13" y="50"/>
                  <a:pt x="13" y="50"/>
                  <a:pt x="13" y="50"/>
                </a:cubicBezTo>
                <a:cubicBezTo>
                  <a:pt x="13" y="51"/>
                  <a:pt x="13" y="51"/>
                  <a:pt x="13" y="51"/>
                </a:cubicBezTo>
                <a:cubicBezTo>
                  <a:pt x="13" y="51"/>
                  <a:pt x="14" y="51"/>
                  <a:pt x="14" y="51"/>
                </a:cubicBezTo>
                <a:cubicBezTo>
                  <a:pt x="14" y="51"/>
                  <a:pt x="14" y="52"/>
                  <a:pt x="14" y="52"/>
                </a:cubicBezTo>
                <a:cubicBezTo>
                  <a:pt x="14" y="52"/>
                  <a:pt x="14" y="52"/>
                  <a:pt x="14" y="52"/>
                </a:cubicBezTo>
                <a:cubicBezTo>
                  <a:pt x="14" y="52"/>
                  <a:pt x="14" y="53"/>
                  <a:pt x="14" y="53"/>
                </a:cubicBezTo>
                <a:cubicBezTo>
                  <a:pt x="14" y="53"/>
                  <a:pt x="14" y="53"/>
                  <a:pt x="14" y="53"/>
                </a:cubicBezTo>
                <a:cubicBezTo>
                  <a:pt x="14" y="53"/>
                  <a:pt x="14" y="53"/>
                  <a:pt x="14" y="53"/>
                </a:cubicBezTo>
                <a:cubicBezTo>
                  <a:pt x="15" y="53"/>
                  <a:pt x="15" y="53"/>
                  <a:pt x="15" y="54"/>
                </a:cubicBezTo>
                <a:cubicBezTo>
                  <a:pt x="15" y="54"/>
                  <a:pt x="15" y="54"/>
                  <a:pt x="14" y="54"/>
                </a:cubicBezTo>
                <a:cubicBezTo>
                  <a:pt x="14" y="54"/>
                  <a:pt x="14" y="54"/>
                  <a:pt x="14" y="54"/>
                </a:cubicBezTo>
                <a:cubicBezTo>
                  <a:pt x="14" y="56"/>
                  <a:pt x="14" y="56"/>
                  <a:pt x="14" y="56"/>
                </a:cubicBezTo>
                <a:cubicBezTo>
                  <a:pt x="14" y="56"/>
                  <a:pt x="14" y="56"/>
                  <a:pt x="14" y="56"/>
                </a:cubicBezTo>
                <a:cubicBezTo>
                  <a:pt x="14" y="56"/>
                  <a:pt x="14" y="56"/>
                  <a:pt x="14" y="56"/>
                </a:cubicBezTo>
                <a:cubicBezTo>
                  <a:pt x="13" y="56"/>
                  <a:pt x="13" y="56"/>
                  <a:pt x="13" y="56"/>
                </a:cubicBezTo>
                <a:cubicBezTo>
                  <a:pt x="13" y="57"/>
                  <a:pt x="13" y="57"/>
                  <a:pt x="13" y="57"/>
                </a:cubicBezTo>
                <a:cubicBezTo>
                  <a:pt x="13" y="57"/>
                  <a:pt x="13" y="57"/>
                  <a:pt x="13" y="57"/>
                </a:cubicBezTo>
                <a:cubicBezTo>
                  <a:pt x="13" y="57"/>
                  <a:pt x="13" y="57"/>
                  <a:pt x="13" y="57"/>
                </a:cubicBezTo>
                <a:cubicBezTo>
                  <a:pt x="13" y="58"/>
                  <a:pt x="13" y="58"/>
                  <a:pt x="13" y="58"/>
                </a:cubicBezTo>
                <a:cubicBezTo>
                  <a:pt x="13" y="58"/>
                  <a:pt x="13" y="58"/>
                  <a:pt x="13" y="58"/>
                </a:cubicBezTo>
                <a:cubicBezTo>
                  <a:pt x="13" y="58"/>
                  <a:pt x="13" y="58"/>
                  <a:pt x="13" y="58"/>
                </a:cubicBezTo>
                <a:cubicBezTo>
                  <a:pt x="12" y="58"/>
                  <a:pt x="12" y="58"/>
                  <a:pt x="12" y="58"/>
                </a:cubicBezTo>
                <a:cubicBezTo>
                  <a:pt x="12" y="59"/>
                  <a:pt x="12" y="59"/>
                  <a:pt x="12" y="59"/>
                </a:cubicBezTo>
                <a:cubicBezTo>
                  <a:pt x="12" y="59"/>
                  <a:pt x="12" y="59"/>
                  <a:pt x="12" y="59"/>
                </a:cubicBezTo>
                <a:cubicBezTo>
                  <a:pt x="12" y="60"/>
                  <a:pt x="12" y="60"/>
                  <a:pt x="13" y="60"/>
                </a:cubicBezTo>
                <a:cubicBezTo>
                  <a:pt x="13" y="60"/>
                  <a:pt x="13" y="60"/>
                  <a:pt x="13" y="60"/>
                </a:cubicBezTo>
                <a:cubicBezTo>
                  <a:pt x="13" y="60"/>
                  <a:pt x="13" y="60"/>
                  <a:pt x="13" y="60"/>
                </a:cubicBezTo>
                <a:cubicBezTo>
                  <a:pt x="13" y="61"/>
                  <a:pt x="13" y="61"/>
                  <a:pt x="13" y="61"/>
                </a:cubicBezTo>
                <a:cubicBezTo>
                  <a:pt x="12" y="61"/>
                  <a:pt x="12" y="61"/>
                  <a:pt x="12" y="61"/>
                </a:cubicBezTo>
                <a:cubicBezTo>
                  <a:pt x="12" y="61"/>
                  <a:pt x="12" y="61"/>
                  <a:pt x="12" y="61"/>
                </a:cubicBezTo>
                <a:cubicBezTo>
                  <a:pt x="12" y="61"/>
                  <a:pt x="12" y="62"/>
                  <a:pt x="12" y="62"/>
                </a:cubicBezTo>
                <a:cubicBezTo>
                  <a:pt x="12" y="62"/>
                  <a:pt x="12" y="62"/>
                  <a:pt x="12" y="62"/>
                </a:cubicBezTo>
                <a:cubicBezTo>
                  <a:pt x="12" y="62"/>
                  <a:pt x="12" y="62"/>
                  <a:pt x="12" y="62"/>
                </a:cubicBezTo>
                <a:cubicBezTo>
                  <a:pt x="12" y="63"/>
                  <a:pt x="12" y="63"/>
                  <a:pt x="12" y="63"/>
                </a:cubicBezTo>
                <a:cubicBezTo>
                  <a:pt x="12" y="63"/>
                  <a:pt x="12" y="63"/>
                  <a:pt x="12" y="63"/>
                </a:cubicBezTo>
                <a:cubicBezTo>
                  <a:pt x="12" y="64"/>
                  <a:pt x="12" y="64"/>
                  <a:pt x="12" y="64"/>
                </a:cubicBezTo>
                <a:cubicBezTo>
                  <a:pt x="12" y="64"/>
                  <a:pt x="13" y="64"/>
                  <a:pt x="13" y="65"/>
                </a:cubicBezTo>
                <a:cubicBezTo>
                  <a:pt x="13" y="65"/>
                  <a:pt x="13" y="65"/>
                  <a:pt x="14" y="66"/>
                </a:cubicBezTo>
                <a:cubicBezTo>
                  <a:pt x="14" y="66"/>
                  <a:pt x="14" y="66"/>
                  <a:pt x="14" y="66"/>
                </a:cubicBezTo>
                <a:cubicBezTo>
                  <a:pt x="14" y="66"/>
                  <a:pt x="14" y="67"/>
                  <a:pt x="14" y="67"/>
                </a:cubicBezTo>
                <a:cubicBezTo>
                  <a:pt x="14" y="67"/>
                  <a:pt x="14" y="67"/>
                  <a:pt x="14" y="67"/>
                </a:cubicBezTo>
                <a:cubicBezTo>
                  <a:pt x="14" y="67"/>
                  <a:pt x="14" y="68"/>
                  <a:pt x="15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5" y="69"/>
                  <a:pt x="15" y="69"/>
                  <a:pt x="15" y="69"/>
                </a:cubicBezTo>
                <a:cubicBezTo>
                  <a:pt x="15" y="69"/>
                  <a:pt x="15" y="69"/>
                  <a:pt x="15" y="69"/>
                </a:cubicBezTo>
                <a:cubicBezTo>
                  <a:pt x="15" y="69"/>
                  <a:pt x="16" y="69"/>
                  <a:pt x="16" y="69"/>
                </a:cubicBezTo>
                <a:cubicBezTo>
                  <a:pt x="16" y="69"/>
                  <a:pt x="16" y="69"/>
                  <a:pt x="16" y="69"/>
                </a:cubicBezTo>
                <a:cubicBezTo>
                  <a:pt x="16" y="70"/>
                  <a:pt x="16" y="70"/>
                  <a:pt x="16" y="70"/>
                </a:cubicBezTo>
                <a:cubicBezTo>
                  <a:pt x="16" y="70"/>
                  <a:pt x="16" y="70"/>
                  <a:pt x="16" y="70"/>
                </a:cubicBezTo>
                <a:cubicBezTo>
                  <a:pt x="16" y="70"/>
                  <a:pt x="16" y="70"/>
                  <a:pt x="16" y="70"/>
                </a:cubicBezTo>
                <a:cubicBezTo>
                  <a:pt x="16" y="70"/>
                  <a:pt x="16" y="70"/>
                  <a:pt x="16" y="70"/>
                </a:cubicBezTo>
                <a:cubicBezTo>
                  <a:pt x="16" y="70"/>
                  <a:pt x="16" y="70"/>
                  <a:pt x="16" y="70"/>
                </a:cubicBezTo>
                <a:cubicBezTo>
                  <a:pt x="16" y="70"/>
                  <a:pt x="16" y="71"/>
                  <a:pt x="16" y="71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73"/>
                  <a:pt x="16" y="73"/>
                  <a:pt x="16" y="73"/>
                </a:cubicBezTo>
                <a:cubicBezTo>
                  <a:pt x="16" y="73"/>
                  <a:pt x="16" y="73"/>
                  <a:pt x="16" y="73"/>
                </a:cubicBezTo>
                <a:cubicBezTo>
                  <a:pt x="16" y="73"/>
                  <a:pt x="16" y="73"/>
                  <a:pt x="17" y="73"/>
                </a:cubicBezTo>
                <a:cubicBezTo>
                  <a:pt x="17" y="73"/>
                  <a:pt x="17" y="73"/>
                  <a:pt x="17" y="74"/>
                </a:cubicBezTo>
                <a:cubicBezTo>
                  <a:pt x="17" y="74"/>
                  <a:pt x="17" y="74"/>
                  <a:pt x="17" y="74"/>
                </a:cubicBezTo>
                <a:cubicBezTo>
                  <a:pt x="17" y="74"/>
                  <a:pt x="17" y="74"/>
                  <a:pt x="17" y="74"/>
                </a:cubicBezTo>
                <a:cubicBezTo>
                  <a:pt x="17" y="74"/>
                  <a:pt x="17" y="75"/>
                  <a:pt x="17" y="75"/>
                </a:cubicBezTo>
                <a:cubicBezTo>
                  <a:pt x="17" y="75"/>
                  <a:pt x="17" y="75"/>
                  <a:pt x="18" y="75"/>
                </a:cubicBezTo>
                <a:cubicBezTo>
                  <a:pt x="18" y="75"/>
                  <a:pt x="18" y="75"/>
                  <a:pt x="18" y="75"/>
                </a:cubicBezTo>
                <a:cubicBezTo>
                  <a:pt x="18" y="76"/>
                  <a:pt x="18" y="76"/>
                  <a:pt x="18" y="76"/>
                </a:cubicBezTo>
                <a:cubicBezTo>
                  <a:pt x="19" y="76"/>
                  <a:pt x="19" y="76"/>
                  <a:pt x="19" y="76"/>
                </a:cubicBezTo>
                <a:cubicBezTo>
                  <a:pt x="20" y="76"/>
                  <a:pt x="20" y="76"/>
                  <a:pt x="20" y="76"/>
                </a:cubicBezTo>
                <a:cubicBezTo>
                  <a:pt x="20" y="76"/>
                  <a:pt x="20" y="76"/>
                  <a:pt x="20" y="76"/>
                </a:cubicBezTo>
                <a:cubicBezTo>
                  <a:pt x="20" y="76"/>
                  <a:pt x="20" y="76"/>
                  <a:pt x="20" y="7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77"/>
                  <a:pt x="21" y="77"/>
                  <a:pt x="21" y="77"/>
                </a:cubicBezTo>
                <a:cubicBezTo>
                  <a:pt x="21" y="77"/>
                  <a:pt x="21" y="77"/>
                  <a:pt x="21" y="77"/>
                </a:cubicBezTo>
                <a:cubicBezTo>
                  <a:pt x="21" y="77"/>
                  <a:pt x="21" y="77"/>
                  <a:pt x="21" y="77"/>
                </a:cubicBezTo>
                <a:cubicBezTo>
                  <a:pt x="21" y="78"/>
                  <a:pt x="21" y="78"/>
                  <a:pt x="22" y="78"/>
                </a:cubicBezTo>
                <a:cubicBezTo>
                  <a:pt x="22" y="78"/>
                  <a:pt x="22" y="78"/>
                  <a:pt x="22" y="78"/>
                </a:cubicBezTo>
                <a:cubicBezTo>
                  <a:pt x="22" y="78"/>
                  <a:pt x="22" y="78"/>
                  <a:pt x="22" y="78"/>
                </a:cubicBezTo>
                <a:cubicBezTo>
                  <a:pt x="22" y="78"/>
                  <a:pt x="22" y="78"/>
                  <a:pt x="22" y="78"/>
                </a:cubicBezTo>
                <a:cubicBezTo>
                  <a:pt x="22" y="78"/>
                  <a:pt x="22" y="78"/>
                  <a:pt x="22" y="78"/>
                </a:cubicBezTo>
                <a:cubicBezTo>
                  <a:pt x="22" y="78"/>
                  <a:pt x="22" y="78"/>
                  <a:pt x="22" y="78"/>
                </a:cubicBezTo>
                <a:cubicBezTo>
                  <a:pt x="22" y="78"/>
                  <a:pt x="22" y="78"/>
                  <a:pt x="22" y="78"/>
                </a:cubicBezTo>
                <a:cubicBezTo>
                  <a:pt x="22" y="78"/>
                  <a:pt x="22" y="79"/>
                  <a:pt x="22" y="79"/>
                </a:cubicBezTo>
                <a:cubicBezTo>
                  <a:pt x="22" y="79"/>
                  <a:pt x="22" y="79"/>
                  <a:pt x="22" y="80"/>
                </a:cubicBezTo>
                <a:cubicBezTo>
                  <a:pt x="22" y="80"/>
                  <a:pt x="22" y="80"/>
                  <a:pt x="22" y="80"/>
                </a:cubicBezTo>
                <a:cubicBezTo>
                  <a:pt x="22" y="80"/>
                  <a:pt x="22" y="80"/>
                  <a:pt x="22" y="80"/>
                </a:cubicBezTo>
                <a:cubicBezTo>
                  <a:pt x="22" y="80"/>
                  <a:pt x="22" y="81"/>
                  <a:pt x="23" y="81"/>
                </a:cubicBezTo>
                <a:cubicBezTo>
                  <a:pt x="23" y="81"/>
                  <a:pt x="23" y="81"/>
                  <a:pt x="23" y="81"/>
                </a:cubicBezTo>
                <a:cubicBezTo>
                  <a:pt x="23" y="81"/>
                  <a:pt x="23" y="81"/>
                  <a:pt x="23" y="81"/>
                </a:cubicBezTo>
                <a:cubicBezTo>
                  <a:pt x="23" y="81"/>
                  <a:pt x="23" y="81"/>
                  <a:pt x="23" y="81"/>
                </a:cubicBezTo>
                <a:cubicBezTo>
                  <a:pt x="23" y="81"/>
                  <a:pt x="23" y="81"/>
                  <a:pt x="23" y="81"/>
                </a:cubicBezTo>
                <a:cubicBezTo>
                  <a:pt x="23" y="81"/>
                  <a:pt x="23" y="82"/>
                  <a:pt x="23" y="82"/>
                </a:cubicBezTo>
                <a:cubicBezTo>
                  <a:pt x="23" y="82"/>
                  <a:pt x="23" y="82"/>
                  <a:pt x="23" y="82"/>
                </a:cubicBezTo>
                <a:cubicBezTo>
                  <a:pt x="23" y="82"/>
                  <a:pt x="23" y="82"/>
                  <a:pt x="23" y="82"/>
                </a:cubicBezTo>
                <a:cubicBezTo>
                  <a:pt x="23" y="82"/>
                  <a:pt x="23" y="82"/>
                  <a:pt x="23" y="82"/>
                </a:cubicBezTo>
                <a:cubicBezTo>
                  <a:pt x="23" y="82"/>
                  <a:pt x="23" y="82"/>
                  <a:pt x="23" y="82"/>
                </a:cubicBezTo>
                <a:cubicBezTo>
                  <a:pt x="23" y="82"/>
                  <a:pt x="23" y="83"/>
                  <a:pt x="23" y="83"/>
                </a:cubicBezTo>
                <a:cubicBezTo>
                  <a:pt x="23" y="83"/>
                  <a:pt x="23" y="83"/>
                  <a:pt x="23" y="83"/>
                </a:cubicBezTo>
                <a:cubicBezTo>
                  <a:pt x="24" y="83"/>
                  <a:pt x="24" y="83"/>
                  <a:pt x="24" y="83"/>
                </a:cubicBezTo>
                <a:cubicBezTo>
                  <a:pt x="24" y="83"/>
                  <a:pt x="24" y="83"/>
                  <a:pt x="24" y="83"/>
                </a:cubicBezTo>
                <a:cubicBezTo>
                  <a:pt x="24" y="83"/>
                  <a:pt x="24" y="83"/>
                  <a:pt x="24" y="84"/>
                </a:cubicBezTo>
                <a:cubicBezTo>
                  <a:pt x="24" y="84"/>
                  <a:pt x="24" y="84"/>
                  <a:pt x="24" y="84"/>
                </a:cubicBezTo>
                <a:cubicBezTo>
                  <a:pt x="24" y="84"/>
                  <a:pt x="24" y="85"/>
                  <a:pt x="24" y="85"/>
                </a:cubicBezTo>
                <a:cubicBezTo>
                  <a:pt x="24" y="89"/>
                  <a:pt x="24" y="89"/>
                  <a:pt x="24" y="89"/>
                </a:cubicBezTo>
                <a:cubicBezTo>
                  <a:pt x="24" y="89"/>
                  <a:pt x="24" y="89"/>
                  <a:pt x="24" y="89"/>
                </a:cubicBezTo>
                <a:cubicBezTo>
                  <a:pt x="24" y="89"/>
                  <a:pt x="24" y="89"/>
                  <a:pt x="24" y="89"/>
                </a:cubicBezTo>
                <a:cubicBezTo>
                  <a:pt x="24" y="89"/>
                  <a:pt x="24" y="89"/>
                  <a:pt x="24" y="89"/>
                </a:cubicBezTo>
                <a:cubicBezTo>
                  <a:pt x="24" y="89"/>
                  <a:pt x="24" y="89"/>
                  <a:pt x="24" y="89"/>
                </a:cubicBezTo>
                <a:cubicBezTo>
                  <a:pt x="24" y="89"/>
                  <a:pt x="24" y="89"/>
                  <a:pt x="24" y="89"/>
                </a:cubicBezTo>
                <a:cubicBezTo>
                  <a:pt x="24" y="90"/>
                  <a:pt x="24" y="90"/>
                  <a:pt x="24" y="90"/>
                </a:cubicBezTo>
                <a:cubicBezTo>
                  <a:pt x="24" y="90"/>
                  <a:pt x="24" y="90"/>
                  <a:pt x="25" y="90"/>
                </a:cubicBezTo>
                <a:cubicBezTo>
                  <a:pt x="25" y="90"/>
                  <a:pt x="25" y="90"/>
                  <a:pt x="25" y="90"/>
                </a:cubicBezTo>
                <a:cubicBezTo>
                  <a:pt x="25" y="90"/>
                  <a:pt x="25" y="91"/>
                  <a:pt x="25" y="91"/>
                </a:cubicBezTo>
                <a:cubicBezTo>
                  <a:pt x="25" y="91"/>
                  <a:pt x="25" y="92"/>
                  <a:pt x="25" y="92"/>
                </a:cubicBezTo>
                <a:cubicBezTo>
                  <a:pt x="25" y="92"/>
                  <a:pt x="25" y="92"/>
                  <a:pt x="25" y="92"/>
                </a:cubicBezTo>
                <a:cubicBezTo>
                  <a:pt x="25" y="93"/>
                  <a:pt x="25" y="93"/>
                  <a:pt x="25" y="93"/>
                </a:cubicBezTo>
                <a:cubicBezTo>
                  <a:pt x="25" y="93"/>
                  <a:pt x="25" y="93"/>
                  <a:pt x="25" y="93"/>
                </a:cubicBezTo>
                <a:cubicBezTo>
                  <a:pt x="25" y="93"/>
                  <a:pt x="25" y="93"/>
                  <a:pt x="25" y="93"/>
                </a:cubicBezTo>
                <a:cubicBezTo>
                  <a:pt x="25" y="93"/>
                  <a:pt x="25" y="93"/>
                  <a:pt x="25" y="93"/>
                </a:cubicBezTo>
                <a:cubicBezTo>
                  <a:pt x="25" y="93"/>
                  <a:pt x="25" y="93"/>
                  <a:pt x="25" y="93"/>
                </a:cubicBezTo>
                <a:cubicBezTo>
                  <a:pt x="25" y="94"/>
                  <a:pt x="25" y="94"/>
                  <a:pt x="25" y="94"/>
                </a:cubicBezTo>
                <a:cubicBezTo>
                  <a:pt x="25" y="94"/>
                  <a:pt x="25" y="94"/>
                  <a:pt x="25" y="94"/>
                </a:cubicBezTo>
                <a:cubicBezTo>
                  <a:pt x="25" y="94"/>
                  <a:pt x="25" y="95"/>
                  <a:pt x="25" y="95"/>
                </a:cubicBezTo>
                <a:cubicBezTo>
                  <a:pt x="25" y="95"/>
                  <a:pt x="25" y="95"/>
                  <a:pt x="25" y="95"/>
                </a:cubicBezTo>
                <a:cubicBezTo>
                  <a:pt x="25" y="96"/>
                  <a:pt x="26" y="96"/>
                  <a:pt x="26" y="97"/>
                </a:cubicBezTo>
                <a:cubicBezTo>
                  <a:pt x="26" y="97"/>
                  <a:pt x="26" y="97"/>
                  <a:pt x="26" y="97"/>
                </a:cubicBezTo>
                <a:cubicBezTo>
                  <a:pt x="27" y="97"/>
                  <a:pt x="27" y="97"/>
                  <a:pt x="27" y="98"/>
                </a:cubicBezTo>
                <a:cubicBezTo>
                  <a:pt x="27" y="98"/>
                  <a:pt x="27" y="98"/>
                  <a:pt x="27" y="98"/>
                </a:cubicBezTo>
                <a:cubicBezTo>
                  <a:pt x="27" y="98"/>
                  <a:pt x="27" y="98"/>
                  <a:pt x="27" y="98"/>
                </a:cubicBezTo>
                <a:cubicBezTo>
                  <a:pt x="27" y="98"/>
                  <a:pt x="27" y="98"/>
                  <a:pt x="27" y="98"/>
                </a:cubicBezTo>
                <a:cubicBezTo>
                  <a:pt x="27" y="98"/>
                  <a:pt x="27" y="98"/>
                  <a:pt x="27" y="98"/>
                </a:cubicBezTo>
                <a:cubicBezTo>
                  <a:pt x="27" y="98"/>
                  <a:pt x="27" y="98"/>
                  <a:pt x="27" y="98"/>
                </a:cubicBezTo>
                <a:cubicBezTo>
                  <a:pt x="27" y="98"/>
                  <a:pt x="27" y="98"/>
                  <a:pt x="27" y="98"/>
                </a:cubicBezTo>
                <a:cubicBezTo>
                  <a:pt x="27" y="98"/>
                  <a:pt x="27" y="98"/>
                  <a:pt x="27" y="98"/>
                </a:cubicBezTo>
                <a:cubicBezTo>
                  <a:pt x="28" y="98"/>
                  <a:pt x="28" y="99"/>
                  <a:pt x="28" y="99"/>
                </a:cubicBezTo>
                <a:cubicBezTo>
                  <a:pt x="28" y="99"/>
                  <a:pt x="28" y="99"/>
                  <a:pt x="28" y="99"/>
                </a:cubicBezTo>
                <a:cubicBezTo>
                  <a:pt x="28" y="99"/>
                  <a:pt x="28" y="99"/>
                  <a:pt x="28" y="99"/>
                </a:cubicBezTo>
                <a:cubicBezTo>
                  <a:pt x="28" y="99"/>
                  <a:pt x="28" y="99"/>
                  <a:pt x="28" y="99"/>
                </a:cubicBezTo>
                <a:cubicBezTo>
                  <a:pt x="28" y="99"/>
                  <a:pt x="28" y="99"/>
                  <a:pt x="29" y="99"/>
                </a:cubicBezTo>
                <a:cubicBezTo>
                  <a:pt x="29" y="100"/>
                  <a:pt x="29" y="100"/>
                  <a:pt x="29" y="101"/>
                </a:cubicBezTo>
                <a:cubicBezTo>
                  <a:pt x="29" y="101"/>
                  <a:pt x="29" y="101"/>
                  <a:pt x="29" y="101"/>
                </a:cubicBezTo>
                <a:cubicBezTo>
                  <a:pt x="30" y="101"/>
                  <a:pt x="30" y="101"/>
                  <a:pt x="30" y="102"/>
                </a:cubicBezTo>
                <a:cubicBezTo>
                  <a:pt x="30" y="102"/>
                  <a:pt x="30" y="102"/>
                  <a:pt x="30" y="102"/>
                </a:cubicBezTo>
                <a:cubicBezTo>
                  <a:pt x="30" y="102"/>
                  <a:pt x="30" y="102"/>
                  <a:pt x="30" y="102"/>
                </a:cubicBezTo>
                <a:cubicBezTo>
                  <a:pt x="30" y="102"/>
                  <a:pt x="30" y="102"/>
                  <a:pt x="30" y="102"/>
                </a:cubicBezTo>
                <a:cubicBezTo>
                  <a:pt x="30" y="102"/>
                  <a:pt x="30" y="102"/>
                  <a:pt x="30" y="102"/>
                </a:cubicBezTo>
                <a:cubicBezTo>
                  <a:pt x="30" y="103"/>
                  <a:pt x="30" y="103"/>
                  <a:pt x="30" y="103"/>
                </a:cubicBezTo>
                <a:cubicBezTo>
                  <a:pt x="30" y="103"/>
                  <a:pt x="30" y="103"/>
                  <a:pt x="30" y="103"/>
                </a:cubicBezTo>
                <a:cubicBezTo>
                  <a:pt x="30" y="103"/>
                  <a:pt x="30" y="103"/>
                  <a:pt x="31" y="103"/>
                </a:cubicBezTo>
                <a:cubicBezTo>
                  <a:pt x="31" y="103"/>
                  <a:pt x="31" y="104"/>
                  <a:pt x="31" y="104"/>
                </a:cubicBezTo>
                <a:cubicBezTo>
                  <a:pt x="31" y="104"/>
                  <a:pt x="31" y="104"/>
                  <a:pt x="31" y="104"/>
                </a:cubicBezTo>
                <a:cubicBezTo>
                  <a:pt x="31" y="104"/>
                  <a:pt x="31" y="104"/>
                  <a:pt x="31" y="104"/>
                </a:cubicBezTo>
                <a:cubicBezTo>
                  <a:pt x="31" y="104"/>
                  <a:pt x="32" y="104"/>
                  <a:pt x="32" y="104"/>
                </a:cubicBezTo>
                <a:cubicBezTo>
                  <a:pt x="32" y="105"/>
                  <a:pt x="32" y="105"/>
                  <a:pt x="32" y="105"/>
                </a:cubicBezTo>
                <a:cubicBezTo>
                  <a:pt x="33" y="105"/>
                  <a:pt x="33" y="105"/>
                  <a:pt x="33" y="105"/>
                </a:cubicBezTo>
                <a:cubicBezTo>
                  <a:pt x="33" y="105"/>
                  <a:pt x="33" y="105"/>
                  <a:pt x="33" y="105"/>
                </a:cubicBezTo>
                <a:cubicBezTo>
                  <a:pt x="33" y="105"/>
                  <a:pt x="33" y="105"/>
                  <a:pt x="33" y="105"/>
                </a:cubicBezTo>
                <a:cubicBezTo>
                  <a:pt x="33" y="105"/>
                  <a:pt x="33" y="105"/>
                  <a:pt x="33" y="105"/>
                </a:cubicBezTo>
                <a:cubicBezTo>
                  <a:pt x="33" y="105"/>
                  <a:pt x="33" y="105"/>
                  <a:pt x="33" y="105"/>
                </a:cubicBezTo>
                <a:cubicBezTo>
                  <a:pt x="33" y="105"/>
                  <a:pt x="33" y="105"/>
                  <a:pt x="33" y="105"/>
                </a:cubicBezTo>
                <a:cubicBezTo>
                  <a:pt x="33" y="105"/>
                  <a:pt x="33" y="105"/>
                  <a:pt x="33" y="105"/>
                </a:cubicBezTo>
                <a:cubicBezTo>
                  <a:pt x="34" y="105"/>
                  <a:pt x="34" y="105"/>
                  <a:pt x="34" y="105"/>
                </a:cubicBezTo>
                <a:cubicBezTo>
                  <a:pt x="34" y="105"/>
                  <a:pt x="34" y="105"/>
                  <a:pt x="34" y="105"/>
                </a:cubicBezTo>
                <a:cubicBezTo>
                  <a:pt x="34" y="106"/>
                  <a:pt x="34" y="106"/>
                  <a:pt x="34" y="106"/>
                </a:cubicBezTo>
                <a:cubicBezTo>
                  <a:pt x="34" y="106"/>
                  <a:pt x="34" y="106"/>
                  <a:pt x="34" y="106"/>
                </a:cubicBezTo>
                <a:cubicBezTo>
                  <a:pt x="34" y="106"/>
                  <a:pt x="34" y="106"/>
                  <a:pt x="34" y="106"/>
                </a:cubicBezTo>
                <a:cubicBezTo>
                  <a:pt x="34" y="106"/>
                  <a:pt x="34" y="106"/>
                  <a:pt x="35" y="106"/>
                </a:cubicBezTo>
                <a:cubicBezTo>
                  <a:pt x="35" y="106"/>
                  <a:pt x="35" y="106"/>
                  <a:pt x="35" y="105"/>
                </a:cubicBezTo>
                <a:cubicBezTo>
                  <a:pt x="35" y="105"/>
                  <a:pt x="35" y="105"/>
                  <a:pt x="35" y="105"/>
                </a:cubicBezTo>
                <a:cubicBezTo>
                  <a:pt x="35" y="105"/>
                  <a:pt x="35" y="105"/>
                  <a:pt x="35" y="104"/>
                </a:cubicBezTo>
                <a:cubicBezTo>
                  <a:pt x="35" y="104"/>
                  <a:pt x="35" y="104"/>
                  <a:pt x="35" y="104"/>
                </a:cubicBezTo>
                <a:cubicBezTo>
                  <a:pt x="35" y="104"/>
                  <a:pt x="35" y="104"/>
                  <a:pt x="35" y="104"/>
                </a:cubicBezTo>
                <a:cubicBezTo>
                  <a:pt x="35" y="104"/>
                  <a:pt x="35" y="104"/>
                  <a:pt x="35" y="104"/>
                </a:cubicBezTo>
                <a:cubicBezTo>
                  <a:pt x="35" y="104"/>
                  <a:pt x="35" y="104"/>
                  <a:pt x="35" y="104"/>
                </a:cubicBezTo>
                <a:cubicBezTo>
                  <a:pt x="35" y="104"/>
                  <a:pt x="35" y="104"/>
                  <a:pt x="35" y="104"/>
                </a:cubicBezTo>
                <a:cubicBezTo>
                  <a:pt x="35" y="104"/>
                  <a:pt x="35" y="104"/>
                  <a:pt x="35" y="104"/>
                </a:cubicBezTo>
                <a:cubicBezTo>
                  <a:pt x="35" y="104"/>
                  <a:pt x="35" y="104"/>
                  <a:pt x="35" y="103"/>
                </a:cubicBezTo>
                <a:cubicBezTo>
                  <a:pt x="35" y="103"/>
                  <a:pt x="35" y="103"/>
                  <a:pt x="35" y="103"/>
                </a:cubicBezTo>
                <a:cubicBezTo>
                  <a:pt x="35" y="103"/>
                  <a:pt x="35" y="102"/>
                  <a:pt x="35" y="102"/>
                </a:cubicBezTo>
                <a:cubicBezTo>
                  <a:pt x="34" y="102"/>
                  <a:pt x="34" y="102"/>
                  <a:pt x="34" y="102"/>
                </a:cubicBezTo>
                <a:cubicBezTo>
                  <a:pt x="34" y="102"/>
                  <a:pt x="34" y="102"/>
                  <a:pt x="34" y="102"/>
                </a:cubicBezTo>
                <a:cubicBezTo>
                  <a:pt x="34" y="102"/>
                  <a:pt x="34" y="102"/>
                  <a:pt x="34" y="102"/>
                </a:cubicBezTo>
                <a:cubicBezTo>
                  <a:pt x="34" y="101"/>
                  <a:pt x="34" y="101"/>
                  <a:pt x="34" y="101"/>
                </a:cubicBezTo>
                <a:cubicBezTo>
                  <a:pt x="34" y="101"/>
                  <a:pt x="34" y="101"/>
                  <a:pt x="34" y="101"/>
                </a:cubicBezTo>
                <a:cubicBezTo>
                  <a:pt x="34" y="101"/>
                  <a:pt x="34" y="101"/>
                  <a:pt x="34" y="101"/>
                </a:cubicBezTo>
                <a:cubicBezTo>
                  <a:pt x="34" y="101"/>
                  <a:pt x="34" y="101"/>
                  <a:pt x="34" y="101"/>
                </a:cubicBezTo>
                <a:cubicBezTo>
                  <a:pt x="34" y="101"/>
                  <a:pt x="34" y="101"/>
                  <a:pt x="34" y="101"/>
                </a:cubicBezTo>
                <a:cubicBezTo>
                  <a:pt x="34" y="100"/>
                  <a:pt x="34" y="100"/>
                  <a:pt x="34" y="100"/>
                </a:cubicBezTo>
                <a:cubicBezTo>
                  <a:pt x="34" y="100"/>
                  <a:pt x="34" y="99"/>
                  <a:pt x="34" y="99"/>
                </a:cubicBezTo>
                <a:cubicBezTo>
                  <a:pt x="34" y="99"/>
                  <a:pt x="34" y="99"/>
                  <a:pt x="33" y="99"/>
                </a:cubicBezTo>
                <a:cubicBezTo>
                  <a:pt x="33" y="98"/>
                  <a:pt x="33" y="98"/>
                  <a:pt x="33" y="98"/>
                </a:cubicBezTo>
                <a:cubicBezTo>
                  <a:pt x="33" y="98"/>
                  <a:pt x="33" y="98"/>
                  <a:pt x="33" y="98"/>
                </a:cubicBezTo>
                <a:cubicBezTo>
                  <a:pt x="33" y="98"/>
                  <a:pt x="33" y="98"/>
                  <a:pt x="33" y="98"/>
                </a:cubicBezTo>
                <a:cubicBezTo>
                  <a:pt x="33" y="98"/>
                  <a:pt x="33" y="98"/>
                  <a:pt x="33" y="98"/>
                </a:cubicBezTo>
                <a:cubicBezTo>
                  <a:pt x="33" y="98"/>
                  <a:pt x="33" y="98"/>
                  <a:pt x="33" y="98"/>
                </a:cubicBezTo>
                <a:cubicBezTo>
                  <a:pt x="33" y="98"/>
                  <a:pt x="33" y="98"/>
                  <a:pt x="33" y="98"/>
                </a:cubicBezTo>
                <a:cubicBezTo>
                  <a:pt x="33" y="98"/>
                  <a:pt x="33" y="97"/>
                  <a:pt x="33" y="97"/>
                </a:cubicBezTo>
                <a:cubicBezTo>
                  <a:pt x="33" y="97"/>
                  <a:pt x="33" y="97"/>
                  <a:pt x="33" y="97"/>
                </a:cubicBezTo>
                <a:cubicBezTo>
                  <a:pt x="33" y="97"/>
                  <a:pt x="33" y="97"/>
                  <a:pt x="33" y="97"/>
                </a:cubicBezTo>
                <a:cubicBezTo>
                  <a:pt x="34" y="97"/>
                  <a:pt x="34" y="97"/>
                  <a:pt x="34" y="96"/>
                </a:cubicBezTo>
                <a:cubicBezTo>
                  <a:pt x="34" y="96"/>
                  <a:pt x="34" y="96"/>
                  <a:pt x="34" y="96"/>
                </a:cubicBezTo>
                <a:cubicBezTo>
                  <a:pt x="34" y="96"/>
                  <a:pt x="34" y="96"/>
                  <a:pt x="34" y="96"/>
                </a:cubicBezTo>
                <a:cubicBezTo>
                  <a:pt x="34" y="96"/>
                  <a:pt x="34" y="96"/>
                  <a:pt x="34" y="96"/>
                </a:cubicBezTo>
                <a:cubicBezTo>
                  <a:pt x="34" y="96"/>
                  <a:pt x="35" y="96"/>
                  <a:pt x="35" y="96"/>
                </a:cubicBezTo>
                <a:cubicBezTo>
                  <a:pt x="35" y="96"/>
                  <a:pt x="35" y="96"/>
                  <a:pt x="35" y="96"/>
                </a:cubicBezTo>
                <a:cubicBezTo>
                  <a:pt x="35" y="96"/>
                  <a:pt x="35" y="96"/>
                  <a:pt x="35" y="96"/>
                </a:cubicBezTo>
                <a:cubicBezTo>
                  <a:pt x="35" y="95"/>
                  <a:pt x="35" y="95"/>
                  <a:pt x="35" y="95"/>
                </a:cubicBezTo>
                <a:cubicBezTo>
                  <a:pt x="35" y="95"/>
                  <a:pt x="35" y="95"/>
                  <a:pt x="35" y="95"/>
                </a:cubicBezTo>
                <a:cubicBezTo>
                  <a:pt x="36" y="95"/>
                  <a:pt x="36" y="95"/>
                  <a:pt x="36" y="95"/>
                </a:cubicBezTo>
                <a:cubicBezTo>
                  <a:pt x="36" y="95"/>
                  <a:pt x="36" y="95"/>
                  <a:pt x="36" y="95"/>
                </a:cubicBezTo>
                <a:cubicBezTo>
                  <a:pt x="36" y="95"/>
                  <a:pt x="37" y="95"/>
                  <a:pt x="37" y="95"/>
                </a:cubicBezTo>
                <a:cubicBezTo>
                  <a:pt x="37" y="94"/>
                  <a:pt x="37" y="94"/>
                  <a:pt x="37" y="93"/>
                </a:cubicBezTo>
                <a:cubicBezTo>
                  <a:pt x="37" y="93"/>
                  <a:pt x="36" y="93"/>
                  <a:pt x="36" y="93"/>
                </a:cubicBezTo>
                <a:cubicBezTo>
                  <a:pt x="36" y="93"/>
                  <a:pt x="36" y="93"/>
                  <a:pt x="36" y="93"/>
                </a:cubicBezTo>
                <a:cubicBezTo>
                  <a:pt x="36" y="93"/>
                  <a:pt x="36" y="93"/>
                  <a:pt x="36" y="93"/>
                </a:cubicBezTo>
                <a:cubicBezTo>
                  <a:pt x="36" y="93"/>
                  <a:pt x="36" y="93"/>
                  <a:pt x="36" y="93"/>
                </a:cubicBezTo>
                <a:cubicBezTo>
                  <a:pt x="36" y="93"/>
                  <a:pt x="35" y="93"/>
                  <a:pt x="35" y="92"/>
                </a:cubicBezTo>
                <a:cubicBezTo>
                  <a:pt x="35" y="92"/>
                  <a:pt x="35" y="92"/>
                  <a:pt x="35" y="92"/>
                </a:cubicBezTo>
                <a:cubicBezTo>
                  <a:pt x="37" y="92"/>
                  <a:pt x="37" y="92"/>
                  <a:pt x="37" y="92"/>
                </a:cubicBezTo>
                <a:cubicBezTo>
                  <a:pt x="37" y="92"/>
                  <a:pt x="37" y="92"/>
                  <a:pt x="37" y="92"/>
                </a:cubicBezTo>
                <a:cubicBezTo>
                  <a:pt x="37" y="92"/>
                  <a:pt x="37" y="92"/>
                  <a:pt x="37" y="92"/>
                </a:cubicBezTo>
                <a:cubicBezTo>
                  <a:pt x="37" y="92"/>
                  <a:pt x="37" y="92"/>
                  <a:pt x="38" y="92"/>
                </a:cubicBezTo>
                <a:cubicBezTo>
                  <a:pt x="38" y="92"/>
                  <a:pt x="38" y="92"/>
                  <a:pt x="38" y="92"/>
                </a:cubicBezTo>
                <a:cubicBezTo>
                  <a:pt x="38" y="91"/>
                  <a:pt x="38" y="91"/>
                  <a:pt x="38" y="91"/>
                </a:cubicBezTo>
                <a:cubicBezTo>
                  <a:pt x="38" y="91"/>
                  <a:pt x="38" y="91"/>
                  <a:pt x="38" y="91"/>
                </a:cubicBezTo>
                <a:cubicBezTo>
                  <a:pt x="38" y="91"/>
                  <a:pt x="38" y="90"/>
                  <a:pt x="38" y="90"/>
                </a:cubicBezTo>
                <a:cubicBezTo>
                  <a:pt x="38" y="90"/>
                  <a:pt x="38" y="90"/>
                  <a:pt x="38" y="90"/>
                </a:cubicBezTo>
                <a:cubicBezTo>
                  <a:pt x="38" y="90"/>
                  <a:pt x="38" y="90"/>
                  <a:pt x="38" y="90"/>
                </a:cubicBezTo>
                <a:cubicBezTo>
                  <a:pt x="38" y="90"/>
                  <a:pt x="38" y="90"/>
                  <a:pt x="38" y="90"/>
                </a:cubicBezTo>
                <a:cubicBezTo>
                  <a:pt x="39" y="90"/>
                  <a:pt x="39" y="90"/>
                  <a:pt x="39" y="90"/>
                </a:cubicBezTo>
                <a:cubicBezTo>
                  <a:pt x="39" y="90"/>
                  <a:pt x="40" y="89"/>
                  <a:pt x="40" y="89"/>
                </a:cubicBezTo>
                <a:cubicBezTo>
                  <a:pt x="40" y="88"/>
                  <a:pt x="40" y="88"/>
                  <a:pt x="40" y="88"/>
                </a:cubicBezTo>
                <a:cubicBezTo>
                  <a:pt x="40" y="85"/>
                  <a:pt x="40" y="85"/>
                  <a:pt x="40" y="85"/>
                </a:cubicBezTo>
                <a:cubicBezTo>
                  <a:pt x="40" y="85"/>
                  <a:pt x="40" y="84"/>
                  <a:pt x="40" y="84"/>
                </a:cubicBezTo>
                <a:cubicBezTo>
                  <a:pt x="40" y="84"/>
                  <a:pt x="40" y="84"/>
                  <a:pt x="40" y="84"/>
                </a:cubicBezTo>
                <a:cubicBezTo>
                  <a:pt x="41" y="85"/>
                  <a:pt x="41" y="85"/>
                  <a:pt x="41" y="85"/>
                </a:cubicBezTo>
                <a:cubicBezTo>
                  <a:pt x="41" y="84"/>
                  <a:pt x="41" y="84"/>
                  <a:pt x="41" y="84"/>
                </a:cubicBezTo>
                <a:cubicBezTo>
                  <a:pt x="41" y="84"/>
                  <a:pt x="41" y="84"/>
                  <a:pt x="41" y="84"/>
                </a:cubicBezTo>
                <a:cubicBezTo>
                  <a:pt x="41" y="84"/>
                  <a:pt x="41" y="83"/>
                  <a:pt x="41" y="83"/>
                </a:cubicBezTo>
                <a:cubicBezTo>
                  <a:pt x="41" y="83"/>
                  <a:pt x="41" y="83"/>
                  <a:pt x="41" y="83"/>
                </a:cubicBezTo>
                <a:cubicBezTo>
                  <a:pt x="41" y="83"/>
                  <a:pt x="41" y="83"/>
                  <a:pt x="42" y="82"/>
                </a:cubicBezTo>
                <a:cubicBezTo>
                  <a:pt x="42" y="82"/>
                  <a:pt x="42" y="82"/>
                  <a:pt x="43" y="82"/>
                </a:cubicBezTo>
                <a:cubicBezTo>
                  <a:pt x="43" y="82"/>
                  <a:pt x="43" y="82"/>
                  <a:pt x="43" y="82"/>
                </a:cubicBezTo>
                <a:cubicBezTo>
                  <a:pt x="43" y="82"/>
                  <a:pt x="44" y="82"/>
                  <a:pt x="44" y="82"/>
                </a:cubicBezTo>
                <a:cubicBezTo>
                  <a:pt x="44" y="82"/>
                  <a:pt x="44" y="82"/>
                  <a:pt x="44" y="82"/>
                </a:cubicBezTo>
                <a:cubicBezTo>
                  <a:pt x="44" y="82"/>
                  <a:pt x="45" y="82"/>
                  <a:pt x="45" y="82"/>
                </a:cubicBezTo>
                <a:cubicBezTo>
                  <a:pt x="45" y="82"/>
                  <a:pt x="45" y="82"/>
                  <a:pt x="45" y="82"/>
                </a:cubicBezTo>
                <a:cubicBezTo>
                  <a:pt x="45" y="82"/>
                  <a:pt x="45" y="82"/>
                  <a:pt x="45" y="82"/>
                </a:cubicBezTo>
                <a:cubicBezTo>
                  <a:pt x="45" y="82"/>
                  <a:pt x="45" y="82"/>
                  <a:pt x="45" y="82"/>
                </a:cubicBezTo>
                <a:cubicBezTo>
                  <a:pt x="45" y="82"/>
                  <a:pt x="45" y="82"/>
                  <a:pt x="45" y="82"/>
                </a:cubicBezTo>
                <a:cubicBezTo>
                  <a:pt x="45" y="82"/>
                  <a:pt x="45" y="82"/>
                  <a:pt x="45" y="82"/>
                </a:cubicBezTo>
                <a:cubicBezTo>
                  <a:pt x="45" y="82"/>
                  <a:pt x="45" y="82"/>
                  <a:pt x="45" y="82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46" y="80"/>
                  <a:pt x="46" y="80"/>
                  <a:pt x="46" y="80"/>
                </a:cubicBezTo>
                <a:cubicBezTo>
                  <a:pt x="46" y="80"/>
                  <a:pt x="47" y="80"/>
                  <a:pt x="47" y="80"/>
                </a:cubicBezTo>
                <a:cubicBezTo>
                  <a:pt x="47" y="80"/>
                  <a:pt x="47" y="80"/>
                  <a:pt x="47" y="80"/>
                </a:cubicBezTo>
                <a:cubicBezTo>
                  <a:pt x="47" y="80"/>
                  <a:pt x="47" y="80"/>
                  <a:pt x="47" y="80"/>
                </a:cubicBezTo>
                <a:cubicBezTo>
                  <a:pt x="47" y="80"/>
                  <a:pt x="48" y="80"/>
                  <a:pt x="48" y="79"/>
                </a:cubicBezTo>
                <a:cubicBezTo>
                  <a:pt x="48" y="79"/>
                  <a:pt x="48" y="79"/>
                  <a:pt x="48" y="79"/>
                </a:cubicBezTo>
                <a:cubicBezTo>
                  <a:pt x="48" y="78"/>
                  <a:pt x="48" y="78"/>
                  <a:pt x="48" y="78"/>
                </a:cubicBezTo>
                <a:cubicBezTo>
                  <a:pt x="49" y="78"/>
                  <a:pt x="49" y="78"/>
                  <a:pt x="49" y="78"/>
                </a:cubicBezTo>
                <a:cubicBezTo>
                  <a:pt x="49" y="77"/>
                  <a:pt x="49" y="76"/>
                  <a:pt x="49" y="76"/>
                </a:cubicBezTo>
                <a:cubicBezTo>
                  <a:pt x="49" y="75"/>
                  <a:pt x="49" y="75"/>
                  <a:pt x="49" y="75"/>
                </a:cubicBezTo>
                <a:cubicBezTo>
                  <a:pt x="49" y="73"/>
                  <a:pt x="49" y="73"/>
                  <a:pt x="49" y="73"/>
                </a:cubicBezTo>
                <a:cubicBezTo>
                  <a:pt x="49" y="72"/>
                  <a:pt x="49" y="72"/>
                  <a:pt x="49" y="72"/>
                </a:cubicBezTo>
                <a:cubicBezTo>
                  <a:pt x="49" y="72"/>
                  <a:pt x="49" y="72"/>
                  <a:pt x="49" y="72"/>
                </a:cubicBezTo>
                <a:cubicBezTo>
                  <a:pt x="49" y="72"/>
                  <a:pt x="49" y="72"/>
                  <a:pt x="49" y="72"/>
                </a:cubicBezTo>
                <a:cubicBezTo>
                  <a:pt x="49" y="72"/>
                  <a:pt x="49" y="72"/>
                  <a:pt x="49" y="72"/>
                </a:cubicBezTo>
                <a:cubicBezTo>
                  <a:pt x="49" y="72"/>
                  <a:pt x="49" y="72"/>
                  <a:pt x="49" y="72"/>
                </a:cubicBezTo>
                <a:cubicBezTo>
                  <a:pt x="49" y="72"/>
                  <a:pt x="49" y="72"/>
                  <a:pt x="49" y="72"/>
                </a:cubicBezTo>
                <a:cubicBezTo>
                  <a:pt x="49" y="72"/>
                  <a:pt x="49" y="72"/>
                  <a:pt x="49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1"/>
                  <a:pt x="50" y="71"/>
                </a:cubicBezTo>
                <a:cubicBezTo>
                  <a:pt x="50" y="71"/>
                  <a:pt x="50" y="71"/>
                  <a:pt x="50" y="71"/>
                </a:cubicBezTo>
                <a:cubicBezTo>
                  <a:pt x="50" y="71"/>
                  <a:pt x="50" y="71"/>
                  <a:pt x="50" y="71"/>
                </a:cubicBezTo>
                <a:cubicBezTo>
                  <a:pt x="50" y="71"/>
                  <a:pt x="51" y="71"/>
                  <a:pt x="51" y="71"/>
                </a:cubicBezTo>
                <a:cubicBezTo>
                  <a:pt x="51" y="71"/>
                  <a:pt x="51" y="71"/>
                  <a:pt x="51" y="71"/>
                </a:cubicBezTo>
                <a:cubicBezTo>
                  <a:pt x="51" y="70"/>
                  <a:pt x="51" y="70"/>
                  <a:pt x="51" y="70"/>
                </a:cubicBezTo>
                <a:cubicBezTo>
                  <a:pt x="51" y="70"/>
                  <a:pt x="51" y="70"/>
                  <a:pt x="51" y="70"/>
                </a:cubicBezTo>
                <a:cubicBezTo>
                  <a:pt x="51" y="70"/>
                  <a:pt x="51" y="70"/>
                  <a:pt x="51" y="70"/>
                </a:cubicBezTo>
                <a:cubicBezTo>
                  <a:pt x="51" y="70"/>
                  <a:pt x="51" y="70"/>
                  <a:pt x="51" y="70"/>
                </a:cubicBezTo>
                <a:cubicBezTo>
                  <a:pt x="51" y="70"/>
                  <a:pt x="51" y="70"/>
                  <a:pt x="51" y="70"/>
                </a:cubicBezTo>
                <a:cubicBezTo>
                  <a:pt x="51" y="70"/>
                  <a:pt x="52" y="69"/>
                  <a:pt x="52" y="69"/>
                </a:cubicBezTo>
                <a:cubicBezTo>
                  <a:pt x="52" y="69"/>
                  <a:pt x="52" y="68"/>
                  <a:pt x="53" y="68"/>
                </a:cubicBezTo>
                <a:cubicBezTo>
                  <a:pt x="53" y="68"/>
                  <a:pt x="53" y="68"/>
                  <a:pt x="53" y="68"/>
                </a:cubicBezTo>
                <a:cubicBezTo>
                  <a:pt x="54" y="68"/>
                  <a:pt x="53" y="67"/>
                  <a:pt x="53" y="67"/>
                </a:cubicBezTo>
                <a:cubicBezTo>
                  <a:pt x="53" y="67"/>
                  <a:pt x="53" y="67"/>
                  <a:pt x="53" y="67"/>
                </a:cubicBezTo>
                <a:cubicBezTo>
                  <a:pt x="53" y="67"/>
                  <a:pt x="53" y="67"/>
                  <a:pt x="53" y="67"/>
                </a:cubicBezTo>
                <a:cubicBezTo>
                  <a:pt x="53" y="67"/>
                  <a:pt x="53" y="67"/>
                  <a:pt x="53" y="67"/>
                </a:cubicBezTo>
                <a:cubicBezTo>
                  <a:pt x="53" y="67"/>
                  <a:pt x="53" y="67"/>
                  <a:pt x="53" y="67"/>
                </a:cubicBezTo>
                <a:cubicBezTo>
                  <a:pt x="53" y="67"/>
                  <a:pt x="53" y="66"/>
                  <a:pt x="53" y="66"/>
                </a:cubicBezTo>
                <a:cubicBezTo>
                  <a:pt x="53" y="66"/>
                  <a:pt x="53" y="66"/>
                  <a:pt x="53" y="66"/>
                </a:cubicBezTo>
                <a:cubicBezTo>
                  <a:pt x="53" y="66"/>
                  <a:pt x="53" y="66"/>
                  <a:pt x="53" y="66"/>
                </a:cubicBezTo>
                <a:cubicBezTo>
                  <a:pt x="53" y="66"/>
                  <a:pt x="53" y="66"/>
                  <a:pt x="53" y="66"/>
                </a:cubicBezTo>
                <a:cubicBezTo>
                  <a:pt x="53" y="64"/>
                  <a:pt x="53" y="64"/>
                  <a:pt x="53" y="64"/>
                </a:cubicBezTo>
                <a:cubicBezTo>
                  <a:pt x="53" y="64"/>
                  <a:pt x="53" y="64"/>
                  <a:pt x="53" y="64"/>
                </a:cubicBezTo>
                <a:cubicBezTo>
                  <a:pt x="53" y="64"/>
                  <a:pt x="53" y="64"/>
                  <a:pt x="53" y="64"/>
                </a:cubicBezTo>
                <a:cubicBezTo>
                  <a:pt x="53" y="64"/>
                  <a:pt x="53" y="64"/>
                  <a:pt x="53" y="64"/>
                </a:cubicBezTo>
                <a:cubicBezTo>
                  <a:pt x="53" y="63"/>
                  <a:pt x="53" y="63"/>
                  <a:pt x="53" y="63"/>
                </a:cubicBezTo>
                <a:cubicBezTo>
                  <a:pt x="53" y="63"/>
                  <a:pt x="53" y="63"/>
                  <a:pt x="53" y="63"/>
                </a:cubicBezTo>
                <a:cubicBezTo>
                  <a:pt x="52" y="63"/>
                  <a:pt x="52" y="63"/>
                  <a:pt x="52" y="63"/>
                </a:cubicBezTo>
                <a:cubicBezTo>
                  <a:pt x="52" y="63"/>
                  <a:pt x="52" y="63"/>
                  <a:pt x="52" y="63"/>
                </a:cubicBezTo>
                <a:cubicBezTo>
                  <a:pt x="51" y="63"/>
                  <a:pt x="51" y="63"/>
                  <a:pt x="51" y="63"/>
                </a:cubicBezTo>
                <a:cubicBezTo>
                  <a:pt x="50" y="63"/>
                  <a:pt x="50" y="63"/>
                  <a:pt x="50" y="62"/>
                </a:cubicBezTo>
                <a:cubicBezTo>
                  <a:pt x="50" y="62"/>
                  <a:pt x="50" y="62"/>
                  <a:pt x="50" y="62"/>
                </a:cubicBezTo>
                <a:cubicBezTo>
                  <a:pt x="50" y="62"/>
                  <a:pt x="50" y="62"/>
                  <a:pt x="50" y="62"/>
                </a:cubicBezTo>
                <a:cubicBezTo>
                  <a:pt x="50" y="62"/>
                  <a:pt x="50" y="62"/>
                  <a:pt x="50" y="62"/>
                </a:cubicBezTo>
                <a:cubicBezTo>
                  <a:pt x="49" y="62"/>
                  <a:pt x="49" y="62"/>
                  <a:pt x="49" y="62"/>
                </a:cubicBezTo>
                <a:cubicBezTo>
                  <a:pt x="49" y="62"/>
                  <a:pt x="49" y="61"/>
                  <a:pt x="49" y="61"/>
                </a:cubicBezTo>
                <a:cubicBezTo>
                  <a:pt x="49" y="61"/>
                  <a:pt x="49" y="61"/>
                  <a:pt x="48" y="61"/>
                </a:cubicBezTo>
                <a:cubicBezTo>
                  <a:pt x="48" y="61"/>
                  <a:pt x="48" y="61"/>
                  <a:pt x="48" y="61"/>
                </a:cubicBezTo>
                <a:cubicBezTo>
                  <a:pt x="48" y="61"/>
                  <a:pt x="48" y="61"/>
                  <a:pt x="48" y="61"/>
                </a:cubicBezTo>
                <a:cubicBezTo>
                  <a:pt x="48" y="61"/>
                  <a:pt x="48" y="61"/>
                  <a:pt x="48" y="61"/>
                </a:cubicBezTo>
                <a:cubicBezTo>
                  <a:pt x="48" y="61"/>
                  <a:pt x="48" y="61"/>
                  <a:pt x="48" y="61"/>
                </a:cubicBezTo>
                <a:cubicBezTo>
                  <a:pt x="48" y="61"/>
                  <a:pt x="48" y="61"/>
                  <a:pt x="48" y="61"/>
                </a:cubicBezTo>
                <a:cubicBezTo>
                  <a:pt x="47" y="61"/>
                  <a:pt x="47" y="61"/>
                  <a:pt x="47" y="61"/>
                </a:cubicBezTo>
                <a:cubicBezTo>
                  <a:pt x="47" y="61"/>
                  <a:pt x="47" y="61"/>
                  <a:pt x="47" y="61"/>
                </a:cubicBezTo>
                <a:cubicBezTo>
                  <a:pt x="46" y="61"/>
                  <a:pt x="46" y="61"/>
                  <a:pt x="46" y="61"/>
                </a:cubicBezTo>
                <a:cubicBezTo>
                  <a:pt x="46" y="61"/>
                  <a:pt x="46" y="61"/>
                  <a:pt x="45" y="61"/>
                </a:cubicBezTo>
                <a:cubicBezTo>
                  <a:pt x="45" y="61"/>
                  <a:pt x="45" y="61"/>
                  <a:pt x="45" y="61"/>
                </a:cubicBezTo>
                <a:cubicBezTo>
                  <a:pt x="44" y="61"/>
                  <a:pt x="44" y="61"/>
                  <a:pt x="44" y="61"/>
                </a:cubicBezTo>
                <a:cubicBezTo>
                  <a:pt x="44" y="61"/>
                  <a:pt x="44" y="61"/>
                  <a:pt x="44" y="61"/>
                </a:cubicBezTo>
                <a:cubicBezTo>
                  <a:pt x="44" y="61"/>
                  <a:pt x="44" y="61"/>
                  <a:pt x="44" y="61"/>
                </a:cubicBezTo>
                <a:cubicBezTo>
                  <a:pt x="44" y="60"/>
                  <a:pt x="44" y="60"/>
                  <a:pt x="43" y="60"/>
                </a:cubicBezTo>
                <a:cubicBezTo>
                  <a:pt x="43" y="60"/>
                  <a:pt x="43" y="60"/>
                  <a:pt x="43" y="60"/>
                </a:cubicBezTo>
                <a:cubicBezTo>
                  <a:pt x="43" y="60"/>
                  <a:pt x="42" y="60"/>
                  <a:pt x="42" y="60"/>
                </a:cubicBezTo>
                <a:cubicBezTo>
                  <a:pt x="42" y="60"/>
                  <a:pt x="42" y="60"/>
                  <a:pt x="42" y="60"/>
                </a:cubicBezTo>
                <a:cubicBezTo>
                  <a:pt x="42" y="60"/>
                  <a:pt x="42" y="60"/>
                  <a:pt x="42" y="60"/>
                </a:cubicBezTo>
                <a:cubicBezTo>
                  <a:pt x="42" y="60"/>
                  <a:pt x="42" y="60"/>
                  <a:pt x="42" y="60"/>
                </a:cubicBezTo>
                <a:cubicBezTo>
                  <a:pt x="42" y="60"/>
                  <a:pt x="42" y="60"/>
                  <a:pt x="42" y="60"/>
                </a:cubicBezTo>
                <a:cubicBezTo>
                  <a:pt x="42" y="60"/>
                  <a:pt x="42" y="60"/>
                  <a:pt x="42" y="60"/>
                </a:cubicBezTo>
                <a:cubicBezTo>
                  <a:pt x="42" y="59"/>
                  <a:pt x="42" y="59"/>
                  <a:pt x="42" y="59"/>
                </a:cubicBezTo>
                <a:cubicBezTo>
                  <a:pt x="42" y="59"/>
                  <a:pt x="41" y="59"/>
                  <a:pt x="41" y="59"/>
                </a:cubicBezTo>
                <a:cubicBezTo>
                  <a:pt x="41" y="59"/>
                  <a:pt x="41" y="59"/>
                  <a:pt x="41" y="59"/>
                </a:cubicBezTo>
                <a:cubicBezTo>
                  <a:pt x="41" y="59"/>
                  <a:pt x="41" y="59"/>
                  <a:pt x="41" y="59"/>
                </a:cubicBezTo>
                <a:cubicBezTo>
                  <a:pt x="39" y="59"/>
                  <a:pt x="39" y="59"/>
                  <a:pt x="39" y="59"/>
                </a:cubicBezTo>
                <a:cubicBezTo>
                  <a:pt x="39" y="59"/>
                  <a:pt x="39" y="59"/>
                  <a:pt x="39" y="59"/>
                </a:cubicBezTo>
                <a:cubicBezTo>
                  <a:pt x="38" y="59"/>
                  <a:pt x="38" y="59"/>
                  <a:pt x="38" y="59"/>
                </a:cubicBezTo>
                <a:cubicBezTo>
                  <a:pt x="38" y="59"/>
                  <a:pt x="38" y="59"/>
                  <a:pt x="38" y="59"/>
                </a:cubicBezTo>
                <a:cubicBezTo>
                  <a:pt x="38" y="59"/>
                  <a:pt x="38" y="59"/>
                  <a:pt x="38" y="59"/>
                </a:cubicBezTo>
                <a:cubicBezTo>
                  <a:pt x="37" y="59"/>
                  <a:pt x="37" y="59"/>
                  <a:pt x="37" y="59"/>
                </a:cubicBezTo>
                <a:cubicBezTo>
                  <a:pt x="37" y="59"/>
                  <a:pt x="37" y="59"/>
                  <a:pt x="37" y="59"/>
                </a:cubicBezTo>
                <a:cubicBezTo>
                  <a:pt x="37" y="59"/>
                  <a:pt x="37" y="59"/>
                  <a:pt x="37" y="59"/>
                </a:cubicBezTo>
                <a:cubicBezTo>
                  <a:pt x="37" y="59"/>
                  <a:pt x="37" y="59"/>
                  <a:pt x="37" y="59"/>
                </a:cubicBezTo>
                <a:cubicBezTo>
                  <a:pt x="37" y="59"/>
                  <a:pt x="37" y="59"/>
                  <a:pt x="37" y="59"/>
                </a:cubicBezTo>
                <a:cubicBezTo>
                  <a:pt x="37" y="59"/>
                  <a:pt x="37" y="59"/>
                  <a:pt x="37" y="59"/>
                </a:cubicBezTo>
                <a:cubicBezTo>
                  <a:pt x="37" y="59"/>
                  <a:pt x="38" y="59"/>
                  <a:pt x="38" y="58"/>
                </a:cubicBezTo>
                <a:cubicBezTo>
                  <a:pt x="38" y="58"/>
                  <a:pt x="38" y="58"/>
                  <a:pt x="38" y="58"/>
                </a:cubicBezTo>
                <a:cubicBezTo>
                  <a:pt x="39" y="58"/>
                  <a:pt x="39" y="58"/>
                  <a:pt x="39" y="58"/>
                </a:cubicBezTo>
                <a:cubicBezTo>
                  <a:pt x="39" y="58"/>
                  <a:pt x="39" y="58"/>
                  <a:pt x="39" y="58"/>
                </a:cubicBezTo>
                <a:cubicBezTo>
                  <a:pt x="39" y="58"/>
                  <a:pt x="39" y="58"/>
                  <a:pt x="39" y="58"/>
                </a:cubicBezTo>
                <a:cubicBezTo>
                  <a:pt x="39" y="58"/>
                  <a:pt x="40" y="58"/>
                  <a:pt x="40" y="58"/>
                </a:cubicBezTo>
                <a:cubicBezTo>
                  <a:pt x="40" y="58"/>
                  <a:pt x="39" y="57"/>
                  <a:pt x="39" y="57"/>
                </a:cubicBezTo>
                <a:cubicBezTo>
                  <a:pt x="39" y="57"/>
                  <a:pt x="39" y="57"/>
                  <a:pt x="39" y="56"/>
                </a:cubicBezTo>
                <a:cubicBezTo>
                  <a:pt x="39" y="56"/>
                  <a:pt x="38" y="56"/>
                  <a:pt x="38" y="56"/>
                </a:cubicBezTo>
                <a:cubicBezTo>
                  <a:pt x="38" y="56"/>
                  <a:pt x="38" y="55"/>
                  <a:pt x="38" y="55"/>
                </a:cubicBezTo>
                <a:cubicBezTo>
                  <a:pt x="38" y="55"/>
                  <a:pt x="38" y="55"/>
                  <a:pt x="38" y="55"/>
                </a:cubicBezTo>
                <a:cubicBezTo>
                  <a:pt x="38" y="55"/>
                  <a:pt x="38" y="55"/>
                  <a:pt x="38" y="55"/>
                </a:cubicBezTo>
                <a:cubicBezTo>
                  <a:pt x="38" y="55"/>
                  <a:pt x="37" y="55"/>
                  <a:pt x="37" y="55"/>
                </a:cubicBezTo>
                <a:cubicBezTo>
                  <a:pt x="37" y="55"/>
                  <a:pt x="37" y="55"/>
                  <a:pt x="37" y="55"/>
                </a:cubicBezTo>
                <a:cubicBezTo>
                  <a:pt x="37" y="55"/>
                  <a:pt x="37" y="55"/>
                  <a:pt x="37" y="55"/>
                </a:cubicBezTo>
                <a:cubicBezTo>
                  <a:pt x="37" y="55"/>
                  <a:pt x="37" y="55"/>
                  <a:pt x="36" y="54"/>
                </a:cubicBezTo>
                <a:cubicBezTo>
                  <a:pt x="36" y="54"/>
                  <a:pt x="36" y="54"/>
                  <a:pt x="36" y="54"/>
                </a:cubicBezTo>
                <a:cubicBezTo>
                  <a:pt x="36" y="54"/>
                  <a:pt x="36" y="54"/>
                  <a:pt x="36" y="54"/>
                </a:cubicBezTo>
                <a:cubicBezTo>
                  <a:pt x="36" y="54"/>
                  <a:pt x="36" y="54"/>
                  <a:pt x="36" y="54"/>
                </a:cubicBezTo>
                <a:cubicBezTo>
                  <a:pt x="36" y="54"/>
                  <a:pt x="36" y="54"/>
                  <a:pt x="36" y="54"/>
                </a:cubicBezTo>
                <a:cubicBezTo>
                  <a:pt x="36" y="54"/>
                  <a:pt x="36" y="54"/>
                  <a:pt x="36" y="54"/>
                </a:cubicBezTo>
                <a:cubicBezTo>
                  <a:pt x="36" y="53"/>
                  <a:pt x="36" y="53"/>
                  <a:pt x="35" y="53"/>
                </a:cubicBezTo>
                <a:cubicBezTo>
                  <a:pt x="35" y="53"/>
                  <a:pt x="35" y="53"/>
                  <a:pt x="35" y="53"/>
                </a:cubicBezTo>
                <a:cubicBezTo>
                  <a:pt x="35" y="53"/>
                  <a:pt x="35" y="53"/>
                  <a:pt x="35" y="52"/>
                </a:cubicBezTo>
                <a:cubicBezTo>
                  <a:pt x="35" y="52"/>
                  <a:pt x="35" y="52"/>
                  <a:pt x="35" y="52"/>
                </a:cubicBezTo>
                <a:cubicBezTo>
                  <a:pt x="34" y="52"/>
                  <a:pt x="34" y="52"/>
                  <a:pt x="34" y="52"/>
                </a:cubicBezTo>
                <a:cubicBezTo>
                  <a:pt x="34" y="52"/>
                  <a:pt x="34" y="52"/>
                  <a:pt x="34" y="52"/>
                </a:cubicBezTo>
                <a:cubicBezTo>
                  <a:pt x="33" y="52"/>
                  <a:pt x="33" y="52"/>
                  <a:pt x="33" y="52"/>
                </a:cubicBezTo>
                <a:cubicBezTo>
                  <a:pt x="33" y="51"/>
                  <a:pt x="33" y="51"/>
                  <a:pt x="33" y="51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51"/>
                  <a:pt x="31" y="51"/>
                  <a:pt x="31" y="51"/>
                </a:cubicBezTo>
                <a:cubicBezTo>
                  <a:pt x="31" y="51"/>
                  <a:pt x="31" y="51"/>
                  <a:pt x="31" y="51"/>
                </a:cubicBezTo>
                <a:cubicBezTo>
                  <a:pt x="31" y="51"/>
                  <a:pt x="31" y="51"/>
                  <a:pt x="31" y="51"/>
                </a:cubicBezTo>
                <a:cubicBezTo>
                  <a:pt x="31" y="51"/>
                  <a:pt x="31" y="50"/>
                  <a:pt x="30" y="50"/>
                </a:cubicBezTo>
                <a:cubicBezTo>
                  <a:pt x="30" y="50"/>
                  <a:pt x="30" y="50"/>
                  <a:pt x="30" y="50"/>
                </a:cubicBezTo>
                <a:cubicBezTo>
                  <a:pt x="30" y="50"/>
                  <a:pt x="30" y="50"/>
                  <a:pt x="30" y="50"/>
                </a:cubicBezTo>
                <a:cubicBezTo>
                  <a:pt x="30" y="50"/>
                  <a:pt x="30" y="50"/>
                  <a:pt x="30" y="50"/>
                </a:cubicBezTo>
                <a:cubicBezTo>
                  <a:pt x="30" y="49"/>
                  <a:pt x="29" y="49"/>
                  <a:pt x="29" y="49"/>
                </a:cubicBezTo>
                <a:cubicBezTo>
                  <a:pt x="29" y="49"/>
                  <a:pt x="29" y="49"/>
                  <a:pt x="29" y="49"/>
                </a:cubicBezTo>
                <a:cubicBezTo>
                  <a:pt x="28" y="49"/>
                  <a:pt x="28" y="49"/>
                  <a:pt x="28" y="49"/>
                </a:cubicBezTo>
                <a:cubicBezTo>
                  <a:pt x="28" y="49"/>
                  <a:pt x="28" y="49"/>
                  <a:pt x="28" y="49"/>
                </a:cubicBezTo>
                <a:cubicBezTo>
                  <a:pt x="28" y="49"/>
                  <a:pt x="28" y="49"/>
                  <a:pt x="28" y="49"/>
                </a:cubicBezTo>
                <a:cubicBezTo>
                  <a:pt x="29" y="48"/>
                  <a:pt x="29" y="48"/>
                  <a:pt x="29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7" y="48"/>
                  <a:pt x="27" y="48"/>
                  <a:pt x="27" y="48"/>
                </a:cubicBezTo>
                <a:cubicBezTo>
                  <a:pt x="27" y="48"/>
                  <a:pt x="26" y="48"/>
                  <a:pt x="26" y="48"/>
                </a:cubicBezTo>
                <a:cubicBezTo>
                  <a:pt x="26" y="48"/>
                  <a:pt x="26" y="48"/>
                  <a:pt x="26" y="48"/>
                </a:cubicBezTo>
                <a:cubicBezTo>
                  <a:pt x="26" y="48"/>
                  <a:pt x="26" y="48"/>
                  <a:pt x="26" y="48"/>
                </a:cubicBezTo>
                <a:cubicBezTo>
                  <a:pt x="26" y="48"/>
                  <a:pt x="26" y="48"/>
                  <a:pt x="26" y="48"/>
                </a:cubicBezTo>
                <a:cubicBezTo>
                  <a:pt x="26" y="48"/>
                  <a:pt x="26" y="48"/>
                  <a:pt x="26" y="48"/>
                </a:cubicBezTo>
                <a:cubicBezTo>
                  <a:pt x="26" y="48"/>
                  <a:pt x="25" y="48"/>
                  <a:pt x="26" y="48"/>
                </a:cubicBezTo>
                <a:cubicBezTo>
                  <a:pt x="26" y="47"/>
                  <a:pt x="26" y="47"/>
                  <a:pt x="26" y="47"/>
                </a:cubicBezTo>
                <a:cubicBezTo>
                  <a:pt x="25" y="47"/>
                  <a:pt x="25" y="47"/>
                  <a:pt x="25" y="47"/>
                </a:cubicBezTo>
                <a:cubicBezTo>
                  <a:pt x="25" y="47"/>
                  <a:pt x="24" y="47"/>
                  <a:pt x="24" y="47"/>
                </a:cubicBezTo>
                <a:cubicBezTo>
                  <a:pt x="24" y="47"/>
                  <a:pt x="24" y="47"/>
                  <a:pt x="23" y="47"/>
                </a:cubicBezTo>
                <a:cubicBezTo>
                  <a:pt x="23" y="47"/>
                  <a:pt x="23" y="47"/>
                  <a:pt x="23" y="47"/>
                </a:cubicBezTo>
                <a:cubicBezTo>
                  <a:pt x="23" y="47"/>
                  <a:pt x="22" y="46"/>
                  <a:pt x="22" y="46"/>
                </a:cubicBezTo>
                <a:cubicBezTo>
                  <a:pt x="22" y="46"/>
                  <a:pt x="22" y="46"/>
                  <a:pt x="21" y="46"/>
                </a:cubicBezTo>
                <a:cubicBezTo>
                  <a:pt x="21" y="46"/>
                  <a:pt x="21" y="46"/>
                  <a:pt x="21" y="46"/>
                </a:cubicBezTo>
                <a:cubicBezTo>
                  <a:pt x="21" y="46"/>
                  <a:pt x="21" y="46"/>
                  <a:pt x="21" y="46"/>
                </a:cubicBezTo>
                <a:cubicBezTo>
                  <a:pt x="21" y="46"/>
                  <a:pt x="21" y="46"/>
                  <a:pt x="21" y="46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47"/>
                  <a:pt x="20" y="47"/>
                  <a:pt x="20" y="47"/>
                </a:cubicBezTo>
                <a:cubicBezTo>
                  <a:pt x="20" y="46"/>
                  <a:pt x="19" y="46"/>
                  <a:pt x="19" y="46"/>
                </a:cubicBezTo>
                <a:cubicBezTo>
                  <a:pt x="19" y="46"/>
                  <a:pt x="19" y="46"/>
                  <a:pt x="19" y="46"/>
                </a:cubicBezTo>
                <a:cubicBezTo>
                  <a:pt x="19" y="46"/>
                  <a:pt x="19" y="46"/>
                  <a:pt x="19" y="46"/>
                </a:cubicBezTo>
                <a:cubicBezTo>
                  <a:pt x="19" y="47"/>
                  <a:pt x="19" y="47"/>
                  <a:pt x="19" y="47"/>
                </a:cubicBezTo>
                <a:cubicBezTo>
                  <a:pt x="19" y="47"/>
                  <a:pt x="19" y="47"/>
                  <a:pt x="19" y="47"/>
                </a:cubicBezTo>
                <a:cubicBezTo>
                  <a:pt x="19" y="47"/>
                  <a:pt x="18" y="47"/>
                  <a:pt x="18" y="47"/>
                </a:cubicBezTo>
                <a:cubicBezTo>
                  <a:pt x="18" y="47"/>
                  <a:pt x="18" y="47"/>
                  <a:pt x="18" y="47"/>
                </a:cubicBezTo>
                <a:cubicBezTo>
                  <a:pt x="18" y="47"/>
                  <a:pt x="18" y="47"/>
                  <a:pt x="18" y="47"/>
                </a:cubicBezTo>
                <a:cubicBezTo>
                  <a:pt x="18" y="47"/>
                  <a:pt x="17" y="47"/>
                  <a:pt x="17" y="47"/>
                </a:cubicBezTo>
                <a:cubicBezTo>
                  <a:pt x="17" y="47"/>
                  <a:pt x="17" y="47"/>
                  <a:pt x="17" y="47"/>
                </a:cubicBezTo>
                <a:cubicBezTo>
                  <a:pt x="16" y="47"/>
                  <a:pt x="16" y="47"/>
                  <a:pt x="16" y="47"/>
                </a:cubicBezTo>
                <a:cubicBezTo>
                  <a:pt x="16" y="47"/>
                  <a:pt x="16" y="47"/>
                  <a:pt x="16" y="47"/>
                </a:cubicBezTo>
                <a:cubicBezTo>
                  <a:pt x="16" y="48"/>
                  <a:pt x="16" y="48"/>
                  <a:pt x="16" y="48"/>
                </a:cubicBezTo>
                <a:cubicBezTo>
                  <a:pt x="16" y="48"/>
                  <a:pt x="16" y="48"/>
                  <a:pt x="16" y="48"/>
                </a:cubicBezTo>
                <a:cubicBezTo>
                  <a:pt x="16" y="48"/>
                  <a:pt x="17" y="48"/>
                  <a:pt x="17" y="48"/>
                </a:cubicBezTo>
                <a:cubicBezTo>
                  <a:pt x="17" y="48"/>
                  <a:pt x="17" y="48"/>
                  <a:pt x="17" y="48"/>
                </a:cubicBezTo>
                <a:cubicBezTo>
                  <a:pt x="17" y="49"/>
                  <a:pt x="17" y="49"/>
                  <a:pt x="17" y="49"/>
                </a:cubicBezTo>
                <a:cubicBezTo>
                  <a:pt x="17" y="49"/>
                  <a:pt x="17" y="49"/>
                  <a:pt x="17" y="49"/>
                </a:cubicBezTo>
                <a:cubicBezTo>
                  <a:pt x="17" y="49"/>
                  <a:pt x="17" y="49"/>
                  <a:pt x="16" y="49"/>
                </a:cubicBezTo>
                <a:cubicBezTo>
                  <a:pt x="16" y="49"/>
                  <a:pt x="16" y="49"/>
                  <a:pt x="16" y="49"/>
                </a:cubicBezTo>
                <a:cubicBezTo>
                  <a:pt x="16" y="49"/>
                  <a:pt x="16" y="49"/>
                  <a:pt x="16" y="49"/>
                </a:cubicBezTo>
                <a:cubicBezTo>
                  <a:pt x="16" y="49"/>
                  <a:pt x="16" y="49"/>
                  <a:pt x="16" y="49"/>
                </a:cubicBezTo>
                <a:cubicBezTo>
                  <a:pt x="16" y="49"/>
                  <a:pt x="16" y="49"/>
                  <a:pt x="16" y="49"/>
                </a:cubicBezTo>
                <a:cubicBezTo>
                  <a:pt x="16" y="49"/>
                  <a:pt x="16" y="49"/>
                  <a:pt x="16" y="49"/>
                </a:cubicBezTo>
                <a:cubicBezTo>
                  <a:pt x="16" y="49"/>
                  <a:pt x="15" y="49"/>
                  <a:pt x="15" y="49"/>
                </a:cubicBezTo>
                <a:cubicBezTo>
                  <a:pt x="15" y="49"/>
                  <a:pt x="15" y="49"/>
                  <a:pt x="15" y="49"/>
                </a:cubicBezTo>
                <a:cubicBezTo>
                  <a:pt x="15" y="49"/>
                  <a:pt x="15" y="48"/>
                  <a:pt x="15" y="48"/>
                </a:cubicBezTo>
                <a:cubicBezTo>
                  <a:pt x="15" y="48"/>
                  <a:pt x="15" y="48"/>
                  <a:pt x="15" y="48"/>
                </a:cubicBezTo>
                <a:cubicBezTo>
                  <a:pt x="15" y="48"/>
                  <a:pt x="15" y="48"/>
                  <a:pt x="14" y="48"/>
                </a:cubicBezTo>
                <a:cubicBezTo>
                  <a:pt x="14" y="48"/>
                  <a:pt x="14" y="48"/>
                  <a:pt x="14" y="48"/>
                </a:cubicBezTo>
                <a:cubicBezTo>
                  <a:pt x="14" y="48"/>
                  <a:pt x="14" y="48"/>
                  <a:pt x="14" y="48"/>
                </a:cubicBezTo>
                <a:cubicBezTo>
                  <a:pt x="13" y="48"/>
                  <a:pt x="13" y="48"/>
                  <a:pt x="13" y="48"/>
                </a:cubicBezTo>
                <a:cubicBezTo>
                  <a:pt x="13" y="48"/>
                  <a:pt x="13" y="48"/>
                  <a:pt x="13" y="48"/>
                </a:cubicBezTo>
                <a:cubicBezTo>
                  <a:pt x="13" y="48"/>
                  <a:pt x="13" y="48"/>
                  <a:pt x="13" y="48"/>
                </a:cubicBezTo>
                <a:cubicBezTo>
                  <a:pt x="13" y="48"/>
                  <a:pt x="13" y="48"/>
                  <a:pt x="13" y="48"/>
                </a:cubicBezTo>
                <a:cubicBezTo>
                  <a:pt x="13" y="48"/>
                  <a:pt x="12" y="48"/>
                  <a:pt x="12" y="48"/>
                </a:cubicBezTo>
                <a:cubicBezTo>
                  <a:pt x="12" y="48"/>
                  <a:pt x="12" y="48"/>
                  <a:pt x="12" y="48"/>
                </a:cubicBezTo>
                <a:cubicBezTo>
                  <a:pt x="12" y="47"/>
                  <a:pt x="12" y="47"/>
                  <a:pt x="12" y="47"/>
                </a:cubicBezTo>
                <a:cubicBezTo>
                  <a:pt x="12" y="47"/>
                  <a:pt x="12" y="47"/>
                  <a:pt x="12" y="47"/>
                </a:cubicBezTo>
                <a:cubicBezTo>
                  <a:pt x="12" y="47"/>
                  <a:pt x="12" y="47"/>
                  <a:pt x="12" y="46"/>
                </a:cubicBezTo>
                <a:cubicBezTo>
                  <a:pt x="12" y="46"/>
                  <a:pt x="12" y="46"/>
                  <a:pt x="12" y="46"/>
                </a:cubicBezTo>
                <a:cubicBezTo>
                  <a:pt x="12" y="46"/>
                  <a:pt x="12" y="46"/>
                  <a:pt x="12" y="46"/>
                </a:cubicBezTo>
                <a:cubicBezTo>
                  <a:pt x="12" y="46"/>
                  <a:pt x="12" y="46"/>
                  <a:pt x="12" y="46"/>
                </a:cubicBezTo>
                <a:cubicBezTo>
                  <a:pt x="12" y="46"/>
                  <a:pt x="13" y="46"/>
                  <a:pt x="13" y="45"/>
                </a:cubicBezTo>
                <a:cubicBezTo>
                  <a:pt x="13" y="45"/>
                  <a:pt x="13" y="44"/>
                  <a:pt x="13" y="44"/>
                </a:cubicBezTo>
                <a:cubicBezTo>
                  <a:pt x="13" y="44"/>
                  <a:pt x="13" y="44"/>
                  <a:pt x="13" y="44"/>
                </a:cubicBezTo>
                <a:cubicBezTo>
                  <a:pt x="13" y="44"/>
                  <a:pt x="13" y="44"/>
                  <a:pt x="13" y="44"/>
                </a:cubicBezTo>
                <a:cubicBezTo>
                  <a:pt x="13" y="44"/>
                  <a:pt x="13" y="44"/>
                  <a:pt x="13" y="44"/>
                </a:cubicBezTo>
                <a:cubicBezTo>
                  <a:pt x="13" y="43"/>
                  <a:pt x="13" y="43"/>
                  <a:pt x="13" y="43"/>
                </a:cubicBezTo>
                <a:cubicBezTo>
                  <a:pt x="13" y="43"/>
                  <a:pt x="13" y="43"/>
                  <a:pt x="13" y="42"/>
                </a:cubicBezTo>
                <a:cubicBezTo>
                  <a:pt x="13" y="42"/>
                  <a:pt x="13" y="42"/>
                  <a:pt x="12" y="42"/>
                </a:cubicBezTo>
                <a:cubicBezTo>
                  <a:pt x="12" y="42"/>
                  <a:pt x="12" y="42"/>
                  <a:pt x="12" y="42"/>
                </a:cubicBezTo>
                <a:cubicBezTo>
                  <a:pt x="12" y="42"/>
                  <a:pt x="12" y="42"/>
                  <a:pt x="12" y="42"/>
                </a:cubicBezTo>
                <a:cubicBezTo>
                  <a:pt x="12" y="42"/>
                  <a:pt x="12" y="42"/>
                  <a:pt x="12" y="42"/>
                </a:cubicBezTo>
                <a:cubicBezTo>
                  <a:pt x="11" y="42"/>
                  <a:pt x="11" y="42"/>
                  <a:pt x="11" y="42"/>
                </a:cubicBezTo>
                <a:cubicBezTo>
                  <a:pt x="11" y="42"/>
                  <a:pt x="11" y="42"/>
                  <a:pt x="11" y="42"/>
                </a:cubicBezTo>
                <a:cubicBezTo>
                  <a:pt x="11" y="42"/>
                  <a:pt x="11" y="42"/>
                  <a:pt x="11" y="42"/>
                </a:cubicBezTo>
                <a:cubicBezTo>
                  <a:pt x="11" y="42"/>
                  <a:pt x="11" y="42"/>
                  <a:pt x="11" y="42"/>
                </a:cubicBezTo>
                <a:cubicBezTo>
                  <a:pt x="11" y="41"/>
                  <a:pt x="11" y="41"/>
                  <a:pt x="11" y="41"/>
                </a:cubicBezTo>
                <a:cubicBezTo>
                  <a:pt x="11" y="41"/>
                  <a:pt x="11" y="41"/>
                  <a:pt x="11" y="41"/>
                </a:cubicBezTo>
                <a:cubicBezTo>
                  <a:pt x="11" y="41"/>
                  <a:pt x="11" y="41"/>
                  <a:pt x="11" y="41"/>
                </a:cubicBezTo>
                <a:cubicBezTo>
                  <a:pt x="11" y="41"/>
                  <a:pt x="11" y="41"/>
                  <a:pt x="11" y="41"/>
                </a:cubicBezTo>
                <a:cubicBezTo>
                  <a:pt x="11" y="41"/>
                  <a:pt x="11" y="41"/>
                  <a:pt x="11" y="40"/>
                </a:cubicBezTo>
                <a:cubicBezTo>
                  <a:pt x="11" y="40"/>
                  <a:pt x="11" y="40"/>
                  <a:pt x="11" y="40"/>
                </a:cubicBezTo>
                <a:cubicBezTo>
                  <a:pt x="11" y="40"/>
                  <a:pt x="11" y="40"/>
                  <a:pt x="11" y="40"/>
                </a:cubicBezTo>
                <a:cubicBezTo>
                  <a:pt x="11" y="40"/>
                  <a:pt x="11" y="40"/>
                  <a:pt x="11" y="40"/>
                </a:cubicBezTo>
                <a:cubicBezTo>
                  <a:pt x="11" y="40"/>
                  <a:pt x="11" y="40"/>
                  <a:pt x="11" y="40"/>
                </a:cubicBezTo>
                <a:cubicBezTo>
                  <a:pt x="11" y="40"/>
                  <a:pt x="11" y="40"/>
                  <a:pt x="12" y="40"/>
                </a:cubicBezTo>
                <a:cubicBezTo>
                  <a:pt x="12" y="40"/>
                  <a:pt x="12" y="39"/>
                  <a:pt x="13" y="38"/>
                </a:cubicBezTo>
                <a:cubicBezTo>
                  <a:pt x="13" y="38"/>
                  <a:pt x="13" y="38"/>
                  <a:pt x="13" y="37"/>
                </a:cubicBezTo>
                <a:cubicBezTo>
                  <a:pt x="13" y="37"/>
                  <a:pt x="13" y="37"/>
                  <a:pt x="13" y="37"/>
                </a:cubicBezTo>
                <a:cubicBezTo>
                  <a:pt x="13" y="37"/>
                  <a:pt x="13" y="37"/>
                  <a:pt x="13" y="37"/>
                </a:cubicBezTo>
                <a:cubicBezTo>
                  <a:pt x="12" y="37"/>
                  <a:pt x="12" y="37"/>
                  <a:pt x="12" y="37"/>
                </a:cubicBezTo>
                <a:cubicBezTo>
                  <a:pt x="12" y="37"/>
                  <a:pt x="12" y="37"/>
                  <a:pt x="12" y="37"/>
                </a:cubicBezTo>
                <a:cubicBezTo>
                  <a:pt x="12" y="37"/>
                  <a:pt x="11" y="37"/>
                  <a:pt x="11" y="37"/>
                </a:cubicBezTo>
                <a:cubicBezTo>
                  <a:pt x="11" y="37"/>
                  <a:pt x="10" y="37"/>
                  <a:pt x="10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9" y="38"/>
                  <a:pt x="9" y="39"/>
                  <a:pt x="9" y="39"/>
                </a:cubicBezTo>
                <a:cubicBezTo>
                  <a:pt x="9" y="39"/>
                  <a:pt x="9" y="39"/>
                  <a:pt x="9" y="39"/>
                </a:cubicBezTo>
                <a:cubicBezTo>
                  <a:pt x="9" y="39"/>
                  <a:pt x="9" y="39"/>
                  <a:pt x="9" y="39"/>
                </a:cubicBezTo>
                <a:cubicBezTo>
                  <a:pt x="9" y="39"/>
                  <a:pt x="8" y="40"/>
                  <a:pt x="8" y="40"/>
                </a:cubicBezTo>
                <a:cubicBezTo>
                  <a:pt x="8" y="40"/>
                  <a:pt x="8" y="39"/>
                  <a:pt x="8" y="39"/>
                </a:cubicBezTo>
                <a:cubicBezTo>
                  <a:pt x="8" y="39"/>
                  <a:pt x="8" y="39"/>
                  <a:pt x="8" y="39"/>
                </a:cubicBezTo>
                <a:cubicBezTo>
                  <a:pt x="8" y="39"/>
                  <a:pt x="8" y="39"/>
                  <a:pt x="8" y="39"/>
                </a:cubicBezTo>
                <a:cubicBezTo>
                  <a:pt x="8" y="38"/>
                  <a:pt x="8" y="38"/>
                  <a:pt x="8" y="38"/>
                </a:cubicBezTo>
                <a:cubicBezTo>
                  <a:pt x="8" y="38"/>
                  <a:pt x="8" y="38"/>
                  <a:pt x="7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7" y="38"/>
                  <a:pt x="8" y="37"/>
                  <a:pt x="8" y="37"/>
                </a:cubicBezTo>
                <a:cubicBezTo>
                  <a:pt x="8" y="37"/>
                  <a:pt x="8" y="37"/>
                  <a:pt x="8" y="37"/>
                </a:cubicBezTo>
                <a:cubicBezTo>
                  <a:pt x="8" y="38"/>
                  <a:pt x="8" y="38"/>
                  <a:pt x="8" y="38"/>
                </a:cubicBezTo>
                <a:cubicBezTo>
                  <a:pt x="8" y="37"/>
                  <a:pt x="8" y="37"/>
                  <a:pt x="8" y="37"/>
                </a:cubicBezTo>
                <a:cubicBezTo>
                  <a:pt x="8" y="37"/>
                  <a:pt x="8" y="37"/>
                  <a:pt x="8" y="37"/>
                </a:cubicBezTo>
                <a:cubicBezTo>
                  <a:pt x="8" y="37"/>
                  <a:pt x="8" y="37"/>
                  <a:pt x="8" y="37"/>
                </a:cubicBezTo>
                <a:cubicBezTo>
                  <a:pt x="9" y="37"/>
                  <a:pt x="9" y="37"/>
                  <a:pt x="9" y="37"/>
                </a:cubicBezTo>
                <a:cubicBezTo>
                  <a:pt x="9" y="37"/>
                  <a:pt x="9" y="37"/>
                  <a:pt x="9" y="37"/>
                </a:cubicBezTo>
                <a:cubicBezTo>
                  <a:pt x="9" y="37"/>
                  <a:pt x="9" y="37"/>
                  <a:pt x="9" y="36"/>
                </a:cubicBezTo>
                <a:cubicBezTo>
                  <a:pt x="9" y="36"/>
                  <a:pt x="8" y="36"/>
                  <a:pt x="9" y="36"/>
                </a:cubicBezTo>
                <a:cubicBezTo>
                  <a:pt x="9" y="36"/>
                  <a:pt x="9" y="36"/>
                  <a:pt x="9" y="36"/>
                </a:cubicBezTo>
                <a:cubicBezTo>
                  <a:pt x="9" y="36"/>
                  <a:pt x="9" y="36"/>
                  <a:pt x="9" y="36"/>
                </a:cubicBezTo>
                <a:cubicBezTo>
                  <a:pt x="9" y="36"/>
                  <a:pt x="9" y="36"/>
                  <a:pt x="9" y="36"/>
                </a:cubicBezTo>
                <a:cubicBezTo>
                  <a:pt x="9" y="36"/>
                  <a:pt x="9" y="35"/>
                  <a:pt x="9" y="35"/>
                </a:cubicBezTo>
                <a:cubicBezTo>
                  <a:pt x="9" y="35"/>
                  <a:pt x="9" y="34"/>
                  <a:pt x="9" y="34"/>
                </a:cubicBezTo>
                <a:cubicBezTo>
                  <a:pt x="9" y="34"/>
                  <a:pt x="9" y="34"/>
                  <a:pt x="9" y="34"/>
                </a:cubicBezTo>
                <a:cubicBezTo>
                  <a:pt x="10" y="34"/>
                  <a:pt x="10" y="34"/>
                  <a:pt x="10" y="34"/>
                </a:cubicBezTo>
                <a:cubicBezTo>
                  <a:pt x="10" y="34"/>
                  <a:pt x="10" y="34"/>
                  <a:pt x="10" y="34"/>
                </a:cubicBezTo>
                <a:cubicBezTo>
                  <a:pt x="10" y="34"/>
                  <a:pt x="10" y="34"/>
                  <a:pt x="10" y="34"/>
                </a:cubicBezTo>
                <a:cubicBezTo>
                  <a:pt x="10" y="34"/>
                  <a:pt x="9" y="33"/>
                  <a:pt x="10" y="33"/>
                </a:cubicBezTo>
                <a:cubicBezTo>
                  <a:pt x="10" y="33"/>
                  <a:pt x="10" y="33"/>
                  <a:pt x="10" y="33"/>
                </a:cubicBezTo>
                <a:cubicBezTo>
                  <a:pt x="10" y="33"/>
                  <a:pt x="10" y="33"/>
                  <a:pt x="10" y="33"/>
                </a:cubicBezTo>
                <a:cubicBezTo>
                  <a:pt x="10" y="33"/>
                  <a:pt x="10" y="33"/>
                  <a:pt x="10" y="33"/>
                </a:cubicBezTo>
                <a:cubicBezTo>
                  <a:pt x="10" y="33"/>
                  <a:pt x="10" y="33"/>
                  <a:pt x="10" y="33"/>
                </a:cubicBezTo>
                <a:cubicBezTo>
                  <a:pt x="10" y="33"/>
                  <a:pt x="10" y="32"/>
                  <a:pt x="10" y="32"/>
                </a:cubicBezTo>
                <a:cubicBezTo>
                  <a:pt x="10" y="32"/>
                  <a:pt x="10" y="32"/>
                  <a:pt x="10" y="32"/>
                </a:cubicBezTo>
                <a:cubicBezTo>
                  <a:pt x="10" y="32"/>
                  <a:pt x="10" y="32"/>
                  <a:pt x="10" y="32"/>
                </a:cubicBezTo>
                <a:cubicBezTo>
                  <a:pt x="10" y="32"/>
                  <a:pt x="11" y="32"/>
                  <a:pt x="11" y="32"/>
                </a:cubicBezTo>
                <a:cubicBezTo>
                  <a:pt x="11" y="32"/>
                  <a:pt x="11" y="32"/>
                  <a:pt x="11" y="32"/>
                </a:cubicBezTo>
                <a:cubicBezTo>
                  <a:pt x="11" y="31"/>
                  <a:pt x="11" y="31"/>
                  <a:pt x="11" y="31"/>
                </a:cubicBezTo>
                <a:cubicBezTo>
                  <a:pt x="12" y="31"/>
                  <a:pt x="12" y="31"/>
                  <a:pt x="12" y="30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0"/>
                  <a:pt x="13" y="30"/>
                  <a:pt x="13" y="30"/>
                </a:cubicBezTo>
                <a:cubicBezTo>
                  <a:pt x="13" y="30"/>
                  <a:pt x="13" y="30"/>
                  <a:pt x="13" y="30"/>
                </a:cubicBezTo>
                <a:cubicBezTo>
                  <a:pt x="13" y="30"/>
                  <a:pt x="13" y="30"/>
                  <a:pt x="13" y="30"/>
                </a:cubicBezTo>
                <a:cubicBezTo>
                  <a:pt x="14" y="30"/>
                  <a:pt x="14" y="30"/>
                  <a:pt x="14" y="30"/>
                </a:cubicBezTo>
                <a:cubicBezTo>
                  <a:pt x="15" y="30"/>
                  <a:pt x="15" y="30"/>
                  <a:pt x="15" y="30"/>
                </a:cubicBezTo>
                <a:cubicBezTo>
                  <a:pt x="15" y="29"/>
                  <a:pt x="15" y="29"/>
                  <a:pt x="16" y="29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29"/>
                  <a:pt x="17" y="30"/>
                  <a:pt x="17" y="30"/>
                </a:cubicBezTo>
                <a:cubicBezTo>
                  <a:pt x="17" y="31"/>
                  <a:pt x="17" y="31"/>
                  <a:pt x="17" y="31"/>
                </a:cubicBezTo>
                <a:cubicBezTo>
                  <a:pt x="17" y="31"/>
                  <a:pt x="16" y="32"/>
                  <a:pt x="16" y="32"/>
                </a:cubicBezTo>
                <a:cubicBezTo>
                  <a:pt x="16" y="32"/>
                  <a:pt x="16" y="32"/>
                  <a:pt x="16" y="32"/>
                </a:cubicBezTo>
                <a:cubicBezTo>
                  <a:pt x="16" y="32"/>
                  <a:pt x="16" y="32"/>
                  <a:pt x="16" y="32"/>
                </a:cubicBezTo>
                <a:cubicBezTo>
                  <a:pt x="16" y="33"/>
                  <a:pt x="16" y="33"/>
                  <a:pt x="16" y="33"/>
                </a:cubicBezTo>
                <a:cubicBezTo>
                  <a:pt x="16" y="33"/>
                  <a:pt x="17" y="33"/>
                  <a:pt x="17" y="33"/>
                </a:cubicBezTo>
                <a:cubicBezTo>
                  <a:pt x="17" y="33"/>
                  <a:pt x="17" y="33"/>
                  <a:pt x="17" y="33"/>
                </a:cubicBezTo>
                <a:cubicBezTo>
                  <a:pt x="17" y="33"/>
                  <a:pt x="17" y="33"/>
                  <a:pt x="17" y="33"/>
                </a:cubicBezTo>
                <a:cubicBezTo>
                  <a:pt x="17" y="33"/>
                  <a:pt x="17" y="33"/>
                  <a:pt x="17" y="33"/>
                </a:cubicBezTo>
                <a:cubicBezTo>
                  <a:pt x="17" y="33"/>
                  <a:pt x="17" y="33"/>
                  <a:pt x="17" y="33"/>
                </a:cubicBezTo>
                <a:cubicBezTo>
                  <a:pt x="18" y="33"/>
                  <a:pt x="18" y="32"/>
                  <a:pt x="18" y="32"/>
                </a:cubicBezTo>
                <a:cubicBezTo>
                  <a:pt x="18" y="32"/>
                  <a:pt x="18" y="31"/>
                  <a:pt x="18" y="31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31"/>
                  <a:pt x="18" y="30"/>
                  <a:pt x="18" y="30"/>
                </a:cubicBezTo>
                <a:cubicBezTo>
                  <a:pt x="18" y="30"/>
                  <a:pt x="18" y="30"/>
                  <a:pt x="18" y="30"/>
                </a:cubicBezTo>
                <a:cubicBezTo>
                  <a:pt x="19" y="30"/>
                  <a:pt x="19" y="30"/>
                  <a:pt x="19" y="30"/>
                </a:cubicBezTo>
                <a:cubicBezTo>
                  <a:pt x="19" y="30"/>
                  <a:pt x="19" y="30"/>
                  <a:pt x="19" y="30"/>
                </a:cubicBezTo>
                <a:cubicBezTo>
                  <a:pt x="19" y="30"/>
                  <a:pt x="19" y="30"/>
                  <a:pt x="19" y="30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9"/>
                  <a:pt x="19" y="29"/>
                  <a:pt x="19" y="29"/>
                </a:cubicBezTo>
                <a:cubicBezTo>
                  <a:pt x="20" y="29"/>
                  <a:pt x="20" y="29"/>
                  <a:pt x="20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1" y="28"/>
                  <a:pt x="21" y="28"/>
                  <a:pt x="21" y="28"/>
                </a:cubicBezTo>
                <a:cubicBezTo>
                  <a:pt x="21" y="28"/>
                  <a:pt x="21" y="28"/>
                  <a:pt x="21" y="28"/>
                </a:cubicBezTo>
                <a:cubicBezTo>
                  <a:pt x="21" y="28"/>
                  <a:pt x="21" y="28"/>
                  <a:pt x="21" y="28"/>
                </a:cubicBezTo>
                <a:cubicBezTo>
                  <a:pt x="21" y="27"/>
                  <a:pt x="21" y="27"/>
                  <a:pt x="21" y="27"/>
                </a:cubicBezTo>
                <a:cubicBezTo>
                  <a:pt x="21" y="27"/>
                  <a:pt x="20" y="27"/>
                  <a:pt x="20" y="27"/>
                </a:cubicBezTo>
                <a:cubicBezTo>
                  <a:pt x="20" y="27"/>
                  <a:pt x="20" y="27"/>
                  <a:pt x="20" y="27"/>
                </a:cubicBezTo>
                <a:cubicBezTo>
                  <a:pt x="20" y="27"/>
                  <a:pt x="20" y="27"/>
                  <a:pt x="20" y="27"/>
                </a:cubicBezTo>
                <a:cubicBezTo>
                  <a:pt x="21" y="27"/>
                  <a:pt x="21" y="27"/>
                  <a:pt x="21" y="27"/>
                </a:cubicBezTo>
                <a:cubicBezTo>
                  <a:pt x="21" y="27"/>
                  <a:pt x="21" y="27"/>
                  <a:pt x="21" y="27"/>
                </a:cubicBezTo>
                <a:cubicBezTo>
                  <a:pt x="21" y="27"/>
                  <a:pt x="21" y="27"/>
                  <a:pt x="21" y="27"/>
                </a:cubicBezTo>
                <a:cubicBezTo>
                  <a:pt x="22" y="27"/>
                  <a:pt x="22" y="27"/>
                  <a:pt x="22" y="26"/>
                </a:cubicBezTo>
                <a:cubicBezTo>
                  <a:pt x="22" y="26"/>
                  <a:pt x="22" y="26"/>
                  <a:pt x="22" y="26"/>
                </a:cubicBezTo>
                <a:cubicBezTo>
                  <a:pt x="23" y="25"/>
                  <a:pt x="23" y="25"/>
                  <a:pt x="23" y="25"/>
                </a:cubicBezTo>
                <a:cubicBezTo>
                  <a:pt x="24" y="25"/>
                  <a:pt x="24" y="25"/>
                  <a:pt x="24" y="25"/>
                </a:cubicBezTo>
                <a:cubicBezTo>
                  <a:pt x="24" y="25"/>
                  <a:pt x="24" y="25"/>
                  <a:pt x="24" y="25"/>
                </a:cubicBezTo>
                <a:cubicBezTo>
                  <a:pt x="24" y="25"/>
                  <a:pt x="24" y="25"/>
                  <a:pt x="24" y="25"/>
                </a:cubicBezTo>
                <a:cubicBezTo>
                  <a:pt x="24" y="25"/>
                  <a:pt x="24" y="24"/>
                  <a:pt x="24" y="24"/>
                </a:cubicBezTo>
                <a:cubicBezTo>
                  <a:pt x="24" y="24"/>
                  <a:pt x="24" y="24"/>
                  <a:pt x="25" y="24"/>
                </a:cubicBezTo>
                <a:cubicBezTo>
                  <a:pt x="25" y="24"/>
                  <a:pt x="25" y="24"/>
                  <a:pt x="25" y="24"/>
                </a:cubicBezTo>
                <a:cubicBezTo>
                  <a:pt x="25" y="24"/>
                  <a:pt x="25" y="24"/>
                  <a:pt x="25" y="23"/>
                </a:cubicBezTo>
                <a:cubicBezTo>
                  <a:pt x="25" y="23"/>
                  <a:pt x="25" y="23"/>
                  <a:pt x="25" y="23"/>
                </a:cubicBezTo>
                <a:cubicBezTo>
                  <a:pt x="25" y="23"/>
                  <a:pt x="25" y="23"/>
                  <a:pt x="25" y="23"/>
                </a:cubicBezTo>
                <a:cubicBezTo>
                  <a:pt x="25" y="23"/>
                  <a:pt x="25" y="22"/>
                  <a:pt x="25" y="22"/>
                </a:cubicBezTo>
                <a:cubicBezTo>
                  <a:pt x="26" y="22"/>
                  <a:pt x="26" y="21"/>
                  <a:pt x="27" y="21"/>
                </a:cubicBezTo>
                <a:cubicBezTo>
                  <a:pt x="27" y="21"/>
                  <a:pt x="27" y="21"/>
                  <a:pt x="27" y="21"/>
                </a:cubicBezTo>
                <a:cubicBezTo>
                  <a:pt x="28" y="21"/>
                  <a:pt x="28" y="21"/>
                  <a:pt x="28" y="21"/>
                </a:cubicBezTo>
                <a:cubicBezTo>
                  <a:pt x="28" y="21"/>
                  <a:pt x="28" y="20"/>
                  <a:pt x="28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9" y="20"/>
                  <a:pt x="29" y="20"/>
                  <a:pt x="29" y="20"/>
                </a:cubicBezTo>
                <a:cubicBezTo>
                  <a:pt x="29" y="20"/>
                  <a:pt x="29" y="20"/>
                  <a:pt x="29" y="20"/>
                </a:cubicBezTo>
                <a:cubicBezTo>
                  <a:pt x="29" y="20"/>
                  <a:pt x="29" y="20"/>
                  <a:pt x="29" y="20"/>
                </a:cubicBezTo>
                <a:cubicBezTo>
                  <a:pt x="29" y="20"/>
                  <a:pt x="29" y="20"/>
                  <a:pt x="29" y="20"/>
                </a:cubicBezTo>
                <a:cubicBezTo>
                  <a:pt x="29" y="20"/>
                  <a:pt x="29" y="20"/>
                  <a:pt x="30" y="20"/>
                </a:cubicBezTo>
                <a:cubicBezTo>
                  <a:pt x="30" y="19"/>
                  <a:pt x="30" y="19"/>
                  <a:pt x="30" y="19"/>
                </a:cubicBezTo>
                <a:cubicBezTo>
                  <a:pt x="30" y="19"/>
                  <a:pt x="30" y="19"/>
                  <a:pt x="30" y="19"/>
                </a:cubicBezTo>
                <a:cubicBezTo>
                  <a:pt x="30" y="18"/>
                  <a:pt x="30" y="18"/>
                  <a:pt x="30" y="18"/>
                </a:cubicBezTo>
                <a:cubicBezTo>
                  <a:pt x="30" y="18"/>
                  <a:pt x="30" y="18"/>
                  <a:pt x="30" y="18"/>
                </a:cubicBezTo>
                <a:cubicBezTo>
                  <a:pt x="30" y="18"/>
                  <a:pt x="30" y="18"/>
                  <a:pt x="30" y="18"/>
                </a:cubicBezTo>
                <a:cubicBezTo>
                  <a:pt x="30" y="18"/>
                  <a:pt x="30" y="18"/>
                  <a:pt x="30" y="18"/>
                </a:cubicBezTo>
                <a:cubicBezTo>
                  <a:pt x="30" y="18"/>
                  <a:pt x="30" y="18"/>
                  <a:pt x="30" y="18"/>
                </a:cubicBezTo>
                <a:cubicBezTo>
                  <a:pt x="30" y="18"/>
                  <a:pt x="30" y="18"/>
                  <a:pt x="30" y="18"/>
                </a:cubicBezTo>
                <a:cubicBezTo>
                  <a:pt x="31" y="18"/>
                  <a:pt x="31" y="18"/>
                  <a:pt x="31" y="18"/>
                </a:cubicBezTo>
                <a:cubicBezTo>
                  <a:pt x="31" y="18"/>
                  <a:pt x="31" y="17"/>
                  <a:pt x="31" y="17"/>
                </a:cubicBezTo>
                <a:cubicBezTo>
                  <a:pt x="31" y="17"/>
                  <a:pt x="31" y="17"/>
                  <a:pt x="31" y="17"/>
                </a:cubicBezTo>
                <a:cubicBezTo>
                  <a:pt x="31" y="17"/>
                  <a:pt x="31" y="17"/>
                  <a:pt x="31" y="17"/>
                </a:cubicBezTo>
                <a:cubicBezTo>
                  <a:pt x="31" y="17"/>
                  <a:pt x="31" y="17"/>
                  <a:pt x="31" y="17"/>
                </a:cubicBezTo>
                <a:cubicBezTo>
                  <a:pt x="32" y="17"/>
                  <a:pt x="32" y="17"/>
                  <a:pt x="32" y="17"/>
                </a:cubicBezTo>
                <a:cubicBezTo>
                  <a:pt x="32" y="17"/>
                  <a:pt x="32" y="17"/>
                  <a:pt x="32" y="17"/>
                </a:cubicBezTo>
                <a:cubicBezTo>
                  <a:pt x="32" y="17"/>
                  <a:pt x="32" y="17"/>
                  <a:pt x="32" y="17"/>
                </a:cubicBezTo>
                <a:cubicBezTo>
                  <a:pt x="32" y="17"/>
                  <a:pt x="32" y="17"/>
                  <a:pt x="32" y="17"/>
                </a:cubicBezTo>
                <a:cubicBezTo>
                  <a:pt x="32" y="17"/>
                  <a:pt x="32" y="17"/>
                  <a:pt x="32" y="17"/>
                </a:cubicBezTo>
                <a:cubicBezTo>
                  <a:pt x="33" y="17"/>
                  <a:pt x="33" y="17"/>
                  <a:pt x="33" y="16"/>
                </a:cubicBezTo>
                <a:cubicBezTo>
                  <a:pt x="33" y="16"/>
                  <a:pt x="33" y="16"/>
                  <a:pt x="33" y="16"/>
                </a:cubicBezTo>
                <a:cubicBezTo>
                  <a:pt x="33" y="16"/>
                  <a:pt x="33" y="16"/>
                  <a:pt x="33" y="16"/>
                </a:cubicBezTo>
                <a:cubicBezTo>
                  <a:pt x="33" y="16"/>
                  <a:pt x="33" y="16"/>
                  <a:pt x="33" y="16"/>
                </a:cubicBezTo>
                <a:cubicBezTo>
                  <a:pt x="34" y="16"/>
                  <a:pt x="34" y="16"/>
                  <a:pt x="34" y="16"/>
                </a:cubicBezTo>
                <a:cubicBezTo>
                  <a:pt x="34" y="16"/>
                  <a:pt x="34" y="16"/>
                  <a:pt x="34" y="16"/>
                </a:cubicBezTo>
                <a:cubicBezTo>
                  <a:pt x="34" y="16"/>
                  <a:pt x="34" y="16"/>
                  <a:pt x="34" y="16"/>
                </a:cubicBezTo>
                <a:cubicBezTo>
                  <a:pt x="34" y="16"/>
                  <a:pt x="34" y="16"/>
                  <a:pt x="34" y="16"/>
                </a:cubicBezTo>
                <a:cubicBezTo>
                  <a:pt x="35" y="16"/>
                  <a:pt x="35" y="15"/>
                  <a:pt x="35" y="15"/>
                </a:cubicBezTo>
                <a:cubicBezTo>
                  <a:pt x="35" y="15"/>
                  <a:pt x="35" y="15"/>
                  <a:pt x="35" y="15"/>
                </a:cubicBezTo>
                <a:cubicBezTo>
                  <a:pt x="34" y="15"/>
                  <a:pt x="34" y="15"/>
                  <a:pt x="34" y="15"/>
                </a:cubicBezTo>
                <a:cubicBezTo>
                  <a:pt x="33" y="15"/>
                  <a:pt x="33" y="15"/>
                  <a:pt x="33" y="15"/>
                </a:cubicBezTo>
                <a:cubicBezTo>
                  <a:pt x="33" y="15"/>
                  <a:pt x="33" y="15"/>
                  <a:pt x="33" y="15"/>
                </a:cubicBezTo>
                <a:cubicBezTo>
                  <a:pt x="33" y="15"/>
                  <a:pt x="33" y="15"/>
                  <a:pt x="33" y="15"/>
                </a:cubicBezTo>
                <a:cubicBezTo>
                  <a:pt x="33" y="15"/>
                  <a:pt x="33" y="15"/>
                  <a:pt x="32" y="15"/>
                </a:cubicBezTo>
                <a:cubicBezTo>
                  <a:pt x="32" y="15"/>
                  <a:pt x="32" y="15"/>
                  <a:pt x="32" y="15"/>
                </a:cubicBezTo>
                <a:cubicBezTo>
                  <a:pt x="32" y="15"/>
                  <a:pt x="32" y="15"/>
                  <a:pt x="32" y="15"/>
                </a:cubicBezTo>
                <a:cubicBezTo>
                  <a:pt x="32" y="15"/>
                  <a:pt x="32" y="15"/>
                  <a:pt x="32" y="15"/>
                </a:cubicBezTo>
                <a:cubicBezTo>
                  <a:pt x="33" y="15"/>
                  <a:pt x="33" y="15"/>
                  <a:pt x="33" y="15"/>
                </a:cubicBezTo>
                <a:cubicBezTo>
                  <a:pt x="33" y="15"/>
                  <a:pt x="33" y="14"/>
                  <a:pt x="33" y="14"/>
                </a:cubicBezTo>
                <a:cubicBezTo>
                  <a:pt x="33" y="14"/>
                  <a:pt x="33" y="14"/>
                  <a:pt x="33" y="14"/>
                </a:cubicBezTo>
                <a:cubicBezTo>
                  <a:pt x="33" y="14"/>
                  <a:pt x="33" y="14"/>
                  <a:pt x="33" y="14"/>
                </a:cubicBezTo>
                <a:cubicBezTo>
                  <a:pt x="33" y="14"/>
                  <a:pt x="33" y="14"/>
                  <a:pt x="33" y="14"/>
                </a:cubicBezTo>
                <a:cubicBezTo>
                  <a:pt x="34" y="14"/>
                  <a:pt x="34" y="14"/>
                  <a:pt x="34" y="14"/>
                </a:cubicBezTo>
                <a:cubicBezTo>
                  <a:pt x="34" y="14"/>
                  <a:pt x="34" y="14"/>
                  <a:pt x="34" y="14"/>
                </a:cubicBezTo>
                <a:cubicBezTo>
                  <a:pt x="34" y="14"/>
                  <a:pt x="34" y="14"/>
                  <a:pt x="34" y="14"/>
                </a:cubicBezTo>
                <a:cubicBezTo>
                  <a:pt x="34" y="14"/>
                  <a:pt x="34" y="14"/>
                  <a:pt x="34" y="14"/>
                </a:cubicBezTo>
                <a:cubicBezTo>
                  <a:pt x="34" y="14"/>
                  <a:pt x="34" y="14"/>
                  <a:pt x="34" y="14"/>
                </a:cubicBezTo>
                <a:cubicBezTo>
                  <a:pt x="38" y="14"/>
                  <a:pt x="38" y="14"/>
                  <a:pt x="38" y="14"/>
                </a:cubicBezTo>
                <a:cubicBezTo>
                  <a:pt x="38" y="13"/>
                  <a:pt x="38" y="13"/>
                  <a:pt x="38" y="13"/>
                </a:cubicBezTo>
                <a:cubicBezTo>
                  <a:pt x="38" y="13"/>
                  <a:pt x="38" y="13"/>
                  <a:pt x="39" y="13"/>
                </a:cubicBezTo>
                <a:cubicBezTo>
                  <a:pt x="39" y="13"/>
                  <a:pt x="39" y="13"/>
                  <a:pt x="39" y="13"/>
                </a:cubicBezTo>
                <a:cubicBezTo>
                  <a:pt x="39" y="13"/>
                  <a:pt x="39" y="13"/>
                  <a:pt x="39" y="13"/>
                </a:cubicBezTo>
                <a:cubicBezTo>
                  <a:pt x="39" y="13"/>
                  <a:pt x="39" y="13"/>
                  <a:pt x="39" y="13"/>
                </a:cubicBezTo>
                <a:cubicBezTo>
                  <a:pt x="39" y="13"/>
                  <a:pt x="39" y="13"/>
                  <a:pt x="39" y="13"/>
                </a:cubicBezTo>
                <a:cubicBezTo>
                  <a:pt x="39" y="13"/>
                  <a:pt x="39" y="13"/>
                  <a:pt x="39" y="13"/>
                </a:cubicBezTo>
                <a:cubicBezTo>
                  <a:pt x="39" y="13"/>
                  <a:pt x="39" y="13"/>
                  <a:pt x="39" y="12"/>
                </a:cubicBezTo>
                <a:cubicBezTo>
                  <a:pt x="39" y="12"/>
                  <a:pt x="40" y="12"/>
                  <a:pt x="40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2"/>
                  <a:pt x="40" y="12"/>
                  <a:pt x="41" y="12"/>
                </a:cubicBezTo>
                <a:cubicBezTo>
                  <a:pt x="41" y="12"/>
                  <a:pt x="41" y="12"/>
                  <a:pt x="41" y="12"/>
                </a:cubicBezTo>
                <a:cubicBezTo>
                  <a:pt x="41" y="12"/>
                  <a:pt x="41" y="12"/>
                  <a:pt x="41" y="12"/>
                </a:cubicBezTo>
                <a:cubicBezTo>
                  <a:pt x="41" y="12"/>
                  <a:pt x="41" y="12"/>
                  <a:pt x="41" y="12"/>
                </a:cubicBezTo>
                <a:cubicBezTo>
                  <a:pt x="41" y="12"/>
                  <a:pt x="41" y="12"/>
                  <a:pt x="42" y="12"/>
                </a:cubicBezTo>
                <a:cubicBezTo>
                  <a:pt x="42" y="12"/>
                  <a:pt x="42" y="12"/>
                  <a:pt x="42" y="12"/>
                </a:cubicBezTo>
                <a:cubicBezTo>
                  <a:pt x="42" y="12"/>
                  <a:pt x="42" y="11"/>
                  <a:pt x="42" y="11"/>
                </a:cubicBezTo>
                <a:cubicBezTo>
                  <a:pt x="42" y="11"/>
                  <a:pt x="42" y="10"/>
                  <a:pt x="42" y="10"/>
                </a:cubicBezTo>
                <a:cubicBezTo>
                  <a:pt x="42" y="10"/>
                  <a:pt x="42" y="10"/>
                  <a:pt x="42" y="10"/>
                </a:cubicBezTo>
                <a:cubicBezTo>
                  <a:pt x="42" y="10"/>
                  <a:pt x="42" y="10"/>
                  <a:pt x="42" y="10"/>
                </a:cubicBezTo>
                <a:cubicBezTo>
                  <a:pt x="42" y="8"/>
                  <a:pt x="42" y="8"/>
                  <a:pt x="42" y="8"/>
                </a:cubicBezTo>
                <a:cubicBezTo>
                  <a:pt x="41" y="8"/>
                  <a:pt x="41" y="8"/>
                  <a:pt x="41" y="8"/>
                </a:cubicBezTo>
                <a:cubicBezTo>
                  <a:pt x="41" y="8"/>
                  <a:pt x="41" y="8"/>
                  <a:pt x="41" y="8"/>
                </a:cubicBezTo>
                <a:cubicBezTo>
                  <a:pt x="41" y="8"/>
                  <a:pt x="40" y="8"/>
                  <a:pt x="40" y="8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8"/>
                  <a:pt x="40" y="8"/>
                  <a:pt x="39" y="8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7"/>
                  <a:pt x="40" y="7"/>
                  <a:pt x="40" y="7"/>
                </a:cubicBezTo>
                <a:cubicBezTo>
                  <a:pt x="40" y="7"/>
                  <a:pt x="40" y="7"/>
                  <a:pt x="40" y="7"/>
                </a:cubicBezTo>
                <a:cubicBezTo>
                  <a:pt x="40" y="7"/>
                  <a:pt x="40" y="7"/>
                  <a:pt x="39" y="7"/>
                </a:cubicBezTo>
                <a:cubicBezTo>
                  <a:pt x="39" y="7"/>
                  <a:pt x="39" y="7"/>
                  <a:pt x="39" y="7"/>
                </a:cubicBezTo>
                <a:cubicBezTo>
                  <a:pt x="37" y="7"/>
                  <a:pt x="37" y="7"/>
                  <a:pt x="37" y="7"/>
                </a:cubicBezTo>
                <a:cubicBezTo>
                  <a:pt x="37" y="7"/>
                  <a:pt x="37" y="7"/>
                  <a:pt x="37" y="7"/>
                </a:cubicBezTo>
                <a:cubicBezTo>
                  <a:pt x="37" y="7"/>
                  <a:pt x="36" y="8"/>
                  <a:pt x="36" y="8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8"/>
                  <a:pt x="35" y="8"/>
                  <a:pt x="35" y="8"/>
                </a:cubicBezTo>
                <a:cubicBezTo>
                  <a:pt x="34" y="8"/>
                  <a:pt x="34" y="8"/>
                  <a:pt x="34" y="8"/>
                </a:cubicBezTo>
                <a:cubicBezTo>
                  <a:pt x="34" y="8"/>
                  <a:pt x="34" y="8"/>
                  <a:pt x="34" y="8"/>
                </a:cubicBezTo>
                <a:cubicBezTo>
                  <a:pt x="34" y="8"/>
                  <a:pt x="34" y="8"/>
                  <a:pt x="34" y="8"/>
                </a:cubicBezTo>
                <a:cubicBezTo>
                  <a:pt x="34" y="9"/>
                  <a:pt x="34" y="9"/>
                  <a:pt x="34" y="9"/>
                </a:cubicBezTo>
                <a:cubicBezTo>
                  <a:pt x="34" y="9"/>
                  <a:pt x="34" y="9"/>
                  <a:pt x="34" y="9"/>
                </a:cubicBezTo>
                <a:cubicBezTo>
                  <a:pt x="34" y="9"/>
                  <a:pt x="34" y="10"/>
                  <a:pt x="34" y="10"/>
                </a:cubicBezTo>
                <a:cubicBezTo>
                  <a:pt x="34" y="10"/>
                  <a:pt x="34" y="10"/>
                  <a:pt x="34" y="10"/>
                </a:cubicBezTo>
                <a:cubicBezTo>
                  <a:pt x="34" y="10"/>
                  <a:pt x="34" y="10"/>
                  <a:pt x="34" y="10"/>
                </a:cubicBezTo>
                <a:cubicBezTo>
                  <a:pt x="33" y="10"/>
                  <a:pt x="33" y="10"/>
                  <a:pt x="33" y="10"/>
                </a:cubicBezTo>
                <a:cubicBezTo>
                  <a:pt x="33" y="10"/>
                  <a:pt x="33" y="10"/>
                  <a:pt x="33" y="10"/>
                </a:cubicBezTo>
                <a:cubicBezTo>
                  <a:pt x="33" y="10"/>
                  <a:pt x="33" y="11"/>
                  <a:pt x="32" y="11"/>
                </a:cubicBezTo>
                <a:cubicBezTo>
                  <a:pt x="32" y="11"/>
                  <a:pt x="32" y="11"/>
                  <a:pt x="32" y="11"/>
                </a:cubicBezTo>
                <a:cubicBezTo>
                  <a:pt x="32" y="11"/>
                  <a:pt x="32" y="11"/>
                  <a:pt x="31" y="11"/>
                </a:cubicBezTo>
                <a:cubicBezTo>
                  <a:pt x="31" y="11"/>
                  <a:pt x="31" y="12"/>
                  <a:pt x="31" y="12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2"/>
                  <a:pt x="31" y="12"/>
                  <a:pt x="31" y="11"/>
                </a:cubicBezTo>
                <a:cubicBezTo>
                  <a:pt x="31" y="11"/>
                  <a:pt x="31" y="11"/>
                  <a:pt x="31" y="10"/>
                </a:cubicBezTo>
                <a:cubicBezTo>
                  <a:pt x="31" y="10"/>
                  <a:pt x="31" y="10"/>
                  <a:pt x="31" y="10"/>
                </a:cubicBezTo>
                <a:cubicBezTo>
                  <a:pt x="31" y="10"/>
                  <a:pt x="31" y="10"/>
                  <a:pt x="31" y="10"/>
                </a:cubicBezTo>
                <a:cubicBezTo>
                  <a:pt x="31" y="10"/>
                  <a:pt x="31" y="10"/>
                  <a:pt x="31" y="10"/>
                </a:cubicBezTo>
                <a:cubicBezTo>
                  <a:pt x="31" y="10"/>
                  <a:pt x="31" y="10"/>
                  <a:pt x="31" y="10"/>
                </a:cubicBezTo>
                <a:cubicBezTo>
                  <a:pt x="31" y="10"/>
                  <a:pt x="31" y="10"/>
                  <a:pt x="31" y="10"/>
                </a:cubicBezTo>
                <a:cubicBezTo>
                  <a:pt x="31" y="9"/>
                  <a:pt x="31" y="9"/>
                  <a:pt x="31" y="9"/>
                </a:cubicBezTo>
                <a:cubicBezTo>
                  <a:pt x="31" y="9"/>
                  <a:pt x="31" y="9"/>
                  <a:pt x="31" y="9"/>
                </a:cubicBezTo>
                <a:cubicBezTo>
                  <a:pt x="31" y="9"/>
                  <a:pt x="32" y="9"/>
                  <a:pt x="32" y="9"/>
                </a:cubicBezTo>
                <a:cubicBezTo>
                  <a:pt x="32" y="9"/>
                  <a:pt x="32" y="9"/>
                  <a:pt x="32" y="9"/>
                </a:cubicBezTo>
                <a:cubicBezTo>
                  <a:pt x="32" y="8"/>
                  <a:pt x="32" y="8"/>
                  <a:pt x="32" y="8"/>
                </a:cubicBezTo>
                <a:cubicBezTo>
                  <a:pt x="32" y="8"/>
                  <a:pt x="32" y="8"/>
                  <a:pt x="32" y="8"/>
                </a:cubicBezTo>
                <a:cubicBezTo>
                  <a:pt x="32" y="8"/>
                  <a:pt x="32" y="8"/>
                  <a:pt x="32" y="7"/>
                </a:cubicBezTo>
                <a:cubicBezTo>
                  <a:pt x="32" y="7"/>
                  <a:pt x="32" y="7"/>
                  <a:pt x="32" y="7"/>
                </a:cubicBezTo>
                <a:cubicBezTo>
                  <a:pt x="32" y="8"/>
                  <a:pt x="32" y="8"/>
                  <a:pt x="32" y="8"/>
                </a:cubicBezTo>
                <a:cubicBezTo>
                  <a:pt x="32" y="7"/>
                  <a:pt x="32" y="7"/>
                  <a:pt x="32" y="7"/>
                </a:cubicBezTo>
                <a:cubicBezTo>
                  <a:pt x="32" y="7"/>
                  <a:pt x="32" y="7"/>
                  <a:pt x="32" y="7"/>
                </a:cubicBezTo>
                <a:cubicBezTo>
                  <a:pt x="32" y="7"/>
                  <a:pt x="32" y="7"/>
                  <a:pt x="32" y="7"/>
                </a:cubicBezTo>
                <a:cubicBezTo>
                  <a:pt x="32" y="7"/>
                  <a:pt x="32" y="7"/>
                  <a:pt x="32" y="7"/>
                </a:cubicBezTo>
                <a:cubicBezTo>
                  <a:pt x="34" y="7"/>
                  <a:pt x="34" y="7"/>
                  <a:pt x="34" y="7"/>
                </a:cubicBezTo>
                <a:cubicBezTo>
                  <a:pt x="34" y="7"/>
                  <a:pt x="34" y="7"/>
                  <a:pt x="34" y="7"/>
                </a:cubicBezTo>
                <a:cubicBezTo>
                  <a:pt x="34" y="7"/>
                  <a:pt x="34" y="7"/>
                  <a:pt x="34" y="7"/>
                </a:cubicBezTo>
                <a:cubicBezTo>
                  <a:pt x="34" y="7"/>
                  <a:pt x="34" y="7"/>
                  <a:pt x="34" y="7"/>
                </a:cubicBezTo>
                <a:cubicBezTo>
                  <a:pt x="34" y="7"/>
                  <a:pt x="34" y="6"/>
                  <a:pt x="34" y="6"/>
                </a:cubicBezTo>
                <a:cubicBezTo>
                  <a:pt x="34" y="6"/>
                  <a:pt x="35" y="6"/>
                  <a:pt x="35" y="6"/>
                </a:cubicBezTo>
                <a:cubicBezTo>
                  <a:pt x="35" y="6"/>
                  <a:pt x="35" y="6"/>
                  <a:pt x="35" y="6"/>
                </a:cubicBezTo>
                <a:cubicBezTo>
                  <a:pt x="36" y="6"/>
                  <a:pt x="36" y="6"/>
                  <a:pt x="36" y="6"/>
                </a:cubicBezTo>
                <a:cubicBezTo>
                  <a:pt x="36" y="6"/>
                  <a:pt x="36" y="6"/>
                  <a:pt x="36" y="6"/>
                </a:cubicBezTo>
                <a:cubicBezTo>
                  <a:pt x="36" y="6"/>
                  <a:pt x="36" y="6"/>
                  <a:pt x="36" y="6"/>
                </a:cubicBezTo>
                <a:cubicBezTo>
                  <a:pt x="36" y="6"/>
                  <a:pt x="36" y="6"/>
                  <a:pt x="36" y="6"/>
                </a:cubicBezTo>
                <a:cubicBezTo>
                  <a:pt x="36" y="6"/>
                  <a:pt x="36" y="6"/>
                  <a:pt x="36" y="6"/>
                </a:cubicBezTo>
                <a:cubicBezTo>
                  <a:pt x="36" y="6"/>
                  <a:pt x="36" y="6"/>
                  <a:pt x="36" y="6"/>
                </a:cubicBezTo>
                <a:cubicBezTo>
                  <a:pt x="36" y="6"/>
                  <a:pt x="36" y="6"/>
                  <a:pt x="37" y="5"/>
                </a:cubicBezTo>
                <a:cubicBezTo>
                  <a:pt x="37" y="5"/>
                  <a:pt x="37" y="5"/>
                  <a:pt x="37" y="4"/>
                </a:cubicBezTo>
                <a:cubicBezTo>
                  <a:pt x="37" y="4"/>
                  <a:pt x="37" y="4"/>
                  <a:pt x="37" y="4"/>
                </a:cubicBezTo>
                <a:cubicBezTo>
                  <a:pt x="41" y="3"/>
                  <a:pt x="45" y="2"/>
                  <a:pt x="49" y="1"/>
                </a:cubicBezTo>
                <a:cubicBezTo>
                  <a:pt x="49" y="1"/>
                  <a:pt x="49" y="1"/>
                  <a:pt x="49" y="1"/>
                </a:cubicBezTo>
                <a:cubicBezTo>
                  <a:pt x="49" y="1"/>
                  <a:pt x="49" y="1"/>
                  <a:pt x="49" y="1"/>
                </a:cubicBezTo>
                <a:cubicBezTo>
                  <a:pt x="49" y="1"/>
                  <a:pt x="49" y="1"/>
                  <a:pt x="49" y="2"/>
                </a:cubicBezTo>
                <a:cubicBezTo>
                  <a:pt x="50" y="2"/>
                  <a:pt x="50" y="2"/>
                  <a:pt x="50" y="2"/>
                </a:cubicBezTo>
                <a:cubicBezTo>
                  <a:pt x="50" y="3"/>
                  <a:pt x="50" y="3"/>
                  <a:pt x="50" y="3"/>
                </a:cubicBezTo>
                <a:cubicBezTo>
                  <a:pt x="50" y="3"/>
                  <a:pt x="50" y="3"/>
                  <a:pt x="50" y="4"/>
                </a:cubicBezTo>
                <a:cubicBezTo>
                  <a:pt x="50" y="4"/>
                  <a:pt x="50" y="4"/>
                  <a:pt x="50" y="4"/>
                </a:cubicBezTo>
                <a:cubicBezTo>
                  <a:pt x="49" y="4"/>
                  <a:pt x="49" y="4"/>
                  <a:pt x="49" y="4"/>
                </a:cubicBezTo>
                <a:cubicBezTo>
                  <a:pt x="49" y="4"/>
                  <a:pt x="49" y="4"/>
                  <a:pt x="49" y="4"/>
                </a:cubicBezTo>
                <a:cubicBezTo>
                  <a:pt x="49" y="5"/>
                  <a:pt x="49" y="5"/>
                  <a:pt x="48" y="5"/>
                </a:cubicBezTo>
                <a:cubicBezTo>
                  <a:pt x="48" y="5"/>
                  <a:pt x="48" y="5"/>
                  <a:pt x="48" y="5"/>
                </a:cubicBezTo>
                <a:cubicBezTo>
                  <a:pt x="48" y="6"/>
                  <a:pt x="48" y="6"/>
                  <a:pt x="48" y="6"/>
                </a:cubicBezTo>
                <a:cubicBezTo>
                  <a:pt x="48" y="6"/>
                  <a:pt x="48" y="6"/>
                  <a:pt x="48" y="6"/>
                </a:cubicBezTo>
                <a:cubicBezTo>
                  <a:pt x="48" y="6"/>
                  <a:pt x="48" y="6"/>
                  <a:pt x="48" y="6"/>
                </a:cubicBezTo>
                <a:cubicBezTo>
                  <a:pt x="48" y="7"/>
                  <a:pt x="49" y="7"/>
                  <a:pt x="49" y="7"/>
                </a:cubicBezTo>
                <a:cubicBezTo>
                  <a:pt x="49" y="7"/>
                  <a:pt x="49" y="8"/>
                  <a:pt x="50" y="8"/>
                </a:cubicBezTo>
                <a:cubicBezTo>
                  <a:pt x="50" y="8"/>
                  <a:pt x="50" y="8"/>
                  <a:pt x="50" y="8"/>
                </a:cubicBezTo>
                <a:cubicBezTo>
                  <a:pt x="52" y="8"/>
                  <a:pt x="52" y="8"/>
                  <a:pt x="52" y="8"/>
                </a:cubicBezTo>
                <a:cubicBezTo>
                  <a:pt x="52" y="8"/>
                  <a:pt x="52" y="8"/>
                  <a:pt x="52" y="8"/>
                </a:cubicBezTo>
                <a:cubicBezTo>
                  <a:pt x="52" y="8"/>
                  <a:pt x="52" y="8"/>
                  <a:pt x="52" y="8"/>
                </a:cubicBezTo>
                <a:cubicBezTo>
                  <a:pt x="53" y="8"/>
                  <a:pt x="53" y="8"/>
                  <a:pt x="53" y="7"/>
                </a:cubicBezTo>
                <a:cubicBezTo>
                  <a:pt x="53" y="7"/>
                  <a:pt x="53" y="7"/>
                  <a:pt x="53" y="7"/>
                </a:cubicBezTo>
                <a:cubicBezTo>
                  <a:pt x="53" y="7"/>
                  <a:pt x="53" y="7"/>
                  <a:pt x="53" y="7"/>
                </a:cubicBezTo>
                <a:cubicBezTo>
                  <a:pt x="53" y="6"/>
                  <a:pt x="53" y="6"/>
                  <a:pt x="53" y="6"/>
                </a:cubicBezTo>
                <a:cubicBezTo>
                  <a:pt x="53" y="6"/>
                  <a:pt x="53" y="6"/>
                  <a:pt x="53" y="6"/>
                </a:cubicBezTo>
                <a:cubicBezTo>
                  <a:pt x="53" y="6"/>
                  <a:pt x="53" y="6"/>
                  <a:pt x="53" y="6"/>
                </a:cubicBezTo>
                <a:cubicBezTo>
                  <a:pt x="53" y="6"/>
                  <a:pt x="54" y="6"/>
                  <a:pt x="54" y="6"/>
                </a:cubicBezTo>
                <a:cubicBezTo>
                  <a:pt x="54" y="6"/>
                  <a:pt x="54" y="6"/>
                  <a:pt x="54" y="6"/>
                </a:cubicBezTo>
                <a:cubicBezTo>
                  <a:pt x="54" y="6"/>
                  <a:pt x="54" y="6"/>
                  <a:pt x="54" y="6"/>
                </a:cubicBezTo>
                <a:cubicBezTo>
                  <a:pt x="55" y="6"/>
                  <a:pt x="55" y="6"/>
                  <a:pt x="55" y="6"/>
                </a:cubicBezTo>
                <a:cubicBezTo>
                  <a:pt x="55" y="6"/>
                  <a:pt x="56" y="6"/>
                  <a:pt x="56" y="5"/>
                </a:cubicBezTo>
                <a:cubicBezTo>
                  <a:pt x="56" y="5"/>
                  <a:pt x="56" y="5"/>
                  <a:pt x="56" y="5"/>
                </a:cubicBezTo>
                <a:cubicBezTo>
                  <a:pt x="56" y="5"/>
                  <a:pt x="56" y="5"/>
                  <a:pt x="56" y="5"/>
                </a:cubicBezTo>
                <a:cubicBezTo>
                  <a:pt x="56" y="5"/>
                  <a:pt x="56" y="5"/>
                  <a:pt x="56" y="5"/>
                </a:cubicBezTo>
                <a:cubicBezTo>
                  <a:pt x="56" y="5"/>
                  <a:pt x="56" y="5"/>
                  <a:pt x="57" y="5"/>
                </a:cubicBezTo>
                <a:cubicBezTo>
                  <a:pt x="57" y="5"/>
                  <a:pt x="57" y="5"/>
                  <a:pt x="57" y="4"/>
                </a:cubicBezTo>
                <a:cubicBezTo>
                  <a:pt x="57" y="4"/>
                  <a:pt x="57" y="4"/>
                  <a:pt x="57" y="4"/>
                </a:cubicBezTo>
                <a:cubicBezTo>
                  <a:pt x="58" y="4"/>
                  <a:pt x="58" y="4"/>
                  <a:pt x="58" y="4"/>
                </a:cubicBezTo>
                <a:cubicBezTo>
                  <a:pt x="58" y="4"/>
                  <a:pt x="58" y="4"/>
                  <a:pt x="58" y="4"/>
                </a:cubicBezTo>
                <a:cubicBezTo>
                  <a:pt x="58" y="4"/>
                  <a:pt x="59" y="4"/>
                  <a:pt x="59" y="4"/>
                </a:cubicBezTo>
                <a:cubicBezTo>
                  <a:pt x="59" y="4"/>
                  <a:pt x="59" y="4"/>
                  <a:pt x="59" y="4"/>
                </a:cubicBezTo>
                <a:cubicBezTo>
                  <a:pt x="59" y="4"/>
                  <a:pt x="59" y="4"/>
                  <a:pt x="59" y="4"/>
                </a:cubicBezTo>
                <a:cubicBezTo>
                  <a:pt x="59" y="4"/>
                  <a:pt x="59" y="4"/>
                  <a:pt x="59" y="4"/>
                </a:cubicBezTo>
                <a:cubicBezTo>
                  <a:pt x="59" y="4"/>
                  <a:pt x="59" y="4"/>
                  <a:pt x="59" y="4"/>
                </a:cubicBezTo>
                <a:cubicBezTo>
                  <a:pt x="59" y="3"/>
                  <a:pt x="59" y="3"/>
                  <a:pt x="59" y="3"/>
                </a:cubicBezTo>
                <a:cubicBezTo>
                  <a:pt x="59" y="3"/>
                  <a:pt x="59" y="3"/>
                  <a:pt x="59" y="3"/>
                </a:cubicBezTo>
                <a:cubicBezTo>
                  <a:pt x="59" y="3"/>
                  <a:pt x="59" y="3"/>
                  <a:pt x="59" y="3"/>
                </a:cubicBezTo>
                <a:cubicBezTo>
                  <a:pt x="59" y="2"/>
                  <a:pt x="59" y="2"/>
                  <a:pt x="59" y="2"/>
                </a:cubicBezTo>
                <a:cubicBezTo>
                  <a:pt x="59" y="2"/>
                  <a:pt x="59" y="2"/>
                  <a:pt x="60" y="1"/>
                </a:cubicBezTo>
                <a:cubicBezTo>
                  <a:pt x="60" y="1"/>
                  <a:pt x="60" y="1"/>
                  <a:pt x="60" y="1"/>
                </a:cubicBezTo>
                <a:cubicBezTo>
                  <a:pt x="60" y="1"/>
                  <a:pt x="60" y="1"/>
                  <a:pt x="60" y="1"/>
                </a:cubicBezTo>
                <a:cubicBezTo>
                  <a:pt x="60" y="0"/>
                  <a:pt x="60" y="0"/>
                  <a:pt x="60" y="0"/>
                </a:cubicBezTo>
                <a:cubicBezTo>
                  <a:pt x="68" y="1"/>
                  <a:pt x="75" y="3"/>
                  <a:pt x="82" y="6"/>
                </a:cubicBezTo>
                <a:cubicBezTo>
                  <a:pt x="82" y="6"/>
                  <a:pt x="82" y="6"/>
                  <a:pt x="82" y="6"/>
                </a:cubicBezTo>
                <a:cubicBezTo>
                  <a:pt x="82" y="6"/>
                  <a:pt x="82" y="6"/>
                  <a:pt x="82" y="6"/>
                </a:cubicBezTo>
                <a:cubicBezTo>
                  <a:pt x="82" y="6"/>
                  <a:pt x="82" y="6"/>
                  <a:pt x="82" y="6"/>
                </a:cubicBezTo>
                <a:cubicBezTo>
                  <a:pt x="82" y="6"/>
                  <a:pt x="82" y="6"/>
                  <a:pt x="82" y="6"/>
                </a:cubicBezTo>
                <a:cubicBezTo>
                  <a:pt x="82" y="6"/>
                  <a:pt x="82" y="6"/>
                  <a:pt x="82" y="6"/>
                </a:cubicBezTo>
                <a:cubicBezTo>
                  <a:pt x="82" y="6"/>
                  <a:pt x="82" y="6"/>
                  <a:pt x="82" y="6"/>
                </a:cubicBezTo>
                <a:cubicBezTo>
                  <a:pt x="82" y="7"/>
                  <a:pt x="82" y="7"/>
                  <a:pt x="82" y="7"/>
                </a:cubicBezTo>
                <a:cubicBezTo>
                  <a:pt x="82" y="7"/>
                  <a:pt x="82" y="7"/>
                  <a:pt x="82" y="7"/>
                </a:cubicBezTo>
                <a:cubicBezTo>
                  <a:pt x="82" y="7"/>
                  <a:pt x="82" y="7"/>
                  <a:pt x="82" y="7"/>
                </a:cubicBezTo>
                <a:cubicBezTo>
                  <a:pt x="82" y="7"/>
                  <a:pt x="82" y="7"/>
                  <a:pt x="82" y="7"/>
                </a:cubicBezTo>
                <a:cubicBezTo>
                  <a:pt x="82" y="7"/>
                  <a:pt x="82" y="7"/>
                  <a:pt x="82" y="7"/>
                </a:cubicBezTo>
                <a:cubicBezTo>
                  <a:pt x="82" y="8"/>
                  <a:pt x="82" y="8"/>
                  <a:pt x="82" y="8"/>
                </a:cubicBezTo>
                <a:cubicBezTo>
                  <a:pt x="82" y="8"/>
                  <a:pt x="82" y="8"/>
                  <a:pt x="82" y="8"/>
                </a:cubicBezTo>
                <a:cubicBezTo>
                  <a:pt x="82" y="8"/>
                  <a:pt x="82" y="9"/>
                  <a:pt x="82" y="9"/>
                </a:cubicBezTo>
                <a:cubicBezTo>
                  <a:pt x="82" y="9"/>
                  <a:pt x="82" y="9"/>
                  <a:pt x="82" y="9"/>
                </a:cubicBezTo>
                <a:cubicBezTo>
                  <a:pt x="83" y="9"/>
                  <a:pt x="83" y="10"/>
                  <a:pt x="83" y="10"/>
                </a:cubicBezTo>
                <a:cubicBezTo>
                  <a:pt x="83" y="10"/>
                  <a:pt x="83" y="10"/>
                  <a:pt x="83" y="10"/>
                </a:cubicBezTo>
                <a:cubicBezTo>
                  <a:pt x="83" y="10"/>
                  <a:pt x="83" y="10"/>
                  <a:pt x="83" y="10"/>
                </a:cubicBezTo>
                <a:cubicBezTo>
                  <a:pt x="83" y="10"/>
                  <a:pt x="83" y="10"/>
                  <a:pt x="83" y="10"/>
                </a:cubicBezTo>
                <a:cubicBezTo>
                  <a:pt x="83" y="10"/>
                  <a:pt x="83" y="10"/>
                  <a:pt x="83" y="10"/>
                </a:cubicBezTo>
                <a:cubicBezTo>
                  <a:pt x="83" y="11"/>
                  <a:pt x="83" y="11"/>
                  <a:pt x="83" y="11"/>
                </a:cubicBezTo>
                <a:cubicBezTo>
                  <a:pt x="83" y="10"/>
                  <a:pt x="83" y="10"/>
                  <a:pt x="83" y="10"/>
                </a:cubicBezTo>
                <a:cubicBezTo>
                  <a:pt x="81" y="10"/>
                  <a:pt x="81" y="10"/>
                  <a:pt x="81" y="10"/>
                </a:cubicBezTo>
                <a:cubicBezTo>
                  <a:pt x="81" y="10"/>
                  <a:pt x="81" y="10"/>
                  <a:pt x="81" y="10"/>
                </a:cubicBezTo>
                <a:cubicBezTo>
                  <a:pt x="81" y="10"/>
                  <a:pt x="81" y="10"/>
                  <a:pt x="81" y="10"/>
                </a:cubicBezTo>
                <a:cubicBezTo>
                  <a:pt x="81" y="10"/>
                  <a:pt x="81" y="11"/>
                  <a:pt x="81" y="11"/>
                </a:cubicBezTo>
                <a:cubicBezTo>
                  <a:pt x="81" y="11"/>
                  <a:pt x="81" y="11"/>
                  <a:pt x="81" y="11"/>
                </a:cubicBezTo>
                <a:cubicBezTo>
                  <a:pt x="81" y="11"/>
                  <a:pt x="81" y="11"/>
                  <a:pt x="81" y="11"/>
                </a:cubicBezTo>
                <a:cubicBezTo>
                  <a:pt x="80" y="11"/>
                  <a:pt x="80" y="11"/>
                  <a:pt x="80" y="11"/>
                </a:cubicBezTo>
                <a:cubicBezTo>
                  <a:pt x="80" y="11"/>
                  <a:pt x="80" y="11"/>
                  <a:pt x="80" y="11"/>
                </a:cubicBezTo>
                <a:cubicBezTo>
                  <a:pt x="80" y="11"/>
                  <a:pt x="80" y="11"/>
                  <a:pt x="80" y="11"/>
                </a:cubicBezTo>
                <a:cubicBezTo>
                  <a:pt x="79" y="11"/>
                  <a:pt x="79" y="11"/>
                  <a:pt x="79" y="11"/>
                </a:cubicBezTo>
                <a:cubicBezTo>
                  <a:pt x="79" y="11"/>
                  <a:pt x="79" y="11"/>
                  <a:pt x="79" y="11"/>
                </a:cubicBezTo>
                <a:cubicBezTo>
                  <a:pt x="79" y="11"/>
                  <a:pt x="79" y="11"/>
                  <a:pt x="79" y="11"/>
                </a:cubicBezTo>
                <a:cubicBezTo>
                  <a:pt x="79" y="11"/>
                  <a:pt x="79" y="11"/>
                  <a:pt x="79" y="11"/>
                </a:cubicBezTo>
                <a:cubicBezTo>
                  <a:pt x="78" y="11"/>
                  <a:pt x="78" y="11"/>
                  <a:pt x="78" y="12"/>
                </a:cubicBezTo>
                <a:cubicBezTo>
                  <a:pt x="77" y="12"/>
                  <a:pt x="77" y="12"/>
                  <a:pt x="77" y="13"/>
                </a:cubicBezTo>
                <a:cubicBezTo>
                  <a:pt x="77" y="13"/>
                  <a:pt x="77" y="13"/>
                  <a:pt x="77" y="13"/>
                </a:cubicBezTo>
                <a:cubicBezTo>
                  <a:pt x="77" y="13"/>
                  <a:pt x="77" y="13"/>
                  <a:pt x="77" y="13"/>
                </a:cubicBezTo>
                <a:cubicBezTo>
                  <a:pt x="77" y="13"/>
                  <a:pt x="76" y="13"/>
                  <a:pt x="76" y="14"/>
                </a:cubicBezTo>
                <a:cubicBezTo>
                  <a:pt x="76" y="14"/>
                  <a:pt x="76" y="14"/>
                  <a:pt x="76" y="14"/>
                </a:cubicBezTo>
                <a:cubicBezTo>
                  <a:pt x="76" y="14"/>
                  <a:pt x="76" y="14"/>
                  <a:pt x="76" y="14"/>
                </a:cubicBezTo>
                <a:cubicBezTo>
                  <a:pt x="77" y="15"/>
                  <a:pt x="77" y="16"/>
                  <a:pt x="78" y="16"/>
                </a:cubicBezTo>
                <a:cubicBezTo>
                  <a:pt x="78" y="16"/>
                  <a:pt x="78" y="17"/>
                  <a:pt x="79" y="17"/>
                </a:cubicBezTo>
                <a:cubicBezTo>
                  <a:pt x="79" y="18"/>
                  <a:pt x="80" y="19"/>
                  <a:pt x="80" y="20"/>
                </a:cubicBezTo>
                <a:cubicBezTo>
                  <a:pt x="80" y="20"/>
                  <a:pt x="80" y="20"/>
                  <a:pt x="80" y="20"/>
                </a:cubicBezTo>
                <a:cubicBezTo>
                  <a:pt x="81" y="20"/>
                  <a:pt x="81" y="20"/>
                  <a:pt x="81" y="20"/>
                </a:cubicBezTo>
                <a:cubicBezTo>
                  <a:pt x="81" y="20"/>
                  <a:pt x="81" y="20"/>
                  <a:pt x="81" y="19"/>
                </a:cubicBezTo>
                <a:cubicBezTo>
                  <a:pt x="81" y="19"/>
                  <a:pt x="81" y="19"/>
                  <a:pt x="81" y="19"/>
                </a:cubicBezTo>
                <a:cubicBezTo>
                  <a:pt x="81" y="19"/>
                  <a:pt x="81" y="19"/>
                  <a:pt x="81" y="19"/>
                </a:cubicBezTo>
                <a:cubicBezTo>
                  <a:pt x="81" y="19"/>
                  <a:pt x="81" y="19"/>
                  <a:pt x="81" y="19"/>
                </a:cubicBezTo>
                <a:cubicBezTo>
                  <a:pt x="83" y="19"/>
                  <a:pt x="83" y="19"/>
                  <a:pt x="83" y="19"/>
                </a:cubicBezTo>
                <a:cubicBezTo>
                  <a:pt x="83" y="19"/>
                  <a:pt x="83" y="19"/>
                  <a:pt x="83" y="19"/>
                </a:cubicBezTo>
                <a:cubicBezTo>
                  <a:pt x="83" y="19"/>
                  <a:pt x="83" y="19"/>
                  <a:pt x="83" y="19"/>
                </a:cubicBezTo>
                <a:cubicBezTo>
                  <a:pt x="83" y="19"/>
                  <a:pt x="83" y="19"/>
                  <a:pt x="83" y="18"/>
                </a:cubicBezTo>
                <a:cubicBezTo>
                  <a:pt x="83" y="18"/>
                  <a:pt x="84" y="18"/>
                  <a:pt x="84" y="18"/>
                </a:cubicBezTo>
                <a:cubicBezTo>
                  <a:pt x="84" y="18"/>
                  <a:pt x="84" y="18"/>
                  <a:pt x="84" y="18"/>
                </a:cubicBezTo>
                <a:cubicBezTo>
                  <a:pt x="84" y="18"/>
                  <a:pt x="84" y="18"/>
                  <a:pt x="84" y="19"/>
                </a:cubicBezTo>
                <a:cubicBezTo>
                  <a:pt x="84" y="19"/>
                  <a:pt x="84" y="19"/>
                  <a:pt x="84" y="19"/>
                </a:cubicBezTo>
                <a:cubicBezTo>
                  <a:pt x="84" y="19"/>
                  <a:pt x="85" y="19"/>
                  <a:pt x="85" y="19"/>
                </a:cubicBezTo>
                <a:cubicBezTo>
                  <a:pt x="85" y="19"/>
                  <a:pt x="85" y="19"/>
                  <a:pt x="85" y="19"/>
                </a:cubicBezTo>
                <a:cubicBezTo>
                  <a:pt x="85" y="19"/>
                  <a:pt x="85" y="19"/>
                  <a:pt x="85" y="19"/>
                </a:cubicBezTo>
                <a:cubicBezTo>
                  <a:pt x="85" y="19"/>
                  <a:pt x="85" y="19"/>
                  <a:pt x="85" y="19"/>
                </a:cubicBezTo>
                <a:cubicBezTo>
                  <a:pt x="85" y="19"/>
                  <a:pt x="86" y="19"/>
                  <a:pt x="86" y="19"/>
                </a:cubicBezTo>
                <a:cubicBezTo>
                  <a:pt x="86" y="19"/>
                  <a:pt x="86" y="19"/>
                  <a:pt x="86" y="20"/>
                </a:cubicBezTo>
                <a:cubicBezTo>
                  <a:pt x="86" y="20"/>
                  <a:pt x="86" y="20"/>
                  <a:pt x="86" y="20"/>
                </a:cubicBezTo>
                <a:cubicBezTo>
                  <a:pt x="86" y="20"/>
                  <a:pt x="86" y="20"/>
                  <a:pt x="86" y="20"/>
                </a:cubicBezTo>
                <a:cubicBezTo>
                  <a:pt x="87" y="20"/>
                  <a:pt x="87" y="20"/>
                  <a:pt x="87" y="20"/>
                </a:cubicBezTo>
                <a:cubicBezTo>
                  <a:pt x="87" y="20"/>
                  <a:pt x="87" y="20"/>
                  <a:pt x="87" y="20"/>
                </a:cubicBezTo>
                <a:cubicBezTo>
                  <a:pt x="87" y="20"/>
                  <a:pt x="87" y="20"/>
                  <a:pt x="87" y="20"/>
                </a:cubicBezTo>
                <a:cubicBezTo>
                  <a:pt x="87" y="20"/>
                  <a:pt x="87" y="20"/>
                  <a:pt x="87" y="20"/>
                </a:cubicBezTo>
                <a:cubicBezTo>
                  <a:pt x="88" y="20"/>
                  <a:pt x="88" y="20"/>
                  <a:pt x="88" y="21"/>
                </a:cubicBezTo>
                <a:cubicBezTo>
                  <a:pt x="88" y="21"/>
                  <a:pt x="88" y="21"/>
                  <a:pt x="88" y="21"/>
                </a:cubicBezTo>
                <a:cubicBezTo>
                  <a:pt x="88" y="23"/>
                  <a:pt x="88" y="23"/>
                  <a:pt x="88" y="23"/>
                </a:cubicBezTo>
                <a:cubicBezTo>
                  <a:pt x="89" y="23"/>
                  <a:pt x="89" y="23"/>
                  <a:pt x="89" y="23"/>
                </a:cubicBezTo>
                <a:cubicBezTo>
                  <a:pt x="89" y="23"/>
                  <a:pt x="89" y="23"/>
                  <a:pt x="89" y="23"/>
                </a:cubicBezTo>
                <a:cubicBezTo>
                  <a:pt x="89" y="23"/>
                  <a:pt x="89" y="23"/>
                  <a:pt x="89" y="23"/>
                </a:cubicBezTo>
                <a:cubicBezTo>
                  <a:pt x="89" y="23"/>
                  <a:pt x="89" y="23"/>
                  <a:pt x="89" y="23"/>
                </a:cubicBezTo>
                <a:cubicBezTo>
                  <a:pt x="89" y="24"/>
                  <a:pt x="89" y="24"/>
                  <a:pt x="89" y="24"/>
                </a:cubicBezTo>
                <a:cubicBezTo>
                  <a:pt x="90" y="24"/>
                  <a:pt x="90" y="24"/>
                  <a:pt x="90" y="24"/>
                </a:cubicBezTo>
                <a:cubicBezTo>
                  <a:pt x="90" y="23"/>
                  <a:pt x="90" y="23"/>
                  <a:pt x="90" y="23"/>
                </a:cubicBezTo>
                <a:cubicBezTo>
                  <a:pt x="90" y="23"/>
                  <a:pt x="90" y="23"/>
                  <a:pt x="90" y="23"/>
                </a:cubicBezTo>
                <a:cubicBezTo>
                  <a:pt x="90" y="23"/>
                  <a:pt x="90" y="23"/>
                  <a:pt x="90" y="23"/>
                </a:cubicBezTo>
                <a:cubicBezTo>
                  <a:pt x="90" y="23"/>
                  <a:pt x="91" y="22"/>
                  <a:pt x="91" y="22"/>
                </a:cubicBezTo>
                <a:cubicBezTo>
                  <a:pt x="91" y="22"/>
                  <a:pt x="91" y="22"/>
                  <a:pt x="91" y="22"/>
                </a:cubicBezTo>
                <a:cubicBezTo>
                  <a:pt x="91" y="20"/>
                  <a:pt x="91" y="20"/>
                  <a:pt x="91" y="20"/>
                </a:cubicBezTo>
                <a:cubicBezTo>
                  <a:pt x="91" y="20"/>
                  <a:pt x="90" y="20"/>
                  <a:pt x="90" y="20"/>
                </a:cubicBezTo>
                <a:cubicBezTo>
                  <a:pt x="90" y="20"/>
                  <a:pt x="90" y="20"/>
                  <a:pt x="90" y="20"/>
                </a:cubicBezTo>
                <a:cubicBezTo>
                  <a:pt x="90" y="19"/>
                  <a:pt x="90" y="19"/>
                  <a:pt x="89" y="19"/>
                </a:cubicBezTo>
                <a:cubicBezTo>
                  <a:pt x="89" y="19"/>
                  <a:pt x="89" y="19"/>
                  <a:pt x="89" y="19"/>
                </a:cubicBezTo>
                <a:cubicBezTo>
                  <a:pt x="89" y="19"/>
                  <a:pt x="90" y="19"/>
                  <a:pt x="90" y="19"/>
                </a:cubicBezTo>
                <a:cubicBezTo>
                  <a:pt x="90" y="19"/>
                  <a:pt x="90" y="19"/>
                  <a:pt x="90" y="19"/>
                </a:cubicBezTo>
                <a:cubicBezTo>
                  <a:pt x="90" y="19"/>
                  <a:pt x="90" y="19"/>
                  <a:pt x="90" y="19"/>
                </a:cubicBezTo>
                <a:cubicBezTo>
                  <a:pt x="90" y="19"/>
                  <a:pt x="90" y="19"/>
                  <a:pt x="90" y="19"/>
                </a:cubicBezTo>
                <a:cubicBezTo>
                  <a:pt x="90" y="19"/>
                  <a:pt x="90" y="19"/>
                  <a:pt x="90" y="19"/>
                </a:cubicBezTo>
                <a:cubicBezTo>
                  <a:pt x="90" y="19"/>
                  <a:pt x="90" y="19"/>
                  <a:pt x="90" y="19"/>
                </a:cubicBezTo>
                <a:cubicBezTo>
                  <a:pt x="90" y="19"/>
                  <a:pt x="90" y="19"/>
                  <a:pt x="91" y="19"/>
                </a:cubicBezTo>
                <a:cubicBezTo>
                  <a:pt x="91" y="19"/>
                  <a:pt x="91" y="19"/>
                  <a:pt x="91" y="19"/>
                </a:cubicBezTo>
                <a:cubicBezTo>
                  <a:pt x="91" y="19"/>
                  <a:pt x="91" y="19"/>
                  <a:pt x="91" y="19"/>
                </a:cubicBezTo>
                <a:cubicBezTo>
                  <a:pt x="91" y="19"/>
                  <a:pt x="91" y="19"/>
                  <a:pt x="91" y="19"/>
                </a:cubicBezTo>
                <a:cubicBezTo>
                  <a:pt x="91" y="20"/>
                  <a:pt x="91" y="20"/>
                  <a:pt x="91" y="20"/>
                </a:cubicBezTo>
                <a:cubicBezTo>
                  <a:pt x="91" y="20"/>
                  <a:pt x="91" y="20"/>
                  <a:pt x="91" y="20"/>
                </a:cubicBezTo>
                <a:cubicBezTo>
                  <a:pt x="91" y="21"/>
                  <a:pt x="92" y="21"/>
                  <a:pt x="92" y="21"/>
                </a:cubicBezTo>
                <a:cubicBezTo>
                  <a:pt x="92" y="21"/>
                  <a:pt x="92" y="21"/>
                  <a:pt x="92" y="21"/>
                </a:cubicBezTo>
                <a:cubicBezTo>
                  <a:pt x="92" y="21"/>
                  <a:pt x="92" y="21"/>
                  <a:pt x="92" y="21"/>
                </a:cubicBezTo>
                <a:cubicBezTo>
                  <a:pt x="92" y="21"/>
                  <a:pt x="92" y="21"/>
                  <a:pt x="92" y="21"/>
                </a:cubicBezTo>
                <a:cubicBezTo>
                  <a:pt x="92" y="21"/>
                  <a:pt x="92" y="21"/>
                  <a:pt x="92" y="21"/>
                </a:cubicBezTo>
                <a:cubicBezTo>
                  <a:pt x="92" y="21"/>
                  <a:pt x="92" y="22"/>
                  <a:pt x="93" y="22"/>
                </a:cubicBezTo>
                <a:cubicBezTo>
                  <a:pt x="93" y="22"/>
                  <a:pt x="93" y="22"/>
                  <a:pt x="93" y="22"/>
                </a:cubicBezTo>
                <a:cubicBezTo>
                  <a:pt x="93" y="22"/>
                  <a:pt x="93" y="22"/>
                  <a:pt x="93" y="22"/>
                </a:cubicBezTo>
                <a:cubicBezTo>
                  <a:pt x="93" y="22"/>
                  <a:pt x="93" y="22"/>
                  <a:pt x="93" y="22"/>
                </a:cubicBezTo>
                <a:cubicBezTo>
                  <a:pt x="93" y="22"/>
                  <a:pt x="94" y="22"/>
                  <a:pt x="94" y="22"/>
                </a:cubicBezTo>
                <a:cubicBezTo>
                  <a:pt x="94" y="21"/>
                  <a:pt x="94" y="21"/>
                  <a:pt x="94" y="21"/>
                </a:cubicBezTo>
                <a:cubicBezTo>
                  <a:pt x="94" y="21"/>
                  <a:pt x="94" y="21"/>
                  <a:pt x="94" y="21"/>
                </a:cubicBezTo>
                <a:cubicBezTo>
                  <a:pt x="94" y="21"/>
                  <a:pt x="94" y="20"/>
                  <a:pt x="94" y="20"/>
                </a:cubicBezTo>
                <a:cubicBezTo>
                  <a:pt x="94" y="19"/>
                  <a:pt x="94" y="18"/>
                  <a:pt x="93" y="18"/>
                </a:cubicBezTo>
                <a:cubicBezTo>
                  <a:pt x="93" y="17"/>
                  <a:pt x="93" y="17"/>
                  <a:pt x="93" y="17"/>
                </a:cubicBezTo>
                <a:cubicBezTo>
                  <a:pt x="93" y="17"/>
                  <a:pt x="93" y="17"/>
                  <a:pt x="93" y="17"/>
                </a:cubicBezTo>
                <a:cubicBezTo>
                  <a:pt x="93" y="17"/>
                  <a:pt x="93" y="17"/>
                  <a:pt x="93" y="17"/>
                </a:cubicBezTo>
                <a:cubicBezTo>
                  <a:pt x="93" y="17"/>
                  <a:pt x="93" y="17"/>
                  <a:pt x="93" y="16"/>
                </a:cubicBezTo>
                <a:cubicBezTo>
                  <a:pt x="93" y="16"/>
                  <a:pt x="93" y="16"/>
                  <a:pt x="93" y="16"/>
                </a:cubicBezTo>
                <a:cubicBezTo>
                  <a:pt x="93" y="16"/>
                  <a:pt x="93" y="16"/>
                  <a:pt x="93" y="16"/>
                </a:cubicBezTo>
                <a:cubicBezTo>
                  <a:pt x="94" y="16"/>
                  <a:pt x="94" y="16"/>
                  <a:pt x="94" y="17"/>
                </a:cubicBezTo>
                <a:cubicBezTo>
                  <a:pt x="95" y="17"/>
                  <a:pt x="95" y="17"/>
                  <a:pt x="95" y="17"/>
                </a:cubicBezTo>
                <a:cubicBezTo>
                  <a:pt x="95" y="17"/>
                  <a:pt x="95" y="17"/>
                  <a:pt x="95" y="17"/>
                </a:cubicBezTo>
                <a:cubicBezTo>
                  <a:pt x="95" y="17"/>
                  <a:pt x="95" y="17"/>
                  <a:pt x="96" y="17"/>
                </a:cubicBezTo>
                <a:cubicBezTo>
                  <a:pt x="96" y="17"/>
                  <a:pt x="96" y="17"/>
                  <a:pt x="96" y="17"/>
                </a:cubicBezTo>
                <a:cubicBezTo>
                  <a:pt x="96" y="17"/>
                  <a:pt x="96" y="18"/>
                  <a:pt x="96" y="18"/>
                </a:cubicBezTo>
                <a:cubicBezTo>
                  <a:pt x="96" y="18"/>
                  <a:pt x="96" y="18"/>
                  <a:pt x="96" y="18"/>
                </a:cubicBezTo>
                <a:cubicBezTo>
                  <a:pt x="97" y="18"/>
                  <a:pt x="97" y="18"/>
                  <a:pt x="97" y="19"/>
                </a:cubicBezTo>
                <a:cubicBezTo>
                  <a:pt x="97" y="19"/>
                  <a:pt x="97" y="19"/>
                  <a:pt x="97" y="19"/>
                </a:cubicBezTo>
                <a:cubicBezTo>
                  <a:pt x="97" y="19"/>
                  <a:pt x="97" y="19"/>
                  <a:pt x="97" y="19"/>
                </a:cubicBezTo>
                <a:cubicBezTo>
                  <a:pt x="96" y="19"/>
                  <a:pt x="96" y="19"/>
                  <a:pt x="96" y="19"/>
                </a:cubicBezTo>
                <a:cubicBezTo>
                  <a:pt x="96" y="19"/>
                  <a:pt x="96" y="19"/>
                  <a:pt x="96" y="20"/>
                </a:cubicBezTo>
                <a:cubicBezTo>
                  <a:pt x="96" y="20"/>
                  <a:pt x="96" y="20"/>
                  <a:pt x="96" y="20"/>
                </a:cubicBezTo>
                <a:cubicBezTo>
                  <a:pt x="96" y="20"/>
                  <a:pt x="96" y="20"/>
                  <a:pt x="96" y="20"/>
                </a:cubicBezTo>
                <a:cubicBezTo>
                  <a:pt x="96" y="20"/>
                  <a:pt x="96" y="20"/>
                  <a:pt x="96" y="20"/>
                </a:cubicBezTo>
                <a:cubicBezTo>
                  <a:pt x="95" y="20"/>
                  <a:pt x="95" y="20"/>
                  <a:pt x="95" y="20"/>
                </a:cubicBezTo>
                <a:cubicBezTo>
                  <a:pt x="95" y="20"/>
                  <a:pt x="95" y="20"/>
                  <a:pt x="95" y="20"/>
                </a:cubicBezTo>
                <a:cubicBezTo>
                  <a:pt x="95" y="21"/>
                  <a:pt x="95" y="21"/>
                  <a:pt x="96" y="21"/>
                </a:cubicBezTo>
                <a:cubicBezTo>
                  <a:pt x="96" y="22"/>
                  <a:pt x="96" y="22"/>
                  <a:pt x="96" y="22"/>
                </a:cubicBezTo>
                <a:cubicBezTo>
                  <a:pt x="96" y="22"/>
                  <a:pt x="96" y="22"/>
                  <a:pt x="96" y="22"/>
                </a:cubicBezTo>
                <a:cubicBezTo>
                  <a:pt x="96" y="22"/>
                  <a:pt x="96" y="22"/>
                  <a:pt x="96" y="22"/>
                </a:cubicBezTo>
                <a:cubicBezTo>
                  <a:pt x="96" y="22"/>
                  <a:pt x="96" y="22"/>
                  <a:pt x="96" y="22"/>
                </a:cubicBezTo>
                <a:cubicBezTo>
                  <a:pt x="96" y="22"/>
                  <a:pt x="96" y="23"/>
                  <a:pt x="97" y="23"/>
                </a:cubicBezTo>
                <a:cubicBezTo>
                  <a:pt x="97" y="23"/>
                  <a:pt x="97" y="23"/>
                  <a:pt x="97" y="23"/>
                </a:cubicBezTo>
                <a:cubicBezTo>
                  <a:pt x="97" y="23"/>
                  <a:pt x="97" y="23"/>
                  <a:pt x="97" y="23"/>
                </a:cubicBezTo>
                <a:cubicBezTo>
                  <a:pt x="97" y="23"/>
                  <a:pt x="97" y="23"/>
                  <a:pt x="97" y="23"/>
                </a:cubicBezTo>
                <a:cubicBezTo>
                  <a:pt x="97" y="23"/>
                  <a:pt x="97" y="23"/>
                  <a:pt x="97" y="23"/>
                </a:cubicBezTo>
                <a:cubicBezTo>
                  <a:pt x="98" y="24"/>
                  <a:pt x="98" y="24"/>
                  <a:pt x="98" y="24"/>
                </a:cubicBezTo>
                <a:cubicBezTo>
                  <a:pt x="98" y="24"/>
                  <a:pt x="98" y="24"/>
                  <a:pt x="98" y="24"/>
                </a:cubicBezTo>
                <a:cubicBezTo>
                  <a:pt x="98" y="24"/>
                  <a:pt x="99" y="24"/>
                  <a:pt x="99" y="24"/>
                </a:cubicBezTo>
                <a:cubicBezTo>
                  <a:pt x="99" y="24"/>
                  <a:pt x="99" y="24"/>
                  <a:pt x="99" y="24"/>
                </a:cubicBezTo>
                <a:cubicBezTo>
                  <a:pt x="99" y="24"/>
                  <a:pt x="99" y="24"/>
                  <a:pt x="99" y="24"/>
                </a:cubicBezTo>
                <a:cubicBezTo>
                  <a:pt x="99" y="24"/>
                  <a:pt x="99" y="24"/>
                  <a:pt x="99" y="24"/>
                </a:cubicBezTo>
                <a:cubicBezTo>
                  <a:pt x="99" y="24"/>
                  <a:pt x="99" y="23"/>
                  <a:pt x="100" y="23"/>
                </a:cubicBezTo>
                <a:cubicBezTo>
                  <a:pt x="100" y="23"/>
                  <a:pt x="100" y="23"/>
                  <a:pt x="100" y="23"/>
                </a:cubicBezTo>
                <a:cubicBezTo>
                  <a:pt x="100" y="24"/>
                  <a:pt x="100" y="24"/>
                  <a:pt x="100" y="24"/>
                </a:cubicBezTo>
                <a:cubicBezTo>
                  <a:pt x="100" y="24"/>
                  <a:pt x="100" y="24"/>
                  <a:pt x="100" y="24"/>
                </a:cubicBezTo>
                <a:cubicBezTo>
                  <a:pt x="100" y="24"/>
                  <a:pt x="100" y="24"/>
                  <a:pt x="100" y="24"/>
                </a:cubicBezTo>
                <a:cubicBezTo>
                  <a:pt x="100" y="24"/>
                  <a:pt x="100" y="24"/>
                  <a:pt x="100" y="24"/>
                </a:cubicBezTo>
                <a:cubicBezTo>
                  <a:pt x="100" y="24"/>
                  <a:pt x="100" y="24"/>
                  <a:pt x="100" y="24"/>
                </a:cubicBezTo>
                <a:cubicBezTo>
                  <a:pt x="100" y="24"/>
                  <a:pt x="100" y="24"/>
                  <a:pt x="100" y="24"/>
                </a:cubicBezTo>
                <a:cubicBezTo>
                  <a:pt x="100" y="24"/>
                  <a:pt x="100" y="24"/>
                  <a:pt x="100" y="24"/>
                </a:cubicBezTo>
                <a:cubicBezTo>
                  <a:pt x="100" y="24"/>
                  <a:pt x="100" y="24"/>
                  <a:pt x="100" y="24"/>
                </a:cubicBezTo>
                <a:cubicBezTo>
                  <a:pt x="100" y="24"/>
                  <a:pt x="100" y="24"/>
                  <a:pt x="100" y="24"/>
                </a:cubicBezTo>
                <a:cubicBezTo>
                  <a:pt x="100" y="25"/>
                  <a:pt x="100" y="25"/>
                  <a:pt x="100" y="25"/>
                </a:cubicBezTo>
                <a:cubicBezTo>
                  <a:pt x="100" y="25"/>
                  <a:pt x="100" y="25"/>
                  <a:pt x="100" y="25"/>
                </a:cubicBezTo>
                <a:cubicBezTo>
                  <a:pt x="100" y="25"/>
                  <a:pt x="100" y="26"/>
                  <a:pt x="101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101" y="27"/>
                  <a:pt x="101" y="27"/>
                  <a:pt x="101" y="27"/>
                </a:cubicBezTo>
                <a:cubicBezTo>
                  <a:pt x="101" y="27"/>
                  <a:pt x="101" y="27"/>
                  <a:pt x="101" y="27"/>
                </a:cubicBezTo>
                <a:cubicBezTo>
                  <a:pt x="101" y="27"/>
                  <a:pt x="101" y="27"/>
                  <a:pt x="101" y="27"/>
                </a:cubicBezTo>
                <a:cubicBezTo>
                  <a:pt x="101" y="27"/>
                  <a:pt x="101" y="27"/>
                  <a:pt x="101" y="27"/>
                </a:cubicBezTo>
                <a:cubicBezTo>
                  <a:pt x="101" y="27"/>
                  <a:pt x="101" y="27"/>
                  <a:pt x="101" y="27"/>
                </a:cubicBezTo>
                <a:cubicBezTo>
                  <a:pt x="101" y="27"/>
                  <a:pt x="101" y="28"/>
                  <a:pt x="101" y="28"/>
                </a:cubicBezTo>
                <a:cubicBezTo>
                  <a:pt x="101" y="28"/>
                  <a:pt x="101" y="27"/>
                  <a:pt x="101" y="27"/>
                </a:cubicBezTo>
                <a:cubicBezTo>
                  <a:pt x="100" y="27"/>
                  <a:pt x="100" y="27"/>
                  <a:pt x="100" y="27"/>
                </a:cubicBezTo>
                <a:cubicBezTo>
                  <a:pt x="100" y="28"/>
                  <a:pt x="100" y="28"/>
                  <a:pt x="100" y="28"/>
                </a:cubicBezTo>
                <a:cubicBezTo>
                  <a:pt x="100" y="28"/>
                  <a:pt x="100" y="28"/>
                  <a:pt x="100" y="28"/>
                </a:cubicBezTo>
                <a:cubicBezTo>
                  <a:pt x="100" y="28"/>
                  <a:pt x="100" y="28"/>
                  <a:pt x="100" y="28"/>
                </a:cubicBezTo>
                <a:cubicBezTo>
                  <a:pt x="100" y="28"/>
                  <a:pt x="99" y="28"/>
                  <a:pt x="99" y="28"/>
                </a:cubicBezTo>
                <a:cubicBezTo>
                  <a:pt x="99" y="27"/>
                  <a:pt x="99" y="27"/>
                  <a:pt x="99" y="27"/>
                </a:cubicBezTo>
                <a:cubicBezTo>
                  <a:pt x="99" y="27"/>
                  <a:pt x="99" y="27"/>
                  <a:pt x="98" y="27"/>
                </a:cubicBezTo>
                <a:cubicBezTo>
                  <a:pt x="98" y="27"/>
                  <a:pt x="98" y="27"/>
                  <a:pt x="98" y="27"/>
                </a:cubicBezTo>
                <a:cubicBezTo>
                  <a:pt x="98" y="27"/>
                  <a:pt x="98" y="27"/>
                  <a:pt x="98" y="27"/>
                </a:cubicBezTo>
                <a:cubicBezTo>
                  <a:pt x="98" y="27"/>
                  <a:pt x="98" y="27"/>
                  <a:pt x="98" y="27"/>
                </a:cubicBezTo>
                <a:cubicBezTo>
                  <a:pt x="98" y="27"/>
                  <a:pt x="98" y="27"/>
                  <a:pt x="98" y="27"/>
                </a:cubicBezTo>
                <a:cubicBezTo>
                  <a:pt x="98" y="27"/>
                  <a:pt x="98" y="27"/>
                  <a:pt x="98" y="27"/>
                </a:cubicBezTo>
                <a:cubicBezTo>
                  <a:pt x="97" y="27"/>
                  <a:pt x="97" y="27"/>
                  <a:pt x="97" y="27"/>
                </a:cubicBezTo>
                <a:cubicBezTo>
                  <a:pt x="97" y="27"/>
                  <a:pt x="97" y="27"/>
                  <a:pt x="97" y="26"/>
                </a:cubicBezTo>
                <a:cubicBezTo>
                  <a:pt x="96" y="26"/>
                  <a:pt x="96" y="26"/>
                  <a:pt x="96" y="26"/>
                </a:cubicBezTo>
                <a:cubicBezTo>
                  <a:pt x="96" y="27"/>
                  <a:pt x="96" y="27"/>
                  <a:pt x="96" y="27"/>
                </a:cubicBezTo>
                <a:cubicBezTo>
                  <a:pt x="96" y="27"/>
                  <a:pt x="96" y="28"/>
                  <a:pt x="96" y="28"/>
                </a:cubicBezTo>
                <a:cubicBezTo>
                  <a:pt x="96" y="28"/>
                  <a:pt x="96" y="28"/>
                  <a:pt x="96" y="28"/>
                </a:cubicBezTo>
                <a:cubicBezTo>
                  <a:pt x="96" y="28"/>
                  <a:pt x="96" y="28"/>
                  <a:pt x="95" y="28"/>
                </a:cubicBezTo>
                <a:cubicBezTo>
                  <a:pt x="95" y="28"/>
                  <a:pt x="95" y="28"/>
                  <a:pt x="95" y="28"/>
                </a:cubicBezTo>
                <a:cubicBezTo>
                  <a:pt x="95" y="28"/>
                  <a:pt x="95" y="28"/>
                  <a:pt x="95" y="28"/>
                </a:cubicBezTo>
                <a:cubicBezTo>
                  <a:pt x="95" y="28"/>
                  <a:pt x="95" y="28"/>
                  <a:pt x="95" y="28"/>
                </a:cubicBezTo>
                <a:cubicBezTo>
                  <a:pt x="95" y="27"/>
                  <a:pt x="95" y="27"/>
                  <a:pt x="95" y="27"/>
                </a:cubicBezTo>
                <a:cubicBezTo>
                  <a:pt x="94" y="27"/>
                  <a:pt x="94" y="27"/>
                  <a:pt x="94" y="27"/>
                </a:cubicBezTo>
                <a:cubicBezTo>
                  <a:pt x="94" y="27"/>
                  <a:pt x="94" y="27"/>
                  <a:pt x="94" y="27"/>
                </a:cubicBezTo>
                <a:cubicBezTo>
                  <a:pt x="94" y="27"/>
                  <a:pt x="94" y="27"/>
                  <a:pt x="94" y="27"/>
                </a:cubicBezTo>
                <a:cubicBezTo>
                  <a:pt x="94" y="27"/>
                  <a:pt x="94" y="27"/>
                  <a:pt x="94" y="27"/>
                </a:cubicBezTo>
                <a:cubicBezTo>
                  <a:pt x="94" y="27"/>
                  <a:pt x="94" y="27"/>
                  <a:pt x="94" y="27"/>
                </a:cubicBezTo>
                <a:cubicBezTo>
                  <a:pt x="94" y="27"/>
                  <a:pt x="94" y="27"/>
                  <a:pt x="94" y="27"/>
                </a:cubicBezTo>
                <a:cubicBezTo>
                  <a:pt x="93" y="27"/>
                  <a:pt x="93" y="27"/>
                  <a:pt x="93" y="27"/>
                </a:cubicBezTo>
                <a:cubicBezTo>
                  <a:pt x="93" y="27"/>
                  <a:pt x="93" y="27"/>
                  <a:pt x="93" y="27"/>
                </a:cubicBezTo>
                <a:cubicBezTo>
                  <a:pt x="93" y="27"/>
                  <a:pt x="93" y="27"/>
                  <a:pt x="93" y="27"/>
                </a:cubicBezTo>
                <a:cubicBezTo>
                  <a:pt x="93" y="27"/>
                  <a:pt x="93" y="27"/>
                  <a:pt x="93" y="27"/>
                </a:cubicBezTo>
                <a:cubicBezTo>
                  <a:pt x="93" y="26"/>
                  <a:pt x="93" y="26"/>
                  <a:pt x="93" y="26"/>
                </a:cubicBezTo>
                <a:cubicBezTo>
                  <a:pt x="93" y="26"/>
                  <a:pt x="93" y="26"/>
                  <a:pt x="93" y="26"/>
                </a:cubicBezTo>
                <a:cubicBezTo>
                  <a:pt x="93" y="26"/>
                  <a:pt x="93" y="26"/>
                  <a:pt x="93" y="26"/>
                </a:cubicBezTo>
                <a:cubicBezTo>
                  <a:pt x="92" y="26"/>
                  <a:pt x="92" y="26"/>
                  <a:pt x="92" y="26"/>
                </a:cubicBezTo>
                <a:cubicBezTo>
                  <a:pt x="92" y="26"/>
                  <a:pt x="92" y="26"/>
                  <a:pt x="92" y="26"/>
                </a:cubicBezTo>
                <a:cubicBezTo>
                  <a:pt x="92" y="26"/>
                  <a:pt x="92" y="26"/>
                  <a:pt x="92" y="26"/>
                </a:cubicBezTo>
                <a:cubicBezTo>
                  <a:pt x="92" y="26"/>
                  <a:pt x="92" y="26"/>
                  <a:pt x="92" y="26"/>
                </a:cubicBezTo>
                <a:cubicBezTo>
                  <a:pt x="91" y="26"/>
                  <a:pt x="91" y="26"/>
                  <a:pt x="91" y="26"/>
                </a:cubicBezTo>
                <a:cubicBezTo>
                  <a:pt x="91" y="26"/>
                  <a:pt x="91" y="26"/>
                  <a:pt x="91" y="26"/>
                </a:cubicBezTo>
                <a:cubicBezTo>
                  <a:pt x="91" y="26"/>
                  <a:pt x="91" y="26"/>
                  <a:pt x="91" y="26"/>
                </a:cubicBezTo>
                <a:cubicBezTo>
                  <a:pt x="90" y="26"/>
                  <a:pt x="90" y="26"/>
                  <a:pt x="90" y="26"/>
                </a:cubicBezTo>
                <a:cubicBezTo>
                  <a:pt x="90" y="26"/>
                  <a:pt x="90" y="26"/>
                  <a:pt x="90" y="26"/>
                </a:cubicBezTo>
                <a:cubicBezTo>
                  <a:pt x="90" y="26"/>
                  <a:pt x="90" y="26"/>
                  <a:pt x="90" y="26"/>
                </a:cubicBezTo>
                <a:cubicBezTo>
                  <a:pt x="90" y="26"/>
                  <a:pt x="90" y="26"/>
                  <a:pt x="90" y="25"/>
                </a:cubicBezTo>
                <a:cubicBezTo>
                  <a:pt x="90" y="25"/>
                  <a:pt x="90" y="25"/>
                  <a:pt x="90" y="25"/>
                </a:cubicBezTo>
                <a:cubicBezTo>
                  <a:pt x="89" y="25"/>
                  <a:pt x="89" y="25"/>
                  <a:pt x="89" y="25"/>
                </a:cubicBezTo>
                <a:cubicBezTo>
                  <a:pt x="89" y="25"/>
                  <a:pt x="89" y="25"/>
                  <a:pt x="89" y="25"/>
                </a:cubicBezTo>
                <a:cubicBezTo>
                  <a:pt x="89" y="25"/>
                  <a:pt x="89" y="25"/>
                  <a:pt x="89" y="25"/>
                </a:cubicBezTo>
                <a:cubicBezTo>
                  <a:pt x="89" y="25"/>
                  <a:pt x="89" y="25"/>
                  <a:pt x="89" y="25"/>
                </a:cubicBezTo>
                <a:cubicBezTo>
                  <a:pt x="89" y="24"/>
                  <a:pt x="89" y="24"/>
                  <a:pt x="89" y="24"/>
                </a:cubicBezTo>
                <a:cubicBezTo>
                  <a:pt x="89" y="24"/>
                  <a:pt x="89" y="24"/>
                  <a:pt x="89" y="24"/>
                </a:cubicBezTo>
                <a:cubicBezTo>
                  <a:pt x="89" y="24"/>
                  <a:pt x="89" y="24"/>
                  <a:pt x="89" y="24"/>
                </a:cubicBezTo>
                <a:cubicBezTo>
                  <a:pt x="89" y="24"/>
                  <a:pt x="89" y="24"/>
                  <a:pt x="89" y="24"/>
                </a:cubicBezTo>
                <a:cubicBezTo>
                  <a:pt x="89" y="24"/>
                  <a:pt x="89" y="24"/>
                  <a:pt x="89" y="24"/>
                </a:cubicBezTo>
                <a:cubicBezTo>
                  <a:pt x="89" y="24"/>
                  <a:pt x="89" y="23"/>
                  <a:pt x="89" y="23"/>
                </a:cubicBezTo>
                <a:cubicBezTo>
                  <a:pt x="88" y="23"/>
                  <a:pt x="88" y="23"/>
                  <a:pt x="88" y="23"/>
                </a:cubicBezTo>
                <a:cubicBezTo>
                  <a:pt x="88" y="23"/>
                  <a:pt x="88" y="23"/>
                  <a:pt x="88" y="23"/>
                </a:cubicBezTo>
                <a:cubicBezTo>
                  <a:pt x="88" y="23"/>
                  <a:pt x="88" y="23"/>
                  <a:pt x="88" y="23"/>
                </a:cubicBezTo>
                <a:cubicBezTo>
                  <a:pt x="88" y="22"/>
                  <a:pt x="88" y="22"/>
                  <a:pt x="88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6" y="23"/>
                  <a:pt x="86" y="23"/>
                </a:cubicBezTo>
                <a:cubicBezTo>
                  <a:pt x="86" y="23"/>
                  <a:pt x="86" y="23"/>
                  <a:pt x="86" y="23"/>
                </a:cubicBezTo>
                <a:cubicBezTo>
                  <a:pt x="86" y="23"/>
                  <a:pt x="86" y="23"/>
                  <a:pt x="86" y="23"/>
                </a:cubicBezTo>
                <a:cubicBezTo>
                  <a:pt x="85" y="23"/>
                  <a:pt x="85" y="23"/>
                  <a:pt x="85" y="23"/>
                </a:cubicBezTo>
                <a:cubicBezTo>
                  <a:pt x="85" y="23"/>
                  <a:pt x="85" y="23"/>
                  <a:pt x="84" y="23"/>
                </a:cubicBezTo>
                <a:cubicBezTo>
                  <a:pt x="84" y="23"/>
                  <a:pt x="83" y="23"/>
                  <a:pt x="83" y="23"/>
                </a:cubicBezTo>
                <a:cubicBezTo>
                  <a:pt x="83" y="23"/>
                  <a:pt x="83" y="23"/>
                  <a:pt x="83" y="23"/>
                </a:cubicBezTo>
                <a:cubicBezTo>
                  <a:pt x="82" y="23"/>
                  <a:pt x="82" y="23"/>
                  <a:pt x="82" y="23"/>
                </a:cubicBezTo>
                <a:cubicBezTo>
                  <a:pt x="82" y="23"/>
                  <a:pt x="82" y="23"/>
                  <a:pt x="82" y="23"/>
                </a:cubicBezTo>
                <a:cubicBezTo>
                  <a:pt x="82" y="23"/>
                  <a:pt x="82" y="23"/>
                  <a:pt x="82" y="23"/>
                </a:cubicBezTo>
                <a:cubicBezTo>
                  <a:pt x="82" y="23"/>
                  <a:pt x="82" y="23"/>
                  <a:pt x="82" y="23"/>
                </a:cubicBezTo>
                <a:cubicBezTo>
                  <a:pt x="82" y="23"/>
                  <a:pt x="82" y="23"/>
                  <a:pt x="81" y="23"/>
                </a:cubicBezTo>
                <a:cubicBezTo>
                  <a:pt x="81" y="23"/>
                  <a:pt x="81" y="23"/>
                  <a:pt x="81" y="23"/>
                </a:cubicBezTo>
                <a:cubicBezTo>
                  <a:pt x="81" y="23"/>
                  <a:pt x="81" y="23"/>
                  <a:pt x="81" y="23"/>
                </a:cubicBezTo>
                <a:cubicBezTo>
                  <a:pt x="81" y="23"/>
                  <a:pt x="81" y="23"/>
                  <a:pt x="81" y="23"/>
                </a:cubicBezTo>
                <a:cubicBezTo>
                  <a:pt x="81" y="24"/>
                  <a:pt x="81" y="24"/>
                  <a:pt x="81" y="24"/>
                </a:cubicBezTo>
                <a:cubicBezTo>
                  <a:pt x="81" y="24"/>
                  <a:pt x="81" y="24"/>
                  <a:pt x="81" y="24"/>
                </a:cubicBezTo>
                <a:cubicBezTo>
                  <a:pt x="81" y="24"/>
                  <a:pt x="81" y="24"/>
                  <a:pt x="80" y="24"/>
                </a:cubicBezTo>
                <a:cubicBezTo>
                  <a:pt x="80" y="24"/>
                  <a:pt x="80" y="24"/>
                  <a:pt x="80" y="24"/>
                </a:cubicBezTo>
                <a:cubicBezTo>
                  <a:pt x="79" y="24"/>
                  <a:pt x="79" y="24"/>
                  <a:pt x="79" y="24"/>
                </a:cubicBezTo>
                <a:cubicBezTo>
                  <a:pt x="79" y="24"/>
                  <a:pt x="79" y="24"/>
                  <a:pt x="79" y="24"/>
                </a:cubicBezTo>
                <a:cubicBezTo>
                  <a:pt x="79" y="24"/>
                  <a:pt x="79" y="24"/>
                  <a:pt x="78" y="24"/>
                </a:cubicBezTo>
                <a:cubicBezTo>
                  <a:pt x="78" y="24"/>
                  <a:pt x="78" y="24"/>
                  <a:pt x="78" y="24"/>
                </a:cubicBezTo>
                <a:cubicBezTo>
                  <a:pt x="78" y="24"/>
                  <a:pt x="78" y="24"/>
                  <a:pt x="78" y="24"/>
                </a:cubicBezTo>
                <a:cubicBezTo>
                  <a:pt x="78" y="24"/>
                  <a:pt x="78" y="24"/>
                  <a:pt x="78" y="24"/>
                </a:cubicBezTo>
                <a:cubicBezTo>
                  <a:pt x="78" y="24"/>
                  <a:pt x="78" y="24"/>
                  <a:pt x="78" y="24"/>
                </a:cubicBezTo>
                <a:cubicBezTo>
                  <a:pt x="78" y="24"/>
                  <a:pt x="78" y="24"/>
                  <a:pt x="78" y="25"/>
                </a:cubicBezTo>
                <a:cubicBezTo>
                  <a:pt x="78" y="25"/>
                  <a:pt x="78" y="25"/>
                  <a:pt x="77" y="25"/>
                </a:cubicBezTo>
                <a:cubicBezTo>
                  <a:pt x="77" y="25"/>
                  <a:pt x="77" y="25"/>
                  <a:pt x="77" y="25"/>
                </a:cubicBezTo>
                <a:cubicBezTo>
                  <a:pt x="77" y="25"/>
                  <a:pt x="77" y="25"/>
                  <a:pt x="76" y="25"/>
                </a:cubicBezTo>
                <a:cubicBezTo>
                  <a:pt x="76" y="25"/>
                  <a:pt x="76" y="26"/>
                  <a:pt x="76" y="26"/>
                </a:cubicBezTo>
                <a:cubicBezTo>
                  <a:pt x="76" y="26"/>
                  <a:pt x="76" y="26"/>
                  <a:pt x="76" y="26"/>
                </a:cubicBezTo>
                <a:cubicBezTo>
                  <a:pt x="76" y="26"/>
                  <a:pt x="76" y="26"/>
                  <a:pt x="76" y="26"/>
                </a:cubicBezTo>
                <a:cubicBezTo>
                  <a:pt x="76" y="26"/>
                  <a:pt x="76" y="26"/>
                  <a:pt x="76" y="26"/>
                </a:cubicBezTo>
                <a:cubicBezTo>
                  <a:pt x="76" y="26"/>
                  <a:pt x="76" y="26"/>
                  <a:pt x="76" y="26"/>
                </a:cubicBezTo>
                <a:cubicBezTo>
                  <a:pt x="76" y="26"/>
                  <a:pt x="76" y="26"/>
                  <a:pt x="75" y="26"/>
                </a:cubicBezTo>
                <a:cubicBezTo>
                  <a:pt x="75" y="26"/>
                  <a:pt x="75" y="27"/>
                  <a:pt x="75" y="27"/>
                </a:cubicBezTo>
                <a:cubicBezTo>
                  <a:pt x="75" y="27"/>
                  <a:pt x="75" y="27"/>
                  <a:pt x="75" y="27"/>
                </a:cubicBezTo>
                <a:cubicBezTo>
                  <a:pt x="75" y="28"/>
                  <a:pt x="75" y="28"/>
                  <a:pt x="75" y="28"/>
                </a:cubicBezTo>
                <a:cubicBezTo>
                  <a:pt x="74" y="28"/>
                  <a:pt x="74" y="28"/>
                  <a:pt x="74" y="28"/>
                </a:cubicBezTo>
                <a:cubicBezTo>
                  <a:pt x="74" y="28"/>
                  <a:pt x="74" y="28"/>
                  <a:pt x="74" y="28"/>
                </a:cubicBezTo>
                <a:cubicBezTo>
                  <a:pt x="75" y="29"/>
                  <a:pt x="75" y="29"/>
                  <a:pt x="74" y="30"/>
                </a:cubicBezTo>
                <a:cubicBezTo>
                  <a:pt x="74" y="30"/>
                  <a:pt x="74" y="30"/>
                  <a:pt x="74" y="30"/>
                </a:cubicBezTo>
                <a:cubicBezTo>
                  <a:pt x="74" y="30"/>
                  <a:pt x="74" y="30"/>
                  <a:pt x="74" y="30"/>
                </a:cubicBezTo>
                <a:cubicBezTo>
                  <a:pt x="74" y="30"/>
                  <a:pt x="74" y="30"/>
                  <a:pt x="74" y="30"/>
                </a:cubicBezTo>
                <a:cubicBezTo>
                  <a:pt x="74" y="30"/>
                  <a:pt x="73" y="30"/>
                  <a:pt x="73" y="30"/>
                </a:cubicBezTo>
                <a:cubicBezTo>
                  <a:pt x="73" y="30"/>
                  <a:pt x="73" y="30"/>
                  <a:pt x="73" y="30"/>
                </a:cubicBezTo>
                <a:cubicBezTo>
                  <a:pt x="73" y="30"/>
                  <a:pt x="73" y="30"/>
                  <a:pt x="73" y="30"/>
                </a:cubicBezTo>
                <a:cubicBezTo>
                  <a:pt x="73" y="30"/>
                  <a:pt x="73" y="30"/>
                  <a:pt x="72" y="30"/>
                </a:cubicBezTo>
                <a:cubicBezTo>
                  <a:pt x="72" y="30"/>
                  <a:pt x="72" y="30"/>
                  <a:pt x="72" y="30"/>
                </a:cubicBezTo>
                <a:cubicBezTo>
                  <a:pt x="72" y="30"/>
                  <a:pt x="72" y="30"/>
                  <a:pt x="72" y="30"/>
                </a:cubicBezTo>
                <a:cubicBezTo>
                  <a:pt x="72" y="30"/>
                  <a:pt x="72" y="30"/>
                  <a:pt x="72" y="30"/>
                </a:cubicBezTo>
                <a:cubicBezTo>
                  <a:pt x="72" y="30"/>
                  <a:pt x="72" y="30"/>
                  <a:pt x="72" y="31"/>
                </a:cubicBezTo>
                <a:cubicBezTo>
                  <a:pt x="71" y="31"/>
                  <a:pt x="71" y="31"/>
                  <a:pt x="71" y="32"/>
                </a:cubicBezTo>
                <a:cubicBezTo>
                  <a:pt x="71" y="32"/>
                  <a:pt x="71" y="32"/>
                  <a:pt x="71" y="32"/>
                </a:cubicBezTo>
                <a:cubicBezTo>
                  <a:pt x="71" y="32"/>
                  <a:pt x="71" y="33"/>
                  <a:pt x="71" y="33"/>
                </a:cubicBezTo>
                <a:cubicBezTo>
                  <a:pt x="71" y="33"/>
                  <a:pt x="71" y="33"/>
                  <a:pt x="71" y="33"/>
                </a:cubicBezTo>
                <a:cubicBezTo>
                  <a:pt x="71" y="33"/>
                  <a:pt x="71" y="33"/>
                  <a:pt x="71" y="33"/>
                </a:cubicBezTo>
                <a:cubicBezTo>
                  <a:pt x="71" y="34"/>
                  <a:pt x="71" y="34"/>
                  <a:pt x="71" y="34"/>
                </a:cubicBezTo>
                <a:cubicBezTo>
                  <a:pt x="71" y="34"/>
                  <a:pt x="71" y="34"/>
                  <a:pt x="70" y="35"/>
                </a:cubicBezTo>
                <a:cubicBezTo>
                  <a:pt x="70" y="35"/>
                  <a:pt x="70" y="35"/>
                  <a:pt x="70" y="35"/>
                </a:cubicBezTo>
                <a:cubicBezTo>
                  <a:pt x="70" y="35"/>
                  <a:pt x="70" y="35"/>
                  <a:pt x="70" y="35"/>
                </a:cubicBezTo>
                <a:cubicBezTo>
                  <a:pt x="70" y="35"/>
                  <a:pt x="70" y="35"/>
                  <a:pt x="70" y="35"/>
                </a:cubicBezTo>
                <a:cubicBezTo>
                  <a:pt x="70" y="35"/>
                  <a:pt x="70" y="35"/>
                  <a:pt x="70" y="36"/>
                </a:cubicBezTo>
                <a:cubicBezTo>
                  <a:pt x="70" y="36"/>
                  <a:pt x="70" y="36"/>
                  <a:pt x="69" y="36"/>
                </a:cubicBezTo>
                <a:cubicBezTo>
                  <a:pt x="69" y="36"/>
                  <a:pt x="69" y="36"/>
                  <a:pt x="69" y="36"/>
                </a:cubicBezTo>
                <a:cubicBezTo>
                  <a:pt x="69" y="36"/>
                  <a:pt x="69" y="36"/>
                  <a:pt x="69" y="36"/>
                </a:cubicBezTo>
                <a:cubicBezTo>
                  <a:pt x="69" y="38"/>
                  <a:pt x="69" y="38"/>
                  <a:pt x="69" y="38"/>
                </a:cubicBezTo>
                <a:cubicBezTo>
                  <a:pt x="69" y="38"/>
                  <a:pt x="69" y="38"/>
                  <a:pt x="69" y="38"/>
                </a:cubicBezTo>
                <a:cubicBezTo>
                  <a:pt x="69" y="38"/>
                  <a:pt x="69" y="38"/>
                  <a:pt x="69" y="38"/>
                </a:cubicBezTo>
                <a:cubicBezTo>
                  <a:pt x="69" y="39"/>
                  <a:pt x="69" y="39"/>
                  <a:pt x="69" y="39"/>
                </a:cubicBezTo>
                <a:cubicBezTo>
                  <a:pt x="69" y="39"/>
                  <a:pt x="69" y="39"/>
                  <a:pt x="70" y="39"/>
                </a:cubicBezTo>
                <a:cubicBezTo>
                  <a:pt x="70" y="39"/>
                  <a:pt x="70" y="39"/>
                  <a:pt x="70" y="39"/>
                </a:cubicBezTo>
                <a:cubicBezTo>
                  <a:pt x="70" y="39"/>
                  <a:pt x="70" y="39"/>
                  <a:pt x="70" y="39"/>
                </a:cubicBezTo>
                <a:cubicBezTo>
                  <a:pt x="70" y="39"/>
                  <a:pt x="70" y="39"/>
                  <a:pt x="70" y="39"/>
                </a:cubicBezTo>
                <a:cubicBezTo>
                  <a:pt x="70" y="39"/>
                  <a:pt x="70" y="39"/>
                  <a:pt x="70" y="40"/>
                </a:cubicBezTo>
                <a:cubicBezTo>
                  <a:pt x="70" y="40"/>
                  <a:pt x="70" y="40"/>
                  <a:pt x="70" y="40"/>
                </a:cubicBezTo>
                <a:cubicBezTo>
                  <a:pt x="70" y="40"/>
                  <a:pt x="70" y="40"/>
                  <a:pt x="70" y="40"/>
                </a:cubicBezTo>
                <a:cubicBezTo>
                  <a:pt x="70" y="40"/>
                  <a:pt x="70" y="40"/>
                  <a:pt x="70" y="41"/>
                </a:cubicBezTo>
                <a:cubicBezTo>
                  <a:pt x="70" y="41"/>
                  <a:pt x="70" y="41"/>
                  <a:pt x="70" y="41"/>
                </a:cubicBezTo>
                <a:cubicBezTo>
                  <a:pt x="70" y="41"/>
                  <a:pt x="70" y="42"/>
                  <a:pt x="70" y="42"/>
                </a:cubicBezTo>
                <a:cubicBezTo>
                  <a:pt x="70" y="42"/>
                  <a:pt x="70" y="42"/>
                  <a:pt x="70" y="42"/>
                </a:cubicBezTo>
                <a:cubicBezTo>
                  <a:pt x="70" y="43"/>
                  <a:pt x="69" y="43"/>
                  <a:pt x="69" y="43"/>
                </a:cubicBezTo>
                <a:cubicBezTo>
                  <a:pt x="69" y="44"/>
                  <a:pt x="69" y="44"/>
                  <a:pt x="69" y="44"/>
                </a:cubicBezTo>
                <a:cubicBezTo>
                  <a:pt x="70" y="44"/>
                  <a:pt x="70" y="44"/>
                  <a:pt x="70" y="44"/>
                </a:cubicBezTo>
                <a:cubicBezTo>
                  <a:pt x="70" y="44"/>
                  <a:pt x="70" y="44"/>
                  <a:pt x="70" y="44"/>
                </a:cubicBezTo>
                <a:cubicBezTo>
                  <a:pt x="70" y="44"/>
                  <a:pt x="70" y="44"/>
                  <a:pt x="70" y="44"/>
                </a:cubicBezTo>
                <a:cubicBezTo>
                  <a:pt x="70" y="44"/>
                  <a:pt x="70" y="44"/>
                  <a:pt x="70" y="44"/>
                </a:cubicBezTo>
                <a:cubicBezTo>
                  <a:pt x="70" y="44"/>
                  <a:pt x="70" y="44"/>
                  <a:pt x="70" y="44"/>
                </a:cubicBezTo>
                <a:cubicBezTo>
                  <a:pt x="70" y="44"/>
                  <a:pt x="70" y="44"/>
                  <a:pt x="70" y="45"/>
                </a:cubicBezTo>
                <a:cubicBezTo>
                  <a:pt x="70" y="45"/>
                  <a:pt x="70" y="45"/>
                  <a:pt x="70" y="45"/>
                </a:cubicBezTo>
                <a:cubicBezTo>
                  <a:pt x="70" y="45"/>
                  <a:pt x="70" y="45"/>
                  <a:pt x="71" y="45"/>
                </a:cubicBezTo>
                <a:cubicBezTo>
                  <a:pt x="71" y="46"/>
                  <a:pt x="71" y="46"/>
                  <a:pt x="71" y="46"/>
                </a:cubicBezTo>
                <a:cubicBezTo>
                  <a:pt x="71" y="46"/>
                  <a:pt x="71" y="46"/>
                  <a:pt x="71" y="46"/>
                </a:cubicBezTo>
                <a:cubicBezTo>
                  <a:pt x="71" y="46"/>
                  <a:pt x="71" y="46"/>
                  <a:pt x="71" y="47"/>
                </a:cubicBezTo>
                <a:cubicBezTo>
                  <a:pt x="72" y="47"/>
                  <a:pt x="72" y="47"/>
                  <a:pt x="72" y="47"/>
                </a:cubicBezTo>
                <a:cubicBezTo>
                  <a:pt x="72" y="47"/>
                  <a:pt x="72" y="47"/>
                  <a:pt x="72" y="47"/>
                </a:cubicBezTo>
                <a:cubicBezTo>
                  <a:pt x="73" y="48"/>
                  <a:pt x="73" y="48"/>
                  <a:pt x="73" y="49"/>
                </a:cubicBezTo>
                <a:cubicBezTo>
                  <a:pt x="73" y="49"/>
                  <a:pt x="73" y="49"/>
                  <a:pt x="73" y="49"/>
                </a:cubicBezTo>
                <a:cubicBezTo>
                  <a:pt x="73" y="49"/>
                  <a:pt x="73" y="50"/>
                  <a:pt x="73" y="50"/>
                </a:cubicBezTo>
                <a:cubicBezTo>
                  <a:pt x="74" y="50"/>
                  <a:pt x="74" y="50"/>
                  <a:pt x="74" y="50"/>
                </a:cubicBezTo>
                <a:cubicBezTo>
                  <a:pt x="74" y="50"/>
                  <a:pt x="74" y="50"/>
                  <a:pt x="74" y="50"/>
                </a:cubicBezTo>
                <a:cubicBezTo>
                  <a:pt x="74" y="50"/>
                  <a:pt x="74" y="50"/>
                  <a:pt x="74" y="50"/>
                </a:cubicBezTo>
                <a:cubicBezTo>
                  <a:pt x="74" y="51"/>
                  <a:pt x="74" y="51"/>
                  <a:pt x="74" y="51"/>
                </a:cubicBezTo>
                <a:cubicBezTo>
                  <a:pt x="74" y="51"/>
                  <a:pt x="74" y="51"/>
                  <a:pt x="74" y="51"/>
                </a:cubicBezTo>
                <a:cubicBezTo>
                  <a:pt x="75" y="51"/>
                  <a:pt x="75" y="51"/>
                  <a:pt x="75" y="51"/>
                </a:cubicBezTo>
                <a:cubicBezTo>
                  <a:pt x="75" y="51"/>
                  <a:pt x="76" y="51"/>
                  <a:pt x="76" y="51"/>
                </a:cubicBezTo>
                <a:cubicBezTo>
                  <a:pt x="76" y="51"/>
                  <a:pt x="76" y="51"/>
                  <a:pt x="76" y="51"/>
                </a:cubicBezTo>
                <a:cubicBezTo>
                  <a:pt x="76" y="51"/>
                  <a:pt x="76" y="51"/>
                  <a:pt x="76" y="51"/>
                </a:cubicBezTo>
                <a:cubicBezTo>
                  <a:pt x="76" y="51"/>
                  <a:pt x="76" y="51"/>
                  <a:pt x="76" y="51"/>
                </a:cubicBezTo>
                <a:cubicBezTo>
                  <a:pt x="76" y="51"/>
                  <a:pt x="77" y="51"/>
                  <a:pt x="77" y="51"/>
                </a:cubicBezTo>
                <a:cubicBezTo>
                  <a:pt x="77" y="51"/>
                  <a:pt x="77" y="51"/>
                  <a:pt x="77" y="51"/>
                </a:cubicBezTo>
                <a:cubicBezTo>
                  <a:pt x="77" y="52"/>
                  <a:pt x="77" y="52"/>
                  <a:pt x="77" y="52"/>
                </a:cubicBezTo>
                <a:cubicBezTo>
                  <a:pt x="77" y="52"/>
                  <a:pt x="77" y="52"/>
                  <a:pt x="77" y="52"/>
                </a:cubicBezTo>
                <a:cubicBezTo>
                  <a:pt x="77" y="53"/>
                  <a:pt x="77" y="53"/>
                  <a:pt x="78" y="53"/>
                </a:cubicBezTo>
                <a:cubicBezTo>
                  <a:pt x="78" y="53"/>
                  <a:pt x="78" y="53"/>
                  <a:pt x="78" y="53"/>
                </a:cubicBezTo>
                <a:cubicBezTo>
                  <a:pt x="78" y="53"/>
                  <a:pt x="79" y="53"/>
                  <a:pt x="79" y="54"/>
                </a:cubicBezTo>
                <a:cubicBezTo>
                  <a:pt x="79" y="54"/>
                  <a:pt x="79" y="54"/>
                  <a:pt x="79" y="54"/>
                </a:cubicBezTo>
                <a:cubicBezTo>
                  <a:pt x="79" y="54"/>
                  <a:pt x="79" y="54"/>
                  <a:pt x="79" y="54"/>
                </a:cubicBezTo>
                <a:cubicBezTo>
                  <a:pt x="80" y="54"/>
                  <a:pt x="80" y="54"/>
                  <a:pt x="80" y="54"/>
                </a:cubicBezTo>
                <a:cubicBezTo>
                  <a:pt x="80" y="54"/>
                  <a:pt x="80" y="54"/>
                  <a:pt x="80" y="54"/>
                </a:cubicBezTo>
                <a:cubicBezTo>
                  <a:pt x="80" y="54"/>
                  <a:pt x="80" y="53"/>
                  <a:pt x="80" y="53"/>
                </a:cubicBezTo>
                <a:cubicBezTo>
                  <a:pt x="80" y="53"/>
                  <a:pt x="80" y="53"/>
                  <a:pt x="80" y="53"/>
                </a:cubicBezTo>
                <a:cubicBezTo>
                  <a:pt x="81" y="53"/>
                  <a:pt x="81" y="53"/>
                  <a:pt x="81" y="53"/>
                </a:cubicBezTo>
                <a:cubicBezTo>
                  <a:pt x="81" y="53"/>
                  <a:pt x="81" y="53"/>
                  <a:pt x="81" y="53"/>
                </a:cubicBezTo>
                <a:cubicBezTo>
                  <a:pt x="81" y="53"/>
                  <a:pt x="81" y="53"/>
                  <a:pt x="81" y="53"/>
                </a:cubicBezTo>
                <a:cubicBezTo>
                  <a:pt x="81" y="53"/>
                  <a:pt x="81" y="53"/>
                  <a:pt x="81" y="53"/>
                </a:cubicBezTo>
                <a:cubicBezTo>
                  <a:pt x="81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83" y="53"/>
                  <a:pt x="83" y="53"/>
                  <a:pt x="83" y="53"/>
                </a:cubicBezTo>
                <a:cubicBezTo>
                  <a:pt x="83" y="53"/>
                  <a:pt x="83" y="53"/>
                  <a:pt x="83" y="53"/>
                </a:cubicBezTo>
                <a:cubicBezTo>
                  <a:pt x="83" y="53"/>
                  <a:pt x="83" y="53"/>
                  <a:pt x="83" y="53"/>
                </a:cubicBezTo>
                <a:cubicBezTo>
                  <a:pt x="83" y="54"/>
                  <a:pt x="83" y="54"/>
                  <a:pt x="83" y="54"/>
                </a:cubicBezTo>
                <a:cubicBezTo>
                  <a:pt x="83" y="54"/>
                  <a:pt x="84" y="54"/>
                  <a:pt x="84" y="54"/>
                </a:cubicBezTo>
                <a:cubicBezTo>
                  <a:pt x="84" y="54"/>
                  <a:pt x="84" y="54"/>
                  <a:pt x="84" y="54"/>
                </a:cubicBezTo>
                <a:cubicBezTo>
                  <a:pt x="84" y="54"/>
                  <a:pt x="84" y="54"/>
                  <a:pt x="85" y="54"/>
                </a:cubicBezTo>
                <a:cubicBezTo>
                  <a:pt x="85" y="54"/>
                  <a:pt x="85" y="54"/>
                  <a:pt x="85" y="54"/>
                </a:cubicBezTo>
                <a:cubicBezTo>
                  <a:pt x="85" y="54"/>
                  <a:pt x="85" y="54"/>
                  <a:pt x="85" y="54"/>
                </a:cubicBezTo>
                <a:cubicBezTo>
                  <a:pt x="85" y="54"/>
                  <a:pt x="85" y="54"/>
                  <a:pt x="85" y="54"/>
                </a:cubicBezTo>
                <a:cubicBezTo>
                  <a:pt x="86" y="54"/>
                  <a:pt x="86" y="53"/>
                  <a:pt x="86" y="53"/>
                </a:cubicBezTo>
                <a:cubicBezTo>
                  <a:pt x="86" y="53"/>
                  <a:pt x="86" y="53"/>
                  <a:pt x="86" y="53"/>
                </a:cubicBezTo>
                <a:cubicBezTo>
                  <a:pt x="86" y="54"/>
                  <a:pt x="86" y="54"/>
                  <a:pt x="86" y="54"/>
                </a:cubicBezTo>
                <a:cubicBezTo>
                  <a:pt x="86" y="53"/>
                  <a:pt x="86" y="53"/>
                  <a:pt x="86" y="53"/>
                </a:cubicBezTo>
                <a:cubicBezTo>
                  <a:pt x="86" y="53"/>
                  <a:pt x="86" y="53"/>
                  <a:pt x="86" y="52"/>
                </a:cubicBezTo>
                <a:cubicBezTo>
                  <a:pt x="86" y="52"/>
                  <a:pt x="86" y="52"/>
                  <a:pt x="87" y="52"/>
                </a:cubicBezTo>
                <a:cubicBezTo>
                  <a:pt x="87" y="52"/>
                  <a:pt x="87" y="52"/>
                  <a:pt x="87" y="52"/>
                </a:cubicBezTo>
                <a:cubicBezTo>
                  <a:pt x="87" y="52"/>
                  <a:pt x="87" y="52"/>
                  <a:pt x="87" y="52"/>
                </a:cubicBezTo>
                <a:cubicBezTo>
                  <a:pt x="87" y="52"/>
                  <a:pt x="87" y="52"/>
                  <a:pt x="87" y="52"/>
                </a:cubicBezTo>
                <a:cubicBezTo>
                  <a:pt x="89" y="52"/>
                  <a:pt x="89" y="52"/>
                  <a:pt x="89" y="52"/>
                </a:cubicBezTo>
                <a:cubicBezTo>
                  <a:pt x="89" y="52"/>
                  <a:pt x="89" y="52"/>
                  <a:pt x="89" y="53"/>
                </a:cubicBezTo>
                <a:cubicBezTo>
                  <a:pt x="89" y="53"/>
                  <a:pt x="90" y="53"/>
                  <a:pt x="90" y="53"/>
                </a:cubicBezTo>
                <a:cubicBezTo>
                  <a:pt x="90" y="53"/>
                  <a:pt x="90" y="53"/>
                  <a:pt x="90" y="53"/>
                </a:cubicBezTo>
                <a:cubicBezTo>
                  <a:pt x="90" y="53"/>
                  <a:pt x="90" y="53"/>
                  <a:pt x="90" y="53"/>
                </a:cubicBezTo>
                <a:cubicBezTo>
                  <a:pt x="90" y="53"/>
                  <a:pt x="91" y="53"/>
                  <a:pt x="91" y="53"/>
                </a:cubicBezTo>
                <a:cubicBezTo>
                  <a:pt x="91" y="53"/>
                  <a:pt x="91" y="53"/>
                  <a:pt x="91" y="53"/>
                </a:cubicBezTo>
                <a:cubicBezTo>
                  <a:pt x="90" y="53"/>
                  <a:pt x="90" y="53"/>
                  <a:pt x="90" y="53"/>
                </a:cubicBezTo>
                <a:cubicBezTo>
                  <a:pt x="91" y="53"/>
                  <a:pt x="91" y="53"/>
                  <a:pt x="91" y="53"/>
                </a:cubicBezTo>
                <a:cubicBezTo>
                  <a:pt x="91" y="53"/>
                  <a:pt x="91" y="53"/>
                  <a:pt x="91" y="53"/>
                </a:cubicBezTo>
                <a:cubicBezTo>
                  <a:pt x="91" y="53"/>
                  <a:pt x="91" y="53"/>
                  <a:pt x="92" y="53"/>
                </a:cubicBezTo>
                <a:cubicBezTo>
                  <a:pt x="92" y="53"/>
                  <a:pt x="92" y="54"/>
                  <a:pt x="92" y="54"/>
                </a:cubicBezTo>
                <a:cubicBezTo>
                  <a:pt x="92" y="54"/>
                  <a:pt x="92" y="54"/>
                  <a:pt x="92" y="54"/>
                </a:cubicBezTo>
                <a:cubicBezTo>
                  <a:pt x="92" y="54"/>
                  <a:pt x="92" y="54"/>
                  <a:pt x="92" y="54"/>
                </a:cubicBezTo>
                <a:cubicBezTo>
                  <a:pt x="92" y="54"/>
                  <a:pt x="92" y="54"/>
                  <a:pt x="92" y="54"/>
                </a:cubicBezTo>
                <a:cubicBezTo>
                  <a:pt x="93" y="54"/>
                  <a:pt x="93" y="54"/>
                  <a:pt x="93" y="54"/>
                </a:cubicBezTo>
                <a:cubicBezTo>
                  <a:pt x="93" y="54"/>
                  <a:pt x="93" y="54"/>
                  <a:pt x="94" y="55"/>
                </a:cubicBezTo>
                <a:cubicBezTo>
                  <a:pt x="94" y="55"/>
                  <a:pt x="94" y="55"/>
                  <a:pt x="94" y="56"/>
                </a:cubicBezTo>
                <a:cubicBezTo>
                  <a:pt x="94" y="56"/>
                  <a:pt x="94" y="56"/>
                  <a:pt x="94" y="57"/>
                </a:cubicBezTo>
                <a:cubicBezTo>
                  <a:pt x="94" y="57"/>
                  <a:pt x="94" y="57"/>
                  <a:pt x="94" y="57"/>
                </a:cubicBezTo>
                <a:cubicBezTo>
                  <a:pt x="94" y="57"/>
                  <a:pt x="94" y="57"/>
                  <a:pt x="94" y="57"/>
                </a:cubicBezTo>
                <a:cubicBezTo>
                  <a:pt x="94" y="57"/>
                  <a:pt x="94" y="57"/>
                  <a:pt x="94" y="57"/>
                </a:cubicBezTo>
                <a:cubicBezTo>
                  <a:pt x="94" y="57"/>
                  <a:pt x="94" y="57"/>
                  <a:pt x="93" y="57"/>
                </a:cubicBezTo>
                <a:cubicBezTo>
                  <a:pt x="93" y="57"/>
                  <a:pt x="93" y="57"/>
                  <a:pt x="93" y="57"/>
                </a:cubicBezTo>
                <a:cubicBezTo>
                  <a:pt x="93" y="58"/>
                  <a:pt x="93" y="58"/>
                  <a:pt x="93" y="58"/>
                </a:cubicBezTo>
                <a:cubicBezTo>
                  <a:pt x="93" y="59"/>
                  <a:pt x="93" y="59"/>
                  <a:pt x="93" y="59"/>
                </a:cubicBezTo>
                <a:cubicBezTo>
                  <a:pt x="93" y="59"/>
                  <a:pt x="93" y="59"/>
                  <a:pt x="93" y="59"/>
                </a:cubicBezTo>
                <a:cubicBezTo>
                  <a:pt x="93" y="59"/>
                  <a:pt x="94" y="59"/>
                  <a:pt x="94" y="59"/>
                </a:cubicBezTo>
                <a:cubicBezTo>
                  <a:pt x="94" y="59"/>
                  <a:pt x="94" y="59"/>
                  <a:pt x="94" y="59"/>
                </a:cubicBezTo>
                <a:cubicBezTo>
                  <a:pt x="94" y="59"/>
                  <a:pt x="94" y="59"/>
                  <a:pt x="94" y="59"/>
                </a:cubicBezTo>
                <a:cubicBezTo>
                  <a:pt x="94" y="59"/>
                  <a:pt x="94" y="59"/>
                  <a:pt x="94" y="59"/>
                </a:cubicBezTo>
                <a:cubicBezTo>
                  <a:pt x="94" y="59"/>
                  <a:pt x="94" y="60"/>
                  <a:pt x="94" y="60"/>
                </a:cubicBezTo>
                <a:cubicBezTo>
                  <a:pt x="94" y="60"/>
                  <a:pt x="94" y="60"/>
                  <a:pt x="94" y="60"/>
                </a:cubicBezTo>
                <a:cubicBezTo>
                  <a:pt x="94" y="60"/>
                  <a:pt x="94" y="60"/>
                  <a:pt x="95" y="60"/>
                </a:cubicBezTo>
                <a:cubicBezTo>
                  <a:pt x="95" y="60"/>
                  <a:pt x="95" y="61"/>
                  <a:pt x="95" y="61"/>
                </a:cubicBezTo>
                <a:cubicBezTo>
                  <a:pt x="95" y="61"/>
                  <a:pt x="95" y="61"/>
                  <a:pt x="95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95" y="62"/>
                  <a:pt x="95" y="62"/>
                  <a:pt x="95" y="62"/>
                </a:cubicBezTo>
                <a:cubicBezTo>
                  <a:pt x="95" y="62"/>
                  <a:pt x="95" y="63"/>
                  <a:pt x="96" y="63"/>
                </a:cubicBezTo>
                <a:cubicBezTo>
                  <a:pt x="96" y="63"/>
                  <a:pt x="96" y="63"/>
                  <a:pt x="96" y="63"/>
                </a:cubicBezTo>
                <a:cubicBezTo>
                  <a:pt x="96" y="63"/>
                  <a:pt x="96" y="63"/>
                  <a:pt x="96" y="63"/>
                </a:cubicBezTo>
                <a:cubicBezTo>
                  <a:pt x="96" y="63"/>
                  <a:pt x="96" y="64"/>
                  <a:pt x="96" y="64"/>
                </a:cubicBezTo>
                <a:cubicBezTo>
                  <a:pt x="96" y="64"/>
                  <a:pt x="96" y="64"/>
                  <a:pt x="96" y="64"/>
                </a:cubicBezTo>
                <a:cubicBezTo>
                  <a:pt x="96" y="64"/>
                  <a:pt x="96" y="64"/>
                  <a:pt x="96" y="64"/>
                </a:cubicBezTo>
                <a:cubicBezTo>
                  <a:pt x="96" y="65"/>
                  <a:pt x="96" y="65"/>
                  <a:pt x="96" y="65"/>
                </a:cubicBezTo>
                <a:cubicBezTo>
                  <a:pt x="96" y="65"/>
                  <a:pt x="96" y="65"/>
                  <a:pt x="96" y="65"/>
                </a:cubicBezTo>
                <a:cubicBezTo>
                  <a:pt x="97" y="65"/>
                  <a:pt x="97" y="65"/>
                  <a:pt x="97" y="65"/>
                </a:cubicBezTo>
                <a:cubicBezTo>
                  <a:pt x="97" y="65"/>
                  <a:pt x="97" y="65"/>
                  <a:pt x="97" y="65"/>
                </a:cubicBezTo>
                <a:cubicBezTo>
                  <a:pt x="97" y="65"/>
                  <a:pt x="97" y="65"/>
                  <a:pt x="97" y="65"/>
                </a:cubicBezTo>
                <a:cubicBezTo>
                  <a:pt x="97" y="65"/>
                  <a:pt x="97" y="65"/>
                  <a:pt x="97" y="65"/>
                </a:cubicBezTo>
                <a:cubicBezTo>
                  <a:pt x="97" y="66"/>
                  <a:pt x="97" y="66"/>
                  <a:pt x="97" y="66"/>
                </a:cubicBezTo>
                <a:cubicBezTo>
                  <a:pt x="97" y="66"/>
                  <a:pt x="97" y="66"/>
                  <a:pt x="97" y="66"/>
                </a:cubicBezTo>
                <a:cubicBezTo>
                  <a:pt x="97" y="67"/>
                  <a:pt x="97" y="67"/>
                  <a:pt x="97" y="67"/>
                </a:cubicBezTo>
                <a:cubicBezTo>
                  <a:pt x="97" y="67"/>
                  <a:pt x="97" y="67"/>
                  <a:pt x="97" y="67"/>
                </a:cubicBezTo>
                <a:cubicBezTo>
                  <a:pt x="96" y="67"/>
                  <a:pt x="96" y="67"/>
                  <a:pt x="96" y="67"/>
                </a:cubicBezTo>
                <a:cubicBezTo>
                  <a:pt x="96" y="69"/>
                  <a:pt x="96" y="69"/>
                  <a:pt x="96" y="69"/>
                </a:cubicBezTo>
                <a:cubicBezTo>
                  <a:pt x="96" y="69"/>
                  <a:pt x="96" y="69"/>
                  <a:pt x="96" y="69"/>
                </a:cubicBezTo>
                <a:cubicBezTo>
                  <a:pt x="97" y="69"/>
                  <a:pt x="97" y="69"/>
                  <a:pt x="97" y="69"/>
                </a:cubicBezTo>
                <a:cubicBezTo>
                  <a:pt x="97" y="69"/>
                  <a:pt x="97" y="69"/>
                  <a:pt x="97" y="69"/>
                </a:cubicBezTo>
                <a:cubicBezTo>
                  <a:pt x="97" y="69"/>
                  <a:pt x="97" y="70"/>
                  <a:pt x="97" y="70"/>
                </a:cubicBezTo>
                <a:cubicBezTo>
                  <a:pt x="97" y="70"/>
                  <a:pt x="97" y="70"/>
                  <a:pt x="97" y="70"/>
                </a:cubicBezTo>
                <a:cubicBezTo>
                  <a:pt x="97" y="70"/>
                  <a:pt x="96" y="70"/>
                  <a:pt x="96" y="70"/>
                </a:cubicBezTo>
                <a:cubicBezTo>
                  <a:pt x="96" y="70"/>
                  <a:pt x="96" y="70"/>
                  <a:pt x="96" y="71"/>
                </a:cubicBezTo>
                <a:cubicBezTo>
                  <a:pt x="96" y="71"/>
                  <a:pt x="96" y="71"/>
                  <a:pt x="96" y="71"/>
                </a:cubicBezTo>
                <a:cubicBezTo>
                  <a:pt x="96" y="71"/>
                  <a:pt x="96" y="71"/>
                  <a:pt x="96" y="71"/>
                </a:cubicBezTo>
                <a:cubicBezTo>
                  <a:pt x="96" y="71"/>
                  <a:pt x="96" y="71"/>
                  <a:pt x="96" y="71"/>
                </a:cubicBezTo>
                <a:cubicBezTo>
                  <a:pt x="95" y="71"/>
                  <a:pt x="95" y="71"/>
                  <a:pt x="95" y="71"/>
                </a:cubicBezTo>
                <a:cubicBezTo>
                  <a:pt x="95" y="73"/>
                  <a:pt x="95" y="73"/>
                  <a:pt x="95" y="73"/>
                </a:cubicBezTo>
                <a:cubicBezTo>
                  <a:pt x="95" y="73"/>
                  <a:pt x="95" y="73"/>
                  <a:pt x="95" y="73"/>
                </a:cubicBezTo>
                <a:cubicBezTo>
                  <a:pt x="95" y="73"/>
                  <a:pt x="95" y="73"/>
                  <a:pt x="95" y="73"/>
                </a:cubicBezTo>
                <a:cubicBezTo>
                  <a:pt x="95" y="73"/>
                  <a:pt x="95" y="73"/>
                  <a:pt x="95" y="73"/>
                </a:cubicBezTo>
                <a:cubicBezTo>
                  <a:pt x="95" y="74"/>
                  <a:pt x="95" y="74"/>
                  <a:pt x="95" y="74"/>
                </a:cubicBezTo>
                <a:cubicBezTo>
                  <a:pt x="95" y="74"/>
                  <a:pt x="95" y="74"/>
                  <a:pt x="94" y="74"/>
                </a:cubicBezTo>
                <a:cubicBezTo>
                  <a:pt x="94" y="74"/>
                  <a:pt x="94" y="74"/>
                  <a:pt x="94" y="75"/>
                </a:cubicBezTo>
                <a:cubicBezTo>
                  <a:pt x="94" y="75"/>
                  <a:pt x="94" y="75"/>
                  <a:pt x="94" y="75"/>
                </a:cubicBezTo>
                <a:cubicBezTo>
                  <a:pt x="94" y="75"/>
                  <a:pt x="94" y="75"/>
                  <a:pt x="94" y="75"/>
                </a:cubicBezTo>
                <a:cubicBezTo>
                  <a:pt x="94" y="75"/>
                  <a:pt x="94" y="75"/>
                  <a:pt x="94" y="75"/>
                </a:cubicBezTo>
                <a:cubicBezTo>
                  <a:pt x="94" y="75"/>
                  <a:pt x="94" y="75"/>
                  <a:pt x="94" y="75"/>
                </a:cubicBezTo>
                <a:cubicBezTo>
                  <a:pt x="94" y="80"/>
                  <a:pt x="94" y="80"/>
                  <a:pt x="94" y="80"/>
                </a:cubicBezTo>
                <a:cubicBezTo>
                  <a:pt x="94" y="80"/>
                  <a:pt x="94" y="80"/>
                  <a:pt x="94" y="80"/>
                </a:cubicBezTo>
                <a:cubicBezTo>
                  <a:pt x="94" y="80"/>
                  <a:pt x="94" y="80"/>
                  <a:pt x="94" y="80"/>
                </a:cubicBezTo>
                <a:cubicBezTo>
                  <a:pt x="94" y="80"/>
                  <a:pt x="94" y="80"/>
                  <a:pt x="94" y="80"/>
                </a:cubicBezTo>
                <a:cubicBezTo>
                  <a:pt x="94" y="80"/>
                  <a:pt x="94" y="80"/>
                  <a:pt x="94" y="80"/>
                </a:cubicBezTo>
                <a:cubicBezTo>
                  <a:pt x="94" y="80"/>
                  <a:pt x="94" y="80"/>
                  <a:pt x="94" y="80"/>
                </a:cubicBezTo>
                <a:cubicBezTo>
                  <a:pt x="94" y="80"/>
                  <a:pt x="94" y="80"/>
                  <a:pt x="94" y="80"/>
                </a:cubicBezTo>
                <a:cubicBezTo>
                  <a:pt x="94" y="81"/>
                  <a:pt x="94" y="81"/>
                  <a:pt x="95" y="81"/>
                </a:cubicBezTo>
                <a:cubicBezTo>
                  <a:pt x="95" y="81"/>
                  <a:pt x="95" y="81"/>
                  <a:pt x="95" y="81"/>
                </a:cubicBezTo>
                <a:cubicBezTo>
                  <a:pt x="95" y="81"/>
                  <a:pt x="95" y="81"/>
                  <a:pt x="95" y="81"/>
                </a:cubicBezTo>
                <a:cubicBezTo>
                  <a:pt x="95" y="81"/>
                  <a:pt x="95" y="81"/>
                  <a:pt x="95" y="81"/>
                </a:cubicBezTo>
                <a:cubicBezTo>
                  <a:pt x="95" y="81"/>
                  <a:pt x="95" y="81"/>
                  <a:pt x="95" y="81"/>
                </a:cubicBezTo>
                <a:cubicBezTo>
                  <a:pt x="95" y="81"/>
                  <a:pt x="95" y="81"/>
                  <a:pt x="95" y="81"/>
                </a:cubicBezTo>
                <a:cubicBezTo>
                  <a:pt x="95" y="81"/>
                  <a:pt x="95" y="81"/>
                  <a:pt x="95" y="81"/>
                </a:cubicBezTo>
                <a:cubicBezTo>
                  <a:pt x="95" y="82"/>
                  <a:pt x="95" y="82"/>
                  <a:pt x="95" y="82"/>
                </a:cubicBezTo>
                <a:cubicBezTo>
                  <a:pt x="95" y="82"/>
                  <a:pt x="95" y="82"/>
                  <a:pt x="95" y="82"/>
                </a:cubicBezTo>
                <a:cubicBezTo>
                  <a:pt x="94" y="82"/>
                  <a:pt x="94" y="82"/>
                  <a:pt x="94" y="82"/>
                </a:cubicBezTo>
                <a:cubicBezTo>
                  <a:pt x="94" y="87"/>
                  <a:pt x="94" y="87"/>
                  <a:pt x="94" y="87"/>
                </a:cubicBezTo>
                <a:cubicBezTo>
                  <a:pt x="94" y="87"/>
                  <a:pt x="94" y="87"/>
                  <a:pt x="94" y="87"/>
                </a:cubicBezTo>
                <a:cubicBezTo>
                  <a:pt x="94" y="87"/>
                  <a:pt x="95" y="87"/>
                  <a:pt x="95" y="87"/>
                </a:cubicBezTo>
                <a:cubicBezTo>
                  <a:pt x="95" y="87"/>
                  <a:pt x="95" y="88"/>
                  <a:pt x="95" y="88"/>
                </a:cubicBezTo>
                <a:cubicBezTo>
                  <a:pt x="95" y="88"/>
                  <a:pt x="95" y="89"/>
                  <a:pt x="95" y="89"/>
                </a:cubicBezTo>
                <a:cubicBezTo>
                  <a:pt x="95" y="89"/>
                  <a:pt x="95" y="89"/>
                  <a:pt x="95" y="89"/>
                </a:cubicBezTo>
                <a:cubicBezTo>
                  <a:pt x="94" y="90"/>
                  <a:pt x="94" y="90"/>
                  <a:pt x="94" y="90"/>
                </a:cubicBezTo>
                <a:cubicBezTo>
                  <a:pt x="94" y="90"/>
                  <a:pt x="94" y="90"/>
                  <a:pt x="94" y="90"/>
                </a:cubicBezTo>
                <a:cubicBezTo>
                  <a:pt x="94" y="90"/>
                  <a:pt x="93" y="90"/>
                  <a:pt x="93" y="90"/>
                </a:cubicBezTo>
                <a:cubicBezTo>
                  <a:pt x="93" y="90"/>
                  <a:pt x="93" y="91"/>
                  <a:pt x="93" y="91"/>
                </a:cubicBezTo>
                <a:cubicBezTo>
                  <a:pt x="93" y="91"/>
                  <a:pt x="93" y="91"/>
                  <a:pt x="93" y="91"/>
                </a:cubicBezTo>
                <a:cubicBezTo>
                  <a:pt x="93" y="91"/>
                  <a:pt x="93" y="92"/>
                  <a:pt x="93" y="92"/>
                </a:cubicBezTo>
                <a:cubicBezTo>
                  <a:pt x="94" y="92"/>
                  <a:pt x="94" y="92"/>
                  <a:pt x="94" y="92"/>
                </a:cubicBezTo>
                <a:cubicBezTo>
                  <a:pt x="94" y="92"/>
                  <a:pt x="94" y="92"/>
                  <a:pt x="94" y="92"/>
                </a:cubicBezTo>
                <a:cubicBezTo>
                  <a:pt x="94" y="92"/>
                  <a:pt x="94" y="92"/>
                  <a:pt x="95" y="92"/>
                </a:cubicBezTo>
                <a:cubicBezTo>
                  <a:pt x="95" y="92"/>
                  <a:pt x="95" y="92"/>
                  <a:pt x="96" y="92"/>
                </a:cubicBezTo>
                <a:cubicBezTo>
                  <a:pt x="96" y="92"/>
                  <a:pt x="96" y="92"/>
                  <a:pt x="96" y="92"/>
                </a:cubicBezTo>
                <a:cubicBezTo>
                  <a:pt x="97" y="92"/>
                  <a:pt x="98" y="92"/>
                  <a:pt x="98" y="91"/>
                </a:cubicBezTo>
                <a:cubicBezTo>
                  <a:pt x="99" y="91"/>
                  <a:pt x="99" y="91"/>
                  <a:pt x="99" y="91"/>
                </a:cubicBezTo>
                <a:cubicBezTo>
                  <a:pt x="99" y="91"/>
                  <a:pt x="99" y="91"/>
                  <a:pt x="99" y="91"/>
                </a:cubicBezTo>
                <a:cubicBezTo>
                  <a:pt x="99" y="91"/>
                  <a:pt x="99" y="91"/>
                  <a:pt x="99" y="91"/>
                </a:cubicBezTo>
                <a:cubicBezTo>
                  <a:pt x="99" y="91"/>
                  <a:pt x="99" y="91"/>
                  <a:pt x="99" y="91"/>
                </a:cubicBezTo>
                <a:cubicBezTo>
                  <a:pt x="99" y="91"/>
                  <a:pt x="100" y="91"/>
                  <a:pt x="100" y="91"/>
                </a:cubicBezTo>
                <a:cubicBezTo>
                  <a:pt x="100" y="90"/>
                  <a:pt x="100" y="90"/>
                  <a:pt x="100" y="90"/>
                </a:cubicBezTo>
                <a:cubicBezTo>
                  <a:pt x="100" y="90"/>
                  <a:pt x="100" y="90"/>
                  <a:pt x="100" y="90"/>
                </a:cubicBezTo>
                <a:cubicBezTo>
                  <a:pt x="100" y="90"/>
                  <a:pt x="100" y="90"/>
                  <a:pt x="100" y="90"/>
                </a:cubicBezTo>
                <a:cubicBezTo>
                  <a:pt x="100" y="89"/>
                  <a:pt x="101" y="88"/>
                  <a:pt x="101" y="88"/>
                </a:cubicBezTo>
                <a:cubicBezTo>
                  <a:pt x="102" y="88"/>
                  <a:pt x="102" y="88"/>
                  <a:pt x="102" y="88"/>
                </a:cubicBezTo>
                <a:cubicBezTo>
                  <a:pt x="102" y="88"/>
                  <a:pt x="103" y="88"/>
                  <a:pt x="103" y="88"/>
                </a:cubicBezTo>
                <a:cubicBezTo>
                  <a:pt x="103" y="88"/>
                  <a:pt x="103" y="88"/>
                  <a:pt x="103" y="88"/>
                </a:cubicBezTo>
                <a:cubicBezTo>
                  <a:pt x="103" y="88"/>
                  <a:pt x="103" y="88"/>
                  <a:pt x="104" y="88"/>
                </a:cubicBezTo>
                <a:cubicBezTo>
                  <a:pt x="104" y="88"/>
                  <a:pt x="104" y="88"/>
                  <a:pt x="104" y="88"/>
                </a:cubicBezTo>
                <a:cubicBezTo>
                  <a:pt x="105" y="87"/>
                  <a:pt x="105" y="87"/>
                  <a:pt x="105" y="87"/>
                </a:cubicBezTo>
                <a:cubicBezTo>
                  <a:pt x="105" y="87"/>
                  <a:pt x="105" y="86"/>
                  <a:pt x="105" y="86"/>
                </a:cubicBezTo>
                <a:cubicBezTo>
                  <a:pt x="105" y="86"/>
                  <a:pt x="105" y="86"/>
                  <a:pt x="105" y="86"/>
                </a:cubicBezTo>
                <a:cubicBezTo>
                  <a:pt x="105" y="85"/>
                  <a:pt x="105" y="85"/>
                  <a:pt x="105" y="85"/>
                </a:cubicBezTo>
                <a:cubicBezTo>
                  <a:pt x="105" y="85"/>
                  <a:pt x="104" y="85"/>
                  <a:pt x="104" y="85"/>
                </a:cubicBezTo>
                <a:cubicBezTo>
                  <a:pt x="104" y="85"/>
                  <a:pt x="104" y="85"/>
                  <a:pt x="104" y="85"/>
                </a:cubicBezTo>
                <a:cubicBezTo>
                  <a:pt x="104" y="84"/>
                  <a:pt x="104" y="84"/>
                  <a:pt x="104" y="84"/>
                </a:cubicBezTo>
                <a:cubicBezTo>
                  <a:pt x="104" y="84"/>
                  <a:pt x="104" y="84"/>
                  <a:pt x="104" y="84"/>
                </a:cubicBezTo>
                <a:cubicBezTo>
                  <a:pt x="105" y="84"/>
                  <a:pt x="105" y="84"/>
                  <a:pt x="105" y="84"/>
                </a:cubicBezTo>
                <a:cubicBezTo>
                  <a:pt x="105" y="84"/>
                  <a:pt x="105" y="84"/>
                  <a:pt x="105" y="83"/>
                </a:cubicBezTo>
                <a:cubicBezTo>
                  <a:pt x="105" y="83"/>
                  <a:pt x="105" y="83"/>
                  <a:pt x="105" y="83"/>
                </a:cubicBezTo>
                <a:cubicBezTo>
                  <a:pt x="105" y="83"/>
                  <a:pt x="105" y="83"/>
                  <a:pt x="105" y="83"/>
                </a:cubicBezTo>
                <a:cubicBezTo>
                  <a:pt x="105" y="83"/>
                  <a:pt x="105" y="83"/>
                  <a:pt x="105" y="83"/>
                </a:cubicBezTo>
                <a:cubicBezTo>
                  <a:pt x="105" y="84"/>
                  <a:pt x="105" y="84"/>
                  <a:pt x="105" y="84"/>
                </a:cubicBezTo>
                <a:cubicBezTo>
                  <a:pt x="105" y="83"/>
                  <a:pt x="105" y="83"/>
                  <a:pt x="105" y="83"/>
                </a:cubicBezTo>
                <a:cubicBezTo>
                  <a:pt x="105" y="83"/>
                  <a:pt x="105" y="83"/>
                  <a:pt x="105" y="83"/>
                </a:cubicBezTo>
                <a:cubicBezTo>
                  <a:pt x="105" y="83"/>
                  <a:pt x="105" y="83"/>
                  <a:pt x="105" y="83"/>
                </a:cubicBezTo>
                <a:cubicBezTo>
                  <a:pt x="105" y="83"/>
                  <a:pt x="105" y="83"/>
                  <a:pt x="105" y="83"/>
                </a:cubicBezTo>
                <a:cubicBezTo>
                  <a:pt x="106" y="83"/>
                  <a:pt x="106" y="83"/>
                  <a:pt x="106" y="83"/>
                </a:cubicBezTo>
                <a:cubicBezTo>
                  <a:pt x="106" y="83"/>
                  <a:pt x="107" y="82"/>
                  <a:pt x="107" y="82"/>
                </a:cubicBezTo>
                <a:cubicBezTo>
                  <a:pt x="107" y="81"/>
                  <a:pt x="107" y="81"/>
                  <a:pt x="107" y="80"/>
                </a:cubicBezTo>
                <a:cubicBezTo>
                  <a:pt x="107" y="80"/>
                  <a:pt x="107" y="80"/>
                  <a:pt x="107" y="80"/>
                </a:cubicBezTo>
                <a:cubicBezTo>
                  <a:pt x="107" y="80"/>
                  <a:pt x="107" y="79"/>
                  <a:pt x="107" y="79"/>
                </a:cubicBezTo>
                <a:cubicBezTo>
                  <a:pt x="107" y="79"/>
                  <a:pt x="107" y="79"/>
                  <a:pt x="107" y="79"/>
                </a:cubicBezTo>
                <a:cubicBezTo>
                  <a:pt x="107" y="79"/>
                  <a:pt x="107" y="79"/>
                  <a:pt x="107" y="79"/>
                </a:cubicBezTo>
                <a:cubicBezTo>
                  <a:pt x="107" y="79"/>
                  <a:pt x="107" y="79"/>
                  <a:pt x="107" y="79"/>
                </a:cubicBezTo>
                <a:cubicBezTo>
                  <a:pt x="107" y="79"/>
                  <a:pt x="107" y="78"/>
                  <a:pt x="107" y="78"/>
                </a:cubicBezTo>
                <a:cubicBezTo>
                  <a:pt x="107" y="78"/>
                  <a:pt x="108" y="78"/>
                  <a:pt x="108" y="78"/>
                </a:cubicBezTo>
                <a:cubicBezTo>
                  <a:pt x="108" y="78"/>
                  <a:pt x="108" y="78"/>
                  <a:pt x="108" y="78"/>
                </a:cubicBezTo>
                <a:cubicBezTo>
                  <a:pt x="108" y="78"/>
                  <a:pt x="108" y="78"/>
                  <a:pt x="108" y="78"/>
                </a:cubicBezTo>
                <a:cubicBezTo>
                  <a:pt x="109" y="77"/>
                  <a:pt x="109" y="77"/>
                  <a:pt x="109" y="77"/>
                </a:cubicBezTo>
                <a:cubicBezTo>
                  <a:pt x="109" y="77"/>
                  <a:pt x="109" y="76"/>
                  <a:pt x="109" y="76"/>
                </a:cubicBezTo>
                <a:cubicBezTo>
                  <a:pt x="109" y="76"/>
                  <a:pt x="109" y="76"/>
                  <a:pt x="109" y="76"/>
                </a:cubicBezTo>
                <a:cubicBezTo>
                  <a:pt x="109" y="76"/>
                  <a:pt x="109" y="75"/>
                  <a:pt x="109" y="75"/>
                </a:cubicBezTo>
                <a:cubicBezTo>
                  <a:pt x="110" y="75"/>
                  <a:pt x="110" y="74"/>
                  <a:pt x="111" y="74"/>
                </a:cubicBezTo>
                <a:cubicBezTo>
                  <a:pt x="111" y="74"/>
                  <a:pt x="111" y="74"/>
                  <a:pt x="111" y="74"/>
                </a:cubicBezTo>
                <a:cubicBezTo>
                  <a:pt x="111" y="74"/>
                  <a:pt x="111" y="73"/>
                  <a:pt x="111" y="73"/>
                </a:cubicBezTo>
                <a:cubicBezTo>
                  <a:pt x="111" y="73"/>
                  <a:pt x="111" y="72"/>
                  <a:pt x="111" y="72"/>
                </a:cubicBezTo>
                <a:cubicBezTo>
                  <a:pt x="111" y="72"/>
                  <a:pt x="111" y="72"/>
                  <a:pt x="111" y="72"/>
                </a:cubicBezTo>
                <a:cubicBezTo>
                  <a:pt x="111" y="71"/>
                  <a:pt x="111" y="71"/>
                  <a:pt x="111" y="70"/>
                </a:cubicBezTo>
                <a:cubicBezTo>
                  <a:pt x="111" y="70"/>
                  <a:pt x="111" y="70"/>
                  <a:pt x="112" y="69"/>
                </a:cubicBezTo>
                <a:cubicBezTo>
                  <a:pt x="112" y="69"/>
                  <a:pt x="112" y="69"/>
                  <a:pt x="112" y="69"/>
                </a:cubicBezTo>
                <a:cubicBezTo>
                  <a:pt x="112" y="69"/>
                  <a:pt x="112" y="69"/>
                  <a:pt x="112" y="69"/>
                </a:cubicBezTo>
                <a:cubicBezTo>
                  <a:pt x="112" y="68"/>
                  <a:pt x="112" y="68"/>
                  <a:pt x="112" y="68"/>
                </a:cubicBezTo>
                <a:cubicBezTo>
                  <a:pt x="112" y="68"/>
                  <a:pt x="112" y="68"/>
                  <a:pt x="112" y="68"/>
                </a:cubicBezTo>
                <a:cubicBezTo>
                  <a:pt x="112" y="68"/>
                  <a:pt x="112" y="68"/>
                  <a:pt x="112" y="68"/>
                </a:cubicBezTo>
                <a:cubicBezTo>
                  <a:pt x="112" y="68"/>
                  <a:pt x="112" y="68"/>
                  <a:pt x="112" y="68"/>
                </a:cubicBezTo>
                <a:cubicBezTo>
                  <a:pt x="112" y="69"/>
                  <a:pt x="112" y="69"/>
                  <a:pt x="112" y="69"/>
                </a:cubicBezTo>
                <a:cubicBezTo>
                  <a:pt x="112" y="68"/>
                  <a:pt x="112" y="68"/>
                  <a:pt x="112" y="68"/>
                </a:cubicBezTo>
                <a:cubicBezTo>
                  <a:pt x="112" y="67"/>
                  <a:pt x="112" y="66"/>
                  <a:pt x="112" y="65"/>
                </a:cubicBezTo>
                <a:cubicBezTo>
                  <a:pt x="112" y="65"/>
                  <a:pt x="112" y="64"/>
                  <a:pt x="112" y="64"/>
                </a:cubicBezTo>
                <a:cubicBezTo>
                  <a:pt x="112" y="63"/>
                  <a:pt x="112" y="62"/>
                  <a:pt x="113" y="62"/>
                </a:cubicBezTo>
                <a:cubicBezTo>
                  <a:pt x="113" y="61"/>
                  <a:pt x="113" y="61"/>
                  <a:pt x="113" y="61"/>
                </a:cubicBezTo>
                <a:cubicBezTo>
                  <a:pt x="113" y="61"/>
                  <a:pt x="113" y="61"/>
                  <a:pt x="113" y="61"/>
                </a:cubicBezTo>
                <a:cubicBezTo>
                  <a:pt x="113" y="61"/>
                  <a:pt x="113" y="61"/>
                  <a:pt x="113" y="61"/>
                </a:cubicBezTo>
                <a:cubicBezTo>
                  <a:pt x="113" y="61"/>
                  <a:pt x="113" y="61"/>
                  <a:pt x="113" y="61"/>
                </a:cubicBezTo>
                <a:cubicBezTo>
                  <a:pt x="113" y="61"/>
                  <a:pt x="113" y="61"/>
                  <a:pt x="113" y="61"/>
                </a:cubicBezTo>
                <a:cubicBezTo>
                  <a:pt x="113" y="61"/>
                  <a:pt x="113" y="61"/>
                  <a:pt x="113" y="61"/>
                </a:cubicBezTo>
                <a:cubicBezTo>
                  <a:pt x="113" y="60"/>
                  <a:pt x="113" y="60"/>
                  <a:pt x="113" y="60"/>
                </a:cubicBezTo>
                <a:cubicBezTo>
                  <a:pt x="113" y="60"/>
                  <a:pt x="113" y="60"/>
                  <a:pt x="113" y="60"/>
                </a:cubicBezTo>
                <a:cubicBezTo>
                  <a:pt x="113" y="60"/>
                  <a:pt x="113" y="60"/>
                  <a:pt x="113" y="60"/>
                </a:cubicBezTo>
                <a:cubicBezTo>
                  <a:pt x="113" y="60"/>
                  <a:pt x="113" y="60"/>
                  <a:pt x="114" y="60"/>
                </a:cubicBezTo>
                <a:cubicBezTo>
                  <a:pt x="114" y="60"/>
                  <a:pt x="114" y="60"/>
                  <a:pt x="114" y="60"/>
                </a:cubicBezTo>
                <a:cubicBezTo>
                  <a:pt x="114" y="58"/>
                  <a:pt x="114" y="58"/>
                  <a:pt x="114" y="58"/>
                </a:cubicBezTo>
                <a:cubicBezTo>
                  <a:pt x="114" y="58"/>
                  <a:pt x="114" y="58"/>
                  <a:pt x="114" y="57"/>
                </a:cubicBezTo>
                <a:cubicBezTo>
                  <a:pt x="114" y="57"/>
                  <a:pt x="114" y="57"/>
                  <a:pt x="114" y="57"/>
                </a:cubicBezTo>
                <a:cubicBezTo>
                  <a:pt x="113" y="57"/>
                  <a:pt x="113" y="57"/>
                  <a:pt x="113" y="57"/>
                </a:cubicBezTo>
                <a:cubicBezTo>
                  <a:pt x="113" y="57"/>
                  <a:pt x="113" y="56"/>
                  <a:pt x="113" y="56"/>
                </a:cubicBezTo>
                <a:cubicBezTo>
                  <a:pt x="113" y="56"/>
                  <a:pt x="113" y="56"/>
                  <a:pt x="113" y="56"/>
                </a:cubicBezTo>
                <a:cubicBezTo>
                  <a:pt x="113" y="56"/>
                  <a:pt x="113" y="55"/>
                  <a:pt x="114" y="55"/>
                </a:cubicBezTo>
                <a:cubicBezTo>
                  <a:pt x="114" y="55"/>
                  <a:pt x="114" y="55"/>
                  <a:pt x="114" y="55"/>
                </a:cubicBezTo>
                <a:cubicBezTo>
                  <a:pt x="114" y="55"/>
                  <a:pt x="114" y="55"/>
                  <a:pt x="114" y="55"/>
                </a:cubicBezTo>
                <a:cubicBezTo>
                  <a:pt x="114" y="54"/>
                  <a:pt x="114" y="54"/>
                  <a:pt x="114" y="54"/>
                </a:cubicBezTo>
                <a:cubicBezTo>
                  <a:pt x="114" y="54"/>
                  <a:pt x="114" y="54"/>
                  <a:pt x="114" y="54"/>
                </a:cubicBezTo>
                <a:cubicBezTo>
                  <a:pt x="114" y="53"/>
                  <a:pt x="114" y="53"/>
                  <a:pt x="114" y="53"/>
                </a:cubicBezTo>
                <a:cubicBezTo>
                  <a:pt x="114" y="53"/>
                  <a:pt x="114" y="53"/>
                  <a:pt x="114" y="53"/>
                </a:cubicBezTo>
                <a:cubicBezTo>
                  <a:pt x="114" y="52"/>
                  <a:pt x="114" y="52"/>
                  <a:pt x="114" y="52"/>
                </a:cubicBezTo>
                <a:cubicBezTo>
                  <a:pt x="114" y="52"/>
                  <a:pt x="114" y="52"/>
                  <a:pt x="114" y="52"/>
                </a:cubicBezTo>
                <a:cubicBezTo>
                  <a:pt x="114" y="50"/>
                  <a:pt x="114" y="50"/>
                  <a:pt x="114" y="50"/>
                </a:cubicBezTo>
                <a:cubicBezTo>
                  <a:pt x="114" y="50"/>
                  <a:pt x="114" y="50"/>
                  <a:pt x="114" y="50"/>
                </a:cubicBezTo>
                <a:cubicBezTo>
                  <a:pt x="114" y="49"/>
                  <a:pt x="115" y="49"/>
                  <a:pt x="114" y="49"/>
                </a:cubicBezTo>
                <a:cubicBezTo>
                  <a:pt x="114" y="48"/>
                  <a:pt x="113" y="48"/>
                  <a:pt x="113" y="48"/>
                </a:cubicBezTo>
                <a:cubicBezTo>
                  <a:pt x="113" y="47"/>
                  <a:pt x="113" y="47"/>
                  <a:pt x="113" y="47"/>
                </a:cubicBezTo>
                <a:cubicBezTo>
                  <a:pt x="113" y="46"/>
                  <a:pt x="113" y="46"/>
                  <a:pt x="113" y="46"/>
                </a:cubicBezTo>
                <a:cubicBezTo>
                  <a:pt x="113" y="46"/>
                  <a:pt x="112" y="46"/>
                  <a:pt x="112" y="46"/>
                </a:cubicBezTo>
                <a:cubicBezTo>
                  <a:pt x="112" y="46"/>
                  <a:pt x="112" y="46"/>
                  <a:pt x="112" y="45"/>
                </a:cubicBezTo>
                <a:cubicBezTo>
                  <a:pt x="112" y="45"/>
                  <a:pt x="112" y="45"/>
                  <a:pt x="112" y="45"/>
                </a:cubicBezTo>
                <a:cubicBezTo>
                  <a:pt x="112" y="45"/>
                  <a:pt x="112" y="45"/>
                  <a:pt x="112" y="45"/>
                </a:cubicBezTo>
                <a:cubicBezTo>
                  <a:pt x="112" y="45"/>
                  <a:pt x="112" y="45"/>
                  <a:pt x="112" y="45"/>
                </a:cubicBezTo>
                <a:cubicBezTo>
                  <a:pt x="112" y="45"/>
                  <a:pt x="112" y="45"/>
                  <a:pt x="112" y="44"/>
                </a:cubicBezTo>
                <a:cubicBezTo>
                  <a:pt x="112" y="44"/>
                  <a:pt x="112" y="44"/>
                  <a:pt x="111" y="44"/>
                </a:cubicBezTo>
                <a:cubicBezTo>
                  <a:pt x="111" y="44"/>
                  <a:pt x="111" y="44"/>
                  <a:pt x="111" y="44"/>
                </a:cubicBezTo>
                <a:cubicBezTo>
                  <a:pt x="111" y="44"/>
                  <a:pt x="111" y="44"/>
                  <a:pt x="111" y="44"/>
                </a:cubicBezTo>
                <a:cubicBezTo>
                  <a:pt x="111" y="44"/>
                  <a:pt x="111" y="43"/>
                  <a:pt x="111" y="43"/>
                </a:cubicBezTo>
                <a:cubicBezTo>
                  <a:pt x="111" y="43"/>
                  <a:pt x="111" y="43"/>
                  <a:pt x="111" y="43"/>
                </a:cubicBezTo>
                <a:cubicBezTo>
                  <a:pt x="111" y="43"/>
                  <a:pt x="111" y="43"/>
                  <a:pt x="111" y="43"/>
                </a:cubicBezTo>
                <a:cubicBezTo>
                  <a:pt x="111" y="43"/>
                  <a:pt x="111" y="42"/>
                  <a:pt x="111" y="42"/>
                </a:cubicBezTo>
                <a:cubicBezTo>
                  <a:pt x="111" y="42"/>
                  <a:pt x="110" y="42"/>
                  <a:pt x="110" y="42"/>
                </a:cubicBezTo>
                <a:cubicBezTo>
                  <a:pt x="110" y="42"/>
                  <a:pt x="110" y="42"/>
                  <a:pt x="110" y="42"/>
                </a:cubicBezTo>
                <a:cubicBezTo>
                  <a:pt x="110" y="41"/>
                  <a:pt x="110" y="41"/>
                  <a:pt x="110" y="41"/>
                </a:cubicBezTo>
                <a:cubicBezTo>
                  <a:pt x="109" y="41"/>
                  <a:pt x="109" y="40"/>
                  <a:pt x="109" y="39"/>
                </a:cubicBezTo>
                <a:cubicBezTo>
                  <a:pt x="109" y="39"/>
                  <a:pt x="109" y="39"/>
                  <a:pt x="109" y="39"/>
                </a:cubicBezTo>
                <a:cubicBezTo>
                  <a:pt x="109" y="39"/>
                  <a:pt x="109" y="39"/>
                  <a:pt x="109" y="39"/>
                </a:cubicBezTo>
                <a:cubicBezTo>
                  <a:pt x="109" y="39"/>
                  <a:pt x="109" y="39"/>
                  <a:pt x="109" y="39"/>
                </a:cubicBezTo>
                <a:cubicBezTo>
                  <a:pt x="109" y="38"/>
                  <a:pt x="108" y="38"/>
                  <a:pt x="108" y="38"/>
                </a:cubicBezTo>
                <a:cubicBezTo>
                  <a:pt x="108" y="38"/>
                  <a:pt x="108" y="38"/>
                  <a:pt x="108" y="38"/>
                </a:cubicBezTo>
                <a:cubicBezTo>
                  <a:pt x="108" y="37"/>
                  <a:pt x="108" y="37"/>
                  <a:pt x="108" y="37"/>
                </a:cubicBezTo>
                <a:cubicBezTo>
                  <a:pt x="108" y="37"/>
                  <a:pt x="107" y="37"/>
                  <a:pt x="107" y="37"/>
                </a:cubicBezTo>
                <a:cubicBezTo>
                  <a:pt x="107" y="37"/>
                  <a:pt x="107" y="37"/>
                  <a:pt x="107" y="37"/>
                </a:cubicBezTo>
                <a:cubicBezTo>
                  <a:pt x="107" y="37"/>
                  <a:pt x="107" y="36"/>
                  <a:pt x="107" y="36"/>
                </a:cubicBezTo>
                <a:cubicBezTo>
                  <a:pt x="107" y="36"/>
                  <a:pt x="107" y="36"/>
                  <a:pt x="107" y="36"/>
                </a:cubicBezTo>
                <a:cubicBezTo>
                  <a:pt x="107" y="36"/>
                  <a:pt x="107" y="36"/>
                  <a:pt x="107" y="36"/>
                </a:cubicBezTo>
                <a:cubicBezTo>
                  <a:pt x="107" y="36"/>
                  <a:pt x="107" y="36"/>
                  <a:pt x="107" y="36"/>
                </a:cubicBezTo>
                <a:cubicBezTo>
                  <a:pt x="107" y="36"/>
                  <a:pt x="107" y="36"/>
                  <a:pt x="107" y="36"/>
                </a:cubicBezTo>
                <a:cubicBezTo>
                  <a:pt x="107" y="36"/>
                  <a:pt x="107" y="36"/>
                  <a:pt x="107" y="36"/>
                </a:cubicBezTo>
                <a:cubicBezTo>
                  <a:pt x="107" y="35"/>
                  <a:pt x="107" y="35"/>
                  <a:pt x="107" y="35"/>
                </a:cubicBezTo>
                <a:cubicBezTo>
                  <a:pt x="107" y="35"/>
                  <a:pt x="107" y="35"/>
                  <a:pt x="107" y="35"/>
                </a:cubicBezTo>
                <a:cubicBezTo>
                  <a:pt x="106" y="35"/>
                  <a:pt x="106" y="35"/>
                  <a:pt x="106" y="35"/>
                </a:cubicBezTo>
                <a:cubicBezTo>
                  <a:pt x="106" y="34"/>
                  <a:pt x="105" y="34"/>
                  <a:pt x="105" y="33"/>
                </a:cubicBezTo>
                <a:cubicBezTo>
                  <a:pt x="105" y="32"/>
                  <a:pt x="105" y="32"/>
                  <a:pt x="105" y="32"/>
                </a:cubicBezTo>
                <a:cubicBezTo>
                  <a:pt x="104" y="32"/>
                  <a:pt x="104" y="31"/>
                  <a:pt x="103" y="31"/>
                </a:cubicBezTo>
                <a:cubicBezTo>
                  <a:pt x="104" y="31"/>
                  <a:pt x="104" y="31"/>
                  <a:pt x="104" y="31"/>
                </a:cubicBezTo>
                <a:cubicBezTo>
                  <a:pt x="104" y="30"/>
                  <a:pt x="104" y="30"/>
                  <a:pt x="104" y="30"/>
                </a:cubicBezTo>
                <a:cubicBezTo>
                  <a:pt x="104" y="31"/>
                  <a:pt x="104" y="31"/>
                  <a:pt x="104" y="31"/>
                </a:cubicBezTo>
                <a:cubicBezTo>
                  <a:pt x="105" y="31"/>
                  <a:pt x="105" y="31"/>
                  <a:pt x="105" y="31"/>
                </a:cubicBezTo>
                <a:cubicBezTo>
                  <a:pt x="105" y="31"/>
                  <a:pt x="105" y="31"/>
                  <a:pt x="105" y="31"/>
                </a:cubicBezTo>
                <a:cubicBezTo>
                  <a:pt x="105" y="31"/>
                  <a:pt x="105" y="31"/>
                  <a:pt x="105" y="31"/>
                </a:cubicBezTo>
                <a:cubicBezTo>
                  <a:pt x="105" y="31"/>
                  <a:pt x="105" y="31"/>
                  <a:pt x="105" y="31"/>
                </a:cubicBezTo>
                <a:cubicBezTo>
                  <a:pt x="105" y="32"/>
                  <a:pt x="105" y="32"/>
                  <a:pt x="105" y="32"/>
                </a:cubicBezTo>
                <a:cubicBezTo>
                  <a:pt x="105" y="32"/>
                  <a:pt x="105" y="32"/>
                  <a:pt x="105" y="32"/>
                </a:cubicBezTo>
                <a:cubicBezTo>
                  <a:pt x="105" y="32"/>
                  <a:pt x="105" y="32"/>
                  <a:pt x="105" y="32"/>
                </a:cubicBezTo>
                <a:cubicBezTo>
                  <a:pt x="105" y="32"/>
                  <a:pt x="105" y="32"/>
                  <a:pt x="105" y="32"/>
                </a:cubicBezTo>
                <a:cubicBezTo>
                  <a:pt x="105" y="33"/>
                  <a:pt x="105" y="33"/>
                  <a:pt x="105" y="33"/>
                </a:cubicBezTo>
                <a:cubicBezTo>
                  <a:pt x="106" y="33"/>
                  <a:pt x="106" y="33"/>
                  <a:pt x="106" y="33"/>
                </a:cubicBezTo>
                <a:cubicBezTo>
                  <a:pt x="106" y="33"/>
                  <a:pt x="106" y="33"/>
                  <a:pt x="106" y="33"/>
                </a:cubicBezTo>
                <a:cubicBezTo>
                  <a:pt x="106" y="33"/>
                  <a:pt x="106" y="33"/>
                  <a:pt x="106" y="33"/>
                </a:cubicBezTo>
                <a:cubicBezTo>
                  <a:pt x="106" y="33"/>
                  <a:pt x="106" y="33"/>
                  <a:pt x="106" y="33"/>
                </a:cubicBezTo>
                <a:cubicBezTo>
                  <a:pt x="106" y="34"/>
                  <a:pt x="106" y="34"/>
                  <a:pt x="106" y="34"/>
                </a:cubicBezTo>
                <a:cubicBezTo>
                  <a:pt x="106" y="34"/>
                  <a:pt x="107" y="34"/>
                  <a:pt x="107" y="34"/>
                </a:cubicBezTo>
                <a:cubicBezTo>
                  <a:pt x="107" y="34"/>
                  <a:pt x="107" y="34"/>
                  <a:pt x="107" y="34"/>
                </a:cubicBezTo>
                <a:cubicBezTo>
                  <a:pt x="107" y="34"/>
                  <a:pt x="107" y="35"/>
                  <a:pt x="107" y="35"/>
                </a:cubicBezTo>
                <a:cubicBezTo>
                  <a:pt x="108" y="35"/>
                  <a:pt x="108" y="35"/>
                  <a:pt x="108" y="35"/>
                </a:cubicBezTo>
                <a:cubicBezTo>
                  <a:pt x="108" y="36"/>
                  <a:pt x="108" y="36"/>
                  <a:pt x="108" y="36"/>
                </a:cubicBezTo>
                <a:cubicBezTo>
                  <a:pt x="108" y="36"/>
                  <a:pt x="108" y="36"/>
                  <a:pt x="108" y="36"/>
                </a:cubicBezTo>
                <a:cubicBezTo>
                  <a:pt x="108" y="36"/>
                  <a:pt x="108" y="36"/>
                  <a:pt x="108" y="36"/>
                </a:cubicBezTo>
                <a:cubicBezTo>
                  <a:pt x="108" y="36"/>
                  <a:pt x="108" y="37"/>
                  <a:pt x="108" y="37"/>
                </a:cubicBezTo>
                <a:cubicBezTo>
                  <a:pt x="109" y="37"/>
                  <a:pt x="109" y="37"/>
                  <a:pt x="109" y="37"/>
                </a:cubicBezTo>
                <a:cubicBezTo>
                  <a:pt x="109" y="37"/>
                  <a:pt x="109" y="37"/>
                  <a:pt x="109" y="37"/>
                </a:cubicBezTo>
                <a:cubicBezTo>
                  <a:pt x="109" y="38"/>
                  <a:pt x="109" y="38"/>
                  <a:pt x="109" y="38"/>
                </a:cubicBezTo>
                <a:cubicBezTo>
                  <a:pt x="109" y="38"/>
                  <a:pt x="109" y="38"/>
                  <a:pt x="109" y="38"/>
                </a:cubicBezTo>
                <a:cubicBezTo>
                  <a:pt x="109" y="38"/>
                  <a:pt x="109" y="38"/>
                  <a:pt x="109" y="38"/>
                </a:cubicBezTo>
                <a:cubicBezTo>
                  <a:pt x="109" y="38"/>
                  <a:pt x="109" y="38"/>
                  <a:pt x="109" y="38"/>
                </a:cubicBezTo>
                <a:cubicBezTo>
                  <a:pt x="109" y="38"/>
                  <a:pt x="109" y="38"/>
                  <a:pt x="109" y="38"/>
                </a:cubicBezTo>
                <a:cubicBezTo>
                  <a:pt x="109" y="38"/>
                  <a:pt x="109" y="38"/>
                  <a:pt x="109" y="38"/>
                </a:cubicBezTo>
                <a:cubicBezTo>
                  <a:pt x="109" y="39"/>
                  <a:pt x="109" y="39"/>
                  <a:pt x="109" y="39"/>
                </a:cubicBezTo>
                <a:cubicBezTo>
                  <a:pt x="110" y="39"/>
                  <a:pt x="110" y="39"/>
                  <a:pt x="110" y="39"/>
                </a:cubicBezTo>
                <a:cubicBezTo>
                  <a:pt x="110" y="39"/>
                  <a:pt x="110" y="40"/>
                  <a:pt x="110" y="40"/>
                </a:cubicBezTo>
                <a:cubicBezTo>
                  <a:pt x="110" y="40"/>
                  <a:pt x="110" y="40"/>
                  <a:pt x="110" y="40"/>
                </a:cubicBezTo>
                <a:cubicBezTo>
                  <a:pt x="110" y="40"/>
                  <a:pt x="110" y="40"/>
                  <a:pt x="110" y="40"/>
                </a:cubicBezTo>
                <a:cubicBezTo>
                  <a:pt x="110" y="40"/>
                  <a:pt x="110" y="41"/>
                  <a:pt x="111" y="41"/>
                </a:cubicBezTo>
                <a:cubicBezTo>
                  <a:pt x="111" y="41"/>
                  <a:pt x="111" y="41"/>
                  <a:pt x="111" y="41"/>
                </a:cubicBezTo>
                <a:cubicBezTo>
                  <a:pt x="111" y="41"/>
                  <a:pt x="111" y="41"/>
                  <a:pt x="111" y="41"/>
                </a:cubicBezTo>
                <a:cubicBezTo>
                  <a:pt x="111" y="42"/>
                  <a:pt x="111" y="42"/>
                  <a:pt x="111" y="42"/>
                </a:cubicBezTo>
                <a:cubicBezTo>
                  <a:pt x="111" y="42"/>
                  <a:pt x="111" y="42"/>
                  <a:pt x="111" y="42"/>
                </a:cubicBezTo>
                <a:cubicBezTo>
                  <a:pt x="111" y="42"/>
                  <a:pt x="111" y="42"/>
                  <a:pt x="111" y="42"/>
                </a:cubicBezTo>
                <a:cubicBezTo>
                  <a:pt x="111" y="42"/>
                  <a:pt x="111" y="43"/>
                  <a:pt x="111" y="43"/>
                </a:cubicBezTo>
                <a:cubicBezTo>
                  <a:pt x="112" y="43"/>
                  <a:pt x="112" y="43"/>
                  <a:pt x="112" y="44"/>
                </a:cubicBezTo>
                <a:cubicBezTo>
                  <a:pt x="113" y="44"/>
                  <a:pt x="113" y="44"/>
                  <a:pt x="113" y="44"/>
                </a:cubicBezTo>
                <a:cubicBezTo>
                  <a:pt x="113" y="43"/>
                  <a:pt x="113" y="43"/>
                  <a:pt x="113" y="43"/>
                </a:cubicBezTo>
                <a:cubicBezTo>
                  <a:pt x="113" y="42"/>
                  <a:pt x="112" y="41"/>
                  <a:pt x="112" y="39"/>
                </a:cubicBezTo>
                <a:cubicBezTo>
                  <a:pt x="112" y="38"/>
                  <a:pt x="112" y="38"/>
                  <a:pt x="112" y="37"/>
                </a:cubicBezTo>
                <a:close/>
                <a:moveTo>
                  <a:pt x="79" y="5"/>
                </a:moveTo>
                <a:cubicBezTo>
                  <a:pt x="79" y="5"/>
                  <a:pt x="78" y="5"/>
                  <a:pt x="78" y="6"/>
                </a:cubicBezTo>
                <a:cubicBezTo>
                  <a:pt x="78" y="6"/>
                  <a:pt x="78" y="6"/>
                  <a:pt x="78" y="6"/>
                </a:cubicBezTo>
                <a:cubicBezTo>
                  <a:pt x="78" y="6"/>
                  <a:pt x="78" y="6"/>
                  <a:pt x="78" y="6"/>
                </a:cubicBezTo>
                <a:cubicBezTo>
                  <a:pt x="78" y="7"/>
                  <a:pt x="78" y="7"/>
                  <a:pt x="78" y="7"/>
                </a:cubicBezTo>
                <a:cubicBezTo>
                  <a:pt x="78" y="7"/>
                  <a:pt x="79" y="7"/>
                  <a:pt x="79" y="7"/>
                </a:cubicBezTo>
                <a:cubicBezTo>
                  <a:pt x="79" y="8"/>
                  <a:pt x="79" y="8"/>
                  <a:pt x="79" y="8"/>
                </a:cubicBezTo>
                <a:cubicBezTo>
                  <a:pt x="79" y="7"/>
                  <a:pt x="79" y="7"/>
                  <a:pt x="79" y="7"/>
                </a:cubicBezTo>
                <a:cubicBezTo>
                  <a:pt x="79" y="7"/>
                  <a:pt x="79" y="7"/>
                  <a:pt x="79" y="7"/>
                </a:cubicBezTo>
                <a:cubicBezTo>
                  <a:pt x="79" y="7"/>
                  <a:pt x="79" y="8"/>
                  <a:pt x="79" y="8"/>
                </a:cubicBezTo>
                <a:cubicBezTo>
                  <a:pt x="79" y="8"/>
                  <a:pt x="79" y="8"/>
                  <a:pt x="79" y="8"/>
                </a:cubicBezTo>
                <a:cubicBezTo>
                  <a:pt x="78" y="8"/>
                  <a:pt x="78" y="8"/>
                  <a:pt x="78" y="8"/>
                </a:cubicBezTo>
                <a:cubicBezTo>
                  <a:pt x="78" y="8"/>
                  <a:pt x="78" y="8"/>
                  <a:pt x="78" y="8"/>
                </a:cubicBezTo>
                <a:cubicBezTo>
                  <a:pt x="78" y="8"/>
                  <a:pt x="78" y="8"/>
                  <a:pt x="78" y="8"/>
                </a:cubicBezTo>
                <a:cubicBezTo>
                  <a:pt x="78" y="8"/>
                  <a:pt x="78" y="8"/>
                  <a:pt x="78" y="8"/>
                </a:cubicBezTo>
                <a:cubicBezTo>
                  <a:pt x="78" y="10"/>
                  <a:pt x="78" y="10"/>
                  <a:pt x="78" y="10"/>
                </a:cubicBezTo>
                <a:cubicBezTo>
                  <a:pt x="79" y="10"/>
                  <a:pt x="79" y="10"/>
                  <a:pt x="79" y="10"/>
                </a:cubicBezTo>
                <a:cubicBezTo>
                  <a:pt x="79" y="10"/>
                  <a:pt x="79" y="10"/>
                  <a:pt x="79" y="10"/>
                </a:cubicBezTo>
                <a:cubicBezTo>
                  <a:pt x="80" y="10"/>
                  <a:pt x="80" y="10"/>
                  <a:pt x="80" y="10"/>
                </a:cubicBezTo>
                <a:cubicBezTo>
                  <a:pt x="80" y="10"/>
                  <a:pt x="80" y="10"/>
                  <a:pt x="80" y="10"/>
                </a:cubicBezTo>
                <a:cubicBezTo>
                  <a:pt x="81" y="10"/>
                  <a:pt x="81" y="10"/>
                  <a:pt x="81" y="10"/>
                </a:cubicBezTo>
                <a:cubicBezTo>
                  <a:pt x="81" y="10"/>
                  <a:pt x="81" y="10"/>
                  <a:pt x="81" y="10"/>
                </a:cubicBezTo>
                <a:cubicBezTo>
                  <a:pt x="81" y="9"/>
                  <a:pt x="81" y="9"/>
                  <a:pt x="81" y="9"/>
                </a:cubicBezTo>
                <a:cubicBezTo>
                  <a:pt x="81" y="9"/>
                  <a:pt x="81" y="9"/>
                  <a:pt x="81" y="9"/>
                </a:cubicBezTo>
                <a:cubicBezTo>
                  <a:pt x="81" y="9"/>
                  <a:pt x="81" y="8"/>
                  <a:pt x="80" y="8"/>
                </a:cubicBezTo>
                <a:cubicBezTo>
                  <a:pt x="80" y="8"/>
                  <a:pt x="80" y="8"/>
                  <a:pt x="80" y="8"/>
                </a:cubicBezTo>
                <a:cubicBezTo>
                  <a:pt x="80" y="8"/>
                  <a:pt x="80" y="8"/>
                  <a:pt x="80" y="8"/>
                </a:cubicBezTo>
                <a:cubicBezTo>
                  <a:pt x="80" y="8"/>
                  <a:pt x="80" y="8"/>
                  <a:pt x="80" y="8"/>
                </a:cubicBezTo>
                <a:cubicBezTo>
                  <a:pt x="80" y="8"/>
                  <a:pt x="80" y="8"/>
                  <a:pt x="80" y="8"/>
                </a:cubicBezTo>
                <a:cubicBezTo>
                  <a:pt x="80" y="8"/>
                  <a:pt x="80" y="8"/>
                  <a:pt x="80" y="8"/>
                </a:cubicBezTo>
                <a:cubicBezTo>
                  <a:pt x="80" y="8"/>
                  <a:pt x="80" y="8"/>
                  <a:pt x="81" y="7"/>
                </a:cubicBezTo>
                <a:cubicBezTo>
                  <a:pt x="81" y="7"/>
                  <a:pt x="81" y="7"/>
                  <a:pt x="81" y="6"/>
                </a:cubicBezTo>
                <a:cubicBezTo>
                  <a:pt x="81" y="6"/>
                  <a:pt x="81" y="6"/>
                  <a:pt x="81" y="6"/>
                </a:cubicBezTo>
                <a:cubicBezTo>
                  <a:pt x="81" y="6"/>
                  <a:pt x="81" y="6"/>
                  <a:pt x="81" y="6"/>
                </a:cubicBezTo>
                <a:cubicBezTo>
                  <a:pt x="81" y="6"/>
                  <a:pt x="81" y="6"/>
                  <a:pt x="81" y="6"/>
                </a:cubicBezTo>
                <a:cubicBezTo>
                  <a:pt x="80" y="6"/>
                  <a:pt x="80" y="6"/>
                  <a:pt x="80" y="6"/>
                </a:cubicBezTo>
                <a:cubicBezTo>
                  <a:pt x="80" y="6"/>
                  <a:pt x="80" y="6"/>
                  <a:pt x="80" y="6"/>
                </a:cubicBezTo>
                <a:cubicBezTo>
                  <a:pt x="80" y="5"/>
                  <a:pt x="80" y="5"/>
                  <a:pt x="80" y="5"/>
                </a:cubicBezTo>
                <a:cubicBezTo>
                  <a:pt x="80" y="5"/>
                  <a:pt x="80" y="5"/>
                  <a:pt x="80" y="5"/>
                </a:cubicBezTo>
                <a:cubicBezTo>
                  <a:pt x="80" y="5"/>
                  <a:pt x="80" y="5"/>
                  <a:pt x="80" y="5"/>
                </a:cubicBezTo>
                <a:cubicBezTo>
                  <a:pt x="79" y="5"/>
                  <a:pt x="79" y="5"/>
                  <a:pt x="79" y="5"/>
                </a:cubicBezTo>
                <a:cubicBezTo>
                  <a:pt x="79" y="5"/>
                  <a:pt x="79" y="5"/>
                  <a:pt x="79" y="5"/>
                </a:cubicBezTo>
                <a:close/>
                <a:moveTo>
                  <a:pt x="75" y="5"/>
                </a:moveTo>
                <a:cubicBezTo>
                  <a:pt x="75" y="5"/>
                  <a:pt x="75" y="5"/>
                  <a:pt x="75" y="5"/>
                </a:cubicBezTo>
                <a:cubicBezTo>
                  <a:pt x="75" y="5"/>
                  <a:pt x="75" y="5"/>
                  <a:pt x="75" y="5"/>
                </a:cubicBezTo>
                <a:cubicBezTo>
                  <a:pt x="75" y="5"/>
                  <a:pt x="75" y="5"/>
                  <a:pt x="75" y="5"/>
                </a:cubicBezTo>
                <a:cubicBezTo>
                  <a:pt x="75" y="5"/>
                  <a:pt x="75" y="5"/>
                  <a:pt x="74" y="5"/>
                </a:cubicBezTo>
                <a:cubicBezTo>
                  <a:pt x="74" y="5"/>
                  <a:pt x="74" y="5"/>
                  <a:pt x="74" y="5"/>
                </a:cubicBezTo>
                <a:cubicBezTo>
                  <a:pt x="74" y="5"/>
                  <a:pt x="74" y="5"/>
                  <a:pt x="74" y="5"/>
                </a:cubicBezTo>
                <a:cubicBezTo>
                  <a:pt x="74" y="6"/>
                  <a:pt x="74" y="6"/>
                  <a:pt x="74" y="6"/>
                </a:cubicBezTo>
                <a:cubicBezTo>
                  <a:pt x="74" y="6"/>
                  <a:pt x="74" y="6"/>
                  <a:pt x="74" y="6"/>
                </a:cubicBezTo>
                <a:cubicBezTo>
                  <a:pt x="74" y="6"/>
                  <a:pt x="74" y="6"/>
                  <a:pt x="74" y="6"/>
                </a:cubicBezTo>
                <a:cubicBezTo>
                  <a:pt x="74" y="6"/>
                  <a:pt x="74" y="6"/>
                  <a:pt x="74" y="6"/>
                </a:cubicBezTo>
                <a:cubicBezTo>
                  <a:pt x="73" y="6"/>
                  <a:pt x="73" y="6"/>
                  <a:pt x="73" y="6"/>
                </a:cubicBezTo>
                <a:cubicBezTo>
                  <a:pt x="73" y="6"/>
                  <a:pt x="73" y="6"/>
                  <a:pt x="73" y="6"/>
                </a:cubicBezTo>
                <a:cubicBezTo>
                  <a:pt x="73" y="6"/>
                  <a:pt x="73" y="6"/>
                  <a:pt x="73" y="6"/>
                </a:cubicBezTo>
                <a:cubicBezTo>
                  <a:pt x="73" y="6"/>
                  <a:pt x="73" y="6"/>
                  <a:pt x="73" y="6"/>
                </a:cubicBezTo>
                <a:cubicBezTo>
                  <a:pt x="73" y="7"/>
                  <a:pt x="73" y="7"/>
                  <a:pt x="73" y="7"/>
                </a:cubicBezTo>
                <a:cubicBezTo>
                  <a:pt x="73" y="7"/>
                  <a:pt x="73" y="7"/>
                  <a:pt x="73" y="7"/>
                </a:cubicBezTo>
                <a:cubicBezTo>
                  <a:pt x="73" y="8"/>
                  <a:pt x="73" y="8"/>
                  <a:pt x="73" y="8"/>
                </a:cubicBezTo>
                <a:cubicBezTo>
                  <a:pt x="73" y="8"/>
                  <a:pt x="73" y="8"/>
                  <a:pt x="73" y="8"/>
                </a:cubicBezTo>
                <a:cubicBezTo>
                  <a:pt x="73" y="8"/>
                  <a:pt x="73" y="8"/>
                  <a:pt x="73" y="8"/>
                </a:cubicBezTo>
                <a:cubicBezTo>
                  <a:pt x="73" y="8"/>
                  <a:pt x="73" y="8"/>
                  <a:pt x="73" y="8"/>
                </a:cubicBezTo>
                <a:cubicBezTo>
                  <a:pt x="74" y="8"/>
                  <a:pt x="74" y="8"/>
                  <a:pt x="74" y="8"/>
                </a:cubicBezTo>
                <a:cubicBezTo>
                  <a:pt x="74" y="8"/>
                  <a:pt x="74" y="8"/>
                  <a:pt x="74" y="8"/>
                </a:cubicBezTo>
                <a:cubicBezTo>
                  <a:pt x="74" y="8"/>
                  <a:pt x="74" y="8"/>
                  <a:pt x="74" y="8"/>
                </a:cubicBezTo>
                <a:cubicBezTo>
                  <a:pt x="74" y="8"/>
                  <a:pt x="74" y="8"/>
                  <a:pt x="74" y="8"/>
                </a:cubicBezTo>
                <a:cubicBezTo>
                  <a:pt x="74" y="8"/>
                  <a:pt x="74" y="9"/>
                  <a:pt x="74" y="9"/>
                </a:cubicBezTo>
                <a:cubicBezTo>
                  <a:pt x="74" y="9"/>
                  <a:pt x="75" y="9"/>
                  <a:pt x="75" y="9"/>
                </a:cubicBezTo>
                <a:cubicBezTo>
                  <a:pt x="75" y="9"/>
                  <a:pt x="75" y="9"/>
                  <a:pt x="75" y="9"/>
                </a:cubicBezTo>
                <a:cubicBezTo>
                  <a:pt x="75" y="9"/>
                  <a:pt x="75" y="9"/>
                  <a:pt x="75" y="9"/>
                </a:cubicBezTo>
                <a:cubicBezTo>
                  <a:pt x="76" y="9"/>
                  <a:pt x="76" y="9"/>
                  <a:pt x="76" y="9"/>
                </a:cubicBezTo>
                <a:cubicBezTo>
                  <a:pt x="76" y="9"/>
                  <a:pt x="76" y="9"/>
                  <a:pt x="76" y="9"/>
                </a:cubicBezTo>
                <a:cubicBezTo>
                  <a:pt x="77" y="9"/>
                  <a:pt x="77" y="9"/>
                  <a:pt x="77" y="9"/>
                </a:cubicBezTo>
                <a:cubicBezTo>
                  <a:pt x="77" y="9"/>
                  <a:pt x="77" y="9"/>
                  <a:pt x="77" y="9"/>
                </a:cubicBezTo>
                <a:cubicBezTo>
                  <a:pt x="77" y="9"/>
                  <a:pt x="77" y="9"/>
                  <a:pt x="77" y="8"/>
                </a:cubicBezTo>
                <a:cubicBezTo>
                  <a:pt x="78" y="8"/>
                  <a:pt x="78" y="8"/>
                  <a:pt x="78" y="7"/>
                </a:cubicBezTo>
                <a:cubicBezTo>
                  <a:pt x="78" y="7"/>
                  <a:pt x="78" y="7"/>
                  <a:pt x="77" y="7"/>
                </a:cubicBezTo>
                <a:cubicBezTo>
                  <a:pt x="77" y="6"/>
                  <a:pt x="77" y="6"/>
                  <a:pt x="77" y="6"/>
                </a:cubicBezTo>
                <a:cubicBezTo>
                  <a:pt x="77" y="6"/>
                  <a:pt x="77" y="6"/>
                  <a:pt x="77" y="6"/>
                </a:cubicBezTo>
                <a:cubicBezTo>
                  <a:pt x="77" y="6"/>
                  <a:pt x="77" y="6"/>
                  <a:pt x="77" y="6"/>
                </a:cubicBezTo>
                <a:cubicBezTo>
                  <a:pt x="77" y="6"/>
                  <a:pt x="78" y="6"/>
                  <a:pt x="78" y="5"/>
                </a:cubicBezTo>
                <a:cubicBezTo>
                  <a:pt x="78" y="5"/>
                  <a:pt x="78" y="5"/>
                  <a:pt x="78" y="5"/>
                </a:cubicBezTo>
                <a:cubicBezTo>
                  <a:pt x="78" y="5"/>
                  <a:pt x="78" y="5"/>
                  <a:pt x="78" y="5"/>
                </a:cubicBezTo>
                <a:cubicBezTo>
                  <a:pt x="77" y="5"/>
                  <a:pt x="77" y="5"/>
                  <a:pt x="77" y="5"/>
                </a:cubicBezTo>
                <a:cubicBezTo>
                  <a:pt x="77" y="5"/>
                  <a:pt x="77" y="5"/>
                  <a:pt x="77" y="5"/>
                </a:cubicBezTo>
                <a:cubicBezTo>
                  <a:pt x="77" y="5"/>
                  <a:pt x="77" y="5"/>
                  <a:pt x="77" y="5"/>
                </a:cubicBezTo>
                <a:cubicBezTo>
                  <a:pt x="77" y="4"/>
                  <a:pt x="76" y="4"/>
                  <a:pt x="76" y="4"/>
                </a:cubicBezTo>
                <a:cubicBezTo>
                  <a:pt x="76" y="4"/>
                  <a:pt x="76" y="4"/>
                  <a:pt x="76" y="4"/>
                </a:cubicBezTo>
                <a:cubicBezTo>
                  <a:pt x="76" y="4"/>
                  <a:pt x="76" y="4"/>
                  <a:pt x="76" y="4"/>
                </a:cubicBezTo>
                <a:cubicBezTo>
                  <a:pt x="76" y="4"/>
                  <a:pt x="76" y="4"/>
                  <a:pt x="76" y="4"/>
                </a:cubicBezTo>
                <a:cubicBezTo>
                  <a:pt x="76" y="4"/>
                  <a:pt x="75" y="4"/>
                  <a:pt x="75" y="4"/>
                </a:cubicBezTo>
                <a:cubicBezTo>
                  <a:pt x="75" y="4"/>
                  <a:pt x="75" y="4"/>
                  <a:pt x="75" y="4"/>
                </a:cubicBezTo>
                <a:cubicBezTo>
                  <a:pt x="75" y="4"/>
                  <a:pt x="75" y="4"/>
                  <a:pt x="75" y="4"/>
                </a:cubicBezTo>
                <a:cubicBezTo>
                  <a:pt x="75" y="4"/>
                  <a:pt x="75" y="4"/>
                  <a:pt x="75" y="4"/>
                </a:cubicBezTo>
                <a:cubicBezTo>
                  <a:pt x="75" y="4"/>
                  <a:pt x="75" y="4"/>
                  <a:pt x="75" y="4"/>
                </a:cubicBezTo>
                <a:cubicBezTo>
                  <a:pt x="75" y="4"/>
                  <a:pt x="75" y="4"/>
                  <a:pt x="75" y="4"/>
                </a:cubicBezTo>
                <a:cubicBezTo>
                  <a:pt x="75" y="3"/>
                  <a:pt x="75" y="3"/>
                  <a:pt x="75" y="3"/>
                </a:cubicBezTo>
                <a:cubicBezTo>
                  <a:pt x="73" y="3"/>
                  <a:pt x="73" y="3"/>
                  <a:pt x="73" y="3"/>
                </a:cubicBezTo>
                <a:cubicBezTo>
                  <a:pt x="73" y="4"/>
                  <a:pt x="73" y="4"/>
                  <a:pt x="73" y="4"/>
                </a:cubicBezTo>
                <a:cubicBezTo>
                  <a:pt x="73" y="4"/>
                  <a:pt x="73" y="4"/>
                  <a:pt x="73" y="4"/>
                </a:cubicBezTo>
                <a:cubicBezTo>
                  <a:pt x="73" y="4"/>
                  <a:pt x="73" y="5"/>
                  <a:pt x="73" y="5"/>
                </a:cubicBezTo>
                <a:cubicBezTo>
                  <a:pt x="73" y="5"/>
                  <a:pt x="73" y="5"/>
                  <a:pt x="73" y="5"/>
                </a:cubicBezTo>
                <a:cubicBezTo>
                  <a:pt x="75" y="5"/>
                  <a:pt x="75" y="5"/>
                  <a:pt x="75" y="5"/>
                </a:cubicBezTo>
                <a:cubicBezTo>
                  <a:pt x="75" y="5"/>
                  <a:pt x="75" y="5"/>
                  <a:pt x="75" y="5"/>
                </a:cubicBezTo>
                <a:close/>
                <a:moveTo>
                  <a:pt x="112" y="77"/>
                </a:moveTo>
                <a:cubicBezTo>
                  <a:pt x="113" y="76"/>
                  <a:pt x="113" y="75"/>
                  <a:pt x="113" y="74"/>
                </a:cubicBezTo>
                <a:cubicBezTo>
                  <a:pt x="113" y="74"/>
                  <a:pt x="113" y="74"/>
                  <a:pt x="113" y="74"/>
                </a:cubicBezTo>
                <a:cubicBezTo>
                  <a:pt x="113" y="74"/>
                  <a:pt x="113" y="74"/>
                  <a:pt x="113" y="74"/>
                </a:cubicBezTo>
                <a:cubicBezTo>
                  <a:pt x="113" y="74"/>
                  <a:pt x="113" y="74"/>
                  <a:pt x="113" y="74"/>
                </a:cubicBezTo>
                <a:cubicBezTo>
                  <a:pt x="113" y="74"/>
                  <a:pt x="113" y="74"/>
                  <a:pt x="113" y="74"/>
                </a:cubicBezTo>
                <a:cubicBezTo>
                  <a:pt x="113" y="74"/>
                  <a:pt x="113" y="74"/>
                  <a:pt x="112" y="73"/>
                </a:cubicBezTo>
                <a:cubicBezTo>
                  <a:pt x="112" y="74"/>
                  <a:pt x="112" y="74"/>
                  <a:pt x="112" y="74"/>
                </a:cubicBezTo>
                <a:cubicBezTo>
                  <a:pt x="112" y="74"/>
                  <a:pt x="112" y="74"/>
                  <a:pt x="112" y="74"/>
                </a:cubicBezTo>
                <a:cubicBezTo>
                  <a:pt x="112" y="74"/>
                  <a:pt x="112" y="74"/>
                  <a:pt x="111" y="74"/>
                </a:cubicBezTo>
                <a:cubicBezTo>
                  <a:pt x="111" y="75"/>
                  <a:pt x="111" y="75"/>
                  <a:pt x="111" y="75"/>
                </a:cubicBezTo>
                <a:cubicBezTo>
                  <a:pt x="111" y="75"/>
                  <a:pt x="110" y="76"/>
                  <a:pt x="110" y="76"/>
                </a:cubicBezTo>
                <a:cubicBezTo>
                  <a:pt x="110" y="76"/>
                  <a:pt x="110" y="76"/>
                  <a:pt x="110" y="76"/>
                </a:cubicBezTo>
                <a:cubicBezTo>
                  <a:pt x="110" y="76"/>
                  <a:pt x="110" y="76"/>
                  <a:pt x="110" y="76"/>
                </a:cubicBezTo>
                <a:cubicBezTo>
                  <a:pt x="110" y="76"/>
                  <a:pt x="110" y="77"/>
                  <a:pt x="110" y="77"/>
                </a:cubicBezTo>
                <a:cubicBezTo>
                  <a:pt x="110" y="77"/>
                  <a:pt x="110" y="77"/>
                  <a:pt x="110" y="77"/>
                </a:cubicBezTo>
                <a:cubicBezTo>
                  <a:pt x="110" y="77"/>
                  <a:pt x="110" y="77"/>
                  <a:pt x="110" y="77"/>
                </a:cubicBezTo>
                <a:cubicBezTo>
                  <a:pt x="109" y="78"/>
                  <a:pt x="109" y="78"/>
                  <a:pt x="109" y="79"/>
                </a:cubicBezTo>
                <a:cubicBezTo>
                  <a:pt x="109" y="79"/>
                  <a:pt x="109" y="79"/>
                  <a:pt x="109" y="79"/>
                </a:cubicBezTo>
                <a:cubicBezTo>
                  <a:pt x="109" y="79"/>
                  <a:pt x="109" y="79"/>
                  <a:pt x="109" y="79"/>
                </a:cubicBezTo>
                <a:cubicBezTo>
                  <a:pt x="109" y="79"/>
                  <a:pt x="109" y="80"/>
                  <a:pt x="109" y="81"/>
                </a:cubicBezTo>
                <a:cubicBezTo>
                  <a:pt x="109" y="81"/>
                  <a:pt x="109" y="81"/>
                  <a:pt x="109" y="81"/>
                </a:cubicBezTo>
                <a:cubicBezTo>
                  <a:pt x="109" y="82"/>
                  <a:pt x="109" y="82"/>
                  <a:pt x="109" y="82"/>
                </a:cubicBezTo>
                <a:cubicBezTo>
                  <a:pt x="109" y="82"/>
                  <a:pt x="109" y="82"/>
                  <a:pt x="109" y="82"/>
                </a:cubicBezTo>
                <a:cubicBezTo>
                  <a:pt x="109" y="82"/>
                  <a:pt x="109" y="82"/>
                  <a:pt x="109" y="82"/>
                </a:cubicBezTo>
                <a:cubicBezTo>
                  <a:pt x="110" y="82"/>
                  <a:pt x="111" y="81"/>
                  <a:pt x="111" y="81"/>
                </a:cubicBezTo>
                <a:cubicBezTo>
                  <a:pt x="111" y="81"/>
                  <a:pt x="111" y="80"/>
                  <a:pt x="111" y="80"/>
                </a:cubicBezTo>
                <a:cubicBezTo>
                  <a:pt x="111" y="80"/>
                  <a:pt x="111" y="80"/>
                  <a:pt x="111" y="80"/>
                </a:cubicBezTo>
                <a:cubicBezTo>
                  <a:pt x="111" y="80"/>
                  <a:pt x="111" y="80"/>
                  <a:pt x="111" y="79"/>
                </a:cubicBezTo>
                <a:cubicBezTo>
                  <a:pt x="111" y="79"/>
                  <a:pt x="111" y="79"/>
                  <a:pt x="111" y="79"/>
                </a:cubicBezTo>
                <a:cubicBezTo>
                  <a:pt x="111" y="79"/>
                  <a:pt x="111" y="79"/>
                  <a:pt x="111" y="79"/>
                </a:cubicBezTo>
                <a:cubicBezTo>
                  <a:pt x="111" y="79"/>
                  <a:pt x="111" y="79"/>
                  <a:pt x="111" y="78"/>
                </a:cubicBezTo>
                <a:cubicBezTo>
                  <a:pt x="111" y="78"/>
                  <a:pt x="111" y="78"/>
                  <a:pt x="111" y="78"/>
                </a:cubicBezTo>
                <a:cubicBezTo>
                  <a:pt x="111" y="78"/>
                  <a:pt x="111" y="78"/>
                  <a:pt x="111" y="78"/>
                </a:cubicBezTo>
                <a:cubicBezTo>
                  <a:pt x="111" y="78"/>
                  <a:pt x="112" y="78"/>
                  <a:pt x="112" y="78"/>
                </a:cubicBezTo>
                <a:cubicBezTo>
                  <a:pt x="112" y="77"/>
                  <a:pt x="112" y="77"/>
                  <a:pt x="112" y="77"/>
                </a:cubicBezTo>
                <a:cubicBezTo>
                  <a:pt x="112" y="77"/>
                  <a:pt x="112" y="77"/>
                  <a:pt x="112" y="77"/>
                </a:cubicBezTo>
                <a:cubicBezTo>
                  <a:pt x="112" y="77"/>
                  <a:pt x="112" y="77"/>
                  <a:pt x="112" y="77"/>
                </a:cubicBezTo>
                <a:cubicBezTo>
                  <a:pt x="112" y="77"/>
                  <a:pt x="112" y="77"/>
                  <a:pt x="112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Text" lastClr="000000"/>
              </a:solidFill>
              <a:latin typeface="+mj-ea"/>
              <a:ea typeface="+mj-ea"/>
            </a:endParaRPr>
          </a:p>
        </p:txBody>
      </p:sp>
      <p:sp>
        <p:nvSpPr>
          <p:cNvPr id="11" name="Freeform 8"/>
          <p:cNvSpPr>
            <a:spLocks noEditPoints="1"/>
          </p:cNvSpPr>
          <p:nvPr/>
        </p:nvSpPr>
        <p:spPr bwMode="auto">
          <a:xfrm>
            <a:off x="2249488" y="4702175"/>
            <a:ext cx="635000" cy="741363"/>
          </a:xfrm>
          <a:custGeom>
            <a:avLst/>
            <a:gdLst>
              <a:gd name="T0" fmla="*/ 92 w 137"/>
              <a:gd name="T1" fmla="*/ 69 h 120"/>
              <a:gd name="T2" fmla="*/ 76 w 137"/>
              <a:gd name="T3" fmla="*/ 52 h 120"/>
              <a:gd name="T4" fmla="*/ 75 w 137"/>
              <a:gd name="T5" fmla="*/ 38 h 120"/>
              <a:gd name="T6" fmla="*/ 69 w 137"/>
              <a:gd name="T7" fmla="*/ 44 h 120"/>
              <a:gd name="T8" fmla="*/ 52 w 137"/>
              <a:gd name="T9" fmla="*/ 28 h 120"/>
              <a:gd name="T10" fmla="*/ 41 w 137"/>
              <a:gd name="T11" fmla="*/ 37 h 120"/>
              <a:gd name="T12" fmla="*/ 18 w 137"/>
              <a:gd name="T13" fmla="*/ 38 h 120"/>
              <a:gd name="T14" fmla="*/ 16 w 137"/>
              <a:gd name="T15" fmla="*/ 52 h 120"/>
              <a:gd name="T16" fmla="*/ 0 w 137"/>
              <a:gd name="T17" fmla="*/ 69 h 120"/>
              <a:gd name="T18" fmla="*/ 9 w 137"/>
              <a:gd name="T19" fmla="*/ 80 h 120"/>
              <a:gd name="T20" fmla="*/ 10 w 137"/>
              <a:gd name="T21" fmla="*/ 103 h 120"/>
              <a:gd name="T22" fmla="*/ 24 w 137"/>
              <a:gd name="T23" fmla="*/ 104 h 120"/>
              <a:gd name="T24" fmla="*/ 41 w 137"/>
              <a:gd name="T25" fmla="*/ 120 h 120"/>
              <a:gd name="T26" fmla="*/ 52 w 137"/>
              <a:gd name="T27" fmla="*/ 111 h 120"/>
              <a:gd name="T28" fmla="*/ 72 w 137"/>
              <a:gd name="T29" fmla="*/ 107 h 120"/>
              <a:gd name="T30" fmla="*/ 83 w 137"/>
              <a:gd name="T31" fmla="*/ 103 h 120"/>
              <a:gd name="T32" fmla="*/ 83 w 137"/>
              <a:gd name="T33" fmla="*/ 80 h 120"/>
              <a:gd name="T34" fmla="*/ 72 w 137"/>
              <a:gd name="T35" fmla="*/ 84 h 120"/>
              <a:gd name="T36" fmla="*/ 46 w 137"/>
              <a:gd name="T37" fmla="*/ 101 h 120"/>
              <a:gd name="T38" fmla="*/ 46 w 137"/>
              <a:gd name="T39" fmla="*/ 47 h 120"/>
              <a:gd name="T40" fmla="*/ 73 w 137"/>
              <a:gd name="T41" fmla="*/ 74 h 120"/>
              <a:gd name="T42" fmla="*/ 129 w 137"/>
              <a:gd name="T43" fmla="*/ 77 h 120"/>
              <a:gd name="T44" fmla="*/ 137 w 137"/>
              <a:gd name="T45" fmla="*/ 85 h 120"/>
              <a:gd name="T46" fmla="*/ 133 w 137"/>
              <a:gd name="T47" fmla="*/ 91 h 120"/>
              <a:gd name="T48" fmla="*/ 132 w 137"/>
              <a:gd name="T49" fmla="*/ 102 h 120"/>
              <a:gd name="T50" fmla="*/ 125 w 137"/>
              <a:gd name="T51" fmla="*/ 103 h 120"/>
              <a:gd name="T52" fmla="*/ 117 w 137"/>
              <a:gd name="T53" fmla="*/ 111 h 120"/>
              <a:gd name="T54" fmla="*/ 111 w 137"/>
              <a:gd name="T55" fmla="*/ 107 h 120"/>
              <a:gd name="T56" fmla="*/ 100 w 137"/>
              <a:gd name="T57" fmla="*/ 106 h 120"/>
              <a:gd name="T58" fmla="*/ 99 w 137"/>
              <a:gd name="T59" fmla="*/ 99 h 120"/>
              <a:gd name="T60" fmla="*/ 91 w 137"/>
              <a:gd name="T61" fmla="*/ 91 h 120"/>
              <a:gd name="T62" fmla="*/ 96 w 137"/>
              <a:gd name="T63" fmla="*/ 85 h 120"/>
              <a:gd name="T64" fmla="*/ 96 w 137"/>
              <a:gd name="T65" fmla="*/ 74 h 120"/>
              <a:gd name="T66" fmla="*/ 103 w 137"/>
              <a:gd name="T67" fmla="*/ 73 h 120"/>
              <a:gd name="T68" fmla="*/ 111 w 137"/>
              <a:gd name="T69" fmla="*/ 65 h 120"/>
              <a:gd name="T70" fmla="*/ 117 w 137"/>
              <a:gd name="T71" fmla="*/ 70 h 120"/>
              <a:gd name="T72" fmla="*/ 128 w 137"/>
              <a:gd name="T73" fmla="*/ 70 h 120"/>
              <a:gd name="T74" fmla="*/ 129 w 137"/>
              <a:gd name="T75" fmla="*/ 77 h 120"/>
              <a:gd name="T76" fmla="*/ 128 w 137"/>
              <a:gd name="T77" fmla="*/ 88 h 120"/>
              <a:gd name="T78" fmla="*/ 101 w 137"/>
              <a:gd name="T79" fmla="*/ 88 h 120"/>
              <a:gd name="T80" fmla="*/ 114 w 137"/>
              <a:gd name="T81" fmla="*/ 102 h 120"/>
              <a:gd name="T82" fmla="*/ 137 w 137"/>
              <a:gd name="T83" fmla="*/ 27 h 120"/>
              <a:gd name="T84" fmla="*/ 131 w 137"/>
              <a:gd name="T85" fmla="*/ 34 h 120"/>
              <a:gd name="T86" fmla="*/ 131 w 137"/>
              <a:gd name="T87" fmla="*/ 50 h 120"/>
              <a:gd name="T88" fmla="*/ 122 w 137"/>
              <a:gd name="T89" fmla="*/ 51 h 120"/>
              <a:gd name="T90" fmla="*/ 111 w 137"/>
              <a:gd name="T91" fmla="*/ 61 h 120"/>
              <a:gd name="T92" fmla="*/ 103 w 137"/>
              <a:gd name="T93" fmla="*/ 55 h 120"/>
              <a:gd name="T94" fmla="*/ 88 w 137"/>
              <a:gd name="T95" fmla="*/ 55 h 120"/>
              <a:gd name="T96" fmla="*/ 87 w 137"/>
              <a:gd name="T97" fmla="*/ 46 h 120"/>
              <a:gd name="T98" fmla="*/ 76 w 137"/>
              <a:gd name="T99" fmla="*/ 34 h 120"/>
              <a:gd name="T100" fmla="*/ 82 w 137"/>
              <a:gd name="T101" fmla="*/ 27 h 120"/>
              <a:gd name="T102" fmla="*/ 83 w 137"/>
              <a:gd name="T103" fmla="*/ 12 h 120"/>
              <a:gd name="T104" fmla="*/ 92 w 137"/>
              <a:gd name="T105" fmla="*/ 11 h 120"/>
              <a:gd name="T106" fmla="*/ 103 w 137"/>
              <a:gd name="T107" fmla="*/ 0 h 120"/>
              <a:gd name="T108" fmla="*/ 110 w 137"/>
              <a:gd name="T109" fmla="*/ 6 h 120"/>
              <a:gd name="T110" fmla="*/ 126 w 137"/>
              <a:gd name="T111" fmla="*/ 7 h 120"/>
              <a:gd name="T112" fmla="*/ 127 w 137"/>
              <a:gd name="T113" fmla="*/ 16 h 120"/>
              <a:gd name="T114" fmla="*/ 107 w 137"/>
              <a:gd name="T115" fmla="*/ 49 h 120"/>
              <a:gd name="T116" fmla="*/ 89 w 137"/>
              <a:gd name="T117" fmla="*/ 31 h 120"/>
              <a:gd name="T118" fmla="*/ 125 w 137"/>
              <a:gd name="T119" fmla="*/ 31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37" h="120">
                <a:moveTo>
                  <a:pt x="92" y="80"/>
                </a:moveTo>
                <a:cubicBezTo>
                  <a:pt x="92" y="69"/>
                  <a:pt x="92" y="69"/>
                  <a:pt x="92" y="69"/>
                </a:cubicBezTo>
                <a:cubicBezTo>
                  <a:pt x="83" y="69"/>
                  <a:pt x="83" y="69"/>
                  <a:pt x="83" y="69"/>
                </a:cubicBezTo>
                <a:cubicBezTo>
                  <a:pt x="82" y="62"/>
                  <a:pt x="80" y="57"/>
                  <a:pt x="76" y="52"/>
                </a:cubicBezTo>
                <a:cubicBezTo>
                  <a:pt x="83" y="45"/>
                  <a:pt x="83" y="45"/>
                  <a:pt x="83" y="45"/>
                </a:cubicBezTo>
                <a:cubicBezTo>
                  <a:pt x="75" y="38"/>
                  <a:pt x="75" y="38"/>
                  <a:pt x="75" y="38"/>
                </a:cubicBezTo>
                <a:cubicBezTo>
                  <a:pt x="72" y="41"/>
                  <a:pt x="72" y="41"/>
                  <a:pt x="72" y="41"/>
                </a:cubicBezTo>
                <a:cubicBezTo>
                  <a:pt x="69" y="44"/>
                  <a:pt x="69" y="44"/>
                  <a:pt x="69" y="44"/>
                </a:cubicBezTo>
                <a:cubicBezTo>
                  <a:pt x="64" y="40"/>
                  <a:pt x="58" y="38"/>
                  <a:pt x="52" y="37"/>
                </a:cubicBezTo>
                <a:cubicBezTo>
                  <a:pt x="52" y="28"/>
                  <a:pt x="52" y="28"/>
                  <a:pt x="52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37"/>
                  <a:pt x="41" y="37"/>
                  <a:pt x="41" y="37"/>
                </a:cubicBezTo>
                <a:cubicBezTo>
                  <a:pt x="35" y="38"/>
                  <a:pt x="29" y="40"/>
                  <a:pt x="24" y="44"/>
                </a:cubicBezTo>
                <a:cubicBezTo>
                  <a:pt x="18" y="38"/>
                  <a:pt x="18" y="38"/>
                  <a:pt x="18" y="38"/>
                </a:cubicBezTo>
                <a:cubicBezTo>
                  <a:pt x="10" y="46"/>
                  <a:pt x="10" y="46"/>
                  <a:pt x="10" y="46"/>
                </a:cubicBezTo>
                <a:cubicBezTo>
                  <a:pt x="16" y="52"/>
                  <a:pt x="16" y="52"/>
                  <a:pt x="16" y="52"/>
                </a:cubicBezTo>
                <a:cubicBezTo>
                  <a:pt x="13" y="57"/>
                  <a:pt x="10" y="63"/>
                  <a:pt x="9" y="69"/>
                </a:cubicBezTo>
                <a:cubicBezTo>
                  <a:pt x="0" y="69"/>
                  <a:pt x="0" y="69"/>
                  <a:pt x="0" y="69"/>
                </a:cubicBezTo>
                <a:cubicBezTo>
                  <a:pt x="0" y="80"/>
                  <a:pt x="0" y="80"/>
                  <a:pt x="0" y="80"/>
                </a:cubicBezTo>
                <a:cubicBezTo>
                  <a:pt x="9" y="80"/>
                  <a:pt x="9" y="80"/>
                  <a:pt x="9" y="80"/>
                </a:cubicBezTo>
                <a:cubicBezTo>
                  <a:pt x="10" y="86"/>
                  <a:pt x="13" y="92"/>
                  <a:pt x="16" y="97"/>
                </a:cubicBezTo>
                <a:cubicBezTo>
                  <a:pt x="10" y="103"/>
                  <a:pt x="10" y="103"/>
                  <a:pt x="10" y="103"/>
                </a:cubicBezTo>
                <a:cubicBezTo>
                  <a:pt x="18" y="111"/>
                  <a:pt x="18" y="111"/>
                  <a:pt x="18" y="111"/>
                </a:cubicBezTo>
                <a:cubicBezTo>
                  <a:pt x="24" y="104"/>
                  <a:pt x="24" y="104"/>
                  <a:pt x="24" y="104"/>
                </a:cubicBezTo>
                <a:cubicBezTo>
                  <a:pt x="29" y="108"/>
                  <a:pt x="35" y="110"/>
                  <a:pt x="41" y="111"/>
                </a:cubicBezTo>
                <a:cubicBezTo>
                  <a:pt x="41" y="120"/>
                  <a:pt x="41" y="120"/>
                  <a:pt x="41" y="120"/>
                </a:cubicBezTo>
                <a:cubicBezTo>
                  <a:pt x="52" y="120"/>
                  <a:pt x="52" y="120"/>
                  <a:pt x="52" y="120"/>
                </a:cubicBezTo>
                <a:cubicBezTo>
                  <a:pt x="52" y="111"/>
                  <a:pt x="52" y="111"/>
                  <a:pt x="52" y="111"/>
                </a:cubicBezTo>
                <a:cubicBezTo>
                  <a:pt x="58" y="110"/>
                  <a:pt x="64" y="108"/>
                  <a:pt x="69" y="104"/>
                </a:cubicBezTo>
                <a:cubicBezTo>
                  <a:pt x="72" y="107"/>
                  <a:pt x="72" y="107"/>
                  <a:pt x="72" y="107"/>
                </a:cubicBezTo>
                <a:cubicBezTo>
                  <a:pt x="75" y="111"/>
                  <a:pt x="75" y="111"/>
                  <a:pt x="75" y="111"/>
                </a:cubicBezTo>
                <a:cubicBezTo>
                  <a:pt x="83" y="103"/>
                  <a:pt x="83" y="103"/>
                  <a:pt x="83" y="103"/>
                </a:cubicBezTo>
                <a:cubicBezTo>
                  <a:pt x="77" y="96"/>
                  <a:pt x="77" y="96"/>
                  <a:pt x="77" y="96"/>
                </a:cubicBezTo>
                <a:cubicBezTo>
                  <a:pt x="80" y="91"/>
                  <a:pt x="83" y="86"/>
                  <a:pt x="83" y="80"/>
                </a:cubicBezTo>
                <a:cubicBezTo>
                  <a:pt x="92" y="80"/>
                  <a:pt x="92" y="80"/>
                  <a:pt x="92" y="80"/>
                </a:cubicBezTo>
                <a:close/>
                <a:moveTo>
                  <a:pt x="72" y="84"/>
                </a:moveTo>
                <a:cubicBezTo>
                  <a:pt x="72" y="84"/>
                  <a:pt x="72" y="84"/>
                  <a:pt x="72" y="84"/>
                </a:cubicBezTo>
                <a:cubicBezTo>
                  <a:pt x="68" y="94"/>
                  <a:pt x="58" y="101"/>
                  <a:pt x="46" y="101"/>
                </a:cubicBezTo>
                <a:cubicBezTo>
                  <a:pt x="31" y="101"/>
                  <a:pt x="19" y="89"/>
                  <a:pt x="19" y="74"/>
                </a:cubicBezTo>
                <a:cubicBezTo>
                  <a:pt x="19" y="59"/>
                  <a:pt x="31" y="47"/>
                  <a:pt x="46" y="47"/>
                </a:cubicBezTo>
                <a:cubicBezTo>
                  <a:pt x="58" y="47"/>
                  <a:pt x="68" y="54"/>
                  <a:pt x="72" y="64"/>
                </a:cubicBezTo>
                <a:cubicBezTo>
                  <a:pt x="73" y="67"/>
                  <a:pt x="73" y="71"/>
                  <a:pt x="73" y="74"/>
                </a:cubicBezTo>
                <a:cubicBezTo>
                  <a:pt x="73" y="78"/>
                  <a:pt x="73" y="81"/>
                  <a:pt x="72" y="84"/>
                </a:cubicBezTo>
                <a:close/>
                <a:moveTo>
                  <a:pt x="129" y="77"/>
                </a:moveTo>
                <a:cubicBezTo>
                  <a:pt x="131" y="79"/>
                  <a:pt x="132" y="82"/>
                  <a:pt x="133" y="85"/>
                </a:cubicBezTo>
                <a:cubicBezTo>
                  <a:pt x="137" y="85"/>
                  <a:pt x="137" y="85"/>
                  <a:pt x="137" y="85"/>
                </a:cubicBezTo>
                <a:cubicBezTo>
                  <a:pt x="137" y="91"/>
                  <a:pt x="137" y="91"/>
                  <a:pt x="137" y="91"/>
                </a:cubicBezTo>
                <a:cubicBezTo>
                  <a:pt x="133" y="91"/>
                  <a:pt x="133" y="91"/>
                  <a:pt x="133" y="91"/>
                </a:cubicBezTo>
                <a:cubicBezTo>
                  <a:pt x="132" y="94"/>
                  <a:pt x="131" y="97"/>
                  <a:pt x="129" y="99"/>
                </a:cubicBezTo>
                <a:cubicBezTo>
                  <a:pt x="132" y="102"/>
                  <a:pt x="132" y="102"/>
                  <a:pt x="132" y="102"/>
                </a:cubicBezTo>
                <a:cubicBezTo>
                  <a:pt x="129" y="106"/>
                  <a:pt x="129" y="106"/>
                  <a:pt x="129" y="106"/>
                </a:cubicBezTo>
                <a:cubicBezTo>
                  <a:pt x="125" y="103"/>
                  <a:pt x="125" y="103"/>
                  <a:pt x="125" y="103"/>
                </a:cubicBezTo>
                <a:cubicBezTo>
                  <a:pt x="123" y="105"/>
                  <a:pt x="120" y="106"/>
                  <a:pt x="117" y="107"/>
                </a:cubicBezTo>
                <a:cubicBezTo>
                  <a:pt x="117" y="111"/>
                  <a:pt x="117" y="111"/>
                  <a:pt x="117" y="111"/>
                </a:cubicBezTo>
                <a:cubicBezTo>
                  <a:pt x="111" y="111"/>
                  <a:pt x="111" y="111"/>
                  <a:pt x="111" y="111"/>
                </a:cubicBezTo>
                <a:cubicBezTo>
                  <a:pt x="111" y="107"/>
                  <a:pt x="111" y="107"/>
                  <a:pt x="111" y="107"/>
                </a:cubicBezTo>
                <a:cubicBezTo>
                  <a:pt x="108" y="106"/>
                  <a:pt x="105" y="105"/>
                  <a:pt x="103" y="103"/>
                </a:cubicBezTo>
                <a:cubicBezTo>
                  <a:pt x="100" y="106"/>
                  <a:pt x="100" y="106"/>
                  <a:pt x="100" y="106"/>
                </a:cubicBezTo>
                <a:cubicBezTo>
                  <a:pt x="96" y="102"/>
                  <a:pt x="96" y="102"/>
                  <a:pt x="96" y="102"/>
                </a:cubicBezTo>
                <a:cubicBezTo>
                  <a:pt x="99" y="99"/>
                  <a:pt x="99" y="99"/>
                  <a:pt x="99" y="99"/>
                </a:cubicBezTo>
                <a:cubicBezTo>
                  <a:pt x="97" y="97"/>
                  <a:pt x="96" y="94"/>
                  <a:pt x="96" y="91"/>
                </a:cubicBezTo>
                <a:cubicBezTo>
                  <a:pt x="91" y="91"/>
                  <a:pt x="91" y="91"/>
                  <a:pt x="91" y="91"/>
                </a:cubicBezTo>
                <a:cubicBezTo>
                  <a:pt x="91" y="85"/>
                  <a:pt x="91" y="85"/>
                  <a:pt x="91" y="85"/>
                </a:cubicBezTo>
                <a:cubicBezTo>
                  <a:pt x="96" y="85"/>
                  <a:pt x="96" y="85"/>
                  <a:pt x="96" y="85"/>
                </a:cubicBezTo>
                <a:cubicBezTo>
                  <a:pt x="96" y="82"/>
                  <a:pt x="97" y="79"/>
                  <a:pt x="99" y="77"/>
                </a:cubicBezTo>
                <a:cubicBezTo>
                  <a:pt x="96" y="74"/>
                  <a:pt x="96" y="74"/>
                  <a:pt x="96" y="74"/>
                </a:cubicBezTo>
                <a:cubicBezTo>
                  <a:pt x="100" y="70"/>
                  <a:pt x="100" y="70"/>
                  <a:pt x="100" y="70"/>
                </a:cubicBezTo>
                <a:cubicBezTo>
                  <a:pt x="103" y="73"/>
                  <a:pt x="103" y="73"/>
                  <a:pt x="103" y="73"/>
                </a:cubicBezTo>
                <a:cubicBezTo>
                  <a:pt x="105" y="71"/>
                  <a:pt x="108" y="70"/>
                  <a:pt x="111" y="70"/>
                </a:cubicBezTo>
                <a:cubicBezTo>
                  <a:pt x="111" y="65"/>
                  <a:pt x="111" y="65"/>
                  <a:pt x="111" y="65"/>
                </a:cubicBezTo>
                <a:cubicBezTo>
                  <a:pt x="117" y="65"/>
                  <a:pt x="117" y="65"/>
                  <a:pt x="117" y="65"/>
                </a:cubicBezTo>
                <a:cubicBezTo>
                  <a:pt x="117" y="70"/>
                  <a:pt x="117" y="70"/>
                  <a:pt x="117" y="70"/>
                </a:cubicBezTo>
                <a:cubicBezTo>
                  <a:pt x="120" y="70"/>
                  <a:pt x="123" y="71"/>
                  <a:pt x="125" y="73"/>
                </a:cubicBezTo>
                <a:cubicBezTo>
                  <a:pt x="128" y="70"/>
                  <a:pt x="128" y="70"/>
                  <a:pt x="128" y="70"/>
                </a:cubicBezTo>
                <a:cubicBezTo>
                  <a:pt x="132" y="74"/>
                  <a:pt x="132" y="74"/>
                  <a:pt x="132" y="74"/>
                </a:cubicBezTo>
                <a:cubicBezTo>
                  <a:pt x="129" y="77"/>
                  <a:pt x="129" y="77"/>
                  <a:pt x="129" y="77"/>
                </a:cubicBezTo>
                <a:close/>
                <a:moveTo>
                  <a:pt x="114" y="102"/>
                </a:moveTo>
                <a:cubicBezTo>
                  <a:pt x="122" y="102"/>
                  <a:pt x="128" y="96"/>
                  <a:pt x="128" y="88"/>
                </a:cubicBezTo>
                <a:cubicBezTo>
                  <a:pt x="128" y="81"/>
                  <a:pt x="122" y="75"/>
                  <a:pt x="114" y="75"/>
                </a:cubicBezTo>
                <a:cubicBezTo>
                  <a:pt x="107" y="75"/>
                  <a:pt x="101" y="81"/>
                  <a:pt x="101" y="88"/>
                </a:cubicBezTo>
                <a:cubicBezTo>
                  <a:pt x="101" y="96"/>
                  <a:pt x="107" y="102"/>
                  <a:pt x="114" y="102"/>
                </a:cubicBezTo>
                <a:cubicBezTo>
                  <a:pt x="114" y="102"/>
                  <a:pt x="114" y="102"/>
                  <a:pt x="114" y="102"/>
                </a:cubicBezTo>
                <a:close/>
                <a:moveTo>
                  <a:pt x="131" y="27"/>
                </a:moveTo>
                <a:cubicBezTo>
                  <a:pt x="137" y="27"/>
                  <a:pt x="137" y="27"/>
                  <a:pt x="137" y="27"/>
                </a:cubicBezTo>
                <a:cubicBezTo>
                  <a:pt x="137" y="34"/>
                  <a:pt x="137" y="34"/>
                  <a:pt x="137" y="34"/>
                </a:cubicBezTo>
                <a:cubicBezTo>
                  <a:pt x="131" y="34"/>
                  <a:pt x="131" y="34"/>
                  <a:pt x="131" y="34"/>
                </a:cubicBezTo>
                <a:cubicBezTo>
                  <a:pt x="131" y="38"/>
                  <a:pt x="129" y="42"/>
                  <a:pt x="127" y="45"/>
                </a:cubicBezTo>
                <a:cubicBezTo>
                  <a:pt x="131" y="50"/>
                  <a:pt x="131" y="50"/>
                  <a:pt x="131" y="50"/>
                </a:cubicBezTo>
                <a:cubicBezTo>
                  <a:pt x="126" y="55"/>
                  <a:pt x="126" y="55"/>
                  <a:pt x="126" y="55"/>
                </a:cubicBezTo>
                <a:cubicBezTo>
                  <a:pt x="122" y="51"/>
                  <a:pt x="122" y="51"/>
                  <a:pt x="122" y="51"/>
                </a:cubicBezTo>
                <a:cubicBezTo>
                  <a:pt x="118" y="53"/>
                  <a:pt x="115" y="55"/>
                  <a:pt x="111" y="55"/>
                </a:cubicBezTo>
                <a:cubicBezTo>
                  <a:pt x="111" y="61"/>
                  <a:pt x="111" y="61"/>
                  <a:pt x="111" y="61"/>
                </a:cubicBezTo>
                <a:cubicBezTo>
                  <a:pt x="103" y="61"/>
                  <a:pt x="103" y="61"/>
                  <a:pt x="103" y="61"/>
                </a:cubicBezTo>
                <a:cubicBezTo>
                  <a:pt x="103" y="55"/>
                  <a:pt x="103" y="55"/>
                  <a:pt x="103" y="55"/>
                </a:cubicBezTo>
                <a:cubicBezTo>
                  <a:pt x="99" y="55"/>
                  <a:pt x="95" y="53"/>
                  <a:pt x="92" y="51"/>
                </a:cubicBezTo>
                <a:cubicBezTo>
                  <a:pt x="88" y="55"/>
                  <a:pt x="88" y="55"/>
                  <a:pt x="88" y="55"/>
                </a:cubicBezTo>
                <a:cubicBezTo>
                  <a:pt x="83" y="50"/>
                  <a:pt x="83" y="50"/>
                  <a:pt x="83" y="50"/>
                </a:cubicBezTo>
                <a:cubicBezTo>
                  <a:pt x="87" y="46"/>
                  <a:pt x="87" y="46"/>
                  <a:pt x="87" y="46"/>
                </a:cubicBezTo>
                <a:cubicBezTo>
                  <a:pt x="85" y="42"/>
                  <a:pt x="83" y="39"/>
                  <a:pt x="82" y="34"/>
                </a:cubicBezTo>
                <a:cubicBezTo>
                  <a:pt x="76" y="34"/>
                  <a:pt x="76" y="34"/>
                  <a:pt x="76" y="34"/>
                </a:cubicBezTo>
                <a:cubicBezTo>
                  <a:pt x="76" y="27"/>
                  <a:pt x="76" y="27"/>
                  <a:pt x="76" y="27"/>
                </a:cubicBezTo>
                <a:cubicBezTo>
                  <a:pt x="82" y="27"/>
                  <a:pt x="82" y="27"/>
                  <a:pt x="82" y="27"/>
                </a:cubicBezTo>
                <a:cubicBezTo>
                  <a:pt x="83" y="23"/>
                  <a:pt x="84" y="19"/>
                  <a:pt x="87" y="16"/>
                </a:cubicBezTo>
                <a:cubicBezTo>
                  <a:pt x="83" y="12"/>
                  <a:pt x="83" y="12"/>
                  <a:pt x="83" y="12"/>
                </a:cubicBezTo>
                <a:cubicBezTo>
                  <a:pt x="88" y="7"/>
                  <a:pt x="88" y="7"/>
                  <a:pt x="88" y="7"/>
                </a:cubicBezTo>
                <a:cubicBezTo>
                  <a:pt x="92" y="11"/>
                  <a:pt x="92" y="11"/>
                  <a:pt x="92" y="11"/>
                </a:cubicBezTo>
                <a:cubicBezTo>
                  <a:pt x="95" y="8"/>
                  <a:pt x="99" y="7"/>
                  <a:pt x="103" y="6"/>
                </a:cubicBezTo>
                <a:cubicBezTo>
                  <a:pt x="103" y="0"/>
                  <a:pt x="103" y="0"/>
                  <a:pt x="103" y="0"/>
                </a:cubicBezTo>
                <a:cubicBezTo>
                  <a:pt x="110" y="0"/>
                  <a:pt x="110" y="0"/>
                  <a:pt x="110" y="0"/>
                </a:cubicBezTo>
                <a:cubicBezTo>
                  <a:pt x="110" y="6"/>
                  <a:pt x="110" y="6"/>
                  <a:pt x="110" y="6"/>
                </a:cubicBezTo>
                <a:cubicBezTo>
                  <a:pt x="115" y="7"/>
                  <a:pt x="118" y="8"/>
                  <a:pt x="121" y="11"/>
                </a:cubicBezTo>
                <a:cubicBezTo>
                  <a:pt x="126" y="7"/>
                  <a:pt x="126" y="7"/>
                  <a:pt x="126" y="7"/>
                </a:cubicBezTo>
                <a:cubicBezTo>
                  <a:pt x="131" y="12"/>
                  <a:pt x="131" y="12"/>
                  <a:pt x="131" y="12"/>
                </a:cubicBezTo>
                <a:cubicBezTo>
                  <a:pt x="127" y="16"/>
                  <a:pt x="127" y="16"/>
                  <a:pt x="127" y="16"/>
                </a:cubicBezTo>
                <a:cubicBezTo>
                  <a:pt x="129" y="19"/>
                  <a:pt x="131" y="23"/>
                  <a:pt x="131" y="27"/>
                </a:cubicBezTo>
                <a:close/>
                <a:moveTo>
                  <a:pt x="107" y="49"/>
                </a:moveTo>
                <a:cubicBezTo>
                  <a:pt x="107" y="49"/>
                  <a:pt x="107" y="49"/>
                  <a:pt x="107" y="49"/>
                </a:cubicBezTo>
                <a:cubicBezTo>
                  <a:pt x="97" y="49"/>
                  <a:pt x="89" y="41"/>
                  <a:pt x="89" y="31"/>
                </a:cubicBezTo>
                <a:cubicBezTo>
                  <a:pt x="89" y="21"/>
                  <a:pt x="97" y="13"/>
                  <a:pt x="107" y="13"/>
                </a:cubicBezTo>
                <a:cubicBezTo>
                  <a:pt x="117" y="13"/>
                  <a:pt x="125" y="21"/>
                  <a:pt x="125" y="31"/>
                </a:cubicBezTo>
                <a:cubicBezTo>
                  <a:pt x="125" y="41"/>
                  <a:pt x="117" y="49"/>
                  <a:pt x="107" y="4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Text" lastClr="000000"/>
              </a:solidFill>
              <a:latin typeface="+mj-ea"/>
              <a:ea typeface="+mj-ea"/>
            </a:endParaRPr>
          </a:p>
        </p:txBody>
      </p:sp>
      <p:sp>
        <p:nvSpPr>
          <p:cNvPr id="12" name="TextBox 10"/>
          <p:cNvSpPr txBox="1"/>
          <p:nvPr/>
        </p:nvSpPr>
        <p:spPr>
          <a:xfrm>
            <a:off x="1857375" y="2357438"/>
            <a:ext cx="2033588" cy="9318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dirty="0">
                <a:solidFill>
                  <a:srgbClr val="AD1414"/>
                </a:solidFill>
                <a:latin typeface="+mj-ea"/>
                <a:ea typeface="+mj-ea"/>
              </a:rPr>
              <a:t>信贷资产转向标准化、交易性强的电子票据，趋势明显，空间巨大。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1643063" y="1785938"/>
            <a:ext cx="1714500" cy="461962"/>
          </a:xfrm>
          <a:prstGeom prst="rect">
            <a:avLst/>
          </a:prstGeom>
          <a:noFill/>
        </p:spPr>
        <p:txBody>
          <a:bodyPr tIns="0" bIns="0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kern="0" dirty="0">
                <a:solidFill>
                  <a:srgbClr val="0070C0"/>
                </a:solidFill>
                <a:latin typeface="+mj-ea"/>
                <a:ea typeface="+mj-ea"/>
                <a:cs typeface="华文黑体" pitchFamily="2" charset="-122"/>
              </a:rPr>
              <a:t>贷款票据化</a:t>
            </a:r>
          </a:p>
        </p:txBody>
      </p:sp>
      <p:grpSp>
        <p:nvGrpSpPr>
          <p:cNvPr id="4" name="组合 13"/>
          <p:cNvGrpSpPr/>
          <p:nvPr/>
        </p:nvGrpSpPr>
        <p:grpSpPr>
          <a:xfrm>
            <a:off x="4357686" y="1571612"/>
            <a:ext cx="3059785" cy="2024735"/>
            <a:chOff x="1591195" y="3531392"/>
            <a:chExt cx="1721136" cy="774463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5" name="圆角矩形 104"/>
            <p:cNvSpPr/>
            <p:nvPr/>
          </p:nvSpPr>
          <p:spPr>
            <a:xfrm>
              <a:off x="1591195" y="3531392"/>
              <a:ext cx="1721136" cy="774463"/>
            </a:xfrm>
            <a:custGeom>
              <a:avLst/>
              <a:gdLst/>
              <a:ahLst/>
              <a:cxnLst/>
              <a:rect l="l" t="t" r="r" b="b"/>
              <a:pathLst>
                <a:path w="1721136" h="774463">
                  <a:moveTo>
                    <a:pt x="136668" y="0"/>
                  </a:moveTo>
                  <a:lnTo>
                    <a:pt x="1291044" y="0"/>
                  </a:lnTo>
                  <a:cubicBezTo>
                    <a:pt x="1323411" y="0"/>
                    <a:pt x="1349650" y="26239"/>
                    <a:pt x="1349650" y="58606"/>
                  </a:cubicBezTo>
                  <a:lnTo>
                    <a:pt x="1349650" y="225615"/>
                  </a:lnTo>
                  <a:lnTo>
                    <a:pt x="1629660" y="225615"/>
                  </a:lnTo>
                  <a:cubicBezTo>
                    <a:pt x="1680181" y="225615"/>
                    <a:pt x="1721136" y="266570"/>
                    <a:pt x="1721136" y="317091"/>
                  </a:cubicBezTo>
                  <a:lnTo>
                    <a:pt x="1721136" y="682987"/>
                  </a:lnTo>
                  <a:cubicBezTo>
                    <a:pt x="1721136" y="733508"/>
                    <a:pt x="1680181" y="774463"/>
                    <a:pt x="1629660" y="774463"/>
                  </a:cubicBezTo>
                  <a:lnTo>
                    <a:pt x="91476" y="774463"/>
                  </a:lnTo>
                  <a:cubicBezTo>
                    <a:pt x="40955" y="774463"/>
                    <a:pt x="0" y="733508"/>
                    <a:pt x="0" y="682987"/>
                  </a:cubicBezTo>
                  <a:lnTo>
                    <a:pt x="0" y="317091"/>
                  </a:lnTo>
                  <a:cubicBezTo>
                    <a:pt x="0" y="271215"/>
                    <a:pt x="33770" y="233227"/>
                    <a:pt x="78062" y="228323"/>
                  </a:cubicBezTo>
                  <a:lnTo>
                    <a:pt x="78062" y="58606"/>
                  </a:lnTo>
                  <a:cubicBezTo>
                    <a:pt x="78062" y="26239"/>
                    <a:pt x="104301" y="0"/>
                    <a:pt x="136668" y="0"/>
                  </a:cubicBezTo>
                  <a:close/>
                </a:path>
              </a:pathLst>
            </a:cu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16" name="圆角矩形 100"/>
            <p:cNvSpPr/>
            <p:nvPr/>
          </p:nvSpPr>
          <p:spPr>
            <a:xfrm>
              <a:off x="1612670" y="3548528"/>
              <a:ext cx="1678187" cy="740191"/>
            </a:xfrm>
            <a:custGeom>
              <a:avLst/>
              <a:gdLst/>
              <a:ahLst/>
              <a:cxnLst/>
              <a:rect l="l" t="t" r="r" b="b"/>
              <a:pathLst>
                <a:path w="1678187" h="740191">
                  <a:moveTo>
                    <a:pt x="140663" y="0"/>
                  </a:moveTo>
                  <a:lnTo>
                    <a:pt x="1250586" y="0"/>
                  </a:lnTo>
                  <a:cubicBezTo>
                    <a:pt x="1285463" y="0"/>
                    <a:pt x="1313736" y="28273"/>
                    <a:pt x="1313736" y="63150"/>
                  </a:cubicBezTo>
                  <a:lnTo>
                    <a:pt x="1313736" y="225841"/>
                  </a:lnTo>
                  <a:lnTo>
                    <a:pt x="1592460" y="225841"/>
                  </a:lnTo>
                  <a:cubicBezTo>
                    <a:pt x="1639806" y="225841"/>
                    <a:pt x="1678187" y="264222"/>
                    <a:pt x="1678187" y="311568"/>
                  </a:cubicBezTo>
                  <a:lnTo>
                    <a:pt x="1678187" y="654464"/>
                  </a:lnTo>
                  <a:cubicBezTo>
                    <a:pt x="1678187" y="701810"/>
                    <a:pt x="1639806" y="740191"/>
                    <a:pt x="1592460" y="740191"/>
                  </a:cubicBezTo>
                  <a:lnTo>
                    <a:pt x="85727" y="740191"/>
                  </a:lnTo>
                  <a:cubicBezTo>
                    <a:pt x="38381" y="740191"/>
                    <a:pt x="0" y="701810"/>
                    <a:pt x="0" y="654464"/>
                  </a:cubicBezTo>
                  <a:lnTo>
                    <a:pt x="0" y="311568"/>
                  </a:lnTo>
                  <a:cubicBezTo>
                    <a:pt x="0" y="267034"/>
                    <a:pt x="33957" y="230432"/>
                    <a:pt x="77513" y="227499"/>
                  </a:cubicBezTo>
                  <a:lnTo>
                    <a:pt x="77513" y="63150"/>
                  </a:lnTo>
                  <a:cubicBezTo>
                    <a:pt x="77513" y="28273"/>
                    <a:pt x="105786" y="0"/>
                    <a:pt x="140663" y="0"/>
                  </a:cubicBezTo>
                  <a:close/>
                </a:path>
              </a:pathLst>
            </a:custGeom>
            <a:gradFill>
              <a:gsLst>
                <a:gs pos="39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+mj-ea"/>
                <a:ea typeface="+mj-ea"/>
              </a:endParaRPr>
            </a:p>
          </p:txBody>
        </p:sp>
      </p:grpSp>
      <p:sp>
        <p:nvSpPr>
          <p:cNvPr id="17" name="Freeform 6"/>
          <p:cNvSpPr>
            <a:spLocks noEditPoints="1"/>
          </p:cNvSpPr>
          <p:nvPr/>
        </p:nvSpPr>
        <p:spPr bwMode="auto">
          <a:xfrm>
            <a:off x="4429125" y="2312988"/>
            <a:ext cx="663575" cy="555625"/>
          </a:xfrm>
          <a:custGeom>
            <a:avLst/>
            <a:gdLst>
              <a:gd name="T0" fmla="*/ 107 w 165"/>
              <a:gd name="T1" fmla="*/ 104 h 104"/>
              <a:gd name="T2" fmla="*/ 124 w 165"/>
              <a:gd name="T3" fmla="*/ 104 h 104"/>
              <a:gd name="T4" fmla="*/ 124 w 165"/>
              <a:gd name="T5" fmla="*/ 45 h 104"/>
              <a:gd name="T6" fmla="*/ 107 w 165"/>
              <a:gd name="T7" fmla="*/ 61 h 104"/>
              <a:gd name="T8" fmla="*/ 107 w 165"/>
              <a:gd name="T9" fmla="*/ 104 h 104"/>
              <a:gd name="T10" fmla="*/ 132 w 165"/>
              <a:gd name="T11" fmla="*/ 104 h 104"/>
              <a:gd name="T12" fmla="*/ 149 w 165"/>
              <a:gd name="T13" fmla="*/ 104 h 104"/>
              <a:gd name="T14" fmla="*/ 149 w 165"/>
              <a:gd name="T15" fmla="*/ 22 h 104"/>
              <a:gd name="T16" fmla="*/ 132 w 165"/>
              <a:gd name="T17" fmla="*/ 38 h 104"/>
              <a:gd name="T18" fmla="*/ 132 w 165"/>
              <a:gd name="T19" fmla="*/ 104 h 104"/>
              <a:gd name="T20" fmla="*/ 161 w 165"/>
              <a:gd name="T21" fmla="*/ 0 h 104"/>
              <a:gd name="T22" fmla="*/ 164 w 165"/>
              <a:gd name="T23" fmla="*/ 4 h 104"/>
              <a:gd name="T24" fmla="*/ 164 w 165"/>
              <a:gd name="T25" fmla="*/ 5 h 104"/>
              <a:gd name="T26" fmla="*/ 161 w 165"/>
              <a:gd name="T27" fmla="*/ 15 h 104"/>
              <a:gd name="T28" fmla="*/ 161 w 165"/>
              <a:gd name="T29" fmla="*/ 16 h 104"/>
              <a:gd name="T30" fmla="*/ 156 w 165"/>
              <a:gd name="T31" fmla="*/ 17 h 104"/>
              <a:gd name="T32" fmla="*/ 155 w 165"/>
              <a:gd name="T33" fmla="*/ 17 h 104"/>
              <a:gd name="T34" fmla="*/ 153 w 165"/>
              <a:gd name="T35" fmla="*/ 14 h 104"/>
              <a:gd name="T36" fmla="*/ 103 w 165"/>
              <a:gd name="T37" fmla="*/ 61 h 104"/>
              <a:gd name="T38" fmla="*/ 87 w 165"/>
              <a:gd name="T39" fmla="*/ 44 h 104"/>
              <a:gd name="T40" fmla="*/ 74 w 165"/>
              <a:gd name="T41" fmla="*/ 30 h 104"/>
              <a:gd name="T42" fmla="*/ 3 w 165"/>
              <a:gd name="T43" fmla="*/ 96 h 104"/>
              <a:gd name="T44" fmla="*/ 0 w 165"/>
              <a:gd name="T45" fmla="*/ 93 h 104"/>
              <a:gd name="T46" fmla="*/ 74 w 165"/>
              <a:gd name="T47" fmla="*/ 24 h 104"/>
              <a:gd name="T48" fmla="*/ 87 w 165"/>
              <a:gd name="T49" fmla="*/ 37 h 104"/>
              <a:gd name="T50" fmla="*/ 103 w 165"/>
              <a:gd name="T51" fmla="*/ 55 h 104"/>
              <a:gd name="T52" fmla="*/ 150 w 165"/>
              <a:gd name="T53" fmla="*/ 11 h 104"/>
              <a:gd name="T54" fmla="*/ 148 w 165"/>
              <a:gd name="T55" fmla="*/ 9 h 104"/>
              <a:gd name="T56" fmla="*/ 147 w 165"/>
              <a:gd name="T57" fmla="*/ 8 h 104"/>
              <a:gd name="T58" fmla="*/ 149 w 165"/>
              <a:gd name="T59" fmla="*/ 3 h 104"/>
              <a:gd name="T60" fmla="*/ 150 w 165"/>
              <a:gd name="T61" fmla="*/ 3 h 104"/>
              <a:gd name="T62" fmla="*/ 160 w 165"/>
              <a:gd name="T63" fmla="*/ 1 h 104"/>
              <a:gd name="T64" fmla="*/ 161 w 165"/>
              <a:gd name="T65" fmla="*/ 0 h 104"/>
              <a:gd name="T66" fmla="*/ 7 w 165"/>
              <a:gd name="T67" fmla="*/ 104 h 104"/>
              <a:gd name="T68" fmla="*/ 24 w 165"/>
              <a:gd name="T69" fmla="*/ 104 h 104"/>
              <a:gd name="T70" fmla="*/ 24 w 165"/>
              <a:gd name="T71" fmla="*/ 81 h 104"/>
              <a:gd name="T72" fmla="*/ 7 w 165"/>
              <a:gd name="T73" fmla="*/ 97 h 104"/>
              <a:gd name="T74" fmla="*/ 7 w 165"/>
              <a:gd name="T75" fmla="*/ 104 h 104"/>
              <a:gd name="T76" fmla="*/ 32 w 165"/>
              <a:gd name="T77" fmla="*/ 104 h 104"/>
              <a:gd name="T78" fmla="*/ 49 w 165"/>
              <a:gd name="T79" fmla="*/ 104 h 104"/>
              <a:gd name="T80" fmla="*/ 49 w 165"/>
              <a:gd name="T81" fmla="*/ 58 h 104"/>
              <a:gd name="T82" fmla="*/ 32 w 165"/>
              <a:gd name="T83" fmla="*/ 74 h 104"/>
              <a:gd name="T84" fmla="*/ 32 w 165"/>
              <a:gd name="T85" fmla="*/ 104 h 104"/>
              <a:gd name="T86" fmla="*/ 57 w 165"/>
              <a:gd name="T87" fmla="*/ 50 h 104"/>
              <a:gd name="T88" fmla="*/ 57 w 165"/>
              <a:gd name="T89" fmla="*/ 104 h 104"/>
              <a:gd name="T90" fmla="*/ 74 w 165"/>
              <a:gd name="T91" fmla="*/ 104 h 104"/>
              <a:gd name="T92" fmla="*/ 74 w 165"/>
              <a:gd name="T93" fmla="*/ 34 h 104"/>
              <a:gd name="T94" fmla="*/ 74 w 165"/>
              <a:gd name="T95" fmla="*/ 34 h 104"/>
              <a:gd name="T96" fmla="*/ 57 w 165"/>
              <a:gd name="T97" fmla="*/ 50 h 104"/>
              <a:gd name="T98" fmla="*/ 82 w 165"/>
              <a:gd name="T99" fmla="*/ 43 h 104"/>
              <a:gd name="T100" fmla="*/ 82 w 165"/>
              <a:gd name="T101" fmla="*/ 104 h 104"/>
              <a:gd name="T102" fmla="*/ 87 w 165"/>
              <a:gd name="T103" fmla="*/ 104 h 104"/>
              <a:gd name="T104" fmla="*/ 99 w 165"/>
              <a:gd name="T105" fmla="*/ 104 h 104"/>
              <a:gd name="T106" fmla="*/ 99 w 165"/>
              <a:gd name="T107" fmla="*/ 61 h 104"/>
              <a:gd name="T108" fmla="*/ 87 w 165"/>
              <a:gd name="T109" fmla="*/ 48 h 104"/>
              <a:gd name="T110" fmla="*/ 82 w 165"/>
              <a:gd name="T111" fmla="*/ 43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65" h="104">
                <a:moveTo>
                  <a:pt x="107" y="104"/>
                </a:moveTo>
                <a:cubicBezTo>
                  <a:pt x="124" y="104"/>
                  <a:pt x="124" y="104"/>
                  <a:pt x="124" y="104"/>
                </a:cubicBezTo>
                <a:cubicBezTo>
                  <a:pt x="124" y="45"/>
                  <a:pt x="124" y="45"/>
                  <a:pt x="124" y="45"/>
                </a:cubicBezTo>
                <a:cubicBezTo>
                  <a:pt x="107" y="61"/>
                  <a:pt x="107" y="61"/>
                  <a:pt x="107" y="61"/>
                </a:cubicBezTo>
                <a:cubicBezTo>
                  <a:pt x="107" y="104"/>
                  <a:pt x="107" y="104"/>
                  <a:pt x="107" y="104"/>
                </a:cubicBezTo>
                <a:close/>
                <a:moveTo>
                  <a:pt x="132" y="104"/>
                </a:moveTo>
                <a:cubicBezTo>
                  <a:pt x="149" y="104"/>
                  <a:pt x="149" y="104"/>
                  <a:pt x="149" y="104"/>
                </a:cubicBezTo>
                <a:cubicBezTo>
                  <a:pt x="149" y="22"/>
                  <a:pt x="149" y="22"/>
                  <a:pt x="149" y="22"/>
                </a:cubicBezTo>
                <a:cubicBezTo>
                  <a:pt x="132" y="38"/>
                  <a:pt x="132" y="38"/>
                  <a:pt x="132" y="38"/>
                </a:cubicBezTo>
                <a:cubicBezTo>
                  <a:pt x="132" y="104"/>
                  <a:pt x="132" y="104"/>
                  <a:pt x="132" y="104"/>
                </a:cubicBezTo>
                <a:close/>
                <a:moveTo>
                  <a:pt x="161" y="0"/>
                </a:moveTo>
                <a:cubicBezTo>
                  <a:pt x="164" y="0"/>
                  <a:pt x="165" y="2"/>
                  <a:pt x="164" y="4"/>
                </a:cubicBezTo>
                <a:cubicBezTo>
                  <a:pt x="164" y="5"/>
                  <a:pt x="164" y="5"/>
                  <a:pt x="164" y="5"/>
                </a:cubicBezTo>
                <a:cubicBezTo>
                  <a:pt x="163" y="8"/>
                  <a:pt x="162" y="12"/>
                  <a:pt x="161" y="15"/>
                </a:cubicBezTo>
                <a:cubicBezTo>
                  <a:pt x="161" y="16"/>
                  <a:pt x="161" y="16"/>
                  <a:pt x="161" y="16"/>
                </a:cubicBezTo>
                <a:cubicBezTo>
                  <a:pt x="160" y="19"/>
                  <a:pt x="158" y="19"/>
                  <a:pt x="156" y="17"/>
                </a:cubicBezTo>
                <a:cubicBezTo>
                  <a:pt x="155" y="17"/>
                  <a:pt x="155" y="17"/>
                  <a:pt x="155" y="17"/>
                </a:cubicBezTo>
                <a:cubicBezTo>
                  <a:pt x="154" y="16"/>
                  <a:pt x="154" y="15"/>
                  <a:pt x="153" y="14"/>
                </a:cubicBezTo>
                <a:cubicBezTo>
                  <a:pt x="103" y="61"/>
                  <a:pt x="103" y="61"/>
                  <a:pt x="103" y="61"/>
                </a:cubicBezTo>
                <a:cubicBezTo>
                  <a:pt x="87" y="44"/>
                  <a:pt x="87" y="44"/>
                  <a:pt x="87" y="44"/>
                </a:cubicBezTo>
                <a:cubicBezTo>
                  <a:pt x="74" y="30"/>
                  <a:pt x="74" y="30"/>
                  <a:pt x="74" y="30"/>
                </a:cubicBezTo>
                <a:cubicBezTo>
                  <a:pt x="3" y="96"/>
                  <a:pt x="3" y="96"/>
                  <a:pt x="3" y="96"/>
                </a:cubicBezTo>
                <a:cubicBezTo>
                  <a:pt x="0" y="93"/>
                  <a:pt x="0" y="93"/>
                  <a:pt x="0" y="93"/>
                </a:cubicBezTo>
                <a:cubicBezTo>
                  <a:pt x="74" y="24"/>
                  <a:pt x="74" y="24"/>
                  <a:pt x="74" y="24"/>
                </a:cubicBezTo>
                <a:cubicBezTo>
                  <a:pt x="87" y="37"/>
                  <a:pt x="87" y="37"/>
                  <a:pt x="87" y="37"/>
                </a:cubicBezTo>
                <a:cubicBezTo>
                  <a:pt x="103" y="55"/>
                  <a:pt x="103" y="55"/>
                  <a:pt x="103" y="55"/>
                </a:cubicBezTo>
                <a:cubicBezTo>
                  <a:pt x="150" y="11"/>
                  <a:pt x="150" y="11"/>
                  <a:pt x="150" y="11"/>
                </a:cubicBezTo>
                <a:cubicBezTo>
                  <a:pt x="149" y="10"/>
                  <a:pt x="148" y="9"/>
                  <a:pt x="148" y="9"/>
                </a:cubicBezTo>
                <a:cubicBezTo>
                  <a:pt x="147" y="8"/>
                  <a:pt x="147" y="8"/>
                  <a:pt x="147" y="8"/>
                </a:cubicBezTo>
                <a:cubicBezTo>
                  <a:pt x="145" y="6"/>
                  <a:pt x="146" y="4"/>
                  <a:pt x="149" y="3"/>
                </a:cubicBezTo>
                <a:cubicBezTo>
                  <a:pt x="150" y="3"/>
                  <a:pt x="150" y="3"/>
                  <a:pt x="150" y="3"/>
                </a:cubicBezTo>
                <a:cubicBezTo>
                  <a:pt x="152" y="2"/>
                  <a:pt x="157" y="1"/>
                  <a:pt x="160" y="1"/>
                </a:cubicBezTo>
                <a:cubicBezTo>
                  <a:pt x="161" y="0"/>
                  <a:pt x="161" y="0"/>
                  <a:pt x="161" y="0"/>
                </a:cubicBezTo>
                <a:close/>
                <a:moveTo>
                  <a:pt x="7" y="104"/>
                </a:moveTo>
                <a:cubicBezTo>
                  <a:pt x="24" y="104"/>
                  <a:pt x="24" y="104"/>
                  <a:pt x="24" y="104"/>
                </a:cubicBezTo>
                <a:cubicBezTo>
                  <a:pt x="24" y="81"/>
                  <a:pt x="24" y="81"/>
                  <a:pt x="24" y="81"/>
                </a:cubicBezTo>
                <a:cubicBezTo>
                  <a:pt x="7" y="97"/>
                  <a:pt x="7" y="97"/>
                  <a:pt x="7" y="97"/>
                </a:cubicBezTo>
                <a:cubicBezTo>
                  <a:pt x="7" y="104"/>
                  <a:pt x="7" y="104"/>
                  <a:pt x="7" y="104"/>
                </a:cubicBezTo>
                <a:close/>
                <a:moveTo>
                  <a:pt x="32" y="104"/>
                </a:moveTo>
                <a:cubicBezTo>
                  <a:pt x="49" y="104"/>
                  <a:pt x="49" y="104"/>
                  <a:pt x="49" y="104"/>
                </a:cubicBezTo>
                <a:cubicBezTo>
                  <a:pt x="49" y="58"/>
                  <a:pt x="49" y="58"/>
                  <a:pt x="49" y="58"/>
                </a:cubicBezTo>
                <a:cubicBezTo>
                  <a:pt x="32" y="74"/>
                  <a:pt x="32" y="74"/>
                  <a:pt x="32" y="74"/>
                </a:cubicBezTo>
                <a:cubicBezTo>
                  <a:pt x="32" y="104"/>
                  <a:pt x="32" y="104"/>
                  <a:pt x="32" y="104"/>
                </a:cubicBezTo>
                <a:close/>
                <a:moveTo>
                  <a:pt x="57" y="50"/>
                </a:moveTo>
                <a:cubicBezTo>
                  <a:pt x="57" y="104"/>
                  <a:pt x="57" y="104"/>
                  <a:pt x="57" y="104"/>
                </a:cubicBezTo>
                <a:cubicBezTo>
                  <a:pt x="74" y="104"/>
                  <a:pt x="74" y="104"/>
                  <a:pt x="74" y="104"/>
                </a:cubicBezTo>
                <a:cubicBezTo>
                  <a:pt x="74" y="34"/>
                  <a:pt x="74" y="34"/>
                  <a:pt x="74" y="34"/>
                </a:cubicBezTo>
                <a:cubicBezTo>
                  <a:pt x="74" y="34"/>
                  <a:pt x="74" y="34"/>
                  <a:pt x="74" y="34"/>
                </a:cubicBezTo>
                <a:cubicBezTo>
                  <a:pt x="57" y="50"/>
                  <a:pt x="57" y="50"/>
                  <a:pt x="57" y="50"/>
                </a:cubicBezTo>
                <a:close/>
                <a:moveTo>
                  <a:pt x="82" y="43"/>
                </a:moveTo>
                <a:cubicBezTo>
                  <a:pt x="82" y="104"/>
                  <a:pt x="82" y="104"/>
                  <a:pt x="82" y="104"/>
                </a:cubicBezTo>
                <a:cubicBezTo>
                  <a:pt x="87" y="104"/>
                  <a:pt x="87" y="104"/>
                  <a:pt x="87" y="104"/>
                </a:cubicBezTo>
                <a:cubicBezTo>
                  <a:pt x="99" y="104"/>
                  <a:pt x="99" y="104"/>
                  <a:pt x="99" y="104"/>
                </a:cubicBezTo>
                <a:cubicBezTo>
                  <a:pt x="99" y="61"/>
                  <a:pt x="99" y="61"/>
                  <a:pt x="99" y="61"/>
                </a:cubicBezTo>
                <a:cubicBezTo>
                  <a:pt x="87" y="48"/>
                  <a:pt x="87" y="48"/>
                  <a:pt x="87" y="48"/>
                </a:cubicBezTo>
                <a:lnTo>
                  <a:pt x="82" y="4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Text" lastClr="000000"/>
              </a:solidFill>
              <a:latin typeface="+mj-ea"/>
              <a:ea typeface="+mj-ea"/>
            </a:endParaRPr>
          </a:p>
        </p:txBody>
      </p:sp>
      <p:sp>
        <p:nvSpPr>
          <p:cNvPr id="18" name="TextBox 16"/>
          <p:cNvSpPr txBox="1"/>
          <p:nvPr/>
        </p:nvSpPr>
        <p:spPr>
          <a:xfrm>
            <a:off x="5214938" y="2286000"/>
            <a:ext cx="2141537" cy="11858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>
                <a:solidFill>
                  <a:srgbClr val="AD1414"/>
                </a:solidFill>
                <a:latin typeface="+mj-ea"/>
                <a:ea typeface="+mj-ea"/>
              </a:rPr>
              <a:t>2017</a:t>
            </a:r>
            <a:r>
              <a:rPr lang="zh-CN" altLang="en-US" sz="1400" b="1" kern="0" dirty="0">
                <a:solidFill>
                  <a:srgbClr val="AD1414"/>
                </a:solidFill>
                <a:latin typeface="+mj-ea"/>
                <a:ea typeface="+mj-ea"/>
              </a:rPr>
              <a:t>年</a:t>
            </a:r>
            <a:r>
              <a:rPr lang="en-US" altLang="zh-CN" sz="1400" b="1" kern="0" dirty="0">
                <a:solidFill>
                  <a:srgbClr val="AD1414"/>
                </a:solidFill>
                <a:latin typeface="+mj-ea"/>
                <a:ea typeface="+mj-ea"/>
              </a:rPr>
              <a:t>/300</a:t>
            </a:r>
            <a:r>
              <a:rPr lang="zh-CN" altLang="en-US" sz="1400" b="1" kern="0" dirty="0">
                <a:solidFill>
                  <a:srgbClr val="AD1414"/>
                </a:solidFill>
                <a:latin typeface="+mj-ea"/>
                <a:ea typeface="+mj-ea"/>
              </a:rPr>
              <a:t>万元</a:t>
            </a:r>
            <a:r>
              <a:rPr lang="en-US" altLang="zh-CN" sz="1400" b="1" kern="0" dirty="0">
                <a:solidFill>
                  <a:srgbClr val="AD1414"/>
                </a:solidFill>
                <a:latin typeface="+mj-ea"/>
                <a:ea typeface="+mj-ea"/>
              </a:rPr>
              <a:t>/2018</a:t>
            </a:r>
            <a:r>
              <a:rPr lang="zh-CN" altLang="en-US" sz="1400" b="1" kern="0" dirty="0">
                <a:solidFill>
                  <a:srgbClr val="AD1414"/>
                </a:solidFill>
                <a:latin typeface="+mj-ea"/>
                <a:ea typeface="+mj-ea"/>
              </a:rPr>
              <a:t>年</a:t>
            </a:r>
            <a:r>
              <a:rPr lang="en-US" altLang="zh-CN" sz="1400" b="1" kern="0" dirty="0">
                <a:solidFill>
                  <a:srgbClr val="AD1414"/>
                </a:solidFill>
                <a:latin typeface="+mj-ea"/>
                <a:ea typeface="+mj-ea"/>
              </a:rPr>
              <a:t>/100</a:t>
            </a:r>
            <a:r>
              <a:rPr lang="zh-CN" altLang="en-US" sz="1400" b="1" kern="0" dirty="0">
                <a:solidFill>
                  <a:srgbClr val="AD1414"/>
                </a:solidFill>
                <a:latin typeface="+mj-ea"/>
                <a:ea typeface="+mj-ea"/>
              </a:rPr>
              <a:t>万元以上强制电子化。部分银行甚至可能放弃纸票</a:t>
            </a:r>
            <a:r>
              <a:rPr lang="zh-CN" altLang="en-US" sz="1200" kern="0" dirty="0">
                <a:solidFill>
                  <a:srgbClr val="AD1414"/>
                </a:solidFill>
                <a:latin typeface="+mj-ea"/>
                <a:ea typeface="+mj-ea"/>
              </a:rPr>
              <a:t>！</a:t>
            </a:r>
          </a:p>
        </p:txBody>
      </p:sp>
      <p:sp>
        <p:nvSpPr>
          <p:cNvPr id="19" name="TextBox 17"/>
          <p:cNvSpPr txBox="1"/>
          <p:nvPr/>
        </p:nvSpPr>
        <p:spPr>
          <a:xfrm>
            <a:off x="5000625" y="1785938"/>
            <a:ext cx="1616075" cy="461962"/>
          </a:xfrm>
          <a:prstGeom prst="rect">
            <a:avLst/>
          </a:prstGeom>
          <a:noFill/>
        </p:spPr>
        <p:txBody>
          <a:bodyPr tIns="0" bIns="0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kern="0" dirty="0">
                <a:solidFill>
                  <a:srgbClr val="0070C0"/>
                </a:solidFill>
                <a:latin typeface="+mj-ea"/>
                <a:ea typeface="+mj-ea"/>
                <a:cs typeface="华文黑体" pitchFamily="2" charset="-122"/>
              </a:rPr>
              <a:t>票据电子化 </a:t>
            </a:r>
          </a:p>
        </p:txBody>
      </p:sp>
      <p:sp>
        <p:nvSpPr>
          <p:cNvPr id="20" name="TextBox 18"/>
          <p:cNvSpPr txBox="1"/>
          <p:nvPr/>
        </p:nvSpPr>
        <p:spPr>
          <a:xfrm>
            <a:off x="2928938" y="4714875"/>
            <a:ext cx="2035175" cy="1212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dirty="0">
                <a:solidFill>
                  <a:srgbClr val="AD1414"/>
                </a:solidFill>
                <a:latin typeface="+mj-ea"/>
                <a:ea typeface="+mj-ea"/>
              </a:rPr>
              <a:t>票据交易所将票据场外转到场内，未来票据交易投资将逐步集中到法人一级。</a:t>
            </a:r>
          </a:p>
        </p:txBody>
      </p:sp>
      <p:sp>
        <p:nvSpPr>
          <p:cNvPr id="21" name="TextBox 19"/>
          <p:cNvSpPr txBox="1"/>
          <p:nvPr/>
        </p:nvSpPr>
        <p:spPr>
          <a:xfrm>
            <a:off x="2571750" y="4214813"/>
            <a:ext cx="1603375" cy="461962"/>
          </a:xfrm>
          <a:prstGeom prst="rect">
            <a:avLst/>
          </a:prstGeom>
          <a:noFill/>
        </p:spPr>
        <p:txBody>
          <a:bodyPr tIns="0" bIns="0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kern="0" dirty="0">
                <a:solidFill>
                  <a:srgbClr val="0070C0"/>
                </a:solidFill>
                <a:latin typeface="+mj-ea"/>
                <a:ea typeface="+mj-ea"/>
                <a:cs typeface="华文黑体" pitchFamily="2" charset="-122"/>
              </a:rPr>
              <a:t>交易集中化</a:t>
            </a:r>
          </a:p>
        </p:txBody>
      </p:sp>
      <p:grpSp>
        <p:nvGrpSpPr>
          <p:cNvPr id="7" name="组合 21"/>
          <p:cNvGrpSpPr/>
          <p:nvPr/>
        </p:nvGrpSpPr>
        <p:grpSpPr>
          <a:xfrm>
            <a:off x="5323010" y="4060882"/>
            <a:ext cx="3059785" cy="2024735"/>
            <a:chOff x="1591195" y="3531392"/>
            <a:chExt cx="1721136" cy="774463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3" name="圆角矩形 104"/>
            <p:cNvSpPr/>
            <p:nvPr/>
          </p:nvSpPr>
          <p:spPr>
            <a:xfrm>
              <a:off x="1591195" y="3531392"/>
              <a:ext cx="1721136" cy="774463"/>
            </a:xfrm>
            <a:custGeom>
              <a:avLst/>
              <a:gdLst/>
              <a:ahLst/>
              <a:cxnLst/>
              <a:rect l="l" t="t" r="r" b="b"/>
              <a:pathLst>
                <a:path w="1721136" h="774463">
                  <a:moveTo>
                    <a:pt x="136668" y="0"/>
                  </a:moveTo>
                  <a:lnTo>
                    <a:pt x="1291044" y="0"/>
                  </a:lnTo>
                  <a:cubicBezTo>
                    <a:pt x="1323411" y="0"/>
                    <a:pt x="1349650" y="26239"/>
                    <a:pt x="1349650" y="58606"/>
                  </a:cubicBezTo>
                  <a:lnTo>
                    <a:pt x="1349650" y="225615"/>
                  </a:lnTo>
                  <a:lnTo>
                    <a:pt x="1629660" y="225615"/>
                  </a:lnTo>
                  <a:cubicBezTo>
                    <a:pt x="1680181" y="225615"/>
                    <a:pt x="1721136" y="266570"/>
                    <a:pt x="1721136" y="317091"/>
                  </a:cubicBezTo>
                  <a:lnTo>
                    <a:pt x="1721136" y="682987"/>
                  </a:lnTo>
                  <a:cubicBezTo>
                    <a:pt x="1721136" y="733508"/>
                    <a:pt x="1680181" y="774463"/>
                    <a:pt x="1629660" y="774463"/>
                  </a:cubicBezTo>
                  <a:lnTo>
                    <a:pt x="91476" y="774463"/>
                  </a:lnTo>
                  <a:cubicBezTo>
                    <a:pt x="40955" y="774463"/>
                    <a:pt x="0" y="733508"/>
                    <a:pt x="0" y="682987"/>
                  </a:cubicBezTo>
                  <a:lnTo>
                    <a:pt x="0" y="317091"/>
                  </a:lnTo>
                  <a:cubicBezTo>
                    <a:pt x="0" y="271215"/>
                    <a:pt x="33770" y="233227"/>
                    <a:pt x="78062" y="228323"/>
                  </a:cubicBezTo>
                  <a:lnTo>
                    <a:pt x="78062" y="58606"/>
                  </a:lnTo>
                  <a:cubicBezTo>
                    <a:pt x="78062" y="26239"/>
                    <a:pt x="104301" y="0"/>
                    <a:pt x="136668" y="0"/>
                  </a:cubicBezTo>
                  <a:close/>
                </a:path>
              </a:pathLst>
            </a:custGeom>
            <a:gradFill>
              <a:gsLst>
                <a:gs pos="62000">
                  <a:schemeClr val="bg1">
                    <a:lumMod val="95000"/>
                  </a:schemeClr>
                </a:gs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+mj-ea"/>
                <a:ea typeface="+mj-ea"/>
              </a:endParaRPr>
            </a:p>
          </p:txBody>
        </p:sp>
        <p:sp>
          <p:nvSpPr>
            <p:cNvPr id="24" name="圆角矩形 100"/>
            <p:cNvSpPr/>
            <p:nvPr/>
          </p:nvSpPr>
          <p:spPr>
            <a:xfrm>
              <a:off x="1612670" y="3548528"/>
              <a:ext cx="1678187" cy="740191"/>
            </a:xfrm>
            <a:custGeom>
              <a:avLst/>
              <a:gdLst/>
              <a:ahLst/>
              <a:cxnLst/>
              <a:rect l="l" t="t" r="r" b="b"/>
              <a:pathLst>
                <a:path w="1678187" h="740191">
                  <a:moveTo>
                    <a:pt x="140663" y="0"/>
                  </a:moveTo>
                  <a:lnTo>
                    <a:pt x="1250586" y="0"/>
                  </a:lnTo>
                  <a:cubicBezTo>
                    <a:pt x="1285463" y="0"/>
                    <a:pt x="1313736" y="28273"/>
                    <a:pt x="1313736" y="63150"/>
                  </a:cubicBezTo>
                  <a:lnTo>
                    <a:pt x="1313736" y="225841"/>
                  </a:lnTo>
                  <a:lnTo>
                    <a:pt x="1592460" y="225841"/>
                  </a:lnTo>
                  <a:cubicBezTo>
                    <a:pt x="1639806" y="225841"/>
                    <a:pt x="1678187" y="264222"/>
                    <a:pt x="1678187" y="311568"/>
                  </a:cubicBezTo>
                  <a:lnTo>
                    <a:pt x="1678187" y="654464"/>
                  </a:lnTo>
                  <a:cubicBezTo>
                    <a:pt x="1678187" y="701810"/>
                    <a:pt x="1639806" y="740191"/>
                    <a:pt x="1592460" y="740191"/>
                  </a:cubicBezTo>
                  <a:lnTo>
                    <a:pt x="85727" y="740191"/>
                  </a:lnTo>
                  <a:cubicBezTo>
                    <a:pt x="38381" y="740191"/>
                    <a:pt x="0" y="701810"/>
                    <a:pt x="0" y="654464"/>
                  </a:cubicBezTo>
                  <a:lnTo>
                    <a:pt x="0" y="311568"/>
                  </a:lnTo>
                  <a:cubicBezTo>
                    <a:pt x="0" y="267034"/>
                    <a:pt x="33957" y="230432"/>
                    <a:pt x="77513" y="227499"/>
                  </a:cubicBezTo>
                  <a:lnTo>
                    <a:pt x="77513" y="63150"/>
                  </a:lnTo>
                  <a:cubicBezTo>
                    <a:pt x="77513" y="28273"/>
                    <a:pt x="105786" y="0"/>
                    <a:pt x="140663" y="0"/>
                  </a:cubicBezTo>
                  <a:close/>
                </a:path>
              </a:pathLst>
            </a:custGeom>
            <a:gradFill>
              <a:gsLst>
                <a:gs pos="39000">
                  <a:srgbClr val="F0F0F0"/>
                </a:gs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+mj-ea"/>
                <a:ea typeface="+mj-ea"/>
              </a:endParaRPr>
            </a:p>
          </p:txBody>
        </p:sp>
      </p:grpSp>
      <p:sp>
        <p:nvSpPr>
          <p:cNvPr id="25" name="Freeform 7"/>
          <p:cNvSpPr>
            <a:spLocks noEditPoints="1"/>
          </p:cNvSpPr>
          <p:nvPr/>
        </p:nvSpPr>
        <p:spPr bwMode="auto">
          <a:xfrm>
            <a:off x="5514975" y="4751388"/>
            <a:ext cx="606425" cy="652462"/>
          </a:xfrm>
          <a:custGeom>
            <a:avLst/>
            <a:gdLst>
              <a:gd name="T0" fmla="*/ 67 w 123"/>
              <a:gd name="T1" fmla="*/ 62 h 100"/>
              <a:gd name="T2" fmla="*/ 67 w 123"/>
              <a:gd name="T3" fmla="*/ 65 h 100"/>
              <a:gd name="T4" fmla="*/ 66 w 123"/>
              <a:gd name="T5" fmla="*/ 67 h 100"/>
              <a:gd name="T6" fmla="*/ 62 w 123"/>
              <a:gd name="T7" fmla="*/ 67 h 100"/>
              <a:gd name="T8" fmla="*/ 58 w 123"/>
              <a:gd name="T9" fmla="*/ 67 h 100"/>
              <a:gd name="T10" fmla="*/ 56 w 123"/>
              <a:gd name="T11" fmla="*/ 65 h 100"/>
              <a:gd name="T12" fmla="*/ 56 w 123"/>
              <a:gd name="T13" fmla="*/ 62 h 100"/>
              <a:gd name="T14" fmla="*/ 0 w 123"/>
              <a:gd name="T15" fmla="*/ 44 h 100"/>
              <a:gd name="T16" fmla="*/ 0 w 123"/>
              <a:gd name="T17" fmla="*/ 81 h 100"/>
              <a:gd name="T18" fmla="*/ 19 w 123"/>
              <a:gd name="T19" fmla="*/ 100 h 100"/>
              <a:gd name="T20" fmla="*/ 62 w 123"/>
              <a:gd name="T21" fmla="*/ 100 h 100"/>
              <a:gd name="T22" fmla="*/ 104 w 123"/>
              <a:gd name="T23" fmla="*/ 100 h 100"/>
              <a:gd name="T24" fmla="*/ 123 w 123"/>
              <a:gd name="T25" fmla="*/ 81 h 100"/>
              <a:gd name="T26" fmla="*/ 123 w 123"/>
              <a:gd name="T27" fmla="*/ 44 h 100"/>
              <a:gd name="T28" fmla="*/ 67 w 123"/>
              <a:gd name="T29" fmla="*/ 62 h 100"/>
              <a:gd name="T30" fmla="*/ 62 w 123"/>
              <a:gd name="T31" fmla="*/ 58 h 100"/>
              <a:gd name="T32" fmla="*/ 64 w 123"/>
              <a:gd name="T33" fmla="*/ 58 h 100"/>
              <a:gd name="T34" fmla="*/ 66 w 123"/>
              <a:gd name="T35" fmla="*/ 59 h 100"/>
              <a:gd name="T36" fmla="*/ 66 w 123"/>
              <a:gd name="T37" fmla="*/ 64 h 100"/>
              <a:gd name="T38" fmla="*/ 64 w 123"/>
              <a:gd name="T39" fmla="*/ 65 h 100"/>
              <a:gd name="T40" fmla="*/ 62 w 123"/>
              <a:gd name="T41" fmla="*/ 65 h 100"/>
              <a:gd name="T42" fmla="*/ 60 w 123"/>
              <a:gd name="T43" fmla="*/ 65 h 100"/>
              <a:gd name="T44" fmla="*/ 58 w 123"/>
              <a:gd name="T45" fmla="*/ 64 h 100"/>
              <a:gd name="T46" fmla="*/ 58 w 123"/>
              <a:gd name="T47" fmla="*/ 59 h 100"/>
              <a:gd name="T48" fmla="*/ 60 w 123"/>
              <a:gd name="T49" fmla="*/ 58 h 100"/>
              <a:gd name="T50" fmla="*/ 62 w 123"/>
              <a:gd name="T51" fmla="*/ 58 h 100"/>
              <a:gd name="T52" fmla="*/ 56 w 123"/>
              <a:gd name="T53" fmla="*/ 58 h 100"/>
              <a:gd name="T54" fmla="*/ 56 w 123"/>
              <a:gd name="T55" fmla="*/ 60 h 100"/>
              <a:gd name="T56" fmla="*/ 1 w 123"/>
              <a:gd name="T57" fmla="*/ 42 h 100"/>
              <a:gd name="T58" fmla="*/ 19 w 123"/>
              <a:gd name="T59" fmla="*/ 24 h 100"/>
              <a:gd name="T60" fmla="*/ 62 w 123"/>
              <a:gd name="T61" fmla="*/ 24 h 100"/>
              <a:gd name="T62" fmla="*/ 104 w 123"/>
              <a:gd name="T63" fmla="*/ 24 h 100"/>
              <a:gd name="T64" fmla="*/ 123 w 123"/>
              <a:gd name="T65" fmla="*/ 42 h 100"/>
              <a:gd name="T66" fmla="*/ 67 w 123"/>
              <a:gd name="T67" fmla="*/ 60 h 100"/>
              <a:gd name="T68" fmla="*/ 67 w 123"/>
              <a:gd name="T69" fmla="*/ 58 h 100"/>
              <a:gd name="T70" fmla="*/ 66 w 123"/>
              <a:gd name="T71" fmla="*/ 56 h 100"/>
              <a:gd name="T72" fmla="*/ 62 w 123"/>
              <a:gd name="T73" fmla="*/ 56 h 100"/>
              <a:gd name="T74" fmla="*/ 58 w 123"/>
              <a:gd name="T75" fmla="*/ 56 h 100"/>
              <a:gd name="T76" fmla="*/ 56 w 123"/>
              <a:gd name="T77" fmla="*/ 58 h 100"/>
              <a:gd name="T78" fmla="*/ 62 w 123"/>
              <a:gd name="T79" fmla="*/ 4 h 100"/>
              <a:gd name="T80" fmla="*/ 62 w 123"/>
              <a:gd name="T81" fmla="*/ 4 h 100"/>
              <a:gd name="T82" fmla="*/ 81 w 123"/>
              <a:gd name="T83" fmla="*/ 23 h 100"/>
              <a:gd name="T84" fmla="*/ 84 w 123"/>
              <a:gd name="T85" fmla="*/ 23 h 100"/>
              <a:gd name="T86" fmla="*/ 62 w 123"/>
              <a:gd name="T87" fmla="*/ 0 h 100"/>
              <a:gd name="T88" fmla="*/ 62 w 123"/>
              <a:gd name="T89" fmla="*/ 0 h 100"/>
              <a:gd name="T90" fmla="*/ 39 w 123"/>
              <a:gd name="T91" fmla="*/ 23 h 100"/>
              <a:gd name="T92" fmla="*/ 43 w 123"/>
              <a:gd name="T93" fmla="*/ 23 h 100"/>
              <a:gd name="T94" fmla="*/ 62 w 123"/>
              <a:gd name="T95" fmla="*/ 4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23" h="100">
                <a:moveTo>
                  <a:pt x="67" y="62"/>
                </a:moveTo>
                <a:cubicBezTo>
                  <a:pt x="67" y="65"/>
                  <a:pt x="67" y="65"/>
                  <a:pt x="67" y="65"/>
                </a:cubicBezTo>
                <a:cubicBezTo>
                  <a:pt x="67" y="66"/>
                  <a:pt x="67" y="67"/>
                  <a:pt x="66" y="67"/>
                </a:cubicBezTo>
                <a:cubicBezTo>
                  <a:pt x="62" y="67"/>
                  <a:pt x="62" y="67"/>
                  <a:pt x="62" y="67"/>
                </a:cubicBezTo>
                <a:cubicBezTo>
                  <a:pt x="58" y="67"/>
                  <a:pt x="58" y="67"/>
                  <a:pt x="58" y="67"/>
                </a:cubicBezTo>
                <a:cubicBezTo>
                  <a:pt x="57" y="67"/>
                  <a:pt x="56" y="66"/>
                  <a:pt x="56" y="65"/>
                </a:cubicBezTo>
                <a:cubicBezTo>
                  <a:pt x="56" y="62"/>
                  <a:pt x="56" y="62"/>
                  <a:pt x="56" y="62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81"/>
                  <a:pt x="0" y="81"/>
                  <a:pt x="0" y="81"/>
                </a:cubicBezTo>
                <a:cubicBezTo>
                  <a:pt x="0" y="92"/>
                  <a:pt x="9" y="100"/>
                  <a:pt x="19" y="100"/>
                </a:cubicBezTo>
                <a:cubicBezTo>
                  <a:pt x="62" y="100"/>
                  <a:pt x="62" y="100"/>
                  <a:pt x="62" y="100"/>
                </a:cubicBezTo>
                <a:cubicBezTo>
                  <a:pt x="104" y="100"/>
                  <a:pt x="104" y="100"/>
                  <a:pt x="104" y="100"/>
                </a:cubicBezTo>
                <a:cubicBezTo>
                  <a:pt x="114" y="100"/>
                  <a:pt x="123" y="92"/>
                  <a:pt x="123" y="81"/>
                </a:cubicBezTo>
                <a:cubicBezTo>
                  <a:pt x="123" y="44"/>
                  <a:pt x="123" y="44"/>
                  <a:pt x="123" y="44"/>
                </a:cubicBezTo>
                <a:cubicBezTo>
                  <a:pt x="67" y="62"/>
                  <a:pt x="67" y="62"/>
                  <a:pt x="67" y="62"/>
                </a:cubicBezTo>
                <a:close/>
                <a:moveTo>
                  <a:pt x="62" y="58"/>
                </a:moveTo>
                <a:cubicBezTo>
                  <a:pt x="64" y="58"/>
                  <a:pt x="64" y="58"/>
                  <a:pt x="64" y="58"/>
                </a:cubicBezTo>
                <a:cubicBezTo>
                  <a:pt x="65" y="58"/>
                  <a:pt x="66" y="58"/>
                  <a:pt x="66" y="59"/>
                </a:cubicBezTo>
                <a:cubicBezTo>
                  <a:pt x="66" y="64"/>
                  <a:pt x="66" y="64"/>
                  <a:pt x="66" y="64"/>
                </a:cubicBezTo>
                <a:cubicBezTo>
                  <a:pt x="66" y="65"/>
                  <a:pt x="65" y="65"/>
                  <a:pt x="64" y="65"/>
                </a:cubicBezTo>
                <a:cubicBezTo>
                  <a:pt x="62" y="65"/>
                  <a:pt x="62" y="65"/>
                  <a:pt x="62" y="65"/>
                </a:cubicBezTo>
                <a:cubicBezTo>
                  <a:pt x="60" y="65"/>
                  <a:pt x="60" y="65"/>
                  <a:pt x="60" y="65"/>
                </a:cubicBezTo>
                <a:cubicBezTo>
                  <a:pt x="59" y="65"/>
                  <a:pt x="58" y="65"/>
                  <a:pt x="58" y="64"/>
                </a:cubicBezTo>
                <a:cubicBezTo>
                  <a:pt x="58" y="59"/>
                  <a:pt x="58" y="59"/>
                  <a:pt x="58" y="59"/>
                </a:cubicBezTo>
                <a:cubicBezTo>
                  <a:pt x="58" y="58"/>
                  <a:pt x="59" y="58"/>
                  <a:pt x="60" y="58"/>
                </a:cubicBezTo>
                <a:cubicBezTo>
                  <a:pt x="62" y="58"/>
                  <a:pt x="62" y="58"/>
                  <a:pt x="62" y="58"/>
                </a:cubicBezTo>
                <a:close/>
                <a:moveTo>
                  <a:pt x="56" y="58"/>
                </a:moveTo>
                <a:cubicBezTo>
                  <a:pt x="56" y="60"/>
                  <a:pt x="56" y="60"/>
                  <a:pt x="56" y="60"/>
                </a:cubicBezTo>
                <a:cubicBezTo>
                  <a:pt x="1" y="42"/>
                  <a:pt x="1" y="42"/>
                  <a:pt x="1" y="42"/>
                </a:cubicBezTo>
                <a:cubicBezTo>
                  <a:pt x="1" y="32"/>
                  <a:pt x="9" y="24"/>
                  <a:pt x="19" y="24"/>
                </a:cubicBezTo>
                <a:cubicBezTo>
                  <a:pt x="62" y="24"/>
                  <a:pt x="62" y="24"/>
                  <a:pt x="62" y="24"/>
                </a:cubicBezTo>
                <a:cubicBezTo>
                  <a:pt x="104" y="24"/>
                  <a:pt x="104" y="24"/>
                  <a:pt x="104" y="24"/>
                </a:cubicBezTo>
                <a:cubicBezTo>
                  <a:pt x="114" y="24"/>
                  <a:pt x="122" y="32"/>
                  <a:pt x="123" y="42"/>
                </a:cubicBezTo>
                <a:cubicBezTo>
                  <a:pt x="67" y="60"/>
                  <a:pt x="67" y="60"/>
                  <a:pt x="67" y="60"/>
                </a:cubicBezTo>
                <a:cubicBezTo>
                  <a:pt x="67" y="58"/>
                  <a:pt x="67" y="58"/>
                  <a:pt x="67" y="58"/>
                </a:cubicBezTo>
                <a:cubicBezTo>
                  <a:pt x="67" y="56"/>
                  <a:pt x="67" y="56"/>
                  <a:pt x="66" y="56"/>
                </a:cubicBezTo>
                <a:cubicBezTo>
                  <a:pt x="62" y="56"/>
                  <a:pt x="62" y="56"/>
                  <a:pt x="62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57" y="56"/>
                  <a:pt x="56" y="56"/>
                  <a:pt x="56" y="58"/>
                </a:cubicBezTo>
                <a:close/>
                <a:moveTo>
                  <a:pt x="62" y="4"/>
                </a:moveTo>
                <a:cubicBezTo>
                  <a:pt x="62" y="4"/>
                  <a:pt x="62" y="4"/>
                  <a:pt x="62" y="4"/>
                </a:cubicBezTo>
                <a:cubicBezTo>
                  <a:pt x="72" y="4"/>
                  <a:pt x="81" y="13"/>
                  <a:pt x="81" y="23"/>
                </a:cubicBezTo>
                <a:cubicBezTo>
                  <a:pt x="84" y="23"/>
                  <a:pt x="84" y="23"/>
                  <a:pt x="84" y="23"/>
                </a:cubicBezTo>
                <a:cubicBezTo>
                  <a:pt x="84" y="11"/>
                  <a:pt x="74" y="1"/>
                  <a:pt x="62" y="0"/>
                </a:cubicBezTo>
                <a:cubicBezTo>
                  <a:pt x="62" y="0"/>
                  <a:pt x="62" y="0"/>
                  <a:pt x="62" y="0"/>
                </a:cubicBezTo>
                <a:cubicBezTo>
                  <a:pt x="49" y="0"/>
                  <a:pt x="39" y="11"/>
                  <a:pt x="39" y="23"/>
                </a:cubicBezTo>
                <a:cubicBezTo>
                  <a:pt x="43" y="23"/>
                  <a:pt x="43" y="23"/>
                  <a:pt x="43" y="23"/>
                </a:cubicBezTo>
                <a:cubicBezTo>
                  <a:pt x="43" y="13"/>
                  <a:pt x="51" y="4"/>
                  <a:pt x="62" y="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Text" lastClr="000000"/>
              </a:solidFill>
              <a:latin typeface="+mj-ea"/>
              <a:ea typeface="+mj-ea"/>
            </a:endParaRPr>
          </a:p>
        </p:txBody>
      </p:sp>
      <p:sp>
        <p:nvSpPr>
          <p:cNvPr id="26" name="TextBox 24"/>
          <p:cNvSpPr txBox="1"/>
          <p:nvPr/>
        </p:nvSpPr>
        <p:spPr>
          <a:xfrm>
            <a:off x="6215063" y="4786313"/>
            <a:ext cx="2143125" cy="1212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dirty="0">
                <a:solidFill>
                  <a:srgbClr val="AD1414"/>
                </a:solidFill>
                <a:latin typeface="+mj-ea"/>
                <a:ea typeface="+mj-ea"/>
              </a:rPr>
              <a:t>承兑、贴现、转贴现、再贴现等环节统筹管理，手续费、保证金、贴现利率综合定价。</a:t>
            </a:r>
          </a:p>
        </p:txBody>
      </p:sp>
      <p:sp>
        <p:nvSpPr>
          <p:cNvPr id="27" name="TextBox 25"/>
          <p:cNvSpPr txBox="1"/>
          <p:nvPr/>
        </p:nvSpPr>
        <p:spPr>
          <a:xfrm>
            <a:off x="5857875" y="4214813"/>
            <a:ext cx="1785938" cy="461962"/>
          </a:xfrm>
          <a:prstGeom prst="rect">
            <a:avLst/>
          </a:prstGeom>
          <a:noFill/>
        </p:spPr>
        <p:txBody>
          <a:bodyPr tIns="0" bIns="0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kern="0" dirty="0">
                <a:solidFill>
                  <a:srgbClr val="0070C0"/>
                </a:solidFill>
                <a:latin typeface="+mj-ea"/>
                <a:ea typeface="+mj-ea"/>
                <a:cs typeface="华文黑体" pitchFamily="2" charset="-122"/>
              </a:rPr>
              <a:t>流程一体化</a:t>
            </a:r>
          </a:p>
        </p:txBody>
      </p:sp>
      <p:sp>
        <p:nvSpPr>
          <p:cNvPr id="30738" name="灯片编号占位符 2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4699389-75DE-4B51-8991-78AC1D31C339}" type="slidenum">
              <a:rPr lang="zh-CN" altLang="en-US" smtClean="0"/>
              <a:pPr/>
              <a:t>19</a:t>
            </a:fld>
            <a:endParaRPr lang="zh-CN" altLang="en-US" smtClean="0"/>
          </a:p>
        </p:txBody>
      </p:sp>
      <p:sp>
        <p:nvSpPr>
          <p:cNvPr id="30" name="Rectangle 6"/>
          <p:cNvSpPr txBox="1">
            <a:spLocks noChangeArrowheads="1"/>
          </p:cNvSpPr>
          <p:nvPr/>
        </p:nvSpPr>
        <p:spPr bwMode="auto">
          <a:xfrm>
            <a:off x="1928813" y="214313"/>
            <a:ext cx="5643562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r>
              <a:rPr lang="zh-CN" altLang="en-US" sz="3600" b="1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  <a:cs typeface="+mj-cs"/>
              </a:rPr>
              <a:t>票据市场发展的主要趋势</a:t>
            </a:r>
            <a:endParaRPr lang="en-US" altLang="zh-CN" sz="3600" b="1" dirty="0">
              <a:latin typeface="华文隶书" pitchFamily="2" charset="-122"/>
              <a:ea typeface="华文隶书" pitchFamily="2" charset="-122"/>
              <a:cs typeface="+mj-cs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accel="58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accel="58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accel="58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accel="58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8" grpId="0"/>
      <p:bldP spid="19" grpId="0"/>
      <p:bldP spid="20" grpId="0"/>
      <p:bldP spid="21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灯片编号占位符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1" hangingPunct="1"/>
            <a:fld id="{30366AE6-EF74-49D0-853D-48BB244BCC1D}" type="slidenum">
              <a:rPr lang="en-US" altLang="zh-CN" sz="1400"/>
              <a:pPr algn="r" eaLnBrk="1" hangingPunct="1"/>
              <a:t>2</a:t>
            </a:fld>
            <a:endParaRPr lang="en-US" altLang="zh-CN" sz="1400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857250" y="1357313"/>
            <a:ext cx="7705725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l"/>
            </a:pPr>
            <a:r>
              <a:rPr lang="zh-CN" altLang="en-US" b="1" dirty="0" smtClean="0">
                <a:solidFill>
                  <a:srgbClr val="C00000"/>
                </a:solidFill>
                <a:latin typeface="宋体" pitchFamily="2" charset="-122"/>
              </a:rPr>
              <a:t>量的变化：</a:t>
            </a:r>
            <a:r>
              <a:rPr lang="en-US" altLang="zh-CN" b="1" dirty="0" smtClean="0">
                <a:solidFill>
                  <a:srgbClr val="C00000"/>
                </a:solidFill>
                <a:latin typeface="宋体" pitchFamily="2" charset="-122"/>
              </a:rPr>
              <a:t>2016</a:t>
            </a:r>
            <a:r>
              <a:rPr lang="zh-CN" altLang="en-US" b="1" dirty="0">
                <a:solidFill>
                  <a:srgbClr val="C00000"/>
                </a:solidFill>
                <a:latin typeface="宋体" pitchFamily="2" charset="-122"/>
              </a:rPr>
              <a:t>年末承兑余额</a:t>
            </a:r>
            <a:r>
              <a:rPr lang="en-US" altLang="zh-CN" b="1" dirty="0">
                <a:solidFill>
                  <a:srgbClr val="C00000"/>
                </a:solidFill>
                <a:latin typeface="宋体" pitchFamily="2" charset="-122"/>
              </a:rPr>
              <a:t>9</a:t>
            </a:r>
            <a:r>
              <a:rPr lang="zh-CN" altLang="en-US" b="1" dirty="0">
                <a:solidFill>
                  <a:srgbClr val="C00000"/>
                </a:solidFill>
                <a:latin typeface="宋体" pitchFamily="2" charset="-122"/>
              </a:rPr>
              <a:t>万亿，比年初下降</a:t>
            </a:r>
            <a:r>
              <a:rPr lang="en-US" altLang="zh-CN" b="1" dirty="0">
                <a:solidFill>
                  <a:srgbClr val="C00000"/>
                </a:solidFill>
                <a:latin typeface="宋体" pitchFamily="2" charset="-122"/>
              </a:rPr>
              <a:t>1.5</a:t>
            </a:r>
            <a:r>
              <a:rPr lang="zh-CN" altLang="en-US" b="1" dirty="0">
                <a:solidFill>
                  <a:srgbClr val="C00000"/>
                </a:solidFill>
                <a:latin typeface="宋体" pitchFamily="2" charset="-122"/>
              </a:rPr>
              <a:t>万亿；签发量</a:t>
            </a:r>
            <a:r>
              <a:rPr lang="en-US" altLang="zh-CN" b="1" dirty="0" smtClean="0">
                <a:solidFill>
                  <a:srgbClr val="C00000"/>
                </a:solidFill>
                <a:latin typeface="宋体" pitchFamily="2" charset="-122"/>
              </a:rPr>
              <a:t>18.3</a:t>
            </a:r>
            <a:r>
              <a:rPr lang="zh-CN" altLang="en-US" b="1" dirty="0" smtClean="0">
                <a:solidFill>
                  <a:srgbClr val="C00000"/>
                </a:solidFill>
                <a:latin typeface="宋体" pitchFamily="2" charset="-122"/>
              </a:rPr>
              <a:t>万亿</a:t>
            </a:r>
            <a:r>
              <a:rPr lang="zh-CN" altLang="en-US" b="1" dirty="0">
                <a:solidFill>
                  <a:srgbClr val="C00000"/>
                </a:solidFill>
                <a:latin typeface="宋体" pitchFamily="2" charset="-122"/>
              </a:rPr>
              <a:t>，</a:t>
            </a:r>
            <a:r>
              <a:rPr lang="zh-CN" altLang="en-US" b="1" dirty="0" smtClean="0">
                <a:solidFill>
                  <a:srgbClr val="C00000"/>
                </a:solidFill>
                <a:latin typeface="宋体" pitchFamily="2" charset="-122"/>
              </a:rPr>
              <a:t>下降</a:t>
            </a:r>
            <a:r>
              <a:rPr lang="en-US" altLang="zh-CN" b="1" dirty="0" smtClean="0">
                <a:solidFill>
                  <a:srgbClr val="C00000"/>
                </a:solidFill>
                <a:latin typeface="宋体" pitchFamily="2" charset="-122"/>
              </a:rPr>
              <a:t>4.1</a:t>
            </a:r>
            <a:r>
              <a:rPr lang="zh-CN" altLang="en-US" b="1" dirty="0" smtClean="0">
                <a:solidFill>
                  <a:srgbClr val="C00000"/>
                </a:solidFill>
                <a:latin typeface="宋体" pitchFamily="2" charset="-122"/>
              </a:rPr>
              <a:t>万亿</a:t>
            </a:r>
            <a:r>
              <a:rPr lang="zh-CN" altLang="en-US" b="1" dirty="0" smtClean="0">
                <a:solidFill>
                  <a:srgbClr val="C00000"/>
                </a:solidFill>
                <a:latin typeface="宋体" pitchFamily="2" charset="-122"/>
              </a:rPr>
              <a:t>。</a:t>
            </a:r>
            <a:r>
              <a:rPr lang="zh-CN" altLang="en-US" b="1" dirty="0">
                <a:solidFill>
                  <a:srgbClr val="00B0F0"/>
                </a:solidFill>
                <a:latin typeface="宋体" pitchFamily="2" charset="-122"/>
              </a:rPr>
              <a:t>今年一季度承兑量</a:t>
            </a:r>
            <a:r>
              <a:rPr lang="en-US" altLang="zh-CN" b="1" dirty="0">
                <a:solidFill>
                  <a:srgbClr val="00B0F0"/>
                </a:solidFill>
                <a:latin typeface="宋体" pitchFamily="2" charset="-122"/>
              </a:rPr>
              <a:t>5.6</a:t>
            </a:r>
            <a:r>
              <a:rPr lang="zh-CN" altLang="en-US" b="1" dirty="0">
                <a:solidFill>
                  <a:srgbClr val="00B0F0"/>
                </a:solidFill>
                <a:latin typeface="宋体" pitchFamily="2" charset="-122"/>
              </a:rPr>
              <a:t>万亿，同比升</a:t>
            </a:r>
            <a:r>
              <a:rPr lang="en-US" altLang="zh-CN" b="1" dirty="0">
                <a:solidFill>
                  <a:srgbClr val="00B0F0"/>
                </a:solidFill>
                <a:latin typeface="宋体" pitchFamily="2" charset="-122"/>
              </a:rPr>
              <a:t>13%</a:t>
            </a:r>
            <a:r>
              <a:rPr lang="zh-CN" altLang="en-US" b="1" dirty="0">
                <a:solidFill>
                  <a:srgbClr val="00B0F0"/>
                </a:solidFill>
                <a:latin typeface="宋体" pitchFamily="2" charset="-122"/>
              </a:rPr>
              <a:t>。余额</a:t>
            </a:r>
            <a:r>
              <a:rPr lang="en-US" altLang="zh-CN" b="1" dirty="0">
                <a:solidFill>
                  <a:srgbClr val="00B0F0"/>
                </a:solidFill>
                <a:latin typeface="宋体" pitchFamily="2" charset="-122"/>
              </a:rPr>
              <a:t>8.8</a:t>
            </a:r>
            <a:r>
              <a:rPr lang="zh-CN" altLang="en-US" b="1" dirty="0">
                <a:solidFill>
                  <a:srgbClr val="00B0F0"/>
                </a:solidFill>
                <a:latin typeface="宋体" pitchFamily="2" charset="-122"/>
              </a:rPr>
              <a:t>万亿</a:t>
            </a:r>
            <a:r>
              <a:rPr lang="zh-CN" altLang="en-US" b="1" dirty="0" smtClean="0">
                <a:solidFill>
                  <a:srgbClr val="00B0F0"/>
                </a:solidFill>
                <a:latin typeface="宋体" pitchFamily="2" charset="-122"/>
              </a:rPr>
              <a:t>，降</a:t>
            </a:r>
            <a:r>
              <a:rPr lang="en-US" altLang="zh-CN" b="1" dirty="0">
                <a:solidFill>
                  <a:srgbClr val="00B0F0"/>
                </a:solidFill>
                <a:latin typeface="宋体" pitchFamily="2" charset="-122"/>
              </a:rPr>
              <a:t>1859</a:t>
            </a:r>
            <a:r>
              <a:rPr lang="zh-CN" altLang="en-US" b="1" dirty="0">
                <a:solidFill>
                  <a:srgbClr val="00B0F0"/>
                </a:solidFill>
                <a:latin typeface="宋体" pitchFamily="2" charset="-122"/>
              </a:rPr>
              <a:t>亿。</a:t>
            </a:r>
            <a:r>
              <a:rPr lang="zh-CN" altLang="en-US" b="1" dirty="0" smtClean="0">
                <a:solidFill>
                  <a:srgbClr val="00B0F0"/>
                </a:solidFill>
                <a:latin typeface="宋体" pitchFamily="2" charset="-122"/>
              </a:rPr>
              <a:t>贴现</a:t>
            </a:r>
            <a:r>
              <a:rPr lang="en-US" altLang="zh-CN" b="1" dirty="0" smtClean="0">
                <a:solidFill>
                  <a:srgbClr val="00B0F0"/>
                </a:solidFill>
                <a:latin typeface="宋体" pitchFamily="2" charset="-122"/>
              </a:rPr>
              <a:t>12</a:t>
            </a:r>
            <a:r>
              <a:rPr lang="zh-CN" altLang="en-US" b="1" dirty="0">
                <a:solidFill>
                  <a:srgbClr val="00B0F0"/>
                </a:solidFill>
                <a:latin typeface="宋体" pitchFamily="2" charset="-122"/>
              </a:rPr>
              <a:t>万亿，同比降</a:t>
            </a:r>
            <a:r>
              <a:rPr lang="en-US" altLang="zh-CN" b="1" dirty="0">
                <a:solidFill>
                  <a:srgbClr val="00B0F0"/>
                </a:solidFill>
                <a:latin typeface="宋体" pitchFamily="2" charset="-122"/>
              </a:rPr>
              <a:t>55%</a:t>
            </a:r>
            <a:r>
              <a:rPr lang="zh-CN" altLang="en-US" b="1" dirty="0">
                <a:solidFill>
                  <a:srgbClr val="00B0F0"/>
                </a:solidFill>
                <a:latin typeface="宋体" pitchFamily="2" charset="-122"/>
              </a:rPr>
              <a:t>。票融余额</a:t>
            </a:r>
            <a:r>
              <a:rPr lang="en-US" altLang="zh-CN" b="1" dirty="0">
                <a:solidFill>
                  <a:srgbClr val="00B0F0"/>
                </a:solidFill>
                <a:latin typeface="宋体" pitchFamily="2" charset="-122"/>
              </a:rPr>
              <a:t>4.4</a:t>
            </a:r>
            <a:r>
              <a:rPr lang="zh-CN" altLang="en-US" b="1" dirty="0">
                <a:solidFill>
                  <a:srgbClr val="00B0F0"/>
                </a:solidFill>
                <a:latin typeface="宋体" pitchFamily="2" charset="-122"/>
              </a:rPr>
              <a:t>万</a:t>
            </a:r>
            <a:r>
              <a:rPr lang="zh-CN" altLang="en-US" b="1" dirty="0" smtClean="0">
                <a:solidFill>
                  <a:srgbClr val="00B0F0"/>
                </a:solidFill>
                <a:latin typeface="宋体" pitchFamily="2" charset="-122"/>
              </a:rPr>
              <a:t>，约降</a:t>
            </a:r>
            <a:r>
              <a:rPr lang="en-US" altLang="zh-CN" b="1" dirty="0" smtClean="0">
                <a:solidFill>
                  <a:srgbClr val="00B0F0"/>
                </a:solidFill>
                <a:latin typeface="宋体" pitchFamily="2" charset="-122"/>
              </a:rPr>
              <a:t>1</a:t>
            </a:r>
            <a:r>
              <a:rPr lang="zh-CN" altLang="en-US" b="1" dirty="0" smtClean="0">
                <a:solidFill>
                  <a:srgbClr val="00B0F0"/>
                </a:solidFill>
                <a:latin typeface="宋体" pitchFamily="2" charset="-122"/>
              </a:rPr>
              <a:t>万亿</a:t>
            </a:r>
            <a:r>
              <a:rPr lang="zh-CN" altLang="en-US" b="1" dirty="0">
                <a:solidFill>
                  <a:srgbClr val="00B0F0"/>
                </a:solidFill>
                <a:latin typeface="宋体" pitchFamily="2" charset="-122"/>
              </a:rPr>
              <a:t>。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304800" y="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zh-CN"/>
          </a:p>
        </p:txBody>
      </p:sp>
      <p:sp>
        <p:nvSpPr>
          <p:cNvPr id="435204" name="Rectangle 4"/>
          <p:cNvSpPr>
            <a:spLocks noChangeArrowheads="1"/>
          </p:cNvSpPr>
          <p:nvPr/>
        </p:nvSpPr>
        <p:spPr bwMode="auto">
          <a:xfrm>
            <a:off x="755650" y="404813"/>
            <a:ext cx="77724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defRPr/>
            </a:pPr>
            <a:r>
              <a:rPr lang="en-US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隶书" pitchFamily="2" charset="-122"/>
                <a:ea typeface="华文隶书" pitchFamily="2" charset="-122"/>
              </a:rPr>
              <a:t>2001-2016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隶书" pitchFamily="2" charset="-122"/>
                <a:ea typeface="华文隶书" pitchFamily="2" charset="-122"/>
              </a:rPr>
              <a:t>年</a:t>
            </a:r>
            <a:r>
              <a:rPr lang="zh-CN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隶书" pitchFamily="2" charset="-122"/>
                <a:ea typeface="华文隶书" pitchFamily="2" charset="-122"/>
              </a:rPr>
              <a:t>票据发行与交易市场情况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0" y="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zh-CN">
              <a:latin typeface="Verdana" pitchFamily="34" charset="0"/>
            </a:endParaRPr>
          </a:p>
        </p:txBody>
      </p:sp>
      <p:graphicFrame>
        <p:nvGraphicFramePr>
          <p:cNvPr id="9" name="图表 8"/>
          <p:cNvGraphicFramePr>
            <a:graphicFrameLocks/>
          </p:cNvGraphicFramePr>
          <p:nvPr/>
        </p:nvGraphicFramePr>
        <p:xfrm>
          <a:off x="336259" y="2446338"/>
          <a:ext cx="4235741" cy="3802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图表 9"/>
          <p:cNvGraphicFramePr>
            <a:graphicFrameLocks/>
          </p:cNvGraphicFramePr>
          <p:nvPr/>
        </p:nvGraphicFramePr>
        <p:xfrm>
          <a:off x="4643438" y="2500306"/>
          <a:ext cx="4071396" cy="3376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00166" y="714356"/>
            <a:ext cx="7072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2017</a:t>
            </a:r>
            <a:r>
              <a:rPr lang="zh-CN" altLang="en-US" sz="3200" b="1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年</a:t>
            </a:r>
            <a:r>
              <a:rPr lang="en-US" altLang="zh-CN" sz="3200" b="1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4</a:t>
            </a:r>
            <a:r>
              <a:rPr lang="zh-CN" altLang="en-US" sz="3200" b="1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月贷款与票据承兑余额比较</a:t>
            </a:r>
            <a:endParaRPr lang="zh-CN" altLang="en-US" sz="3200" b="1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76256" y="220486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 smtClean="0"/>
              <a:t>单位：万亿元</a:t>
            </a:r>
            <a:endParaRPr lang="zh-CN" altLang="en-US" sz="1400" b="1" dirty="0"/>
          </a:p>
        </p:txBody>
      </p:sp>
      <p:graphicFrame>
        <p:nvGraphicFramePr>
          <p:cNvPr id="8" name="图表 7"/>
          <p:cNvGraphicFramePr/>
          <p:nvPr/>
        </p:nvGraphicFramePr>
        <p:xfrm>
          <a:off x="971600" y="1700808"/>
          <a:ext cx="7563941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3"/>
          <p:cNvSpPr txBox="1">
            <a:spLocks noChangeArrowheads="1"/>
          </p:cNvSpPr>
          <p:nvPr/>
        </p:nvSpPr>
        <p:spPr bwMode="auto">
          <a:xfrm>
            <a:off x="2071688" y="642938"/>
            <a:ext cx="5357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3200" b="1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电子票据加速替代纸质票据</a:t>
            </a:r>
            <a:endParaRPr lang="zh-CN" altLang="en-US" sz="3200" b="1"/>
          </a:p>
        </p:txBody>
      </p:sp>
      <p:graphicFrame>
        <p:nvGraphicFramePr>
          <p:cNvPr id="4" name="图表 3"/>
          <p:cNvGraphicFramePr/>
          <p:nvPr/>
        </p:nvGraphicFramePr>
        <p:xfrm>
          <a:off x="899592" y="1988840"/>
          <a:ext cx="74888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灯片编号占位符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1" hangingPunct="1"/>
            <a:fld id="{551160D0-BE1B-4BA2-BB16-8A61AA097BFA}" type="slidenum">
              <a:rPr lang="zh-CN" altLang="en-US" sz="1400"/>
              <a:pPr algn="r" eaLnBrk="1" hangingPunct="1"/>
              <a:t>22</a:t>
            </a:fld>
            <a:endParaRPr lang="en-US" altLang="zh-CN" sz="1400"/>
          </a:p>
        </p:txBody>
      </p:sp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-15875" y="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en-US"/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357313" y="357188"/>
            <a:ext cx="6572250" cy="113982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CN" altLang="en-US" sz="36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    </a:t>
            </a:r>
            <a:r>
              <a:rPr lang="en-US" altLang="zh-CN" sz="36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2017</a:t>
            </a:r>
            <a:r>
              <a:rPr lang="zh-CN" altLang="en-US" sz="36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年票据市场：转折与过渡</a:t>
            </a:r>
            <a:endParaRPr lang="en-US" altLang="zh-CN" sz="3600" smtClean="0">
              <a:latin typeface="华文隶书" pitchFamily="2" charset="-122"/>
              <a:ea typeface="华文隶书" pitchFamily="2" charset="-122"/>
            </a:endParaRPr>
          </a:p>
        </p:txBody>
      </p:sp>
      <p:graphicFrame>
        <p:nvGraphicFramePr>
          <p:cNvPr id="7" name="图示 6"/>
          <p:cNvGraphicFramePr/>
          <p:nvPr/>
        </p:nvGraphicFramePr>
        <p:xfrm>
          <a:off x="1500166" y="1857364"/>
          <a:ext cx="6357982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灯片编号占位符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1" hangingPunct="1"/>
            <a:fld id="{59B6F77E-EE18-4E5B-A700-44BAAD7A8B80}" type="slidenum">
              <a:rPr lang="zh-CN" altLang="en-US" sz="1400"/>
              <a:pPr algn="r" eaLnBrk="1" hangingPunct="1"/>
              <a:t>23</a:t>
            </a:fld>
            <a:endParaRPr lang="en-US" altLang="zh-CN" sz="1400"/>
          </a:p>
        </p:txBody>
      </p: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-15875" y="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en-US"/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785938" y="285750"/>
            <a:ext cx="6000750" cy="113982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zh-CN" sz="40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2017</a:t>
            </a:r>
            <a:r>
              <a:rPr lang="zh-CN" altLang="en-US" sz="40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年票据市场价格趋势</a:t>
            </a:r>
            <a:endParaRPr lang="en-US" altLang="zh-CN" sz="4000" smtClean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2773" name="TextBox 10"/>
          <p:cNvSpPr txBox="1">
            <a:spLocks noChangeArrowheads="1"/>
          </p:cNvSpPr>
          <p:nvPr/>
        </p:nvSpPr>
        <p:spPr bwMode="auto">
          <a:xfrm>
            <a:off x="4140200" y="3716338"/>
            <a:ext cx="7191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000" b="1">
                <a:solidFill>
                  <a:schemeClr val="bg1"/>
                </a:solidFill>
              </a:rPr>
              <a:t>监管</a:t>
            </a:r>
            <a:endParaRPr lang="en-US" altLang="zh-CN" sz="2000" b="1">
              <a:solidFill>
                <a:schemeClr val="bg1"/>
              </a:solidFill>
            </a:endParaRPr>
          </a:p>
          <a:p>
            <a:pPr eaLnBrk="1" hangingPunct="1"/>
            <a:r>
              <a:rPr lang="zh-CN" altLang="en-US" sz="2000" b="1">
                <a:solidFill>
                  <a:schemeClr val="bg1"/>
                </a:solidFill>
              </a:rPr>
              <a:t>  与</a:t>
            </a:r>
            <a:endParaRPr lang="en-US" altLang="zh-CN" sz="2000" b="1">
              <a:solidFill>
                <a:schemeClr val="bg1"/>
              </a:solidFill>
            </a:endParaRPr>
          </a:p>
          <a:p>
            <a:pPr eaLnBrk="1" hangingPunct="1"/>
            <a:r>
              <a:rPr lang="zh-CN" altLang="en-US" sz="2000" b="1">
                <a:solidFill>
                  <a:schemeClr val="bg1"/>
                </a:solidFill>
              </a:rPr>
              <a:t>创新</a:t>
            </a:r>
          </a:p>
        </p:txBody>
      </p:sp>
      <p:graphicFrame>
        <p:nvGraphicFramePr>
          <p:cNvPr id="10" name="图示 9"/>
          <p:cNvGraphicFramePr/>
          <p:nvPr/>
        </p:nvGraphicFramePr>
        <p:xfrm>
          <a:off x="1571604" y="1785926"/>
          <a:ext cx="64770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2775" name="TextBox 10"/>
          <p:cNvSpPr txBox="1">
            <a:spLocks noChangeArrowheads="1"/>
          </p:cNvSpPr>
          <p:nvPr/>
        </p:nvSpPr>
        <p:spPr bwMode="auto">
          <a:xfrm>
            <a:off x="1928813" y="3429000"/>
            <a:ext cx="7858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>
                <a:solidFill>
                  <a:srgbClr val="C00000"/>
                </a:solidFill>
              </a:rPr>
              <a:t>中枢</a:t>
            </a:r>
            <a:endParaRPr lang="en-US" altLang="zh-CN" b="1">
              <a:solidFill>
                <a:srgbClr val="C00000"/>
              </a:solidFill>
            </a:endParaRPr>
          </a:p>
          <a:p>
            <a:r>
              <a:rPr lang="zh-CN" altLang="en-US" b="1">
                <a:solidFill>
                  <a:srgbClr val="C00000"/>
                </a:solidFill>
              </a:rPr>
              <a:t>提升</a:t>
            </a:r>
          </a:p>
        </p:txBody>
      </p:sp>
      <p:sp>
        <p:nvSpPr>
          <p:cNvPr id="32776" name="TextBox 11"/>
          <p:cNvSpPr txBox="1">
            <a:spLocks noChangeArrowheads="1"/>
          </p:cNvSpPr>
          <p:nvPr/>
        </p:nvSpPr>
        <p:spPr bwMode="auto">
          <a:xfrm>
            <a:off x="3429000" y="3500438"/>
            <a:ext cx="785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 dirty="0">
                <a:solidFill>
                  <a:srgbClr val="C00000"/>
                </a:solidFill>
              </a:rPr>
              <a:t>错配还行</a:t>
            </a:r>
          </a:p>
        </p:txBody>
      </p:sp>
      <p:sp>
        <p:nvSpPr>
          <p:cNvPr id="32777" name="TextBox 12"/>
          <p:cNvSpPr txBox="1">
            <a:spLocks noChangeArrowheads="1"/>
          </p:cNvSpPr>
          <p:nvPr/>
        </p:nvSpPr>
        <p:spPr bwMode="auto">
          <a:xfrm>
            <a:off x="5000625" y="3500438"/>
            <a:ext cx="7858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交易求精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32778" name="TextBox 13"/>
          <p:cNvSpPr txBox="1">
            <a:spLocks noChangeArrowheads="1"/>
          </p:cNvSpPr>
          <p:nvPr/>
        </p:nvSpPr>
        <p:spPr bwMode="auto">
          <a:xfrm>
            <a:off x="6429375" y="3500438"/>
            <a:ext cx="6461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C00000"/>
                </a:solidFill>
              </a:rPr>
              <a:t>先亏</a:t>
            </a:r>
            <a:endParaRPr lang="en-US" altLang="zh-CN" b="1">
              <a:solidFill>
                <a:srgbClr val="C00000"/>
              </a:solidFill>
            </a:endParaRPr>
          </a:p>
          <a:p>
            <a:r>
              <a:rPr lang="zh-CN" altLang="en-US" b="1">
                <a:solidFill>
                  <a:srgbClr val="C00000"/>
                </a:solidFill>
              </a:rPr>
              <a:t>后盈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>
            <a:off x="0" y="5578475"/>
            <a:ext cx="9144000" cy="0"/>
          </a:xfrm>
          <a:prstGeom prst="line">
            <a:avLst/>
          </a:prstGeom>
          <a:ln w="19050">
            <a:solidFill>
              <a:srgbClr val="C0C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>
          <a:xfrm>
            <a:off x="7000875" y="5357813"/>
            <a:ext cx="234950" cy="31432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  <a:effectLst>
            <a:outerShdw blurRad="50800" dist="38100" dir="5400000" algn="t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</a:endParaRPr>
          </a:p>
        </p:txBody>
      </p:sp>
      <p:grpSp>
        <p:nvGrpSpPr>
          <p:cNvPr id="3" name="组合 10"/>
          <p:cNvGrpSpPr>
            <a:grpSpLocks/>
          </p:cNvGrpSpPr>
          <p:nvPr/>
        </p:nvGrpSpPr>
        <p:grpSpPr bwMode="auto">
          <a:xfrm>
            <a:off x="6143625" y="1643063"/>
            <a:ext cx="1857375" cy="3587750"/>
            <a:chOff x="1115616" y="1077584"/>
            <a:chExt cx="1224136" cy="2562492"/>
          </a:xfrm>
        </p:grpSpPr>
        <p:sp>
          <p:nvSpPr>
            <p:cNvPr id="12" name="任意多边形 11"/>
            <p:cNvSpPr/>
            <p:nvPr/>
          </p:nvSpPr>
          <p:spPr>
            <a:xfrm flipV="1">
              <a:off x="1115616" y="1077584"/>
              <a:ext cx="1224136" cy="2562492"/>
            </a:xfrm>
            <a:custGeom>
              <a:avLst/>
              <a:gdLst>
                <a:gd name="connsiteX0" fmla="*/ 213563 w 1224136"/>
                <a:gd name="connsiteY0" fmla="*/ 2562492 h 2562492"/>
                <a:gd name="connsiteX1" fmla="*/ 1010573 w 1224136"/>
                <a:gd name="connsiteY1" fmla="*/ 2562492 h 2562492"/>
                <a:gd name="connsiteX2" fmla="*/ 1224136 w 1224136"/>
                <a:gd name="connsiteY2" fmla="*/ 2348929 h 2562492"/>
                <a:gd name="connsiteX3" fmla="*/ 1224136 w 1224136"/>
                <a:gd name="connsiteY3" fmla="*/ 399791 h 2562492"/>
                <a:gd name="connsiteX4" fmla="*/ 1010573 w 1224136"/>
                <a:gd name="connsiteY4" fmla="*/ 186228 h 2562492"/>
                <a:gd name="connsiteX5" fmla="*/ 720080 w 1224136"/>
                <a:gd name="connsiteY5" fmla="*/ 186228 h 2562492"/>
                <a:gd name="connsiteX6" fmla="*/ 612068 w 1224136"/>
                <a:gd name="connsiteY6" fmla="*/ 0 h 2562492"/>
                <a:gd name="connsiteX7" fmla="*/ 504056 w 1224136"/>
                <a:gd name="connsiteY7" fmla="*/ 186228 h 2562492"/>
                <a:gd name="connsiteX8" fmla="*/ 213563 w 1224136"/>
                <a:gd name="connsiteY8" fmla="*/ 186228 h 2562492"/>
                <a:gd name="connsiteX9" fmla="*/ 0 w 1224136"/>
                <a:gd name="connsiteY9" fmla="*/ 399791 h 2562492"/>
                <a:gd name="connsiteX10" fmla="*/ 0 w 1224136"/>
                <a:gd name="connsiteY10" fmla="*/ 2348929 h 2562492"/>
                <a:gd name="connsiteX11" fmla="*/ 213563 w 1224136"/>
                <a:gd name="connsiteY11" fmla="*/ 2562492 h 2562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24136" h="2562492">
                  <a:moveTo>
                    <a:pt x="213563" y="2562492"/>
                  </a:moveTo>
                  <a:lnTo>
                    <a:pt x="1010573" y="2562492"/>
                  </a:lnTo>
                  <a:cubicBezTo>
                    <a:pt x="1128521" y="2562492"/>
                    <a:pt x="1224136" y="2466877"/>
                    <a:pt x="1224136" y="2348929"/>
                  </a:cubicBezTo>
                  <a:lnTo>
                    <a:pt x="1224136" y="399791"/>
                  </a:lnTo>
                  <a:cubicBezTo>
                    <a:pt x="1224136" y="281843"/>
                    <a:pt x="1128521" y="186228"/>
                    <a:pt x="1010573" y="186228"/>
                  </a:cubicBezTo>
                  <a:lnTo>
                    <a:pt x="720080" y="186228"/>
                  </a:lnTo>
                  <a:lnTo>
                    <a:pt x="612068" y="0"/>
                  </a:lnTo>
                  <a:lnTo>
                    <a:pt x="504056" y="186228"/>
                  </a:lnTo>
                  <a:lnTo>
                    <a:pt x="213563" y="186228"/>
                  </a:lnTo>
                  <a:cubicBezTo>
                    <a:pt x="95615" y="186228"/>
                    <a:pt x="0" y="281843"/>
                    <a:pt x="0" y="399791"/>
                  </a:cubicBezTo>
                  <a:lnTo>
                    <a:pt x="0" y="2348929"/>
                  </a:lnTo>
                  <a:cubicBezTo>
                    <a:pt x="0" y="2466877"/>
                    <a:pt x="95615" y="2562492"/>
                    <a:pt x="213563" y="2562492"/>
                  </a:cubicBezTo>
                  <a:close/>
                </a:path>
              </a:pathLst>
            </a:custGeom>
            <a:gradFill flip="none" rotWithShape="1">
              <a:gsLst>
                <a:gs pos="4500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400000" scaled="0"/>
              <a:tileRect/>
            </a:gradFill>
            <a:ln w="6350"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1200000" scaled="0"/>
              </a:gradFill>
            </a:ln>
            <a:effectLst>
              <a:outerShdw blurRad="266700" dist="38100" dir="8100000" sx="101000" sy="101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</a:endParaRPr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1259632" y="1216298"/>
              <a:ext cx="936104" cy="2088232"/>
            </a:xfrm>
            <a:prstGeom prst="roundRect">
              <a:avLst>
                <a:gd name="adj" fmla="val 14632"/>
              </a:avLst>
            </a:prstGeom>
            <a:solidFill>
              <a:srgbClr val="C00000"/>
            </a:solidFill>
            <a:ln>
              <a:noFill/>
            </a:ln>
            <a:effectLst>
              <a:innerShdw blurRad="63500" dist="50800" dir="18900000">
                <a:prstClr val="black">
                  <a:alpha val="3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>
                <a:solidFill>
                  <a:srgbClr val="F846F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256863" y="1852000"/>
              <a:ext cx="938504" cy="3594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400" b="1" dirty="0">
                  <a:solidFill>
                    <a:srgbClr val="C00000"/>
                  </a:solidFill>
                  <a:latin typeface="微软雅黑" panose="020B0503020204020204" pitchFamily="34" charset="-122"/>
                </a:rPr>
                <a:t>第三阶段</a:t>
              </a:r>
            </a:p>
          </p:txBody>
        </p:sp>
        <p:sp>
          <p:nvSpPr>
            <p:cNvPr id="33830" name="文本框 24"/>
            <p:cNvSpPr txBox="1">
              <a:spLocks noChangeArrowheads="1"/>
            </p:cNvSpPr>
            <p:nvPr/>
          </p:nvSpPr>
          <p:spPr bwMode="auto">
            <a:xfrm>
              <a:off x="1242054" y="1381917"/>
              <a:ext cx="859445" cy="2637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2017</a:t>
              </a:r>
              <a:r>
                <a:rPr lang="zh-CN" altLang="en-US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年后</a:t>
              </a:r>
            </a:p>
          </p:txBody>
        </p:sp>
        <p:sp>
          <p:nvSpPr>
            <p:cNvPr id="33831" name="文本框 25"/>
            <p:cNvSpPr txBox="1">
              <a:spLocks noChangeArrowheads="1"/>
            </p:cNvSpPr>
            <p:nvPr/>
          </p:nvSpPr>
          <p:spPr bwMode="auto">
            <a:xfrm>
              <a:off x="1256999" y="2251493"/>
              <a:ext cx="941507" cy="989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拓展承兑</a:t>
              </a:r>
              <a:r>
                <a:rPr lang="en-US" altLang="zh-CN" sz="14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/</a:t>
              </a:r>
              <a:r>
                <a:rPr lang="zh-CN" altLang="en-US" sz="14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商票业务，经营信用风险。承兑行分级。</a:t>
              </a:r>
            </a:p>
          </p:txBody>
        </p:sp>
      </p:grpSp>
      <p:sp>
        <p:nvSpPr>
          <p:cNvPr id="24" name="椭圆 23"/>
          <p:cNvSpPr/>
          <p:nvPr/>
        </p:nvSpPr>
        <p:spPr>
          <a:xfrm>
            <a:off x="1928813" y="5429250"/>
            <a:ext cx="234950" cy="31432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  <a:effectLst>
            <a:outerShdw blurRad="50800" dist="38100" dir="5400000" algn="t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</a:endParaRPr>
          </a:p>
        </p:txBody>
      </p:sp>
      <p:grpSp>
        <p:nvGrpSpPr>
          <p:cNvPr id="4" name="组合 24"/>
          <p:cNvGrpSpPr>
            <a:grpSpLocks/>
          </p:cNvGrpSpPr>
          <p:nvPr/>
        </p:nvGrpSpPr>
        <p:grpSpPr bwMode="auto">
          <a:xfrm>
            <a:off x="1214438" y="1643063"/>
            <a:ext cx="1741487" cy="3578225"/>
            <a:chOff x="1115616" y="1077584"/>
            <a:chExt cx="1224136" cy="2562492"/>
          </a:xfrm>
        </p:grpSpPr>
        <p:sp>
          <p:nvSpPr>
            <p:cNvPr id="26" name="任意多边形 25"/>
            <p:cNvSpPr/>
            <p:nvPr/>
          </p:nvSpPr>
          <p:spPr>
            <a:xfrm flipV="1">
              <a:off x="1115616" y="1077584"/>
              <a:ext cx="1224136" cy="2562492"/>
            </a:xfrm>
            <a:custGeom>
              <a:avLst/>
              <a:gdLst>
                <a:gd name="connsiteX0" fmla="*/ 213563 w 1224136"/>
                <a:gd name="connsiteY0" fmla="*/ 2562492 h 2562492"/>
                <a:gd name="connsiteX1" fmla="*/ 1010573 w 1224136"/>
                <a:gd name="connsiteY1" fmla="*/ 2562492 h 2562492"/>
                <a:gd name="connsiteX2" fmla="*/ 1224136 w 1224136"/>
                <a:gd name="connsiteY2" fmla="*/ 2348929 h 2562492"/>
                <a:gd name="connsiteX3" fmla="*/ 1224136 w 1224136"/>
                <a:gd name="connsiteY3" fmla="*/ 399791 h 2562492"/>
                <a:gd name="connsiteX4" fmla="*/ 1010573 w 1224136"/>
                <a:gd name="connsiteY4" fmla="*/ 186228 h 2562492"/>
                <a:gd name="connsiteX5" fmla="*/ 720080 w 1224136"/>
                <a:gd name="connsiteY5" fmla="*/ 186228 h 2562492"/>
                <a:gd name="connsiteX6" fmla="*/ 612068 w 1224136"/>
                <a:gd name="connsiteY6" fmla="*/ 0 h 2562492"/>
                <a:gd name="connsiteX7" fmla="*/ 504056 w 1224136"/>
                <a:gd name="connsiteY7" fmla="*/ 186228 h 2562492"/>
                <a:gd name="connsiteX8" fmla="*/ 213563 w 1224136"/>
                <a:gd name="connsiteY8" fmla="*/ 186228 h 2562492"/>
                <a:gd name="connsiteX9" fmla="*/ 0 w 1224136"/>
                <a:gd name="connsiteY9" fmla="*/ 399791 h 2562492"/>
                <a:gd name="connsiteX10" fmla="*/ 0 w 1224136"/>
                <a:gd name="connsiteY10" fmla="*/ 2348929 h 2562492"/>
                <a:gd name="connsiteX11" fmla="*/ 213563 w 1224136"/>
                <a:gd name="connsiteY11" fmla="*/ 2562492 h 2562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24136" h="2562492">
                  <a:moveTo>
                    <a:pt x="213563" y="2562492"/>
                  </a:moveTo>
                  <a:lnTo>
                    <a:pt x="1010573" y="2562492"/>
                  </a:lnTo>
                  <a:cubicBezTo>
                    <a:pt x="1128521" y="2562492"/>
                    <a:pt x="1224136" y="2466877"/>
                    <a:pt x="1224136" y="2348929"/>
                  </a:cubicBezTo>
                  <a:lnTo>
                    <a:pt x="1224136" y="399791"/>
                  </a:lnTo>
                  <a:cubicBezTo>
                    <a:pt x="1224136" y="281843"/>
                    <a:pt x="1128521" y="186228"/>
                    <a:pt x="1010573" y="186228"/>
                  </a:cubicBezTo>
                  <a:lnTo>
                    <a:pt x="720080" y="186228"/>
                  </a:lnTo>
                  <a:lnTo>
                    <a:pt x="612068" y="0"/>
                  </a:lnTo>
                  <a:lnTo>
                    <a:pt x="504056" y="186228"/>
                  </a:lnTo>
                  <a:lnTo>
                    <a:pt x="213563" y="186228"/>
                  </a:lnTo>
                  <a:cubicBezTo>
                    <a:pt x="95615" y="186228"/>
                    <a:pt x="0" y="281843"/>
                    <a:pt x="0" y="399791"/>
                  </a:cubicBezTo>
                  <a:lnTo>
                    <a:pt x="0" y="2348929"/>
                  </a:lnTo>
                  <a:cubicBezTo>
                    <a:pt x="0" y="2466877"/>
                    <a:pt x="95615" y="2562492"/>
                    <a:pt x="213563" y="2562492"/>
                  </a:cubicBezTo>
                  <a:close/>
                </a:path>
              </a:pathLst>
            </a:custGeom>
            <a:gradFill flip="none" rotWithShape="1">
              <a:gsLst>
                <a:gs pos="4500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400000" scaled="0"/>
              <a:tileRect/>
            </a:gradFill>
            <a:ln w="6350"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1200000" scaled="0"/>
              </a:gradFill>
            </a:ln>
            <a:effectLst>
              <a:outerShdw blurRad="266700" dist="38100" dir="8100000" sx="101000" sy="101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1259632" y="1216298"/>
              <a:ext cx="936104" cy="2088232"/>
            </a:xfrm>
            <a:prstGeom prst="roundRect">
              <a:avLst>
                <a:gd name="adj" fmla="val 14632"/>
              </a:avLst>
            </a:prstGeom>
            <a:solidFill>
              <a:srgbClr val="00B0F0"/>
            </a:solidFill>
            <a:ln>
              <a:noFill/>
            </a:ln>
            <a:effectLst>
              <a:innerShdw blurRad="63500" dist="50800" dir="18900000">
                <a:prstClr val="black">
                  <a:alpha val="3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1266261" y="1864294"/>
              <a:ext cx="938468" cy="3603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400" b="1" dirty="0">
                  <a:solidFill>
                    <a:schemeClr val="accent5"/>
                  </a:solidFill>
                  <a:latin typeface="微软雅黑" panose="020B0503020204020204" pitchFamily="34" charset="-122"/>
                </a:rPr>
                <a:t>第一阶段</a:t>
              </a:r>
            </a:p>
          </p:txBody>
        </p:sp>
        <p:sp>
          <p:nvSpPr>
            <p:cNvPr id="33821" name="文本框 38"/>
            <p:cNvSpPr txBox="1">
              <a:spLocks noChangeArrowheads="1"/>
            </p:cNvSpPr>
            <p:nvPr/>
          </p:nvSpPr>
          <p:spPr bwMode="auto">
            <a:xfrm>
              <a:off x="1247839" y="1390449"/>
              <a:ext cx="925558" cy="264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2012</a:t>
              </a:r>
              <a:r>
                <a:rPr lang="zh-CN" altLang="en-US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年前</a:t>
              </a:r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3822" name="文本框 39"/>
            <p:cNvSpPr txBox="1">
              <a:spLocks noChangeArrowheads="1"/>
            </p:cNvSpPr>
            <p:nvPr/>
          </p:nvSpPr>
          <p:spPr bwMode="auto">
            <a:xfrm>
              <a:off x="1300775" y="2249895"/>
              <a:ext cx="938732" cy="8283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直贴</a:t>
              </a:r>
              <a:r>
                <a:rPr lang="en-US" altLang="zh-CN" sz="16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--</a:t>
              </a:r>
              <a:r>
                <a:rPr lang="zh-CN" altLang="en-US" sz="16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卖断</a:t>
              </a:r>
              <a:endPara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6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安全无风险</a:t>
              </a:r>
              <a:endPara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6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粗放式经营</a:t>
              </a:r>
              <a:endPara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35" name="椭圆 34"/>
          <p:cNvSpPr/>
          <p:nvPr/>
        </p:nvSpPr>
        <p:spPr>
          <a:xfrm>
            <a:off x="4572000" y="5286375"/>
            <a:ext cx="234950" cy="31432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  <a:effectLst>
            <a:outerShdw blurRad="50800" dist="38100" dir="5400000" algn="t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</a:endParaRPr>
          </a:p>
        </p:txBody>
      </p:sp>
      <p:grpSp>
        <p:nvGrpSpPr>
          <p:cNvPr id="5" name="组合 35"/>
          <p:cNvGrpSpPr>
            <a:grpSpLocks/>
          </p:cNvGrpSpPr>
          <p:nvPr/>
        </p:nvGrpSpPr>
        <p:grpSpPr bwMode="auto">
          <a:xfrm>
            <a:off x="3786188" y="1643063"/>
            <a:ext cx="1792287" cy="3578225"/>
            <a:chOff x="1115616" y="1077584"/>
            <a:chExt cx="1224136" cy="2562492"/>
          </a:xfrm>
        </p:grpSpPr>
        <p:sp>
          <p:nvSpPr>
            <p:cNvPr id="37" name="任意多边形 36"/>
            <p:cNvSpPr/>
            <p:nvPr/>
          </p:nvSpPr>
          <p:spPr>
            <a:xfrm flipV="1">
              <a:off x="1115616" y="1077584"/>
              <a:ext cx="1224136" cy="2562492"/>
            </a:xfrm>
            <a:custGeom>
              <a:avLst/>
              <a:gdLst>
                <a:gd name="connsiteX0" fmla="*/ 213563 w 1224136"/>
                <a:gd name="connsiteY0" fmla="*/ 2562492 h 2562492"/>
                <a:gd name="connsiteX1" fmla="*/ 1010573 w 1224136"/>
                <a:gd name="connsiteY1" fmla="*/ 2562492 h 2562492"/>
                <a:gd name="connsiteX2" fmla="*/ 1224136 w 1224136"/>
                <a:gd name="connsiteY2" fmla="*/ 2348929 h 2562492"/>
                <a:gd name="connsiteX3" fmla="*/ 1224136 w 1224136"/>
                <a:gd name="connsiteY3" fmla="*/ 399791 h 2562492"/>
                <a:gd name="connsiteX4" fmla="*/ 1010573 w 1224136"/>
                <a:gd name="connsiteY4" fmla="*/ 186228 h 2562492"/>
                <a:gd name="connsiteX5" fmla="*/ 720080 w 1224136"/>
                <a:gd name="connsiteY5" fmla="*/ 186228 h 2562492"/>
                <a:gd name="connsiteX6" fmla="*/ 612068 w 1224136"/>
                <a:gd name="connsiteY6" fmla="*/ 0 h 2562492"/>
                <a:gd name="connsiteX7" fmla="*/ 504056 w 1224136"/>
                <a:gd name="connsiteY7" fmla="*/ 186228 h 2562492"/>
                <a:gd name="connsiteX8" fmla="*/ 213563 w 1224136"/>
                <a:gd name="connsiteY8" fmla="*/ 186228 h 2562492"/>
                <a:gd name="connsiteX9" fmla="*/ 0 w 1224136"/>
                <a:gd name="connsiteY9" fmla="*/ 399791 h 2562492"/>
                <a:gd name="connsiteX10" fmla="*/ 0 w 1224136"/>
                <a:gd name="connsiteY10" fmla="*/ 2348929 h 2562492"/>
                <a:gd name="connsiteX11" fmla="*/ 213563 w 1224136"/>
                <a:gd name="connsiteY11" fmla="*/ 2562492 h 2562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24136" h="2562492">
                  <a:moveTo>
                    <a:pt x="213563" y="2562492"/>
                  </a:moveTo>
                  <a:lnTo>
                    <a:pt x="1010573" y="2562492"/>
                  </a:lnTo>
                  <a:cubicBezTo>
                    <a:pt x="1128521" y="2562492"/>
                    <a:pt x="1224136" y="2466877"/>
                    <a:pt x="1224136" y="2348929"/>
                  </a:cubicBezTo>
                  <a:lnTo>
                    <a:pt x="1224136" y="399791"/>
                  </a:lnTo>
                  <a:cubicBezTo>
                    <a:pt x="1224136" y="281843"/>
                    <a:pt x="1128521" y="186228"/>
                    <a:pt x="1010573" y="186228"/>
                  </a:cubicBezTo>
                  <a:lnTo>
                    <a:pt x="720080" y="186228"/>
                  </a:lnTo>
                  <a:lnTo>
                    <a:pt x="612068" y="0"/>
                  </a:lnTo>
                  <a:lnTo>
                    <a:pt x="504056" y="186228"/>
                  </a:lnTo>
                  <a:lnTo>
                    <a:pt x="213563" y="186228"/>
                  </a:lnTo>
                  <a:cubicBezTo>
                    <a:pt x="95615" y="186228"/>
                    <a:pt x="0" y="281843"/>
                    <a:pt x="0" y="399791"/>
                  </a:cubicBezTo>
                  <a:lnTo>
                    <a:pt x="0" y="2348929"/>
                  </a:lnTo>
                  <a:cubicBezTo>
                    <a:pt x="0" y="2466877"/>
                    <a:pt x="95615" y="2562492"/>
                    <a:pt x="213563" y="2562492"/>
                  </a:cubicBezTo>
                  <a:close/>
                </a:path>
              </a:pathLst>
            </a:custGeom>
            <a:gradFill flip="none" rotWithShape="1">
              <a:gsLst>
                <a:gs pos="4500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400000" scaled="0"/>
              <a:tileRect/>
            </a:gradFill>
            <a:ln w="6350"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1200000" scaled="0"/>
              </a:gradFill>
            </a:ln>
            <a:effectLst>
              <a:outerShdw blurRad="266700" dist="38100" dir="8100000" sx="101000" sy="101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</a:endParaRPr>
            </a:p>
          </p:txBody>
        </p:sp>
        <p:sp>
          <p:nvSpPr>
            <p:cNvPr id="38" name="圆角矩形 37"/>
            <p:cNvSpPr/>
            <p:nvPr/>
          </p:nvSpPr>
          <p:spPr>
            <a:xfrm>
              <a:off x="1259632" y="1216298"/>
              <a:ext cx="936104" cy="2088232"/>
            </a:xfrm>
            <a:prstGeom prst="roundRect">
              <a:avLst>
                <a:gd name="adj" fmla="val 14632"/>
              </a:avLst>
            </a:prstGeom>
            <a:solidFill>
              <a:srgbClr val="FFC000"/>
            </a:solidFill>
            <a:ln>
              <a:noFill/>
            </a:ln>
            <a:effectLst>
              <a:innerShdw blurRad="63500" dist="50800" dir="18900000">
                <a:prstClr val="black">
                  <a:alpha val="3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1256571" y="1851788"/>
              <a:ext cx="938974" cy="3603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1400" b="1" dirty="0">
                  <a:solidFill>
                    <a:srgbClr val="FFC000"/>
                  </a:solidFill>
                  <a:latin typeface="微软雅黑" panose="020B0503020204020204" pitchFamily="34" charset="-122"/>
                </a:rPr>
                <a:t>第二阶段</a:t>
              </a:r>
            </a:p>
          </p:txBody>
        </p:sp>
        <p:sp>
          <p:nvSpPr>
            <p:cNvPr id="33812" name="文本框 38"/>
            <p:cNvSpPr txBox="1">
              <a:spLocks noChangeArrowheads="1"/>
            </p:cNvSpPr>
            <p:nvPr/>
          </p:nvSpPr>
          <p:spPr bwMode="auto">
            <a:xfrm>
              <a:off x="1247839" y="1408140"/>
              <a:ext cx="991669" cy="264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2012</a:t>
              </a:r>
              <a:r>
                <a:rPr lang="zh-CN" altLang="en-US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年后</a:t>
              </a:r>
              <a:endParaRPr lang="zh-CN" altLang="en-US" sz="12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3813" name="文本框 39"/>
            <p:cNvSpPr txBox="1">
              <a:spLocks noChangeArrowheads="1"/>
            </p:cNvSpPr>
            <p:nvPr/>
          </p:nvSpPr>
          <p:spPr bwMode="auto">
            <a:xfrm>
              <a:off x="1256999" y="2279315"/>
              <a:ext cx="1048618" cy="8283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直贴</a:t>
              </a:r>
              <a:r>
                <a:rPr lang="en-US" altLang="zh-CN" sz="16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--</a:t>
              </a:r>
              <a:r>
                <a:rPr lang="zh-CN" altLang="en-US" sz="16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卖断、双卖、卖</a:t>
              </a:r>
              <a:r>
                <a:rPr lang="en-US" altLang="zh-CN" sz="16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+</a:t>
              </a:r>
              <a:r>
                <a:rPr lang="zh-CN" altLang="en-US" sz="16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回</a:t>
              </a:r>
              <a:endParaRPr lang="en-US" altLang="zh-CN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6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经营市场风险</a:t>
              </a:r>
            </a:p>
          </p:txBody>
        </p:sp>
      </p:grpSp>
      <p:grpSp>
        <p:nvGrpSpPr>
          <p:cNvPr id="6" name="Group 49"/>
          <p:cNvGrpSpPr/>
          <p:nvPr/>
        </p:nvGrpSpPr>
        <p:grpSpPr>
          <a:xfrm rot="16200000">
            <a:off x="4593919" y="5693097"/>
            <a:ext cx="227684" cy="271522"/>
            <a:chOff x="3341688" y="4560888"/>
            <a:chExt cx="255588" cy="406400"/>
          </a:xfrm>
          <a:solidFill>
            <a:schemeClr val="accent5"/>
          </a:solidFill>
        </p:grpSpPr>
        <p:sp>
          <p:nvSpPr>
            <p:cNvPr id="43" name="Freeform 31"/>
            <p:cNvSpPr>
              <a:spLocks/>
            </p:cNvSpPr>
            <p:nvPr/>
          </p:nvSpPr>
          <p:spPr bwMode="auto">
            <a:xfrm>
              <a:off x="3341688" y="4560888"/>
              <a:ext cx="255588" cy="406400"/>
            </a:xfrm>
            <a:custGeom>
              <a:avLst/>
              <a:gdLst>
                <a:gd name="T0" fmla="*/ 0 w 161"/>
                <a:gd name="T1" fmla="*/ 0 h 256"/>
                <a:gd name="T2" fmla="*/ 0 w 161"/>
                <a:gd name="T3" fmla="*/ 256 h 256"/>
                <a:gd name="T4" fmla="*/ 161 w 161"/>
                <a:gd name="T5" fmla="*/ 128 h 256"/>
                <a:gd name="T6" fmla="*/ 0 w 161"/>
                <a:gd name="T7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1" h="256">
                  <a:moveTo>
                    <a:pt x="0" y="0"/>
                  </a:moveTo>
                  <a:lnTo>
                    <a:pt x="0" y="256"/>
                  </a:lnTo>
                  <a:lnTo>
                    <a:pt x="161" y="12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>
                <a:latin typeface="+mn-ea"/>
              </a:endParaRPr>
            </a:p>
          </p:txBody>
        </p:sp>
        <p:sp>
          <p:nvSpPr>
            <p:cNvPr id="44" name="Freeform 32"/>
            <p:cNvSpPr>
              <a:spLocks/>
            </p:cNvSpPr>
            <p:nvPr/>
          </p:nvSpPr>
          <p:spPr bwMode="auto">
            <a:xfrm>
              <a:off x="3341688" y="4560888"/>
              <a:ext cx="255588" cy="406400"/>
            </a:xfrm>
            <a:custGeom>
              <a:avLst/>
              <a:gdLst>
                <a:gd name="T0" fmla="*/ 0 w 161"/>
                <a:gd name="T1" fmla="*/ 0 h 256"/>
                <a:gd name="T2" fmla="*/ 0 w 161"/>
                <a:gd name="T3" fmla="*/ 256 h 256"/>
                <a:gd name="T4" fmla="*/ 161 w 161"/>
                <a:gd name="T5" fmla="*/ 128 h 256"/>
                <a:gd name="T6" fmla="*/ 0 w 161"/>
                <a:gd name="T7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1" h="256">
                  <a:moveTo>
                    <a:pt x="0" y="0"/>
                  </a:moveTo>
                  <a:lnTo>
                    <a:pt x="0" y="256"/>
                  </a:lnTo>
                  <a:lnTo>
                    <a:pt x="161" y="128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id-ID">
                <a:latin typeface="+mn-ea"/>
              </a:endParaRPr>
            </a:p>
          </p:txBody>
        </p:sp>
      </p:grpSp>
      <p:sp>
        <p:nvSpPr>
          <p:cNvPr id="45" name="TextBox 26"/>
          <p:cNvSpPr txBox="1"/>
          <p:nvPr/>
        </p:nvSpPr>
        <p:spPr>
          <a:xfrm>
            <a:off x="2714625" y="6000750"/>
            <a:ext cx="457200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600" b="1" dirty="0">
                <a:solidFill>
                  <a:srgbClr val="FF0000"/>
                </a:solidFill>
                <a:latin typeface="+mj-ea"/>
                <a:ea typeface="+mj-ea"/>
              </a:rPr>
              <a:t>抓住市场方向，成为保障利润增长的利器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3803" name="灯片编号占位符 3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9DA7AC8-51C3-4432-BD28-00F81B8C2379}" type="slidenum">
              <a:rPr lang="zh-CN" altLang="en-US" smtClean="0"/>
              <a:pPr/>
              <a:t>24</a:t>
            </a:fld>
            <a:endParaRPr lang="zh-CN" altLang="en-US" smtClean="0"/>
          </a:p>
        </p:txBody>
      </p:sp>
      <p:sp>
        <p:nvSpPr>
          <p:cNvPr id="33" name="Rectangle 6"/>
          <p:cNvSpPr txBox="1">
            <a:spLocks noChangeArrowheads="1"/>
          </p:cNvSpPr>
          <p:nvPr/>
        </p:nvSpPr>
        <p:spPr bwMode="auto">
          <a:xfrm>
            <a:off x="1571625" y="214313"/>
            <a:ext cx="642937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r>
              <a:rPr lang="zh-CN" altLang="en-US" sz="32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  <a:cs typeface="+mj-cs"/>
              </a:rPr>
              <a:t>票据业务发展的三阶段及风险特点</a:t>
            </a:r>
            <a:endParaRPr lang="en-US" altLang="zh-CN" sz="3200" b="1" dirty="0">
              <a:latin typeface="华文隶书" pitchFamily="2" charset="-122"/>
              <a:ea typeface="华文隶书" pitchFamily="2" charset="-122"/>
              <a:cs typeface="+mj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4" grpId="0" animBg="1"/>
      <p:bldP spid="35" grpId="0" animBg="1"/>
      <p:bldP spid="4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628650" y="2922588"/>
            <a:ext cx="2447925" cy="3167062"/>
          </a:xfrm>
          <a:prstGeom prst="roundRect">
            <a:avLst>
              <a:gd name="adj" fmla="val 945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1108334" y="1785926"/>
            <a:ext cx="1447442" cy="1556773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4" name="同心圆 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6" name="椭圆 5"/>
          <p:cNvSpPr/>
          <p:nvPr/>
        </p:nvSpPr>
        <p:spPr>
          <a:xfrm>
            <a:off x="2212975" y="2673350"/>
            <a:ext cx="373063" cy="496888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34821" name="矩形 6"/>
          <p:cNvSpPr>
            <a:spLocks noChangeArrowheads="1"/>
          </p:cNvSpPr>
          <p:nvPr/>
        </p:nvSpPr>
        <p:spPr bwMode="auto">
          <a:xfrm>
            <a:off x="1357313" y="2143125"/>
            <a:ext cx="1004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银行</a:t>
            </a:r>
            <a:endParaRPr lang="zh-CN" altLang="en-US" b="1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3346450" y="2922588"/>
            <a:ext cx="2447925" cy="3167062"/>
          </a:xfrm>
          <a:prstGeom prst="roundRect">
            <a:avLst>
              <a:gd name="adj" fmla="val 784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6080125" y="2922588"/>
            <a:ext cx="2447925" cy="3167062"/>
          </a:xfrm>
          <a:prstGeom prst="roundRect">
            <a:avLst>
              <a:gd name="adj" fmla="val 7445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7" name="组合 9"/>
          <p:cNvGrpSpPr/>
          <p:nvPr/>
        </p:nvGrpSpPr>
        <p:grpSpPr>
          <a:xfrm>
            <a:off x="3846803" y="1857364"/>
            <a:ext cx="1447442" cy="1543883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1" name="同心圆 1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grpSp>
        <p:nvGrpSpPr>
          <p:cNvPr id="10" name="组合 12"/>
          <p:cNvGrpSpPr/>
          <p:nvPr/>
        </p:nvGrpSpPr>
        <p:grpSpPr>
          <a:xfrm>
            <a:off x="6580942" y="1708949"/>
            <a:ext cx="1447442" cy="1633750"/>
            <a:chOff x="304800" y="828207"/>
            <a:chExt cx="4000500" cy="3845393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4" name="同心圆 13"/>
            <p:cNvSpPr/>
            <p:nvPr/>
          </p:nvSpPr>
          <p:spPr>
            <a:xfrm>
              <a:off x="304800" y="841245"/>
              <a:ext cx="4000500" cy="3832355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392113" y="828207"/>
              <a:ext cx="3825875" cy="3758076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16" name="椭圆 15"/>
          <p:cNvSpPr/>
          <p:nvPr/>
        </p:nvSpPr>
        <p:spPr>
          <a:xfrm>
            <a:off x="5003800" y="2673350"/>
            <a:ext cx="373063" cy="496888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7" name="椭圆 16"/>
          <p:cNvSpPr/>
          <p:nvPr/>
        </p:nvSpPr>
        <p:spPr>
          <a:xfrm>
            <a:off x="7740352" y="2673080"/>
            <a:ext cx="373310" cy="497747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  <a:endParaRPr lang="zh-CN" altLang="en-US" dirty="0"/>
          </a:p>
        </p:txBody>
      </p:sp>
      <p:sp>
        <p:nvSpPr>
          <p:cNvPr id="34828" name="矩形 17"/>
          <p:cNvSpPr>
            <a:spLocks noChangeArrowheads="1"/>
          </p:cNvSpPr>
          <p:nvPr/>
        </p:nvSpPr>
        <p:spPr bwMode="auto">
          <a:xfrm>
            <a:off x="4143375" y="2143125"/>
            <a:ext cx="1004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企业</a:t>
            </a:r>
            <a:endParaRPr lang="zh-CN" altLang="en-US" b="1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4829" name="矩形 18"/>
          <p:cNvSpPr>
            <a:spLocks noChangeArrowheads="1"/>
          </p:cNvSpPr>
          <p:nvPr/>
        </p:nvSpPr>
        <p:spPr bwMode="auto">
          <a:xfrm>
            <a:off x="6715125" y="2143125"/>
            <a:ext cx="1262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票交所</a:t>
            </a:r>
          </a:p>
        </p:txBody>
      </p:sp>
      <p:sp>
        <p:nvSpPr>
          <p:cNvPr id="34830" name="TextBox 19"/>
          <p:cNvSpPr txBox="1">
            <a:spLocks noChangeArrowheads="1"/>
          </p:cNvSpPr>
          <p:nvPr/>
        </p:nvSpPr>
        <p:spPr bwMode="auto">
          <a:xfrm>
            <a:off x="928688" y="3500438"/>
            <a:ext cx="2036762" cy="2520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承兑行信用溢价，区别定价，合理安排持票结构，经营承兑银行的信用风险，提高票据</a:t>
            </a:r>
            <a:r>
              <a:rPr lang="zh-CN" altLang="en-US" b="1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收益。</a:t>
            </a:r>
            <a:endParaRPr lang="zh-CN" altLang="en-US" sz="3600" b="1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4831" name="TextBox 20"/>
          <p:cNvSpPr txBox="1">
            <a:spLocks noChangeArrowheads="1"/>
          </p:cNvSpPr>
          <p:nvPr/>
        </p:nvSpPr>
        <p:spPr bwMode="auto">
          <a:xfrm>
            <a:off x="3571875" y="3500438"/>
            <a:ext cx="204470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b="1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贴现取消贸易背景后，票源受到承兑行的控制，直转利差缩小。重点发展商票和自承自贴业务，经营企业的信用风险</a:t>
            </a:r>
            <a:r>
              <a:rPr lang="zh-CN" altLang="en-US" sz="1600" b="1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34832" name="TextBox 21"/>
          <p:cNvSpPr txBox="1">
            <a:spLocks noChangeArrowheads="1"/>
          </p:cNvSpPr>
          <p:nvPr/>
        </p:nvSpPr>
        <p:spPr bwMode="auto">
          <a:xfrm>
            <a:off x="6215063" y="3571875"/>
            <a:ext cx="215900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b="1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价格、交易量等信息透明化，交易端获利越来越难，要依托研发团队通过集中化精细化运作，提升交易端利润。商业银行票据业务竞争优势在于体制和流程，整合承兑贴现转贴现流程一体化经营，用票据激活客户授信或替代贷款。</a:t>
            </a:r>
          </a:p>
        </p:txBody>
      </p:sp>
      <p:sp>
        <p:nvSpPr>
          <p:cNvPr id="34833" name="灯片编号占位符 2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E33F79B-6778-4FE4-9814-C64B591A8A95}" type="slidenum">
              <a:rPr lang="zh-CN" altLang="en-US" smtClean="0"/>
              <a:pPr/>
              <a:t>25</a:t>
            </a:fld>
            <a:endParaRPr lang="zh-CN" altLang="en-US" smtClean="0"/>
          </a:p>
        </p:txBody>
      </p:sp>
      <p:sp>
        <p:nvSpPr>
          <p:cNvPr id="28" name="Rectangle 6"/>
          <p:cNvSpPr txBox="1">
            <a:spLocks noChangeArrowheads="1"/>
          </p:cNvSpPr>
          <p:nvPr/>
        </p:nvSpPr>
        <p:spPr bwMode="auto">
          <a:xfrm>
            <a:off x="1714500" y="357188"/>
            <a:ext cx="614362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r>
              <a:rPr lang="zh-CN" altLang="en-US" sz="3600" b="1" dirty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  <a:cs typeface="+mj-cs"/>
              </a:rPr>
              <a:t>票据业务经营信用风险的方向</a:t>
            </a:r>
            <a:endParaRPr lang="en-US" altLang="zh-CN" sz="3600" b="1" dirty="0">
              <a:latin typeface="华文隶书" pitchFamily="2" charset="-122"/>
              <a:ea typeface="华文隶书" pitchFamily="2" charset="-122"/>
              <a:cs typeface="+mj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灯片编号占位符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1" hangingPunct="1"/>
            <a:fld id="{70F70F79-BFA6-4A9F-9F36-11669EB1AF14}" type="slidenum">
              <a:rPr lang="zh-CN" altLang="en-US" sz="1400"/>
              <a:pPr algn="r" eaLnBrk="1" hangingPunct="1"/>
              <a:t>26</a:t>
            </a:fld>
            <a:endParaRPr lang="en-US" altLang="zh-CN" sz="1400"/>
          </a:p>
        </p:txBody>
      </p:sp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-15875" y="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en-US"/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714500" y="357188"/>
            <a:ext cx="6715125" cy="113982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CN" altLang="en-US" sz="32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商业银行：票据体制与盈利模式</a:t>
            </a:r>
            <a:endParaRPr lang="en-US" altLang="zh-CN" sz="3200" smtClean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5845" name="TextBox 10"/>
          <p:cNvSpPr txBox="1">
            <a:spLocks noChangeArrowheads="1"/>
          </p:cNvSpPr>
          <p:nvPr/>
        </p:nvSpPr>
        <p:spPr bwMode="auto">
          <a:xfrm>
            <a:off x="4140200" y="3716338"/>
            <a:ext cx="7191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000" b="1">
                <a:solidFill>
                  <a:schemeClr val="bg1"/>
                </a:solidFill>
              </a:rPr>
              <a:t>监管</a:t>
            </a:r>
            <a:endParaRPr lang="en-US" altLang="zh-CN" sz="2000" b="1">
              <a:solidFill>
                <a:schemeClr val="bg1"/>
              </a:solidFill>
            </a:endParaRPr>
          </a:p>
          <a:p>
            <a:pPr eaLnBrk="1" hangingPunct="1"/>
            <a:r>
              <a:rPr lang="zh-CN" altLang="en-US" sz="2000" b="1">
                <a:solidFill>
                  <a:schemeClr val="bg1"/>
                </a:solidFill>
              </a:rPr>
              <a:t>  与</a:t>
            </a:r>
            <a:endParaRPr lang="en-US" altLang="zh-CN" sz="2000" b="1">
              <a:solidFill>
                <a:schemeClr val="bg1"/>
              </a:solidFill>
            </a:endParaRPr>
          </a:p>
          <a:p>
            <a:pPr eaLnBrk="1" hangingPunct="1"/>
            <a:r>
              <a:rPr lang="zh-CN" altLang="en-US" sz="2000" b="1">
                <a:solidFill>
                  <a:schemeClr val="bg1"/>
                </a:solidFill>
              </a:rPr>
              <a:t>创新</a:t>
            </a:r>
          </a:p>
        </p:txBody>
      </p:sp>
      <p:graphicFrame>
        <p:nvGraphicFramePr>
          <p:cNvPr id="8" name="图示 7"/>
          <p:cNvGraphicFramePr/>
          <p:nvPr/>
        </p:nvGraphicFramePr>
        <p:xfrm>
          <a:off x="1547664" y="1844824"/>
          <a:ext cx="62646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5847" name="TextBox 10"/>
          <p:cNvSpPr txBox="1">
            <a:spLocks noChangeArrowheads="1"/>
          </p:cNvSpPr>
          <p:nvPr/>
        </p:nvSpPr>
        <p:spPr bwMode="auto">
          <a:xfrm>
            <a:off x="3143250" y="3643313"/>
            <a:ext cx="1655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000" b="1">
                <a:solidFill>
                  <a:srgbClr val="FF0000"/>
                </a:solidFill>
                <a:latin typeface="华文琥珀" pitchFamily="2" charset="-122"/>
                <a:ea typeface="华文琥珀" pitchFamily="2" charset="-122"/>
              </a:rPr>
              <a:t>集中与专营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标题 1"/>
          <p:cNvSpPr>
            <a:spLocks noGrp="1"/>
          </p:cNvSpPr>
          <p:nvPr>
            <p:ph type="title"/>
          </p:nvPr>
        </p:nvSpPr>
        <p:spPr>
          <a:xfrm>
            <a:off x="2000250" y="500063"/>
            <a:ext cx="5715000" cy="706437"/>
          </a:xfrm>
        </p:spPr>
        <p:txBody>
          <a:bodyPr/>
          <a:lstStyle/>
          <a:p>
            <a:r>
              <a:rPr lang="zh-CN" altLang="en-US" sz="36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票据业务及人员转型之路</a:t>
            </a:r>
            <a:endParaRPr lang="zh-CN" altLang="en-US" sz="3600" smtClean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-571568" y="1643050"/>
          <a:ext cx="9715568" cy="4329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标题 1"/>
          <p:cNvSpPr>
            <a:spLocks noGrp="1"/>
          </p:cNvSpPr>
          <p:nvPr>
            <p:ph type="title"/>
          </p:nvPr>
        </p:nvSpPr>
        <p:spPr>
          <a:xfrm>
            <a:off x="1928813" y="500063"/>
            <a:ext cx="5357812" cy="706437"/>
          </a:xfrm>
        </p:spPr>
        <p:txBody>
          <a:bodyPr/>
          <a:lstStyle/>
          <a:p>
            <a:r>
              <a:rPr lang="zh-CN" altLang="en-US" sz="36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票据业务及人员转型之路</a:t>
            </a:r>
            <a:endParaRPr lang="zh-CN" altLang="en-US" sz="3600" smtClean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1000100" y="1785926"/>
          <a:ext cx="7143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标题 1"/>
          <p:cNvSpPr>
            <a:spLocks noGrp="1"/>
          </p:cNvSpPr>
          <p:nvPr>
            <p:ph type="title"/>
          </p:nvPr>
        </p:nvSpPr>
        <p:spPr>
          <a:xfrm>
            <a:off x="2071688" y="500063"/>
            <a:ext cx="5357812" cy="706437"/>
          </a:xfrm>
        </p:spPr>
        <p:txBody>
          <a:bodyPr/>
          <a:lstStyle/>
          <a:p>
            <a:r>
              <a:rPr lang="zh-CN" altLang="en-US" sz="36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票据业务及人员转型之路</a:t>
            </a:r>
            <a:endParaRPr lang="zh-CN" altLang="en-US" sz="3600" smtClean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1142976" y="1785926"/>
          <a:ext cx="7072362" cy="4411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表 3"/>
          <p:cNvGraphicFramePr/>
          <p:nvPr/>
        </p:nvGraphicFramePr>
        <p:xfrm>
          <a:off x="1285852" y="2071678"/>
          <a:ext cx="6552728" cy="4238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4414" y="642918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2017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年</a:t>
            </a:r>
            <a:r>
              <a:rPr lang="en-US" altLang="zh-CN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3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月票据承兑约</a:t>
            </a:r>
            <a:r>
              <a:rPr lang="en-US" altLang="zh-CN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9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万亿结构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分布</a:t>
            </a:r>
            <a:endParaRPr lang="zh-CN" altLang="en-US" sz="3200" b="1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43636" y="192880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 smtClean="0">
                <a:solidFill>
                  <a:srgbClr val="0070C0"/>
                </a:solidFill>
              </a:rPr>
              <a:t>单位：万亿元</a:t>
            </a:r>
            <a:endParaRPr lang="zh-CN" altLang="en-US" sz="1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214438" y="285750"/>
            <a:ext cx="7534275" cy="1143000"/>
          </a:xfrm>
        </p:spPr>
        <p:txBody>
          <a:bodyPr/>
          <a:lstStyle/>
          <a:p>
            <a:r>
              <a:rPr lang="en-US" altLang="zh-CN" sz="32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2015</a:t>
            </a:r>
            <a:r>
              <a:rPr lang="en-US" altLang="zh-CN" sz="3200" i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/2016/2017</a:t>
            </a:r>
            <a:r>
              <a:rPr lang="zh-CN" altLang="en-US" sz="3200" i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年</a:t>
            </a:r>
            <a:r>
              <a:rPr lang="en-US" altLang="zh-CN" sz="3200" i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4</a:t>
            </a:r>
            <a:r>
              <a:rPr lang="zh-CN" altLang="en-US" sz="3200" i="1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月末</a:t>
            </a:r>
            <a:r>
              <a:rPr lang="zh-CN" altLang="en-US" sz="3200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股份制承兑余额</a:t>
            </a:r>
          </a:p>
        </p:txBody>
      </p:sp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1071538" y="1643050"/>
            <a:ext cx="7286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zh-CN" b="1" dirty="0">
                <a:solidFill>
                  <a:srgbClr val="0070C0"/>
                </a:solidFill>
              </a:rPr>
              <a:t>12</a:t>
            </a:r>
            <a:r>
              <a:rPr lang="zh-CN" altLang="en-US" b="1" dirty="0">
                <a:solidFill>
                  <a:srgbClr val="0070C0"/>
                </a:solidFill>
              </a:rPr>
              <a:t>家股份制银行承兑</a:t>
            </a:r>
            <a:r>
              <a:rPr lang="zh-CN" altLang="en-US" b="1" dirty="0" smtClean="0">
                <a:solidFill>
                  <a:srgbClr val="0070C0"/>
                </a:solidFill>
              </a:rPr>
              <a:t>余额约占市场</a:t>
            </a:r>
            <a:r>
              <a:rPr lang="en-US" altLang="zh-CN" b="1" dirty="0" smtClean="0">
                <a:solidFill>
                  <a:srgbClr val="0070C0"/>
                </a:solidFill>
              </a:rPr>
              <a:t>45%</a:t>
            </a:r>
            <a:r>
              <a:rPr lang="zh-CN" altLang="en-US" b="1" dirty="0" smtClean="0">
                <a:solidFill>
                  <a:srgbClr val="0070C0"/>
                </a:solidFill>
              </a:rPr>
              <a:t>，承兑主力行。</a:t>
            </a:r>
            <a:r>
              <a:rPr lang="en-US" altLang="zh-CN" b="1" dirty="0" smtClean="0">
                <a:solidFill>
                  <a:srgbClr val="0070C0"/>
                </a:solidFill>
              </a:rPr>
              <a:t>2016</a:t>
            </a:r>
            <a:r>
              <a:rPr lang="zh-CN" altLang="en-US" b="1" dirty="0">
                <a:solidFill>
                  <a:srgbClr val="0070C0"/>
                </a:solidFill>
              </a:rPr>
              <a:t>年末为</a:t>
            </a:r>
            <a:r>
              <a:rPr lang="en-US" altLang="zh-CN" b="1" dirty="0">
                <a:solidFill>
                  <a:srgbClr val="0070C0"/>
                </a:solidFill>
              </a:rPr>
              <a:t>40929</a:t>
            </a:r>
            <a:r>
              <a:rPr lang="zh-CN" altLang="en-US" b="1" dirty="0">
                <a:solidFill>
                  <a:srgbClr val="0070C0"/>
                </a:solidFill>
              </a:rPr>
              <a:t>亿，较</a:t>
            </a:r>
            <a:r>
              <a:rPr lang="en-US" altLang="zh-CN" b="1" dirty="0">
                <a:solidFill>
                  <a:srgbClr val="0070C0"/>
                </a:solidFill>
              </a:rPr>
              <a:t>2015</a:t>
            </a:r>
            <a:r>
              <a:rPr lang="zh-CN" altLang="en-US" b="1" dirty="0">
                <a:solidFill>
                  <a:srgbClr val="0070C0"/>
                </a:solidFill>
              </a:rPr>
              <a:t>年末下降</a:t>
            </a:r>
            <a:r>
              <a:rPr lang="en-US" altLang="zh-CN" b="1" dirty="0">
                <a:solidFill>
                  <a:srgbClr val="0070C0"/>
                </a:solidFill>
              </a:rPr>
              <a:t>6545</a:t>
            </a:r>
            <a:r>
              <a:rPr lang="zh-CN" altLang="en-US" b="1" dirty="0">
                <a:solidFill>
                  <a:srgbClr val="0070C0"/>
                </a:solidFill>
              </a:rPr>
              <a:t>亿；</a:t>
            </a:r>
            <a:r>
              <a:rPr lang="en-US" altLang="zh-CN" b="1" dirty="0">
                <a:solidFill>
                  <a:srgbClr val="FF0000"/>
                </a:solidFill>
              </a:rPr>
              <a:t>2017</a:t>
            </a:r>
            <a:r>
              <a:rPr lang="zh-CN" altLang="en-US" b="1" dirty="0" smtClean="0">
                <a:solidFill>
                  <a:srgbClr val="FF0000"/>
                </a:solidFill>
              </a:rPr>
              <a:t>年</a:t>
            </a:r>
            <a:r>
              <a:rPr lang="en-US" altLang="zh-CN" b="1" dirty="0" smtClean="0">
                <a:solidFill>
                  <a:srgbClr val="FF0000"/>
                </a:solidFill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</a:rPr>
              <a:t>月末为</a:t>
            </a:r>
            <a:r>
              <a:rPr lang="en-US" altLang="zh-CN" b="1" dirty="0" smtClean="0">
                <a:solidFill>
                  <a:srgbClr val="FF0000"/>
                </a:solidFill>
              </a:rPr>
              <a:t>37117</a:t>
            </a:r>
            <a:r>
              <a:rPr lang="zh-CN" altLang="en-US" b="1" dirty="0" smtClean="0">
                <a:solidFill>
                  <a:srgbClr val="FF0000"/>
                </a:solidFill>
              </a:rPr>
              <a:t>亿</a:t>
            </a:r>
            <a:r>
              <a:rPr lang="zh-CN" altLang="en-US" b="1" dirty="0">
                <a:solidFill>
                  <a:srgbClr val="FF0000"/>
                </a:solidFill>
              </a:rPr>
              <a:t>，较</a:t>
            </a:r>
            <a:r>
              <a:rPr lang="zh-CN" altLang="en-US" b="1" dirty="0" smtClean="0">
                <a:solidFill>
                  <a:srgbClr val="FF0000"/>
                </a:solidFill>
              </a:rPr>
              <a:t>年初</a:t>
            </a:r>
            <a:r>
              <a:rPr lang="zh-CN" altLang="en-US" b="1" dirty="0" smtClean="0">
                <a:solidFill>
                  <a:srgbClr val="FF0000"/>
                </a:solidFill>
              </a:rPr>
              <a:t>再</a:t>
            </a:r>
            <a:r>
              <a:rPr lang="zh-CN" altLang="en-US" b="1" dirty="0" smtClean="0">
                <a:solidFill>
                  <a:srgbClr val="FF0000"/>
                </a:solidFill>
              </a:rPr>
              <a:t>降</a:t>
            </a:r>
            <a:r>
              <a:rPr lang="en-US" altLang="zh-CN" b="1" dirty="0" smtClean="0">
                <a:solidFill>
                  <a:srgbClr val="FF0000"/>
                </a:solidFill>
              </a:rPr>
              <a:t>3812</a:t>
            </a:r>
            <a:r>
              <a:rPr lang="zh-CN" altLang="en-US" b="1" dirty="0" smtClean="0">
                <a:solidFill>
                  <a:srgbClr val="FF0000"/>
                </a:solidFill>
              </a:rPr>
              <a:t>亿</a:t>
            </a:r>
            <a:r>
              <a:rPr lang="zh-CN" altLang="en-US" b="1" dirty="0" smtClean="0">
                <a:solidFill>
                  <a:srgbClr val="FF0000"/>
                </a:solidFill>
              </a:rPr>
              <a:t>。近两年主要</a:t>
            </a:r>
            <a:r>
              <a:rPr lang="zh-CN" altLang="en-US" b="1" dirty="0">
                <a:solidFill>
                  <a:srgbClr val="FF0000"/>
                </a:solidFill>
              </a:rPr>
              <a:t>股份制银行承兑余额下降趋势明显</a:t>
            </a:r>
            <a:r>
              <a:rPr lang="zh-CN" altLang="en-US" b="1" dirty="0" smtClean="0">
                <a:solidFill>
                  <a:srgbClr val="0070C0"/>
                </a:solidFill>
              </a:rPr>
              <a:t>。</a:t>
            </a:r>
            <a:endParaRPr lang="en-US" altLang="zh-CN" b="1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zh-CN" altLang="en-US" b="1" dirty="0" smtClean="0">
                <a:solidFill>
                  <a:srgbClr val="AD1414"/>
                </a:solidFill>
              </a:rPr>
              <a:t>原因</a:t>
            </a:r>
            <a:r>
              <a:rPr lang="zh-CN" altLang="en-US" b="1" dirty="0">
                <a:solidFill>
                  <a:srgbClr val="AD1414"/>
                </a:solidFill>
              </a:rPr>
              <a:t>：</a:t>
            </a:r>
            <a:r>
              <a:rPr lang="en-US" altLang="zh-CN" b="1" dirty="0">
                <a:solidFill>
                  <a:srgbClr val="AD1414"/>
                </a:solidFill>
              </a:rPr>
              <a:t>1</a:t>
            </a:r>
            <a:r>
              <a:rPr lang="zh-CN" altLang="en-US" b="1" dirty="0">
                <a:solidFill>
                  <a:srgbClr val="AD1414"/>
                </a:solidFill>
              </a:rPr>
              <a:t>、需求不足，</a:t>
            </a:r>
            <a:r>
              <a:rPr lang="en-US" altLang="zh-CN" b="1" dirty="0">
                <a:solidFill>
                  <a:srgbClr val="AD1414"/>
                </a:solidFill>
              </a:rPr>
              <a:t>2</a:t>
            </a:r>
            <a:r>
              <a:rPr lang="zh-CN" altLang="en-US" b="1" dirty="0">
                <a:solidFill>
                  <a:srgbClr val="AD1414"/>
                </a:solidFill>
              </a:rPr>
              <a:t>、监管趋严，</a:t>
            </a:r>
            <a:r>
              <a:rPr lang="en-US" altLang="zh-CN" b="1" dirty="0">
                <a:solidFill>
                  <a:srgbClr val="AD1414"/>
                </a:solidFill>
              </a:rPr>
              <a:t>3</a:t>
            </a:r>
            <a:r>
              <a:rPr lang="zh-CN" altLang="en-US" b="1" dirty="0">
                <a:solidFill>
                  <a:srgbClr val="AD1414"/>
                </a:solidFill>
              </a:rPr>
              <a:t>、去泡沫化</a:t>
            </a:r>
            <a:r>
              <a:rPr lang="zh-CN" altLang="en-US" b="1" dirty="0" smtClean="0">
                <a:solidFill>
                  <a:srgbClr val="0070C0"/>
                </a:solidFill>
              </a:rPr>
              <a:t>。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15364" name="TextBox 12"/>
          <p:cNvSpPr txBox="1">
            <a:spLocks noChangeArrowheads="1"/>
          </p:cNvSpPr>
          <p:nvPr/>
        </p:nvSpPr>
        <p:spPr bwMode="auto">
          <a:xfrm>
            <a:off x="6804025" y="2546350"/>
            <a:ext cx="1223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1100">
                <a:latin typeface="微软雅黑" pitchFamily="34" charset="-122"/>
                <a:ea typeface="微软雅黑" pitchFamily="34" charset="-122"/>
              </a:rPr>
              <a:t>单位：亿元</a:t>
            </a:r>
          </a:p>
        </p:txBody>
      </p:sp>
      <p:graphicFrame>
        <p:nvGraphicFramePr>
          <p:cNvPr id="6" name="图表 5"/>
          <p:cNvGraphicFramePr/>
          <p:nvPr/>
        </p:nvGraphicFramePr>
        <p:xfrm>
          <a:off x="1043608" y="2852936"/>
          <a:ext cx="7056784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2000250" y="642938"/>
            <a:ext cx="5500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3200" b="1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票据市场票量回升的主要条件</a:t>
            </a:r>
            <a:endParaRPr lang="zh-CN" altLang="en-US" sz="3200" b="1"/>
          </a:p>
        </p:txBody>
      </p:sp>
      <p:graphicFrame>
        <p:nvGraphicFramePr>
          <p:cNvPr id="5" name="图示 4"/>
          <p:cNvGraphicFramePr/>
          <p:nvPr/>
        </p:nvGraphicFramePr>
        <p:xfrm>
          <a:off x="1643042" y="20002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图表 5"/>
          <p:cNvGraphicFramePr/>
          <p:nvPr/>
        </p:nvGraphicFramePr>
        <p:xfrm>
          <a:off x="1000100" y="2143116"/>
          <a:ext cx="7358114" cy="3794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410" name="标题 1"/>
          <p:cNvSpPr>
            <a:spLocks noGrp="1"/>
          </p:cNvSpPr>
          <p:nvPr>
            <p:ph type="title" idx="4294967295"/>
          </p:nvPr>
        </p:nvSpPr>
        <p:spPr>
          <a:xfrm>
            <a:off x="1000125" y="428625"/>
            <a:ext cx="7599363" cy="1143000"/>
          </a:xfrm>
        </p:spPr>
        <p:txBody>
          <a:bodyPr/>
          <a:lstStyle/>
          <a:p>
            <a:r>
              <a:rPr lang="en-US" altLang="zh-CN" sz="32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2016</a:t>
            </a:r>
            <a:r>
              <a:rPr lang="zh-CN" altLang="en-US" sz="32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年末商业银行贴现量与融资余额</a:t>
            </a:r>
            <a:endParaRPr lang="zh-CN" altLang="en-US" smtClean="0">
              <a:solidFill>
                <a:srgbClr val="FF0000"/>
              </a:solidFill>
            </a:endParaRP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1000125" y="1484313"/>
            <a:ext cx="72151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b="1" dirty="0">
                <a:solidFill>
                  <a:srgbClr val="0070C0"/>
                </a:solidFill>
                <a:latin typeface="华文宋体" pitchFamily="2" charset="-122"/>
                <a:ea typeface="华文宋体" pitchFamily="2" charset="-122"/>
              </a:rPr>
              <a:t>国有银行以持票为主，余额与直贴量差距不大，需买入。招商、民生、中信、平安等以直贴卖票做市为主。部分股份制银行发生量及余额均较小</a:t>
            </a:r>
            <a:r>
              <a:rPr lang="zh-CN" altLang="en-US" b="1" dirty="0" smtClean="0">
                <a:solidFill>
                  <a:srgbClr val="0070C0"/>
                </a:solidFill>
                <a:latin typeface="华文宋体" pitchFamily="2" charset="-122"/>
                <a:ea typeface="华文宋体" pitchFamily="2" charset="-122"/>
              </a:rPr>
              <a:t>，</a:t>
            </a:r>
            <a:r>
              <a:rPr lang="zh-CN" altLang="en-US" b="1" dirty="0" smtClean="0">
                <a:solidFill>
                  <a:srgbClr val="0070C0"/>
                </a:solidFill>
                <a:latin typeface="华文宋体" pitchFamily="2" charset="-122"/>
                <a:ea typeface="华文宋体" pitchFamily="2" charset="-122"/>
              </a:rPr>
              <a:t>应该是对票</a:t>
            </a:r>
            <a:r>
              <a:rPr lang="zh-CN" altLang="en-US" b="1" dirty="0" smtClean="0">
                <a:solidFill>
                  <a:srgbClr val="0070C0"/>
                </a:solidFill>
                <a:latin typeface="华文宋体" pitchFamily="2" charset="-122"/>
                <a:ea typeface="华文宋体" pitchFamily="2" charset="-122"/>
              </a:rPr>
              <a:t>据</a:t>
            </a:r>
            <a:r>
              <a:rPr lang="zh-CN" altLang="en-US" b="1" dirty="0" smtClean="0">
                <a:solidFill>
                  <a:srgbClr val="0070C0"/>
                </a:solidFill>
                <a:latin typeface="华文宋体" pitchFamily="2" charset="-122"/>
                <a:ea typeface="华文宋体" pitchFamily="2" charset="-122"/>
              </a:rPr>
              <a:t>市场关注不够。</a:t>
            </a:r>
            <a:endParaRPr lang="zh-CN" altLang="en-US" b="1" dirty="0">
              <a:solidFill>
                <a:srgbClr val="0070C0"/>
              </a:solidFill>
              <a:latin typeface="华文宋体" pitchFamily="2" charset="-122"/>
              <a:ea typeface="华文宋体" pitchFamily="2" charset="-122"/>
            </a:endParaRPr>
          </a:p>
        </p:txBody>
      </p:sp>
      <p:sp>
        <p:nvSpPr>
          <p:cNvPr id="17412" name="TextBox 12"/>
          <p:cNvSpPr txBox="1">
            <a:spLocks noChangeArrowheads="1"/>
          </p:cNvSpPr>
          <p:nvPr/>
        </p:nvSpPr>
        <p:spPr bwMode="auto">
          <a:xfrm>
            <a:off x="6875463" y="2832993"/>
            <a:ext cx="1223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1400" b="1" dirty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1100" b="1" dirty="0">
                <a:latin typeface="微软雅黑" pitchFamily="34" charset="-122"/>
                <a:ea typeface="微软雅黑" pitchFamily="34" charset="-122"/>
              </a:rPr>
              <a:t>单位：亿元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1"/>
          <p:cNvSpPr>
            <a:spLocks noGrp="1"/>
          </p:cNvSpPr>
          <p:nvPr>
            <p:ph type="title" idx="4294967295"/>
          </p:nvPr>
        </p:nvSpPr>
        <p:spPr>
          <a:xfrm>
            <a:off x="1000125" y="428625"/>
            <a:ext cx="7599363" cy="1143000"/>
          </a:xfrm>
        </p:spPr>
        <p:txBody>
          <a:bodyPr/>
          <a:lstStyle/>
          <a:p>
            <a:r>
              <a:rPr lang="en-US" altLang="zh-CN" sz="32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2017</a:t>
            </a:r>
            <a:r>
              <a:rPr lang="zh-CN" altLang="en-US" sz="32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年</a:t>
            </a:r>
            <a:r>
              <a:rPr lang="en-US" altLang="zh-CN" sz="32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4</a:t>
            </a:r>
            <a:r>
              <a:rPr lang="zh-CN" altLang="en-US" sz="320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月商业银行贴现量与融资余额</a:t>
            </a:r>
            <a:endParaRPr lang="zh-CN" altLang="en-US" smtClean="0">
              <a:solidFill>
                <a:srgbClr val="FF0000"/>
              </a:solidFill>
            </a:endParaRPr>
          </a:p>
        </p:txBody>
      </p:sp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1000125" y="1484313"/>
            <a:ext cx="72151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1600" b="1" dirty="0" smtClean="0">
                <a:solidFill>
                  <a:srgbClr val="AD1414"/>
                </a:solidFill>
                <a:latin typeface="华文宋体" pitchFamily="2" charset="-122"/>
                <a:ea typeface="华文宋体" pitchFamily="2" charset="-122"/>
              </a:rPr>
              <a:t>今年变化：</a:t>
            </a:r>
            <a:r>
              <a:rPr lang="zh-CN" altLang="en-US" sz="1600" b="1" dirty="0" smtClean="0">
                <a:solidFill>
                  <a:srgbClr val="0070C0"/>
                </a:solidFill>
                <a:latin typeface="华文宋体" pitchFamily="2" charset="-122"/>
                <a:ea typeface="华文宋体" pitchFamily="2" charset="-122"/>
              </a:rPr>
              <a:t>增值税</a:t>
            </a:r>
            <a:r>
              <a:rPr lang="zh-CN" altLang="en-US" sz="1600" b="1" dirty="0">
                <a:solidFill>
                  <a:srgbClr val="0070C0"/>
                </a:solidFill>
                <a:latin typeface="华文宋体" pitchFamily="2" charset="-122"/>
                <a:ea typeface="华文宋体" pitchFamily="2" charset="-122"/>
              </a:rPr>
              <a:t>改由直贴行一次性纳税对以持票为主的国有银行影响不大</a:t>
            </a:r>
            <a:r>
              <a:rPr lang="zh-CN" altLang="en-US" sz="1600" b="1" dirty="0" smtClean="0">
                <a:solidFill>
                  <a:srgbClr val="0070C0"/>
                </a:solidFill>
                <a:latin typeface="华文宋体" pitchFamily="2" charset="-122"/>
                <a:ea typeface="华文宋体" pitchFamily="2" charset="-122"/>
              </a:rPr>
              <a:t>。低成本</a:t>
            </a:r>
            <a:r>
              <a:rPr lang="zh-CN" altLang="en-US" sz="1600" b="1" dirty="0">
                <a:solidFill>
                  <a:srgbClr val="0070C0"/>
                </a:solidFill>
                <a:latin typeface="华文宋体" pitchFamily="2" charset="-122"/>
                <a:ea typeface="华文宋体" pitchFamily="2" charset="-122"/>
              </a:rPr>
              <a:t>的国有银行、部分仍按差额纳的银行及农商农信等机构直贴市场</a:t>
            </a:r>
            <a:r>
              <a:rPr lang="zh-CN" altLang="en-US" sz="1600" b="1" dirty="0" smtClean="0">
                <a:solidFill>
                  <a:srgbClr val="0070C0"/>
                </a:solidFill>
                <a:latin typeface="华文宋体" pitchFamily="2" charset="-122"/>
                <a:ea typeface="华文宋体" pitchFamily="2" charset="-122"/>
              </a:rPr>
              <a:t>份额因此或逐步提升（</a:t>
            </a:r>
            <a:r>
              <a:rPr lang="zh-CN" altLang="en-US" sz="1600" b="1" dirty="0" smtClean="0">
                <a:solidFill>
                  <a:srgbClr val="AD1414"/>
                </a:solidFill>
                <a:latin typeface="华文宋体" pitchFamily="2" charset="-122"/>
                <a:ea typeface="华文宋体" pitchFamily="2" charset="-122"/>
              </a:rPr>
              <a:t>目前利率超</a:t>
            </a:r>
            <a:r>
              <a:rPr lang="en-US" altLang="zh-CN" sz="1600" b="1" dirty="0" smtClean="0">
                <a:solidFill>
                  <a:srgbClr val="AD1414"/>
                </a:solidFill>
                <a:latin typeface="华文宋体" pitchFamily="2" charset="-122"/>
                <a:ea typeface="华文宋体" pitchFamily="2" charset="-122"/>
              </a:rPr>
              <a:t>5%</a:t>
            </a:r>
            <a:r>
              <a:rPr lang="zh-CN" altLang="en-US" sz="1600" b="1" dirty="0" smtClean="0">
                <a:solidFill>
                  <a:srgbClr val="AD1414"/>
                </a:solidFill>
                <a:latin typeface="华文宋体" pitchFamily="2" charset="-122"/>
                <a:ea typeface="华文宋体" pitchFamily="2" charset="-122"/>
              </a:rPr>
              <a:t>配置票据优势明显</a:t>
            </a:r>
            <a:r>
              <a:rPr lang="zh-CN" altLang="en-US" sz="1600" b="1" dirty="0" smtClean="0">
                <a:solidFill>
                  <a:srgbClr val="0070C0"/>
                </a:solidFill>
                <a:latin typeface="华文宋体" pitchFamily="2" charset="-122"/>
                <a:ea typeface="华文宋体" pitchFamily="2" charset="-122"/>
              </a:rPr>
              <a:t>）。</a:t>
            </a:r>
            <a:endParaRPr lang="en-US" altLang="zh-CN" sz="1600" b="1" dirty="0" smtClean="0">
              <a:solidFill>
                <a:srgbClr val="0070C0"/>
              </a:solidFill>
              <a:latin typeface="华文宋体" pitchFamily="2" charset="-122"/>
              <a:ea typeface="华文宋体" pitchFamily="2" charset="-122"/>
            </a:endParaRPr>
          </a:p>
          <a:p>
            <a:pPr eaLnBrk="1" hangingPunct="1"/>
            <a:r>
              <a:rPr lang="en-US" altLang="zh-CN" sz="1600" b="1" dirty="0" smtClean="0">
                <a:solidFill>
                  <a:srgbClr val="FF0000"/>
                </a:solidFill>
                <a:latin typeface="华文宋体" pitchFamily="2" charset="-122"/>
                <a:ea typeface="华文宋体" pitchFamily="2" charset="-122"/>
              </a:rPr>
              <a:t>4</a:t>
            </a:r>
            <a:r>
              <a:rPr lang="zh-CN" altLang="en-US" sz="1600" b="1" dirty="0" smtClean="0">
                <a:solidFill>
                  <a:srgbClr val="FF0000"/>
                </a:solidFill>
                <a:latin typeface="华文宋体" pitchFamily="2" charset="-122"/>
                <a:ea typeface="华文宋体" pitchFamily="2" charset="-122"/>
              </a:rPr>
              <a:t>月末，全国</a:t>
            </a:r>
            <a:r>
              <a:rPr lang="zh-CN" altLang="en-US" sz="1600" b="1" dirty="0">
                <a:solidFill>
                  <a:srgbClr val="FF0000"/>
                </a:solidFill>
                <a:latin typeface="华文宋体" pitchFamily="2" charset="-122"/>
                <a:ea typeface="华文宋体" pitchFamily="2" charset="-122"/>
              </a:rPr>
              <a:t>票据融资</a:t>
            </a:r>
            <a:r>
              <a:rPr lang="zh-CN" altLang="en-US" sz="1600" b="1" dirty="0" smtClean="0">
                <a:solidFill>
                  <a:srgbClr val="FF0000"/>
                </a:solidFill>
                <a:latin typeface="华文宋体" pitchFamily="2" charset="-122"/>
                <a:ea typeface="华文宋体" pitchFamily="2" charset="-122"/>
              </a:rPr>
              <a:t>余额</a:t>
            </a:r>
            <a:r>
              <a:rPr lang="en-US" altLang="zh-CN" sz="1600" b="1" dirty="0" smtClean="0">
                <a:solidFill>
                  <a:srgbClr val="FF0000"/>
                </a:solidFill>
                <a:latin typeface="华文宋体" pitchFamily="2" charset="-122"/>
                <a:ea typeface="华文宋体" pitchFamily="2" charset="-122"/>
              </a:rPr>
              <a:t>41895</a:t>
            </a:r>
            <a:r>
              <a:rPr lang="zh-CN" altLang="en-US" sz="1600" b="1" dirty="0" smtClean="0">
                <a:solidFill>
                  <a:srgbClr val="FF0000"/>
                </a:solidFill>
                <a:latin typeface="华文宋体" pitchFamily="2" charset="-122"/>
                <a:ea typeface="华文宋体" pitchFamily="2" charset="-122"/>
              </a:rPr>
              <a:t>亿元，比年初下降</a:t>
            </a:r>
            <a:r>
              <a:rPr lang="en-US" altLang="zh-CN" sz="1600" b="1" dirty="0" smtClean="0">
                <a:solidFill>
                  <a:srgbClr val="FF0000"/>
                </a:solidFill>
                <a:latin typeface="华文宋体" pitchFamily="2" charset="-122"/>
                <a:ea typeface="华文宋体" pitchFamily="2" charset="-122"/>
              </a:rPr>
              <a:t>12815</a:t>
            </a:r>
            <a:r>
              <a:rPr lang="zh-CN" altLang="en-US" sz="1600" b="1" dirty="0" smtClean="0">
                <a:solidFill>
                  <a:srgbClr val="FF0000"/>
                </a:solidFill>
                <a:latin typeface="华文宋体" pitchFamily="2" charset="-122"/>
                <a:ea typeface="华文宋体" pitchFamily="2" charset="-122"/>
              </a:rPr>
              <a:t>亿元。</a:t>
            </a:r>
            <a:endParaRPr lang="zh-CN" altLang="en-US" sz="1600" b="1" dirty="0">
              <a:solidFill>
                <a:srgbClr val="FF0000"/>
              </a:solidFill>
              <a:latin typeface="华文宋体" pitchFamily="2" charset="-122"/>
              <a:ea typeface="华文宋体" pitchFamily="2" charset="-122"/>
            </a:endParaRPr>
          </a:p>
        </p:txBody>
      </p:sp>
      <p:sp>
        <p:nvSpPr>
          <p:cNvPr id="18436" name="TextBox 12"/>
          <p:cNvSpPr txBox="1">
            <a:spLocks noChangeArrowheads="1"/>
          </p:cNvSpPr>
          <p:nvPr/>
        </p:nvSpPr>
        <p:spPr bwMode="auto">
          <a:xfrm>
            <a:off x="6875463" y="2319338"/>
            <a:ext cx="1223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1100" b="1">
                <a:latin typeface="微软雅黑" pitchFamily="34" charset="-122"/>
                <a:ea typeface="微软雅黑" pitchFamily="34" charset="-122"/>
              </a:rPr>
              <a:t>单位：亿元</a:t>
            </a:r>
          </a:p>
        </p:txBody>
      </p:sp>
      <p:graphicFrame>
        <p:nvGraphicFramePr>
          <p:cNvPr id="7" name="图表 6"/>
          <p:cNvGraphicFramePr/>
          <p:nvPr/>
        </p:nvGraphicFramePr>
        <p:xfrm>
          <a:off x="1071538" y="2564904"/>
          <a:ext cx="735811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 idx="4294967295"/>
          </p:nvPr>
        </p:nvSpPr>
        <p:spPr>
          <a:xfrm>
            <a:off x="1214438" y="285750"/>
            <a:ext cx="6858000" cy="1143000"/>
          </a:xfrm>
        </p:spPr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2015</a:t>
            </a:r>
            <a:r>
              <a:rPr lang="zh-CN" altLang="en-US" dirty="0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年末主要商业银行逆回购与资管余额</a:t>
            </a:r>
            <a:endParaRPr lang="zh-CN" alt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714375" y="1500188"/>
            <a:ext cx="7318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1" hangingPunct="1">
              <a:spcBef>
                <a:spcPct val="20000"/>
              </a:spcBef>
            </a:pPr>
            <a:r>
              <a:rPr lang="zh-CN" altLang="en-US" b="1" dirty="0">
                <a:solidFill>
                  <a:srgbClr val="0070C0"/>
                </a:solidFill>
              </a:rPr>
              <a:t>特点：工农建交广发等自有资金，民生、兴业、浦发、中信等行分行同业负债与资产可自求平衡。</a:t>
            </a:r>
            <a:r>
              <a:rPr lang="zh-CN" altLang="en-US" b="1" dirty="0">
                <a:solidFill>
                  <a:srgbClr val="AD1414"/>
                </a:solidFill>
              </a:rPr>
              <a:t>资管替代逆回</a:t>
            </a:r>
            <a:r>
              <a:rPr lang="zh-CN" altLang="en-US" b="1" dirty="0" smtClean="0">
                <a:solidFill>
                  <a:srgbClr val="AD1414"/>
                </a:solidFill>
              </a:rPr>
              <a:t>购</a:t>
            </a:r>
            <a:r>
              <a:rPr lang="en-US" altLang="zh-CN" b="1" dirty="0" smtClean="0">
                <a:solidFill>
                  <a:srgbClr val="AD1414"/>
                </a:solidFill>
              </a:rPr>
              <a:t>15</a:t>
            </a:r>
            <a:r>
              <a:rPr lang="zh-CN" altLang="en-US" b="1" dirty="0" smtClean="0">
                <a:solidFill>
                  <a:srgbClr val="AD1414"/>
                </a:solidFill>
              </a:rPr>
              <a:t>年末</a:t>
            </a:r>
            <a:r>
              <a:rPr lang="zh-CN" altLang="en-US" b="1" dirty="0">
                <a:solidFill>
                  <a:srgbClr val="AD1414"/>
                </a:solidFill>
              </a:rPr>
              <a:t>余额：浦</a:t>
            </a:r>
            <a:r>
              <a:rPr lang="zh-CN" altLang="en-US" b="1" dirty="0" smtClean="0">
                <a:solidFill>
                  <a:srgbClr val="AD1414"/>
                </a:solidFill>
              </a:rPr>
              <a:t>发</a:t>
            </a:r>
            <a:r>
              <a:rPr lang="en-US" altLang="zh-CN" b="1" dirty="0" smtClean="0">
                <a:solidFill>
                  <a:srgbClr val="AD1414"/>
                </a:solidFill>
              </a:rPr>
              <a:t>5250/</a:t>
            </a:r>
            <a:r>
              <a:rPr lang="zh-CN" altLang="en-US" b="1" dirty="0">
                <a:solidFill>
                  <a:srgbClr val="AD1414"/>
                </a:solidFill>
              </a:rPr>
              <a:t>中</a:t>
            </a:r>
            <a:r>
              <a:rPr lang="zh-CN" altLang="en-US" b="1" dirty="0" smtClean="0">
                <a:solidFill>
                  <a:srgbClr val="AD1414"/>
                </a:solidFill>
              </a:rPr>
              <a:t>信</a:t>
            </a:r>
            <a:r>
              <a:rPr lang="en-US" altLang="zh-CN" b="1" dirty="0" smtClean="0">
                <a:solidFill>
                  <a:srgbClr val="AD1414"/>
                </a:solidFill>
              </a:rPr>
              <a:t>4398/</a:t>
            </a:r>
            <a:r>
              <a:rPr lang="zh-CN" altLang="en-US" b="1" dirty="0" smtClean="0">
                <a:solidFill>
                  <a:srgbClr val="AD1414"/>
                </a:solidFill>
              </a:rPr>
              <a:t>招商</a:t>
            </a:r>
            <a:r>
              <a:rPr lang="en-US" altLang="zh-CN" b="1" dirty="0" smtClean="0">
                <a:solidFill>
                  <a:srgbClr val="AD1414"/>
                </a:solidFill>
              </a:rPr>
              <a:t>3801/</a:t>
            </a:r>
            <a:r>
              <a:rPr lang="zh-CN" altLang="en-US" b="1" dirty="0" smtClean="0">
                <a:solidFill>
                  <a:srgbClr val="AD1414"/>
                </a:solidFill>
              </a:rPr>
              <a:t>平安</a:t>
            </a:r>
            <a:r>
              <a:rPr lang="en-US" altLang="zh-CN" b="1" dirty="0" smtClean="0">
                <a:solidFill>
                  <a:srgbClr val="AD1414"/>
                </a:solidFill>
              </a:rPr>
              <a:t>1263</a:t>
            </a:r>
            <a:r>
              <a:rPr lang="zh-CN" altLang="en-US" b="1" dirty="0" smtClean="0">
                <a:solidFill>
                  <a:srgbClr val="AD1414"/>
                </a:solidFill>
              </a:rPr>
              <a:t>。</a:t>
            </a:r>
            <a:endParaRPr lang="zh-CN" altLang="en-US" sz="1600" b="1" dirty="0">
              <a:solidFill>
                <a:srgbClr val="0070C0"/>
              </a:solidFill>
            </a:endParaRPr>
          </a:p>
        </p:txBody>
      </p:sp>
      <p:sp>
        <p:nvSpPr>
          <p:cNvPr id="19460" name="TextBox 12"/>
          <p:cNvSpPr txBox="1">
            <a:spLocks noChangeArrowheads="1"/>
          </p:cNvSpPr>
          <p:nvPr/>
        </p:nvSpPr>
        <p:spPr bwMode="auto">
          <a:xfrm>
            <a:off x="6372225" y="2498725"/>
            <a:ext cx="1223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1100">
                <a:latin typeface="微软雅黑" pitchFamily="34" charset="-122"/>
                <a:ea typeface="微软雅黑" pitchFamily="34" charset="-122"/>
              </a:rPr>
              <a:t>单位：亿元</a:t>
            </a:r>
          </a:p>
        </p:txBody>
      </p:sp>
      <p:graphicFrame>
        <p:nvGraphicFramePr>
          <p:cNvPr id="8" name="图表 7"/>
          <p:cNvGraphicFramePr/>
          <p:nvPr/>
        </p:nvGraphicFramePr>
        <p:xfrm>
          <a:off x="1187624" y="2924944"/>
          <a:ext cx="712879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/>
          <p:cNvSpPr>
            <a:spLocks noGrp="1"/>
          </p:cNvSpPr>
          <p:nvPr>
            <p:ph type="title" idx="4294967295"/>
          </p:nvPr>
        </p:nvSpPr>
        <p:spPr>
          <a:xfrm>
            <a:off x="1214438" y="285750"/>
            <a:ext cx="6858000" cy="1143000"/>
          </a:xfrm>
        </p:spPr>
        <p:txBody>
          <a:bodyPr/>
          <a:lstStyle/>
          <a:p>
            <a:r>
              <a:rPr lang="en-US" altLang="zh-CN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2016</a:t>
            </a:r>
            <a:r>
              <a:rPr lang="zh-CN" altLang="en-US" smtClean="0">
                <a:solidFill>
                  <a:srgbClr val="FF0000"/>
                </a:solidFill>
                <a:latin typeface="华文隶书" pitchFamily="2" charset="-122"/>
                <a:ea typeface="华文隶书" pitchFamily="2" charset="-122"/>
              </a:rPr>
              <a:t>年末主要商业银行逆回购与资管余额</a:t>
            </a:r>
            <a:endParaRPr lang="zh-CN" altLang="en-US" sz="2400" smtClean="0">
              <a:solidFill>
                <a:srgbClr val="FF0000"/>
              </a:solidFill>
            </a:endParaRPr>
          </a:p>
        </p:txBody>
      </p:sp>
      <p:sp>
        <p:nvSpPr>
          <p:cNvPr id="20483" name="TextBox 3"/>
          <p:cNvSpPr txBox="1">
            <a:spLocks noChangeArrowheads="1"/>
          </p:cNvSpPr>
          <p:nvPr/>
        </p:nvSpPr>
        <p:spPr bwMode="auto">
          <a:xfrm>
            <a:off x="714375" y="1500188"/>
            <a:ext cx="7318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1" hangingPunct="1">
              <a:spcBef>
                <a:spcPct val="20000"/>
              </a:spcBef>
            </a:pPr>
            <a:r>
              <a:rPr lang="zh-CN" altLang="en-US" b="1">
                <a:solidFill>
                  <a:srgbClr val="0070C0"/>
                </a:solidFill>
              </a:rPr>
              <a:t>特点：监管合规要求致逆回购余额大幅下降，大部分回到表内补充贷款投放不足，全国票据融资余额比年初增加约</a:t>
            </a:r>
            <a:r>
              <a:rPr lang="en-US" altLang="zh-CN" b="1">
                <a:solidFill>
                  <a:srgbClr val="0070C0"/>
                </a:solidFill>
              </a:rPr>
              <a:t>1.1</a:t>
            </a:r>
            <a:r>
              <a:rPr lang="zh-CN" altLang="en-US" b="1">
                <a:solidFill>
                  <a:srgbClr val="0070C0"/>
                </a:solidFill>
              </a:rPr>
              <a:t>万亿。</a:t>
            </a:r>
            <a:r>
              <a:rPr lang="zh-CN" altLang="en-US" b="1">
                <a:solidFill>
                  <a:srgbClr val="AD1414"/>
                </a:solidFill>
              </a:rPr>
              <a:t>资管替代逆回购</a:t>
            </a:r>
            <a:r>
              <a:rPr lang="en-US" altLang="zh-CN" b="1">
                <a:solidFill>
                  <a:srgbClr val="AD1414"/>
                </a:solidFill>
              </a:rPr>
              <a:t>16</a:t>
            </a:r>
            <a:r>
              <a:rPr lang="zh-CN" altLang="en-US" b="1">
                <a:solidFill>
                  <a:srgbClr val="AD1414"/>
                </a:solidFill>
              </a:rPr>
              <a:t>年末余额：浦发</a:t>
            </a:r>
            <a:r>
              <a:rPr lang="en-US" altLang="zh-CN" b="1">
                <a:solidFill>
                  <a:srgbClr val="AD1414"/>
                </a:solidFill>
              </a:rPr>
              <a:t>4297/</a:t>
            </a:r>
            <a:r>
              <a:rPr lang="zh-CN" altLang="en-US" b="1">
                <a:solidFill>
                  <a:srgbClr val="AD1414"/>
                </a:solidFill>
              </a:rPr>
              <a:t>中信</a:t>
            </a:r>
            <a:r>
              <a:rPr lang="en-US" altLang="zh-CN" b="1">
                <a:solidFill>
                  <a:srgbClr val="AD1414"/>
                </a:solidFill>
              </a:rPr>
              <a:t>3140/</a:t>
            </a:r>
            <a:r>
              <a:rPr lang="zh-CN" altLang="en-US" b="1">
                <a:solidFill>
                  <a:srgbClr val="AD1414"/>
                </a:solidFill>
              </a:rPr>
              <a:t>招商</a:t>
            </a:r>
            <a:r>
              <a:rPr lang="en-US" altLang="zh-CN" b="1">
                <a:solidFill>
                  <a:srgbClr val="AD1414"/>
                </a:solidFill>
              </a:rPr>
              <a:t>2409/</a:t>
            </a:r>
            <a:r>
              <a:rPr lang="zh-CN" altLang="en-US" b="1">
                <a:solidFill>
                  <a:srgbClr val="AD1414"/>
                </a:solidFill>
              </a:rPr>
              <a:t>兴业</a:t>
            </a:r>
            <a:r>
              <a:rPr lang="en-US" altLang="zh-CN" b="1">
                <a:solidFill>
                  <a:srgbClr val="AD1414"/>
                </a:solidFill>
              </a:rPr>
              <a:t>1405/</a:t>
            </a:r>
            <a:r>
              <a:rPr lang="zh-CN" altLang="en-US" b="1">
                <a:solidFill>
                  <a:srgbClr val="AD1414"/>
                </a:solidFill>
              </a:rPr>
              <a:t>民生</a:t>
            </a:r>
            <a:r>
              <a:rPr lang="en-US" altLang="zh-CN" b="1">
                <a:solidFill>
                  <a:srgbClr val="AD1414"/>
                </a:solidFill>
              </a:rPr>
              <a:t>1309/</a:t>
            </a:r>
            <a:r>
              <a:rPr lang="zh-CN" altLang="en-US" b="1">
                <a:solidFill>
                  <a:srgbClr val="AD1414"/>
                </a:solidFill>
              </a:rPr>
              <a:t>平安</a:t>
            </a:r>
            <a:r>
              <a:rPr lang="en-US" altLang="zh-CN" b="1">
                <a:solidFill>
                  <a:srgbClr val="AD1414"/>
                </a:solidFill>
              </a:rPr>
              <a:t>1305</a:t>
            </a:r>
            <a:r>
              <a:rPr lang="zh-CN" altLang="en-US" b="1">
                <a:solidFill>
                  <a:srgbClr val="AD1414"/>
                </a:solidFill>
              </a:rPr>
              <a:t>。</a:t>
            </a:r>
            <a:endParaRPr lang="zh-CN" altLang="en-US" sz="1600" b="1">
              <a:solidFill>
                <a:srgbClr val="0070C0"/>
              </a:solidFill>
            </a:endParaRPr>
          </a:p>
        </p:txBody>
      </p:sp>
      <p:sp>
        <p:nvSpPr>
          <p:cNvPr id="20484" name="TextBox 12"/>
          <p:cNvSpPr txBox="1">
            <a:spLocks noChangeArrowheads="1"/>
          </p:cNvSpPr>
          <p:nvPr/>
        </p:nvSpPr>
        <p:spPr bwMode="auto">
          <a:xfrm>
            <a:off x="6516688" y="2354263"/>
            <a:ext cx="1223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1400" b="1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1100">
                <a:latin typeface="微软雅黑" pitchFamily="34" charset="-122"/>
                <a:ea typeface="微软雅黑" pitchFamily="34" charset="-122"/>
              </a:rPr>
              <a:t>单位：亿元</a:t>
            </a:r>
          </a:p>
        </p:txBody>
      </p:sp>
      <p:graphicFrame>
        <p:nvGraphicFramePr>
          <p:cNvPr id="7" name="图表 6"/>
          <p:cNvGraphicFramePr>
            <a:graphicFrameLocks/>
          </p:cNvGraphicFramePr>
          <p:nvPr/>
        </p:nvGraphicFramePr>
        <p:xfrm>
          <a:off x="1214438" y="2662383"/>
          <a:ext cx="6858000" cy="3574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视点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视点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视点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21864</TotalTime>
  <Words>1644</Words>
  <Application>Microsoft Office PowerPoint</Application>
  <PresentationFormat>全屏显示(4:3)</PresentationFormat>
  <Paragraphs>258</Paragraphs>
  <Slides>29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0" baseType="lpstr">
      <vt:lpstr>Office 主题​​</vt:lpstr>
      <vt:lpstr>票据市场转折过渡与发展方向</vt:lpstr>
      <vt:lpstr>幻灯片 2</vt:lpstr>
      <vt:lpstr>幻灯片 3</vt:lpstr>
      <vt:lpstr>2015/2016/2017年4月末股份制承兑余额</vt:lpstr>
      <vt:lpstr>幻灯片 5</vt:lpstr>
      <vt:lpstr>2016年末商业银行贴现量与融资余额</vt:lpstr>
      <vt:lpstr>2017年4月商业银行贴现量与融资余额</vt:lpstr>
      <vt:lpstr>2015年末主要商业银行逆回购与资管余额</vt:lpstr>
      <vt:lpstr>2016年末主要商业银行逆回购与资管余额</vt:lpstr>
      <vt:lpstr>幻灯片 10</vt:lpstr>
      <vt:lpstr>幻灯片 11</vt:lpstr>
      <vt:lpstr>票据市场转折的主要标志</vt:lpstr>
      <vt:lpstr>幻灯片 13</vt:lpstr>
      <vt:lpstr>票据交易所的核心地位</vt:lpstr>
      <vt:lpstr>    票据交易所各阶段发展目标</vt:lpstr>
      <vt:lpstr>票据交易所：影响改变票据政策</vt:lpstr>
      <vt:lpstr>票据交易所：路径选择之优劣</vt:lpstr>
      <vt:lpstr>商业银行：精心准备谋划转型</vt:lpstr>
      <vt:lpstr>幻灯片 19</vt:lpstr>
      <vt:lpstr>幻灯片 20</vt:lpstr>
      <vt:lpstr>幻灯片 21</vt:lpstr>
      <vt:lpstr>    2017年票据市场：转折与过渡</vt:lpstr>
      <vt:lpstr>2017年票据市场价格趋势</vt:lpstr>
      <vt:lpstr>幻灯片 24</vt:lpstr>
      <vt:lpstr>幻灯片 25</vt:lpstr>
      <vt:lpstr>商业银行：票据体制与盈利模式</vt:lpstr>
      <vt:lpstr>票据业务及人员转型之路</vt:lpstr>
      <vt:lpstr>票据业务及人员转型之路</vt:lpstr>
      <vt:lpstr>票据业务及人员转型之路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Cui Wen</dc:creator>
  <cp:lastModifiedBy>[]</cp:lastModifiedBy>
  <cp:revision>1664</cp:revision>
  <dcterms:created xsi:type="dcterms:W3CDTF">2014-04-04T09:16:38Z</dcterms:created>
  <dcterms:modified xsi:type="dcterms:W3CDTF">2017-05-27T03:05:51Z</dcterms:modified>
</cp:coreProperties>
</file>