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7.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8.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2.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43.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notesSlides/notesSlide44.xml" ContentType="application/vnd.openxmlformats-officedocument.presentationml.notesSlide+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9" r:id="rId2"/>
  </p:sldMasterIdLst>
  <p:notesMasterIdLst>
    <p:notesMasterId r:id="rId79"/>
  </p:notesMasterIdLst>
  <p:sldIdLst>
    <p:sldId id="261" r:id="rId3"/>
    <p:sldId id="256" r:id="rId4"/>
    <p:sldId id="377" r:id="rId5"/>
    <p:sldId id="319" r:id="rId6"/>
    <p:sldId id="262" r:id="rId7"/>
    <p:sldId id="317" r:id="rId8"/>
    <p:sldId id="318" r:id="rId9"/>
    <p:sldId id="320" r:id="rId10"/>
    <p:sldId id="270" r:id="rId11"/>
    <p:sldId id="321" r:id="rId12"/>
    <p:sldId id="272" r:id="rId13"/>
    <p:sldId id="273" r:id="rId14"/>
    <p:sldId id="274" r:id="rId15"/>
    <p:sldId id="275" r:id="rId16"/>
    <p:sldId id="276" r:id="rId17"/>
    <p:sldId id="277" r:id="rId18"/>
    <p:sldId id="278" r:id="rId19"/>
    <p:sldId id="279" r:id="rId20"/>
    <p:sldId id="371" r:id="rId21"/>
    <p:sldId id="280" r:id="rId22"/>
    <p:sldId id="329" r:id="rId23"/>
    <p:sldId id="281" r:id="rId24"/>
    <p:sldId id="370" r:id="rId25"/>
    <p:sldId id="282" r:id="rId26"/>
    <p:sldId id="283" r:id="rId27"/>
    <p:sldId id="284" r:id="rId28"/>
    <p:sldId id="286" r:id="rId29"/>
    <p:sldId id="287" r:id="rId30"/>
    <p:sldId id="288" r:id="rId31"/>
    <p:sldId id="378" r:id="rId32"/>
    <p:sldId id="289" r:id="rId33"/>
    <p:sldId id="290" r:id="rId34"/>
    <p:sldId id="292" r:id="rId35"/>
    <p:sldId id="291" r:id="rId36"/>
    <p:sldId id="357" r:id="rId37"/>
    <p:sldId id="297" r:id="rId38"/>
    <p:sldId id="301" r:id="rId39"/>
    <p:sldId id="302" r:id="rId40"/>
    <p:sldId id="304" r:id="rId41"/>
    <p:sldId id="330" r:id="rId42"/>
    <p:sldId id="367" r:id="rId43"/>
    <p:sldId id="331" r:id="rId44"/>
    <p:sldId id="332" r:id="rId45"/>
    <p:sldId id="376" r:id="rId46"/>
    <p:sldId id="333" r:id="rId47"/>
    <p:sldId id="334" r:id="rId48"/>
    <p:sldId id="336" r:id="rId49"/>
    <p:sldId id="379" r:id="rId50"/>
    <p:sldId id="338" r:id="rId51"/>
    <p:sldId id="362" r:id="rId52"/>
    <p:sldId id="363" r:id="rId53"/>
    <p:sldId id="364" r:id="rId54"/>
    <p:sldId id="365" r:id="rId55"/>
    <p:sldId id="358" r:id="rId56"/>
    <p:sldId id="360" r:id="rId57"/>
    <p:sldId id="346" r:id="rId58"/>
    <p:sldId id="347" r:id="rId59"/>
    <p:sldId id="349" r:id="rId60"/>
    <p:sldId id="350" r:id="rId61"/>
    <p:sldId id="309" r:id="rId62"/>
    <p:sldId id="306" r:id="rId63"/>
    <p:sldId id="310" r:id="rId64"/>
    <p:sldId id="312" r:id="rId65"/>
    <p:sldId id="313" r:id="rId66"/>
    <p:sldId id="314" r:id="rId67"/>
    <p:sldId id="373" r:id="rId68"/>
    <p:sldId id="315" r:id="rId69"/>
    <p:sldId id="316" r:id="rId70"/>
    <p:sldId id="322" r:id="rId71"/>
    <p:sldId id="323" r:id="rId72"/>
    <p:sldId id="324" r:id="rId73"/>
    <p:sldId id="325" r:id="rId74"/>
    <p:sldId id="326" r:id="rId75"/>
    <p:sldId id="327" r:id="rId76"/>
    <p:sldId id="328" r:id="rId77"/>
    <p:sldId id="375" r:id="rId78"/>
  </p:sldIdLst>
  <p:sldSz cx="12192000" cy="6858000"/>
  <p:notesSz cx="7104063" cy="10234613"/>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王之宇" initials="B" lastIdx="1" clrIdx="0">
    <p:extLst>
      <p:ext uri="{19B8F6BF-5375-455C-9EA6-DF929625EA0E}">
        <p15:presenceInfo xmlns:p15="http://schemas.microsoft.com/office/powerpoint/2012/main" userId="王之宇"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3880"/>
    <a:srgbClr val="272861"/>
    <a:srgbClr val="130880"/>
    <a:srgbClr val="F6F6FF"/>
    <a:srgbClr val="FAFA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13" autoAdjust="0"/>
    <p:restoredTop sz="76478" autoAdjust="0"/>
  </p:normalViewPr>
  <p:slideViewPr>
    <p:cSldViewPr snapToGrid="0">
      <p:cViewPr varScale="1">
        <p:scale>
          <a:sx n="89" d="100"/>
          <a:sy n="89" d="100"/>
        </p:scale>
        <p:origin x="684" y="66"/>
      </p:cViewPr>
      <p:guideLst/>
    </p:cSldViewPr>
  </p:slideViewPr>
  <p:outlineViewPr>
    <p:cViewPr>
      <p:scale>
        <a:sx n="33" d="100"/>
        <a:sy n="33" d="100"/>
      </p:scale>
      <p:origin x="0" y="0"/>
    </p:cViewPr>
  </p:outlineViewPr>
  <p:notesTextViewPr>
    <p:cViewPr>
      <p:scale>
        <a:sx n="3" d="2"/>
        <a:sy n="3" d="2"/>
      </p:scale>
      <p:origin x="0" y="0"/>
    </p:cViewPr>
  </p:notesTextViewPr>
  <p:notesViewPr>
    <p:cSldViewPr snapToGrid="0">
      <p:cViewPr varScale="1">
        <p:scale>
          <a:sx n="74" d="100"/>
          <a:sy n="74" d="100"/>
        </p:scale>
        <p:origin x="2136" y="5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slide" Target="slides/slide74.xml"/><Relationship Id="rId84" Type="http://schemas.openxmlformats.org/officeDocument/2006/relationships/tableStyles" Target="tableStyles.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notesMaster" Target="notesMasters/notesMaster1.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commentAuthors" Target="commentAuthor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5A6D8FF-194A-4388-B445-215BEE5B98B6}" type="doc">
      <dgm:prSet loTypeId="urn:microsoft.com/office/officeart/2009/3/layout/StepUpProcess" loCatId="process" qsTypeId="urn:microsoft.com/office/officeart/2005/8/quickstyle/simple1" qsCatId="simple" csTypeId="urn:microsoft.com/office/officeart/2005/8/colors/accent1_2" csCatId="accent1" phldr="1"/>
      <dgm:spPr/>
      <dgm:t>
        <a:bodyPr/>
        <a:lstStyle/>
        <a:p>
          <a:endParaRPr lang="zh-CN" altLang="en-US"/>
        </a:p>
      </dgm:t>
    </dgm:pt>
    <dgm:pt modelId="{9B620D34-3654-4459-9C77-0470CB6EC332}">
      <dgm:prSet phldrT="[文本]"/>
      <dgm:spPr/>
      <dgm:t>
        <a:bodyPr/>
        <a:lstStyle/>
        <a:p>
          <a:r>
            <a:rPr lang="en-US" altLang="zh-CN" b="1" dirty="0" smtClean="0"/>
            <a:t>90</a:t>
          </a:r>
          <a:r>
            <a:rPr lang="zh-CN" altLang="en-US" b="1" dirty="0" smtClean="0"/>
            <a:t>年代往事</a:t>
          </a:r>
          <a:endParaRPr lang="zh-CN" altLang="en-US" b="1" dirty="0"/>
        </a:p>
      </dgm:t>
    </dgm:pt>
    <dgm:pt modelId="{A362DB69-87EC-41A8-8530-43EEFD327663}" type="parTrans" cxnId="{6143486D-9E93-4755-B59B-0B679BC26A0D}">
      <dgm:prSet/>
      <dgm:spPr/>
      <dgm:t>
        <a:bodyPr/>
        <a:lstStyle/>
        <a:p>
          <a:endParaRPr lang="zh-CN" altLang="en-US"/>
        </a:p>
      </dgm:t>
    </dgm:pt>
    <dgm:pt modelId="{B8C521CD-F40E-487B-A098-D65EC3BC4CFA}" type="sibTrans" cxnId="{6143486D-9E93-4755-B59B-0B679BC26A0D}">
      <dgm:prSet/>
      <dgm:spPr/>
      <dgm:t>
        <a:bodyPr/>
        <a:lstStyle/>
        <a:p>
          <a:endParaRPr lang="zh-CN" altLang="en-US"/>
        </a:p>
      </dgm:t>
    </dgm:pt>
    <dgm:pt modelId="{B5453FD5-A7A8-460F-8745-A0C4A370BD73}">
      <dgm:prSet phldrT="[文本]"/>
      <dgm:spPr/>
      <dgm:t>
        <a:bodyPr/>
        <a:lstStyle/>
        <a:p>
          <a:r>
            <a:rPr lang="zh-CN" altLang="en-US" b="1" dirty="0" smtClean="0"/>
            <a:t>加入世贸后的</a:t>
          </a:r>
          <a:endParaRPr lang="en-US" altLang="zh-CN" b="1" dirty="0" smtClean="0"/>
        </a:p>
        <a:p>
          <a:r>
            <a:rPr lang="zh-CN" altLang="en-US" b="1" dirty="0" smtClean="0"/>
            <a:t>“大踏步”</a:t>
          </a:r>
          <a:endParaRPr lang="en-US" altLang="zh-CN" b="1" dirty="0" smtClean="0"/>
        </a:p>
      </dgm:t>
    </dgm:pt>
    <dgm:pt modelId="{330A1AEF-3E8A-4AC1-8D05-5E19F7773C18}" type="parTrans" cxnId="{7C529D91-E069-4BA8-B5DA-8DA89383340C}">
      <dgm:prSet/>
      <dgm:spPr/>
      <dgm:t>
        <a:bodyPr/>
        <a:lstStyle/>
        <a:p>
          <a:endParaRPr lang="zh-CN" altLang="en-US"/>
        </a:p>
      </dgm:t>
    </dgm:pt>
    <dgm:pt modelId="{0DDA17B6-9BE6-43C4-9CF9-53699C74A2C4}" type="sibTrans" cxnId="{7C529D91-E069-4BA8-B5DA-8DA89383340C}">
      <dgm:prSet/>
      <dgm:spPr/>
      <dgm:t>
        <a:bodyPr/>
        <a:lstStyle/>
        <a:p>
          <a:endParaRPr lang="zh-CN" altLang="en-US"/>
        </a:p>
      </dgm:t>
    </dgm:pt>
    <dgm:pt modelId="{F5D0B776-9413-48B2-9527-871E396A7EA0}">
      <dgm:prSet phldrT="[文本]"/>
      <dgm:spPr/>
      <dgm:t>
        <a:bodyPr/>
        <a:lstStyle/>
        <a:p>
          <a:pPr>
            <a:lnSpc>
              <a:spcPct val="150000"/>
            </a:lnSpc>
          </a:pPr>
          <a:r>
            <a:rPr lang="zh-CN" altLang="en-US" b="1" dirty="0" smtClean="0"/>
            <a:t>“便利化”进行时</a:t>
          </a:r>
          <a:endParaRPr lang="zh-CN" altLang="en-US" b="1" dirty="0"/>
        </a:p>
      </dgm:t>
    </dgm:pt>
    <dgm:pt modelId="{B7AA9385-6076-4DD1-ADA9-1730078D86BD}" type="parTrans" cxnId="{9201C768-E0E3-4BD9-9781-6A15ABFBA1FE}">
      <dgm:prSet/>
      <dgm:spPr/>
      <dgm:t>
        <a:bodyPr/>
        <a:lstStyle/>
        <a:p>
          <a:endParaRPr lang="zh-CN" altLang="en-US"/>
        </a:p>
      </dgm:t>
    </dgm:pt>
    <dgm:pt modelId="{FD24F48F-C479-4581-9C97-CA2DC2AF8A1A}" type="sibTrans" cxnId="{9201C768-E0E3-4BD9-9781-6A15ABFBA1FE}">
      <dgm:prSet/>
      <dgm:spPr/>
      <dgm:t>
        <a:bodyPr/>
        <a:lstStyle/>
        <a:p>
          <a:endParaRPr lang="zh-CN" altLang="en-US"/>
        </a:p>
      </dgm:t>
    </dgm:pt>
    <dgm:pt modelId="{B1926BCD-C520-43AB-837D-6DBBB24153E2}">
      <dgm:prSet/>
      <dgm:spPr/>
      <dgm:t>
        <a:bodyPr/>
        <a:lstStyle/>
        <a:p>
          <a:r>
            <a:rPr lang="en-US" altLang="zh-CN" dirty="0" smtClean="0"/>
            <a:t>1994</a:t>
          </a:r>
          <a:r>
            <a:rPr lang="zh-CN" altLang="en-US" dirty="0" smtClean="0"/>
            <a:t>年</a:t>
          </a:r>
          <a:endParaRPr lang="zh-CN" altLang="en-US" dirty="0"/>
        </a:p>
      </dgm:t>
    </dgm:pt>
    <dgm:pt modelId="{B9737398-0EAB-4F23-8066-0709F07B5F01}" type="parTrans" cxnId="{A06F08C7-2419-4157-AE65-EA37C0F146D4}">
      <dgm:prSet/>
      <dgm:spPr/>
      <dgm:t>
        <a:bodyPr/>
        <a:lstStyle/>
        <a:p>
          <a:endParaRPr lang="zh-CN" altLang="en-US"/>
        </a:p>
      </dgm:t>
    </dgm:pt>
    <dgm:pt modelId="{40482FBD-1185-480C-9E4C-5A6086A8B268}" type="sibTrans" cxnId="{A06F08C7-2419-4157-AE65-EA37C0F146D4}">
      <dgm:prSet/>
      <dgm:spPr/>
      <dgm:t>
        <a:bodyPr/>
        <a:lstStyle/>
        <a:p>
          <a:endParaRPr lang="zh-CN" altLang="en-US"/>
        </a:p>
      </dgm:t>
    </dgm:pt>
    <dgm:pt modelId="{B09ADFCD-693B-4989-8886-F87B0FC883AB}">
      <dgm:prSet/>
      <dgm:spPr/>
      <dgm:t>
        <a:bodyPr/>
        <a:lstStyle/>
        <a:p>
          <a:r>
            <a:rPr lang="en-US" altLang="zh-CN" dirty="0" smtClean="0"/>
            <a:t>1997</a:t>
          </a:r>
          <a:r>
            <a:rPr lang="zh-CN" altLang="en-US" dirty="0" smtClean="0"/>
            <a:t>年</a:t>
          </a:r>
          <a:r>
            <a:rPr lang="en-US" altLang="zh-CN" dirty="0" smtClean="0"/>
            <a:t> </a:t>
          </a:r>
          <a:endParaRPr lang="zh-CN" altLang="en-US" dirty="0"/>
        </a:p>
      </dgm:t>
    </dgm:pt>
    <dgm:pt modelId="{C455D84E-4C1F-4B6A-B8B5-0C7DF98AD2B4}" type="parTrans" cxnId="{7E170E7A-04D1-477E-A3E0-EDE702643AE3}">
      <dgm:prSet/>
      <dgm:spPr/>
      <dgm:t>
        <a:bodyPr/>
        <a:lstStyle/>
        <a:p>
          <a:endParaRPr lang="zh-CN" altLang="en-US"/>
        </a:p>
      </dgm:t>
    </dgm:pt>
    <dgm:pt modelId="{BA51B46C-541F-4346-8EB4-3F9A72654ABF}" type="sibTrans" cxnId="{7E170E7A-04D1-477E-A3E0-EDE702643AE3}">
      <dgm:prSet/>
      <dgm:spPr/>
      <dgm:t>
        <a:bodyPr/>
        <a:lstStyle/>
        <a:p>
          <a:endParaRPr lang="zh-CN" altLang="en-US"/>
        </a:p>
      </dgm:t>
    </dgm:pt>
    <dgm:pt modelId="{D5B0AFA2-6A59-41C5-A54A-579526258394}">
      <dgm:prSet/>
      <dgm:spPr/>
      <dgm:t>
        <a:bodyPr/>
        <a:lstStyle/>
        <a:p>
          <a:r>
            <a:rPr lang="en-US" altLang="zh-CN" dirty="0" smtClean="0"/>
            <a:t>1996</a:t>
          </a:r>
          <a:r>
            <a:rPr lang="zh-CN" altLang="en-US" dirty="0" smtClean="0"/>
            <a:t>年</a:t>
          </a:r>
          <a:r>
            <a:rPr lang="en-US" altLang="zh-CN" dirty="0" smtClean="0"/>
            <a:t> </a:t>
          </a:r>
          <a:endParaRPr lang="zh-CN" altLang="en-US" dirty="0"/>
        </a:p>
      </dgm:t>
    </dgm:pt>
    <dgm:pt modelId="{94E49280-63E5-4300-8DCF-EE927B0929F4}" type="parTrans" cxnId="{963EEE34-1E78-4B92-8835-B19AEC6C3CB2}">
      <dgm:prSet/>
      <dgm:spPr/>
      <dgm:t>
        <a:bodyPr/>
        <a:lstStyle/>
        <a:p>
          <a:endParaRPr lang="zh-CN" altLang="en-US"/>
        </a:p>
      </dgm:t>
    </dgm:pt>
    <dgm:pt modelId="{2C098B2A-03A5-4A8D-9E49-0993327DAD8A}" type="sibTrans" cxnId="{963EEE34-1E78-4B92-8835-B19AEC6C3CB2}">
      <dgm:prSet/>
      <dgm:spPr/>
      <dgm:t>
        <a:bodyPr/>
        <a:lstStyle/>
        <a:p>
          <a:endParaRPr lang="zh-CN" altLang="en-US"/>
        </a:p>
      </dgm:t>
    </dgm:pt>
    <dgm:pt modelId="{1AE124F8-4E46-459B-B43F-908DD7CBDEA6}">
      <dgm:prSet/>
      <dgm:spPr/>
      <dgm:t>
        <a:bodyPr/>
        <a:lstStyle/>
        <a:p>
          <a:pPr>
            <a:lnSpc>
              <a:spcPct val="150000"/>
            </a:lnSpc>
          </a:pPr>
          <a:r>
            <a:rPr lang="en-US" altLang="zh-CN" b="1" dirty="0" smtClean="0">
              <a:latin typeface="+mn-ea"/>
              <a:ea typeface="+mn-ea"/>
            </a:rPr>
            <a:t>2006</a:t>
          </a:r>
          <a:r>
            <a:rPr lang="zh-CN" altLang="en-US" b="1" dirty="0" smtClean="0">
              <a:latin typeface="+mn-ea"/>
              <a:ea typeface="+mn-ea"/>
            </a:rPr>
            <a:t>年</a:t>
          </a:r>
          <a:r>
            <a:rPr lang="en-US" altLang="zh-CN" b="1" dirty="0" smtClean="0">
              <a:latin typeface="+mn-ea"/>
              <a:ea typeface="+mn-ea"/>
            </a:rPr>
            <a:t>12</a:t>
          </a:r>
          <a:r>
            <a:rPr lang="zh-CN" altLang="en-US" b="1" dirty="0" smtClean="0">
              <a:latin typeface="+mn-ea"/>
              <a:ea typeface="+mn-ea"/>
            </a:rPr>
            <a:t>月 </a:t>
          </a:r>
          <a:r>
            <a:rPr lang="zh-CN" altLang="en-US" b="1" dirty="0" smtClean="0">
              <a:latin typeface="+mn-ea"/>
              <a:ea typeface="+mn-ea"/>
            </a:rPr>
            <a:t>宽进严出</a:t>
          </a:r>
          <a:r>
            <a:rPr lang="en-US" altLang="zh-CN" b="1" dirty="0" smtClean="0">
              <a:latin typeface="+mn-ea"/>
              <a:ea typeface="+mn-ea"/>
            </a:rPr>
            <a:t>-&gt;</a:t>
          </a:r>
          <a:r>
            <a:rPr lang="zh-CN" altLang="en-US" b="1" dirty="0" smtClean="0">
              <a:latin typeface="+mn-ea"/>
              <a:ea typeface="+mn-ea"/>
            </a:rPr>
            <a:t>均衡管理（结售汇年度总额）</a:t>
          </a:r>
          <a:endParaRPr lang="zh-CN" altLang="en-US" b="1" dirty="0">
            <a:latin typeface="+mn-ea"/>
            <a:ea typeface="+mn-ea"/>
          </a:endParaRPr>
        </a:p>
      </dgm:t>
    </dgm:pt>
    <dgm:pt modelId="{C28DC27A-368F-445B-93E1-ACC17A3D1BBB}" type="parTrans" cxnId="{7221221D-8783-405D-900B-7B5488454627}">
      <dgm:prSet/>
      <dgm:spPr/>
      <dgm:t>
        <a:bodyPr/>
        <a:lstStyle/>
        <a:p>
          <a:endParaRPr lang="zh-CN" altLang="en-US"/>
        </a:p>
      </dgm:t>
    </dgm:pt>
    <dgm:pt modelId="{C78E61F8-D73D-433B-8A94-62347E2DDFEB}" type="sibTrans" cxnId="{7221221D-8783-405D-900B-7B5488454627}">
      <dgm:prSet/>
      <dgm:spPr/>
      <dgm:t>
        <a:bodyPr/>
        <a:lstStyle/>
        <a:p>
          <a:endParaRPr lang="zh-CN" altLang="en-US"/>
        </a:p>
      </dgm:t>
    </dgm:pt>
    <dgm:pt modelId="{9EA981F2-3973-41BB-91AB-1362E4437B25}">
      <dgm:prSet/>
      <dgm:spPr/>
      <dgm:t>
        <a:bodyPr/>
        <a:lstStyle/>
        <a:p>
          <a:pPr>
            <a:lnSpc>
              <a:spcPct val="150000"/>
            </a:lnSpc>
          </a:pPr>
          <a:r>
            <a:rPr lang="en-US" altLang="zh-CN" b="1" dirty="0" smtClean="0">
              <a:latin typeface="+mn-ea"/>
              <a:ea typeface="+mn-ea"/>
            </a:rPr>
            <a:t>2007</a:t>
          </a:r>
          <a:r>
            <a:rPr lang="zh-CN" altLang="en-US" b="1" dirty="0" smtClean="0">
              <a:latin typeface="+mn-ea"/>
              <a:ea typeface="+mn-ea"/>
            </a:rPr>
            <a:t>年 </a:t>
          </a:r>
          <a:r>
            <a:rPr lang="zh-CN" altLang="zh-CN" b="1" dirty="0" smtClean="0">
              <a:solidFill>
                <a:schemeClr val="tx1"/>
              </a:solidFill>
              <a:effectLst/>
              <a:latin typeface="+mn-ea"/>
              <a:ea typeface="+mn-ea"/>
              <a:cs typeface="+mn-cs"/>
            </a:rPr>
            <a:t>年度</a:t>
          </a:r>
          <a:r>
            <a:rPr lang="zh-CN" altLang="zh-CN" b="1" dirty="0" smtClean="0">
              <a:solidFill>
                <a:schemeClr val="tx1"/>
              </a:solidFill>
              <a:effectLst/>
              <a:latin typeface="+mn-ea"/>
              <a:ea typeface="+mn-ea"/>
              <a:cs typeface="+mn-cs"/>
            </a:rPr>
            <a:t>便利化额度</a:t>
          </a:r>
          <a:r>
            <a:rPr lang="en-US" altLang="zh-CN" b="1" dirty="0" smtClean="0">
              <a:solidFill>
                <a:schemeClr val="tx1"/>
              </a:solidFill>
              <a:effectLst/>
              <a:latin typeface="+mn-ea"/>
              <a:ea typeface="+mn-ea"/>
              <a:cs typeface="+mn-cs"/>
            </a:rPr>
            <a:t>+</a:t>
          </a:r>
          <a:r>
            <a:rPr lang="zh-CN" altLang="zh-CN" b="1" dirty="0" smtClean="0">
              <a:solidFill>
                <a:schemeClr val="tx1"/>
              </a:solidFill>
              <a:effectLst/>
              <a:latin typeface="+mn-ea"/>
              <a:ea typeface="+mn-ea"/>
              <a:cs typeface="+mn-cs"/>
            </a:rPr>
            <a:t>真实性合规性</a:t>
          </a:r>
          <a:r>
            <a:rPr lang="zh-CN" altLang="zh-CN" b="1" dirty="0" smtClean="0">
              <a:solidFill>
                <a:schemeClr val="tx1"/>
              </a:solidFill>
              <a:effectLst/>
              <a:latin typeface="+mn-ea"/>
              <a:ea typeface="+mn-ea"/>
              <a:cs typeface="+mn-cs"/>
            </a:rPr>
            <a:t>审核</a:t>
          </a:r>
          <a:r>
            <a:rPr lang="zh-CN" altLang="en-US" b="1" dirty="0" smtClean="0">
              <a:solidFill>
                <a:schemeClr val="tx1"/>
              </a:solidFill>
              <a:effectLst/>
              <a:latin typeface="+mn-ea"/>
              <a:ea typeface="+mn-ea"/>
              <a:cs typeface="+mn-cs"/>
            </a:rPr>
            <a:t>（</a:t>
          </a:r>
          <a:r>
            <a:rPr lang="en-US" altLang="zh-CN" b="1" dirty="0" smtClean="0">
              <a:solidFill>
                <a:schemeClr val="tx1"/>
              </a:solidFill>
              <a:effectLst/>
              <a:latin typeface="+mn-ea"/>
              <a:ea typeface="+mn-ea"/>
              <a:cs typeface="+mn-cs"/>
            </a:rPr>
            <a:t>《</a:t>
          </a:r>
          <a:r>
            <a:rPr lang="zh-CN" altLang="en-US" b="1" dirty="0" smtClean="0">
              <a:solidFill>
                <a:schemeClr val="tx1"/>
              </a:solidFill>
              <a:effectLst/>
              <a:latin typeface="+mn-ea"/>
              <a:ea typeface="+mn-ea"/>
              <a:cs typeface="+mn-cs"/>
            </a:rPr>
            <a:t>实施细则</a:t>
          </a:r>
          <a:r>
            <a:rPr lang="en-US" altLang="zh-CN" b="1" dirty="0" smtClean="0">
              <a:solidFill>
                <a:schemeClr val="tx1"/>
              </a:solidFill>
              <a:effectLst/>
              <a:latin typeface="+mn-ea"/>
              <a:ea typeface="+mn-ea"/>
              <a:cs typeface="+mn-cs"/>
            </a:rPr>
            <a:t>》</a:t>
          </a:r>
          <a:r>
            <a:rPr lang="zh-CN" altLang="en-US" b="1" dirty="0" smtClean="0">
              <a:solidFill>
                <a:schemeClr val="tx1"/>
              </a:solidFill>
              <a:effectLst/>
              <a:latin typeface="+mn-ea"/>
              <a:ea typeface="+mn-ea"/>
              <a:cs typeface="+mn-cs"/>
            </a:rPr>
            <a:t>）</a:t>
          </a:r>
          <a:endParaRPr lang="zh-CN" altLang="en-US" b="1" dirty="0">
            <a:latin typeface="+mn-ea"/>
            <a:ea typeface="+mn-ea"/>
          </a:endParaRPr>
        </a:p>
      </dgm:t>
    </dgm:pt>
    <dgm:pt modelId="{14A71C33-8857-4209-9C38-0C5A6783E7BA}" type="parTrans" cxnId="{D38CD6A3-A472-4E75-A571-117D6155458B}">
      <dgm:prSet/>
      <dgm:spPr/>
      <dgm:t>
        <a:bodyPr/>
        <a:lstStyle/>
        <a:p>
          <a:endParaRPr lang="zh-CN" altLang="en-US"/>
        </a:p>
      </dgm:t>
    </dgm:pt>
    <dgm:pt modelId="{3A06301D-4519-47EB-B327-F2523FB4946B}" type="sibTrans" cxnId="{D38CD6A3-A472-4E75-A571-117D6155458B}">
      <dgm:prSet/>
      <dgm:spPr/>
      <dgm:t>
        <a:bodyPr/>
        <a:lstStyle/>
        <a:p>
          <a:endParaRPr lang="zh-CN" altLang="en-US"/>
        </a:p>
      </dgm:t>
    </dgm:pt>
    <dgm:pt modelId="{8E4FEF79-43E8-4A56-AF65-0251814ACCD9}">
      <dgm:prSet/>
      <dgm:spPr/>
      <dgm:t>
        <a:bodyPr/>
        <a:lstStyle/>
        <a:p>
          <a:pPr>
            <a:lnSpc>
              <a:spcPct val="150000"/>
            </a:lnSpc>
          </a:pPr>
          <a:r>
            <a:rPr lang="en-US" altLang="zh-CN" b="1" dirty="0" smtClean="0">
              <a:latin typeface="+mn-ea"/>
              <a:ea typeface="+mn-ea"/>
            </a:rPr>
            <a:t>2011</a:t>
          </a:r>
          <a:r>
            <a:rPr lang="zh-CN" altLang="en-US" b="1" dirty="0" smtClean="0">
              <a:latin typeface="+mn-ea"/>
              <a:ea typeface="+mn-ea"/>
            </a:rPr>
            <a:t>年 </a:t>
          </a:r>
          <a:r>
            <a:rPr lang="zh-CN" altLang="en-US" b="1" dirty="0" smtClean="0">
              <a:latin typeface="+mn-ea"/>
              <a:ea typeface="+mn-ea"/>
            </a:rPr>
            <a:t>电子</a:t>
          </a:r>
          <a:r>
            <a:rPr lang="zh-CN" altLang="en-US" b="1" dirty="0" smtClean="0">
              <a:latin typeface="+mn-ea"/>
              <a:ea typeface="+mn-ea"/>
            </a:rPr>
            <a:t>银行结售汇</a:t>
          </a:r>
          <a:endParaRPr lang="zh-CN" altLang="en-US" b="1" dirty="0">
            <a:latin typeface="+mn-ea"/>
            <a:ea typeface="+mn-ea"/>
          </a:endParaRPr>
        </a:p>
      </dgm:t>
    </dgm:pt>
    <dgm:pt modelId="{E7DF1C96-915C-4377-83C5-132B91462949}" type="parTrans" cxnId="{388B77C2-1EDD-48AE-8507-8884F2991E49}">
      <dgm:prSet/>
      <dgm:spPr/>
      <dgm:t>
        <a:bodyPr/>
        <a:lstStyle/>
        <a:p>
          <a:endParaRPr lang="zh-CN" altLang="en-US"/>
        </a:p>
      </dgm:t>
    </dgm:pt>
    <dgm:pt modelId="{8374F57D-5980-4BAC-BF3C-FE4081DA848C}" type="sibTrans" cxnId="{388B77C2-1EDD-48AE-8507-8884F2991E49}">
      <dgm:prSet/>
      <dgm:spPr/>
      <dgm:t>
        <a:bodyPr/>
        <a:lstStyle/>
        <a:p>
          <a:endParaRPr lang="zh-CN" altLang="en-US"/>
        </a:p>
      </dgm:t>
    </dgm:pt>
    <dgm:pt modelId="{ED5C8744-DB8C-4A0B-ADA5-3FB5A9CB26D0}">
      <dgm:prSet/>
      <dgm:spPr/>
      <dgm:t>
        <a:bodyPr/>
        <a:lstStyle/>
        <a:p>
          <a:r>
            <a:rPr lang="en-US" altLang="zh-CN" dirty="0" smtClean="0"/>
            <a:t>2001</a:t>
          </a:r>
          <a:r>
            <a:rPr lang="zh-CN" altLang="en-US" dirty="0" smtClean="0"/>
            <a:t>年</a:t>
          </a:r>
          <a:endParaRPr lang="en-US" altLang="zh-CN" dirty="0" smtClean="0"/>
        </a:p>
      </dgm:t>
    </dgm:pt>
    <dgm:pt modelId="{15A91771-1C08-4C43-A87E-AAEAB9E56211}" type="parTrans" cxnId="{E295F66D-C05A-4324-AFF0-04B15C546522}">
      <dgm:prSet/>
      <dgm:spPr/>
      <dgm:t>
        <a:bodyPr/>
        <a:lstStyle/>
        <a:p>
          <a:endParaRPr lang="zh-CN" altLang="en-US"/>
        </a:p>
      </dgm:t>
    </dgm:pt>
    <dgm:pt modelId="{EBCD32F2-429A-47D5-BE87-A4543C536FAD}" type="sibTrans" cxnId="{E295F66D-C05A-4324-AFF0-04B15C546522}">
      <dgm:prSet/>
      <dgm:spPr/>
      <dgm:t>
        <a:bodyPr/>
        <a:lstStyle/>
        <a:p>
          <a:endParaRPr lang="zh-CN" altLang="en-US"/>
        </a:p>
      </dgm:t>
    </dgm:pt>
    <dgm:pt modelId="{49C1FEF9-4677-47B7-9B42-2065FAF274AE}">
      <dgm:prSet/>
      <dgm:spPr/>
      <dgm:t>
        <a:bodyPr/>
        <a:lstStyle/>
        <a:p>
          <a:r>
            <a:rPr lang="en-US" altLang="zh-CN" dirty="0" smtClean="0"/>
            <a:t>2003</a:t>
          </a:r>
          <a:r>
            <a:rPr lang="zh-CN" altLang="en-US" dirty="0" smtClean="0"/>
            <a:t>年</a:t>
          </a:r>
          <a:endParaRPr lang="en-US" altLang="zh-CN" dirty="0" smtClean="0"/>
        </a:p>
      </dgm:t>
    </dgm:pt>
    <dgm:pt modelId="{4ECCD79C-9821-4EB7-A706-7CAC9A4D7D26}" type="parTrans" cxnId="{FE17BB1C-3CDB-4A9E-8609-6C56DE42977E}">
      <dgm:prSet/>
      <dgm:spPr/>
      <dgm:t>
        <a:bodyPr/>
        <a:lstStyle/>
        <a:p>
          <a:endParaRPr lang="zh-CN" altLang="en-US"/>
        </a:p>
      </dgm:t>
    </dgm:pt>
    <dgm:pt modelId="{2551C1D0-98D2-4B3C-919E-8019CD80D08D}" type="sibTrans" cxnId="{FE17BB1C-3CDB-4A9E-8609-6C56DE42977E}">
      <dgm:prSet/>
      <dgm:spPr/>
      <dgm:t>
        <a:bodyPr/>
        <a:lstStyle/>
        <a:p>
          <a:endParaRPr lang="zh-CN" altLang="en-US"/>
        </a:p>
      </dgm:t>
    </dgm:pt>
    <dgm:pt modelId="{1705367F-6D13-4385-A2C6-450D047B1FA1}">
      <dgm:prSet/>
      <dgm:spPr/>
      <dgm:t>
        <a:bodyPr/>
        <a:lstStyle/>
        <a:p>
          <a:r>
            <a:rPr lang="en-US" altLang="zh-CN" dirty="0" smtClean="0"/>
            <a:t>2005</a:t>
          </a:r>
          <a:r>
            <a:rPr lang="zh-CN" altLang="en-US" dirty="0" smtClean="0"/>
            <a:t>年</a:t>
          </a:r>
          <a:endParaRPr lang="en-US" altLang="zh-CN" dirty="0" smtClean="0"/>
        </a:p>
      </dgm:t>
    </dgm:pt>
    <dgm:pt modelId="{9A4CE2AB-34DA-4F6F-9CF6-04C04B49A439}" type="parTrans" cxnId="{DE07AC53-93FD-48E4-AC54-8F8536564306}">
      <dgm:prSet/>
      <dgm:spPr/>
      <dgm:t>
        <a:bodyPr/>
        <a:lstStyle/>
        <a:p>
          <a:endParaRPr lang="zh-CN" altLang="en-US"/>
        </a:p>
      </dgm:t>
    </dgm:pt>
    <dgm:pt modelId="{2ACEDA09-82E0-4C4B-A49A-6629DCA6AE41}" type="sibTrans" cxnId="{DE07AC53-93FD-48E4-AC54-8F8536564306}">
      <dgm:prSet/>
      <dgm:spPr/>
      <dgm:t>
        <a:bodyPr/>
        <a:lstStyle/>
        <a:p>
          <a:endParaRPr lang="zh-CN" altLang="en-US"/>
        </a:p>
      </dgm:t>
    </dgm:pt>
    <dgm:pt modelId="{7C0011AB-CB32-4A80-A3B4-10C6DE8E5FF5}">
      <dgm:prSet/>
      <dgm:spPr/>
      <dgm:t>
        <a:bodyPr/>
        <a:lstStyle/>
        <a:p>
          <a:pPr>
            <a:lnSpc>
              <a:spcPct val="150000"/>
            </a:lnSpc>
          </a:pPr>
          <a:r>
            <a:rPr lang="en-US" altLang="zh-CN" b="1" dirty="0" smtClean="0">
              <a:latin typeface="+mn-ea"/>
              <a:ea typeface="+mn-ea"/>
            </a:rPr>
            <a:t>2006</a:t>
          </a:r>
          <a:r>
            <a:rPr lang="zh-CN" altLang="en-US" b="1" dirty="0" smtClean="0">
              <a:latin typeface="+mn-ea"/>
              <a:ea typeface="+mn-ea"/>
            </a:rPr>
            <a:t>年</a:t>
          </a:r>
          <a:r>
            <a:rPr lang="en-US" altLang="zh-CN" b="1" dirty="0" smtClean="0">
              <a:latin typeface="+mn-ea"/>
              <a:ea typeface="+mn-ea"/>
            </a:rPr>
            <a:t>5</a:t>
          </a:r>
          <a:r>
            <a:rPr lang="zh-CN" altLang="en-US" b="1" dirty="0" smtClean="0">
              <a:latin typeface="+mn-ea"/>
              <a:ea typeface="+mn-ea"/>
            </a:rPr>
            <a:t>月 </a:t>
          </a:r>
          <a:r>
            <a:rPr lang="zh-CN" altLang="en-US" b="1" dirty="0" smtClean="0">
              <a:latin typeface="+mn-ea"/>
              <a:ea typeface="+mn-ea"/>
            </a:rPr>
            <a:t>单笔限额</a:t>
          </a:r>
          <a:r>
            <a:rPr lang="en-US" altLang="zh-CN" b="1" dirty="0" smtClean="0">
              <a:latin typeface="+mn-ea"/>
              <a:ea typeface="+mn-ea"/>
            </a:rPr>
            <a:t>-&gt;</a:t>
          </a:r>
          <a:r>
            <a:rPr lang="zh-CN" altLang="en-US" b="1" dirty="0" smtClean="0">
              <a:latin typeface="+mn-ea"/>
              <a:ea typeface="+mn-ea"/>
            </a:rPr>
            <a:t>年度总额</a:t>
          </a:r>
          <a:endParaRPr lang="zh-CN" altLang="en-US" b="1" dirty="0">
            <a:latin typeface="+mn-ea"/>
            <a:ea typeface="+mn-ea"/>
          </a:endParaRPr>
        </a:p>
      </dgm:t>
    </dgm:pt>
    <dgm:pt modelId="{1C31043D-7230-4196-9971-57DD92564702}" type="parTrans" cxnId="{818DE2BC-DBEA-4FEB-A32A-3E93CCF8AC89}">
      <dgm:prSet/>
      <dgm:spPr/>
      <dgm:t>
        <a:bodyPr/>
        <a:lstStyle/>
        <a:p>
          <a:endParaRPr lang="zh-CN" altLang="en-US"/>
        </a:p>
      </dgm:t>
    </dgm:pt>
    <dgm:pt modelId="{EF77BE43-227E-4BF7-9305-B15B5B524BAB}" type="sibTrans" cxnId="{818DE2BC-DBEA-4FEB-A32A-3E93CCF8AC89}">
      <dgm:prSet/>
      <dgm:spPr/>
      <dgm:t>
        <a:bodyPr/>
        <a:lstStyle/>
        <a:p>
          <a:endParaRPr lang="zh-CN" altLang="en-US"/>
        </a:p>
      </dgm:t>
    </dgm:pt>
    <dgm:pt modelId="{7C04CACB-8D4F-428F-878F-A3E2BBBA336C}" type="pres">
      <dgm:prSet presAssocID="{E5A6D8FF-194A-4388-B445-215BEE5B98B6}" presName="rootnode" presStyleCnt="0">
        <dgm:presLayoutVars>
          <dgm:chMax/>
          <dgm:chPref/>
          <dgm:dir/>
          <dgm:animLvl val="lvl"/>
        </dgm:presLayoutVars>
      </dgm:prSet>
      <dgm:spPr/>
      <dgm:t>
        <a:bodyPr/>
        <a:lstStyle/>
        <a:p>
          <a:endParaRPr lang="zh-CN" altLang="en-US"/>
        </a:p>
      </dgm:t>
    </dgm:pt>
    <dgm:pt modelId="{16CC9C63-22F1-4F20-BCB0-91BE8AFCEF9A}" type="pres">
      <dgm:prSet presAssocID="{9B620D34-3654-4459-9C77-0470CB6EC332}" presName="composite" presStyleCnt="0"/>
      <dgm:spPr/>
    </dgm:pt>
    <dgm:pt modelId="{1C7DA255-4712-4F7E-975D-D667CF833E58}" type="pres">
      <dgm:prSet presAssocID="{9B620D34-3654-4459-9C77-0470CB6EC332}" presName="LShape" presStyleLbl="alignNode1" presStyleIdx="0" presStyleCnt="5" custScaleX="69346" custScaleY="90664" custLinFactNeighborY="0"/>
      <dgm:spPr/>
    </dgm:pt>
    <dgm:pt modelId="{96670974-1806-4E3D-B6D2-65B7CBBD11E5}" type="pres">
      <dgm:prSet presAssocID="{9B620D34-3654-4459-9C77-0470CB6EC332}" presName="ParentText" presStyleLbl="revTx" presStyleIdx="0" presStyleCnt="3" custScaleX="70948" custScaleY="71130" custLinFactNeighborX="3942" custLinFactNeighborY="-10611">
        <dgm:presLayoutVars>
          <dgm:chMax val="0"/>
          <dgm:chPref val="0"/>
          <dgm:bulletEnabled val="1"/>
        </dgm:presLayoutVars>
      </dgm:prSet>
      <dgm:spPr/>
      <dgm:t>
        <a:bodyPr/>
        <a:lstStyle/>
        <a:p>
          <a:endParaRPr lang="zh-CN" altLang="en-US"/>
        </a:p>
      </dgm:t>
    </dgm:pt>
    <dgm:pt modelId="{FE6B930D-D980-4800-B54D-DF887A4FF0D0}" type="pres">
      <dgm:prSet presAssocID="{9B620D34-3654-4459-9C77-0470CB6EC332}" presName="Triangle" presStyleLbl="alignNode1" presStyleIdx="1" presStyleCnt="5" custLinFactNeighborX="-96130" custLinFactNeighborY="56804"/>
      <dgm:spPr/>
    </dgm:pt>
    <dgm:pt modelId="{086A38E9-B799-4192-9495-9470E9A2F199}" type="pres">
      <dgm:prSet presAssocID="{B8C521CD-F40E-487B-A098-D65EC3BC4CFA}" presName="sibTrans" presStyleCnt="0"/>
      <dgm:spPr/>
    </dgm:pt>
    <dgm:pt modelId="{70773EB9-D2C9-4BD7-9106-E152CB0DCAD1}" type="pres">
      <dgm:prSet presAssocID="{B8C521CD-F40E-487B-A098-D65EC3BC4CFA}" presName="space" presStyleCnt="0"/>
      <dgm:spPr/>
    </dgm:pt>
    <dgm:pt modelId="{DD49531F-2046-4E8F-9569-C16A7EE34DB2}" type="pres">
      <dgm:prSet presAssocID="{B5453FD5-A7A8-460F-8745-A0C4A370BD73}" presName="composite" presStyleCnt="0"/>
      <dgm:spPr/>
    </dgm:pt>
    <dgm:pt modelId="{5AA4A25B-2646-4502-A6B0-F5B8B6F40051}" type="pres">
      <dgm:prSet presAssocID="{B5453FD5-A7A8-460F-8745-A0C4A370BD73}" presName="LShape" presStyleLbl="alignNode1" presStyleIdx="2" presStyleCnt="5" custScaleX="73373" custScaleY="117094" custLinFactNeighborX="-19613" custLinFactNeighborY="-4422"/>
      <dgm:spPr/>
    </dgm:pt>
    <dgm:pt modelId="{02D57652-ADE3-41F4-B7F6-A80691A62A50}" type="pres">
      <dgm:prSet presAssocID="{B5453FD5-A7A8-460F-8745-A0C4A370BD73}" presName="ParentText" presStyleLbl="revTx" presStyleIdx="1" presStyleCnt="3" custScaleX="75800" custScaleY="77002" custLinFactNeighborX="-15790" custLinFactNeighborY="-18446">
        <dgm:presLayoutVars>
          <dgm:chMax val="0"/>
          <dgm:chPref val="0"/>
          <dgm:bulletEnabled val="1"/>
        </dgm:presLayoutVars>
      </dgm:prSet>
      <dgm:spPr/>
      <dgm:t>
        <a:bodyPr/>
        <a:lstStyle/>
        <a:p>
          <a:endParaRPr lang="zh-CN" altLang="en-US"/>
        </a:p>
      </dgm:t>
    </dgm:pt>
    <dgm:pt modelId="{F5B82C20-3AEF-4DBD-87CF-BC9A771CFBB0}" type="pres">
      <dgm:prSet presAssocID="{B5453FD5-A7A8-460F-8745-A0C4A370BD73}" presName="Triangle" presStyleLbl="alignNode1" presStyleIdx="3" presStyleCnt="5" custLinFactX="-90677" custLinFactNeighborX="-100000" custLinFactNeighborY="-20672"/>
      <dgm:spPr/>
    </dgm:pt>
    <dgm:pt modelId="{2368A057-DD54-42FB-9724-D4AF2DC8E035}" type="pres">
      <dgm:prSet presAssocID="{0DDA17B6-9BE6-43C4-9CF9-53699C74A2C4}" presName="sibTrans" presStyleCnt="0"/>
      <dgm:spPr/>
    </dgm:pt>
    <dgm:pt modelId="{0ECFF67A-4C70-4866-83E5-5D0BBAD0335C}" type="pres">
      <dgm:prSet presAssocID="{0DDA17B6-9BE6-43C4-9CF9-53699C74A2C4}" presName="space" presStyleCnt="0"/>
      <dgm:spPr/>
    </dgm:pt>
    <dgm:pt modelId="{5DA409D7-40ED-4C50-8927-46EBDB356426}" type="pres">
      <dgm:prSet presAssocID="{F5D0B776-9413-48B2-9527-871E396A7EA0}" presName="composite" presStyleCnt="0"/>
      <dgm:spPr/>
    </dgm:pt>
    <dgm:pt modelId="{9706A232-6FE5-499D-B540-55B6D7A9C3BC}" type="pres">
      <dgm:prSet presAssocID="{F5D0B776-9413-48B2-9527-871E396A7EA0}" presName="LShape" presStyleLbl="alignNode1" presStyleIdx="4" presStyleCnt="5" custScaleX="152538" custScaleY="163658" custLinFactNeighborX="-33895" custLinFactNeighborY="-2477"/>
      <dgm:spPr/>
    </dgm:pt>
    <dgm:pt modelId="{8935CCE9-F60C-4F63-B1BF-3EDBB41E33B0}" type="pres">
      <dgm:prSet presAssocID="{F5D0B776-9413-48B2-9527-871E396A7EA0}" presName="ParentText" presStyleLbl="revTx" presStyleIdx="2" presStyleCnt="3" custScaleX="208375" custLinFactNeighborX="-6426" custLinFactNeighborY="-15590">
        <dgm:presLayoutVars>
          <dgm:chMax val="0"/>
          <dgm:chPref val="0"/>
          <dgm:bulletEnabled val="1"/>
        </dgm:presLayoutVars>
      </dgm:prSet>
      <dgm:spPr/>
      <dgm:t>
        <a:bodyPr/>
        <a:lstStyle/>
        <a:p>
          <a:endParaRPr lang="zh-CN" altLang="en-US"/>
        </a:p>
      </dgm:t>
    </dgm:pt>
  </dgm:ptLst>
  <dgm:cxnLst>
    <dgm:cxn modelId="{F3C3BF56-730D-4E93-97DA-37B9C444E607}" type="presOf" srcId="{B09ADFCD-693B-4989-8886-F87B0FC883AB}" destId="{96670974-1806-4E3D-B6D2-65B7CBBD11E5}" srcOrd="0" destOrd="3" presId="urn:microsoft.com/office/officeart/2009/3/layout/StepUpProcess"/>
    <dgm:cxn modelId="{DE07AC53-93FD-48E4-AC54-8F8536564306}" srcId="{B5453FD5-A7A8-460F-8745-A0C4A370BD73}" destId="{1705367F-6D13-4385-A2C6-450D047B1FA1}" srcOrd="2" destOrd="0" parTransId="{9A4CE2AB-34DA-4F6F-9CF6-04C04B49A439}" sibTransId="{2ACEDA09-82E0-4C4B-A49A-6629DCA6AE41}"/>
    <dgm:cxn modelId="{7221221D-8783-405D-900B-7B5488454627}" srcId="{F5D0B776-9413-48B2-9527-871E396A7EA0}" destId="{1AE124F8-4E46-459B-B43F-908DD7CBDEA6}" srcOrd="1" destOrd="0" parTransId="{C28DC27A-368F-445B-93E1-ACC17A3D1BBB}" sibTransId="{C78E61F8-D73D-433B-8A94-62347E2DDFEB}"/>
    <dgm:cxn modelId="{63DD1138-A2ED-47F5-A5F4-6D2280BC6CDE}" type="presOf" srcId="{7C0011AB-CB32-4A80-A3B4-10C6DE8E5FF5}" destId="{8935CCE9-F60C-4F63-B1BF-3EDBB41E33B0}" srcOrd="0" destOrd="1" presId="urn:microsoft.com/office/officeart/2009/3/layout/StepUpProcess"/>
    <dgm:cxn modelId="{92AFBE35-CBAD-4AD7-A95A-F8BD6B65547A}" type="presOf" srcId="{F5D0B776-9413-48B2-9527-871E396A7EA0}" destId="{8935CCE9-F60C-4F63-B1BF-3EDBB41E33B0}" srcOrd="0" destOrd="0" presId="urn:microsoft.com/office/officeart/2009/3/layout/StepUpProcess"/>
    <dgm:cxn modelId="{818DE2BC-DBEA-4FEB-A32A-3E93CCF8AC89}" srcId="{F5D0B776-9413-48B2-9527-871E396A7EA0}" destId="{7C0011AB-CB32-4A80-A3B4-10C6DE8E5FF5}" srcOrd="0" destOrd="0" parTransId="{1C31043D-7230-4196-9971-57DD92564702}" sibTransId="{EF77BE43-227E-4BF7-9305-B15B5B524BAB}"/>
    <dgm:cxn modelId="{8BC66A2B-8813-41FC-B0C6-A52CA9C4737B}" type="presOf" srcId="{1AE124F8-4E46-459B-B43F-908DD7CBDEA6}" destId="{8935CCE9-F60C-4F63-B1BF-3EDBB41E33B0}" srcOrd="0" destOrd="2" presId="urn:microsoft.com/office/officeart/2009/3/layout/StepUpProcess"/>
    <dgm:cxn modelId="{A06F08C7-2419-4157-AE65-EA37C0F146D4}" srcId="{9B620D34-3654-4459-9C77-0470CB6EC332}" destId="{B1926BCD-C520-43AB-837D-6DBBB24153E2}" srcOrd="0" destOrd="0" parTransId="{B9737398-0EAB-4F23-8066-0709F07B5F01}" sibTransId="{40482FBD-1185-480C-9E4C-5A6086A8B268}"/>
    <dgm:cxn modelId="{388B77C2-1EDD-48AE-8507-8884F2991E49}" srcId="{F5D0B776-9413-48B2-9527-871E396A7EA0}" destId="{8E4FEF79-43E8-4A56-AF65-0251814ACCD9}" srcOrd="3" destOrd="0" parTransId="{E7DF1C96-915C-4377-83C5-132B91462949}" sibTransId="{8374F57D-5980-4BAC-BF3C-FE4081DA848C}"/>
    <dgm:cxn modelId="{7C529D91-E069-4BA8-B5DA-8DA89383340C}" srcId="{E5A6D8FF-194A-4388-B445-215BEE5B98B6}" destId="{B5453FD5-A7A8-460F-8745-A0C4A370BD73}" srcOrd="1" destOrd="0" parTransId="{330A1AEF-3E8A-4AC1-8D05-5E19F7773C18}" sibTransId="{0DDA17B6-9BE6-43C4-9CF9-53699C74A2C4}"/>
    <dgm:cxn modelId="{9007C43A-0FF9-4C0E-A17C-EA2D511F459E}" type="presOf" srcId="{B1926BCD-C520-43AB-837D-6DBBB24153E2}" destId="{96670974-1806-4E3D-B6D2-65B7CBBD11E5}" srcOrd="0" destOrd="1" presId="urn:microsoft.com/office/officeart/2009/3/layout/StepUpProcess"/>
    <dgm:cxn modelId="{E295F66D-C05A-4324-AFF0-04B15C546522}" srcId="{B5453FD5-A7A8-460F-8745-A0C4A370BD73}" destId="{ED5C8744-DB8C-4A0B-ADA5-3FB5A9CB26D0}" srcOrd="0" destOrd="0" parTransId="{15A91771-1C08-4C43-A87E-AAEAB9E56211}" sibTransId="{EBCD32F2-429A-47D5-BE87-A4543C536FAD}"/>
    <dgm:cxn modelId="{0E242438-C688-44DC-B748-B394BD9BCEB7}" type="presOf" srcId="{9EA981F2-3973-41BB-91AB-1362E4437B25}" destId="{8935CCE9-F60C-4F63-B1BF-3EDBB41E33B0}" srcOrd="0" destOrd="3" presId="urn:microsoft.com/office/officeart/2009/3/layout/StepUpProcess"/>
    <dgm:cxn modelId="{12AE8BA1-AF7B-4160-B12F-6AC08F0E5F15}" type="presOf" srcId="{8E4FEF79-43E8-4A56-AF65-0251814ACCD9}" destId="{8935CCE9-F60C-4F63-B1BF-3EDBB41E33B0}" srcOrd="0" destOrd="4" presId="urn:microsoft.com/office/officeart/2009/3/layout/StepUpProcess"/>
    <dgm:cxn modelId="{FE17BB1C-3CDB-4A9E-8609-6C56DE42977E}" srcId="{B5453FD5-A7A8-460F-8745-A0C4A370BD73}" destId="{49C1FEF9-4677-47B7-9B42-2065FAF274AE}" srcOrd="1" destOrd="0" parTransId="{4ECCD79C-9821-4EB7-A706-7CAC9A4D7D26}" sibTransId="{2551C1D0-98D2-4B3C-919E-8019CD80D08D}"/>
    <dgm:cxn modelId="{4C54A2F5-C30B-4A81-B80A-E7492E66E56E}" type="presOf" srcId="{E5A6D8FF-194A-4388-B445-215BEE5B98B6}" destId="{7C04CACB-8D4F-428F-878F-A3E2BBBA336C}" srcOrd="0" destOrd="0" presId="urn:microsoft.com/office/officeart/2009/3/layout/StepUpProcess"/>
    <dgm:cxn modelId="{FAD2A3EA-C935-4DC2-A372-500C948D3B8C}" type="presOf" srcId="{D5B0AFA2-6A59-41C5-A54A-579526258394}" destId="{96670974-1806-4E3D-B6D2-65B7CBBD11E5}" srcOrd="0" destOrd="2" presId="urn:microsoft.com/office/officeart/2009/3/layout/StepUpProcess"/>
    <dgm:cxn modelId="{3D2CE737-F905-4A9E-9147-3DB9BB1F88B1}" type="presOf" srcId="{1705367F-6D13-4385-A2C6-450D047B1FA1}" destId="{02D57652-ADE3-41F4-B7F6-A80691A62A50}" srcOrd="0" destOrd="3" presId="urn:microsoft.com/office/officeart/2009/3/layout/StepUpProcess"/>
    <dgm:cxn modelId="{1D8247C8-FAAE-417F-AC1D-6FE7787519D3}" type="presOf" srcId="{B5453FD5-A7A8-460F-8745-A0C4A370BD73}" destId="{02D57652-ADE3-41F4-B7F6-A80691A62A50}" srcOrd="0" destOrd="0" presId="urn:microsoft.com/office/officeart/2009/3/layout/StepUpProcess"/>
    <dgm:cxn modelId="{E427BE07-5344-41A3-91DA-B95E718A311F}" type="presOf" srcId="{ED5C8744-DB8C-4A0B-ADA5-3FB5A9CB26D0}" destId="{02D57652-ADE3-41F4-B7F6-A80691A62A50}" srcOrd="0" destOrd="1" presId="urn:microsoft.com/office/officeart/2009/3/layout/StepUpProcess"/>
    <dgm:cxn modelId="{963EEE34-1E78-4B92-8835-B19AEC6C3CB2}" srcId="{9B620D34-3654-4459-9C77-0470CB6EC332}" destId="{D5B0AFA2-6A59-41C5-A54A-579526258394}" srcOrd="1" destOrd="0" parTransId="{94E49280-63E5-4300-8DCF-EE927B0929F4}" sibTransId="{2C098B2A-03A5-4A8D-9E49-0993327DAD8A}"/>
    <dgm:cxn modelId="{5FF8FEA9-CECA-4D12-83F3-D5A64FA3FA3C}" type="presOf" srcId="{49C1FEF9-4677-47B7-9B42-2065FAF274AE}" destId="{02D57652-ADE3-41F4-B7F6-A80691A62A50}" srcOrd="0" destOrd="2" presId="urn:microsoft.com/office/officeart/2009/3/layout/StepUpProcess"/>
    <dgm:cxn modelId="{6143486D-9E93-4755-B59B-0B679BC26A0D}" srcId="{E5A6D8FF-194A-4388-B445-215BEE5B98B6}" destId="{9B620D34-3654-4459-9C77-0470CB6EC332}" srcOrd="0" destOrd="0" parTransId="{A362DB69-87EC-41A8-8530-43EEFD327663}" sibTransId="{B8C521CD-F40E-487B-A098-D65EC3BC4CFA}"/>
    <dgm:cxn modelId="{7E170E7A-04D1-477E-A3E0-EDE702643AE3}" srcId="{9B620D34-3654-4459-9C77-0470CB6EC332}" destId="{B09ADFCD-693B-4989-8886-F87B0FC883AB}" srcOrd="2" destOrd="0" parTransId="{C455D84E-4C1F-4B6A-B8B5-0C7DF98AD2B4}" sibTransId="{BA51B46C-541F-4346-8EB4-3F9A72654ABF}"/>
    <dgm:cxn modelId="{203D1FAD-16C5-4AAC-BBD6-F4C5497912C9}" type="presOf" srcId="{9B620D34-3654-4459-9C77-0470CB6EC332}" destId="{96670974-1806-4E3D-B6D2-65B7CBBD11E5}" srcOrd="0" destOrd="0" presId="urn:microsoft.com/office/officeart/2009/3/layout/StepUpProcess"/>
    <dgm:cxn modelId="{9201C768-E0E3-4BD9-9781-6A15ABFBA1FE}" srcId="{E5A6D8FF-194A-4388-B445-215BEE5B98B6}" destId="{F5D0B776-9413-48B2-9527-871E396A7EA0}" srcOrd="2" destOrd="0" parTransId="{B7AA9385-6076-4DD1-ADA9-1730078D86BD}" sibTransId="{FD24F48F-C479-4581-9C97-CA2DC2AF8A1A}"/>
    <dgm:cxn modelId="{D38CD6A3-A472-4E75-A571-117D6155458B}" srcId="{F5D0B776-9413-48B2-9527-871E396A7EA0}" destId="{9EA981F2-3973-41BB-91AB-1362E4437B25}" srcOrd="2" destOrd="0" parTransId="{14A71C33-8857-4209-9C38-0C5A6783E7BA}" sibTransId="{3A06301D-4519-47EB-B327-F2523FB4946B}"/>
    <dgm:cxn modelId="{F01D72DA-9600-4B6B-A5D5-D83863104E64}" type="presParOf" srcId="{7C04CACB-8D4F-428F-878F-A3E2BBBA336C}" destId="{16CC9C63-22F1-4F20-BCB0-91BE8AFCEF9A}" srcOrd="0" destOrd="0" presId="urn:microsoft.com/office/officeart/2009/3/layout/StepUpProcess"/>
    <dgm:cxn modelId="{2C6C7CDA-BE3F-4659-9569-1084837EAFAF}" type="presParOf" srcId="{16CC9C63-22F1-4F20-BCB0-91BE8AFCEF9A}" destId="{1C7DA255-4712-4F7E-975D-D667CF833E58}" srcOrd="0" destOrd="0" presId="urn:microsoft.com/office/officeart/2009/3/layout/StepUpProcess"/>
    <dgm:cxn modelId="{06A75780-3293-400E-8B54-ECF28B948DDD}" type="presParOf" srcId="{16CC9C63-22F1-4F20-BCB0-91BE8AFCEF9A}" destId="{96670974-1806-4E3D-B6D2-65B7CBBD11E5}" srcOrd="1" destOrd="0" presId="urn:microsoft.com/office/officeart/2009/3/layout/StepUpProcess"/>
    <dgm:cxn modelId="{CD63F635-4782-4419-A8DE-CE2C9B5DE29C}" type="presParOf" srcId="{16CC9C63-22F1-4F20-BCB0-91BE8AFCEF9A}" destId="{FE6B930D-D980-4800-B54D-DF887A4FF0D0}" srcOrd="2" destOrd="0" presId="urn:microsoft.com/office/officeart/2009/3/layout/StepUpProcess"/>
    <dgm:cxn modelId="{2227C45E-536D-4FE0-9C4E-67B772EFB424}" type="presParOf" srcId="{7C04CACB-8D4F-428F-878F-A3E2BBBA336C}" destId="{086A38E9-B799-4192-9495-9470E9A2F199}" srcOrd="1" destOrd="0" presId="urn:microsoft.com/office/officeart/2009/3/layout/StepUpProcess"/>
    <dgm:cxn modelId="{2011B38F-775B-4815-BFFD-F7D6BC2C669A}" type="presParOf" srcId="{086A38E9-B799-4192-9495-9470E9A2F199}" destId="{70773EB9-D2C9-4BD7-9106-E152CB0DCAD1}" srcOrd="0" destOrd="0" presId="urn:microsoft.com/office/officeart/2009/3/layout/StepUpProcess"/>
    <dgm:cxn modelId="{A3214AE0-4EFA-4D45-A591-63C73D3B238E}" type="presParOf" srcId="{7C04CACB-8D4F-428F-878F-A3E2BBBA336C}" destId="{DD49531F-2046-4E8F-9569-C16A7EE34DB2}" srcOrd="2" destOrd="0" presId="urn:microsoft.com/office/officeart/2009/3/layout/StepUpProcess"/>
    <dgm:cxn modelId="{4BCAA5CD-7680-4D13-B0AF-89D24164FD82}" type="presParOf" srcId="{DD49531F-2046-4E8F-9569-C16A7EE34DB2}" destId="{5AA4A25B-2646-4502-A6B0-F5B8B6F40051}" srcOrd="0" destOrd="0" presId="urn:microsoft.com/office/officeart/2009/3/layout/StepUpProcess"/>
    <dgm:cxn modelId="{80AA47E3-7EC7-4EB2-AFD6-FF404B311807}" type="presParOf" srcId="{DD49531F-2046-4E8F-9569-C16A7EE34DB2}" destId="{02D57652-ADE3-41F4-B7F6-A80691A62A50}" srcOrd="1" destOrd="0" presId="urn:microsoft.com/office/officeart/2009/3/layout/StepUpProcess"/>
    <dgm:cxn modelId="{7FE5595A-7120-46D7-A097-71975F7A4249}" type="presParOf" srcId="{DD49531F-2046-4E8F-9569-C16A7EE34DB2}" destId="{F5B82C20-3AEF-4DBD-87CF-BC9A771CFBB0}" srcOrd="2" destOrd="0" presId="urn:microsoft.com/office/officeart/2009/3/layout/StepUpProcess"/>
    <dgm:cxn modelId="{2DE299B6-D0A6-4F04-B735-3E9A3219A338}" type="presParOf" srcId="{7C04CACB-8D4F-428F-878F-A3E2BBBA336C}" destId="{2368A057-DD54-42FB-9724-D4AF2DC8E035}" srcOrd="3" destOrd="0" presId="urn:microsoft.com/office/officeart/2009/3/layout/StepUpProcess"/>
    <dgm:cxn modelId="{99FB27D2-AC9F-4251-BFA9-EB8A696D7AF0}" type="presParOf" srcId="{2368A057-DD54-42FB-9724-D4AF2DC8E035}" destId="{0ECFF67A-4C70-4866-83E5-5D0BBAD0335C}" srcOrd="0" destOrd="0" presId="urn:microsoft.com/office/officeart/2009/3/layout/StepUpProcess"/>
    <dgm:cxn modelId="{8238070A-4F6F-4DD1-A662-421D25204118}" type="presParOf" srcId="{7C04CACB-8D4F-428F-878F-A3E2BBBA336C}" destId="{5DA409D7-40ED-4C50-8927-46EBDB356426}" srcOrd="4" destOrd="0" presId="urn:microsoft.com/office/officeart/2009/3/layout/StepUpProcess"/>
    <dgm:cxn modelId="{6DB8E868-C262-4DD6-8F22-905FCA74205D}" type="presParOf" srcId="{5DA409D7-40ED-4C50-8927-46EBDB356426}" destId="{9706A232-6FE5-499D-B540-55B6D7A9C3BC}" srcOrd="0" destOrd="0" presId="urn:microsoft.com/office/officeart/2009/3/layout/StepUpProcess"/>
    <dgm:cxn modelId="{C21D58B7-04B4-4057-8DD0-889C87925CBA}" type="presParOf" srcId="{5DA409D7-40ED-4C50-8927-46EBDB356426}" destId="{8935CCE9-F60C-4F63-B1BF-3EDBB41E33B0}" srcOrd="1" destOrd="0" presId="urn:microsoft.com/office/officeart/2009/3/layout/StepUp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4D04643-016D-4367-81F2-AD6185904E8B}" type="doc">
      <dgm:prSet loTypeId="urn:microsoft.com/office/officeart/2005/8/layout/radial3" loCatId="cycle" qsTypeId="urn:microsoft.com/office/officeart/2005/8/quickstyle/simple1" qsCatId="simple" csTypeId="urn:microsoft.com/office/officeart/2005/8/colors/accent1_2" csCatId="accent1" phldr="1"/>
      <dgm:spPr/>
    </dgm:pt>
    <dgm:pt modelId="{F739E854-61E9-44FA-981A-CADC24C0261B}">
      <dgm:prSet phldrT="[文本]"/>
      <dgm:spPr/>
      <dgm:t>
        <a:bodyPr/>
        <a:lstStyle/>
        <a:p>
          <a:r>
            <a:rPr lang="zh-CN" altLang="en-US" dirty="0" smtClean="0"/>
            <a:t>个人外汇业务展业规范</a:t>
          </a:r>
        </a:p>
      </dgm:t>
    </dgm:pt>
    <dgm:pt modelId="{235FC4F9-901B-4035-B754-B8B73FCD3606}" type="parTrans" cxnId="{26DD0404-EDB4-46BA-BF35-CFBFFA023557}">
      <dgm:prSet/>
      <dgm:spPr/>
      <dgm:t>
        <a:bodyPr/>
        <a:lstStyle/>
        <a:p>
          <a:endParaRPr lang="zh-CN" altLang="en-US"/>
        </a:p>
      </dgm:t>
    </dgm:pt>
    <dgm:pt modelId="{141CF049-5A09-4B78-90E2-2236D13CD452}" type="sibTrans" cxnId="{26DD0404-EDB4-46BA-BF35-CFBFFA023557}">
      <dgm:prSet/>
      <dgm:spPr/>
      <dgm:t>
        <a:bodyPr/>
        <a:lstStyle/>
        <a:p>
          <a:endParaRPr lang="zh-CN" altLang="en-US"/>
        </a:p>
      </dgm:t>
    </dgm:pt>
    <dgm:pt modelId="{748C19C9-379B-495F-8512-0CA99523E1AB}">
      <dgm:prSet phldrT="[文本]"/>
      <dgm:spPr/>
      <dgm:t>
        <a:bodyPr/>
        <a:lstStyle/>
        <a:p>
          <a:endParaRPr lang="zh-CN" altLang="en-US"/>
        </a:p>
      </dgm:t>
    </dgm:pt>
    <dgm:pt modelId="{DC193433-F144-4BFD-8785-5D2F886EDF68}" type="parTrans" cxnId="{5F452C45-563B-4CBF-BCFE-D5D0362B68AD}">
      <dgm:prSet/>
      <dgm:spPr/>
      <dgm:t>
        <a:bodyPr/>
        <a:lstStyle/>
        <a:p>
          <a:endParaRPr lang="zh-CN" altLang="en-US"/>
        </a:p>
      </dgm:t>
    </dgm:pt>
    <dgm:pt modelId="{036F2237-B9C0-4B28-AB95-C8DFFEF5024A}" type="sibTrans" cxnId="{5F452C45-563B-4CBF-BCFE-D5D0362B68AD}">
      <dgm:prSet/>
      <dgm:spPr/>
      <dgm:t>
        <a:bodyPr/>
        <a:lstStyle/>
        <a:p>
          <a:endParaRPr lang="zh-CN" altLang="en-US"/>
        </a:p>
      </dgm:t>
    </dgm:pt>
    <dgm:pt modelId="{395CC645-1917-46A3-912C-49EE913F91EB}">
      <dgm:prSet phldrT="[文本]"/>
      <dgm:spPr/>
      <dgm:t>
        <a:bodyPr/>
        <a:lstStyle/>
        <a:p>
          <a:endParaRPr lang="zh-CN" altLang="en-US"/>
        </a:p>
      </dgm:t>
    </dgm:pt>
    <dgm:pt modelId="{4601EF15-B19D-4480-9831-1C130DD5B6E0}" type="parTrans" cxnId="{B797A07B-6D16-4150-8592-D532EBDF7245}">
      <dgm:prSet/>
      <dgm:spPr/>
      <dgm:t>
        <a:bodyPr/>
        <a:lstStyle/>
        <a:p>
          <a:endParaRPr lang="zh-CN" altLang="en-US"/>
        </a:p>
      </dgm:t>
    </dgm:pt>
    <dgm:pt modelId="{52F0B14B-C56E-4EB7-965C-0CEA1DA62BBA}" type="sibTrans" cxnId="{B797A07B-6D16-4150-8592-D532EBDF7245}">
      <dgm:prSet/>
      <dgm:spPr/>
      <dgm:t>
        <a:bodyPr/>
        <a:lstStyle/>
        <a:p>
          <a:endParaRPr lang="zh-CN" altLang="en-US"/>
        </a:p>
      </dgm:t>
    </dgm:pt>
    <dgm:pt modelId="{890AD403-027D-4362-B38A-F9CDFB77F846}">
      <dgm:prSet phldrT="[文本]"/>
      <dgm:spPr>
        <a:solidFill>
          <a:srgbClr val="C00000">
            <a:alpha val="50000"/>
          </a:srgbClr>
        </a:solidFill>
      </dgm:spPr>
      <dgm:t>
        <a:bodyPr/>
        <a:lstStyle/>
        <a:p>
          <a:r>
            <a:rPr lang="zh-CN" altLang="en-US" dirty="0" smtClean="0"/>
            <a:t>持续监控</a:t>
          </a:r>
          <a:endParaRPr lang="zh-CN" altLang="en-US" dirty="0"/>
        </a:p>
      </dgm:t>
    </dgm:pt>
    <dgm:pt modelId="{56F50E40-73CD-4393-BE76-4EF770598AEB}" type="parTrans" cxnId="{4393C797-FEAB-4C23-B802-90E17DD35539}">
      <dgm:prSet/>
      <dgm:spPr/>
      <dgm:t>
        <a:bodyPr/>
        <a:lstStyle/>
        <a:p>
          <a:endParaRPr lang="zh-CN" altLang="en-US"/>
        </a:p>
      </dgm:t>
    </dgm:pt>
    <dgm:pt modelId="{BCE46FB0-8AE9-43FA-9EA3-3A95286E2066}" type="sibTrans" cxnId="{4393C797-FEAB-4C23-B802-90E17DD35539}">
      <dgm:prSet/>
      <dgm:spPr/>
      <dgm:t>
        <a:bodyPr/>
        <a:lstStyle/>
        <a:p>
          <a:endParaRPr lang="zh-CN" altLang="en-US"/>
        </a:p>
      </dgm:t>
    </dgm:pt>
    <dgm:pt modelId="{C83801F3-DE20-4297-8DDC-A49D57EDB513}">
      <dgm:prSet phldrT="[文本]"/>
      <dgm:spPr/>
      <dgm:t>
        <a:bodyPr/>
        <a:lstStyle/>
        <a:p>
          <a:endParaRPr lang="zh-CN" altLang="en-US"/>
        </a:p>
      </dgm:t>
    </dgm:pt>
    <dgm:pt modelId="{E039B986-6828-4129-A7D1-1492DFB77940}" type="parTrans" cxnId="{BF4182A6-72CC-421D-87D1-BEC1431993D5}">
      <dgm:prSet/>
      <dgm:spPr/>
      <dgm:t>
        <a:bodyPr/>
        <a:lstStyle/>
        <a:p>
          <a:endParaRPr lang="zh-CN" altLang="en-US"/>
        </a:p>
      </dgm:t>
    </dgm:pt>
    <dgm:pt modelId="{A55E10ED-DCC9-4CA1-8763-5A5D6DF59C57}" type="sibTrans" cxnId="{BF4182A6-72CC-421D-87D1-BEC1431993D5}">
      <dgm:prSet/>
      <dgm:spPr/>
      <dgm:t>
        <a:bodyPr/>
        <a:lstStyle/>
        <a:p>
          <a:endParaRPr lang="zh-CN" altLang="en-US"/>
        </a:p>
      </dgm:t>
    </dgm:pt>
    <dgm:pt modelId="{332C594D-16A4-49ED-8737-0C2DEF4F0027}">
      <dgm:prSet phldrT="[文本]"/>
      <dgm:spPr/>
      <dgm:t>
        <a:bodyPr/>
        <a:lstStyle/>
        <a:p>
          <a:endParaRPr lang="zh-CN" altLang="en-US"/>
        </a:p>
      </dgm:t>
    </dgm:pt>
    <dgm:pt modelId="{BCAB3120-4560-41AD-8D4D-ADABFC00E160}" type="parTrans" cxnId="{099734A7-37BF-44EC-B230-7DBDAF8528DE}">
      <dgm:prSet/>
      <dgm:spPr/>
      <dgm:t>
        <a:bodyPr/>
        <a:lstStyle/>
        <a:p>
          <a:endParaRPr lang="zh-CN" altLang="en-US"/>
        </a:p>
      </dgm:t>
    </dgm:pt>
    <dgm:pt modelId="{7EA45581-8417-4126-B933-A0D3811A8562}" type="sibTrans" cxnId="{099734A7-37BF-44EC-B230-7DBDAF8528DE}">
      <dgm:prSet/>
      <dgm:spPr/>
      <dgm:t>
        <a:bodyPr/>
        <a:lstStyle/>
        <a:p>
          <a:endParaRPr lang="zh-CN" altLang="en-US"/>
        </a:p>
      </dgm:t>
    </dgm:pt>
    <dgm:pt modelId="{7AE3CBCE-5264-4520-A28C-36CB65E561A0}">
      <dgm:prSet phldrT="[文本]"/>
      <dgm:spPr/>
      <dgm:t>
        <a:bodyPr/>
        <a:lstStyle/>
        <a:p>
          <a:endParaRPr lang="zh-CN" altLang="en-US" dirty="0"/>
        </a:p>
      </dgm:t>
    </dgm:pt>
    <dgm:pt modelId="{066AD688-CFBC-453E-B0C6-9489F8E54B6C}" type="parTrans" cxnId="{B29C660A-EF25-4976-9DE3-C07BC696533D}">
      <dgm:prSet/>
      <dgm:spPr/>
      <dgm:t>
        <a:bodyPr/>
        <a:lstStyle/>
        <a:p>
          <a:endParaRPr lang="zh-CN" altLang="en-US"/>
        </a:p>
      </dgm:t>
    </dgm:pt>
    <dgm:pt modelId="{457A6D2E-992F-49A8-A440-A5A84306CE1C}" type="sibTrans" cxnId="{B29C660A-EF25-4976-9DE3-C07BC696533D}">
      <dgm:prSet/>
      <dgm:spPr/>
      <dgm:t>
        <a:bodyPr/>
        <a:lstStyle/>
        <a:p>
          <a:endParaRPr lang="zh-CN" altLang="en-US"/>
        </a:p>
      </dgm:t>
    </dgm:pt>
    <dgm:pt modelId="{B8BF6A79-B840-49C3-AFFE-0954EBE8329F}">
      <dgm:prSet phldrT="[文本]"/>
      <dgm:spPr/>
      <dgm:t>
        <a:bodyPr/>
        <a:lstStyle/>
        <a:p>
          <a:r>
            <a:rPr lang="zh-CN" altLang="en-US" dirty="0" smtClean="0"/>
            <a:t>风险提示</a:t>
          </a:r>
          <a:endParaRPr lang="zh-CN" altLang="en-US" dirty="0"/>
        </a:p>
      </dgm:t>
    </dgm:pt>
    <dgm:pt modelId="{5093BCB7-E7B2-4565-94B1-879949CE1777}" type="parTrans" cxnId="{D8C7D807-F766-4F2A-AD6C-A2F933A11C7E}">
      <dgm:prSet/>
      <dgm:spPr/>
      <dgm:t>
        <a:bodyPr/>
        <a:lstStyle/>
        <a:p>
          <a:endParaRPr lang="zh-CN" altLang="en-US"/>
        </a:p>
      </dgm:t>
    </dgm:pt>
    <dgm:pt modelId="{43EBB7F1-CF52-49AD-B096-B182922E2D50}" type="sibTrans" cxnId="{D8C7D807-F766-4F2A-AD6C-A2F933A11C7E}">
      <dgm:prSet/>
      <dgm:spPr/>
      <dgm:t>
        <a:bodyPr/>
        <a:lstStyle/>
        <a:p>
          <a:endParaRPr lang="zh-CN" altLang="en-US"/>
        </a:p>
      </dgm:t>
    </dgm:pt>
    <dgm:pt modelId="{FE2DD62D-838A-4DD8-A95F-BC63B7B3643F}">
      <dgm:prSet phldrT="[文本]"/>
      <dgm:spPr/>
      <dgm:t>
        <a:bodyPr/>
        <a:lstStyle/>
        <a:p>
          <a:r>
            <a:rPr lang="zh-CN" altLang="en-US" dirty="0" smtClean="0"/>
            <a:t>客户分类</a:t>
          </a:r>
          <a:endParaRPr lang="zh-CN" altLang="en-US" dirty="0"/>
        </a:p>
      </dgm:t>
    </dgm:pt>
    <dgm:pt modelId="{C0C9E3B3-F292-4348-BB1E-BE7318D558A7}" type="parTrans" cxnId="{0762C868-4C47-413B-9843-91824E8437EA}">
      <dgm:prSet/>
      <dgm:spPr/>
      <dgm:t>
        <a:bodyPr/>
        <a:lstStyle/>
        <a:p>
          <a:endParaRPr lang="zh-CN" altLang="en-US"/>
        </a:p>
      </dgm:t>
    </dgm:pt>
    <dgm:pt modelId="{553F167C-BC9A-48C0-ACFC-ED8F9251F413}" type="sibTrans" cxnId="{0762C868-4C47-413B-9843-91824E8437EA}">
      <dgm:prSet/>
      <dgm:spPr/>
      <dgm:t>
        <a:bodyPr/>
        <a:lstStyle/>
        <a:p>
          <a:endParaRPr lang="zh-CN" altLang="en-US"/>
        </a:p>
      </dgm:t>
    </dgm:pt>
    <dgm:pt modelId="{6264C4AB-999A-4E13-8048-AAE3508C289C}">
      <dgm:prSet phldrT="[文本]"/>
      <dgm:spPr/>
      <dgm:t>
        <a:bodyPr/>
        <a:lstStyle/>
        <a:p>
          <a:r>
            <a:rPr lang="zh-CN" altLang="en-US" dirty="0" smtClean="0"/>
            <a:t>业务审核</a:t>
          </a:r>
          <a:endParaRPr lang="zh-CN" altLang="en-US" dirty="0"/>
        </a:p>
      </dgm:t>
    </dgm:pt>
    <dgm:pt modelId="{129AD749-B560-4353-82C5-E798D176E4D0}" type="parTrans" cxnId="{412C7D1F-FA7E-4FE9-B1E5-FFCD1087EFDF}">
      <dgm:prSet/>
      <dgm:spPr/>
      <dgm:t>
        <a:bodyPr/>
        <a:lstStyle/>
        <a:p>
          <a:endParaRPr lang="zh-CN" altLang="en-US"/>
        </a:p>
      </dgm:t>
    </dgm:pt>
    <dgm:pt modelId="{63B1C1BB-48F4-4BD6-9617-2BB86CAE9AE1}" type="sibTrans" cxnId="{412C7D1F-FA7E-4FE9-B1E5-FFCD1087EFDF}">
      <dgm:prSet/>
      <dgm:spPr/>
      <dgm:t>
        <a:bodyPr/>
        <a:lstStyle/>
        <a:p>
          <a:endParaRPr lang="zh-CN" altLang="en-US"/>
        </a:p>
      </dgm:t>
    </dgm:pt>
    <dgm:pt modelId="{114330CA-7700-4C8A-81DD-0391221165A7}">
      <dgm:prSet phldrT="[文本]"/>
      <dgm:spPr/>
      <dgm:t>
        <a:bodyPr/>
        <a:lstStyle/>
        <a:p>
          <a:r>
            <a:rPr lang="zh-CN" altLang="en-US" dirty="0" smtClean="0"/>
            <a:t>客户识别</a:t>
          </a:r>
          <a:endParaRPr lang="zh-CN" altLang="en-US" dirty="0"/>
        </a:p>
      </dgm:t>
    </dgm:pt>
    <dgm:pt modelId="{DA6C9CBE-1116-47DA-8B5B-02F67B956FF6}" type="sibTrans" cxnId="{3B036984-D6CD-4678-A22A-978F22E2A52D}">
      <dgm:prSet/>
      <dgm:spPr/>
      <dgm:t>
        <a:bodyPr/>
        <a:lstStyle/>
        <a:p>
          <a:endParaRPr lang="zh-CN" altLang="en-US"/>
        </a:p>
      </dgm:t>
    </dgm:pt>
    <dgm:pt modelId="{BEDC8419-FF4E-49B5-B0B4-7B814482F644}" type="parTrans" cxnId="{3B036984-D6CD-4678-A22A-978F22E2A52D}">
      <dgm:prSet/>
      <dgm:spPr/>
      <dgm:t>
        <a:bodyPr/>
        <a:lstStyle/>
        <a:p>
          <a:endParaRPr lang="zh-CN" altLang="en-US"/>
        </a:p>
      </dgm:t>
    </dgm:pt>
    <dgm:pt modelId="{F7053446-1B70-4294-8032-DEFC575873BD}" type="pres">
      <dgm:prSet presAssocID="{34D04643-016D-4367-81F2-AD6185904E8B}" presName="composite" presStyleCnt="0">
        <dgm:presLayoutVars>
          <dgm:chMax val="1"/>
          <dgm:dir/>
          <dgm:resizeHandles val="exact"/>
        </dgm:presLayoutVars>
      </dgm:prSet>
      <dgm:spPr/>
    </dgm:pt>
    <dgm:pt modelId="{298290B7-5D0F-4A3B-9048-7D3179930E89}" type="pres">
      <dgm:prSet presAssocID="{34D04643-016D-4367-81F2-AD6185904E8B}" presName="radial" presStyleCnt="0">
        <dgm:presLayoutVars>
          <dgm:animLvl val="ctr"/>
        </dgm:presLayoutVars>
      </dgm:prSet>
      <dgm:spPr/>
    </dgm:pt>
    <dgm:pt modelId="{5101B53C-0EB3-4699-89FA-3420A7577EEF}" type="pres">
      <dgm:prSet presAssocID="{F739E854-61E9-44FA-981A-CADC24C0261B}" presName="centerShape" presStyleLbl="vennNode1" presStyleIdx="0" presStyleCnt="6"/>
      <dgm:spPr/>
      <dgm:t>
        <a:bodyPr/>
        <a:lstStyle/>
        <a:p>
          <a:endParaRPr lang="zh-CN" altLang="en-US"/>
        </a:p>
      </dgm:t>
    </dgm:pt>
    <dgm:pt modelId="{D5CF65CE-2006-4601-A2C1-D67B6B849CAC}" type="pres">
      <dgm:prSet presAssocID="{114330CA-7700-4C8A-81DD-0391221165A7}" presName="node" presStyleLbl="vennNode1" presStyleIdx="1" presStyleCnt="6">
        <dgm:presLayoutVars>
          <dgm:bulletEnabled val="1"/>
        </dgm:presLayoutVars>
      </dgm:prSet>
      <dgm:spPr/>
      <dgm:t>
        <a:bodyPr/>
        <a:lstStyle/>
        <a:p>
          <a:endParaRPr lang="zh-CN" altLang="en-US"/>
        </a:p>
      </dgm:t>
    </dgm:pt>
    <dgm:pt modelId="{CC14C18A-BDED-4926-9AFF-EDDF070D9D65}" type="pres">
      <dgm:prSet presAssocID="{FE2DD62D-838A-4DD8-A95F-BC63B7B3643F}" presName="node" presStyleLbl="vennNode1" presStyleIdx="2" presStyleCnt="6">
        <dgm:presLayoutVars>
          <dgm:bulletEnabled val="1"/>
        </dgm:presLayoutVars>
      </dgm:prSet>
      <dgm:spPr/>
      <dgm:t>
        <a:bodyPr/>
        <a:lstStyle/>
        <a:p>
          <a:endParaRPr lang="zh-CN" altLang="en-US"/>
        </a:p>
      </dgm:t>
    </dgm:pt>
    <dgm:pt modelId="{08D2089D-CFD7-4123-A22C-930E98F51F12}" type="pres">
      <dgm:prSet presAssocID="{6264C4AB-999A-4E13-8048-AAE3508C289C}" presName="node" presStyleLbl="vennNode1" presStyleIdx="3" presStyleCnt="6">
        <dgm:presLayoutVars>
          <dgm:bulletEnabled val="1"/>
        </dgm:presLayoutVars>
      </dgm:prSet>
      <dgm:spPr/>
      <dgm:t>
        <a:bodyPr/>
        <a:lstStyle/>
        <a:p>
          <a:endParaRPr lang="zh-CN" altLang="en-US"/>
        </a:p>
      </dgm:t>
    </dgm:pt>
    <dgm:pt modelId="{11F24C4D-9697-4E4F-9667-3346FC9FA5A6}" type="pres">
      <dgm:prSet presAssocID="{B8BF6A79-B840-49C3-AFFE-0954EBE8329F}" presName="node" presStyleLbl="vennNode1" presStyleIdx="4" presStyleCnt="6">
        <dgm:presLayoutVars>
          <dgm:bulletEnabled val="1"/>
        </dgm:presLayoutVars>
      </dgm:prSet>
      <dgm:spPr/>
      <dgm:t>
        <a:bodyPr/>
        <a:lstStyle/>
        <a:p>
          <a:endParaRPr lang="zh-CN" altLang="en-US"/>
        </a:p>
      </dgm:t>
    </dgm:pt>
    <dgm:pt modelId="{41D79F41-896F-4CDD-8E47-F2C491EE7F9F}" type="pres">
      <dgm:prSet presAssocID="{890AD403-027D-4362-B38A-F9CDFB77F846}" presName="node" presStyleLbl="vennNode1" presStyleIdx="5" presStyleCnt="6" custScaleX="166137" custScaleY="153467">
        <dgm:presLayoutVars>
          <dgm:bulletEnabled val="1"/>
        </dgm:presLayoutVars>
      </dgm:prSet>
      <dgm:spPr/>
      <dgm:t>
        <a:bodyPr/>
        <a:lstStyle/>
        <a:p>
          <a:endParaRPr lang="zh-CN" altLang="en-US"/>
        </a:p>
      </dgm:t>
    </dgm:pt>
  </dgm:ptLst>
  <dgm:cxnLst>
    <dgm:cxn modelId="{2E77FA61-74BA-46E3-B83D-43AC05A71251}" type="presOf" srcId="{B8BF6A79-B840-49C3-AFFE-0954EBE8329F}" destId="{11F24C4D-9697-4E4F-9667-3346FC9FA5A6}" srcOrd="0" destOrd="0" presId="urn:microsoft.com/office/officeart/2005/8/layout/radial3"/>
    <dgm:cxn modelId="{2B2821AB-EC02-4476-9364-9860A2E3A549}" type="presOf" srcId="{34D04643-016D-4367-81F2-AD6185904E8B}" destId="{F7053446-1B70-4294-8032-DEFC575873BD}" srcOrd="0" destOrd="0" presId="urn:microsoft.com/office/officeart/2005/8/layout/radial3"/>
    <dgm:cxn modelId="{4F5952BD-9EFE-48C1-BD84-7494E2666515}" type="presOf" srcId="{114330CA-7700-4C8A-81DD-0391221165A7}" destId="{D5CF65CE-2006-4601-A2C1-D67B6B849CAC}" srcOrd="0" destOrd="0" presId="urn:microsoft.com/office/officeart/2005/8/layout/radial3"/>
    <dgm:cxn modelId="{01CCC59C-27A8-4A23-B1E1-7771CDF37EE3}" type="presOf" srcId="{F739E854-61E9-44FA-981A-CADC24C0261B}" destId="{5101B53C-0EB3-4699-89FA-3420A7577EEF}" srcOrd="0" destOrd="0" presId="urn:microsoft.com/office/officeart/2005/8/layout/radial3"/>
    <dgm:cxn modelId="{06187F84-8E19-44C4-837D-695428D2A537}" type="presOf" srcId="{6264C4AB-999A-4E13-8048-AAE3508C289C}" destId="{08D2089D-CFD7-4123-A22C-930E98F51F12}" srcOrd="0" destOrd="0" presId="urn:microsoft.com/office/officeart/2005/8/layout/radial3"/>
    <dgm:cxn modelId="{96EC3F89-7690-4A3B-8AEE-75D0E432A641}" type="presOf" srcId="{FE2DD62D-838A-4DD8-A95F-BC63B7B3643F}" destId="{CC14C18A-BDED-4926-9AFF-EDDF070D9D65}" srcOrd="0" destOrd="0" presId="urn:microsoft.com/office/officeart/2005/8/layout/radial3"/>
    <dgm:cxn modelId="{5F452C45-563B-4CBF-BCFE-D5D0362B68AD}" srcId="{34D04643-016D-4367-81F2-AD6185904E8B}" destId="{748C19C9-379B-495F-8512-0CA99523E1AB}" srcOrd="2" destOrd="0" parTransId="{DC193433-F144-4BFD-8785-5D2F886EDF68}" sibTransId="{036F2237-B9C0-4B28-AB95-C8DFFEF5024A}"/>
    <dgm:cxn modelId="{BF4182A6-72CC-421D-87D1-BEC1431993D5}" srcId="{748C19C9-379B-495F-8512-0CA99523E1AB}" destId="{C83801F3-DE20-4297-8DDC-A49D57EDB513}" srcOrd="0" destOrd="0" parTransId="{E039B986-6828-4129-A7D1-1492DFB77940}" sibTransId="{A55E10ED-DCC9-4CA1-8763-5A5D6DF59C57}"/>
    <dgm:cxn modelId="{26DD0404-EDB4-46BA-BF35-CFBFFA023557}" srcId="{34D04643-016D-4367-81F2-AD6185904E8B}" destId="{F739E854-61E9-44FA-981A-CADC24C0261B}" srcOrd="0" destOrd="0" parTransId="{235FC4F9-901B-4035-B754-B8B73FCD3606}" sibTransId="{141CF049-5A09-4B78-90E2-2236D13CD452}"/>
    <dgm:cxn modelId="{B797A07B-6D16-4150-8592-D532EBDF7245}" srcId="{34D04643-016D-4367-81F2-AD6185904E8B}" destId="{395CC645-1917-46A3-912C-49EE913F91EB}" srcOrd="3" destOrd="0" parTransId="{4601EF15-B19D-4480-9831-1C130DD5B6E0}" sibTransId="{52F0B14B-C56E-4EB7-965C-0CEA1DA62BBA}"/>
    <dgm:cxn modelId="{D8C7D807-F766-4F2A-AD6C-A2F933A11C7E}" srcId="{F739E854-61E9-44FA-981A-CADC24C0261B}" destId="{B8BF6A79-B840-49C3-AFFE-0954EBE8329F}" srcOrd="3" destOrd="0" parTransId="{5093BCB7-E7B2-4565-94B1-879949CE1777}" sibTransId="{43EBB7F1-CF52-49AD-B096-B182922E2D50}"/>
    <dgm:cxn modelId="{4393C797-FEAB-4C23-B802-90E17DD35539}" srcId="{F739E854-61E9-44FA-981A-CADC24C0261B}" destId="{890AD403-027D-4362-B38A-F9CDFB77F846}" srcOrd="4" destOrd="0" parTransId="{56F50E40-73CD-4393-BE76-4EF770598AEB}" sibTransId="{BCE46FB0-8AE9-43FA-9EA3-3A95286E2066}"/>
    <dgm:cxn modelId="{3B036984-D6CD-4678-A22A-978F22E2A52D}" srcId="{F739E854-61E9-44FA-981A-CADC24C0261B}" destId="{114330CA-7700-4C8A-81DD-0391221165A7}" srcOrd="0" destOrd="0" parTransId="{BEDC8419-FF4E-49B5-B0B4-7B814482F644}" sibTransId="{DA6C9CBE-1116-47DA-8B5B-02F67B956FF6}"/>
    <dgm:cxn modelId="{7218CD04-FAC8-41C0-9F03-98CF732B7187}" type="presOf" srcId="{890AD403-027D-4362-B38A-F9CDFB77F846}" destId="{41D79F41-896F-4CDD-8E47-F2C491EE7F9F}" srcOrd="0" destOrd="0" presId="urn:microsoft.com/office/officeart/2005/8/layout/radial3"/>
    <dgm:cxn modelId="{099734A7-37BF-44EC-B230-7DBDAF8528DE}" srcId="{748C19C9-379B-495F-8512-0CA99523E1AB}" destId="{332C594D-16A4-49ED-8737-0C2DEF4F0027}" srcOrd="1" destOrd="0" parTransId="{BCAB3120-4560-41AD-8D4D-ADABFC00E160}" sibTransId="{7EA45581-8417-4126-B933-A0D3811A8562}"/>
    <dgm:cxn modelId="{B29C660A-EF25-4976-9DE3-C07BC696533D}" srcId="{34D04643-016D-4367-81F2-AD6185904E8B}" destId="{7AE3CBCE-5264-4520-A28C-36CB65E561A0}" srcOrd="1" destOrd="0" parTransId="{066AD688-CFBC-453E-B0C6-9489F8E54B6C}" sibTransId="{457A6D2E-992F-49A8-A440-A5A84306CE1C}"/>
    <dgm:cxn modelId="{412C7D1F-FA7E-4FE9-B1E5-FFCD1087EFDF}" srcId="{F739E854-61E9-44FA-981A-CADC24C0261B}" destId="{6264C4AB-999A-4E13-8048-AAE3508C289C}" srcOrd="2" destOrd="0" parTransId="{129AD749-B560-4353-82C5-E798D176E4D0}" sibTransId="{63B1C1BB-48F4-4BD6-9617-2BB86CAE9AE1}"/>
    <dgm:cxn modelId="{0762C868-4C47-413B-9843-91824E8437EA}" srcId="{F739E854-61E9-44FA-981A-CADC24C0261B}" destId="{FE2DD62D-838A-4DD8-A95F-BC63B7B3643F}" srcOrd="1" destOrd="0" parTransId="{C0C9E3B3-F292-4348-BB1E-BE7318D558A7}" sibTransId="{553F167C-BC9A-48C0-ACFC-ED8F9251F413}"/>
    <dgm:cxn modelId="{7A29C699-5FEC-41A3-87AD-D28EEFDCAD0D}" type="presParOf" srcId="{F7053446-1B70-4294-8032-DEFC575873BD}" destId="{298290B7-5D0F-4A3B-9048-7D3179930E89}" srcOrd="0" destOrd="0" presId="urn:microsoft.com/office/officeart/2005/8/layout/radial3"/>
    <dgm:cxn modelId="{0F6854A4-7EAC-4A0C-AB66-0DFD62185ADF}" type="presParOf" srcId="{298290B7-5D0F-4A3B-9048-7D3179930E89}" destId="{5101B53C-0EB3-4699-89FA-3420A7577EEF}" srcOrd="0" destOrd="0" presId="urn:microsoft.com/office/officeart/2005/8/layout/radial3"/>
    <dgm:cxn modelId="{85FE25C9-58FA-4479-87A8-732B44FF162B}" type="presParOf" srcId="{298290B7-5D0F-4A3B-9048-7D3179930E89}" destId="{D5CF65CE-2006-4601-A2C1-D67B6B849CAC}" srcOrd="1" destOrd="0" presId="urn:microsoft.com/office/officeart/2005/8/layout/radial3"/>
    <dgm:cxn modelId="{973EEF96-CA2B-441F-86E1-8B712C39A4B8}" type="presParOf" srcId="{298290B7-5D0F-4A3B-9048-7D3179930E89}" destId="{CC14C18A-BDED-4926-9AFF-EDDF070D9D65}" srcOrd="2" destOrd="0" presId="urn:microsoft.com/office/officeart/2005/8/layout/radial3"/>
    <dgm:cxn modelId="{10575A90-9D9D-4921-9749-1A40BFDCD174}" type="presParOf" srcId="{298290B7-5D0F-4A3B-9048-7D3179930E89}" destId="{08D2089D-CFD7-4123-A22C-930E98F51F12}" srcOrd="3" destOrd="0" presId="urn:microsoft.com/office/officeart/2005/8/layout/radial3"/>
    <dgm:cxn modelId="{46263B24-BCE8-4AFA-9695-B9BC789E3597}" type="presParOf" srcId="{298290B7-5D0F-4A3B-9048-7D3179930E89}" destId="{11F24C4D-9697-4E4F-9667-3346FC9FA5A6}" srcOrd="4" destOrd="0" presId="urn:microsoft.com/office/officeart/2005/8/layout/radial3"/>
    <dgm:cxn modelId="{A681FB41-671C-49CF-ABCF-19B36CBA46B1}" type="presParOf" srcId="{298290B7-5D0F-4A3B-9048-7D3179930E89}" destId="{41D79F41-896F-4CDD-8E47-F2C491EE7F9F}" srcOrd="5" destOrd="0" presId="urn:microsoft.com/office/officeart/2005/8/layout/radial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012FA88F-798B-48F0-BB14-CBD8F6C02086}"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zh-CN" altLang="en-US"/>
        </a:p>
      </dgm:t>
    </dgm:pt>
    <dgm:pt modelId="{380995F1-5596-4ECC-AE04-D6ABD7805CFB}">
      <dgm:prSet phldrT="[文本]" custT="1"/>
      <dgm:spPr/>
      <dgm:t>
        <a:bodyPr/>
        <a:lstStyle/>
        <a:p>
          <a:r>
            <a:rPr lang="zh-CN" altLang="en-US" sz="1400" dirty="0" smtClean="0"/>
            <a:t>本人外汇储蓄账户</a:t>
          </a:r>
          <a:endParaRPr lang="zh-CN" altLang="en-US" sz="1400" dirty="0"/>
        </a:p>
      </dgm:t>
    </dgm:pt>
    <dgm:pt modelId="{0C7E0552-2058-4411-957F-EF97ECAFE19A}" type="parTrans" cxnId="{D62AD585-4ACA-48CC-8A6B-B26FA9BCAC2A}">
      <dgm:prSet/>
      <dgm:spPr/>
      <dgm:t>
        <a:bodyPr/>
        <a:lstStyle/>
        <a:p>
          <a:endParaRPr lang="zh-CN" altLang="en-US" sz="1400"/>
        </a:p>
      </dgm:t>
    </dgm:pt>
    <dgm:pt modelId="{C1F1E0C5-7F66-4DAE-BF1D-DDFDFAD24F5B}" type="sibTrans" cxnId="{D62AD585-4ACA-48CC-8A6B-B26FA9BCAC2A}">
      <dgm:prSet/>
      <dgm:spPr/>
      <dgm:t>
        <a:bodyPr/>
        <a:lstStyle/>
        <a:p>
          <a:endParaRPr lang="zh-CN" altLang="en-US" sz="1400"/>
        </a:p>
      </dgm:t>
    </dgm:pt>
    <dgm:pt modelId="{FF29C3A3-D4FB-4D4B-BA04-91E783291639}">
      <dgm:prSet phldrT="[文本]" custT="1"/>
      <dgm:spPr/>
      <dgm:t>
        <a:bodyPr/>
        <a:lstStyle/>
        <a:p>
          <a:r>
            <a:rPr lang="zh-CN" altLang="en-US" sz="1400" dirty="0" smtClean="0"/>
            <a:t>直系亲属储蓄账户</a:t>
          </a:r>
          <a:endParaRPr lang="zh-CN" altLang="en-US" sz="1400" dirty="0"/>
        </a:p>
      </dgm:t>
    </dgm:pt>
    <dgm:pt modelId="{C5947390-B538-4B81-B36A-52A8A1BB0C87}" type="parTrans" cxnId="{3D7172D9-8E3A-40C2-AEDF-8CB9F411E356}">
      <dgm:prSet/>
      <dgm:spPr/>
      <dgm:t>
        <a:bodyPr/>
        <a:lstStyle/>
        <a:p>
          <a:endParaRPr lang="zh-CN" altLang="en-US" sz="1400"/>
        </a:p>
      </dgm:t>
    </dgm:pt>
    <dgm:pt modelId="{292FB522-6632-4019-8891-02DC6948D34D}" type="sibTrans" cxnId="{3D7172D9-8E3A-40C2-AEDF-8CB9F411E356}">
      <dgm:prSet/>
      <dgm:spPr/>
      <dgm:t>
        <a:bodyPr/>
        <a:lstStyle/>
        <a:p>
          <a:endParaRPr lang="zh-CN" altLang="en-US" sz="1400"/>
        </a:p>
      </dgm:t>
    </dgm:pt>
    <dgm:pt modelId="{88CA717C-5A36-4E63-9533-02CFDF10EF3D}">
      <dgm:prSet phldrT="[文本]" custT="1"/>
      <dgm:spPr/>
      <dgm:t>
        <a:bodyPr/>
        <a:lstStyle/>
        <a:p>
          <a:r>
            <a:rPr lang="zh-CN" altLang="en-US" sz="1400" dirty="0" smtClean="0"/>
            <a:t>本人外汇结算账户</a:t>
          </a:r>
          <a:endParaRPr lang="zh-CN" altLang="en-US" sz="1400" dirty="0"/>
        </a:p>
      </dgm:t>
    </dgm:pt>
    <dgm:pt modelId="{11AA4805-3CB6-4806-9CC0-F087948771CB}" type="parTrans" cxnId="{B64DAF6E-5C55-43E1-9021-06F72A7198FF}">
      <dgm:prSet/>
      <dgm:spPr/>
      <dgm:t>
        <a:bodyPr/>
        <a:lstStyle/>
        <a:p>
          <a:endParaRPr lang="zh-CN" altLang="en-US" sz="1400"/>
        </a:p>
      </dgm:t>
    </dgm:pt>
    <dgm:pt modelId="{1C37C828-8352-4BD6-BE2C-2DB55D8F19BE}" type="sibTrans" cxnId="{B64DAF6E-5C55-43E1-9021-06F72A7198FF}">
      <dgm:prSet/>
      <dgm:spPr/>
      <dgm:t>
        <a:bodyPr/>
        <a:lstStyle/>
        <a:p>
          <a:endParaRPr lang="zh-CN" altLang="en-US" sz="1400"/>
        </a:p>
      </dgm:t>
    </dgm:pt>
    <dgm:pt modelId="{E43E6D35-D894-48F9-BDB0-DDECBB59B5E0}">
      <dgm:prSet phldrT="[文本]" custT="1"/>
      <dgm:spPr/>
      <dgm:t>
        <a:bodyPr/>
        <a:lstStyle/>
        <a:p>
          <a:r>
            <a:rPr lang="zh-CN" altLang="en-US" sz="1400" dirty="0" smtClean="0"/>
            <a:t>凭本人有效身份证件办理</a:t>
          </a:r>
          <a:endParaRPr lang="zh-CN" altLang="en-US" sz="1400" dirty="0"/>
        </a:p>
      </dgm:t>
    </dgm:pt>
    <dgm:pt modelId="{08F6CBF7-2DE0-4796-93FA-DB40DEF19660}" type="parTrans" cxnId="{165816F0-D47E-41A6-8BD6-9AA0412B868A}">
      <dgm:prSet/>
      <dgm:spPr/>
      <dgm:t>
        <a:bodyPr/>
        <a:lstStyle/>
        <a:p>
          <a:endParaRPr lang="zh-CN" altLang="en-US" sz="1400"/>
        </a:p>
      </dgm:t>
    </dgm:pt>
    <dgm:pt modelId="{6826584E-7D25-411D-A49F-36E08B4C69E0}" type="sibTrans" cxnId="{165816F0-D47E-41A6-8BD6-9AA0412B868A}">
      <dgm:prSet/>
      <dgm:spPr/>
      <dgm:t>
        <a:bodyPr/>
        <a:lstStyle/>
        <a:p>
          <a:endParaRPr lang="zh-CN" altLang="en-US" sz="1400"/>
        </a:p>
      </dgm:t>
    </dgm:pt>
    <dgm:pt modelId="{357F45A7-CD7F-435A-B5A5-5E7D7555521B}">
      <dgm:prSet phldrT="[文本]" custT="1"/>
      <dgm:spPr/>
      <dgm:t>
        <a:bodyPr/>
        <a:lstStyle/>
        <a:p>
          <a:r>
            <a:rPr lang="zh-CN" altLang="en-US" sz="1400" dirty="0" smtClean="0"/>
            <a:t>双方有效身份证件</a:t>
          </a:r>
          <a:endParaRPr lang="zh-CN" altLang="en-US" sz="1400" dirty="0"/>
        </a:p>
      </dgm:t>
    </dgm:pt>
    <dgm:pt modelId="{4B32FBFC-8032-463A-AB7D-F861AD8F8A8F}" type="parTrans" cxnId="{E9E964A0-CC43-4DC9-9E1D-A899F478555B}">
      <dgm:prSet/>
      <dgm:spPr/>
      <dgm:t>
        <a:bodyPr/>
        <a:lstStyle/>
        <a:p>
          <a:endParaRPr lang="zh-CN" altLang="en-US" sz="1400"/>
        </a:p>
      </dgm:t>
    </dgm:pt>
    <dgm:pt modelId="{0DE6201F-5881-4CBF-8B64-AD54D421527A}" type="sibTrans" cxnId="{E9E964A0-CC43-4DC9-9E1D-A899F478555B}">
      <dgm:prSet/>
      <dgm:spPr/>
      <dgm:t>
        <a:bodyPr/>
        <a:lstStyle/>
        <a:p>
          <a:endParaRPr lang="zh-CN" altLang="en-US" sz="1400"/>
        </a:p>
      </dgm:t>
    </dgm:pt>
    <dgm:pt modelId="{2901C377-B64B-42C4-8924-FC5A065C972E}">
      <dgm:prSet phldrT="[文本]" custT="1"/>
      <dgm:spPr/>
      <dgm:t>
        <a:bodyPr/>
        <a:lstStyle/>
        <a:p>
          <a:r>
            <a:rPr lang="zh-CN" altLang="en-US" sz="1400" dirty="0" smtClean="0"/>
            <a:t>直系亲属证明</a:t>
          </a:r>
          <a:endParaRPr lang="zh-CN" altLang="en-US" sz="1400" dirty="0"/>
        </a:p>
      </dgm:t>
    </dgm:pt>
    <dgm:pt modelId="{311CCD80-63E0-46EA-8C8A-46D64A264565}" type="parTrans" cxnId="{623DCA4C-7932-4879-9071-960FA4E24E9C}">
      <dgm:prSet/>
      <dgm:spPr/>
      <dgm:t>
        <a:bodyPr/>
        <a:lstStyle/>
        <a:p>
          <a:endParaRPr lang="zh-CN" altLang="en-US" sz="1400"/>
        </a:p>
      </dgm:t>
    </dgm:pt>
    <dgm:pt modelId="{8F2CA832-FACC-400C-9523-A8DDFE85491F}" type="sibTrans" cxnId="{623DCA4C-7932-4879-9071-960FA4E24E9C}">
      <dgm:prSet/>
      <dgm:spPr/>
      <dgm:t>
        <a:bodyPr/>
        <a:lstStyle/>
        <a:p>
          <a:endParaRPr lang="zh-CN" altLang="en-US" sz="1400"/>
        </a:p>
      </dgm:t>
    </dgm:pt>
    <dgm:pt modelId="{F9D336B6-0E85-45F2-951D-BCF26FAD009B}">
      <dgm:prSet phldrT="[文本]" custT="1"/>
      <dgm:spPr/>
      <dgm:t>
        <a:bodyPr/>
        <a:lstStyle/>
        <a:p>
          <a:r>
            <a:rPr lang="zh-CN" altLang="en-US" sz="1400" dirty="0" smtClean="0"/>
            <a:t>双方同为境内个人或境外个人</a:t>
          </a:r>
          <a:endParaRPr lang="zh-CN" altLang="en-US" sz="1400" dirty="0"/>
        </a:p>
      </dgm:t>
    </dgm:pt>
    <dgm:pt modelId="{66071F2F-86EA-42DE-8C34-3ABBE3131A4D}" type="parTrans" cxnId="{A93DAD5D-CC7F-4126-86DB-4DEB4214F6C6}">
      <dgm:prSet/>
      <dgm:spPr/>
      <dgm:t>
        <a:bodyPr/>
        <a:lstStyle/>
        <a:p>
          <a:endParaRPr lang="zh-CN" altLang="en-US" sz="1400"/>
        </a:p>
      </dgm:t>
    </dgm:pt>
    <dgm:pt modelId="{E2CFE515-3029-4B8A-846A-CC6F19D9CD84}" type="sibTrans" cxnId="{A93DAD5D-CC7F-4126-86DB-4DEB4214F6C6}">
      <dgm:prSet/>
      <dgm:spPr/>
      <dgm:t>
        <a:bodyPr/>
        <a:lstStyle/>
        <a:p>
          <a:endParaRPr lang="zh-CN" altLang="en-US" sz="1400"/>
        </a:p>
      </dgm:t>
    </dgm:pt>
    <dgm:pt modelId="{F547B3B9-7CFB-450B-8CE9-B698164276EA}">
      <dgm:prSet phldrT="[文本]" custT="1"/>
      <dgm:spPr/>
      <dgm:t>
        <a:bodyPr/>
        <a:lstStyle/>
        <a:p>
          <a:r>
            <a:rPr lang="zh-CN" altLang="en-US" sz="1400" dirty="0" smtClean="0"/>
            <a:t>金额不受限制</a:t>
          </a:r>
          <a:endParaRPr lang="zh-CN" altLang="en-US" sz="1400" dirty="0"/>
        </a:p>
      </dgm:t>
    </dgm:pt>
    <dgm:pt modelId="{97922401-4199-4783-9482-FEA0CEA22653}" type="parTrans" cxnId="{03DF653A-24BB-479E-BE06-C150C54A209E}">
      <dgm:prSet/>
      <dgm:spPr/>
      <dgm:t>
        <a:bodyPr/>
        <a:lstStyle/>
        <a:p>
          <a:endParaRPr lang="zh-CN" altLang="en-US" sz="1400"/>
        </a:p>
      </dgm:t>
    </dgm:pt>
    <dgm:pt modelId="{634B937C-D52D-479B-A279-DC1BD533C5B4}" type="sibTrans" cxnId="{03DF653A-24BB-479E-BE06-C150C54A209E}">
      <dgm:prSet/>
      <dgm:spPr/>
      <dgm:t>
        <a:bodyPr/>
        <a:lstStyle/>
        <a:p>
          <a:endParaRPr lang="zh-CN" altLang="en-US" sz="1400"/>
        </a:p>
      </dgm:t>
    </dgm:pt>
    <dgm:pt modelId="{06BDEDE8-3A31-4E95-861C-84C343280415}">
      <dgm:prSet phldrT="[文本]" custT="1"/>
      <dgm:spPr/>
      <dgm:t>
        <a:bodyPr/>
        <a:lstStyle/>
        <a:p>
          <a:r>
            <a:rPr lang="zh-CN" altLang="en-US" sz="1400" dirty="0" smtClean="0"/>
            <a:t>本人有效身份证件</a:t>
          </a:r>
          <a:endParaRPr lang="zh-CN" altLang="en-US" sz="1400" dirty="0"/>
        </a:p>
      </dgm:t>
    </dgm:pt>
    <dgm:pt modelId="{A20CA573-F927-4BB7-A6BA-259BACE214B8}" type="parTrans" cxnId="{CE96F51C-5A8D-444A-B264-81F4378B2ED7}">
      <dgm:prSet/>
      <dgm:spPr/>
      <dgm:t>
        <a:bodyPr/>
        <a:lstStyle/>
        <a:p>
          <a:endParaRPr lang="zh-CN" altLang="en-US" sz="1400"/>
        </a:p>
      </dgm:t>
    </dgm:pt>
    <dgm:pt modelId="{10CC430C-E36E-49FE-BCBD-D705B68F97B5}" type="sibTrans" cxnId="{CE96F51C-5A8D-444A-B264-81F4378B2ED7}">
      <dgm:prSet/>
      <dgm:spPr/>
      <dgm:t>
        <a:bodyPr/>
        <a:lstStyle/>
        <a:p>
          <a:endParaRPr lang="zh-CN" altLang="en-US" sz="1400"/>
        </a:p>
      </dgm:t>
    </dgm:pt>
    <dgm:pt modelId="{CE1533F0-6BE2-4205-AEFC-2CDF521ED411}">
      <dgm:prSet phldrT="[文本]" custT="1"/>
      <dgm:spPr/>
      <dgm:t>
        <a:bodyPr/>
        <a:lstStyle/>
        <a:p>
          <a:r>
            <a:rPr lang="zh-CN" altLang="en-US" sz="1400" dirty="0" smtClean="0"/>
            <a:t>划款当日对外支付，不得结汇</a:t>
          </a:r>
          <a:endParaRPr lang="zh-CN" altLang="en-US" sz="1400" dirty="0"/>
        </a:p>
      </dgm:t>
    </dgm:pt>
    <dgm:pt modelId="{9EA432D5-F23A-48B4-B3B7-6A35E3E36B3E}" type="parTrans" cxnId="{8D10C51E-8E67-4A38-9414-7234538798B5}">
      <dgm:prSet/>
      <dgm:spPr/>
      <dgm:t>
        <a:bodyPr/>
        <a:lstStyle/>
        <a:p>
          <a:endParaRPr lang="zh-CN" altLang="en-US" sz="1400"/>
        </a:p>
      </dgm:t>
    </dgm:pt>
    <dgm:pt modelId="{4AC156CC-4BB7-4CB1-9EBD-C1E0483F40D3}" type="sibTrans" cxnId="{8D10C51E-8E67-4A38-9414-7234538798B5}">
      <dgm:prSet/>
      <dgm:spPr/>
      <dgm:t>
        <a:bodyPr/>
        <a:lstStyle/>
        <a:p>
          <a:endParaRPr lang="zh-CN" altLang="en-US" sz="1400"/>
        </a:p>
      </dgm:t>
    </dgm:pt>
    <dgm:pt modelId="{7A3412B7-3BF0-47E3-B30B-90525A02ADAC}">
      <dgm:prSet phldrT="[文本]" custT="1"/>
      <dgm:spPr/>
      <dgm:t>
        <a:bodyPr/>
        <a:lstStyle/>
        <a:p>
          <a:r>
            <a:rPr lang="zh-CN" altLang="en-US" sz="1400" dirty="0" smtClean="0"/>
            <a:t>跨行划款时，划出行标注账户性质</a:t>
          </a:r>
          <a:endParaRPr lang="zh-CN" altLang="en-US" sz="1400" dirty="0"/>
        </a:p>
      </dgm:t>
    </dgm:pt>
    <dgm:pt modelId="{48B723D2-4878-4A28-A98F-548EE7531893}" type="parTrans" cxnId="{99C4E5FF-5660-41F9-9A9D-D596B104C7A4}">
      <dgm:prSet/>
      <dgm:spPr/>
      <dgm:t>
        <a:bodyPr/>
        <a:lstStyle/>
        <a:p>
          <a:endParaRPr lang="zh-CN" altLang="en-US" sz="1400"/>
        </a:p>
      </dgm:t>
    </dgm:pt>
    <dgm:pt modelId="{404CEDAA-9659-4CAB-9546-5669927571FB}" type="sibTrans" cxnId="{99C4E5FF-5660-41F9-9A9D-D596B104C7A4}">
      <dgm:prSet/>
      <dgm:spPr/>
      <dgm:t>
        <a:bodyPr/>
        <a:lstStyle/>
        <a:p>
          <a:endParaRPr lang="zh-CN" altLang="en-US" sz="1400"/>
        </a:p>
      </dgm:t>
    </dgm:pt>
    <dgm:pt modelId="{BF2A0B40-6D02-4BE6-AB1B-34C491B15D21}">
      <dgm:prSet phldrT="[文本]" custT="1"/>
      <dgm:spPr/>
      <dgm:t>
        <a:bodyPr/>
        <a:lstStyle/>
        <a:p>
          <a:r>
            <a:rPr lang="zh-CN" altLang="en-US" sz="1400" smtClean="0"/>
            <a:t>无金额限制</a:t>
          </a:r>
          <a:endParaRPr lang="zh-CN" altLang="en-US" sz="1400" dirty="0"/>
        </a:p>
      </dgm:t>
    </dgm:pt>
    <dgm:pt modelId="{4EF33A5C-6D23-48AF-88BD-954D12D8054B}" type="parTrans" cxnId="{5AC864B7-9106-4AB8-BDEE-B13432B3DF8E}">
      <dgm:prSet/>
      <dgm:spPr/>
      <dgm:t>
        <a:bodyPr/>
        <a:lstStyle/>
        <a:p>
          <a:endParaRPr lang="zh-CN" altLang="en-US" sz="1400"/>
        </a:p>
      </dgm:t>
    </dgm:pt>
    <dgm:pt modelId="{85DEF851-61FD-44DC-A1B9-316A414679CA}" type="sibTrans" cxnId="{5AC864B7-9106-4AB8-BDEE-B13432B3DF8E}">
      <dgm:prSet/>
      <dgm:spPr/>
      <dgm:t>
        <a:bodyPr/>
        <a:lstStyle/>
        <a:p>
          <a:endParaRPr lang="zh-CN" altLang="en-US" sz="1400"/>
        </a:p>
      </dgm:t>
    </dgm:pt>
    <dgm:pt modelId="{7E29E0B9-328C-4117-BCFA-744143B40614}" type="pres">
      <dgm:prSet presAssocID="{012FA88F-798B-48F0-BB14-CBD8F6C02086}" presName="linear" presStyleCnt="0">
        <dgm:presLayoutVars>
          <dgm:dir/>
          <dgm:animLvl val="lvl"/>
          <dgm:resizeHandles val="exact"/>
        </dgm:presLayoutVars>
      </dgm:prSet>
      <dgm:spPr/>
      <dgm:t>
        <a:bodyPr/>
        <a:lstStyle/>
        <a:p>
          <a:endParaRPr lang="zh-CN" altLang="en-US"/>
        </a:p>
      </dgm:t>
    </dgm:pt>
    <dgm:pt modelId="{C8C01E6A-548E-44CD-86CF-53C0F1490807}" type="pres">
      <dgm:prSet presAssocID="{380995F1-5596-4ECC-AE04-D6ABD7805CFB}" presName="parentLin" presStyleCnt="0"/>
      <dgm:spPr/>
    </dgm:pt>
    <dgm:pt modelId="{EE6AE9E1-EA7A-47F5-9BF4-01DE11F11AE7}" type="pres">
      <dgm:prSet presAssocID="{380995F1-5596-4ECC-AE04-D6ABD7805CFB}" presName="parentLeftMargin" presStyleLbl="node1" presStyleIdx="0" presStyleCnt="3"/>
      <dgm:spPr/>
      <dgm:t>
        <a:bodyPr/>
        <a:lstStyle/>
        <a:p>
          <a:endParaRPr lang="zh-CN" altLang="en-US"/>
        </a:p>
      </dgm:t>
    </dgm:pt>
    <dgm:pt modelId="{0AD9A903-D177-4C2A-8053-38011FE51FDF}" type="pres">
      <dgm:prSet presAssocID="{380995F1-5596-4ECC-AE04-D6ABD7805CFB}" presName="parentText" presStyleLbl="node1" presStyleIdx="0" presStyleCnt="3" custScaleX="50930">
        <dgm:presLayoutVars>
          <dgm:chMax val="0"/>
          <dgm:bulletEnabled val="1"/>
        </dgm:presLayoutVars>
      </dgm:prSet>
      <dgm:spPr/>
      <dgm:t>
        <a:bodyPr/>
        <a:lstStyle/>
        <a:p>
          <a:endParaRPr lang="zh-CN" altLang="en-US"/>
        </a:p>
      </dgm:t>
    </dgm:pt>
    <dgm:pt modelId="{5B924BCE-EC0D-4F5F-A650-C8C0924EB137}" type="pres">
      <dgm:prSet presAssocID="{380995F1-5596-4ECC-AE04-D6ABD7805CFB}" presName="negativeSpace" presStyleCnt="0"/>
      <dgm:spPr/>
    </dgm:pt>
    <dgm:pt modelId="{7B54641D-3179-4CC1-B8CE-9F39C0DCC850}" type="pres">
      <dgm:prSet presAssocID="{380995F1-5596-4ECC-AE04-D6ABD7805CFB}" presName="childText" presStyleLbl="conFgAcc1" presStyleIdx="0" presStyleCnt="3" custLinFactNeighborX="277" custLinFactNeighborY="-81024">
        <dgm:presLayoutVars>
          <dgm:bulletEnabled val="1"/>
        </dgm:presLayoutVars>
      </dgm:prSet>
      <dgm:spPr/>
      <dgm:t>
        <a:bodyPr/>
        <a:lstStyle/>
        <a:p>
          <a:endParaRPr lang="zh-CN" altLang="en-US"/>
        </a:p>
      </dgm:t>
    </dgm:pt>
    <dgm:pt modelId="{268B2309-AEEB-48D0-A09C-261138FE5F81}" type="pres">
      <dgm:prSet presAssocID="{C1F1E0C5-7F66-4DAE-BF1D-DDFDFAD24F5B}" presName="spaceBetweenRectangles" presStyleCnt="0"/>
      <dgm:spPr/>
    </dgm:pt>
    <dgm:pt modelId="{32245833-9E53-4548-8017-88A83FB55C7D}" type="pres">
      <dgm:prSet presAssocID="{FF29C3A3-D4FB-4D4B-BA04-91E783291639}" presName="parentLin" presStyleCnt="0"/>
      <dgm:spPr/>
    </dgm:pt>
    <dgm:pt modelId="{0B20B829-32ED-4D9D-9ECF-F58D0669DD6E}" type="pres">
      <dgm:prSet presAssocID="{FF29C3A3-D4FB-4D4B-BA04-91E783291639}" presName="parentLeftMargin" presStyleLbl="node1" presStyleIdx="0" presStyleCnt="3"/>
      <dgm:spPr/>
      <dgm:t>
        <a:bodyPr/>
        <a:lstStyle/>
        <a:p>
          <a:endParaRPr lang="zh-CN" altLang="en-US"/>
        </a:p>
      </dgm:t>
    </dgm:pt>
    <dgm:pt modelId="{8A558B51-A4A6-46A5-A5AA-BAB627B5ED04}" type="pres">
      <dgm:prSet presAssocID="{FF29C3A3-D4FB-4D4B-BA04-91E783291639}" presName="parentText" presStyleLbl="node1" presStyleIdx="1" presStyleCnt="3" custScaleX="51920">
        <dgm:presLayoutVars>
          <dgm:chMax val="0"/>
          <dgm:bulletEnabled val="1"/>
        </dgm:presLayoutVars>
      </dgm:prSet>
      <dgm:spPr/>
      <dgm:t>
        <a:bodyPr/>
        <a:lstStyle/>
        <a:p>
          <a:endParaRPr lang="zh-CN" altLang="en-US"/>
        </a:p>
      </dgm:t>
    </dgm:pt>
    <dgm:pt modelId="{9B32E42E-BE09-46DB-B170-CFB856A3C4B4}" type="pres">
      <dgm:prSet presAssocID="{FF29C3A3-D4FB-4D4B-BA04-91E783291639}" presName="negativeSpace" presStyleCnt="0"/>
      <dgm:spPr/>
    </dgm:pt>
    <dgm:pt modelId="{1827FB58-EE98-4F52-8929-5C7A3C343967}" type="pres">
      <dgm:prSet presAssocID="{FF29C3A3-D4FB-4D4B-BA04-91E783291639}" presName="childText" presStyleLbl="conFgAcc1" presStyleIdx="1" presStyleCnt="3">
        <dgm:presLayoutVars>
          <dgm:bulletEnabled val="1"/>
        </dgm:presLayoutVars>
      </dgm:prSet>
      <dgm:spPr/>
      <dgm:t>
        <a:bodyPr/>
        <a:lstStyle/>
        <a:p>
          <a:endParaRPr lang="zh-CN" altLang="en-US"/>
        </a:p>
      </dgm:t>
    </dgm:pt>
    <dgm:pt modelId="{E89A353D-5368-4366-9C93-7D0EA59543E4}" type="pres">
      <dgm:prSet presAssocID="{292FB522-6632-4019-8891-02DC6948D34D}" presName="spaceBetweenRectangles" presStyleCnt="0"/>
      <dgm:spPr/>
    </dgm:pt>
    <dgm:pt modelId="{79AB0428-7F19-4F48-99A3-3979769AB31F}" type="pres">
      <dgm:prSet presAssocID="{88CA717C-5A36-4E63-9533-02CFDF10EF3D}" presName="parentLin" presStyleCnt="0"/>
      <dgm:spPr/>
    </dgm:pt>
    <dgm:pt modelId="{0F8BB72E-00BB-4958-AC90-15848C24E42C}" type="pres">
      <dgm:prSet presAssocID="{88CA717C-5A36-4E63-9533-02CFDF10EF3D}" presName="parentLeftMargin" presStyleLbl="node1" presStyleIdx="1" presStyleCnt="3"/>
      <dgm:spPr/>
      <dgm:t>
        <a:bodyPr/>
        <a:lstStyle/>
        <a:p>
          <a:endParaRPr lang="zh-CN" altLang="en-US"/>
        </a:p>
      </dgm:t>
    </dgm:pt>
    <dgm:pt modelId="{C4452669-4459-4695-9265-57C09F618326}" type="pres">
      <dgm:prSet presAssocID="{88CA717C-5A36-4E63-9533-02CFDF10EF3D}" presName="parentText" presStyleLbl="node1" presStyleIdx="2" presStyleCnt="3" custScaleX="53502">
        <dgm:presLayoutVars>
          <dgm:chMax val="0"/>
          <dgm:bulletEnabled val="1"/>
        </dgm:presLayoutVars>
      </dgm:prSet>
      <dgm:spPr/>
      <dgm:t>
        <a:bodyPr/>
        <a:lstStyle/>
        <a:p>
          <a:endParaRPr lang="zh-CN" altLang="en-US"/>
        </a:p>
      </dgm:t>
    </dgm:pt>
    <dgm:pt modelId="{C8D92BFD-9A27-4CDA-A2FB-34BC586A39ED}" type="pres">
      <dgm:prSet presAssocID="{88CA717C-5A36-4E63-9533-02CFDF10EF3D}" presName="negativeSpace" presStyleCnt="0"/>
      <dgm:spPr/>
    </dgm:pt>
    <dgm:pt modelId="{9E132D99-E8AC-4681-B7A5-7A4634FCB805}" type="pres">
      <dgm:prSet presAssocID="{88CA717C-5A36-4E63-9533-02CFDF10EF3D}" presName="childText" presStyleLbl="conFgAcc1" presStyleIdx="2" presStyleCnt="3" custLinFactNeighborX="-239">
        <dgm:presLayoutVars>
          <dgm:bulletEnabled val="1"/>
        </dgm:presLayoutVars>
      </dgm:prSet>
      <dgm:spPr/>
      <dgm:t>
        <a:bodyPr/>
        <a:lstStyle/>
        <a:p>
          <a:endParaRPr lang="zh-CN" altLang="en-US"/>
        </a:p>
      </dgm:t>
    </dgm:pt>
  </dgm:ptLst>
  <dgm:cxnLst>
    <dgm:cxn modelId="{3F9BD6F0-E1B3-498A-A611-54D228A551F1}" type="presOf" srcId="{012FA88F-798B-48F0-BB14-CBD8F6C02086}" destId="{7E29E0B9-328C-4117-BCFA-744143B40614}" srcOrd="0" destOrd="0" presId="urn:microsoft.com/office/officeart/2005/8/layout/list1"/>
    <dgm:cxn modelId="{E9E964A0-CC43-4DC9-9E1D-A899F478555B}" srcId="{FF29C3A3-D4FB-4D4B-BA04-91E783291639}" destId="{357F45A7-CD7F-435A-B5A5-5E7D7555521B}" srcOrd="0" destOrd="0" parTransId="{4B32FBFC-8032-463A-AB7D-F861AD8F8A8F}" sibTransId="{0DE6201F-5881-4CBF-8B64-AD54D421527A}"/>
    <dgm:cxn modelId="{623DCA4C-7932-4879-9071-960FA4E24E9C}" srcId="{FF29C3A3-D4FB-4D4B-BA04-91E783291639}" destId="{2901C377-B64B-42C4-8924-FC5A065C972E}" srcOrd="1" destOrd="0" parTransId="{311CCD80-63E0-46EA-8C8A-46D64A264565}" sibTransId="{8F2CA832-FACC-400C-9523-A8DDFE85491F}"/>
    <dgm:cxn modelId="{5AC864B7-9106-4AB8-BDEE-B13432B3DF8E}" srcId="{380995F1-5596-4ECC-AE04-D6ABD7805CFB}" destId="{BF2A0B40-6D02-4BE6-AB1B-34C491B15D21}" srcOrd="1" destOrd="0" parTransId="{4EF33A5C-6D23-48AF-88BD-954D12D8054B}" sibTransId="{85DEF851-61FD-44DC-A1B9-316A414679CA}"/>
    <dgm:cxn modelId="{F7184EE3-5464-46C5-A41A-8F3F90614531}" type="presOf" srcId="{7A3412B7-3BF0-47E3-B30B-90525A02ADAC}" destId="{9E132D99-E8AC-4681-B7A5-7A4634FCB805}" srcOrd="0" destOrd="2" presId="urn:microsoft.com/office/officeart/2005/8/layout/list1"/>
    <dgm:cxn modelId="{0E68DAF2-49B3-449A-9E71-F4EEE75C7383}" type="presOf" srcId="{357F45A7-CD7F-435A-B5A5-5E7D7555521B}" destId="{1827FB58-EE98-4F52-8929-5C7A3C343967}" srcOrd="0" destOrd="0" presId="urn:microsoft.com/office/officeart/2005/8/layout/list1"/>
    <dgm:cxn modelId="{165816F0-D47E-41A6-8BD6-9AA0412B868A}" srcId="{380995F1-5596-4ECC-AE04-D6ABD7805CFB}" destId="{E43E6D35-D894-48F9-BDB0-DDECBB59B5E0}" srcOrd="0" destOrd="0" parTransId="{08F6CBF7-2DE0-4796-93FA-DB40DEF19660}" sibTransId="{6826584E-7D25-411D-A49F-36E08B4C69E0}"/>
    <dgm:cxn modelId="{CE96F51C-5A8D-444A-B264-81F4378B2ED7}" srcId="{88CA717C-5A36-4E63-9533-02CFDF10EF3D}" destId="{06BDEDE8-3A31-4E95-861C-84C343280415}" srcOrd="0" destOrd="0" parTransId="{A20CA573-F927-4BB7-A6BA-259BACE214B8}" sibTransId="{10CC430C-E36E-49FE-BCBD-D705B68F97B5}"/>
    <dgm:cxn modelId="{CDF025F2-F080-4BAC-BA1C-279B83F962AE}" type="presOf" srcId="{CE1533F0-6BE2-4205-AEFC-2CDF521ED411}" destId="{9E132D99-E8AC-4681-B7A5-7A4634FCB805}" srcOrd="0" destOrd="1" presId="urn:microsoft.com/office/officeart/2005/8/layout/list1"/>
    <dgm:cxn modelId="{9DB1C944-A190-4632-B4AE-3D44965D23EE}" type="presOf" srcId="{FF29C3A3-D4FB-4D4B-BA04-91E783291639}" destId="{0B20B829-32ED-4D9D-9ECF-F58D0669DD6E}" srcOrd="0" destOrd="0" presId="urn:microsoft.com/office/officeart/2005/8/layout/list1"/>
    <dgm:cxn modelId="{D62AD585-4ACA-48CC-8A6B-B26FA9BCAC2A}" srcId="{012FA88F-798B-48F0-BB14-CBD8F6C02086}" destId="{380995F1-5596-4ECC-AE04-D6ABD7805CFB}" srcOrd="0" destOrd="0" parTransId="{0C7E0552-2058-4411-957F-EF97ECAFE19A}" sibTransId="{C1F1E0C5-7F66-4DAE-BF1D-DDFDFAD24F5B}"/>
    <dgm:cxn modelId="{B64DAF6E-5C55-43E1-9021-06F72A7198FF}" srcId="{012FA88F-798B-48F0-BB14-CBD8F6C02086}" destId="{88CA717C-5A36-4E63-9533-02CFDF10EF3D}" srcOrd="2" destOrd="0" parTransId="{11AA4805-3CB6-4806-9CC0-F087948771CB}" sibTransId="{1C37C828-8352-4BD6-BE2C-2DB55D8F19BE}"/>
    <dgm:cxn modelId="{A54BE581-4337-4F12-B05B-6BE003F44691}" type="presOf" srcId="{E43E6D35-D894-48F9-BDB0-DDECBB59B5E0}" destId="{7B54641D-3179-4CC1-B8CE-9F39C0DCC850}" srcOrd="0" destOrd="0" presId="urn:microsoft.com/office/officeart/2005/8/layout/list1"/>
    <dgm:cxn modelId="{D929AB41-5F54-4D70-9D84-ECFA4F26F5F2}" type="presOf" srcId="{380995F1-5596-4ECC-AE04-D6ABD7805CFB}" destId="{EE6AE9E1-EA7A-47F5-9BF4-01DE11F11AE7}" srcOrd="0" destOrd="0" presId="urn:microsoft.com/office/officeart/2005/8/layout/list1"/>
    <dgm:cxn modelId="{99C4E5FF-5660-41F9-9A9D-D596B104C7A4}" srcId="{88CA717C-5A36-4E63-9533-02CFDF10EF3D}" destId="{7A3412B7-3BF0-47E3-B30B-90525A02ADAC}" srcOrd="2" destOrd="0" parTransId="{48B723D2-4878-4A28-A98F-548EE7531893}" sibTransId="{404CEDAA-9659-4CAB-9546-5669927571FB}"/>
    <dgm:cxn modelId="{005CC989-3BE0-461C-A237-99339E217D33}" type="presOf" srcId="{F9D336B6-0E85-45F2-951D-BCF26FAD009B}" destId="{1827FB58-EE98-4F52-8929-5C7A3C343967}" srcOrd="0" destOrd="2" presId="urn:microsoft.com/office/officeart/2005/8/layout/list1"/>
    <dgm:cxn modelId="{B9349E29-A0E8-4C0E-A0B8-6FB03BACCB1E}" type="presOf" srcId="{88CA717C-5A36-4E63-9533-02CFDF10EF3D}" destId="{0F8BB72E-00BB-4958-AC90-15848C24E42C}" srcOrd="0" destOrd="0" presId="urn:microsoft.com/office/officeart/2005/8/layout/list1"/>
    <dgm:cxn modelId="{8D10C51E-8E67-4A38-9414-7234538798B5}" srcId="{88CA717C-5A36-4E63-9533-02CFDF10EF3D}" destId="{CE1533F0-6BE2-4205-AEFC-2CDF521ED411}" srcOrd="1" destOrd="0" parTransId="{9EA432D5-F23A-48B4-B3B7-6A35E3E36B3E}" sibTransId="{4AC156CC-4BB7-4CB1-9EBD-C1E0483F40D3}"/>
    <dgm:cxn modelId="{24B23952-71B7-4399-B6C7-CD6DBABFA331}" type="presOf" srcId="{06BDEDE8-3A31-4E95-861C-84C343280415}" destId="{9E132D99-E8AC-4681-B7A5-7A4634FCB805}" srcOrd="0" destOrd="0" presId="urn:microsoft.com/office/officeart/2005/8/layout/list1"/>
    <dgm:cxn modelId="{3D7172D9-8E3A-40C2-AEDF-8CB9F411E356}" srcId="{012FA88F-798B-48F0-BB14-CBD8F6C02086}" destId="{FF29C3A3-D4FB-4D4B-BA04-91E783291639}" srcOrd="1" destOrd="0" parTransId="{C5947390-B538-4B81-B36A-52A8A1BB0C87}" sibTransId="{292FB522-6632-4019-8891-02DC6948D34D}"/>
    <dgm:cxn modelId="{A93DAD5D-CC7F-4126-86DB-4DEB4214F6C6}" srcId="{FF29C3A3-D4FB-4D4B-BA04-91E783291639}" destId="{F9D336B6-0E85-45F2-951D-BCF26FAD009B}" srcOrd="2" destOrd="0" parTransId="{66071F2F-86EA-42DE-8C34-3ABBE3131A4D}" sibTransId="{E2CFE515-3029-4B8A-846A-CC6F19D9CD84}"/>
    <dgm:cxn modelId="{37239F4A-D2A0-4391-8203-50BBA3A5EDCB}" type="presOf" srcId="{88CA717C-5A36-4E63-9533-02CFDF10EF3D}" destId="{C4452669-4459-4695-9265-57C09F618326}" srcOrd="1" destOrd="0" presId="urn:microsoft.com/office/officeart/2005/8/layout/list1"/>
    <dgm:cxn modelId="{6CDD0937-5A94-486E-8203-2EFB53D461DA}" type="presOf" srcId="{BF2A0B40-6D02-4BE6-AB1B-34C491B15D21}" destId="{7B54641D-3179-4CC1-B8CE-9F39C0DCC850}" srcOrd="0" destOrd="1" presId="urn:microsoft.com/office/officeart/2005/8/layout/list1"/>
    <dgm:cxn modelId="{FEA6B9E6-E5F0-4A8F-9BB5-670EAAF53192}" type="presOf" srcId="{F547B3B9-7CFB-450B-8CE9-B698164276EA}" destId="{1827FB58-EE98-4F52-8929-5C7A3C343967}" srcOrd="0" destOrd="3" presId="urn:microsoft.com/office/officeart/2005/8/layout/list1"/>
    <dgm:cxn modelId="{03DF653A-24BB-479E-BE06-C150C54A209E}" srcId="{FF29C3A3-D4FB-4D4B-BA04-91E783291639}" destId="{F547B3B9-7CFB-450B-8CE9-B698164276EA}" srcOrd="3" destOrd="0" parTransId="{97922401-4199-4783-9482-FEA0CEA22653}" sibTransId="{634B937C-D52D-479B-A279-DC1BD533C5B4}"/>
    <dgm:cxn modelId="{5644CE4A-0051-4576-B838-7187F74A5839}" type="presOf" srcId="{FF29C3A3-D4FB-4D4B-BA04-91E783291639}" destId="{8A558B51-A4A6-46A5-A5AA-BAB627B5ED04}" srcOrd="1" destOrd="0" presId="urn:microsoft.com/office/officeart/2005/8/layout/list1"/>
    <dgm:cxn modelId="{FAB3A1BD-AA8B-459E-AE03-B52BF0E012EB}" type="presOf" srcId="{380995F1-5596-4ECC-AE04-D6ABD7805CFB}" destId="{0AD9A903-D177-4C2A-8053-38011FE51FDF}" srcOrd="1" destOrd="0" presId="urn:microsoft.com/office/officeart/2005/8/layout/list1"/>
    <dgm:cxn modelId="{E6CD81A3-90B5-43C8-B1E9-A6594E7353F1}" type="presOf" srcId="{2901C377-B64B-42C4-8924-FC5A065C972E}" destId="{1827FB58-EE98-4F52-8929-5C7A3C343967}" srcOrd="0" destOrd="1" presId="urn:microsoft.com/office/officeart/2005/8/layout/list1"/>
    <dgm:cxn modelId="{58601CB7-8E0B-46AA-93D7-930CBCD33B79}" type="presParOf" srcId="{7E29E0B9-328C-4117-BCFA-744143B40614}" destId="{C8C01E6A-548E-44CD-86CF-53C0F1490807}" srcOrd="0" destOrd="0" presId="urn:microsoft.com/office/officeart/2005/8/layout/list1"/>
    <dgm:cxn modelId="{A51B9A37-9442-4C17-B57D-DF336D660B60}" type="presParOf" srcId="{C8C01E6A-548E-44CD-86CF-53C0F1490807}" destId="{EE6AE9E1-EA7A-47F5-9BF4-01DE11F11AE7}" srcOrd="0" destOrd="0" presId="urn:microsoft.com/office/officeart/2005/8/layout/list1"/>
    <dgm:cxn modelId="{5AB7F3FA-5DE1-4128-AE28-714885D74E38}" type="presParOf" srcId="{C8C01E6A-548E-44CD-86CF-53C0F1490807}" destId="{0AD9A903-D177-4C2A-8053-38011FE51FDF}" srcOrd="1" destOrd="0" presId="urn:microsoft.com/office/officeart/2005/8/layout/list1"/>
    <dgm:cxn modelId="{3F2AF735-5666-4ED4-8173-99783B3A2EEC}" type="presParOf" srcId="{7E29E0B9-328C-4117-BCFA-744143B40614}" destId="{5B924BCE-EC0D-4F5F-A650-C8C0924EB137}" srcOrd="1" destOrd="0" presId="urn:microsoft.com/office/officeart/2005/8/layout/list1"/>
    <dgm:cxn modelId="{382710EE-517C-4406-AC1C-FAFDE7B9FB7B}" type="presParOf" srcId="{7E29E0B9-328C-4117-BCFA-744143B40614}" destId="{7B54641D-3179-4CC1-B8CE-9F39C0DCC850}" srcOrd="2" destOrd="0" presId="urn:microsoft.com/office/officeart/2005/8/layout/list1"/>
    <dgm:cxn modelId="{7996219C-B74B-41E2-917B-CAEB7B1032BD}" type="presParOf" srcId="{7E29E0B9-328C-4117-BCFA-744143B40614}" destId="{268B2309-AEEB-48D0-A09C-261138FE5F81}" srcOrd="3" destOrd="0" presId="urn:microsoft.com/office/officeart/2005/8/layout/list1"/>
    <dgm:cxn modelId="{9A18092B-61B9-4BA7-BD92-4832D5B3A6EC}" type="presParOf" srcId="{7E29E0B9-328C-4117-BCFA-744143B40614}" destId="{32245833-9E53-4548-8017-88A83FB55C7D}" srcOrd="4" destOrd="0" presId="urn:microsoft.com/office/officeart/2005/8/layout/list1"/>
    <dgm:cxn modelId="{1A3FEE0A-D2BB-490E-B3E0-37CE87851E48}" type="presParOf" srcId="{32245833-9E53-4548-8017-88A83FB55C7D}" destId="{0B20B829-32ED-4D9D-9ECF-F58D0669DD6E}" srcOrd="0" destOrd="0" presId="urn:microsoft.com/office/officeart/2005/8/layout/list1"/>
    <dgm:cxn modelId="{3A1727B1-D873-4120-96D4-35876722D010}" type="presParOf" srcId="{32245833-9E53-4548-8017-88A83FB55C7D}" destId="{8A558B51-A4A6-46A5-A5AA-BAB627B5ED04}" srcOrd="1" destOrd="0" presId="urn:microsoft.com/office/officeart/2005/8/layout/list1"/>
    <dgm:cxn modelId="{72C101B9-6883-4E68-941F-92E61D8F91F7}" type="presParOf" srcId="{7E29E0B9-328C-4117-BCFA-744143B40614}" destId="{9B32E42E-BE09-46DB-B170-CFB856A3C4B4}" srcOrd="5" destOrd="0" presId="urn:microsoft.com/office/officeart/2005/8/layout/list1"/>
    <dgm:cxn modelId="{041736A3-AD4D-433A-ABC0-861E61E5D234}" type="presParOf" srcId="{7E29E0B9-328C-4117-BCFA-744143B40614}" destId="{1827FB58-EE98-4F52-8929-5C7A3C343967}" srcOrd="6" destOrd="0" presId="urn:microsoft.com/office/officeart/2005/8/layout/list1"/>
    <dgm:cxn modelId="{6638ACEF-4756-44F6-8561-A2108309A1B5}" type="presParOf" srcId="{7E29E0B9-328C-4117-BCFA-744143B40614}" destId="{E89A353D-5368-4366-9C93-7D0EA59543E4}" srcOrd="7" destOrd="0" presId="urn:microsoft.com/office/officeart/2005/8/layout/list1"/>
    <dgm:cxn modelId="{9F3BD550-7B4C-411D-8EE2-ADD19B74C7DC}" type="presParOf" srcId="{7E29E0B9-328C-4117-BCFA-744143B40614}" destId="{79AB0428-7F19-4F48-99A3-3979769AB31F}" srcOrd="8" destOrd="0" presId="urn:microsoft.com/office/officeart/2005/8/layout/list1"/>
    <dgm:cxn modelId="{A3EC8050-9BE7-4A89-B2D3-0BF19A8DB30C}" type="presParOf" srcId="{79AB0428-7F19-4F48-99A3-3979769AB31F}" destId="{0F8BB72E-00BB-4958-AC90-15848C24E42C}" srcOrd="0" destOrd="0" presId="urn:microsoft.com/office/officeart/2005/8/layout/list1"/>
    <dgm:cxn modelId="{B6EEF7FC-39E9-4173-8E2F-EE2237EA21A1}" type="presParOf" srcId="{79AB0428-7F19-4F48-99A3-3979769AB31F}" destId="{C4452669-4459-4695-9265-57C09F618326}" srcOrd="1" destOrd="0" presId="urn:microsoft.com/office/officeart/2005/8/layout/list1"/>
    <dgm:cxn modelId="{035160D3-9F90-47F6-AE5B-EC6832C968E1}" type="presParOf" srcId="{7E29E0B9-328C-4117-BCFA-744143B40614}" destId="{C8D92BFD-9A27-4CDA-A2FB-34BC586A39ED}" srcOrd="9" destOrd="0" presId="urn:microsoft.com/office/officeart/2005/8/layout/list1"/>
    <dgm:cxn modelId="{7B334A71-63A3-4082-A44A-415712C9C28A}" type="presParOf" srcId="{7E29E0B9-328C-4117-BCFA-744143B40614}" destId="{9E132D99-E8AC-4681-B7A5-7A4634FCB805}" srcOrd="10" destOrd="0" presId="urn:microsoft.com/office/officeart/2005/8/layout/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C17F5D2B-185A-479A-ABBF-9C64B808E4DE}"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zh-CN" altLang="en-US"/>
        </a:p>
      </dgm:t>
    </dgm:pt>
    <dgm:pt modelId="{DEE66425-E302-4F67-A582-6016A29EDA11}">
      <dgm:prSet phldrT="[文本]" custT="1"/>
      <dgm:spPr/>
      <dgm:t>
        <a:bodyPr/>
        <a:lstStyle/>
        <a:p>
          <a:r>
            <a:rPr lang="zh-CN" altLang="en-US" sz="1400" dirty="0" smtClean="0">
              <a:latin typeface="+mn-ea"/>
              <a:ea typeface="+mn-ea"/>
            </a:rPr>
            <a:t>境内个人</a:t>
          </a:r>
          <a:endParaRPr lang="zh-CN" altLang="en-US" sz="1400" dirty="0">
            <a:latin typeface="+mn-ea"/>
            <a:ea typeface="+mn-ea"/>
          </a:endParaRPr>
        </a:p>
      </dgm:t>
    </dgm:pt>
    <dgm:pt modelId="{B380C099-2643-43E1-ABEF-2365F136372B}" type="parTrans" cxnId="{8767EEC8-631E-4311-B4C5-281DD11D2CA7}">
      <dgm:prSet/>
      <dgm:spPr/>
      <dgm:t>
        <a:bodyPr/>
        <a:lstStyle/>
        <a:p>
          <a:endParaRPr lang="zh-CN" altLang="en-US" sz="1400">
            <a:latin typeface="+mn-ea"/>
            <a:ea typeface="+mn-ea"/>
          </a:endParaRPr>
        </a:p>
      </dgm:t>
    </dgm:pt>
    <dgm:pt modelId="{28721BD6-4846-4026-96CC-63E29B588CAA}" type="sibTrans" cxnId="{8767EEC8-631E-4311-B4C5-281DD11D2CA7}">
      <dgm:prSet/>
      <dgm:spPr/>
      <dgm:t>
        <a:bodyPr/>
        <a:lstStyle/>
        <a:p>
          <a:endParaRPr lang="zh-CN" altLang="en-US" sz="1400">
            <a:latin typeface="+mn-ea"/>
            <a:ea typeface="+mn-ea"/>
          </a:endParaRPr>
        </a:p>
      </dgm:t>
    </dgm:pt>
    <dgm:pt modelId="{885484CF-0D0A-4B28-ABA8-598AEB4AB2BE}">
      <dgm:prSet phldrT="[文本]" custT="1"/>
      <dgm:spPr/>
      <dgm:t>
        <a:bodyPr/>
        <a:lstStyle/>
        <a:p>
          <a:r>
            <a:rPr lang="zh-CN" altLang="zh-CN" sz="1400" dirty="0" smtClean="0">
              <a:latin typeface="+mn-ea"/>
              <a:ea typeface="+mn-ea"/>
            </a:rPr>
            <a:t>当日累计等值</a:t>
          </a:r>
          <a:r>
            <a:rPr lang="en-US" altLang="zh-CN" sz="1400" dirty="0" smtClean="0">
              <a:latin typeface="+mn-ea"/>
              <a:ea typeface="+mn-ea"/>
            </a:rPr>
            <a:t>5</a:t>
          </a:r>
          <a:r>
            <a:rPr lang="zh-CN" altLang="zh-CN" sz="1400" dirty="0" smtClean="0">
              <a:latin typeface="+mn-ea"/>
              <a:ea typeface="+mn-ea"/>
            </a:rPr>
            <a:t>万美元</a:t>
          </a:r>
          <a:r>
            <a:rPr lang="en-US" altLang="zh-CN" sz="1400" dirty="0" smtClean="0">
              <a:latin typeface="+mn-ea"/>
              <a:ea typeface="+mn-ea"/>
            </a:rPr>
            <a:t>(</a:t>
          </a:r>
          <a:r>
            <a:rPr lang="zh-CN" altLang="en-US" sz="1400" dirty="0" smtClean="0">
              <a:latin typeface="+mn-ea"/>
              <a:ea typeface="+mn-ea"/>
            </a:rPr>
            <a:t>含）</a:t>
          </a:r>
          <a:r>
            <a:rPr lang="zh-CN" altLang="zh-CN" sz="1400" dirty="0" smtClean="0">
              <a:latin typeface="+mn-ea"/>
              <a:ea typeface="+mn-ea"/>
            </a:rPr>
            <a:t>以下</a:t>
          </a:r>
          <a:r>
            <a:rPr lang="zh-CN" altLang="en-US" sz="1400" dirty="0" smtClean="0">
              <a:latin typeface="+mn-ea"/>
              <a:ea typeface="+mn-ea"/>
            </a:rPr>
            <a:t>，凭本人有效身份证办理</a:t>
          </a:r>
          <a:endParaRPr lang="zh-CN" altLang="en-US" sz="1400" dirty="0">
            <a:latin typeface="+mn-ea"/>
            <a:ea typeface="+mn-ea"/>
          </a:endParaRPr>
        </a:p>
      </dgm:t>
    </dgm:pt>
    <dgm:pt modelId="{484DBCDF-81E3-42E1-A4F8-183DAC9FF02E}" type="parTrans" cxnId="{B0341C98-0449-4560-B0C0-5E6145A624E1}">
      <dgm:prSet/>
      <dgm:spPr/>
      <dgm:t>
        <a:bodyPr/>
        <a:lstStyle/>
        <a:p>
          <a:endParaRPr lang="zh-CN" altLang="en-US" sz="1400">
            <a:latin typeface="+mn-ea"/>
            <a:ea typeface="+mn-ea"/>
          </a:endParaRPr>
        </a:p>
      </dgm:t>
    </dgm:pt>
    <dgm:pt modelId="{516CD55E-4BF0-4A54-A4F5-450717D0673C}" type="sibTrans" cxnId="{B0341C98-0449-4560-B0C0-5E6145A624E1}">
      <dgm:prSet/>
      <dgm:spPr/>
      <dgm:t>
        <a:bodyPr/>
        <a:lstStyle/>
        <a:p>
          <a:endParaRPr lang="zh-CN" altLang="en-US" sz="1400">
            <a:latin typeface="+mn-ea"/>
            <a:ea typeface="+mn-ea"/>
          </a:endParaRPr>
        </a:p>
      </dgm:t>
    </dgm:pt>
    <dgm:pt modelId="{9E79A53E-73E0-43FF-8F18-EDB964D844D0}">
      <dgm:prSet phldrT="[文本]" custT="1"/>
      <dgm:spPr/>
      <dgm:t>
        <a:bodyPr/>
        <a:lstStyle/>
        <a:p>
          <a:r>
            <a:rPr lang="zh-CN" altLang="zh-CN" sz="1400" dirty="0" smtClean="0">
              <a:latin typeface="+mn-ea"/>
              <a:ea typeface="+mn-ea"/>
            </a:rPr>
            <a:t>当日累计等值</a:t>
          </a:r>
          <a:r>
            <a:rPr lang="en-US" altLang="zh-CN" sz="1400" dirty="0" smtClean="0">
              <a:latin typeface="+mn-ea"/>
              <a:ea typeface="+mn-ea"/>
            </a:rPr>
            <a:t>5</a:t>
          </a:r>
          <a:r>
            <a:rPr lang="zh-CN" altLang="zh-CN" sz="1400" dirty="0" smtClean="0">
              <a:latin typeface="+mn-ea"/>
              <a:ea typeface="+mn-ea"/>
            </a:rPr>
            <a:t>万美元</a:t>
          </a:r>
          <a:r>
            <a:rPr lang="en-US" altLang="zh-CN" sz="1400" dirty="0" smtClean="0">
              <a:latin typeface="+mn-ea"/>
              <a:ea typeface="+mn-ea"/>
            </a:rPr>
            <a:t>(</a:t>
          </a:r>
          <a:r>
            <a:rPr lang="zh-CN" altLang="en-US" sz="1400" dirty="0" smtClean="0">
              <a:latin typeface="+mn-ea"/>
              <a:ea typeface="+mn-ea"/>
            </a:rPr>
            <a:t>含）</a:t>
          </a:r>
          <a:r>
            <a:rPr lang="zh-CN" altLang="zh-CN" sz="1400" dirty="0" smtClean="0">
              <a:latin typeface="+mn-ea"/>
              <a:ea typeface="+mn-ea"/>
            </a:rPr>
            <a:t>以</a:t>
          </a:r>
          <a:r>
            <a:rPr lang="zh-CN" altLang="en-US" sz="1400" dirty="0" smtClean="0">
              <a:latin typeface="+mn-ea"/>
              <a:ea typeface="+mn-ea"/>
            </a:rPr>
            <a:t>上，客户还应</a:t>
          </a:r>
          <a:r>
            <a:rPr lang="zh-CN" altLang="zh-CN" sz="1400" dirty="0" smtClean="0">
              <a:latin typeface="+mn-ea"/>
              <a:ea typeface="+mn-ea"/>
            </a:rPr>
            <a:t>提交</a:t>
          </a:r>
          <a:r>
            <a:rPr lang="zh-CN" altLang="en-US" sz="1400" dirty="0" smtClean="0">
              <a:latin typeface="+mn-ea"/>
              <a:ea typeface="+mn-ea"/>
            </a:rPr>
            <a:t>有交易额的</a:t>
          </a:r>
          <a:r>
            <a:rPr lang="zh-CN" altLang="zh-CN" sz="1400" dirty="0" smtClean="0">
              <a:latin typeface="+mn-ea"/>
              <a:ea typeface="+mn-ea"/>
            </a:rPr>
            <a:t>真实性证明材料和《服务贸易等项目对外支付税务备案表》</a:t>
          </a:r>
          <a:endParaRPr lang="zh-CN" altLang="en-US" sz="1400" dirty="0">
            <a:latin typeface="+mn-ea"/>
            <a:ea typeface="+mn-ea"/>
          </a:endParaRPr>
        </a:p>
      </dgm:t>
    </dgm:pt>
    <dgm:pt modelId="{E5337B10-FFEA-4223-B20A-2EC4D83BFC44}" type="parTrans" cxnId="{E2B6B900-E800-498D-AF45-E5784D292944}">
      <dgm:prSet/>
      <dgm:spPr/>
      <dgm:t>
        <a:bodyPr/>
        <a:lstStyle/>
        <a:p>
          <a:endParaRPr lang="zh-CN" altLang="en-US" sz="1400">
            <a:latin typeface="+mn-ea"/>
            <a:ea typeface="+mn-ea"/>
          </a:endParaRPr>
        </a:p>
      </dgm:t>
    </dgm:pt>
    <dgm:pt modelId="{F8A0B57D-B137-48D8-AD51-9426D54F8C7C}" type="sibTrans" cxnId="{E2B6B900-E800-498D-AF45-E5784D292944}">
      <dgm:prSet/>
      <dgm:spPr/>
      <dgm:t>
        <a:bodyPr/>
        <a:lstStyle/>
        <a:p>
          <a:endParaRPr lang="zh-CN" altLang="en-US" sz="1400">
            <a:latin typeface="+mn-ea"/>
            <a:ea typeface="+mn-ea"/>
          </a:endParaRPr>
        </a:p>
      </dgm:t>
    </dgm:pt>
    <dgm:pt modelId="{82129B41-3E61-4470-A602-48735CA516ED}">
      <dgm:prSet phldrT="[文本]" custT="1"/>
      <dgm:spPr/>
      <dgm:t>
        <a:bodyPr/>
        <a:lstStyle/>
        <a:p>
          <a:r>
            <a:rPr lang="zh-CN" altLang="en-US" sz="1400" dirty="0" smtClean="0">
              <a:latin typeface="+mn-ea"/>
              <a:ea typeface="+mn-ea"/>
            </a:rPr>
            <a:t>境外个人</a:t>
          </a:r>
          <a:endParaRPr lang="zh-CN" altLang="en-US" sz="1400" dirty="0">
            <a:latin typeface="+mn-ea"/>
            <a:ea typeface="+mn-ea"/>
          </a:endParaRPr>
        </a:p>
      </dgm:t>
    </dgm:pt>
    <dgm:pt modelId="{EDD1DAD4-DB28-41AE-9724-9F7172FECCCE}" type="parTrans" cxnId="{E6EF1445-4B70-4818-800F-A8704028BDDE}">
      <dgm:prSet/>
      <dgm:spPr/>
      <dgm:t>
        <a:bodyPr/>
        <a:lstStyle/>
        <a:p>
          <a:endParaRPr lang="zh-CN" altLang="en-US" sz="1400">
            <a:latin typeface="+mn-ea"/>
            <a:ea typeface="+mn-ea"/>
          </a:endParaRPr>
        </a:p>
      </dgm:t>
    </dgm:pt>
    <dgm:pt modelId="{30453AB1-593B-4900-AB1B-D0910149AA72}" type="sibTrans" cxnId="{E6EF1445-4B70-4818-800F-A8704028BDDE}">
      <dgm:prSet/>
      <dgm:spPr/>
      <dgm:t>
        <a:bodyPr/>
        <a:lstStyle/>
        <a:p>
          <a:endParaRPr lang="zh-CN" altLang="en-US" sz="1400">
            <a:latin typeface="+mn-ea"/>
            <a:ea typeface="+mn-ea"/>
          </a:endParaRPr>
        </a:p>
      </dgm:t>
    </dgm:pt>
    <dgm:pt modelId="{97613D11-9B10-4859-AE0F-2EA97F032D29}">
      <dgm:prSet phldrT="[文本]" custT="1"/>
      <dgm:spPr/>
      <dgm:t>
        <a:bodyPr/>
        <a:lstStyle/>
        <a:p>
          <a:r>
            <a:rPr lang="zh-CN" altLang="en-US" sz="1400" dirty="0" smtClean="0">
              <a:latin typeface="+mn-ea"/>
              <a:ea typeface="+mn-ea"/>
            </a:rPr>
            <a:t>外汇储蓄账户内外汇汇出，凭本人有效身份证件办理</a:t>
          </a:r>
          <a:endParaRPr lang="zh-CN" altLang="en-US" sz="1400" dirty="0">
            <a:latin typeface="+mn-ea"/>
            <a:ea typeface="+mn-ea"/>
          </a:endParaRPr>
        </a:p>
      </dgm:t>
    </dgm:pt>
    <dgm:pt modelId="{501305A6-70FD-4098-A073-E904B304DB0E}" type="parTrans" cxnId="{EA3FC9EC-1874-4AE3-BF73-253D60364078}">
      <dgm:prSet/>
      <dgm:spPr/>
      <dgm:t>
        <a:bodyPr/>
        <a:lstStyle/>
        <a:p>
          <a:endParaRPr lang="zh-CN" altLang="en-US" sz="1400">
            <a:latin typeface="+mn-ea"/>
            <a:ea typeface="+mn-ea"/>
          </a:endParaRPr>
        </a:p>
      </dgm:t>
    </dgm:pt>
    <dgm:pt modelId="{7B0939C4-BBBB-47D9-903B-555AF55AAFC2}" type="sibTrans" cxnId="{EA3FC9EC-1874-4AE3-BF73-253D60364078}">
      <dgm:prSet/>
      <dgm:spPr/>
      <dgm:t>
        <a:bodyPr/>
        <a:lstStyle/>
        <a:p>
          <a:endParaRPr lang="zh-CN" altLang="en-US" sz="1400">
            <a:latin typeface="+mn-ea"/>
            <a:ea typeface="+mn-ea"/>
          </a:endParaRPr>
        </a:p>
      </dgm:t>
    </dgm:pt>
    <dgm:pt modelId="{99479DC5-0516-4B47-8B37-85C6DAC7CA09}">
      <dgm:prSet phldrT="[文本]" custT="1"/>
      <dgm:spPr/>
      <dgm:t>
        <a:bodyPr/>
        <a:lstStyle/>
        <a:p>
          <a:r>
            <a:rPr lang="zh-CN" altLang="en-US" sz="1400" dirty="0" smtClean="0">
              <a:latin typeface="+mn-ea"/>
              <a:ea typeface="+mn-ea"/>
            </a:rPr>
            <a:t>外交官可凭外交官证件办理，不受金额限制</a:t>
          </a:r>
          <a:endParaRPr lang="zh-CN" altLang="en-US" sz="1400" dirty="0">
            <a:latin typeface="+mn-ea"/>
            <a:ea typeface="+mn-ea"/>
          </a:endParaRPr>
        </a:p>
      </dgm:t>
    </dgm:pt>
    <dgm:pt modelId="{B2E25A12-4F9E-405C-A9DF-582A80E22297}" type="parTrans" cxnId="{135466ED-3CE4-40AF-94A0-BA0A32C0B01A}">
      <dgm:prSet/>
      <dgm:spPr/>
      <dgm:t>
        <a:bodyPr/>
        <a:lstStyle/>
        <a:p>
          <a:endParaRPr lang="zh-CN" altLang="en-US"/>
        </a:p>
      </dgm:t>
    </dgm:pt>
    <dgm:pt modelId="{555BF83E-DA91-4A81-98E7-434228DEA764}" type="sibTrans" cxnId="{135466ED-3CE4-40AF-94A0-BA0A32C0B01A}">
      <dgm:prSet/>
      <dgm:spPr/>
      <dgm:t>
        <a:bodyPr/>
        <a:lstStyle/>
        <a:p>
          <a:endParaRPr lang="zh-CN" altLang="en-US"/>
        </a:p>
      </dgm:t>
    </dgm:pt>
    <dgm:pt modelId="{888D7570-3EB4-4248-AE00-81C246CBFF40}" type="pres">
      <dgm:prSet presAssocID="{C17F5D2B-185A-479A-ABBF-9C64B808E4DE}" presName="Name0" presStyleCnt="0">
        <dgm:presLayoutVars>
          <dgm:dir/>
          <dgm:animLvl val="lvl"/>
          <dgm:resizeHandles val="exact"/>
        </dgm:presLayoutVars>
      </dgm:prSet>
      <dgm:spPr/>
      <dgm:t>
        <a:bodyPr/>
        <a:lstStyle/>
        <a:p>
          <a:endParaRPr lang="zh-CN" altLang="en-US"/>
        </a:p>
      </dgm:t>
    </dgm:pt>
    <dgm:pt modelId="{39E052D7-A219-4503-B3E5-D97AE3056695}" type="pres">
      <dgm:prSet presAssocID="{DEE66425-E302-4F67-A582-6016A29EDA11}" presName="linNode" presStyleCnt="0"/>
      <dgm:spPr/>
    </dgm:pt>
    <dgm:pt modelId="{F0699C2D-5625-424B-AFF2-E068EC76E8CC}" type="pres">
      <dgm:prSet presAssocID="{DEE66425-E302-4F67-A582-6016A29EDA11}" presName="parentText" presStyleLbl="node1" presStyleIdx="0" presStyleCnt="2" custScaleX="35483" custScaleY="79621">
        <dgm:presLayoutVars>
          <dgm:chMax val="1"/>
          <dgm:bulletEnabled val="1"/>
        </dgm:presLayoutVars>
      </dgm:prSet>
      <dgm:spPr/>
      <dgm:t>
        <a:bodyPr/>
        <a:lstStyle/>
        <a:p>
          <a:endParaRPr lang="zh-CN" altLang="en-US"/>
        </a:p>
      </dgm:t>
    </dgm:pt>
    <dgm:pt modelId="{BB455D0D-723F-433E-A090-DADAFC049061}" type="pres">
      <dgm:prSet presAssocID="{DEE66425-E302-4F67-A582-6016A29EDA11}" presName="descendantText" presStyleLbl="alignAccFollowNode1" presStyleIdx="0" presStyleCnt="2">
        <dgm:presLayoutVars>
          <dgm:bulletEnabled val="1"/>
        </dgm:presLayoutVars>
      </dgm:prSet>
      <dgm:spPr/>
      <dgm:t>
        <a:bodyPr/>
        <a:lstStyle/>
        <a:p>
          <a:endParaRPr lang="zh-CN" altLang="en-US"/>
        </a:p>
      </dgm:t>
    </dgm:pt>
    <dgm:pt modelId="{661E0B26-2657-4D0E-9D7E-9B7DBCB9FC4F}" type="pres">
      <dgm:prSet presAssocID="{28721BD6-4846-4026-96CC-63E29B588CAA}" presName="sp" presStyleCnt="0"/>
      <dgm:spPr/>
    </dgm:pt>
    <dgm:pt modelId="{2D6B459F-5AF4-4C8C-86CC-63FEAC3E0781}" type="pres">
      <dgm:prSet presAssocID="{82129B41-3E61-4470-A602-48735CA516ED}" presName="linNode" presStyleCnt="0"/>
      <dgm:spPr/>
    </dgm:pt>
    <dgm:pt modelId="{48305C4F-2364-4AF4-AAB5-CA8428E34CC3}" type="pres">
      <dgm:prSet presAssocID="{82129B41-3E61-4470-A602-48735CA516ED}" presName="parentText" presStyleLbl="node1" presStyleIdx="1" presStyleCnt="2" custScaleX="35229" custScaleY="80015">
        <dgm:presLayoutVars>
          <dgm:chMax val="1"/>
          <dgm:bulletEnabled val="1"/>
        </dgm:presLayoutVars>
      </dgm:prSet>
      <dgm:spPr/>
      <dgm:t>
        <a:bodyPr/>
        <a:lstStyle/>
        <a:p>
          <a:endParaRPr lang="zh-CN" altLang="en-US"/>
        </a:p>
      </dgm:t>
    </dgm:pt>
    <dgm:pt modelId="{A1082914-5BEC-4263-AA91-8E2F01F5BF69}" type="pres">
      <dgm:prSet presAssocID="{82129B41-3E61-4470-A602-48735CA516ED}" presName="descendantText" presStyleLbl="alignAccFollowNode1" presStyleIdx="1" presStyleCnt="2">
        <dgm:presLayoutVars>
          <dgm:bulletEnabled val="1"/>
        </dgm:presLayoutVars>
      </dgm:prSet>
      <dgm:spPr/>
      <dgm:t>
        <a:bodyPr/>
        <a:lstStyle/>
        <a:p>
          <a:endParaRPr lang="zh-CN" altLang="en-US"/>
        </a:p>
      </dgm:t>
    </dgm:pt>
  </dgm:ptLst>
  <dgm:cxnLst>
    <dgm:cxn modelId="{135466ED-3CE4-40AF-94A0-BA0A32C0B01A}" srcId="{82129B41-3E61-4470-A602-48735CA516ED}" destId="{99479DC5-0516-4B47-8B37-85C6DAC7CA09}" srcOrd="1" destOrd="0" parTransId="{B2E25A12-4F9E-405C-A9DF-582A80E22297}" sibTransId="{555BF83E-DA91-4A81-98E7-434228DEA764}"/>
    <dgm:cxn modelId="{8767EEC8-631E-4311-B4C5-281DD11D2CA7}" srcId="{C17F5D2B-185A-479A-ABBF-9C64B808E4DE}" destId="{DEE66425-E302-4F67-A582-6016A29EDA11}" srcOrd="0" destOrd="0" parTransId="{B380C099-2643-43E1-ABEF-2365F136372B}" sibTransId="{28721BD6-4846-4026-96CC-63E29B588CAA}"/>
    <dgm:cxn modelId="{7138DB86-F2F2-4BB7-877A-74DED0AADEEE}" type="presOf" srcId="{885484CF-0D0A-4B28-ABA8-598AEB4AB2BE}" destId="{BB455D0D-723F-433E-A090-DADAFC049061}" srcOrd="0" destOrd="0" presId="urn:microsoft.com/office/officeart/2005/8/layout/vList5"/>
    <dgm:cxn modelId="{E6EF1445-4B70-4818-800F-A8704028BDDE}" srcId="{C17F5D2B-185A-479A-ABBF-9C64B808E4DE}" destId="{82129B41-3E61-4470-A602-48735CA516ED}" srcOrd="1" destOrd="0" parTransId="{EDD1DAD4-DB28-41AE-9724-9F7172FECCCE}" sibTransId="{30453AB1-593B-4900-AB1B-D0910149AA72}"/>
    <dgm:cxn modelId="{E9BD2878-C7E1-47E4-A1F1-D067D0F60884}" type="presOf" srcId="{DEE66425-E302-4F67-A582-6016A29EDA11}" destId="{F0699C2D-5625-424B-AFF2-E068EC76E8CC}" srcOrd="0" destOrd="0" presId="urn:microsoft.com/office/officeart/2005/8/layout/vList5"/>
    <dgm:cxn modelId="{E2B6B900-E800-498D-AF45-E5784D292944}" srcId="{DEE66425-E302-4F67-A582-6016A29EDA11}" destId="{9E79A53E-73E0-43FF-8F18-EDB964D844D0}" srcOrd="1" destOrd="0" parTransId="{E5337B10-FFEA-4223-B20A-2EC4D83BFC44}" sibTransId="{F8A0B57D-B137-48D8-AD51-9426D54F8C7C}"/>
    <dgm:cxn modelId="{B0341C98-0449-4560-B0C0-5E6145A624E1}" srcId="{DEE66425-E302-4F67-A582-6016A29EDA11}" destId="{885484CF-0D0A-4B28-ABA8-598AEB4AB2BE}" srcOrd="0" destOrd="0" parTransId="{484DBCDF-81E3-42E1-A4F8-183DAC9FF02E}" sibTransId="{516CD55E-4BF0-4A54-A4F5-450717D0673C}"/>
    <dgm:cxn modelId="{EA3FC9EC-1874-4AE3-BF73-253D60364078}" srcId="{82129B41-3E61-4470-A602-48735CA516ED}" destId="{97613D11-9B10-4859-AE0F-2EA97F032D29}" srcOrd="0" destOrd="0" parTransId="{501305A6-70FD-4098-A073-E904B304DB0E}" sibTransId="{7B0939C4-BBBB-47D9-903B-555AF55AAFC2}"/>
    <dgm:cxn modelId="{E8139376-2B12-4DEC-AB68-9D16419763F0}" type="presOf" srcId="{82129B41-3E61-4470-A602-48735CA516ED}" destId="{48305C4F-2364-4AF4-AAB5-CA8428E34CC3}" srcOrd="0" destOrd="0" presId="urn:microsoft.com/office/officeart/2005/8/layout/vList5"/>
    <dgm:cxn modelId="{4F9085AE-FE31-42AF-B5AA-B9289BC96EE3}" type="presOf" srcId="{C17F5D2B-185A-479A-ABBF-9C64B808E4DE}" destId="{888D7570-3EB4-4248-AE00-81C246CBFF40}" srcOrd="0" destOrd="0" presId="urn:microsoft.com/office/officeart/2005/8/layout/vList5"/>
    <dgm:cxn modelId="{CE9CDD48-33A9-4F99-A710-4195FBC0B50C}" type="presOf" srcId="{97613D11-9B10-4859-AE0F-2EA97F032D29}" destId="{A1082914-5BEC-4263-AA91-8E2F01F5BF69}" srcOrd="0" destOrd="0" presId="urn:microsoft.com/office/officeart/2005/8/layout/vList5"/>
    <dgm:cxn modelId="{E4B662C8-86E8-474B-AEDC-31AF0D4F532A}" type="presOf" srcId="{99479DC5-0516-4B47-8B37-85C6DAC7CA09}" destId="{A1082914-5BEC-4263-AA91-8E2F01F5BF69}" srcOrd="0" destOrd="1" presId="urn:microsoft.com/office/officeart/2005/8/layout/vList5"/>
    <dgm:cxn modelId="{46FC48D1-AFE1-404A-BFF5-45DE277D8031}" type="presOf" srcId="{9E79A53E-73E0-43FF-8F18-EDB964D844D0}" destId="{BB455D0D-723F-433E-A090-DADAFC049061}" srcOrd="0" destOrd="1" presId="urn:microsoft.com/office/officeart/2005/8/layout/vList5"/>
    <dgm:cxn modelId="{44788859-1BA7-4D70-8D03-5FCE132B50E0}" type="presParOf" srcId="{888D7570-3EB4-4248-AE00-81C246CBFF40}" destId="{39E052D7-A219-4503-B3E5-D97AE3056695}" srcOrd="0" destOrd="0" presId="urn:microsoft.com/office/officeart/2005/8/layout/vList5"/>
    <dgm:cxn modelId="{83F80F8F-DBB9-41A2-9090-CF032500FB07}" type="presParOf" srcId="{39E052D7-A219-4503-B3E5-D97AE3056695}" destId="{F0699C2D-5625-424B-AFF2-E068EC76E8CC}" srcOrd="0" destOrd="0" presId="urn:microsoft.com/office/officeart/2005/8/layout/vList5"/>
    <dgm:cxn modelId="{58FA097D-5C54-4845-81BE-2114C5E3FE50}" type="presParOf" srcId="{39E052D7-A219-4503-B3E5-D97AE3056695}" destId="{BB455D0D-723F-433E-A090-DADAFC049061}" srcOrd="1" destOrd="0" presId="urn:microsoft.com/office/officeart/2005/8/layout/vList5"/>
    <dgm:cxn modelId="{41E78C28-FE8E-442B-AA8D-479AEBD4BAB2}" type="presParOf" srcId="{888D7570-3EB4-4248-AE00-81C246CBFF40}" destId="{661E0B26-2657-4D0E-9D7E-9B7DBCB9FC4F}" srcOrd="1" destOrd="0" presId="urn:microsoft.com/office/officeart/2005/8/layout/vList5"/>
    <dgm:cxn modelId="{E6B38E37-505C-44C0-BAC0-D90323DCC899}" type="presParOf" srcId="{888D7570-3EB4-4248-AE00-81C246CBFF40}" destId="{2D6B459F-5AF4-4C8C-86CC-63FEAC3E0781}" srcOrd="2" destOrd="0" presId="urn:microsoft.com/office/officeart/2005/8/layout/vList5"/>
    <dgm:cxn modelId="{24126BD1-0995-485C-812E-9B9DDA09E362}" type="presParOf" srcId="{2D6B459F-5AF4-4C8C-86CC-63FEAC3E0781}" destId="{48305C4F-2364-4AF4-AAB5-CA8428E34CC3}" srcOrd="0" destOrd="0" presId="urn:microsoft.com/office/officeart/2005/8/layout/vList5"/>
    <dgm:cxn modelId="{24D91146-D8CC-4460-8352-EF39F4FEE50D}" type="presParOf" srcId="{2D6B459F-5AF4-4C8C-86CC-63FEAC3E0781}" destId="{A1082914-5BEC-4263-AA91-8E2F01F5BF69}"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F627B013-A203-4764-9C81-73B9B0283D4A}" type="doc">
      <dgm:prSet loTypeId="urn:microsoft.com/office/officeart/2008/layout/HalfCircleOrganizationChart" loCatId="hierarchy" qsTypeId="urn:microsoft.com/office/officeart/2005/8/quickstyle/simple1" qsCatId="simple" csTypeId="urn:microsoft.com/office/officeart/2005/8/colors/accent1_2" csCatId="accent1" phldr="1"/>
      <dgm:spPr/>
      <dgm:t>
        <a:bodyPr/>
        <a:lstStyle/>
        <a:p>
          <a:endParaRPr lang="zh-CN" altLang="en-US"/>
        </a:p>
      </dgm:t>
    </dgm:pt>
    <dgm:pt modelId="{77811667-E283-44B9-A1D8-DBD3708C69F2}">
      <dgm:prSet phldrT="[文本]" custT="1"/>
      <dgm:spPr/>
      <dgm:t>
        <a:bodyPr/>
        <a:lstStyle/>
        <a:p>
          <a:r>
            <a:rPr lang="zh-CN" altLang="en-US" sz="1500" dirty="0" smtClean="0"/>
            <a:t>个人经营性外汇业务</a:t>
          </a:r>
          <a:endParaRPr lang="zh-CN" altLang="en-US" sz="1500" dirty="0"/>
        </a:p>
      </dgm:t>
    </dgm:pt>
    <dgm:pt modelId="{3D09F8A2-9EFA-4613-8252-584899673035}" type="parTrans" cxnId="{854AAC7D-5F44-450B-878A-6412B20FF5C5}">
      <dgm:prSet/>
      <dgm:spPr/>
      <dgm:t>
        <a:bodyPr/>
        <a:lstStyle/>
        <a:p>
          <a:endParaRPr lang="zh-CN" altLang="en-US" sz="1500"/>
        </a:p>
      </dgm:t>
    </dgm:pt>
    <dgm:pt modelId="{445EAB3E-68DB-4F73-8832-41E586B9CE00}" type="sibTrans" cxnId="{854AAC7D-5F44-450B-878A-6412B20FF5C5}">
      <dgm:prSet/>
      <dgm:spPr/>
      <dgm:t>
        <a:bodyPr/>
        <a:lstStyle/>
        <a:p>
          <a:endParaRPr lang="zh-CN" altLang="en-US" sz="1500"/>
        </a:p>
      </dgm:t>
    </dgm:pt>
    <dgm:pt modelId="{71910529-189E-4F18-BBB0-41E9947F4373}" type="asst">
      <dgm:prSet phldrT="[文本]" custT="1"/>
      <dgm:spPr/>
      <dgm:t>
        <a:bodyPr/>
        <a:lstStyle/>
        <a:p>
          <a:r>
            <a:rPr lang="zh-CN" altLang="en-US" sz="1500" b="1" dirty="0" smtClean="0"/>
            <a:t>个人外汇结算账户</a:t>
          </a:r>
          <a:endParaRPr lang="zh-CN" altLang="en-US" sz="1500" b="1" dirty="0"/>
        </a:p>
      </dgm:t>
    </dgm:pt>
    <dgm:pt modelId="{A31F412A-F73A-4F8A-800B-C402D53EBD48}" type="parTrans" cxnId="{7F44656B-A7EB-4329-8241-08D6A9F859C4}">
      <dgm:prSet/>
      <dgm:spPr/>
      <dgm:t>
        <a:bodyPr/>
        <a:lstStyle/>
        <a:p>
          <a:endParaRPr lang="zh-CN" altLang="en-US" sz="1500"/>
        </a:p>
      </dgm:t>
    </dgm:pt>
    <dgm:pt modelId="{9EA2D8D1-2C11-424E-A8BF-E1CD96BD1E12}" type="sibTrans" cxnId="{7F44656B-A7EB-4329-8241-08D6A9F859C4}">
      <dgm:prSet/>
      <dgm:spPr/>
      <dgm:t>
        <a:bodyPr/>
        <a:lstStyle/>
        <a:p>
          <a:endParaRPr lang="zh-CN" altLang="en-US" sz="1500"/>
        </a:p>
      </dgm:t>
    </dgm:pt>
    <dgm:pt modelId="{51DADA6B-7039-4B60-9900-5D6F312554C4}">
      <dgm:prSet phldrT="[文本]" custT="1"/>
      <dgm:spPr/>
      <dgm:t>
        <a:bodyPr/>
        <a:lstStyle/>
        <a:p>
          <a:pPr algn="ctr"/>
          <a:r>
            <a:rPr lang="zh-CN" altLang="en-US" sz="1500" b="1" dirty="0" smtClean="0"/>
            <a:t>个人对外贸易经营者</a:t>
          </a:r>
          <a:endParaRPr lang="en-US" altLang="zh-CN" sz="1500" b="1" dirty="0" smtClean="0"/>
        </a:p>
        <a:p>
          <a:pPr algn="just"/>
          <a:r>
            <a:rPr lang="zh-CN" altLang="zh-CN" sz="1500" dirty="0" smtClean="0">
              <a:latin typeface="仿宋" panose="02010609060101010101" pitchFamily="49" charset="-122"/>
              <a:ea typeface="仿宋" panose="02010609060101010101" pitchFamily="49" charset="-122"/>
            </a:rPr>
            <a:t>指依法办理工商登记或者其他执业手续，取得个人工商营业执照或者其他执业证明，并按照国务院商务主管部门的规定，办理对外贸易经营备案登记，</a:t>
          </a:r>
          <a:r>
            <a:rPr lang="zh-CN" altLang="zh-CN" sz="1500" dirty="0" smtClean="0">
              <a:solidFill>
                <a:srgbClr val="C00000"/>
              </a:solidFill>
              <a:latin typeface="仿宋" panose="02010609060101010101" pitchFamily="49" charset="-122"/>
              <a:ea typeface="仿宋" panose="02010609060101010101" pitchFamily="49" charset="-122"/>
            </a:rPr>
            <a:t>取得对外贸易经营权</a:t>
          </a:r>
          <a:r>
            <a:rPr lang="zh-CN" altLang="zh-CN" sz="1500" dirty="0" smtClean="0">
              <a:latin typeface="仿宋" panose="02010609060101010101" pitchFamily="49" charset="-122"/>
              <a:ea typeface="仿宋" panose="02010609060101010101" pitchFamily="49" charset="-122"/>
            </a:rPr>
            <a:t>，从事对外贸易经营活动的个人。</a:t>
          </a:r>
          <a:endParaRPr lang="zh-CN" altLang="en-US" sz="1500" dirty="0"/>
        </a:p>
      </dgm:t>
    </dgm:pt>
    <dgm:pt modelId="{65586752-7769-4F7C-8B12-8EFADB8E74FA}" type="parTrans" cxnId="{58FADB80-91A2-46BB-812E-0A59D8F235B7}">
      <dgm:prSet/>
      <dgm:spPr/>
      <dgm:t>
        <a:bodyPr/>
        <a:lstStyle/>
        <a:p>
          <a:endParaRPr lang="zh-CN" altLang="en-US" sz="1500"/>
        </a:p>
      </dgm:t>
    </dgm:pt>
    <dgm:pt modelId="{36734A1A-96BC-4E51-A1ED-26EBA2D6258C}" type="sibTrans" cxnId="{58FADB80-91A2-46BB-812E-0A59D8F235B7}">
      <dgm:prSet/>
      <dgm:spPr/>
      <dgm:t>
        <a:bodyPr/>
        <a:lstStyle/>
        <a:p>
          <a:endParaRPr lang="zh-CN" altLang="en-US" sz="1500" dirty="0"/>
        </a:p>
      </dgm:t>
    </dgm:pt>
    <dgm:pt modelId="{03162D47-2E74-4728-B471-B6AE73C3AFEA}">
      <dgm:prSet phldrT="[文本]" custT="1"/>
      <dgm:spPr/>
      <dgm:t>
        <a:bodyPr/>
        <a:lstStyle/>
        <a:p>
          <a:pPr algn="ctr"/>
          <a:r>
            <a:rPr lang="zh-CN" altLang="en-US" sz="1500" b="1" dirty="0" smtClean="0"/>
            <a:t>个体工商户</a:t>
          </a:r>
          <a:endParaRPr lang="en-US" altLang="zh-CN" sz="1500" b="1" dirty="0" smtClean="0"/>
        </a:p>
        <a:p>
          <a:pPr algn="just"/>
          <a:r>
            <a:rPr lang="zh-CN" altLang="zh-CN" sz="1500" dirty="0" smtClean="0">
              <a:latin typeface="仿宋" panose="02010609060101010101" pitchFamily="49" charset="-122"/>
              <a:ea typeface="仿宋" panose="02010609060101010101" pitchFamily="49" charset="-122"/>
            </a:rPr>
            <a:t>有经营能力并依法办理工商登记或者其他执业手续，取得个人工商营业执照或者其他执业证明，从事工商业经营的个人。</a:t>
          </a:r>
          <a:r>
            <a:rPr lang="zh-CN" altLang="zh-CN" sz="1500" dirty="0" smtClean="0">
              <a:solidFill>
                <a:srgbClr val="C00000"/>
              </a:solidFill>
              <a:latin typeface="仿宋" panose="02010609060101010101" pitchFamily="49" charset="-122"/>
              <a:ea typeface="仿宋" panose="02010609060101010101" pitchFamily="49" charset="-122"/>
            </a:rPr>
            <a:t>个体工商户无对外贸易经营权，必须委托有对外贸易经营权的企业办理进出口贸易</a:t>
          </a:r>
          <a:r>
            <a:rPr lang="zh-CN" altLang="zh-CN" sz="1500" dirty="0" smtClean="0">
              <a:latin typeface="仿宋" panose="02010609060101010101" pitchFamily="49" charset="-122"/>
              <a:ea typeface="仿宋" panose="02010609060101010101" pitchFamily="49" charset="-122"/>
            </a:rPr>
            <a:t>。</a:t>
          </a:r>
          <a:endParaRPr lang="zh-CN" altLang="en-US" sz="1500" dirty="0"/>
        </a:p>
      </dgm:t>
    </dgm:pt>
    <dgm:pt modelId="{A6899D23-9C27-4231-8C47-5E118C4C8ABF}" type="parTrans" cxnId="{4378F8F2-5550-4AEF-8EF6-0BB37E3BFE7E}">
      <dgm:prSet/>
      <dgm:spPr/>
      <dgm:t>
        <a:bodyPr/>
        <a:lstStyle/>
        <a:p>
          <a:endParaRPr lang="zh-CN" altLang="en-US" sz="1500"/>
        </a:p>
      </dgm:t>
    </dgm:pt>
    <dgm:pt modelId="{693D176B-A119-4C84-81B9-84BA5CC546F9}" type="sibTrans" cxnId="{4378F8F2-5550-4AEF-8EF6-0BB37E3BFE7E}">
      <dgm:prSet/>
      <dgm:spPr/>
      <dgm:t>
        <a:bodyPr/>
        <a:lstStyle/>
        <a:p>
          <a:endParaRPr lang="zh-CN" altLang="en-US" sz="1500"/>
        </a:p>
      </dgm:t>
    </dgm:pt>
    <dgm:pt modelId="{FC4581A8-D83C-4D68-BA70-D9FD3C5E3539}" type="pres">
      <dgm:prSet presAssocID="{F627B013-A203-4764-9C81-73B9B0283D4A}" presName="Name0" presStyleCnt="0">
        <dgm:presLayoutVars>
          <dgm:orgChart val="1"/>
          <dgm:chPref val="1"/>
          <dgm:dir/>
          <dgm:animOne val="branch"/>
          <dgm:animLvl val="lvl"/>
          <dgm:resizeHandles/>
        </dgm:presLayoutVars>
      </dgm:prSet>
      <dgm:spPr/>
      <dgm:t>
        <a:bodyPr/>
        <a:lstStyle/>
        <a:p>
          <a:endParaRPr lang="zh-CN" altLang="en-US"/>
        </a:p>
      </dgm:t>
    </dgm:pt>
    <dgm:pt modelId="{D956CD10-90BD-4955-84F8-5245ED46B91A}" type="pres">
      <dgm:prSet presAssocID="{77811667-E283-44B9-A1D8-DBD3708C69F2}" presName="hierRoot1" presStyleCnt="0">
        <dgm:presLayoutVars>
          <dgm:hierBranch val="init"/>
        </dgm:presLayoutVars>
      </dgm:prSet>
      <dgm:spPr/>
    </dgm:pt>
    <dgm:pt modelId="{33BD70A2-BD00-46EA-8D1F-EB9E5A86A09C}" type="pres">
      <dgm:prSet presAssocID="{77811667-E283-44B9-A1D8-DBD3708C69F2}" presName="rootComposite1" presStyleCnt="0"/>
      <dgm:spPr/>
    </dgm:pt>
    <dgm:pt modelId="{BB892DC9-E929-41DD-8356-0336AD197AFE}" type="pres">
      <dgm:prSet presAssocID="{77811667-E283-44B9-A1D8-DBD3708C69F2}" presName="rootText1" presStyleLbl="alignAcc1" presStyleIdx="0" presStyleCnt="0" custScaleY="58282" custLinFactNeighborX="60" custLinFactNeighborY="-25388">
        <dgm:presLayoutVars>
          <dgm:chPref val="3"/>
        </dgm:presLayoutVars>
      </dgm:prSet>
      <dgm:spPr/>
      <dgm:t>
        <a:bodyPr/>
        <a:lstStyle/>
        <a:p>
          <a:endParaRPr lang="zh-CN" altLang="en-US"/>
        </a:p>
      </dgm:t>
    </dgm:pt>
    <dgm:pt modelId="{E030247B-7709-4F76-AB9A-6522CF18E02C}" type="pres">
      <dgm:prSet presAssocID="{77811667-E283-44B9-A1D8-DBD3708C69F2}" presName="topArc1" presStyleLbl="parChTrans1D1" presStyleIdx="0" presStyleCnt="8"/>
      <dgm:spPr/>
    </dgm:pt>
    <dgm:pt modelId="{5BC18463-B6DA-4779-A8AC-080DDD42A700}" type="pres">
      <dgm:prSet presAssocID="{77811667-E283-44B9-A1D8-DBD3708C69F2}" presName="bottomArc1" presStyleLbl="parChTrans1D1" presStyleIdx="1" presStyleCnt="8"/>
      <dgm:spPr/>
    </dgm:pt>
    <dgm:pt modelId="{211B6534-500B-4649-886C-96FAF3C99B16}" type="pres">
      <dgm:prSet presAssocID="{77811667-E283-44B9-A1D8-DBD3708C69F2}" presName="topConnNode1" presStyleLbl="node1" presStyleIdx="0" presStyleCnt="0"/>
      <dgm:spPr/>
      <dgm:t>
        <a:bodyPr/>
        <a:lstStyle/>
        <a:p>
          <a:endParaRPr lang="zh-CN" altLang="en-US"/>
        </a:p>
      </dgm:t>
    </dgm:pt>
    <dgm:pt modelId="{AD4F571B-E61D-40AC-ADD1-7378DDD48253}" type="pres">
      <dgm:prSet presAssocID="{77811667-E283-44B9-A1D8-DBD3708C69F2}" presName="hierChild2" presStyleCnt="0"/>
      <dgm:spPr/>
    </dgm:pt>
    <dgm:pt modelId="{04EF45E9-3811-4B33-B84C-74395C9C53F2}" type="pres">
      <dgm:prSet presAssocID="{65586752-7769-4F7C-8B12-8EFADB8E74FA}" presName="Name28" presStyleLbl="parChTrans1D2" presStyleIdx="0" presStyleCnt="3"/>
      <dgm:spPr/>
      <dgm:t>
        <a:bodyPr/>
        <a:lstStyle/>
        <a:p>
          <a:endParaRPr lang="zh-CN" altLang="en-US"/>
        </a:p>
      </dgm:t>
    </dgm:pt>
    <dgm:pt modelId="{FA1A2396-C81A-4C7B-82A6-9BBDD4382921}" type="pres">
      <dgm:prSet presAssocID="{51DADA6B-7039-4B60-9900-5D6F312554C4}" presName="hierRoot2" presStyleCnt="0">
        <dgm:presLayoutVars>
          <dgm:hierBranch val="init"/>
        </dgm:presLayoutVars>
      </dgm:prSet>
      <dgm:spPr/>
    </dgm:pt>
    <dgm:pt modelId="{EF4E6FC9-01D7-417E-BCD2-C8A98555052A}" type="pres">
      <dgm:prSet presAssocID="{51DADA6B-7039-4B60-9900-5D6F312554C4}" presName="rootComposite2" presStyleCnt="0"/>
      <dgm:spPr/>
    </dgm:pt>
    <dgm:pt modelId="{5F45D211-CC56-47C4-B5E8-571CA191566C}" type="pres">
      <dgm:prSet presAssocID="{51DADA6B-7039-4B60-9900-5D6F312554C4}" presName="rootText2" presStyleLbl="alignAcc1" presStyleIdx="0" presStyleCnt="0" custScaleX="214069" custScaleY="195320" custLinFactNeighborX="-4318" custLinFactNeighborY="-51297">
        <dgm:presLayoutVars>
          <dgm:chPref val="3"/>
        </dgm:presLayoutVars>
      </dgm:prSet>
      <dgm:spPr/>
      <dgm:t>
        <a:bodyPr/>
        <a:lstStyle/>
        <a:p>
          <a:endParaRPr lang="zh-CN" altLang="en-US"/>
        </a:p>
      </dgm:t>
    </dgm:pt>
    <dgm:pt modelId="{41EB526C-F126-43E1-AD2C-78B0B6DBD71E}" type="pres">
      <dgm:prSet presAssocID="{51DADA6B-7039-4B60-9900-5D6F312554C4}" presName="topArc2" presStyleLbl="parChTrans1D1" presStyleIdx="2" presStyleCnt="8"/>
      <dgm:spPr/>
    </dgm:pt>
    <dgm:pt modelId="{60589989-3CDF-4DCA-B7B8-3E95B4FCA8B6}" type="pres">
      <dgm:prSet presAssocID="{51DADA6B-7039-4B60-9900-5D6F312554C4}" presName="bottomArc2" presStyleLbl="parChTrans1D1" presStyleIdx="3" presStyleCnt="8"/>
      <dgm:spPr/>
    </dgm:pt>
    <dgm:pt modelId="{A229CF8C-6E48-4F53-B87F-E861D1AE884F}" type="pres">
      <dgm:prSet presAssocID="{51DADA6B-7039-4B60-9900-5D6F312554C4}" presName="topConnNode2" presStyleLbl="node2" presStyleIdx="0" presStyleCnt="0"/>
      <dgm:spPr/>
      <dgm:t>
        <a:bodyPr/>
        <a:lstStyle/>
        <a:p>
          <a:endParaRPr lang="zh-CN" altLang="en-US"/>
        </a:p>
      </dgm:t>
    </dgm:pt>
    <dgm:pt modelId="{13CEFA57-100F-4CA0-BC3E-A4D6B26787A4}" type="pres">
      <dgm:prSet presAssocID="{51DADA6B-7039-4B60-9900-5D6F312554C4}" presName="hierChild4" presStyleCnt="0"/>
      <dgm:spPr/>
    </dgm:pt>
    <dgm:pt modelId="{429ECE13-A7F6-4658-8C03-3007EDF5FC38}" type="pres">
      <dgm:prSet presAssocID="{51DADA6B-7039-4B60-9900-5D6F312554C4}" presName="hierChild5" presStyleCnt="0"/>
      <dgm:spPr/>
    </dgm:pt>
    <dgm:pt modelId="{038C4A6D-E2B0-44F0-B4D1-939EE284D550}" type="pres">
      <dgm:prSet presAssocID="{A6899D23-9C27-4231-8C47-5E118C4C8ABF}" presName="Name28" presStyleLbl="parChTrans1D2" presStyleIdx="1" presStyleCnt="3"/>
      <dgm:spPr/>
      <dgm:t>
        <a:bodyPr/>
        <a:lstStyle/>
        <a:p>
          <a:endParaRPr lang="zh-CN" altLang="en-US"/>
        </a:p>
      </dgm:t>
    </dgm:pt>
    <dgm:pt modelId="{78C09CB3-D687-4F7C-970A-456D905AE63B}" type="pres">
      <dgm:prSet presAssocID="{03162D47-2E74-4728-B471-B6AE73C3AFEA}" presName="hierRoot2" presStyleCnt="0">
        <dgm:presLayoutVars>
          <dgm:hierBranch val="init"/>
        </dgm:presLayoutVars>
      </dgm:prSet>
      <dgm:spPr/>
    </dgm:pt>
    <dgm:pt modelId="{B323B03F-8B7D-4382-9D8B-53F6D93CF7D5}" type="pres">
      <dgm:prSet presAssocID="{03162D47-2E74-4728-B471-B6AE73C3AFEA}" presName="rootComposite2" presStyleCnt="0"/>
      <dgm:spPr/>
    </dgm:pt>
    <dgm:pt modelId="{5C7E5886-EFDC-46A1-A9D6-76A9733BB6F1}" type="pres">
      <dgm:prSet presAssocID="{03162D47-2E74-4728-B471-B6AE73C3AFEA}" presName="rootText2" presStyleLbl="alignAcc1" presStyleIdx="0" presStyleCnt="0" custScaleX="205512" custScaleY="185233" custLinFactNeighborX="-2930" custLinFactNeighborY="-51787">
        <dgm:presLayoutVars>
          <dgm:chPref val="3"/>
        </dgm:presLayoutVars>
      </dgm:prSet>
      <dgm:spPr/>
      <dgm:t>
        <a:bodyPr/>
        <a:lstStyle/>
        <a:p>
          <a:endParaRPr lang="zh-CN" altLang="en-US"/>
        </a:p>
      </dgm:t>
    </dgm:pt>
    <dgm:pt modelId="{71CFDE85-0C27-422F-ABF8-F2753F382062}" type="pres">
      <dgm:prSet presAssocID="{03162D47-2E74-4728-B471-B6AE73C3AFEA}" presName="topArc2" presStyleLbl="parChTrans1D1" presStyleIdx="4" presStyleCnt="8"/>
      <dgm:spPr/>
    </dgm:pt>
    <dgm:pt modelId="{56ED7138-C7E5-4137-9473-C85D51886327}" type="pres">
      <dgm:prSet presAssocID="{03162D47-2E74-4728-B471-B6AE73C3AFEA}" presName="bottomArc2" presStyleLbl="parChTrans1D1" presStyleIdx="5" presStyleCnt="8"/>
      <dgm:spPr/>
    </dgm:pt>
    <dgm:pt modelId="{D79552DB-BC26-43E0-B737-128DC937F2D5}" type="pres">
      <dgm:prSet presAssocID="{03162D47-2E74-4728-B471-B6AE73C3AFEA}" presName="topConnNode2" presStyleLbl="node2" presStyleIdx="0" presStyleCnt="0"/>
      <dgm:spPr/>
      <dgm:t>
        <a:bodyPr/>
        <a:lstStyle/>
        <a:p>
          <a:endParaRPr lang="zh-CN" altLang="en-US"/>
        </a:p>
      </dgm:t>
    </dgm:pt>
    <dgm:pt modelId="{E9BBC83A-BB2E-42D4-9631-4D17B5CAA064}" type="pres">
      <dgm:prSet presAssocID="{03162D47-2E74-4728-B471-B6AE73C3AFEA}" presName="hierChild4" presStyleCnt="0"/>
      <dgm:spPr/>
    </dgm:pt>
    <dgm:pt modelId="{F26074B8-1731-4E81-929B-33DB256374A5}" type="pres">
      <dgm:prSet presAssocID="{03162D47-2E74-4728-B471-B6AE73C3AFEA}" presName="hierChild5" presStyleCnt="0"/>
      <dgm:spPr/>
    </dgm:pt>
    <dgm:pt modelId="{E538CD99-5504-465A-829A-E3DD2482D0E4}" type="pres">
      <dgm:prSet presAssocID="{77811667-E283-44B9-A1D8-DBD3708C69F2}" presName="hierChild3" presStyleCnt="0"/>
      <dgm:spPr/>
    </dgm:pt>
    <dgm:pt modelId="{294E47E0-95BD-4921-BD5B-5415D3083AD9}" type="pres">
      <dgm:prSet presAssocID="{A31F412A-F73A-4F8A-800B-C402D53EBD48}" presName="Name101" presStyleLbl="parChTrans1D2" presStyleIdx="2" presStyleCnt="3"/>
      <dgm:spPr/>
      <dgm:t>
        <a:bodyPr/>
        <a:lstStyle/>
        <a:p>
          <a:endParaRPr lang="zh-CN" altLang="en-US"/>
        </a:p>
      </dgm:t>
    </dgm:pt>
    <dgm:pt modelId="{6BC688EC-3ABF-48CB-8547-CAD0BA827E91}" type="pres">
      <dgm:prSet presAssocID="{71910529-189E-4F18-BBB0-41E9947F4373}" presName="hierRoot3" presStyleCnt="0">
        <dgm:presLayoutVars>
          <dgm:hierBranch val="init"/>
        </dgm:presLayoutVars>
      </dgm:prSet>
      <dgm:spPr/>
    </dgm:pt>
    <dgm:pt modelId="{330DDD93-FE12-46B7-B9DA-25C41CC2625C}" type="pres">
      <dgm:prSet presAssocID="{71910529-189E-4F18-BBB0-41E9947F4373}" presName="rootComposite3" presStyleCnt="0"/>
      <dgm:spPr/>
    </dgm:pt>
    <dgm:pt modelId="{3099D749-1F1B-43DA-B8A4-E6943C27AB9A}" type="pres">
      <dgm:prSet presAssocID="{71910529-189E-4F18-BBB0-41E9947F4373}" presName="rootText3" presStyleLbl="alignAcc1" presStyleIdx="0" presStyleCnt="0" custScaleY="38660" custLinFactNeighborX="4004" custLinFactNeighborY="-69483">
        <dgm:presLayoutVars>
          <dgm:chPref val="3"/>
        </dgm:presLayoutVars>
      </dgm:prSet>
      <dgm:spPr/>
      <dgm:t>
        <a:bodyPr/>
        <a:lstStyle/>
        <a:p>
          <a:endParaRPr lang="zh-CN" altLang="en-US"/>
        </a:p>
      </dgm:t>
    </dgm:pt>
    <dgm:pt modelId="{4449461A-320B-4512-B40E-E20AA0DF8CBB}" type="pres">
      <dgm:prSet presAssocID="{71910529-189E-4F18-BBB0-41E9947F4373}" presName="topArc3" presStyleLbl="parChTrans1D1" presStyleIdx="6" presStyleCnt="8"/>
      <dgm:spPr/>
    </dgm:pt>
    <dgm:pt modelId="{28193155-2AA4-4285-90CB-F3D2DCDE6E5B}" type="pres">
      <dgm:prSet presAssocID="{71910529-189E-4F18-BBB0-41E9947F4373}" presName="bottomArc3" presStyleLbl="parChTrans1D1" presStyleIdx="7" presStyleCnt="8"/>
      <dgm:spPr/>
    </dgm:pt>
    <dgm:pt modelId="{71EA6FC7-4F8C-41FB-8CE2-E180EEE8DC4E}" type="pres">
      <dgm:prSet presAssocID="{71910529-189E-4F18-BBB0-41E9947F4373}" presName="topConnNode3" presStyleLbl="asst1" presStyleIdx="0" presStyleCnt="0"/>
      <dgm:spPr/>
      <dgm:t>
        <a:bodyPr/>
        <a:lstStyle/>
        <a:p>
          <a:endParaRPr lang="zh-CN" altLang="en-US"/>
        </a:p>
      </dgm:t>
    </dgm:pt>
    <dgm:pt modelId="{A59EC7FD-8DE8-4A27-B263-25BFD70743C4}" type="pres">
      <dgm:prSet presAssocID="{71910529-189E-4F18-BBB0-41E9947F4373}" presName="hierChild6" presStyleCnt="0"/>
      <dgm:spPr/>
    </dgm:pt>
    <dgm:pt modelId="{C24FD08B-B178-4EFB-8D3B-0C5BB410D9C1}" type="pres">
      <dgm:prSet presAssocID="{71910529-189E-4F18-BBB0-41E9947F4373}" presName="hierChild7" presStyleCnt="0"/>
      <dgm:spPr/>
    </dgm:pt>
  </dgm:ptLst>
  <dgm:cxnLst>
    <dgm:cxn modelId="{3661357A-BA52-4ED7-9383-6C6016174222}" type="presOf" srcId="{51DADA6B-7039-4B60-9900-5D6F312554C4}" destId="{A229CF8C-6E48-4F53-B87F-E861D1AE884F}" srcOrd="1" destOrd="0" presId="urn:microsoft.com/office/officeart/2008/layout/HalfCircleOrganizationChart"/>
    <dgm:cxn modelId="{66DE487F-57C4-4EA7-BB4F-F446CC5725C5}" type="presOf" srcId="{51DADA6B-7039-4B60-9900-5D6F312554C4}" destId="{5F45D211-CC56-47C4-B5E8-571CA191566C}" srcOrd="0" destOrd="0" presId="urn:microsoft.com/office/officeart/2008/layout/HalfCircleOrganizationChart"/>
    <dgm:cxn modelId="{65B64740-C8F1-4DA6-8ADE-1E5A9AEECEE0}" type="presOf" srcId="{77811667-E283-44B9-A1D8-DBD3708C69F2}" destId="{BB892DC9-E929-41DD-8356-0336AD197AFE}" srcOrd="0" destOrd="0" presId="urn:microsoft.com/office/officeart/2008/layout/HalfCircleOrganizationChart"/>
    <dgm:cxn modelId="{7F44656B-A7EB-4329-8241-08D6A9F859C4}" srcId="{77811667-E283-44B9-A1D8-DBD3708C69F2}" destId="{71910529-189E-4F18-BBB0-41E9947F4373}" srcOrd="0" destOrd="0" parTransId="{A31F412A-F73A-4F8A-800B-C402D53EBD48}" sibTransId="{9EA2D8D1-2C11-424E-A8BF-E1CD96BD1E12}"/>
    <dgm:cxn modelId="{34D823FD-0F4F-4B5A-9F63-953B33A0E93D}" type="presOf" srcId="{71910529-189E-4F18-BBB0-41E9947F4373}" destId="{3099D749-1F1B-43DA-B8A4-E6943C27AB9A}" srcOrd="0" destOrd="0" presId="urn:microsoft.com/office/officeart/2008/layout/HalfCircleOrganizationChart"/>
    <dgm:cxn modelId="{4378F8F2-5550-4AEF-8EF6-0BB37E3BFE7E}" srcId="{77811667-E283-44B9-A1D8-DBD3708C69F2}" destId="{03162D47-2E74-4728-B471-B6AE73C3AFEA}" srcOrd="2" destOrd="0" parTransId="{A6899D23-9C27-4231-8C47-5E118C4C8ABF}" sibTransId="{693D176B-A119-4C84-81B9-84BA5CC546F9}"/>
    <dgm:cxn modelId="{F790B927-8BB6-488E-B4D1-81844F089B4D}" type="presOf" srcId="{71910529-189E-4F18-BBB0-41E9947F4373}" destId="{71EA6FC7-4F8C-41FB-8CE2-E180EEE8DC4E}" srcOrd="1" destOrd="0" presId="urn:microsoft.com/office/officeart/2008/layout/HalfCircleOrganizationChart"/>
    <dgm:cxn modelId="{B8E086B5-B2C2-48A7-9522-C80C0B520C75}" type="presOf" srcId="{03162D47-2E74-4728-B471-B6AE73C3AFEA}" destId="{5C7E5886-EFDC-46A1-A9D6-76A9733BB6F1}" srcOrd="0" destOrd="0" presId="urn:microsoft.com/office/officeart/2008/layout/HalfCircleOrganizationChart"/>
    <dgm:cxn modelId="{1D23CF92-F3FD-4DF0-B9D7-E7E4DEBA28C5}" type="presOf" srcId="{77811667-E283-44B9-A1D8-DBD3708C69F2}" destId="{211B6534-500B-4649-886C-96FAF3C99B16}" srcOrd="1" destOrd="0" presId="urn:microsoft.com/office/officeart/2008/layout/HalfCircleOrganizationChart"/>
    <dgm:cxn modelId="{854AAC7D-5F44-450B-878A-6412B20FF5C5}" srcId="{F627B013-A203-4764-9C81-73B9B0283D4A}" destId="{77811667-E283-44B9-A1D8-DBD3708C69F2}" srcOrd="0" destOrd="0" parTransId="{3D09F8A2-9EFA-4613-8252-584899673035}" sibTransId="{445EAB3E-68DB-4F73-8832-41E586B9CE00}"/>
    <dgm:cxn modelId="{72EB03CF-3587-4AAF-95E8-F55E1F46EDB2}" type="presOf" srcId="{03162D47-2E74-4728-B471-B6AE73C3AFEA}" destId="{D79552DB-BC26-43E0-B737-128DC937F2D5}" srcOrd="1" destOrd="0" presId="urn:microsoft.com/office/officeart/2008/layout/HalfCircleOrganizationChart"/>
    <dgm:cxn modelId="{FFBA29C6-40A6-4DDE-ACE0-560D8722312C}" type="presOf" srcId="{F627B013-A203-4764-9C81-73B9B0283D4A}" destId="{FC4581A8-D83C-4D68-BA70-D9FD3C5E3539}" srcOrd="0" destOrd="0" presId="urn:microsoft.com/office/officeart/2008/layout/HalfCircleOrganizationChart"/>
    <dgm:cxn modelId="{73A4F49B-8D1D-4041-BFBB-53DD7E440E73}" type="presOf" srcId="{65586752-7769-4F7C-8B12-8EFADB8E74FA}" destId="{04EF45E9-3811-4B33-B84C-74395C9C53F2}" srcOrd="0" destOrd="0" presId="urn:microsoft.com/office/officeart/2008/layout/HalfCircleOrganizationChart"/>
    <dgm:cxn modelId="{5AAE99EB-BC83-4B09-BDB9-82CC9F107ABD}" type="presOf" srcId="{A31F412A-F73A-4F8A-800B-C402D53EBD48}" destId="{294E47E0-95BD-4921-BD5B-5415D3083AD9}" srcOrd="0" destOrd="0" presId="urn:microsoft.com/office/officeart/2008/layout/HalfCircleOrganizationChart"/>
    <dgm:cxn modelId="{6897D833-3231-43D0-9425-80A54AD12252}" type="presOf" srcId="{A6899D23-9C27-4231-8C47-5E118C4C8ABF}" destId="{038C4A6D-E2B0-44F0-B4D1-939EE284D550}" srcOrd="0" destOrd="0" presId="urn:microsoft.com/office/officeart/2008/layout/HalfCircleOrganizationChart"/>
    <dgm:cxn modelId="{58FADB80-91A2-46BB-812E-0A59D8F235B7}" srcId="{77811667-E283-44B9-A1D8-DBD3708C69F2}" destId="{51DADA6B-7039-4B60-9900-5D6F312554C4}" srcOrd="1" destOrd="0" parTransId="{65586752-7769-4F7C-8B12-8EFADB8E74FA}" sibTransId="{36734A1A-96BC-4E51-A1ED-26EBA2D6258C}"/>
    <dgm:cxn modelId="{00B83FD7-ECE3-4649-B79D-89D079A8881D}" type="presParOf" srcId="{FC4581A8-D83C-4D68-BA70-D9FD3C5E3539}" destId="{D956CD10-90BD-4955-84F8-5245ED46B91A}" srcOrd="0" destOrd="0" presId="urn:microsoft.com/office/officeart/2008/layout/HalfCircleOrganizationChart"/>
    <dgm:cxn modelId="{B39E8599-7880-4DAB-AB90-05E824DA50FA}" type="presParOf" srcId="{D956CD10-90BD-4955-84F8-5245ED46B91A}" destId="{33BD70A2-BD00-46EA-8D1F-EB9E5A86A09C}" srcOrd="0" destOrd="0" presId="urn:microsoft.com/office/officeart/2008/layout/HalfCircleOrganizationChart"/>
    <dgm:cxn modelId="{7C444BB8-E4C0-4132-A87F-E8CC442DC917}" type="presParOf" srcId="{33BD70A2-BD00-46EA-8D1F-EB9E5A86A09C}" destId="{BB892DC9-E929-41DD-8356-0336AD197AFE}" srcOrd="0" destOrd="0" presId="urn:microsoft.com/office/officeart/2008/layout/HalfCircleOrganizationChart"/>
    <dgm:cxn modelId="{7E452BDE-B1E6-4B78-ABAF-325C0045E337}" type="presParOf" srcId="{33BD70A2-BD00-46EA-8D1F-EB9E5A86A09C}" destId="{E030247B-7709-4F76-AB9A-6522CF18E02C}" srcOrd="1" destOrd="0" presId="urn:microsoft.com/office/officeart/2008/layout/HalfCircleOrganizationChart"/>
    <dgm:cxn modelId="{7F589726-E22C-473D-9E6F-6004836E504C}" type="presParOf" srcId="{33BD70A2-BD00-46EA-8D1F-EB9E5A86A09C}" destId="{5BC18463-B6DA-4779-A8AC-080DDD42A700}" srcOrd="2" destOrd="0" presId="urn:microsoft.com/office/officeart/2008/layout/HalfCircleOrganizationChart"/>
    <dgm:cxn modelId="{74ECF9B5-9E08-4FB1-805C-3780852F8D40}" type="presParOf" srcId="{33BD70A2-BD00-46EA-8D1F-EB9E5A86A09C}" destId="{211B6534-500B-4649-886C-96FAF3C99B16}" srcOrd="3" destOrd="0" presId="urn:microsoft.com/office/officeart/2008/layout/HalfCircleOrganizationChart"/>
    <dgm:cxn modelId="{1CC61FC5-20D6-4C74-A658-954BB932003E}" type="presParOf" srcId="{D956CD10-90BD-4955-84F8-5245ED46B91A}" destId="{AD4F571B-E61D-40AC-ADD1-7378DDD48253}" srcOrd="1" destOrd="0" presId="urn:microsoft.com/office/officeart/2008/layout/HalfCircleOrganizationChart"/>
    <dgm:cxn modelId="{ADBCA5B2-A79F-46E6-85C8-953FF68B8851}" type="presParOf" srcId="{AD4F571B-E61D-40AC-ADD1-7378DDD48253}" destId="{04EF45E9-3811-4B33-B84C-74395C9C53F2}" srcOrd="0" destOrd="0" presId="urn:microsoft.com/office/officeart/2008/layout/HalfCircleOrganizationChart"/>
    <dgm:cxn modelId="{9BA73E6C-E8E4-48A7-8BDE-50A2823F25AD}" type="presParOf" srcId="{AD4F571B-E61D-40AC-ADD1-7378DDD48253}" destId="{FA1A2396-C81A-4C7B-82A6-9BBDD4382921}" srcOrd="1" destOrd="0" presId="urn:microsoft.com/office/officeart/2008/layout/HalfCircleOrganizationChart"/>
    <dgm:cxn modelId="{ADC2670B-3EA9-48B3-AA8D-22D5E8246A0D}" type="presParOf" srcId="{FA1A2396-C81A-4C7B-82A6-9BBDD4382921}" destId="{EF4E6FC9-01D7-417E-BCD2-C8A98555052A}" srcOrd="0" destOrd="0" presId="urn:microsoft.com/office/officeart/2008/layout/HalfCircleOrganizationChart"/>
    <dgm:cxn modelId="{40E3A8A1-C00A-42C7-896E-7BC60A08AE67}" type="presParOf" srcId="{EF4E6FC9-01D7-417E-BCD2-C8A98555052A}" destId="{5F45D211-CC56-47C4-B5E8-571CA191566C}" srcOrd="0" destOrd="0" presId="urn:microsoft.com/office/officeart/2008/layout/HalfCircleOrganizationChart"/>
    <dgm:cxn modelId="{E3A5F494-2252-413E-B079-D2E799F37942}" type="presParOf" srcId="{EF4E6FC9-01D7-417E-BCD2-C8A98555052A}" destId="{41EB526C-F126-43E1-AD2C-78B0B6DBD71E}" srcOrd="1" destOrd="0" presId="urn:microsoft.com/office/officeart/2008/layout/HalfCircleOrganizationChart"/>
    <dgm:cxn modelId="{69B3C7CD-CA76-4C7B-A9E0-AC2CE093D8C3}" type="presParOf" srcId="{EF4E6FC9-01D7-417E-BCD2-C8A98555052A}" destId="{60589989-3CDF-4DCA-B7B8-3E95B4FCA8B6}" srcOrd="2" destOrd="0" presId="urn:microsoft.com/office/officeart/2008/layout/HalfCircleOrganizationChart"/>
    <dgm:cxn modelId="{C35AEC5B-3DF4-4425-AD78-1AC9D57BCBF0}" type="presParOf" srcId="{EF4E6FC9-01D7-417E-BCD2-C8A98555052A}" destId="{A229CF8C-6E48-4F53-B87F-E861D1AE884F}" srcOrd="3" destOrd="0" presId="urn:microsoft.com/office/officeart/2008/layout/HalfCircleOrganizationChart"/>
    <dgm:cxn modelId="{D654ACD7-534F-45D0-ACFA-3B97E427D02C}" type="presParOf" srcId="{FA1A2396-C81A-4C7B-82A6-9BBDD4382921}" destId="{13CEFA57-100F-4CA0-BC3E-A4D6B26787A4}" srcOrd="1" destOrd="0" presId="urn:microsoft.com/office/officeart/2008/layout/HalfCircleOrganizationChart"/>
    <dgm:cxn modelId="{21FA31F4-CD91-4DCE-A1B4-93059853DE0F}" type="presParOf" srcId="{FA1A2396-C81A-4C7B-82A6-9BBDD4382921}" destId="{429ECE13-A7F6-4658-8C03-3007EDF5FC38}" srcOrd="2" destOrd="0" presId="urn:microsoft.com/office/officeart/2008/layout/HalfCircleOrganizationChart"/>
    <dgm:cxn modelId="{F73D91F2-D8BA-4BDF-90DA-50D611524235}" type="presParOf" srcId="{AD4F571B-E61D-40AC-ADD1-7378DDD48253}" destId="{038C4A6D-E2B0-44F0-B4D1-939EE284D550}" srcOrd="2" destOrd="0" presId="urn:microsoft.com/office/officeart/2008/layout/HalfCircleOrganizationChart"/>
    <dgm:cxn modelId="{5DD35347-8E91-435A-9594-B8175E57B24F}" type="presParOf" srcId="{AD4F571B-E61D-40AC-ADD1-7378DDD48253}" destId="{78C09CB3-D687-4F7C-970A-456D905AE63B}" srcOrd="3" destOrd="0" presId="urn:microsoft.com/office/officeart/2008/layout/HalfCircleOrganizationChart"/>
    <dgm:cxn modelId="{E85E45DD-44AB-4912-9FDE-2F77963AE8B8}" type="presParOf" srcId="{78C09CB3-D687-4F7C-970A-456D905AE63B}" destId="{B323B03F-8B7D-4382-9D8B-53F6D93CF7D5}" srcOrd="0" destOrd="0" presId="urn:microsoft.com/office/officeart/2008/layout/HalfCircleOrganizationChart"/>
    <dgm:cxn modelId="{6F43A9FA-714D-4E4E-893C-2AF466CDC9FB}" type="presParOf" srcId="{B323B03F-8B7D-4382-9D8B-53F6D93CF7D5}" destId="{5C7E5886-EFDC-46A1-A9D6-76A9733BB6F1}" srcOrd="0" destOrd="0" presId="urn:microsoft.com/office/officeart/2008/layout/HalfCircleOrganizationChart"/>
    <dgm:cxn modelId="{F26207C8-7321-4BB3-8B57-72E80D0CE329}" type="presParOf" srcId="{B323B03F-8B7D-4382-9D8B-53F6D93CF7D5}" destId="{71CFDE85-0C27-422F-ABF8-F2753F382062}" srcOrd="1" destOrd="0" presId="urn:microsoft.com/office/officeart/2008/layout/HalfCircleOrganizationChart"/>
    <dgm:cxn modelId="{B089C48A-2E93-4292-8C15-2560939FB50F}" type="presParOf" srcId="{B323B03F-8B7D-4382-9D8B-53F6D93CF7D5}" destId="{56ED7138-C7E5-4137-9473-C85D51886327}" srcOrd="2" destOrd="0" presId="urn:microsoft.com/office/officeart/2008/layout/HalfCircleOrganizationChart"/>
    <dgm:cxn modelId="{5C2BC4F3-1D83-48CC-9B89-999CF234331E}" type="presParOf" srcId="{B323B03F-8B7D-4382-9D8B-53F6D93CF7D5}" destId="{D79552DB-BC26-43E0-B737-128DC937F2D5}" srcOrd="3" destOrd="0" presId="urn:microsoft.com/office/officeart/2008/layout/HalfCircleOrganizationChart"/>
    <dgm:cxn modelId="{9601A717-44FB-4F79-8BE2-DCA65A2408AA}" type="presParOf" srcId="{78C09CB3-D687-4F7C-970A-456D905AE63B}" destId="{E9BBC83A-BB2E-42D4-9631-4D17B5CAA064}" srcOrd="1" destOrd="0" presId="urn:microsoft.com/office/officeart/2008/layout/HalfCircleOrganizationChart"/>
    <dgm:cxn modelId="{8684A83F-54B1-44E4-BB2F-ADD37B0DF552}" type="presParOf" srcId="{78C09CB3-D687-4F7C-970A-456D905AE63B}" destId="{F26074B8-1731-4E81-929B-33DB256374A5}" srcOrd="2" destOrd="0" presId="urn:microsoft.com/office/officeart/2008/layout/HalfCircleOrganizationChart"/>
    <dgm:cxn modelId="{50301CB7-F4CE-4766-A322-FE27E6C3F112}" type="presParOf" srcId="{D956CD10-90BD-4955-84F8-5245ED46B91A}" destId="{E538CD99-5504-465A-829A-E3DD2482D0E4}" srcOrd="2" destOrd="0" presId="urn:microsoft.com/office/officeart/2008/layout/HalfCircleOrganizationChart"/>
    <dgm:cxn modelId="{BF6BDCBB-9926-4780-8203-81CA1A9D3E2B}" type="presParOf" srcId="{E538CD99-5504-465A-829A-E3DD2482D0E4}" destId="{294E47E0-95BD-4921-BD5B-5415D3083AD9}" srcOrd="0" destOrd="0" presId="urn:microsoft.com/office/officeart/2008/layout/HalfCircleOrganizationChart"/>
    <dgm:cxn modelId="{7BCA9304-E311-401C-BEA1-91CA6C66FA66}" type="presParOf" srcId="{E538CD99-5504-465A-829A-E3DD2482D0E4}" destId="{6BC688EC-3ABF-48CB-8547-CAD0BA827E91}" srcOrd="1" destOrd="0" presId="urn:microsoft.com/office/officeart/2008/layout/HalfCircleOrganizationChart"/>
    <dgm:cxn modelId="{C9CF02AF-307E-4A5D-9A4E-7B6BDEA4BBAF}" type="presParOf" srcId="{6BC688EC-3ABF-48CB-8547-CAD0BA827E91}" destId="{330DDD93-FE12-46B7-B9DA-25C41CC2625C}" srcOrd="0" destOrd="0" presId="urn:microsoft.com/office/officeart/2008/layout/HalfCircleOrganizationChart"/>
    <dgm:cxn modelId="{751D1BBB-C918-4B4F-A4F2-3F5309ECE931}" type="presParOf" srcId="{330DDD93-FE12-46B7-B9DA-25C41CC2625C}" destId="{3099D749-1F1B-43DA-B8A4-E6943C27AB9A}" srcOrd="0" destOrd="0" presId="urn:microsoft.com/office/officeart/2008/layout/HalfCircleOrganizationChart"/>
    <dgm:cxn modelId="{50FB3BAE-9822-4B20-B001-092A007769AE}" type="presParOf" srcId="{330DDD93-FE12-46B7-B9DA-25C41CC2625C}" destId="{4449461A-320B-4512-B40E-E20AA0DF8CBB}" srcOrd="1" destOrd="0" presId="urn:microsoft.com/office/officeart/2008/layout/HalfCircleOrganizationChart"/>
    <dgm:cxn modelId="{4DE592E5-95E8-496E-81EF-2E3317FEEA25}" type="presParOf" srcId="{330DDD93-FE12-46B7-B9DA-25C41CC2625C}" destId="{28193155-2AA4-4285-90CB-F3D2DCDE6E5B}" srcOrd="2" destOrd="0" presId="urn:microsoft.com/office/officeart/2008/layout/HalfCircleOrganizationChart"/>
    <dgm:cxn modelId="{D0E57198-E417-4A86-99FA-9AACA8CF3DB4}" type="presParOf" srcId="{330DDD93-FE12-46B7-B9DA-25C41CC2625C}" destId="{71EA6FC7-4F8C-41FB-8CE2-E180EEE8DC4E}" srcOrd="3" destOrd="0" presId="urn:microsoft.com/office/officeart/2008/layout/HalfCircleOrganizationChart"/>
    <dgm:cxn modelId="{902BFBDF-D17C-482C-87C9-B8F3AB3D736F}" type="presParOf" srcId="{6BC688EC-3ABF-48CB-8547-CAD0BA827E91}" destId="{A59EC7FD-8DE8-4A27-B263-25BFD70743C4}" srcOrd="1" destOrd="0" presId="urn:microsoft.com/office/officeart/2008/layout/HalfCircleOrganizationChart"/>
    <dgm:cxn modelId="{8E1494C2-AEAB-4ABB-923A-A94D7B38FE87}" type="presParOf" srcId="{6BC688EC-3ABF-48CB-8547-CAD0BA827E91}" destId="{C24FD08B-B178-4EFB-8D3B-0C5BB410D9C1}" srcOrd="2" destOrd="0" presId="urn:microsoft.com/office/officeart/2008/layout/HalfCircleOrganizationChar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6AA6F4C2-2344-4688-9F8B-790F712ED764}"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zh-CN" altLang="en-US"/>
        </a:p>
      </dgm:t>
    </dgm:pt>
    <dgm:pt modelId="{76E3D6E4-5AA8-4C93-9218-6FA203B9F83F}">
      <dgm:prSet phldrT="[文本]"/>
      <dgm:spPr/>
      <dgm:t>
        <a:bodyPr/>
        <a:lstStyle/>
        <a:p>
          <a:r>
            <a:rPr lang="zh-CN" altLang="en-US" b="1" dirty="0" smtClean="0"/>
            <a:t>账户开立、变更</a:t>
          </a:r>
          <a:endParaRPr lang="zh-CN" altLang="en-US" b="1" dirty="0"/>
        </a:p>
      </dgm:t>
    </dgm:pt>
    <dgm:pt modelId="{F0510544-21F1-445A-A72C-C95A2D59FBD4}" type="parTrans" cxnId="{31B86060-2C57-4AD0-A8D3-31457134F4DC}">
      <dgm:prSet/>
      <dgm:spPr/>
      <dgm:t>
        <a:bodyPr/>
        <a:lstStyle/>
        <a:p>
          <a:endParaRPr lang="zh-CN" altLang="en-US"/>
        </a:p>
      </dgm:t>
    </dgm:pt>
    <dgm:pt modelId="{A102D785-D5A1-4A55-80B0-7E10939C8D38}" type="sibTrans" cxnId="{31B86060-2C57-4AD0-A8D3-31457134F4DC}">
      <dgm:prSet/>
      <dgm:spPr/>
      <dgm:t>
        <a:bodyPr/>
        <a:lstStyle/>
        <a:p>
          <a:endParaRPr lang="zh-CN" altLang="en-US"/>
        </a:p>
      </dgm:t>
    </dgm:pt>
    <dgm:pt modelId="{D34C2C72-45F5-4E83-8153-910A16726902}">
      <dgm:prSet phldrT="[文本]" custT="1"/>
      <dgm:spPr/>
      <dgm:t>
        <a:bodyPr/>
        <a:lstStyle/>
        <a:p>
          <a:pPr>
            <a:lnSpc>
              <a:spcPct val="150000"/>
            </a:lnSpc>
          </a:pPr>
          <a:r>
            <a:rPr lang="zh-CN" altLang="en-US" sz="1400" dirty="0" smtClean="0"/>
            <a:t>按要求报送账户开立、变更等信息</a:t>
          </a:r>
          <a:endParaRPr lang="zh-CN" altLang="en-US" sz="1400" dirty="0"/>
        </a:p>
      </dgm:t>
    </dgm:pt>
    <dgm:pt modelId="{D5A60551-B481-42D9-BBBF-0C594E82287D}" type="parTrans" cxnId="{A7AD57DA-55B2-4078-BC40-CDDD650A1272}">
      <dgm:prSet/>
      <dgm:spPr/>
      <dgm:t>
        <a:bodyPr/>
        <a:lstStyle/>
        <a:p>
          <a:endParaRPr lang="zh-CN" altLang="en-US"/>
        </a:p>
      </dgm:t>
    </dgm:pt>
    <dgm:pt modelId="{FD6FC0BE-8F16-4FB3-87B8-0D53971728F3}" type="sibTrans" cxnId="{A7AD57DA-55B2-4078-BC40-CDDD650A1272}">
      <dgm:prSet/>
      <dgm:spPr/>
      <dgm:t>
        <a:bodyPr/>
        <a:lstStyle/>
        <a:p>
          <a:endParaRPr lang="zh-CN" altLang="en-US"/>
        </a:p>
      </dgm:t>
    </dgm:pt>
    <dgm:pt modelId="{CE679D36-67AF-4678-811D-665ACECC997E}">
      <dgm:prSet phldrT="[文本]"/>
      <dgm:spPr/>
      <dgm:t>
        <a:bodyPr/>
        <a:lstStyle/>
        <a:p>
          <a:r>
            <a:rPr lang="zh-CN" altLang="en-US" b="1" dirty="0" smtClean="0"/>
            <a:t>销户</a:t>
          </a:r>
          <a:endParaRPr lang="zh-CN" altLang="en-US" b="1" dirty="0"/>
        </a:p>
      </dgm:t>
    </dgm:pt>
    <dgm:pt modelId="{152C55D5-B772-4521-BEFF-E82F61A527E6}" type="parTrans" cxnId="{209A50CF-095F-429F-A856-33933D540FCC}">
      <dgm:prSet/>
      <dgm:spPr/>
      <dgm:t>
        <a:bodyPr/>
        <a:lstStyle/>
        <a:p>
          <a:endParaRPr lang="zh-CN" altLang="en-US"/>
        </a:p>
      </dgm:t>
    </dgm:pt>
    <dgm:pt modelId="{BDF5E43A-589C-45B1-A4BD-AC2257F03DB9}" type="sibTrans" cxnId="{209A50CF-095F-429F-A856-33933D540FCC}">
      <dgm:prSet/>
      <dgm:spPr/>
      <dgm:t>
        <a:bodyPr/>
        <a:lstStyle/>
        <a:p>
          <a:endParaRPr lang="zh-CN" altLang="en-US"/>
        </a:p>
      </dgm:t>
    </dgm:pt>
    <dgm:pt modelId="{06D4F048-1BC6-4A60-AC0B-2CE9B8D9D863}">
      <dgm:prSet phldrT="[文本]" custT="1"/>
      <dgm:spPr/>
      <dgm:t>
        <a:bodyPr/>
        <a:lstStyle/>
        <a:p>
          <a:pPr>
            <a:lnSpc>
              <a:spcPct val="150000"/>
            </a:lnSpc>
          </a:pPr>
          <a:r>
            <a:rPr lang="zh-CN" altLang="en-US" sz="1400" dirty="0" smtClean="0"/>
            <a:t>销户后及时向外汇局上报销户信息</a:t>
          </a:r>
          <a:endParaRPr lang="zh-CN" altLang="en-US" sz="1400" dirty="0"/>
        </a:p>
      </dgm:t>
    </dgm:pt>
    <dgm:pt modelId="{17781C27-3E99-42C5-B261-C2ABF8711EFF}" type="parTrans" cxnId="{226C8595-92C8-42BC-87B4-8228C3395C86}">
      <dgm:prSet/>
      <dgm:spPr/>
      <dgm:t>
        <a:bodyPr/>
        <a:lstStyle/>
        <a:p>
          <a:endParaRPr lang="zh-CN" altLang="en-US"/>
        </a:p>
      </dgm:t>
    </dgm:pt>
    <dgm:pt modelId="{EB026739-1878-4458-A071-AB31956DE5EA}" type="sibTrans" cxnId="{226C8595-92C8-42BC-87B4-8228C3395C86}">
      <dgm:prSet/>
      <dgm:spPr/>
      <dgm:t>
        <a:bodyPr/>
        <a:lstStyle/>
        <a:p>
          <a:endParaRPr lang="zh-CN" altLang="en-US"/>
        </a:p>
      </dgm:t>
    </dgm:pt>
    <dgm:pt modelId="{7F666696-45F0-441B-AA8B-5E829E68FCDF}">
      <dgm:prSet phldrT="[文本]" custT="1"/>
      <dgm:spPr/>
      <dgm:t>
        <a:bodyPr/>
        <a:lstStyle/>
        <a:p>
          <a:pPr>
            <a:lnSpc>
              <a:spcPct val="150000"/>
            </a:lnSpc>
          </a:pPr>
          <a:r>
            <a:rPr lang="zh-CN" altLang="en-US" sz="1400" dirty="0" smtClean="0"/>
            <a:t>开户资料应通过实地上门等方式进行核实</a:t>
          </a:r>
          <a:endParaRPr lang="zh-CN" altLang="en-US" sz="1400" dirty="0"/>
        </a:p>
      </dgm:t>
    </dgm:pt>
    <dgm:pt modelId="{B83582DD-B5CD-4822-9D57-4708F1920C11}" type="parTrans" cxnId="{4D13C358-2FDA-4A2C-B793-F953E0FB10A4}">
      <dgm:prSet/>
      <dgm:spPr/>
      <dgm:t>
        <a:bodyPr/>
        <a:lstStyle/>
        <a:p>
          <a:endParaRPr lang="zh-CN" altLang="en-US"/>
        </a:p>
      </dgm:t>
    </dgm:pt>
    <dgm:pt modelId="{6CAAC0BF-D62C-4AA1-BA9A-C8FBBE4568C8}" type="sibTrans" cxnId="{4D13C358-2FDA-4A2C-B793-F953E0FB10A4}">
      <dgm:prSet/>
      <dgm:spPr/>
      <dgm:t>
        <a:bodyPr/>
        <a:lstStyle/>
        <a:p>
          <a:endParaRPr lang="zh-CN" altLang="en-US"/>
        </a:p>
      </dgm:t>
    </dgm:pt>
    <dgm:pt modelId="{6677AD1C-14A9-4948-9FF9-D49F3381714D}">
      <dgm:prSet phldrT="[文本]" custT="1"/>
      <dgm:spPr/>
      <dgm:t>
        <a:bodyPr/>
        <a:lstStyle/>
        <a:p>
          <a:pPr>
            <a:lnSpc>
              <a:spcPct val="150000"/>
            </a:lnSpc>
          </a:pPr>
          <a:r>
            <a:rPr lang="zh-CN" altLang="en-US" sz="1400" dirty="0" smtClean="0"/>
            <a:t>客户机构名称、性质变化时应办理基本信息变更手续</a:t>
          </a:r>
          <a:endParaRPr lang="zh-CN" altLang="en-US" sz="1400" dirty="0"/>
        </a:p>
      </dgm:t>
    </dgm:pt>
    <dgm:pt modelId="{355400F5-8394-42BB-B341-EC10750255CE}" type="parTrans" cxnId="{39F0861A-95F4-4C58-A9DA-4FE3559278C4}">
      <dgm:prSet/>
      <dgm:spPr/>
      <dgm:t>
        <a:bodyPr/>
        <a:lstStyle/>
        <a:p>
          <a:endParaRPr lang="zh-CN" altLang="en-US"/>
        </a:p>
      </dgm:t>
    </dgm:pt>
    <dgm:pt modelId="{7B988CD3-213E-4464-AA1F-342869906D71}" type="sibTrans" cxnId="{39F0861A-95F4-4C58-A9DA-4FE3559278C4}">
      <dgm:prSet/>
      <dgm:spPr/>
      <dgm:t>
        <a:bodyPr/>
        <a:lstStyle/>
        <a:p>
          <a:endParaRPr lang="zh-CN" altLang="en-US"/>
        </a:p>
      </dgm:t>
    </dgm:pt>
    <dgm:pt modelId="{649D3C2B-927C-42DC-B25A-3194D50375D1}">
      <dgm:prSet phldrT="[文本]" custT="1"/>
      <dgm:spPr/>
      <dgm:t>
        <a:bodyPr/>
        <a:lstStyle/>
        <a:p>
          <a:pPr>
            <a:lnSpc>
              <a:spcPct val="150000"/>
            </a:lnSpc>
          </a:pPr>
          <a:r>
            <a:rPr lang="zh-CN" altLang="en-US" sz="1400" dirty="0" smtClean="0"/>
            <a:t>收支申报信息应在销户前准确报送</a:t>
          </a:r>
          <a:endParaRPr lang="zh-CN" altLang="en-US" sz="1400" dirty="0"/>
        </a:p>
      </dgm:t>
    </dgm:pt>
    <dgm:pt modelId="{C58652C6-93D6-4ABD-B98C-47AF11CE589D}" type="parTrans" cxnId="{B3C5C917-047F-4797-AF0D-2DBF2AA0E8FE}">
      <dgm:prSet/>
      <dgm:spPr/>
      <dgm:t>
        <a:bodyPr/>
        <a:lstStyle/>
        <a:p>
          <a:endParaRPr lang="zh-CN" altLang="en-US"/>
        </a:p>
      </dgm:t>
    </dgm:pt>
    <dgm:pt modelId="{A76A06C8-77DF-40FB-BA0E-DBE49E654C66}" type="sibTrans" cxnId="{B3C5C917-047F-4797-AF0D-2DBF2AA0E8FE}">
      <dgm:prSet/>
      <dgm:spPr/>
      <dgm:t>
        <a:bodyPr/>
        <a:lstStyle/>
        <a:p>
          <a:endParaRPr lang="zh-CN" altLang="en-US"/>
        </a:p>
      </dgm:t>
    </dgm:pt>
    <dgm:pt modelId="{3BE3DB51-6653-404C-99BA-07F139167F36}">
      <dgm:prSet phldrT="[文本]" custT="1"/>
      <dgm:spPr/>
      <dgm:t>
        <a:bodyPr/>
        <a:lstStyle/>
        <a:p>
          <a:pPr>
            <a:lnSpc>
              <a:spcPct val="150000"/>
            </a:lnSpc>
          </a:pPr>
          <a:r>
            <a:rPr lang="zh-CN" altLang="en-US" sz="1400" dirty="0" smtClean="0"/>
            <a:t>营业执照被吊销的，应主动联系客户进行销户，超过</a:t>
          </a:r>
          <a:r>
            <a:rPr lang="en-US" altLang="zh-CN" sz="1400" dirty="0" smtClean="0"/>
            <a:t>1</a:t>
          </a:r>
          <a:r>
            <a:rPr lang="zh-CN" altLang="en-US" sz="1400" dirty="0" smtClean="0"/>
            <a:t>个月未办理的，银行应冻结账户</a:t>
          </a:r>
          <a:endParaRPr lang="zh-CN" altLang="en-US" sz="1400" dirty="0"/>
        </a:p>
      </dgm:t>
    </dgm:pt>
    <dgm:pt modelId="{AE2DA5DA-8BB1-42CC-8B25-02776191B908}" type="parTrans" cxnId="{1F140211-9257-4053-A6E6-C7C17B45C472}">
      <dgm:prSet/>
      <dgm:spPr/>
      <dgm:t>
        <a:bodyPr/>
        <a:lstStyle/>
        <a:p>
          <a:endParaRPr lang="zh-CN" altLang="en-US"/>
        </a:p>
      </dgm:t>
    </dgm:pt>
    <dgm:pt modelId="{67DE059A-3158-4035-80B4-05668091D29A}" type="sibTrans" cxnId="{1F140211-9257-4053-A6E6-C7C17B45C472}">
      <dgm:prSet/>
      <dgm:spPr/>
      <dgm:t>
        <a:bodyPr/>
        <a:lstStyle/>
        <a:p>
          <a:endParaRPr lang="zh-CN" altLang="en-US"/>
        </a:p>
      </dgm:t>
    </dgm:pt>
    <dgm:pt modelId="{986C0E79-EF02-4F8A-BB3A-379696268542}">
      <dgm:prSet phldrT="[文本]" custT="1"/>
      <dgm:spPr/>
      <dgm:t>
        <a:bodyPr/>
        <a:lstStyle/>
        <a:p>
          <a:pPr>
            <a:lnSpc>
              <a:spcPct val="150000"/>
            </a:lnSpc>
          </a:pPr>
          <a:r>
            <a:rPr lang="zh-CN" altLang="en-US" sz="1400" dirty="0" smtClean="0"/>
            <a:t>查询“外汇账户管理信息系统”信息</a:t>
          </a:r>
          <a:endParaRPr lang="zh-CN" altLang="en-US" sz="1400" dirty="0"/>
        </a:p>
      </dgm:t>
    </dgm:pt>
    <dgm:pt modelId="{E79F5224-263C-42F0-B9AF-2C6C6C153C63}" type="sibTrans" cxnId="{3E68B117-4601-454D-97D7-E923F471B2C8}">
      <dgm:prSet/>
      <dgm:spPr/>
      <dgm:t>
        <a:bodyPr/>
        <a:lstStyle/>
        <a:p>
          <a:endParaRPr lang="zh-CN" altLang="en-US"/>
        </a:p>
      </dgm:t>
    </dgm:pt>
    <dgm:pt modelId="{3B6AA1AC-2471-4702-8B42-0C8D81259CB6}" type="parTrans" cxnId="{3E68B117-4601-454D-97D7-E923F471B2C8}">
      <dgm:prSet/>
      <dgm:spPr/>
      <dgm:t>
        <a:bodyPr/>
        <a:lstStyle/>
        <a:p>
          <a:endParaRPr lang="zh-CN" altLang="en-US"/>
        </a:p>
      </dgm:t>
    </dgm:pt>
    <dgm:pt modelId="{CC6C57A8-C92F-4E14-9D63-9766BED0615F}" type="pres">
      <dgm:prSet presAssocID="{6AA6F4C2-2344-4688-9F8B-790F712ED764}" presName="Name0" presStyleCnt="0">
        <dgm:presLayoutVars>
          <dgm:dir/>
          <dgm:animLvl val="lvl"/>
          <dgm:resizeHandles val="exact"/>
        </dgm:presLayoutVars>
      </dgm:prSet>
      <dgm:spPr/>
      <dgm:t>
        <a:bodyPr/>
        <a:lstStyle/>
        <a:p>
          <a:endParaRPr lang="zh-CN" altLang="en-US"/>
        </a:p>
      </dgm:t>
    </dgm:pt>
    <dgm:pt modelId="{C7C9F792-C936-4CCA-9F8F-84B414FF6C9D}" type="pres">
      <dgm:prSet presAssocID="{76E3D6E4-5AA8-4C93-9218-6FA203B9F83F}" presName="composite" presStyleCnt="0"/>
      <dgm:spPr/>
    </dgm:pt>
    <dgm:pt modelId="{4FE2BF9A-71D2-4940-9B09-E8C6B1D2F18E}" type="pres">
      <dgm:prSet presAssocID="{76E3D6E4-5AA8-4C93-9218-6FA203B9F83F}" presName="parTx" presStyleLbl="alignNode1" presStyleIdx="0" presStyleCnt="2">
        <dgm:presLayoutVars>
          <dgm:chMax val="0"/>
          <dgm:chPref val="0"/>
          <dgm:bulletEnabled val="1"/>
        </dgm:presLayoutVars>
      </dgm:prSet>
      <dgm:spPr/>
      <dgm:t>
        <a:bodyPr/>
        <a:lstStyle/>
        <a:p>
          <a:endParaRPr lang="zh-CN" altLang="en-US"/>
        </a:p>
      </dgm:t>
    </dgm:pt>
    <dgm:pt modelId="{13FDA813-0AF2-43D4-8C47-47C78ABE9689}" type="pres">
      <dgm:prSet presAssocID="{76E3D6E4-5AA8-4C93-9218-6FA203B9F83F}" presName="desTx" presStyleLbl="alignAccFollowNode1" presStyleIdx="0" presStyleCnt="2">
        <dgm:presLayoutVars>
          <dgm:bulletEnabled val="1"/>
        </dgm:presLayoutVars>
      </dgm:prSet>
      <dgm:spPr/>
      <dgm:t>
        <a:bodyPr/>
        <a:lstStyle/>
        <a:p>
          <a:endParaRPr lang="zh-CN" altLang="en-US"/>
        </a:p>
      </dgm:t>
    </dgm:pt>
    <dgm:pt modelId="{D1470D99-271F-4F4A-B996-8E2D75E02C72}" type="pres">
      <dgm:prSet presAssocID="{A102D785-D5A1-4A55-80B0-7E10939C8D38}" presName="space" presStyleCnt="0"/>
      <dgm:spPr/>
    </dgm:pt>
    <dgm:pt modelId="{627D201E-935A-4186-ADB1-9A50844F193C}" type="pres">
      <dgm:prSet presAssocID="{CE679D36-67AF-4678-811D-665ACECC997E}" presName="composite" presStyleCnt="0"/>
      <dgm:spPr/>
    </dgm:pt>
    <dgm:pt modelId="{1E4371CA-EB24-44A1-8920-26100116218A}" type="pres">
      <dgm:prSet presAssocID="{CE679D36-67AF-4678-811D-665ACECC997E}" presName="parTx" presStyleLbl="alignNode1" presStyleIdx="1" presStyleCnt="2">
        <dgm:presLayoutVars>
          <dgm:chMax val="0"/>
          <dgm:chPref val="0"/>
          <dgm:bulletEnabled val="1"/>
        </dgm:presLayoutVars>
      </dgm:prSet>
      <dgm:spPr/>
      <dgm:t>
        <a:bodyPr/>
        <a:lstStyle/>
        <a:p>
          <a:endParaRPr lang="zh-CN" altLang="en-US"/>
        </a:p>
      </dgm:t>
    </dgm:pt>
    <dgm:pt modelId="{E50C65F6-D959-49B7-8399-BFD6845DCA00}" type="pres">
      <dgm:prSet presAssocID="{CE679D36-67AF-4678-811D-665ACECC997E}" presName="desTx" presStyleLbl="alignAccFollowNode1" presStyleIdx="1" presStyleCnt="2">
        <dgm:presLayoutVars>
          <dgm:bulletEnabled val="1"/>
        </dgm:presLayoutVars>
      </dgm:prSet>
      <dgm:spPr/>
      <dgm:t>
        <a:bodyPr/>
        <a:lstStyle/>
        <a:p>
          <a:endParaRPr lang="zh-CN" altLang="en-US"/>
        </a:p>
      </dgm:t>
    </dgm:pt>
  </dgm:ptLst>
  <dgm:cxnLst>
    <dgm:cxn modelId="{C4744780-B84D-4C10-BCAA-1B8F599E6F6F}" type="presOf" srcId="{7F666696-45F0-441B-AA8B-5E829E68FCDF}" destId="{13FDA813-0AF2-43D4-8C47-47C78ABE9689}" srcOrd="0" destOrd="2" presId="urn:microsoft.com/office/officeart/2005/8/layout/hList1"/>
    <dgm:cxn modelId="{226C8595-92C8-42BC-87B4-8228C3395C86}" srcId="{CE679D36-67AF-4678-811D-665ACECC997E}" destId="{06D4F048-1BC6-4A60-AC0B-2CE9B8D9D863}" srcOrd="0" destOrd="0" parTransId="{17781C27-3E99-42C5-B261-C2ABF8711EFF}" sibTransId="{EB026739-1878-4458-A071-AB31956DE5EA}"/>
    <dgm:cxn modelId="{43AE7B58-5CA4-44A8-AE32-F7766EF8DF1F}" type="presOf" srcId="{986C0E79-EF02-4F8A-BB3A-379696268542}" destId="{13FDA813-0AF2-43D4-8C47-47C78ABE9689}" srcOrd="0" destOrd="0" presId="urn:microsoft.com/office/officeart/2005/8/layout/hList1"/>
    <dgm:cxn modelId="{A7AD57DA-55B2-4078-BC40-CDDD650A1272}" srcId="{76E3D6E4-5AA8-4C93-9218-6FA203B9F83F}" destId="{D34C2C72-45F5-4E83-8153-910A16726902}" srcOrd="1" destOrd="0" parTransId="{D5A60551-B481-42D9-BBBF-0C594E82287D}" sibTransId="{FD6FC0BE-8F16-4FB3-87B8-0D53971728F3}"/>
    <dgm:cxn modelId="{39F0861A-95F4-4C58-A9DA-4FE3559278C4}" srcId="{76E3D6E4-5AA8-4C93-9218-6FA203B9F83F}" destId="{6677AD1C-14A9-4948-9FF9-D49F3381714D}" srcOrd="3" destOrd="0" parTransId="{355400F5-8394-42BB-B341-EC10750255CE}" sibTransId="{7B988CD3-213E-4464-AA1F-342869906D71}"/>
    <dgm:cxn modelId="{97F26262-A715-4A30-9703-4AC30BF34E77}" type="presOf" srcId="{CE679D36-67AF-4678-811D-665ACECC997E}" destId="{1E4371CA-EB24-44A1-8920-26100116218A}" srcOrd="0" destOrd="0" presId="urn:microsoft.com/office/officeart/2005/8/layout/hList1"/>
    <dgm:cxn modelId="{B3C5C917-047F-4797-AF0D-2DBF2AA0E8FE}" srcId="{CE679D36-67AF-4678-811D-665ACECC997E}" destId="{649D3C2B-927C-42DC-B25A-3194D50375D1}" srcOrd="1" destOrd="0" parTransId="{C58652C6-93D6-4ABD-B98C-47AF11CE589D}" sibTransId="{A76A06C8-77DF-40FB-BA0E-DBE49E654C66}"/>
    <dgm:cxn modelId="{CDA7CC92-3B45-457C-B330-1059C718A287}" type="presOf" srcId="{76E3D6E4-5AA8-4C93-9218-6FA203B9F83F}" destId="{4FE2BF9A-71D2-4940-9B09-E8C6B1D2F18E}" srcOrd="0" destOrd="0" presId="urn:microsoft.com/office/officeart/2005/8/layout/hList1"/>
    <dgm:cxn modelId="{1F140211-9257-4053-A6E6-C7C17B45C472}" srcId="{CE679D36-67AF-4678-811D-665ACECC997E}" destId="{3BE3DB51-6653-404C-99BA-07F139167F36}" srcOrd="2" destOrd="0" parTransId="{AE2DA5DA-8BB1-42CC-8B25-02776191B908}" sibTransId="{67DE059A-3158-4035-80B4-05668091D29A}"/>
    <dgm:cxn modelId="{4D13C358-2FDA-4A2C-B793-F953E0FB10A4}" srcId="{76E3D6E4-5AA8-4C93-9218-6FA203B9F83F}" destId="{7F666696-45F0-441B-AA8B-5E829E68FCDF}" srcOrd="2" destOrd="0" parTransId="{B83582DD-B5CD-4822-9D57-4708F1920C11}" sibTransId="{6CAAC0BF-D62C-4AA1-BA9A-C8FBBE4568C8}"/>
    <dgm:cxn modelId="{3E68B117-4601-454D-97D7-E923F471B2C8}" srcId="{76E3D6E4-5AA8-4C93-9218-6FA203B9F83F}" destId="{986C0E79-EF02-4F8A-BB3A-379696268542}" srcOrd="0" destOrd="0" parTransId="{3B6AA1AC-2471-4702-8B42-0C8D81259CB6}" sibTransId="{E79F5224-263C-42F0-B9AF-2C6C6C153C63}"/>
    <dgm:cxn modelId="{209A50CF-095F-429F-A856-33933D540FCC}" srcId="{6AA6F4C2-2344-4688-9F8B-790F712ED764}" destId="{CE679D36-67AF-4678-811D-665ACECC997E}" srcOrd="1" destOrd="0" parTransId="{152C55D5-B772-4521-BEFF-E82F61A527E6}" sibTransId="{BDF5E43A-589C-45B1-A4BD-AC2257F03DB9}"/>
    <dgm:cxn modelId="{5E582A75-A97A-48D1-8FEF-CB88C66F3C10}" type="presOf" srcId="{06D4F048-1BC6-4A60-AC0B-2CE9B8D9D863}" destId="{E50C65F6-D959-49B7-8399-BFD6845DCA00}" srcOrd="0" destOrd="0" presId="urn:microsoft.com/office/officeart/2005/8/layout/hList1"/>
    <dgm:cxn modelId="{072DD446-0810-45D8-AEA8-9207CE782FF2}" type="presOf" srcId="{3BE3DB51-6653-404C-99BA-07F139167F36}" destId="{E50C65F6-D959-49B7-8399-BFD6845DCA00}" srcOrd="0" destOrd="2" presId="urn:microsoft.com/office/officeart/2005/8/layout/hList1"/>
    <dgm:cxn modelId="{58A8566A-4964-454A-84F8-A13C76780218}" type="presOf" srcId="{649D3C2B-927C-42DC-B25A-3194D50375D1}" destId="{E50C65F6-D959-49B7-8399-BFD6845DCA00}" srcOrd="0" destOrd="1" presId="urn:microsoft.com/office/officeart/2005/8/layout/hList1"/>
    <dgm:cxn modelId="{4F73E087-6A84-4054-AB9E-9AA5B7CC81B5}" type="presOf" srcId="{6AA6F4C2-2344-4688-9F8B-790F712ED764}" destId="{CC6C57A8-C92F-4E14-9D63-9766BED0615F}" srcOrd="0" destOrd="0" presId="urn:microsoft.com/office/officeart/2005/8/layout/hList1"/>
    <dgm:cxn modelId="{31B86060-2C57-4AD0-A8D3-31457134F4DC}" srcId="{6AA6F4C2-2344-4688-9F8B-790F712ED764}" destId="{76E3D6E4-5AA8-4C93-9218-6FA203B9F83F}" srcOrd="0" destOrd="0" parTransId="{F0510544-21F1-445A-A72C-C95A2D59FBD4}" sibTransId="{A102D785-D5A1-4A55-80B0-7E10939C8D38}"/>
    <dgm:cxn modelId="{19E3CB4E-26B2-4AC7-8447-4C9AD1B0E9CB}" type="presOf" srcId="{D34C2C72-45F5-4E83-8153-910A16726902}" destId="{13FDA813-0AF2-43D4-8C47-47C78ABE9689}" srcOrd="0" destOrd="1" presId="urn:microsoft.com/office/officeart/2005/8/layout/hList1"/>
    <dgm:cxn modelId="{C00EFEDA-A8F3-4485-9EC5-2C832AA197E7}" type="presOf" srcId="{6677AD1C-14A9-4948-9FF9-D49F3381714D}" destId="{13FDA813-0AF2-43D4-8C47-47C78ABE9689}" srcOrd="0" destOrd="3" presId="urn:microsoft.com/office/officeart/2005/8/layout/hList1"/>
    <dgm:cxn modelId="{7EDEA3E8-1E3C-4556-9E69-DC56406D28E7}" type="presParOf" srcId="{CC6C57A8-C92F-4E14-9D63-9766BED0615F}" destId="{C7C9F792-C936-4CCA-9F8F-84B414FF6C9D}" srcOrd="0" destOrd="0" presId="urn:microsoft.com/office/officeart/2005/8/layout/hList1"/>
    <dgm:cxn modelId="{4029CF86-86CC-40D1-9102-3E21628610DE}" type="presParOf" srcId="{C7C9F792-C936-4CCA-9F8F-84B414FF6C9D}" destId="{4FE2BF9A-71D2-4940-9B09-E8C6B1D2F18E}" srcOrd="0" destOrd="0" presId="urn:microsoft.com/office/officeart/2005/8/layout/hList1"/>
    <dgm:cxn modelId="{83EF69A4-A9F6-4908-82C9-8E52CA3C085A}" type="presParOf" srcId="{C7C9F792-C936-4CCA-9F8F-84B414FF6C9D}" destId="{13FDA813-0AF2-43D4-8C47-47C78ABE9689}" srcOrd="1" destOrd="0" presId="urn:microsoft.com/office/officeart/2005/8/layout/hList1"/>
    <dgm:cxn modelId="{7A76CA68-98E9-4448-AC82-823A354AC593}" type="presParOf" srcId="{CC6C57A8-C92F-4E14-9D63-9766BED0615F}" destId="{D1470D99-271F-4F4A-B996-8E2D75E02C72}" srcOrd="1" destOrd="0" presId="urn:microsoft.com/office/officeart/2005/8/layout/hList1"/>
    <dgm:cxn modelId="{3D891029-9EF7-471D-9C04-A0D85F95FAC8}" type="presParOf" srcId="{CC6C57A8-C92F-4E14-9D63-9766BED0615F}" destId="{627D201E-935A-4186-ADB1-9A50844F193C}" srcOrd="2" destOrd="0" presId="urn:microsoft.com/office/officeart/2005/8/layout/hList1"/>
    <dgm:cxn modelId="{B2FDCCD7-909B-48A4-A7D2-344CE958259A}" type="presParOf" srcId="{627D201E-935A-4186-ADB1-9A50844F193C}" destId="{1E4371CA-EB24-44A1-8920-26100116218A}" srcOrd="0" destOrd="0" presId="urn:microsoft.com/office/officeart/2005/8/layout/hList1"/>
    <dgm:cxn modelId="{7BB70241-1F8F-49AA-9667-59C66B0C5B57}" type="presParOf" srcId="{627D201E-935A-4186-ADB1-9A50844F193C}" destId="{E50C65F6-D959-49B7-8399-BFD6845DCA00}"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012FA88F-798B-48F0-BB14-CBD8F6C02086}"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zh-CN" altLang="en-US"/>
        </a:p>
      </dgm:t>
    </dgm:pt>
    <dgm:pt modelId="{380995F1-5596-4ECC-AE04-D6ABD7805CFB}">
      <dgm:prSet phldrT="[文本]"/>
      <dgm:spPr/>
      <dgm:t>
        <a:bodyPr/>
        <a:lstStyle/>
        <a:p>
          <a:r>
            <a:rPr lang="zh-CN" altLang="en-US" b="1" dirty="0" smtClean="0"/>
            <a:t>本人外汇结算账户</a:t>
          </a:r>
          <a:endParaRPr lang="zh-CN" altLang="en-US" b="1" dirty="0"/>
        </a:p>
      </dgm:t>
    </dgm:pt>
    <dgm:pt modelId="{0C7E0552-2058-4411-957F-EF97ECAFE19A}" type="parTrans" cxnId="{D62AD585-4ACA-48CC-8A6B-B26FA9BCAC2A}">
      <dgm:prSet/>
      <dgm:spPr/>
      <dgm:t>
        <a:bodyPr/>
        <a:lstStyle/>
        <a:p>
          <a:endParaRPr lang="zh-CN" altLang="en-US"/>
        </a:p>
      </dgm:t>
    </dgm:pt>
    <dgm:pt modelId="{C1F1E0C5-7F66-4DAE-BF1D-DDFDFAD24F5B}" type="sibTrans" cxnId="{D62AD585-4ACA-48CC-8A6B-B26FA9BCAC2A}">
      <dgm:prSet/>
      <dgm:spPr/>
      <dgm:t>
        <a:bodyPr/>
        <a:lstStyle/>
        <a:p>
          <a:endParaRPr lang="zh-CN" altLang="en-US"/>
        </a:p>
      </dgm:t>
    </dgm:pt>
    <dgm:pt modelId="{FF29C3A3-D4FB-4D4B-BA04-91E783291639}">
      <dgm:prSet phldrT="[文本]"/>
      <dgm:spPr/>
      <dgm:t>
        <a:bodyPr/>
        <a:lstStyle/>
        <a:p>
          <a:r>
            <a:rPr lang="zh-CN" altLang="en-US" b="1" dirty="0" smtClean="0"/>
            <a:t>本人外汇储蓄账户</a:t>
          </a:r>
          <a:endParaRPr lang="zh-CN" altLang="en-US" b="1" dirty="0"/>
        </a:p>
      </dgm:t>
    </dgm:pt>
    <dgm:pt modelId="{C5947390-B538-4B81-B36A-52A8A1BB0C87}" type="parTrans" cxnId="{3D7172D9-8E3A-40C2-AEDF-8CB9F411E356}">
      <dgm:prSet/>
      <dgm:spPr/>
      <dgm:t>
        <a:bodyPr/>
        <a:lstStyle/>
        <a:p>
          <a:endParaRPr lang="zh-CN" altLang="en-US"/>
        </a:p>
      </dgm:t>
    </dgm:pt>
    <dgm:pt modelId="{292FB522-6632-4019-8891-02DC6948D34D}" type="sibTrans" cxnId="{3D7172D9-8E3A-40C2-AEDF-8CB9F411E356}">
      <dgm:prSet/>
      <dgm:spPr/>
      <dgm:t>
        <a:bodyPr/>
        <a:lstStyle/>
        <a:p>
          <a:endParaRPr lang="zh-CN" altLang="en-US"/>
        </a:p>
      </dgm:t>
    </dgm:pt>
    <dgm:pt modelId="{88CA717C-5A36-4E63-9533-02CFDF10EF3D}">
      <dgm:prSet phldrT="[文本]"/>
      <dgm:spPr/>
      <dgm:t>
        <a:bodyPr/>
        <a:lstStyle/>
        <a:p>
          <a:r>
            <a:rPr lang="zh-CN" altLang="en-US" b="1" dirty="0" smtClean="0"/>
            <a:t>代理企业账户</a:t>
          </a:r>
          <a:endParaRPr lang="zh-CN" altLang="en-US" b="1" dirty="0"/>
        </a:p>
      </dgm:t>
    </dgm:pt>
    <dgm:pt modelId="{11AA4805-3CB6-4806-9CC0-F087948771CB}" type="parTrans" cxnId="{B64DAF6E-5C55-43E1-9021-06F72A7198FF}">
      <dgm:prSet/>
      <dgm:spPr/>
      <dgm:t>
        <a:bodyPr/>
        <a:lstStyle/>
        <a:p>
          <a:endParaRPr lang="zh-CN" altLang="en-US"/>
        </a:p>
      </dgm:t>
    </dgm:pt>
    <dgm:pt modelId="{1C37C828-8352-4BD6-BE2C-2DB55D8F19BE}" type="sibTrans" cxnId="{B64DAF6E-5C55-43E1-9021-06F72A7198FF}">
      <dgm:prSet/>
      <dgm:spPr/>
      <dgm:t>
        <a:bodyPr/>
        <a:lstStyle/>
        <a:p>
          <a:endParaRPr lang="zh-CN" altLang="en-US"/>
        </a:p>
      </dgm:t>
    </dgm:pt>
    <dgm:pt modelId="{E43E6D35-D894-48F9-BDB0-DDECBB59B5E0}">
      <dgm:prSet phldrT="[文本]"/>
      <dgm:spPr/>
      <dgm:t>
        <a:bodyPr/>
        <a:lstStyle/>
        <a:p>
          <a:r>
            <a:rPr lang="zh-CN" altLang="en-US" dirty="0" smtClean="0"/>
            <a:t>凭本人有效身份证件办理</a:t>
          </a:r>
          <a:endParaRPr lang="zh-CN" altLang="en-US" dirty="0"/>
        </a:p>
      </dgm:t>
    </dgm:pt>
    <dgm:pt modelId="{08F6CBF7-2DE0-4796-93FA-DB40DEF19660}" type="parTrans" cxnId="{165816F0-D47E-41A6-8BD6-9AA0412B868A}">
      <dgm:prSet/>
      <dgm:spPr/>
      <dgm:t>
        <a:bodyPr/>
        <a:lstStyle/>
        <a:p>
          <a:endParaRPr lang="zh-CN" altLang="en-US"/>
        </a:p>
      </dgm:t>
    </dgm:pt>
    <dgm:pt modelId="{6826584E-7D25-411D-A49F-36E08B4C69E0}" type="sibTrans" cxnId="{165816F0-D47E-41A6-8BD6-9AA0412B868A}">
      <dgm:prSet/>
      <dgm:spPr/>
      <dgm:t>
        <a:bodyPr/>
        <a:lstStyle/>
        <a:p>
          <a:endParaRPr lang="zh-CN" altLang="en-US"/>
        </a:p>
      </dgm:t>
    </dgm:pt>
    <dgm:pt modelId="{357F45A7-CD7F-435A-B5A5-5E7D7555521B}">
      <dgm:prSet phldrT="[文本]"/>
      <dgm:spPr/>
      <dgm:t>
        <a:bodyPr/>
        <a:lstStyle/>
        <a:p>
          <a:r>
            <a:rPr lang="zh-CN" altLang="en-US" dirty="0" smtClean="0"/>
            <a:t>储蓄账户向结算账户转账，当日资金必须对外支付，不得结汇</a:t>
          </a:r>
          <a:endParaRPr lang="zh-CN" altLang="en-US" dirty="0"/>
        </a:p>
      </dgm:t>
    </dgm:pt>
    <dgm:pt modelId="{4B32FBFC-8032-463A-AB7D-F861AD8F8A8F}" type="parTrans" cxnId="{E9E964A0-CC43-4DC9-9E1D-A899F478555B}">
      <dgm:prSet/>
      <dgm:spPr/>
      <dgm:t>
        <a:bodyPr/>
        <a:lstStyle/>
        <a:p>
          <a:endParaRPr lang="zh-CN" altLang="en-US"/>
        </a:p>
      </dgm:t>
    </dgm:pt>
    <dgm:pt modelId="{0DE6201F-5881-4CBF-8B64-AD54D421527A}" type="sibTrans" cxnId="{E9E964A0-CC43-4DC9-9E1D-A899F478555B}">
      <dgm:prSet/>
      <dgm:spPr/>
      <dgm:t>
        <a:bodyPr/>
        <a:lstStyle/>
        <a:p>
          <a:endParaRPr lang="zh-CN" altLang="en-US"/>
        </a:p>
      </dgm:t>
    </dgm:pt>
    <dgm:pt modelId="{2901C377-B64B-42C4-8924-FC5A065C972E}">
      <dgm:prSet phldrT="[文本]"/>
      <dgm:spPr/>
      <dgm:t>
        <a:bodyPr/>
        <a:lstStyle/>
        <a:p>
          <a:r>
            <a:rPr lang="zh-CN" altLang="en-US" dirty="0" smtClean="0"/>
            <a:t>跨行划款时，划出行应标注账户性质</a:t>
          </a:r>
          <a:endParaRPr lang="zh-CN" altLang="en-US" dirty="0"/>
        </a:p>
      </dgm:t>
    </dgm:pt>
    <dgm:pt modelId="{311CCD80-63E0-46EA-8C8A-46D64A264565}" type="parTrans" cxnId="{623DCA4C-7932-4879-9071-960FA4E24E9C}">
      <dgm:prSet/>
      <dgm:spPr/>
      <dgm:t>
        <a:bodyPr/>
        <a:lstStyle/>
        <a:p>
          <a:endParaRPr lang="zh-CN" altLang="en-US"/>
        </a:p>
      </dgm:t>
    </dgm:pt>
    <dgm:pt modelId="{8F2CA832-FACC-400C-9523-A8DDFE85491F}" type="sibTrans" cxnId="{623DCA4C-7932-4879-9071-960FA4E24E9C}">
      <dgm:prSet/>
      <dgm:spPr/>
      <dgm:t>
        <a:bodyPr/>
        <a:lstStyle/>
        <a:p>
          <a:endParaRPr lang="zh-CN" altLang="en-US"/>
        </a:p>
      </dgm:t>
    </dgm:pt>
    <dgm:pt modelId="{06BDEDE8-3A31-4E95-861C-84C343280415}">
      <dgm:prSet phldrT="[文本]"/>
      <dgm:spPr/>
      <dgm:t>
        <a:bodyPr/>
        <a:lstStyle/>
        <a:p>
          <a:r>
            <a:rPr lang="zh-CN" altLang="en-US" dirty="0" smtClean="0"/>
            <a:t>本人有效身份证件</a:t>
          </a:r>
          <a:endParaRPr lang="zh-CN" altLang="en-US" dirty="0"/>
        </a:p>
      </dgm:t>
    </dgm:pt>
    <dgm:pt modelId="{A20CA573-F927-4BB7-A6BA-259BACE214B8}" type="parTrans" cxnId="{CE96F51C-5A8D-444A-B264-81F4378B2ED7}">
      <dgm:prSet/>
      <dgm:spPr/>
      <dgm:t>
        <a:bodyPr/>
        <a:lstStyle/>
        <a:p>
          <a:endParaRPr lang="zh-CN" altLang="en-US"/>
        </a:p>
      </dgm:t>
    </dgm:pt>
    <dgm:pt modelId="{10CC430C-E36E-49FE-BCBD-D705B68F97B5}" type="sibTrans" cxnId="{CE96F51C-5A8D-444A-B264-81F4378B2ED7}">
      <dgm:prSet/>
      <dgm:spPr/>
      <dgm:t>
        <a:bodyPr/>
        <a:lstStyle/>
        <a:p>
          <a:endParaRPr lang="zh-CN" altLang="en-US"/>
        </a:p>
      </dgm:t>
    </dgm:pt>
    <dgm:pt modelId="{CE1533F0-6BE2-4205-AEFC-2CDF521ED411}">
      <dgm:prSet phldrT="[文本]"/>
      <dgm:spPr/>
      <dgm:t>
        <a:bodyPr/>
        <a:lstStyle/>
        <a:p>
          <a:r>
            <a:rPr lang="zh-CN" altLang="en-US" dirty="0" smtClean="0"/>
            <a:t>进口代理合同或协议</a:t>
          </a:r>
          <a:endParaRPr lang="zh-CN" altLang="en-US" dirty="0"/>
        </a:p>
      </dgm:t>
    </dgm:pt>
    <dgm:pt modelId="{9EA432D5-F23A-48B4-B3B7-6A35E3E36B3E}" type="parTrans" cxnId="{8D10C51E-8E67-4A38-9414-7234538798B5}">
      <dgm:prSet/>
      <dgm:spPr/>
      <dgm:t>
        <a:bodyPr/>
        <a:lstStyle/>
        <a:p>
          <a:endParaRPr lang="zh-CN" altLang="en-US"/>
        </a:p>
      </dgm:t>
    </dgm:pt>
    <dgm:pt modelId="{4AC156CC-4BB7-4CB1-9EBD-C1E0483F40D3}" type="sibTrans" cxnId="{8D10C51E-8E67-4A38-9414-7234538798B5}">
      <dgm:prSet/>
      <dgm:spPr/>
      <dgm:t>
        <a:bodyPr/>
        <a:lstStyle/>
        <a:p>
          <a:endParaRPr lang="zh-CN" altLang="en-US"/>
        </a:p>
      </dgm:t>
    </dgm:pt>
    <dgm:pt modelId="{7A3412B7-3BF0-47E3-B30B-90525A02ADAC}">
      <dgm:prSet phldrT="[文本]"/>
      <dgm:spPr/>
      <dgm:t>
        <a:bodyPr/>
        <a:lstStyle/>
        <a:p>
          <a:r>
            <a:rPr lang="zh-CN" altLang="en-US" dirty="0" smtClean="0"/>
            <a:t>收款方必须为代理企业经常项目外汇账户</a:t>
          </a:r>
          <a:endParaRPr lang="zh-CN" altLang="en-US" dirty="0"/>
        </a:p>
      </dgm:t>
    </dgm:pt>
    <dgm:pt modelId="{48B723D2-4878-4A28-A98F-548EE7531893}" type="parTrans" cxnId="{99C4E5FF-5660-41F9-9A9D-D596B104C7A4}">
      <dgm:prSet/>
      <dgm:spPr/>
      <dgm:t>
        <a:bodyPr/>
        <a:lstStyle/>
        <a:p>
          <a:endParaRPr lang="zh-CN" altLang="en-US"/>
        </a:p>
      </dgm:t>
    </dgm:pt>
    <dgm:pt modelId="{404CEDAA-9659-4CAB-9546-5669927571FB}" type="sibTrans" cxnId="{99C4E5FF-5660-41F9-9A9D-D596B104C7A4}">
      <dgm:prSet/>
      <dgm:spPr/>
      <dgm:t>
        <a:bodyPr/>
        <a:lstStyle/>
        <a:p>
          <a:endParaRPr lang="zh-CN" altLang="en-US"/>
        </a:p>
      </dgm:t>
    </dgm:pt>
    <dgm:pt modelId="{BF2A0B40-6D02-4BE6-AB1B-34C491B15D21}">
      <dgm:prSet phldrT="[文本]"/>
      <dgm:spPr/>
      <dgm:t>
        <a:bodyPr/>
        <a:lstStyle/>
        <a:p>
          <a:r>
            <a:rPr lang="zh-CN" altLang="en-US" dirty="0" smtClean="0"/>
            <a:t>无金额限制</a:t>
          </a:r>
          <a:endParaRPr lang="zh-CN" altLang="en-US" dirty="0"/>
        </a:p>
      </dgm:t>
    </dgm:pt>
    <dgm:pt modelId="{4EF33A5C-6D23-48AF-88BD-954D12D8054B}" type="parTrans" cxnId="{5AC864B7-9106-4AB8-BDEE-B13432B3DF8E}">
      <dgm:prSet/>
      <dgm:spPr/>
      <dgm:t>
        <a:bodyPr/>
        <a:lstStyle/>
        <a:p>
          <a:endParaRPr lang="zh-CN" altLang="en-US"/>
        </a:p>
      </dgm:t>
    </dgm:pt>
    <dgm:pt modelId="{85DEF851-61FD-44DC-A1B9-316A414679CA}" type="sibTrans" cxnId="{5AC864B7-9106-4AB8-BDEE-B13432B3DF8E}">
      <dgm:prSet/>
      <dgm:spPr/>
      <dgm:t>
        <a:bodyPr/>
        <a:lstStyle/>
        <a:p>
          <a:endParaRPr lang="zh-CN" altLang="en-US"/>
        </a:p>
      </dgm:t>
    </dgm:pt>
    <dgm:pt modelId="{118F2300-5D5C-4C10-9533-EB9AD6F367F6}">
      <dgm:prSet phldrT="[文本]"/>
      <dgm:spPr/>
      <dgm:t>
        <a:bodyPr/>
        <a:lstStyle/>
        <a:p>
          <a:r>
            <a:rPr lang="zh-CN" altLang="en-US" dirty="0" smtClean="0"/>
            <a:t>本人有效身份证件</a:t>
          </a:r>
          <a:endParaRPr lang="zh-CN" altLang="en-US" dirty="0"/>
        </a:p>
      </dgm:t>
    </dgm:pt>
    <dgm:pt modelId="{AE636943-8E7A-486A-A41F-CEAA6C5EE9E4}" type="parTrans" cxnId="{0E095E4A-C820-48AC-8FF4-898C9404FAE5}">
      <dgm:prSet/>
      <dgm:spPr/>
      <dgm:t>
        <a:bodyPr/>
        <a:lstStyle/>
        <a:p>
          <a:endParaRPr lang="zh-CN" altLang="en-US"/>
        </a:p>
      </dgm:t>
    </dgm:pt>
    <dgm:pt modelId="{F2F02275-7A9B-4047-9C36-39A5FCD79237}" type="sibTrans" cxnId="{0E095E4A-C820-48AC-8FF4-898C9404FAE5}">
      <dgm:prSet/>
      <dgm:spPr/>
      <dgm:t>
        <a:bodyPr/>
        <a:lstStyle/>
        <a:p>
          <a:endParaRPr lang="zh-CN" altLang="en-US"/>
        </a:p>
      </dgm:t>
    </dgm:pt>
    <dgm:pt modelId="{7E29E0B9-328C-4117-BCFA-744143B40614}" type="pres">
      <dgm:prSet presAssocID="{012FA88F-798B-48F0-BB14-CBD8F6C02086}" presName="linear" presStyleCnt="0">
        <dgm:presLayoutVars>
          <dgm:dir/>
          <dgm:animLvl val="lvl"/>
          <dgm:resizeHandles val="exact"/>
        </dgm:presLayoutVars>
      </dgm:prSet>
      <dgm:spPr/>
      <dgm:t>
        <a:bodyPr/>
        <a:lstStyle/>
        <a:p>
          <a:endParaRPr lang="zh-CN" altLang="en-US"/>
        </a:p>
      </dgm:t>
    </dgm:pt>
    <dgm:pt modelId="{C8C01E6A-548E-44CD-86CF-53C0F1490807}" type="pres">
      <dgm:prSet presAssocID="{380995F1-5596-4ECC-AE04-D6ABD7805CFB}" presName="parentLin" presStyleCnt="0"/>
      <dgm:spPr/>
      <dgm:t>
        <a:bodyPr/>
        <a:lstStyle/>
        <a:p>
          <a:endParaRPr lang="zh-CN" altLang="en-US"/>
        </a:p>
      </dgm:t>
    </dgm:pt>
    <dgm:pt modelId="{EE6AE9E1-EA7A-47F5-9BF4-01DE11F11AE7}" type="pres">
      <dgm:prSet presAssocID="{380995F1-5596-4ECC-AE04-D6ABD7805CFB}" presName="parentLeftMargin" presStyleLbl="node1" presStyleIdx="0" presStyleCnt="3"/>
      <dgm:spPr/>
      <dgm:t>
        <a:bodyPr/>
        <a:lstStyle/>
        <a:p>
          <a:endParaRPr lang="zh-CN" altLang="en-US"/>
        </a:p>
      </dgm:t>
    </dgm:pt>
    <dgm:pt modelId="{0AD9A903-D177-4C2A-8053-38011FE51FDF}" type="pres">
      <dgm:prSet presAssocID="{380995F1-5596-4ECC-AE04-D6ABD7805CFB}" presName="parentText" presStyleLbl="node1" presStyleIdx="0" presStyleCnt="3">
        <dgm:presLayoutVars>
          <dgm:chMax val="0"/>
          <dgm:bulletEnabled val="1"/>
        </dgm:presLayoutVars>
      </dgm:prSet>
      <dgm:spPr/>
      <dgm:t>
        <a:bodyPr/>
        <a:lstStyle/>
        <a:p>
          <a:endParaRPr lang="zh-CN" altLang="en-US"/>
        </a:p>
      </dgm:t>
    </dgm:pt>
    <dgm:pt modelId="{5B924BCE-EC0D-4F5F-A650-C8C0924EB137}" type="pres">
      <dgm:prSet presAssocID="{380995F1-5596-4ECC-AE04-D6ABD7805CFB}" presName="negativeSpace" presStyleCnt="0"/>
      <dgm:spPr/>
      <dgm:t>
        <a:bodyPr/>
        <a:lstStyle/>
        <a:p>
          <a:endParaRPr lang="zh-CN" altLang="en-US"/>
        </a:p>
      </dgm:t>
    </dgm:pt>
    <dgm:pt modelId="{7B54641D-3179-4CC1-B8CE-9F39C0DCC850}" type="pres">
      <dgm:prSet presAssocID="{380995F1-5596-4ECC-AE04-D6ABD7805CFB}" presName="childText" presStyleLbl="conFgAcc1" presStyleIdx="0" presStyleCnt="3">
        <dgm:presLayoutVars>
          <dgm:bulletEnabled val="1"/>
        </dgm:presLayoutVars>
      </dgm:prSet>
      <dgm:spPr/>
      <dgm:t>
        <a:bodyPr/>
        <a:lstStyle/>
        <a:p>
          <a:endParaRPr lang="zh-CN" altLang="en-US"/>
        </a:p>
      </dgm:t>
    </dgm:pt>
    <dgm:pt modelId="{268B2309-AEEB-48D0-A09C-261138FE5F81}" type="pres">
      <dgm:prSet presAssocID="{C1F1E0C5-7F66-4DAE-BF1D-DDFDFAD24F5B}" presName="spaceBetweenRectangles" presStyleCnt="0"/>
      <dgm:spPr/>
      <dgm:t>
        <a:bodyPr/>
        <a:lstStyle/>
        <a:p>
          <a:endParaRPr lang="zh-CN" altLang="en-US"/>
        </a:p>
      </dgm:t>
    </dgm:pt>
    <dgm:pt modelId="{32245833-9E53-4548-8017-88A83FB55C7D}" type="pres">
      <dgm:prSet presAssocID="{FF29C3A3-D4FB-4D4B-BA04-91E783291639}" presName="parentLin" presStyleCnt="0"/>
      <dgm:spPr/>
      <dgm:t>
        <a:bodyPr/>
        <a:lstStyle/>
        <a:p>
          <a:endParaRPr lang="zh-CN" altLang="en-US"/>
        </a:p>
      </dgm:t>
    </dgm:pt>
    <dgm:pt modelId="{0B20B829-32ED-4D9D-9ECF-F58D0669DD6E}" type="pres">
      <dgm:prSet presAssocID="{FF29C3A3-D4FB-4D4B-BA04-91E783291639}" presName="parentLeftMargin" presStyleLbl="node1" presStyleIdx="0" presStyleCnt="3"/>
      <dgm:spPr/>
      <dgm:t>
        <a:bodyPr/>
        <a:lstStyle/>
        <a:p>
          <a:endParaRPr lang="zh-CN" altLang="en-US"/>
        </a:p>
      </dgm:t>
    </dgm:pt>
    <dgm:pt modelId="{8A558B51-A4A6-46A5-A5AA-BAB627B5ED04}" type="pres">
      <dgm:prSet presAssocID="{FF29C3A3-D4FB-4D4B-BA04-91E783291639}" presName="parentText" presStyleLbl="node1" presStyleIdx="1" presStyleCnt="3">
        <dgm:presLayoutVars>
          <dgm:chMax val="0"/>
          <dgm:bulletEnabled val="1"/>
        </dgm:presLayoutVars>
      </dgm:prSet>
      <dgm:spPr/>
      <dgm:t>
        <a:bodyPr/>
        <a:lstStyle/>
        <a:p>
          <a:endParaRPr lang="zh-CN" altLang="en-US"/>
        </a:p>
      </dgm:t>
    </dgm:pt>
    <dgm:pt modelId="{9B32E42E-BE09-46DB-B170-CFB856A3C4B4}" type="pres">
      <dgm:prSet presAssocID="{FF29C3A3-D4FB-4D4B-BA04-91E783291639}" presName="negativeSpace" presStyleCnt="0"/>
      <dgm:spPr/>
      <dgm:t>
        <a:bodyPr/>
        <a:lstStyle/>
        <a:p>
          <a:endParaRPr lang="zh-CN" altLang="en-US"/>
        </a:p>
      </dgm:t>
    </dgm:pt>
    <dgm:pt modelId="{1827FB58-EE98-4F52-8929-5C7A3C343967}" type="pres">
      <dgm:prSet presAssocID="{FF29C3A3-D4FB-4D4B-BA04-91E783291639}" presName="childText" presStyleLbl="conFgAcc1" presStyleIdx="1" presStyleCnt="3">
        <dgm:presLayoutVars>
          <dgm:bulletEnabled val="1"/>
        </dgm:presLayoutVars>
      </dgm:prSet>
      <dgm:spPr/>
      <dgm:t>
        <a:bodyPr/>
        <a:lstStyle/>
        <a:p>
          <a:endParaRPr lang="zh-CN" altLang="en-US"/>
        </a:p>
      </dgm:t>
    </dgm:pt>
    <dgm:pt modelId="{E89A353D-5368-4366-9C93-7D0EA59543E4}" type="pres">
      <dgm:prSet presAssocID="{292FB522-6632-4019-8891-02DC6948D34D}" presName="spaceBetweenRectangles" presStyleCnt="0"/>
      <dgm:spPr/>
      <dgm:t>
        <a:bodyPr/>
        <a:lstStyle/>
        <a:p>
          <a:endParaRPr lang="zh-CN" altLang="en-US"/>
        </a:p>
      </dgm:t>
    </dgm:pt>
    <dgm:pt modelId="{79AB0428-7F19-4F48-99A3-3979769AB31F}" type="pres">
      <dgm:prSet presAssocID="{88CA717C-5A36-4E63-9533-02CFDF10EF3D}" presName="parentLin" presStyleCnt="0"/>
      <dgm:spPr/>
      <dgm:t>
        <a:bodyPr/>
        <a:lstStyle/>
        <a:p>
          <a:endParaRPr lang="zh-CN" altLang="en-US"/>
        </a:p>
      </dgm:t>
    </dgm:pt>
    <dgm:pt modelId="{0F8BB72E-00BB-4958-AC90-15848C24E42C}" type="pres">
      <dgm:prSet presAssocID="{88CA717C-5A36-4E63-9533-02CFDF10EF3D}" presName="parentLeftMargin" presStyleLbl="node1" presStyleIdx="1" presStyleCnt="3"/>
      <dgm:spPr/>
      <dgm:t>
        <a:bodyPr/>
        <a:lstStyle/>
        <a:p>
          <a:endParaRPr lang="zh-CN" altLang="en-US"/>
        </a:p>
      </dgm:t>
    </dgm:pt>
    <dgm:pt modelId="{C4452669-4459-4695-9265-57C09F618326}" type="pres">
      <dgm:prSet presAssocID="{88CA717C-5A36-4E63-9533-02CFDF10EF3D}" presName="parentText" presStyleLbl="node1" presStyleIdx="2" presStyleCnt="3">
        <dgm:presLayoutVars>
          <dgm:chMax val="0"/>
          <dgm:bulletEnabled val="1"/>
        </dgm:presLayoutVars>
      </dgm:prSet>
      <dgm:spPr/>
      <dgm:t>
        <a:bodyPr/>
        <a:lstStyle/>
        <a:p>
          <a:endParaRPr lang="zh-CN" altLang="en-US"/>
        </a:p>
      </dgm:t>
    </dgm:pt>
    <dgm:pt modelId="{C8D92BFD-9A27-4CDA-A2FB-34BC586A39ED}" type="pres">
      <dgm:prSet presAssocID="{88CA717C-5A36-4E63-9533-02CFDF10EF3D}" presName="negativeSpace" presStyleCnt="0"/>
      <dgm:spPr/>
      <dgm:t>
        <a:bodyPr/>
        <a:lstStyle/>
        <a:p>
          <a:endParaRPr lang="zh-CN" altLang="en-US"/>
        </a:p>
      </dgm:t>
    </dgm:pt>
    <dgm:pt modelId="{9E132D99-E8AC-4681-B7A5-7A4634FCB805}" type="pres">
      <dgm:prSet presAssocID="{88CA717C-5A36-4E63-9533-02CFDF10EF3D}" presName="childText" presStyleLbl="conFgAcc1" presStyleIdx="2" presStyleCnt="3">
        <dgm:presLayoutVars>
          <dgm:bulletEnabled val="1"/>
        </dgm:presLayoutVars>
      </dgm:prSet>
      <dgm:spPr/>
      <dgm:t>
        <a:bodyPr/>
        <a:lstStyle/>
        <a:p>
          <a:endParaRPr lang="zh-CN" altLang="en-US"/>
        </a:p>
      </dgm:t>
    </dgm:pt>
  </dgm:ptLst>
  <dgm:cxnLst>
    <dgm:cxn modelId="{99C4E5FF-5660-41F9-9A9D-D596B104C7A4}" srcId="{88CA717C-5A36-4E63-9533-02CFDF10EF3D}" destId="{7A3412B7-3BF0-47E3-B30B-90525A02ADAC}" srcOrd="2" destOrd="0" parTransId="{48B723D2-4878-4A28-A98F-548EE7531893}" sibTransId="{404CEDAA-9659-4CAB-9546-5669927571FB}"/>
    <dgm:cxn modelId="{A6842A73-C847-4AE5-A31F-87C7FF74AEBA}" type="presOf" srcId="{380995F1-5596-4ECC-AE04-D6ABD7805CFB}" destId="{0AD9A903-D177-4C2A-8053-38011FE51FDF}" srcOrd="1" destOrd="0" presId="urn:microsoft.com/office/officeart/2005/8/layout/list1"/>
    <dgm:cxn modelId="{E2D4BB5D-5814-4BDF-A193-5EC1019D10B3}" type="presOf" srcId="{118F2300-5D5C-4C10-9533-EB9AD6F367F6}" destId="{1827FB58-EE98-4F52-8929-5C7A3C343967}" srcOrd="0" destOrd="0" presId="urn:microsoft.com/office/officeart/2005/8/layout/list1"/>
    <dgm:cxn modelId="{43EA9C87-4AA8-4DF0-9205-B7FA019AA9F8}" type="presOf" srcId="{E43E6D35-D894-48F9-BDB0-DDECBB59B5E0}" destId="{7B54641D-3179-4CC1-B8CE-9F39C0DCC850}" srcOrd="0" destOrd="0" presId="urn:microsoft.com/office/officeart/2005/8/layout/list1"/>
    <dgm:cxn modelId="{227BB719-BCCF-46BB-B176-8214129B3D74}" type="presOf" srcId="{06BDEDE8-3A31-4E95-861C-84C343280415}" destId="{9E132D99-E8AC-4681-B7A5-7A4634FCB805}" srcOrd="0" destOrd="0" presId="urn:microsoft.com/office/officeart/2005/8/layout/list1"/>
    <dgm:cxn modelId="{54718C7B-47F2-4BC6-BEB0-C7D6D7128DA7}" type="presOf" srcId="{BF2A0B40-6D02-4BE6-AB1B-34C491B15D21}" destId="{7B54641D-3179-4CC1-B8CE-9F39C0DCC850}" srcOrd="0" destOrd="1" presId="urn:microsoft.com/office/officeart/2005/8/layout/list1"/>
    <dgm:cxn modelId="{D62AD585-4ACA-48CC-8A6B-B26FA9BCAC2A}" srcId="{012FA88F-798B-48F0-BB14-CBD8F6C02086}" destId="{380995F1-5596-4ECC-AE04-D6ABD7805CFB}" srcOrd="0" destOrd="0" parTransId="{0C7E0552-2058-4411-957F-EF97ECAFE19A}" sibTransId="{C1F1E0C5-7F66-4DAE-BF1D-DDFDFAD24F5B}"/>
    <dgm:cxn modelId="{0871158C-231B-4E40-85AE-28F1776F7BB3}" type="presOf" srcId="{357F45A7-CD7F-435A-B5A5-5E7D7555521B}" destId="{1827FB58-EE98-4F52-8929-5C7A3C343967}" srcOrd="0" destOrd="1" presId="urn:microsoft.com/office/officeart/2005/8/layout/list1"/>
    <dgm:cxn modelId="{E9E964A0-CC43-4DC9-9E1D-A899F478555B}" srcId="{FF29C3A3-D4FB-4D4B-BA04-91E783291639}" destId="{357F45A7-CD7F-435A-B5A5-5E7D7555521B}" srcOrd="1" destOrd="0" parTransId="{4B32FBFC-8032-463A-AB7D-F861AD8F8A8F}" sibTransId="{0DE6201F-5881-4CBF-8B64-AD54D421527A}"/>
    <dgm:cxn modelId="{5D1F51F2-49A7-4B21-AA31-7F1C754A8784}" type="presOf" srcId="{380995F1-5596-4ECC-AE04-D6ABD7805CFB}" destId="{EE6AE9E1-EA7A-47F5-9BF4-01DE11F11AE7}" srcOrd="0" destOrd="0" presId="urn:microsoft.com/office/officeart/2005/8/layout/list1"/>
    <dgm:cxn modelId="{B3D84148-9978-4B9B-8498-A8FCE7F2BCF1}" type="presOf" srcId="{88CA717C-5A36-4E63-9533-02CFDF10EF3D}" destId="{0F8BB72E-00BB-4958-AC90-15848C24E42C}" srcOrd="0" destOrd="0" presId="urn:microsoft.com/office/officeart/2005/8/layout/list1"/>
    <dgm:cxn modelId="{5AC864B7-9106-4AB8-BDEE-B13432B3DF8E}" srcId="{380995F1-5596-4ECC-AE04-D6ABD7805CFB}" destId="{BF2A0B40-6D02-4BE6-AB1B-34C491B15D21}" srcOrd="1" destOrd="0" parTransId="{4EF33A5C-6D23-48AF-88BD-954D12D8054B}" sibTransId="{85DEF851-61FD-44DC-A1B9-316A414679CA}"/>
    <dgm:cxn modelId="{D238D15B-94F1-4872-A048-0CC9666A27BD}" type="presOf" srcId="{CE1533F0-6BE2-4205-AEFC-2CDF521ED411}" destId="{9E132D99-E8AC-4681-B7A5-7A4634FCB805}" srcOrd="0" destOrd="1" presId="urn:microsoft.com/office/officeart/2005/8/layout/list1"/>
    <dgm:cxn modelId="{0E095E4A-C820-48AC-8FF4-898C9404FAE5}" srcId="{FF29C3A3-D4FB-4D4B-BA04-91E783291639}" destId="{118F2300-5D5C-4C10-9533-EB9AD6F367F6}" srcOrd="0" destOrd="0" parTransId="{AE636943-8E7A-486A-A41F-CEAA6C5EE9E4}" sibTransId="{F2F02275-7A9B-4047-9C36-39A5FCD79237}"/>
    <dgm:cxn modelId="{165816F0-D47E-41A6-8BD6-9AA0412B868A}" srcId="{380995F1-5596-4ECC-AE04-D6ABD7805CFB}" destId="{E43E6D35-D894-48F9-BDB0-DDECBB59B5E0}" srcOrd="0" destOrd="0" parTransId="{08F6CBF7-2DE0-4796-93FA-DB40DEF19660}" sibTransId="{6826584E-7D25-411D-A49F-36E08B4C69E0}"/>
    <dgm:cxn modelId="{564E097A-5E8D-4828-A8D1-C41341AD9E11}" type="presOf" srcId="{2901C377-B64B-42C4-8924-FC5A065C972E}" destId="{1827FB58-EE98-4F52-8929-5C7A3C343967}" srcOrd="0" destOrd="2" presId="urn:microsoft.com/office/officeart/2005/8/layout/list1"/>
    <dgm:cxn modelId="{AB268838-8B2B-4D6C-8638-F3E21B1F8375}" type="presOf" srcId="{012FA88F-798B-48F0-BB14-CBD8F6C02086}" destId="{7E29E0B9-328C-4117-BCFA-744143B40614}" srcOrd="0" destOrd="0" presId="urn:microsoft.com/office/officeart/2005/8/layout/list1"/>
    <dgm:cxn modelId="{D681C446-2C9A-48F2-985B-AC87CBC94AFE}" type="presOf" srcId="{FF29C3A3-D4FB-4D4B-BA04-91E783291639}" destId="{8A558B51-A4A6-46A5-A5AA-BAB627B5ED04}" srcOrd="1" destOrd="0" presId="urn:microsoft.com/office/officeart/2005/8/layout/list1"/>
    <dgm:cxn modelId="{08FE317B-13D8-46F4-8535-8EDCD11E9CC1}" type="presOf" srcId="{88CA717C-5A36-4E63-9533-02CFDF10EF3D}" destId="{C4452669-4459-4695-9265-57C09F618326}" srcOrd="1" destOrd="0" presId="urn:microsoft.com/office/officeart/2005/8/layout/list1"/>
    <dgm:cxn modelId="{882D106F-2967-4704-9F08-1E1D2CA381FC}" type="presOf" srcId="{7A3412B7-3BF0-47E3-B30B-90525A02ADAC}" destId="{9E132D99-E8AC-4681-B7A5-7A4634FCB805}" srcOrd="0" destOrd="2" presId="urn:microsoft.com/office/officeart/2005/8/layout/list1"/>
    <dgm:cxn modelId="{B64DAF6E-5C55-43E1-9021-06F72A7198FF}" srcId="{012FA88F-798B-48F0-BB14-CBD8F6C02086}" destId="{88CA717C-5A36-4E63-9533-02CFDF10EF3D}" srcOrd="2" destOrd="0" parTransId="{11AA4805-3CB6-4806-9CC0-F087948771CB}" sibTransId="{1C37C828-8352-4BD6-BE2C-2DB55D8F19BE}"/>
    <dgm:cxn modelId="{8D10C51E-8E67-4A38-9414-7234538798B5}" srcId="{88CA717C-5A36-4E63-9533-02CFDF10EF3D}" destId="{CE1533F0-6BE2-4205-AEFC-2CDF521ED411}" srcOrd="1" destOrd="0" parTransId="{9EA432D5-F23A-48B4-B3B7-6A35E3E36B3E}" sibTransId="{4AC156CC-4BB7-4CB1-9EBD-C1E0483F40D3}"/>
    <dgm:cxn modelId="{623DCA4C-7932-4879-9071-960FA4E24E9C}" srcId="{FF29C3A3-D4FB-4D4B-BA04-91E783291639}" destId="{2901C377-B64B-42C4-8924-FC5A065C972E}" srcOrd="2" destOrd="0" parTransId="{311CCD80-63E0-46EA-8C8A-46D64A264565}" sibTransId="{8F2CA832-FACC-400C-9523-A8DDFE85491F}"/>
    <dgm:cxn modelId="{CE96F51C-5A8D-444A-B264-81F4378B2ED7}" srcId="{88CA717C-5A36-4E63-9533-02CFDF10EF3D}" destId="{06BDEDE8-3A31-4E95-861C-84C343280415}" srcOrd="0" destOrd="0" parTransId="{A20CA573-F927-4BB7-A6BA-259BACE214B8}" sibTransId="{10CC430C-E36E-49FE-BCBD-D705B68F97B5}"/>
    <dgm:cxn modelId="{3D7172D9-8E3A-40C2-AEDF-8CB9F411E356}" srcId="{012FA88F-798B-48F0-BB14-CBD8F6C02086}" destId="{FF29C3A3-D4FB-4D4B-BA04-91E783291639}" srcOrd="1" destOrd="0" parTransId="{C5947390-B538-4B81-B36A-52A8A1BB0C87}" sibTransId="{292FB522-6632-4019-8891-02DC6948D34D}"/>
    <dgm:cxn modelId="{5C89BCDB-D830-4C4E-86CB-14BBB3C9BFC9}" type="presOf" srcId="{FF29C3A3-D4FB-4D4B-BA04-91E783291639}" destId="{0B20B829-32ED-4D9D-9ECF-F58D0669DD6E}" srcOrd="0" destOrd="0" presId="urn:microsoft.com/office/officeart/2005/8/layout/list1"/>
    <dgm:cxn modelId="{3012720A-4B7F-47EE-A4CC-59DCEF8BBEB7}" type="presParOf" srcId="{7E29E0B9-328C-4117-BCFA-744143B40614}" destId="{C8C01E6A-548E-44CD-86CF-53C0F1490807}" srcOrd="0" destOrd="0" presId="urn:microsoft.com/office/officeart/2005/8/layout/list1"/>
    <dgm:cxn modelId="{88C6595B-E399-4E43-956E-A24F25073F26}" type="presParOf" srcId="{C8C01E6A-548E-44CD-86CF-53C0F1490807}" destId="{EE6AE9E1-EA7A-47F5-9BF4-01DE11F11AE7}" srcOrd="0" destOrd="0" presId="urn:microsoft.com/office/officeart/2005/8/layout/list1"/>
    <dgm:cxn modelId="{99FCA633-78B2-4C2B-B52C-FA9030F9D604}" type="presParOf" srcId="{C8C01E6A-548E-44CD-86CF-53C0F1490807}" destId="{0AD9A903-D177-4C2A-8053-38011FE51FDF}" srcOrd="1" destOrd="0" presId="urn:microsoft.com/office/officeart/2005/8/layout/list1"/>
    <dgm:cxn modelId="{6DAB020C-2B91-48B9-AB2B-5171C7A3DFBE}" type="presParOf" srcId="{7E29E0B9-328C-4117-BCFA-744143B40614}" destId="{5B924BCE-EC0D-4F5F-A650-C8C0924EB137}" srcOrd="1" destOrd="0" presId="urn:microsoft.com/office/officeart/2005/8/layout/list1"/>
    <dgm:cxn modelId="{991276A5-DA0F-45F8-A898-5D7F41835EF8}" type="presParOf" srcId="{7E29E0B9-328C-4117-BCFA-744143B40614}" destId="{7B54641D-3179-4CC1-B8CE-9F39C0DCC850}" srcOrd="2" destOrd="0" presId="urn:microsoft.com/office/officeart/2005/8/layout/list1"/>
    <dgm:cxn modelId="{1A1F966F-338B-4E26-B654-7452F62BA8E7}" type="presParOf" srcId="{7E29E0B9-328C-4117-BCFA-744143B40614}" destId="{268B2309-AEEB-48D0-A09C-261138FE5F81}" srcOrd="3" destOrd="0" presId="urn:microsoft.com/office/officeart/2005/8/layout/list1"/>
    <dgm:cxn modelId="{D9B72CDD-E499-4AAA-97BC-09516428CCD0}" type="presParOf" srcId="{7E29E0B9-328C-4117-BCFA-744143B40614}" destId="{32245833-9E53-4548-8017-88A83FB55C7D}" srcOrd="4" destOrd="0" presId="urn:microsoft.com/office/officeart/2005/8/layout/list1"/>
    <dgm:cxn modelId="{C776F4D7-2FE8-4487-9F51-C82CD4FF41E7}" type="presParOf" srcId="{32245833-9E53-4548-8017-88A83FB55C7D}" destId="{0B20B829-32ED-4D9D-9ECF-F58D0669DD6E}" srcOrd="0" destOrd="0" presId="urn:microsoft.com/office/officeart/2005/8/layout/list1"/>
    <dgm:cxn modelId="{4A4D854E-5C0A-4DAC-A6C9-6AC8585A600C}" type="presParOf" srcId="{32245833-9E53-4548-8017-88A83FB55C7D}" destId="{8A558B51-A4A6-46A5-A5AA-BAB627B5ED04}" srcOrd="1" destOrd="0" presId="urn:microsoft.com/office/officeart/2005/8/layout/list1"/>
    <dgm:cxn modelId="{90CB9367-AE37-4363-92A0-44506B6D823D}" type="presParOf" srcId="{7E29E0B9-328C-4117-BCFA-744143B40614}" destId="{9B32E42E-BE09-46DB-B170-CFB856A3C4B4}" srcOrd="5" destOrd="0" presId="urn:microsoft.com/office/officeart/2005/8/layout/list1"/>
    <dgm:cxn modelId="{CD54E53F-9563-46E7-9E0A-878D1B56A1FD}" type="presParOf" srcId="{7E29E0B9-328C-4117-BCFA-744143B40614}" destId="{1827FB58-EE98-4F52-8929-5C7A3C343967}" srcOrd="6" destOrd="0" presId="urn:microsoft.com/office/officeart/2005/8/layout/list1"/>
    <dgm:cxn modelId="{7AF987A2-4E41-4322-8AFE-7BF741B4A833}" type="presParOf" srcId="{7E29E0B9-328C-4117-BCFA-744143B40614}" destId="{E89A353D-5368-4366-9C93-7D0EA59543E4}" srcOrd="7" destOrd="0" presId="urn:microsoft.com/office/officeart/2005/8/layout/list1"/>
    <dgm:cxn modelId="{F883F862-9DB9-4A4A-B99E-950DABCD7442}" type="presParOf" srcId="{7E29E0B9-328C-4117-BCFA-744143B40614}" destId="{79AB0428-7F19-4F48-99A3-3979769AB31F}" srcOrd="8" destOrd="0" presId="urn:microsoft.com/office/officeart/2005/8/layout/list1"/>
    <dgm:cxn modelId="{CE9E70C1-3CAA-4BFB-80BE-9D5896F6AAB7}" type="presParOf" srcId="{79AB0428-7F19-4F48-99A3-3979769AB31F}" destId="{0F8BB72E-00BB-4958-AC90-15848C24E42C}" srcOrd="0" destOrd="0" presId="urn:microsoft.com/office/officeart/2005/8/layout/list1"/>
    <dgm:cxn modelId="{FDD17BFA-AE5E-4351-8A73-32B8155A0032}" type="presParOf" srcId="{79AB0428-7F19-4F48-99A3-3979769AB31F}" destId="{C4452669-4459-4695-9265-57C09F618326}" srcOrd="1" destOrd="0" presId="urn:microsoft.com/office/officeart/2005/8/layout/list1"/>
    <dgm:cxn modelId="{2FF61581-CD7F-40DA-A703-7C68D7199B89}" type="presParOf" srcId="{7E29E0B9-328C-4117-BCFA-744143B40614}" destId="{C8D92BFD-9A27-4CDA-A2FB-34BC586A39ED}" srcOrd="9" destOrd="0" presId="urn:microsoft.com/office/officeart/2005/8/layout/list1"/>
    <dgm:cxn modelId="{C97854CC-C3D2-4BD2-BB02-4A44190C3F58}" type="presParOf" srcId="{7E29E0B9-328C-4117-BCFA-744143B40614}" destId="{9E132D99-E8AC-4681-B7A5-7A4634FCB805}" srcOrd="10" destOrd="0" presId="urn:microsoft.com/office/officeart/2005/8/layout/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52788FCA-80F2-40EA-B5C9-0CBFA04BABE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CN" altLang="en-US"/>
        </a:p>
      </dgm:t>
    </dgm:pt>
    <dgm:pt modelId="{6BC7DD07-07FB-4822-B63A-CBCFC8F55A12}">
      <dgm:prSet phldrT="[文本]" custT="1"/>
      <dgm:spPr/>
      <dgm:t>
        <a:bodyPr/>
        <a:lstStyle/>
        <a:p>
          <a:pPr algn="ctr"/>
          <a:r>
            <a:rPr lang="zh-CN" altLang="en-US" sz="2400" b="1" dirty="0" smtClean="0">
              <a:solidFill>
                <a:srgbClr val="000000"/>
              </a:solidFill>
              <a:latin typeface="仿宋" panose="02010609060101010101" pitchFamily="49" charset="-122"/>
              <a:ea typeface="仿宋" panose="02010609060101010101" pitchFamily="49" charset="-122"/>
            </a:rPr>
            <a:t>境内个人参与境外上市公司股权激励计划</a:t>
          </a:r>
          <a:endParaRPr lang="zh-CN" altLang="en-US" sz="2400" dirty="0"/>
        </a:p>
      </dgm:t>
    </dgm:pt>
    <dgm:pt modelId="{63B1DD73-BBEA-40F5-8F6A-BF588ABD654C}" type="parTrans" cxnId="{9091693C-FE57-4263-B6E0-F8D7D6729250}">
      <dgm:prSet/>
      <dgm:spPr/>
      <dgm:t>
        <a:bodyPr/>
        <a:lstStyle/>
        <a:p>
          <a:pPr algn="ctr"/>
          <a:endParaRPr lang="zh-CN" altLang="en-US" sz="2400"/>
        </a:p>
      </dgm:t>
    </dgm:pt>
    <dgm:pt modelId="{9622A81E-85A4-4135-90BE-6465917C0E5F}" type="sibTrans" cxnId="{9091693C-FE57-4263-B6E0-F8D7D6729250}">
      <dgm:prSet/>
      <dgm:spPr/>
      <dgm:t>
        <a:bodyPr/>
        <a:lstStyle/>
        <a:p>
          <a:pPr algn="ctr"/>
          <a:endParaRPr lang="zh-CN" altLang="en-US" sz="2400"/>
        </a:p>
      </dgm:t>
    </dgm:pt>
    <dgm:pt modelId="{42F4B2A9-5AE5-4B01-86E5-32C53A9F66F1}">
      <dgm:prSet phldrT="[文本]" custT="1"/>
      <dgm:spPr/>
      <dgm:t>
        <a:bodyPr/>
        <a:lstStyle/>
        <a:p>
          <a:pPr algn="ctr"/>
          <a:r>
            <a:rPr lang="zh-CN" altLang="en-US" sz="2400" b="1" dirty="0" smtClean="0">
              <a:solidFill>
                <a:srgbClr val="000000"/>
              </a:solidFill>
              <a:latin typeface="仿宋" panose="02010609060101010101" pitchFamily="49" charset="-122"/>
              <a:ea typeface="仿宋" panose="02010609060101010101" pitchFamily="49" charset="-122"/>
            </a:rPr>
            <a:t>境外个人参与境内商品房买卖</a:t>
          </a:r>
          <a:endParaRPr lang="zh-CN" altLang="en-US" sz="2400" dirty="0"/>
        </a:p>
      </dgm:t>
    </dgm:pt>
    <dgm:pt modelId="{D3C64011-F040-447B-8554-18D81F182483}" type="parTrans" cxnId="{6D16F575-91B9-4C7F-A4DA-492B5C0DF3F9}">
      <dgm:prSet/>
      <dgm:spPr/>
      <dgm:t>
        <a:bodyPr/>
        <a:lstStyle/>
        <a:p>
          <a:pPr algn="ctr"/>
          <a:endParaRPr lang="zh-CN" altLang="en-US" sz="2400"/>
        </a:p>
      </dgm:t>
    </dgm:pt>
    <dgm:pt modelId="{22AE7D2E-B88E-4C51-BF5E-B2A14CE10E4E}" type="sibTrans" cxnId="{6D16F575-91B9-4C7F-A4DA-492B5C0DF3F9}">
      <dgm:prSet/>
      <dgm:spPr/>
      <dgm:t>
        <a:bodyPr/>
        <a:lstStyle/>
        <a:p>
          <a:pPr algn="ctr"/>
          <a:endParaRPr lang="zh-CN" altLang="en-US" sz="2400"/>
        </a:p>
      </dgm:t>
    </dgm:pt>
    <dgm:pt modelId="{C3578B2B-BE42-414A-9ADA-FF6E99F08E8C}">
      <dgm:prSet phldrT="[文本]" custT="1"/>
      <dgm:spPr/>
      <dgm:t>
        <a:bodyPr/>
        <a:lstStyle/>
        <a:p>
          <a:pPr algn="ctr"/>
          <a:r>
            <a:rPr lang="zh-CN" altLang="en-US" sz="2400" b="1" dirty="0" smtClean="0">
              <a:solidFill>
                <a:srgbClr val="000000"/>
              </a:solidFill>
              <a:latin typeface="仿宋" panose="02010609060101010101" pitchFamily="49" charset="-122"/>
              <a:ea typeface="仿宋" panose="02010609060101010101" pitchFamily="49" charset="-122"/>
            </a:rPr>
            <a:t>特殊目的公司项下个人购付汇</a:t>
          </a:r>
          <a:endParaRPr lang="zh-CN" altLang="en-US" sz="2400" dirty="0"/>
        </a:p>
      </dgm:t>
    </dgm:pt>
    <dgm:pt modelId="{EBA17E30-CD1F-4A9E-BDE1-3B7845618480}" type="parTrans" cxnId="{4DB4A311-299F-4548-BE53-F60A58AEC629}">
      <dgm:prSet/>
      <dgm:spPr/>
      <dgm:t>
        <a:bodyPr/>
        <a:lstStyle/>
        <a:p>
          <a:pPr algn="ctr"/>
          <a:endParaRPr lang="zh-CN" altLang="en-US" sz="2400"/>
        </a:p>
      </dgm:t>
    </dgm:pt>
    <dgm:pt modelId="{5C041E79-F1C7-4BC0-AE38-7F838EEDE082}" type="sibTrans" cxnId="{4DB4A311-299F-4548-BE53-F60A58AEC629}">
      <dgm:prSet/>
      <dgm:spPr/>
      <dgm:t>
        <a:bodyPr/>
        <a:lstStyle/>
        <a:p>
          <a:pPr algn="ctr"/>
          <a:endParaRPr lang="zh-CN" altLang="en-US" sz="2400"/>
        </a:p>
      </dgm:t>
    </dgm:pt>
    <dgm:pt modelId="{DA9686D7-9DD1-449F-9C0A-3C6663755AEE}">
      <dgm:prSet phldrT="[文本]" custT="1"/>
      <dgm:spPr/>
      <dgm:t>
        <a:bodyPr/>
        <a:lstStyle/>
        <a:p>
          <a:pPr algn="ctr"/>
          <a:r>
            <a:rPr lang="zh-CN" altLang="en-US" sz="2400" b="1" dirty="0" smtClean="0">
              <a:solidFill>
                <a:schemeClr val="tx1"/>
              </a:solidFill>
              <a:latin typeface="仿宋" panose="02010609060101010101" pitchFamily="49" charset="-122"/>
              <a:ea typeface="仿宋" panose="02010609060101010101" pitchFamily="49" charset="-122"/>
            </a:rPr>
            <a:t>财产转移购付汇</a:t>
          </a:r>
          <a:endParaRPr lang="zh-CN" altLang="en-US" sz="2400" b="1" dirty="0">
            <a:solidFill>
              <a:schemeClr val="tx1"/>
            </a:solidFill>
            <a:latin typeface="仿宋" panose="02010609060101010101" pitchFamily="49" charset="-122"/>
            <a:ea typeface="仿宋" panose="02010609060101010101" pitchFamily="49" charset="-122"/>
          </a:endParaRPr>
        </a:p>
      </dgm:t>
    </dgm:pt>
    <dgm:pt modelId="{8E920923-17C6-418A-9862-34E1C85CDF37}" type="parTrans" cxnId="{38DE7481-75E0-4DC0-A66A-C2217866B1C6}">
      <dgm:prSet/>
      <dgm:spPr/>
      <dgm:t>
        <a:bodyPr/>
        <a:lstStyle/>
        <a:p>
          <a:pPr algn="ctr"/>
          <a:endParaRPr lang="zh-CN" altLang="en-US" sz="2400"/>
        </a:p>
      </dgm:t>
    </dgm:pt>
    <dgm:pt modelId="{CD8A5D5D-447B-46E6-A403-054E773CF408}" type="sibTrans" cxnId="{38DE7481-75E0-4DC0-A66A-C2217866B1C6}">
      <dgm:prSet/>
      <dgm:spPr/>
      <dgm:t>
        <a:bodyPr/>
        <a:lstStyle/>
        <a:p>
          <a:pPr algn="ctr"/>
          <a:endParaRPr lang="zh-CN" altLang="en-US" sz="2400"/>
        </a:p>
      </dgm:t>
    </dgm:pt>
    <dgm:pt modelId="{2E40FCC5-A67B-4C90-9333-D49DF57AB775}">
      <dgm:prSet phldrT="[文本]" custT="1"/>
      <dgm:spPr/>
      <dgm:t>
        <a:bodyPr/>
        <a:lstStyle/>
        <a:p>
          <a:pPr algn="ctr"/>
          <a:r>
            <a:rPr lang="zh-CN" altLang="en-US" sz="2400" b="1" dirty="0" smtClean="0">
              <a:solidFill>
                <a:schemeClr val="tx1"/>
              </a:solidFill>
              <a:latin typeface="仿宋" panose="02010609060101010101" pitchFamily="49" charset="-122"/>
              <a:ea typeface="仿宋" panose="02010609060101010101" pitchFamily="49" charset="-122"/>
            </a:rPr>
            <a:t>电子银行业务</a:t>
          </a:r>
          <a:endParaRPr lang="zh-CN" altLang="en-US" sz="2400" b="1" dirty="0">
            <a:solidFill>
              <a:schemeClr val="tx1"/>
            </a:solidFill>
            <a:latin typeface="仿宋" panose="02010609060101010101" pitchFamily="49" charset="-122"/>
            <a:ea typeface="仿宋" panose="02010609060101010101" pitchFamily="49" charset="-122"/>
          </a:endParaRPr>
        </a:p>
      </dgm:t>
    </dgm:pt>
    <dgm:pt modelId="{924DEBC7-0AD6-47E8-9D2C-C787AE07AFC7}" type="parTrans" cxnId="{75137CFF-887E-465D-9AA3-1A04AC382214}">
      <dgm:prSet/>
      <dgm:spPr/>
      <dgm:t>
        <a:bodyPr/>
        <a:lstStyle/>
        <a:p>
          <a:pPr algn="ctr"/>
          <a:endParaRPr lang="zh-CN" altLang="en-US" sz="2400"/>
        </a:p>
      </dgm:t>
    </dgm:pt>
    <dgm:pt modelId="{74FD58E4-4141-41B0-938E-C9F865647576}" type="sibTrans" cxnId="{75137CFF-887E-465D-9AA3-1A04AC382214}">
      <dgm:prSet/>
      <dgm:spPr/>
      <dgm:t>
        <a:bodyPr/>
        <a:lstStyle/>
        <a:p>
          <a:pPr algn="ctr"/>
          <a:endParaRPr lang="zh-CN" altLang="en-US" sz="2400"/>
        </a:p>
      </dgm:t>
    </dgm:pt>
    <dgm:pt modelId="{6F9C64F1-E945-482D-8C44-AB11BBBF9F59}">
      <dgm:prSet phldrT="[文本]" custT="1"/>
      <dgm:spPr/>
      <dgm:t>
        <a:bodyPr/>
        <a:lstStyle/>
        <a:p>
          <a:pPr algn="ctr"/>
          <a:r>
            <a:rPr lang="zh-CN" altLang="en-US" sz="2400" b="1" dirty="0" smtClean="0">
              <a:solidFill>
                <a:schemeClr val="tx1"/>
              </a:solidFill>
              <a:latin typeface="仿宋" panose="02010609060101010101" pitchFamily="49" charset="-122"/>
              <a:ea typeface="仿宋" panose="02010609060101010101" pitchFamily="49" charset="-122"/>
            </a:rPr>
            <a:t>支付机构业务</a:t>
          </a:r>
          <a:endParaRPr lang="zh-CN" altLang="en-US" sz="2400" b="1" dirty="0">
            <a:solidFill>
              <a:schemeClr val="tx1"/>
            </a:solidFill>
            <a:latin typeface="仿宋" panose="02010609060101010101" pitchFamily="49" charset="-122"/>
            <a:ea typeface="仿宋" panose="02010609060101010101" pitchFamily="49" charset="-122"/>
          </a:endParaRPr>
        </a:p>
      </dgm:t>
    </dgm:pt>
    <dgm:pt modelId="{39B0291A-C5DE-4B70-95B0-43DE1D40A225}" type="parTrans" cxnId="{E0592C0E-8F12-415A-B74E-B1BEA988B102}">
      <dgm:prSet/>
      <dgm:spPr/>
      <dgm:t>
        <a:bodyPr/>
        <a:lstStyle/>
        <a:p>
          <a:pPr algn="ctr"/>
          <a:endParaRPr lang="zh-CN" altLang="en-US" sz="2400"/>
        </a:p>
      </dgm:t>
    </dgm:pt>
    <dgm:pt modelId="{7B76DD46-A7C6-48AB-AC71-E75D0E99F09E}" type="sibTrans" cxnId="{E0592C0E-8F12-415A-B74E-B1BEA988B102}">
      <dgm:prSet/>
      <dgm:spPr/>
      <dgm:t>
        <a:bodyPr/>
        <a:lstStyle/>
        <a:p>
          <a:pPr algn="ctr"/>
          <a:endParaRPr lang="zh-CN" altLang="en-US" sz="2400"/>
        </a:p>
      </dgm:t>
    </dgm:pt>
    <dgm:pt modelId="{359BA841-9FD2-4E1C-98DA-A035DD66F407}" type="pres">
      <dgm:prSet presAssocID="{52788FCA-80F2-40EA-B5C9-0CBFA04BABE8}" presName="linear" presStyleCnt="0">
        <dgm:presLayoutVars>
          <dgm:animLvl val="lvl"/>
          <dgm:resizeHandles val="exact"/>
        </dgm:presLayoutVars>
      </dgm:prSet>
      <dgm:spPr/>
      <dgm:t>
        <a:bodyPr/>
        <a:lstStyle/>
        <a:p>
          <a:endParaRPr lang="zh-CN" altLang="en-US"/>
        </a:p>
      </dgm:t>
    </dgm:pt>
    <dgm:pt modelId="{0344524A-3092-41ED-9974-C749BFA75BF7}" type="pres">
      <dgm:prSet presAssocID="{6BC7DD07-07FB-4822-B63A-CBCFC8F55A12}" presName="parentText" presStyleLbl="node1" presStyleIdx="0" presStyleCnt="6" custLinFactNeighborY="40228">
        <dgm:presLayoutVars>
          <dgm:chMax val="0"/>
          <dgm:bulletEnabled val="1"/>
        </dgm:presLayoutVars>
      </dgm:prSet>
      <dgm:spPr/>
      <dgm:t>
        <a:bodyPr/>
        <a:lstStyle/>
        <a:p>
          <a:endParaRPr lang="zh-CN" altLang="en-US"/>
        </a:p>
      </dgm:t>
    </dgm:pt>
    <dgm:pt modelId="{ABB4D93A-3414-46ED-ADCF-62149D004AD7}" type="pres">
      <dgm:prSet presAssocID="{9622A81E-85A4-4135-90BE-6465917C0E5F}" presName="spacer" presStyleCnt="0"/>
      <dgm:spPr/>
    </dgm:pt>
    <dgm:pt modelId="{D706E7FA-3850-4D8D-B572-2490554D791D}" type="pres">
      <dgm:prSet presAssocID="{42F4B2A9-5AE5-4B01-86E5-32C53A9F66F1}" presName="parentText" presStyleLbl="node1" presStyleIdx="1" presStyleCnt="6">
        <dgm:presLayoutVars>
          <dgm:chMax val="0"/>
          <dgm:bulletEnabled val="1"/>
        </dgm:presLayoutVars>
      </dgm:prSet>
      <dgm:spPr/>
      <dgm:t>
        <a:bodyPr/>
        <a:lstStyle/>
        <a:p>
          <a:endParaRPr lang="zh-CN" altLang="en-US"/>
        </a:p>
      </dgm:t>
    </dgm:pt>
    <dgm:pt modelId="{43D778D6-2CFE-411A-96C9-9B4F5FB0275F}" type="pres">
      <dgm:prSet presAssocID="{22AE7D2E-B88E-4C51-BF5E-B2A14CE10E4E}" presName="spacer" presStyleCnt="0"/>
      <dgm:spPr/>
    </dgm:pt>
    <dgm:pt modelId="{E920A766-2116-4DE9-B10A-C252F20E4E03}" type="pres">
      <dgm:prSet presAssocID="{C3578B2B-BE42-414A-9ADA-FF6E99F08E8C}" presName="parentText" presStyleLbl="node1" presStyleIdx="2" presStyleCnt="6">
        <dgm:presLayoutVars>
          <dgm:chMax val="0"/>
          <dgm:bulletEnabled val="1"/>
        </dgm:presLayoutVars>
      </dgm:prSet>
      <dgm:spPr/>
      <dgm:t>
        <a:bodyPr/>
        <a:lstStyle/>
        <a:p>
          <a:endParaRPr lang="zh-CN" altLang="en-US"/>
        </a:p>
      </dgm:t>
    </dgm:pt>
    <dgm:pt modelId="{9DFF81A0-7CE9-4EC6-BD24-F6898A1985F7}" type="pres">
      <dgm:prSet presAssocID="{5C041E79-F1C7-4BC0-AE38-7F838EEDE082}" presName="spacer" presStyleCnt="0"/>
      <dgm:spPr/>
    </dgm:pt>
    <dgm:pt modelId="{3F25EE40-C3EC-402F-B4A6-4031366C6C44}" type="pres">
      <dgm:prSet presAssocID="{DA9686D7-9DD1-449F-9C0A-3C6663755AEE}" presName="parentText" presStyleLbl="node1" presStyleIdx="3" presStyleCnt="6">
        <dgm:presLayoutVars>
          <dgm:chMax val="0"/>
          <dgm:bulletEnabled val="1"/>
        </dgm:presLayoutVars>
      </dgm:prSet>
      <dgm:spPr/>
      <dgm:t>
        <a:bodyPr/>
        <a:lstStyle/>
        <a:p>
          <a:endParaRPr lang="zh-CN" altLang="en-US"/>
        </a:p>
      </dgm:t>
    </dgm:pt>
    <dgm:pt modelId="{88BD295E-A789-4E03-A1CA-8310C2769351}" type="pres">
      <dgm:prSet presAssocID="{CD8A5D5D-447B-46E6-A403-054E773CF408}" presName="spacer" presStyleCnt="0"/>
      <dgm:spPr/>
    </dgm:pt>
    <dgm:pt modelId="{ADA6E15B-DCCA-45EC-B48F-07C73516BAC0}" type="pres">
      <dgm:prSet presAssocID="{2E40FCC5-A67B-4C90-9333-D49DF57AB775}" presName="parentText" presStyleLbl="node1" presStyleIdx="4" presStyleCnt="6">
        <dgm:presLayoutVars>
          <dgm:chMax val="0"/>
          <dgm:bulletEnabled val="1"/>
        </dgm:presLayoutVars>
      </dgm:prSet>
      <dgm:spPr/>
      <dgm:t>
        <a:bodyPr/>
        <a:lstStyle/>
        <a:p>
          <a:endParaRPr lang="zh-CN" altLang="en-US"/>
        </a:p>
      </dgm:t>
    </dgm:pt>
    <dgm:pt modelId="{0D78C6EC-AEBA-45B9-8F72-B885687EB38F}" type="pres">
      <dgm:prSet presAssocID="{74FD58E4-4141-41B0-938E-C9F865647576}" presName="spacer" presStyleCnt="0"/>
      <dgm:spPr/>
    </dgm:pt>
    <dgm:pt modelId="{821C1697-01B6-4460-8EE0-BB11BBAE22CB}" type="pres">
      <dgm:prSet presAssocID="{6F9C64F1-E945-482D-8C44-AB11BBBF9F59}" presName="parentText" presStyleLbl="node1" presStyleIdx="5" presStyleCnt="6" custLinFactNeighborX="174">
        <dgm:presLayoutVars>
          <dgm:chMax val="0"/>
          <dgm:bulletEnabled val="1"/>
        </dgm:presLayoutVars>
      </dgm:prSet>
      <dgm:spPr/>
      <dgm:t>
        <a:bodyPr/>
        <a:lstStyle/>
        <a:p>
          <a:endParaRPr lang="zh-CN" altLang="en-US"/>
        </a:p>
      </dgm:t>
    </dgm:pt>
  </dgm:ptLst>
  <dgm:cxnLst>
    <dgm:cxn modelId="{6D16F575-91B9-4C7F-A4DA-492B5C0DF3F9}" srcId="{52788FCA-80F2-40EA-B5C9-0CBFA04BABE8}" destId="{42F4B2A9-5AE5-4B01-86E5-32C53A9F66F1}" srcOrd="1" destOrd="0" parTransId="{D3C64011-F040-447B-8554-18D81F182483}" sibTransId="{22AE7D2E-B88E-4C51-BF5E-B2A14CE10E4E}"/>
    <dgm:cxn modelId="{75137CFF-887E-465D-9AA3-1A04AC382214}" srcId="{52788FCA-80F2-40EA-B5C9-0CBFA04BABE8}" destId="{2E40FCC5-A67B-4C90-9333-D49DF57AB775}" srcOrd="4" destOrd="0" parTransId="{924DEBC7-0AD6-47E8-9D2C-C787AE07AFC7}" sibTransId="{74FD58E4-4141-41B0-938E-C9F865647576}"/>
    <dgm:cxn modelId="{9091693C-FE57-4263-B6E0-F8D7D6729250}" srcId="{52788FCA-80F2-40EA-B5C9-0CBFA04BABE8}" destId="{6BC7DD07-07FB-4822-B63A-CBCFC8F55A12}" srcOrd="0" destOrd="0" parTransId="{63B1DD73-BBEA-40F5-8F6A-BF588ABD654C}" sibTransId="{9622A81E-85A4-4135-90BE-6465917C0E5F}"/>
    <dgm:cxn modelId="{4DB4A311-299F-4548-BE53-F60A58AEC629}" srcId="{52788FCA-80F2-40EA-B5C9-0CBFA04BABE8}" destId="{C3578B2B-BE42-414A-9ADA-FF6E99F08E8C}" srcOrd="2" destOrd="0" parTransId="{EBA17E30-CD1F-4A9E-BDE1-3B7845618480}" sibTransId="{5C041E79-F1C7-4BC0-AE38-7F838EEDE082}"/>
    <dgm:cxn modelId="{CC709826-5D5E-47DC-B80C-970393F3E9E5}" type="presOf" srcId="{2E40FCC5-A67B-4C90-9333-D49DF57AB775}" destId="{ADA6E15B-DCCA-45EC-B48F-07C73516BAC0}" srcOrd="0" destOrd="0" presId="urn:microsoft.com/office/officeart/2005/8/layout/vList2"/>
    <dgm:cxn modelId="{C6A5AB75-5056-4407-891E-0574E426963C}" type="presOf" srcId="{42F4B2A9-5AE5-4B01-86E5-32C53A9F66F1}" destId="{D706E7FA-3850-4D8D-B572-2490554D791D}" srcOrd="0" destOrd="0" presId="urn:microsoft.com/office/officeart/2005/8/layout/vList2"/>
    <dgm:cxn modelId="{70E0818E-9BBC-4A57-BEE9-E48DB67F4853}" type="presOf" srcId="{DA9686D7-9DD1-449F-9C0A-3C6663755AEE}" destId="{3F25EE40-C3EC-402F-B4A6-4031366C6C44}" srcOrd="0" destOrd="0" presId="urn:microsoft.com/office/officeart/2005/8/layout/vList2"/>
    <dgm:cxn modelId="{A4EDD577-0AED-423B-8993-917CBD954AD7}" type="presOf" srcId="{6BC7DD07-07FB-4822-B63A-CBCFC8F55A12}" destId="{0344524A-3092-41ED-9974-C749BFA75BF7}" srcOrd="0" destOrd="0" presId="urn:microsoft.com/office/officeart/2005/8/layout/vList2"/>
    <dgm:cxn modelId="{3D0AE33D-9154-4772-B7B6-C23A007D7E3C}" type="presOf" srcId="{6F9C64F1-E945-482D-8C44-AB11BBBF9F59}" destId="{821C1697-01B6-4460-8EE0-BB11BBAE22CB}" srcOrd="0" destOrd="0" presId="urn:microsoft.com/office/officeart/2005/8/layout/vList2"/>
    <dgm:cxn modelId="{40DB6EE9-8CE0-4E95-887F-D7869673DB00}" type="presOf" srcId="{52788FCA-80F2-40EA-B5C9-0CBFA04BABE8}" destId="{359BA841-9FD2-4E1C-98DA-A035DD66F407}" srcOrd="0" destOrd="0" presId="urn:microsoft.com/office/officeart/2005/8/layout/vList2"/>
    <dgm:cxn modelId="{3CFFA9DB-AD02-4E54-9B3A-88487DF4C01A}" type="presOf" srcId="{C3578B2B-BE42-414A-9ADA-FF6E99F08E8C}" destId="{E920A766-2116-4DE9-B10A-C252F20E4E03}" srcOrd="0" destOrd="0" presId="urn:microsoft.com/office/officeart/2005/8/layout/vList2"/>
    <dgm:cxn modelId="{38DE7481-75E0-4DC0-A66A-C2217866B1C6}" srcId="{52788FCA-80F2-40EA-B5C9-0CBFA04BABE8}" destId="{DA9686D7-9DD1-449F-9C0A-3C6663755AEE}" srcOrd="3" destOrd="0" parTransId="{8E920923-17C6-418A-9862-34E1C85CDF37}" sibTransId="{CD8A5D5D-447B-46E6-A403-054E773CF408}"/>
    <dgm:cxn modelId="{E0592C0E-8F12-415A-B74E-B1BEA988B102}" srcId="{52788FCA-80F2-40EA-B5C9-0CBFA04BABE8}" destId="{6F9C64F1-E945-482D-8C44-AB11BBBF9F59}" srcOrd="5" destOrd="0" parTransId="{39B0291A-C5DE-4B70-95B0-43DE1D40A225}" sibTransId="{7B76DD46-A7C6-48AB-AC71-E75D0E99F09E}"/>
    <dgm:cxn modelId="{728FA52D-8E49-4CCC-BED7-9E8C99D24B41}" type="presParOf" srcId="{359BA841-9FD2-4E1C-98DA-A035DD66F407}" destId="{0344524A-3092-41ED-9974-C749BFA75BF7}" srcOrd="0" destOrd="0" presId="urn:microsoft.com/office/officeart/2005/8/layout/vList2"/>
    <dgm:cxn modelId="{2693E527-8687-4E28-95B0-DAC478904C73}" type="presParOf" srcId="{359BA841-9FD2-4E1C-98DA-A035DD66F407}" destId="{ABB4D93A-3414-46ED-ADCF-62149D004AD7}" srcOrd="1" destOrd="0" presId="urn:microsoft.com/office/officeart/2005/8/layout/vList2"/>
    <dgm:cxn modelId="{82DFE4A2-87E1-44F2-8910-8E57390C25A7}" type="presParOf" srcId="{359BA841-9FD2-4E1C-98DA-A035DD66F407}" destId="{D706E7FA-3850-4D8D-B572-2490554D791D}" srcOrd="2" destOrd="0" presId="urn:microsoft.com/office/officeart/2005/8/layout/vList2"/>
    <dgm:cxn modelId="{9F9BA2D7-3FC6-4ABF-9FDD-BDA58AE4BD14}" type="presParOf" srcId="{359BA841-9FD2-4E1C-98DA-A035DD66F407}" destId="{43D778D6-2CFE-411A-96C9-9B4F5FB0275F}" srcOrd="3" destOrd="0" presId="urn:microsoft.com/office/officeart/2005/8/layout/vList2"/>
    <dgm:cxn modelId="{020122FA-8FA7-447B-8F79-411EF019B54C}" type="presParOf" srcId="{359BA841-9FD2-4E1C-98DA-A035DD66F407}" destId="{E920A766-2116-4DE9-B10A-C252F20E4E03}" srcOrd="4" destOrd="0" presId="urn:microsoft.com/office/officeart/2005/8/layout/vList2"/>
    <dgm:cxn modelId="{BC628710-AEFF-4297-8243-C6CA49BAD85C}" type="presParOf" srcId="{359BA841-9FD2-4E1C-98DA-A035DD66F407}" destId="{9DFF81A0-7CE9-4EC6-BD24-F6898A1985F7}" srcOrd="5" destOrd="0" presId="urn:microsoft.com/office/officeart/2005/8/layout/vList2"/>
    <dgm:cxn modelId="{FC9AC719-C307-4FEF-AA51-F1DD0CBD01AB}" type="presParOf" srcId="{359BA841-9FD2-4E1C-98DA-A035DD66F407}" destId="{3F25EE40-C3EC-402F-B4A6-4031366C6C44}" srcOrd="6" destOrd="0" presId="urn:microsoft.com/office/officeart/2005/8/layout/vList2"/>
    <dgm:cxn modelId="{C84738E9-C44A-46AD-AD6C-F3FD9BC6BBFC}" type="presParOf" srcId="{359BA841-9FD2-4E1C-98DA-A035DD66F407}" destId="{88BD295E-A789-4E03-A1CA-8310C2769351}" srcOrd="7" destOrd="0" presId="urn:microsoft.com/office/officeart/2005/8/layout/vList2"/>
    <dgm:cxn modelId="{AF6D32B9-A074-455E-884C-9E4EE3D2EE11}" type="presParOf" srcId="{359BA841-9FD2-4E1C-98DA-A035DD66F407}" destId="{ADA6E15B-DCCA-45EC-B48F-07C73516BAC0}" srcOrd="8" destOrd="0" presId="urn:microsoft.com/office/officeart/2005/8/layout/vList2"/>
    <dgm:cxn modelId="{B07BDD3E-4CC5-44C6-A4B8-A20F18D82004}" type="presParOf" srcId="{359BA841-9FD2-4E1C-98DA-A035DD66F407}" destId="{0D78C6EC-AEBA-45B9-8F72-B885687EB38F}" srcOrd="9" destOrd="0" presId="urn:microsoft.com/office/officeart/2005/8/layout/vList2"/>
    <dgm:cxn modelId="{663CC80D-17CA-4018-92FD-22E1CBBF26A7}" type="presParOf" srcId="{359BA841-9FD2-4E1C-98DA-A035DD66F407}" destId="{821C1697-01B6-4460-8EE0-BB11BBAE22CB}"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EEB2993F-0B68-4056-8A78-5094AA70BBF1}"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zh-CN" altLang="en-US"/>
        </a:p>
      </dgm:t>
    </dgm:pt>
    <dgm:pt modelId="{FFD07EF4-8849-4D8A-A95F-D07251CB18C2}">
      <dgm:prSet phldrT="[文本]"/>
      <dgm:spPr/>
      <dgm:t>
        <a:bodyPr/>
        <a:lstStyle/>
        <a:p>
          <a:r>
            <a:rPr lang="zh-CN" altLang="en-US" b="1" dirty="0" smtClean="0">
              <a:latin typeface="仿宋" panose="02010609060101010101" pitchFamily="49" charset="-122"/>
              <a:ea typeface="仿宋" panose="02010609060101010101" pitchFamily="49" charset="-122"/>
            </a:rPr>
            <a:t>审核材料</a:t>
          </a:r>
          <a:endParaRPr lang="zh-CN" altLang="en-US" b="1" dirty="0">
            <a:latin typeface="仿宋" panose="02010609060101010101" pitchFamily="49" charset="-122"/>
            <a:ea typeface="仿宋" panose="02010609060101010101" pitchFamily="49" charset="-122"/>
          </a:endParaRPr>
        </a:p>
      </dgm:t>
    </dgm:pt>
    <dgm:pt modelId="{540FAE31-E33B-4CD7-9CBA-5FFFC421E377}" type="parTrans" cxnId="{A8CF3BD9-AC86-4107-8C73-BB14411772AB}">
      <dgm:prSet/>
      <dgm:spPr/>
      <dgm:t>
        <a:bodyPr/>
        <a:lstStyle/>
        <a:p>
          <a:endParaRPr lang="zh-CN" altLang="en-US">
            <a:latin typeface="仿宋" panose="02010609060101010101" pitchFamily="49" charset="-122"/>
            <a:ea typeface="仿宋" panose="02010609060101010101" pitchFamily="49" charset="-122"/>
          </a:endParaRPr>
        </a:p>
      </dgm:t>
    </dgm:pt>
    <dgm:pt modelId="{DB32572B-F4BC-4A98-950B-001B10556674}" type="sibTrans" cxnId="{A8CF3BD9-AC86-4107-8C73-BB14411772AB}">
      <dgm:prSet/>
      <dgm:spPr/>
      <dgm:t>
        <a:bodyPr/>
        <a:lstStyle/>
        <a:p>
          <a:endParaRPr lang="zh-CN" altLang="en-US">
            <a:latin typeface="仿宋" panose="02010609060101010101" pitchFamily="49" charset="-122"/>
            <a:ea typeface="仿宋" panose="02010609060101010101" pitchFamily="49" charset="-122"/>
          </a:endParaRPr>
        </a:p>
      </dgm:t>
    </dgm:pt>
    <dgm:pt modelId="{F8280B33-9BD2-498D-91C2-E026B586D836}">
      <dgm:prSet phldrT="[文本]"/>
      <dgm:spPr/>
      <dgm:t>
        <a:bodyPr/>
        <a:lstStyle/>
        <a:p>
          <a:r>
            <a:rPr lang="zh-CN" altLang="en-US" dirty="0" smtClean="0">
              <a:latin typeface="仿宋" panose="02010609060101010101" pitchFamily="49" charset="-122"/>
              <a:ea typeface="仿宋" panose="02010609060101010101" pitchFamily="49" charset="-122"/>
            </a:rPr>
            <a:t>本人有效身份证件</a:t>
          </a:r>
          <a:endParaRPr lang="zh-CN" altLang="en-US" dirty="0">
            <a:latin typeface="仿宋" panose="02010609060101010101" pitchFamily="49" charset="-122"/>
            <a:ea typeface="仿宋" panose="02010609060101010101" pitchFamily="49" charset="-122"/>
          </a:endParaRPr>
        </a:p>
      </dgm:t>
    </dgm:pt>
    <dgm:pt modelId="{2BAEACFE-DB3F-41E1-BC57-16505DC46E0C}" type="parTrans" cxnId="{D715748E-5DE7-4B2C-9B74-37F3D5156C74}">
      <dgm:prSet/>
      <dgm:spPr/>
      <dgm:t>
        <a:bodyPr/>
        <a:lstStyle/>
        <a:p>
          <a:endParaRPr lang="zh-CN" altLang="en-US">
            <a:latin typeface="仿宋" panose="02010609060101010101" pitchFamily="49" charset="-122"/>
            <a:ea typeface="仿宋" panose="02010609060101010101" pitchFamily="49" charset="-122"/>
          </a:endParaRPr>
        </a:p>
      </dgm:t>
    </dgm:pt>
    <dgm:pt modelId="{2D2E9A9A-4977-4CC1-8414-2F69D3BD5E33}" type="sibTrans" cxnId="{D715748E-5DE7-4B2C-9B74-37F3D5156C74}">
      <dgm:prSet/>
      <dgm:spPr/>
      <dgm:t>
        <a:bodyPr/>
        <a:lstStyle/>
        <a:p>
          <a:endParaRPr lang="zh-CN" altLang="en-US">
            <a:latin typeface="仿宋" panose="02010609060101010101" pitchFamily="49" charset="-122"/>
            <a:ea typeface="仿宋" panose="02010609060101010101" pitchFamily="49" charset="-122"/>
          </a:endParaRPr>
        </a:p>
      </dgm:t>
    </dgm:pt>
    <dgm:pt modelId="{90B6892E-7B6E-4A89-AC05-61744CFC25E1}">
      <dgm:prSet phldrT="[文本]"/>
      <dgm:spPr/>
      <dgm:t>
        <a:bodyPr/>
        <a:lstStyle/>
        <a:p>
          <a:r>
            <a:rPr lang="zh-CN" altLang="en-US" b="1" dirty="0" smtClean="0">
              <a:latin typeface="仿宋" panose="02010609060101010101" pitchFamily="49" charset="-122"/>
              <a:ea typeface="仿宋" panose="02010609060101010101" pitchFamily="49" charset="-122"/>
            </a:rPr>
            <a:t>办理原则</a:t>
          </a:r>
          <a:endParaRPr lang="zh-CN" altLang="en-US" b="1" dirty="0">
            <a:latin typeface="仿宋" panose="02010609060101010101" pitchFamily="49" charset="-122"/>
            <a:ea typeface="仿宋" panose="02010609060101010101" pitchFamily="49" charset="-122"/>
          </a:endParaRPr>
        </a:p>
      </dgm:t>
    </dgm:pt>
    <dgm:pt modelId="{37A450E2-F760-4BC6-9F62-A30E53149B65}" type="parTrans" cxnId="{D97AD371-4B73-4E10-96A8-B22D26A36A01}">
      <dgm:prSet/>
      <dgm:spPr/>
      <dgm:t>
        <a:bodyPr/>
        <a:lstStyle/>
        <a:p>
          <a:endParaRPr lang="zh-CN" altLang="en-US">
            <a:latin typeface="仿宋" panose="02010609060101010101" pitchFamily="49" charset="-122"/>
            <a:ea typeface="仿宋" panose="02010609060101010101" pitchFamily="49" charset="-122"/>
          </a:endParaRPr>
        </a:p>
      </dgm:t>
    </dgm:pt>
    <dgm:pt modelId="{38C1B1DB-A72F-4325-8769-24BEEEF32D49}" type="sibTrans" cxnId="{D97AD371-4B73-4E10-96A8-B22D26A36A01}">
      <dgm:prSet/>
      <dgm:spPr/>
      <dgm:t>
        <a:bodyPr/>
        <a:lstStyle/>
        <a:p>
          <a:endParaRPr lang="zh-CN" altLang="en-US">
            <a:latin typeface="仿宋" panose="02010609060101010101" pitchFamily="49" charset="-122"/>
            <a:ea typeface="仿宋" panose="02010609060101010101" pitchFamily="49" charset="-122"/>
          </a:endParaRPr>
        </a:p>
      </dgm:t>
    </dgm:pt>
    <dgm:pt modelId="{6DE60196-834D-42CD-993E-0B608C4E8923}">
      <dgm:prSet phldrT="[文本]"/>
      <dgm:spPr/>
      <dgm:t>
        <a:bodyPr/>
        <a:lstStyle/>
        <a:p>
          <a:r>
            <a:rPr lang="zh-CN" altLang="en-US" dirty="0" smtClean="0">
              <a:latin typeface="仿宋" panose="02010609060101010101" pitchFamily="49" charset="-122"/>
              <a:ea typeface="仿宋" panose="02010609060101010101" pitchFamily="49" charset="-122"/>
            </a:rPr>
            <a:t>银行为客户办理结汇后应直接划入房地产开发商的人民币账户或二手房转让方的人民币账户，不得办理原币划转。</a:t>
          </a:r>
          <a:endParaRPr lang="zh-CN" altLang="en-US" dirty="0">
            <a:latin typeface="仿宋" panose="02010609060101010101" pitchFamily="49" charset="-122"/>
            <a:ea typeface="仿宋" panose="02010609060101010101" pitchFamily="49" charset="-122"/>
          </a:endParaRPr>
        </a:p>
      </dgm:t>
    </dgm:pt>
    <dgm:pt modelId="{06810B9B-2AFA-4F50-8C0A-E93509642A2C}" type="parTrans" cxnId="{F5443B59-847C-4190-A2F4-994FF7C6F49A}">
      <dgm:prSet/>
      <dgm:spPr/>
      <dgm:t>
        <a:bodyPr/>
        <a:lstStyle/>
        <a:p>
          <a:endParaRPr lang="zh-CN" altLang="en-US">
            <a:latin typeface="仿宋" panose="02010609060101010101" pitchFamily="49" charset="-122"/>
            <a:ea typeface="仿宋" panose="02010609060101010101" pitchFamily="49" charset="-122"/>
          </a:endParaRPr>
        </a:p>
      </dgm:t>
    </dgm:pt>
    <dgm:pt modelId="{1FC1ED9C-972A-46D0-B5A4-44C32E0C8F17}" type="sibTrans" cxnId="{F5443B59-847C-4190-A2F4-994FF7C6F49A}">
      <dgm:prSet/>
      <dgm:spPr/>
      <dgm:t>
        <a:bodyPr/>
        <a:lstStyle/>
        <a:p>
          <a:endParaRPr lang="zh-CN" altLang="en-US">
            <a:latin typeface="仿宋" panose="02010609060101010101" pitchFamily="49" charset="-122"/>
            <a:ea typeface="仿宋" panose="02010609060101010101" pitchFamily="49" charset="-122"/>
          </a:endParaRPr>
        </a:p>
      </dgm:t>
    </dgm:pt>
    <dgm:pt modelId="{25CDBA1C-285B-4FD0-8D0C-3416F05D9AC1}">
      <dgm:prSet phldrT="[文本]"/>
      <dgm:spPr/>
      <dgm:t>
        <a:bodyPr/>
        <a:lstStyle/>
        <a:p>
          <a:r>
            <a:rPr lang="zh-CN" altLang="en-US" dirty="0" smtClean="0">
              <a:latin typeface="仿宋" panose="02010609060101010101" pitchFamily="49" charset="-122"/>
              <a:ea typeface="仿宋" panose="02010609060101010101" pitchFamily="49" charset="-122"/>
            </a:rPr>
            <a:t>夫妻共同购买的，若其中一方为境外个人，也视同境外个人境内购房办理。</a:t>
          </a:r>
          <a:endParaRPr lang="zh-CN" altLang="en-US" dirty="0">
            <a:latin typeface="仿宋" panose="02010609060101010101" pitchFamily="49" charset="-122"/>
            <a:ea typeface="仿宋" panose="02010609060101010101" pitchFamily="49" charset="-122"/>
          </a:endParaRPr>
        </a:p>
      </dgm:t>
    </dgm:pt>
    <dgm:pt modelId="{2130825A-1E34-4699-B82D-F190684BC237}" type="parTrans" cxnId="{75939C9C-0A21-47B3-90DC-E245DB6BAF48}">
      <dgm:prSet/>
      <dgm:spPr/>
      <dgm:t>
        <a:bodyPr/>
        <a:lstStyle/>
        <a:p>
          <a:endParaRPr lang="zh-CN" altLang="en-US">
            <a:latin typeface="仿宋" panose="02010609060101010101" pitchFamily="49" charset="-122"/>
            <a:ea typeface="仿宋" panose="02010609060101010101" pitchFamily="49" charset="-122"/>
          </a:endParaRPr>
        </a:p>
      </dgm:t>
    </dgm:pt>
    <dgm:pt modelId="{03456FE2-7055-4F7B-8024-768E14B27007}" type="sibTrans" cxnId="{75939C9C-0A21-47B3-90DC-E245DB6BAF48}">
      <dgm:prSet/>
      <dgm:spPr/>
      <dgm:t>
        <a:bodyPr/>
        <a:lstStyle/>
        <a:p>
          <a:endParaRPr lang="zh-CN" altLang="en-US">
            <a:latin typeface="仿宋" panose="02010609060101010101" pitchFamily="49" charset="-122"/>
            <a:ea typeface="仿宋" panose="02010609060101010101" pitchFamily="49" charset="-122"/>
          </a:endParaRPr>
        </a:p>
      </dgm:t>
    </dgm:pt>
    <dgm:pt modelId="{5CB8F55E-348D-46C4-8070-0EFE4910DF39}">
      <dgm:prSet phldrT="[文本]"/>
      <dgm:spPr/>
      <dgm:t>
        <a:bodyPr/>
        <a:lstStyle/>
        <a:p>
          <a:r>
            <a:rPr lang="zh-CN" altLang="en-US" dirty="0" smtClean="0">
              <a:latin typeface="仿宋" panose="02010609060101010101" pitchFamily="49" charset="-122"/>
              <a:ea typeface="仿宋" panose="02010609060101010101" pitchFamily="49" charset="-122"/>
            </a:rPr>
            <a:t>商品房销售合同或预售合同</a:t>
          </a:r>
          <a:endParaRPr lang="zh-CN" altLang="en-US" dirty="0">
            <a:latin typeface="仿宋" panose="02010609060101010101" pitchFamily="49" charset="-122"/>
            <a:ea typeface="仿宋" panose="02010609060101010101" pitchFamily="49" charset="-122"/>
          </a:endParaRPr>
        </a:p>
      </dgm:t>
    </dgm:pt>
    <dgm:pt modelId="{0FBC1B84-45C3-41FF-A522-4544E30433D8}" type="parTrans" cxnId="{23FBBA3B-DF37-4AE0-A780-6ECC8DC28110}">
      <dgm:prSet/>
      <dgm:spPr/>
      <dgm:t>
        <a:bodyPr/>
        <a:lstStyle/>
        <a:p>
          <a:endParaRPr lang="zh-CN" altLang="en-US">
            <a:latin typeface="仿宋" panose="02010609060101010101" pitchFamily="49" charset="-122"/>
            <a:ea typeface="仿宋" panose="02010609060101010101" pitchFamily="49" charset="-122"/>
          </a:endParaRPr>
        </a:p>
      </dgm:t>
    </dgm:pt>
    <dgm:pt modelId="{FCF5A4BD-DC11-43FD-8616-3397CD36D3D7}" type="sibTrans" cxnId="{23FBBA3B-DF37-4AE0-A780-6ECC8DC28110}">
      <dgm:prSet/>
      <dgm:spPr/>
      <dgm:t>
        <a:bodyPr/>
        <a:lstStyle/>
        <a:p>
          <a:endParaRPr lang="zh-CN" altLang="en-US">
            <a:latin typeface="仿宋" panose="02010609060101010101" pitchFamily="49" charset="-122"/>
            <a:ea typeface="仿宋" panose="02010609060101010101" pitchFamily="49" charset="-122"/>
          </a:endParaRPr>
        </a:p>
      </dgm:t>
    </dgm:pt>
    <dgm:pt modelId="{FE92C8C1-84AB-4425-B92F-CE6DC3ABDF03}">
      <dgm:prSet phldrT="[文本]"/>
      <dgm:spPr/>
      <dgm:t>
        <a:bodyPr/>
        <a:lstStyle/>
        <a:p>
          <a:r>
            <a:rPr lang="zh-CN" altLang="en-US" dirty="0" smtClean="0">
              <a:latin typeface="仿宋" panose="02010609060101010101" pitchFamily="49" charset="-122"/>
              <a:ea typeface="仿宋" panose="02010609060101010101" pitchFamily="49" charset="-122"/>
            </a:rPr>
            <a:t>房产所在地房地产主管部门出具证明文件：预售房产为合同登记备案表；现房及二手房为产权登记证明文件</a:t>
          </a:r>
          <a:endParaRPr lang="zh-CN" altLang="en-US" dirty="0">
            <a:latin typeface="仿宋" panose="02010609060101010101" pitchFamily="49" charset="-122"/>
            <a:ea typeface="仿宋" panose="02010609060101010101" pitchFamily="49" charset="-122"/>
          </a:endParaRPr>
        </a:p>
      </dgm:t>
    </dgm:pt>
    <dgm:pt modelId="{32EF54B9-9918-4642-976E-DD8FC07F4BFA}" type="parTrans" cxnId="{C446CC6D-2374-4DEA-8AA8-7DB69D67DF27}">
      <dgm:prSet/>
      <dgm:spPr/>
      <dgm:t>
        <a:bodyPr/>
        <a:lstStyle/>
        <a:p>
          <a:endParaRPr lang="zh-CN" altLang="en-US">
            <a:latin typeface="仿宋" panose="02010609060101010101" pitchFamily="49" charset="-122"/>
            <a:ea typeface="仿宋" panose="02010609060101010101" pitchFamily="49" charset="-122"/>
          </a:endParaRPr>
        </a:p>
      </dgm:t>
    </dgm:pt>
    <dgm:pt modelId="{67A704D5-F720-4E23-8450-284AB4261B4E}" type="sibTrans" cxnId="{C446CC6D-2374-4DEA-8AA8-7DB69D67DF27}">
      <dgm:prSet/>
      <dgm:spPr/>
      <dgm:t>
        <a:bodyPr/>
        <a:lstStyle/>
        <a:p>
          <a:endParaRPr lang="zh-CN" altLang="en-US">
            <a:latin typeface="仿宋" panose="02010609060101010101" pitchFamily="49" charset="-122"/>
            <a:ea typeface="仿宋" panose="02010609060101010101" pitchFamily="49" charset="-122"/>
          </a:endParaRPr>
        </a:p>
      </dgm:t>
    </dgm:pt>
    <dgm:pt modelId="{73B974DF-433F-4D94-9A94-C1C2B4DC50A9}">
      <dgm:prSet phldrT="[文本]"/>
      <dgm:spPr/>
      <dgm:t>
        <a:bodyPr/>
        <a:lstStyle/>
        <a:p>
          <a:r>
            <a:rPr lang="zh-CN" altLang="en-US" dirty="0" smtClean="0">
              <a:latin typeface="仿宋" panose="02010609060101010101" pitchFamily="49" charset="-122"/>
              <a:ea typeface="仿宋" panose="02010609060101010101" pitchFamily="49" charset="-122"/>
            </a:rPr>
            <a:t>如委托他人办理，还应提供经公证的授权书及受托人有效身份证明</a:t>
          </a:r>
          <a:endParaRPr lang="zh-CN" altLang="en-US" dirty="0">
            <a:latin typeface="仿宋" panose="02010609060101010101" pitchFamily="49" charset="-122"/>
            <a:ea typeface="仿宋" panose="02010609060101010101" pitchFamily="49" charset="-122"/>
          </a:endParaRPr>
        </a:p>
      </dgm:t>
    </dgm:pt>
    <dgm:pt modelId="{D155A5A3-703C-45B4-91F0-E6487EDB4C8C}" type="parTrans" cxnId="{ED282703-5B23-4397-BDAA-14D75434AC21}">
      <dgm:prSet/>
      <dgm:spPr/>
      <dgm:t>
        <a:bodyPr/>
        <a:lstStyle/>
        <a:p>
          <a:endParaRPr lang="zh-CN" altLang="en-US">
            <a:latin typeface="仿宋" panose="02010609060101010101" pitchFamily="49" charset="-122"/>
            <a:ea typeface="仿宋" panose="02010609060101010101" pitchFamily="49" charset="-122"/>
          </a:endParaRPr>
        </a:p>
      </dgm:t>
    </dgm:pt>
    <dgm:pt modelId="{82EA11FA-AB0C-468E-900C-24847A025967}" type="sibTrans" cxnId="{ED282703-5B23-4397-BDAA-14D75434AC21}">
      <dgm:prSet/>
      <dgm:spPr/>
      <dgm:t>
        <a:bodyPr/>
        <a:lstStyle/>
        <a:p>
          <a:endParaRPr lang="zh-CN" altLang="en-US">
            <a:latin typeface="仿宋" panose="02010609060101010101" pitchFamily="49" charset="-122"/>
            <a:ea typeface="仿宋" panose="02010609060101010101" pitchFamily="49" charset="-122"/>
          </a:endParaRPr>
        </a:p>
      </dgm:t>
    </dgm:pt>
    <dgm:pt modelId="{F11C6253-0644-424D-A0CB-E84446067D04}">
      <dgm:prSet phldrT="[文本]"/>
      <dgm:spPr/>
      <dgm:t>
        <a:bodyPr/>
        <a:lstStyle/>
        <a:p>
          <a:r>
            <a:rPr lang="zh-CN" altLang="en-US" dirty="0" smtClean="0">
              <a:latin typeface="仿宋" panose="02010609060101010101" pitchFamily="49" charset="-122"/>
              <a:ea typeface="仿宋" panose="02010609060101010101" pitchFamily="49" charset="-122"/>
            </a:rPr>
            <a:t>针对上述材料需提供的其他补充材料</a:t>
          </a:r>
          <a:endParaRPr lang="zh-CN" altLang="en-US" dirty="0">
            <a:latin typeface="仿宋" panose="02010609060101010101" pitchFamily="49" charset="-122"/>
            <a:ea typeface="仿宋" panose="02010609060101010101" pitchFamily="49" charset="-122"/>
          </a:endParaRPr>
        </a:p>
      </dgm:t>
    </dgm:pt>
    <dgm:pt modelId="{74131BFB-DC69-4FE2-9F90-15780D51EBE1}" type="parTrans" cxnId="{B7C8DF14-0EB5-47E9-BC01-79930358CE21}">
      <dgm:prSet/>
      <dgm:spPr/>
      <dgm:t>
        <a:bodyPr/>
        <a:lstStyle/>
        <a:p>
          <a:endParaRPr lang="zh-CN" altLang="en-US">
            <a:latin typeface="仿宋" panose="02010609060101010101" pitchFamily="49" charset="-122"/>
            <a:ea typeface="仿宋" panose="02010609060101010101" pitchFamily="49" charset="-122"/>
          </a:endParaRPr>
        </a:p>
      </dgm:t>
    </dgm:pt>
    <dgm:pt modelId="{5F080B8C-DCC3-46B5-B35F-24E2B316E01D}" type="sibTrans" cxnId="{B7C8DF14-0EB5-47E9-BC01-79930358CE21}">
      <dgm:prSet/>
      <dgm:spPr/>
      <dgm:t>
        <a:bodyPr/>
        <a:lstStyle/>
        <a:p>
          <a:endParaRPr lang="zh-CN" altLang="en-US">
            <a:latin typeface="仿宋" panose="02010609060101010101" pitchFamily="49" charset="-122"/>
            <a:ea typeface="仿宋" panose="02010609060101010101" pitchFamily="49" charset="-122"/>
          </a:endParaRPr>
        </a:p>
      </dgm:t>
    </dgm:pt>
    <dgm:pt modelId="{C5B1CB2B-1F2E-411D-80EC-8148AC08498A}">
      <dgm:prSet phldrT="[文本]"/>
      <dgm:spPr/>
      <dgm:t>
        <a:bodyPr/>
        <a:lstStyle/>
        <a:p>
          <a:endParaRPr lang="zh-CN" altLang="en-US" dirty="0">
            <a:latin typeface="仿宋" panose="02010609060101010101" pitchFamily="49" charset="-122"/>
            <a:ea typeface="仿宋" panose="02010609060101010101" pitchFamily="49" charset="-122"/>
          </a:endParaRPr>
        </a:p>
      </dgm:t>
    </dgm:pt>
    <dgm:pt modelId="{2CFC1641-7CF3-4C96-BCE4-0756F12A0641}" type="parTrans" cxnId="{DAC7B6F1-24DB-4251-82D2-8CBB78936535}">
      <dgm:prSet/>
      <dgm:spPr/>
      <dgm:t>
        <a:bodyPr/>
        <a:lstStyle/>
        <a:p>
          <a:endParaRPr lang="zh-CN" altLang="en-US"/>
        </a:p>
      </dgm:t>
    </dgm:pt>
    <dgm:pt modelId="{0F7D0D2E-BB9C-42B8-B4CB-A43B5B196A3E}" type="sibTrans" cxnId="{DAC7B6F1-24DB-4251-82D2-8CBB78936535}">
      <dgm:prSet/>
      <dgm:spPr/>
      <dgm:t>
        <a:bodyPr/>
        <a:lstStyle/>
        <a:p>
          <a:endParaRPr lang="zh-CN" altLang="en-US"/>
        </a:p>
      </dgm:t>
    </dgm:pt>
    <dgm:pt modelId="{59B2B378-F7B9-4499-B433-8D77005CDE1F}" type="pres">
      <dgm:prSet presAssocID="{EEB2993F-0B68-4056-8A78-5094AA70BBF1}" presName="Name0" presStyleCnt="0">
        <dgm:presLayoutVars>
          <dgm:dir/>
          <dgm:animLvl val="lvl"/>
          <dgm:resizeHandles val="exact"/>
        </dgm:presLayoutVars>
      </dgm:prSet>
      <dgm:spPr/>
      <dgm:t>
        <a:bodyPr/>
        <a:lstStyle/>
        <a:p>
          <a:endParaRPr lang="zh-CN" altLang="en-US"/>
        </a:p>
      </dgm:t>
    </dgm:pt>
    <dgm:pt modelId="{87EBE62D-B494-4989-9677-0D9F8238687C}" type="pres">
      <dgm:prSet presAssocID="{FFD07EF4-8849-4D8A-A95F-D07251CB18C2}" presName="composite" presStyleCnt="0"/>
      <dgm:spPr/>
    </dgm:pt>
    <dgm:pt modelId="{BEDB0F7F-55CC-4B84-8802-3B3DAA7C05FC}" type="pres">
      <dgm:prSet presAssocID="{FFD07EF4-8849-4D8A-A95F-D07251CB18C2}" presName="parTx" presStyleLbl="alignNode1" presStyleIdx="0" presStyleCnt="2">
        <dgm:presLayoutVars>
          <dgm:chMax val="0"/>
          <dgm:chPref val="0"/>
          <dgm:bulletEnabled val="1"/>
        </dgm:presLayoutVars>
      </dgm:prSet>
      <dgm:spPr/>
      <dgm:t>
        <a:bodyPr/>
        <a:lstStyle/>
        <a:p>
          <a:endParaRPr lang="zh-CN" altLang="en-US"/>
        </a:p>
      </dgm:t>
    </dgm:pt>
    <dgm:pt modelId="{4D003993-BB88-412E-9E7C-80FADABCB304}" type="pres">
      <dgm:prSet presAssocID="{FFD07EF4-8849-4D8A-A95F-D07251CB18C2}" presName="desTx" presStyleLbl="alignAccFollowNode1" presStyleIdx="0" presStyleCnt="2">
        <dgm:presLayoutVars>
          <dgm:bulletEnabled val="1"/>
        </dgm:presLayoutVars>
      </dgm:prSet>
      <dgm:spPr/>
      <dgm:t>
        <a:bodyPr/>
        <a:lstStyle/>
        <a:p>
          <a:endParaRPr lang="zh-CN" altLang="en-US"/>
        </a:p>
      </dgm:t>
    </dgm:pt>
    <dgm:pt modelId="{0513903F-CEF2-4DDF-8299-9B141CF6CB55}" type="pres">
      <dgm:prSet presAssocID="{DB32572B-F4BC-4A98-950B-001B10556674}" presName="space" presStyleCnt="0"/>
      <dgm:spPr/>
    </dgm:pt>
    <dgm:pt modelId="{0A3CC7C6-13F5-473E-BE71-D909C5600040}" type="pres">
      <dgm:prSet presAssocID="{90B6892E-7B6E-4A89-AC05-61744CFC25E1}" presName="composite" presStyleCnt="0"/>
      <dgm:spPr/>
    </dgm:pt>
    <dgm:pt modelId="{4F45EF3E-E4C5-4CBC-85D6-368C409A3376}" type="pres">
      <dgm:prSet presAssocID="{90B6892E-7B6E-4A89-AC05-61744CFC25E1}" presName="parTx" presStyleLbl="alignNode1" presStyleIdx="1" presStyleCnt="2">
        <dgm:presLayoutVars>
          <dgm:chMax val="0"/>
          <dgm:chPref val="0"/>
          <dgm:bulletEnabled val="1"/>
        </dgm:presLayoutVars>
      </dgm:prSet>
      <dgm:spPr/>
      <dgm:t>
        <a:bodyPr/>
        <a:lstStyle/>
        <a:p>
          <a:endParaRPr lang="zh-CN" altLang="en-US"/>
        </a:p>
      </dgm:t>
    </dgm:pt>
    <dgm:pt modelId="{0BF33B14-593A-47E2-8E4A-70F3BE8D6257}" type="pres">
      <dgm:prSet presAssocID="{90B6892E-7B6E-4A89-AC05-61744CFC25E1}" presName="desTx" presStyleLbl="alignAccFollowNode1" presStyleIdx="1" presStyleCnt="2">
        <dgm:presLayoutVars>
          <dgm:bulletEnabled val="1"/>
        </dgm:presLayoutVars>
      </dgm:prSet>
      <dgm:spPr/>
      <dgm:t>
        <a:bodyPr/>
        <a:lstStyle/>
        <a:p>
          <a:endParaRPr lang="zh-CN" altLang="en-US"/>
        </a:p>
      </dgm:t>
    </dgm:pt>
  </dgm:ptLst>
  <dgm:cxnLst>
    <dgm:cxn modelId="{F5443B59-847C-4190-A2F4-994FF7C6F49A}" srcId="{90B6892E-7B6E-4A89-AC05-61744CFC25E1}" destId="{6DE60196-834D-42CD-993E-0B608C4E8923}" srcOrd="0" destOrd="0" parTransId="{06810B9B-2AFA-4F50-8C0A-E93509642A2C}" sibTransId="{1FC1ED9C-972A-46D0-B5A4-44C32E0C8F17}"/>
    <dgm:cxn modelId="{C446CC6D-2374-4DEA-8AA8-7DB69D67DF27}" srcId="{FFD07EF4-8849-4D8A-A95F-D07251CB18C2}" destId="{FE92C8C1-84AB-4425-B92F-CE6DC3ABDF03}" srcOrd="2" destOrd="0" parTransId="{32EF54B9-9918-4642-976E-DD8FC07F4BFA}" sibTransId="{67A704D5-F720-4E23-8450-284AB4261B4E}"/>
    <dgm:cxn modelId="{DAC7B6F1-24DB-4251-82D2-8CBB78936535}" srcId="{90B6892E-7B6E-4A89-AC05-61744CFC25E1}" destId="{C5B1CB2B-1F2E-411D-80EC-8148AC08498A}" srcOrd="1" destOrd="0" parTransId="{2CFC1641-7CF3-4C96-BCE4-0756F12A0641}" sibTransId="{0F7D0D2E-BB9C-42B8-B4CB-A43B5B196A3E}"/>
    <dgm:cxn modelId="{C65762C0-B6CF-44C2-BEF5-26193EFCC707}" type="presOf" srcId="{73B974DF-433F-4D94-9A94-C1C2B4DC50A9}" destId="{4D003993-BB88-412E-9E7C-80FADABCB304}" srcOrd="0" destOrd="3" presId="urn:microsoft.com/office/officeart/2005/8/layout/hList1"/>
    <dgm:cxn modelId="{52F61BFD-D96C-484A-9AD3-9CFA5DE6AA86}" type="presOf" srcId="{F11C6253-0644-424D-A0CB-E84446067D04}" destId="{4D003993-BB88-412E-9E7C-80FADABCB304}" srcOrd="0" destOrd="4" presId="urn:microsoft.com/office/officeart/2005/8/layout/hList1"/>
    <dgm:cxn modelId="{75939C9C-0A21-47B3-90DC-E245DB6BAF48}" srcId="{90B6892E-7B6E-4A89-AC05-61744CFC25E1}" destId="{25CDBA1C-285B-4FD0-8D0C-3416F05D9AC1}" srcOrd="2" destOrd="0" parTransId="{2130825A-1E34-4699-B82D-F190684BC237}" sibTransId="{03456FE2-7055-4F7B-8024-768E14B27007}"/>
    <dgm:cxn modelId="{A8CF3BD9-AC86-4107-8C73-BB14411772AB}" srcId="{EEB2993F-0B68-4056-8A78-5094AA70BBF1}" destId="{FFD07EF4-8849-4D8A-A95F-D07251CB18C2}" srcOrd="0" destOrd="0" parTransId="{540FAE31-E33B-4CD7-9CBA-5FFFC421E377}" sibTransId="{DB32572B-F4BC-4A98-950B-001B10556674}"/>
    <dgm:cxn modelId="{7F6C460F-F93E-4EBA-B0E6-43235D7A39D4}" type="presOf" srcId="{FFD07EF4-8849-4D8A-A95F-D07251CB18C2}" destId="{BEDB0F7F-55CC-4B84-8802-3B3DAA7C05FC}" srcOrd="0" destOrd="0" presId="urn:microsoft.com/office/officeart/2005/8/layout/hList1"/>
    <dgm:cxn modelId="{23FBBA3B-DF37-4AE0-A780-6ECC8DC28110}" srcId="{FFD07EF4-8849-4D8A-A95F-D07251CB18C2}" destId="{5CB8F55E-348D-46C4-8070-0EFE4910DF39}" srcOrd="1" destOrd="0" parTransId="{0FBC1B84-45C3-41FF-A522-4544E30433D8}" sibTransId="{FCF5A4BD-DC11-43FD-8616-3397CD36D3D7}"/>
    <dgm:cxn modelId="{595FAB63-E7AE-4B0F-B072-F2F975FEFF6D}" type="presOf" srcId="{5CB8F55E-348D-46C4-8070-0EFE4910DF39}" destId="{4D003993-BB88-412E-9E7C-80FADABCB304}" srcOrd="0" destOrd="1" presId="urn:microsoft.com/office/officeart/2005/8/layout/hList1"/>
    <dgm:cxn modelId="{B7C8DF14-0EB5-47E9-BC01-79930358CE21}" srcId="{FFD07EF4-8849-4D8A-A95F-D07251CB18C2}" destId="{F11C6253-0644-424D-A0CB-E84446067D04}" srcOrd="4" destOrd="0" parTransId="{74131BFB-DC69-4FE2-9F90-15780D51EBE1}" sibTransId="{5F080B8C-DCC3-46B5-B35F-24E2B316E01D}"/>
    <dgm:cxn modelId="{2DA1E8FD-29DA-4FDB-815B-6EAA63900D7A}" type="presOf" srcId="{C5B1CB2B-1F2E-411D-80EC-8148AC08498A}" destId="{0BF33B14-593A-47E2-8E4A-70F3BE8D6257}" srcOrd="0" destOrd="1" presId="urn:microsoft.com/office/officeart/2005/8/layout/hList1"/>
    <dgm:cxn modelId="{DB2A7989-AABA-4542-8E5C-29362932A37D}" type="presOf" srcId="{F8280B33-9BD2-498D-91C2-E026B586D836}" destId="{4D003993-BB88-412E-9E7C-80FADABCB304}" srcOrd="0" destOrd="0" presId="urn:microsoft.com/office/officeart/2005/8/layout/hList1"/>
    <dgm:cxn modelId="{E3A5B909-B45F-4438-B697-054FB3D99FB6}" type="presOf" srcId="{25CDBA1C-285B-4FD0-8D0C-3416F05D9AC1}" destId="{0BF33B14-593A-47E2-8E4A-70F3BE8D6257}" srcOrd="0" destOrd="2" presId="urn:microsoft.com/office/officeart/2005/8/layout/hList1"/>
    <dgm:cxn modelId="{D97AD371-4B73-4E10-96A8-B22D26A36A01}" srcId="{EEB2993F-0B68-4056-8A78-5094AA70BBF1}" destId="{90B6892E-7B6E-4A89-AC05-61744CFC25E1}" srcOrd="1" destOrd="0" parTransId="{37A450E2-F760-4BC6-9F62-A30E53149B65}" sibTransId="{38C1B1DB-A72F-4325-8769-24BEEEF32D49}"/>
    <dgm:cxn modelId="{C97765D1-2522-4792-B983-687321D63668}" type="presOf" srcId="{EEB2993F-0B68-4056-8A78-5094AA70BBF1}" destId="{59B2B378-F7B9-4499-B433-8D77005CDE1F}" srcOrd="0" destOrd="0" presId="urn:microsoft.com/office/officeart/2005/8/layout/hList1"/>
    <dgm:cxn modelId="{D715748E-5DE7-4B2C-9B74-37F3D5156C74}" srcId="{FFD07EF4-8849-4D8A-A95F-D07251CB18C2}" destId="{F8280B33-9BD2-498D-91C2-E026B586D836}" srcOrd="0" destOrd="0" parTransId="{2BAEACFE-DB3F-41E1-BC57-16505DC46E0C}" sibTransId="{2D2E9A9A-4977-4CC1-8414-2F69D3BD5E33}"/>
    <dgm:cxn modelId="{55133C49-8BB8-4407-9DEF-B41861826E6E}" type="presOf" srcId="{6DE60196-834D-42CD-993E-0B608C4E8923}" destId="{0BF33B14-593A-47E2-8E4A-70F3BE8D6257}" srcOrd="0" destOrd="0" presId="urn:microsoft.com/office/officeart/2005/8/layout/hList1"/>
    <dgm:cxn modelId="{ED282703-5B23-4397-BDAA-14D75434AC21}" srcId="{FFD07EF4-8849-4D8A-A95F-D07251CB18C2}" destId="{73B974DF-433F-4D94-9A94-C1C2B4DC50A9}" srcOrd="3" destOrd="0" parTransId="{D155A5A3-703C-45B4-91F0-E6487EDB4C8C}" sibTransId="{82EA11FA-AB0C-468E-900C-24847A025967}"/>
    <dgm:cxn modelId="{B51AD17D-15FA-416F-974D-35C72180431D}" type="presOf" srcId="{90B6892E-7B6E-4A89-AC05-61744CFC25E1}" destId="{4F45EF3E-E4C5-4CBC-85D6-368C409A3376}" srcOrd="0" destOrd="0" presId="urn:microsoft.com/office/officeart/2005/8/layout/hList1"/>
    <dgm:cxn modelId="{354B80A3-8679-4849-A835-D667F2BF59F8}" type="presOf" srcId="{FE92C8C1-84AB-4425-B92F-CE6DC3ABDF03}" destId="{4D003993-BB88-412E-9E7C-80FADABCB304}" srcOrd="0" destOrd="2" presId="urn:microsoft.com/office/officeart/2005/8/layout/hList1"/>
    <dgm:cxn modelId="{D75358B6-7FC1-4202-935C-507C34A3727E}" type="presParOf" srcId="{59B2B378-F7B9-4499-B433-8D77005CDE1F}" destId="{87EBE62D-B494-4989-9677-0D9F8238687C}" srcOrd="0" destOrd="0" presId="urn:microsoft.com/office/officeart/2005/8/layout/hList1"/>
    <dgm:cxn modelId="{2ED32BCE-8242-44E3-9D8E-25BA47F10301}" type="presParOf" srcId="{87EBE62D-B494-4989-9677-0D9F8238687C}" destId="{BEDB0F7F-55CC-4B84-8802-3B3DAA7C05FC}" srcOrd="0" destOrd="0" presId="urn:microsoft.com/office/officeart/2005/8/layout/hList1"/>
    <dgm:cxn modelId="{96C37CD6-174B-4308-9821-AEEACC74FC3C}" type="presParOf" srcId="{87EBE62D-B494-4989-9677-0D9F8238687C}" destId="{4D003993-BB88-412E-9E7C-80FADABCB304}" srcOrd="1" destOrd="0" presId="urn:microsoft.com/office/officeart/2005/8/layout/hList1"/>
    <dgm:cxn modelId="{3A158DC0-4276-4813-9290-938BEF95D628}" type="presParOf" srcId="{59B2B378-F7B9-4499-B433-8D77005CDE1F}" destId="{0513903F-CEF2-4DDF-8299-9B141CF6CB55}" srcOrd="1" destOrd="0" presId="urn:microsoft.com/office/officeart/2005/8/layout/hList1"/>
    <dgm:cxn modelId="{F82C86B8-9F2C-4865-BFF7-64789075A02A}" type="presParOf" srcId="{59B2B378-F7B9-4499-B433-8D77005CDE1F}" destId="{0A3CC7C6-13F5-473E-BE71-D909C5600040}" srcOrd="2" destOrd="0" presId="urn:microsoft.com/office/officeart/2005/8/layout/hList1"/>
    <dgm:cxn modelId="{6C7DB808-8CDF-4466-9746-873003844A47}" type="presParOf" srcId="{0A3CC7C6-13F5-473E-BE71-D909C5600040}" destId="{4F45EF3E-E4C5-4CBC-85D6-368C409A3376}" srcOrd="0" destOrd="0" presId="urn:microsoft.com/office/officeart/2005/8/layout/hList1"/>
    <dgm:cxn modelId="{1481EE5C-90CC-4543-9F18-0F749F92543D}" type="presParOf" srcId="{0A3CC7C6-13F5-473E-BE71-D909C5600040}" destId="{0BF33B14-593A-47E2-8E4A-70F3BE8D6257}"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EEB2993F-0B68-4056-8A78-5094AA70BBF1}"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zh-CN" altLang="en-US"/>
        </a:p>
      </dgm:t>
    </dgm:pt>
    <dgm:pt modelId="{FFD07EF4-8849-4D8A-A95F-D07251CB18C2}">
      <dgm:prSet phldrT="[文本]"/>
      <dgm:spPr/>
      <dgm:t>
        <a:bodyPr/>
        <a:lstStyle/>
        <a:p>
          <a:r>
            <a:rPr lang="zh-CN" altLang="en-US" b="1" dirty="0" smtClean="0">
              <a:latin typeface="仿宋" panose="02010609060101010101" pitchFamily="49" charset="-122"/>
              <a:ea typeface="仿宋" panose="02010609060101010101" pitchFamily="49" charset="-122"/>
            </a:rPr>
            <a:t>审核材料</a:t>
          </a:r>
          <a:endParaRPr lang="zh-CN" altLang="en-US" b="1" dirty="0">
            <a:latin typeface="仿宋" panose="02010609060101010101" pitchFamily="49" charset="-122"/>
            <a:ea typeface="仿宋" panose="02010609060101010101" pitchFamily="49" charset="-122"/>
          </a:endParaRPr>
        </a:p>
      </dgm:t>
    </dgm:pt>
    <dgm:pt modelId="{540FAE31-E33B-4CD7-9CBA-5FFFC421E377}" type="parTrans" cxnId="{A8CF3BD9-AC86-4107-8C73-BB14411772AB}">
      <dgm:prSet/>
      <dgm:spPr/>
      <dgm:t>
        <a:bodyPr/>
        <a:lstStyle/>
        <a:p>
          <a:endParaRPr lang="zh-CN" altLang="en-US">
            <a:latin typeface="仿宋" panose="02010609060101010101" pitchFamily="49" charset="-122"/>
            <a:ea typeface="仿宋" panose="02010609060101010101" pitchFamily="49" charset="-122"/>
          </a:endParaRPr>
        </a:p>
      </dgm:t>
    </dgm:pt>
    <dgm:pt modelId="{DB32572B-F4BC-4A98-950B-001B10556674}" type="sibTrans" cxnId="{A8CF3BD9-AC86-4107-8C73-BB14411772AB}">
      <dgm:prSet/>
      <dgm:spPr/>
      <dgm:t>
        <a:bodyPr/>
        <a:lstStyle/>
        <a:p>
          <a:endParaRPr lang="zh-CN" altLang="en-US">
            <a:latin typeface="仿宋" panose="02010609060101010101" pitchFamily="49" charset="-122"/>
            <a:ea typeface="仿宋" panose="02010609060101010101" pitchFamily="49" charset="-122"/>
          </a:endParaRPr>
        </a:p>
      </dgm:t>
    </dgm:pt>
    <dgm:pt modelId="{F8280B33-9BD2-498D-91C2-E026B586D836}">
      <dgm:prSet phldrT="[文本]"/>
      <dgm:spPr/>
      <dgm:t>
        <a:bodyPr/>
        <a:lstStyle/>
        <a:p>
          <a:r>
            <a:rPr lang="zh-CN" altLang="en-US" dirty="0" smtClean="0">
              <a:latin typeface="仿宋" panose="02010609060101010101" pitchFamily="49" charset="-122"/>
              <a:ea typeface="仿宋" panose="02010609060101010101" pitchFamily="49" charset="-122"/>
            </a:rPr>
            <a:t>本人有效身份证件</a:t>
          </a:r>
          <a:endParaRPr lang="zh-CN" altLang="en-US" dirty="0">
            <a:latin typeface="仿宋" panose="02010609060101010101" pitchFamily="49" charset="-122"/>
            <a:ea typeface="仿宋" panose="02010609060101010101" pitchFamily="49" charset="-122"/>
          </a:endParaRPr>
        </a:p>
      </dgm:t>
    </dgm:pt>
    <dgm:pt modelId="{2BAEACFE-DB3F-41E1-BC57-16505DC46E0C}" type="parTrans" cxnId="{D715748E-5DE7-4B2C-9B74-37F3D5156C74}">
      <dgm:prSet/>
      <dgm:spPr/>
      <dgm:t>
        <a:bodyPr/>
        <a:lstStyle/>
        <a:p>
          <a:endParaRPr lang="zh-CN" altLang="en-US">
            <a:latin typeface="仿宋" panose="02010609060101010101" pitchFamily="49" charset="-122"/>
            <a:ea typeface="仿宋" panose="02010609060101010101" pitchFamily="49" charset="-122"/>
          </a:endParaRPr>
        </a:p>
      </dgm:t>
    </dgm:pt>
    <dgm:pt modelId="{2D2E9A9A-4977-4CC1-8414-2F69D3BD5E33}" type="sibTrans" cxnId="{D715748E-5DE7-4B2C-9B74-37F3D5156C74}">
      <dgm:prSet/>
      <dgm:spPr/>
      <dgm:t>
        <a:bodyPr/>
        <a:lstStyle/>
        <a:p>
          <a:endParaRPr lang="zh-CN" altLang="en-US">
            <a:latin typeface="仿宋" panose="02010609060101010101" pitchFamily="49" charset="-122"/>
            <a:ea typeface="仿宋" panose="02010609060101010101" pitchFamily="49" charset="-122"/>
          </a:endParaRPr>
        </a:p>
      </dgm:t>
    </dgm:pt>
    <dgm:pt modelId="{90B6892E-7B6E-4A89-AC05-61744CFC25E1}">
      <dgm:prSet phldrT="[文本]"/>
      <dgm:spPr/>
      <dgm:t>
        <a:bodyPr/>
        <a:lstStyle/>
        <a:p>
          <a:r>
            <a:rPr lang="zh-CN" altLang="en-US" b="1" dirty="0" smtClean="0">
              <a:latin typeface="仿宋" panose="02010609060101010101" pitchFamily="49" charset="-122"/>
              <a:ea typeface="仿宋" panose="02010609060101010101" pitchFamily="49" charset="-122"/>
            </a:rPr>
            <a:t>办理原则</a:t>
          </a:r>
          <a:endParaRPr lang="zh-CN" altLang="en-US" b="1" dirty="0">
            <a:latin typeface="仿宋" panose="02010609060101010101" pitchFamily="49" charset="-122"/>
            <a:ea typeface="仿宋" panose="02010609060101010101" pitchFamily="49" charset="-122"/>
          </a:endParaRPr>
        </a:p>
      </dgm:t>
    </dgm:pt>
    <dgm:pt modelId="{37A450E2-F760-4BC6-9F62-A30E53149B65}" type="parTrans" cxnId="{D97AD371-4B73-4E10-96A8-B22D26A36A01}">
      <dgm:prSet/>
      <dgm:spPr/>
      <dgm:t>
        <a:bodyPr/>
        <a:lstStyle/>
        <a:p>
          <a:endParaRPr lang="zh-CN" altLang="en-US">
            <a:latin typeface="仿宋" panose="02010609060101010101" pitchFamily="49" charset="-122"/>
            <a:ea typeface="仿宋" panose="02010609060101010101" pitchFamily="49" charset="-122"/>
          </a:endParaRPr>
        </a:p>
      </dgm:t>
    </dgm:pt>
    <dgm:pt modelId="{38C1B1DB-A72F-4325-8769-24BEEEF32D49}" type="sibTrans" cxnId="{D97AD371-4B73-4E10-96A8-B22D26A36A01}">
      <dgm:prSet/>
      <dgm:spPr/>
      <dgm:t>
        <a:bodyPr/>
        <a:lstStyle/>
        <a:p>
          <a:endParaRPr lang="zh-CN" altLang="en-US">
            <a:latin typeface="仿宋" panose="02010609060101010101" pitchFamily="49" charset="-122"/>
            <a:ea typeface="仿宋" panose="02010609060101010101" pitchFamily="49" charset="-122"/>
          </a:endParaRPr>
        </a:p>
      </dgm:t>
    </dgm:pt>
    <dgm:pt modelId="{6DE60196-834D-42CD-993E-0B608C4E8923}">
      <dgm:prSet phldrT="[文本]"/>
      <dgm:spPr/>
      <dgm:t>
        <a:bodyPr/>
        <a:lstStyle/>
        <a:p>
          <a:r>
            <a:rPr lang="zh-CN" altLang="en-US" dirty="0" smtClean="0">
              <a:latin typeface="仿宋" panose="02010609060101010101" pitchFamily="49" charset="-122"/>
              <a:ea typeface="仿宋" panose="02010609060101010101" pitchFamily="49" charset="-122"/>
            </a:rPr>
            <a:t>退回的人民币低于原结汇金额时应提交人民币资金被合规使用的证明材料</a:t>
          </a:r>
          <a:endParaRPr lang="zh-CN" altLang="en-US" dirty="0">
            <a:latin typeface="仿宋" panose="02010609060101010101" pitchFamily="49" charset="-122"/>
            <a:ea typeface="仿宋" panose="02010609060101010101" pitchFamily="49" charset="-122"/>
          </a:endParaRPr>
        </a:p>
      </dgm:t>
    </dgm:pt>
    <dgm:pt modelId="{06810B9B-2AFA-4F50-8C0A-E93509642A2C}" type="parTrans" cxnId="{F5443B59-847C-4190-A2F4-994FF7C6F49A}">
      <dgm:prSet/>
      <dgm:spPr/>
      <dgm:t>
        <a:bodyPr/>
        <a:lstStyle/>
        <a:p>
          <a:endParaRPr lang="zh-CN" altLang="en-US">
            <a:latin typeface="仿宋" panose="02010609060101010101" pitchFamily="49" charset="-122"/>
            <a:ea typeface="仿宋" panose="02010609060101010101" pitchFamily="49" charset="-122"/>
          </a:endParaRPr>
        </a:p>
      </dgm:t>
    </dgm:pt>
    <dgm:pt modelId="{1FC1ED9C-972A-46D0-B5A4-44C32E0C8F17}" type="sibTrans" cxnId="{F5443B59-847C-4190-A2F4-994FF7C6F49A}">
      <dgm:prSet/>
      <dgm:spPr/>
      <dgm:t>
        <a:bodyPr/>
        <a:lstStyle/>
        <a:p>
          <a:endParaRPr lang="zh-CN" altLang="en-US">
            <a:latin typeface="仿宋" panose="02010609060101010101" pitchFamily="49" charset="-122"/>
            <a:ea typeface="仿宋" panose="02010609060101010101" pitchFamily="49" charset="-122"/>
          </a:endParaRPr>
        </a:p>
      </dgm:t>
    </dgm:pt>
    <dgm:pt modelId="{5CB8F55E-348D-46C4-8070-0EFE4910DF39}">
      <dgm:prSet phldrT="[文本]"/>
      <dgm:spPr/>
      <dgm:t>
        <a:bodyPr/>
        <a:lstStyle/>
        <a:p>
          <a:r>
            <a:rPr lang="zh-CN" altLang="en-US" dirty="0" smtClean="0">
              <a:latin typeface="仿宋" panose="02010609060101010101" pitchFamily="49" charset="-122"/>
              <a:ea typeface="仿宋" panose="02010609060101010101" pitchFamily="49" charset="-122"/>
            </a:rPr>
            <a:t>原结汇凭证</a:t>
          </a:r>
          <a:endParaRPr lang="zh-CN" altLang="en-US" dirty="0">
            <a:latin typeface="仿宋" panose="02010609060101010101" pitchFamily="49" charset="-122"/>
            <a:ea typeface="仿宋" panose="02010609060101010101" pitchFamily="49" charset="-122"/>
          </a:endParaRPr>
        </a:p>
      </dgm:t>
    </dgm:pt>
    <dgm:pt modelId="{0FBC1B84-45C3-41FF-A522-4544E30433D8}" type="parTrans" cxnId="{23FBBA3B-DF37-4AE0-A780-6ECC8DC28110}">
      <dgm:prSet/>
      <dgm:spPr/>
      <dgm:t>
        <a:bodyPr/>
        <a:lstStyle/>
        <a:p>
          <a:endParaRPr lang="zh-CN" altLang="en-US">
            <a:latin typeface="仿宋" panose="02010609060101010101" pitchFamily="49" charset="-122"/>
            <a:ea typeface="仿宋" panose="02010609060101010101" pitchFamily="49" charset="-122"/>
          </a:endParaRPr>
        </a:p>
      </dgm:t>
    </dgm:pt>
    <dgm:pt modelId="{FCF5A4BD-DC11-43FD-8616-3397CD36D3D7}" type="sibTrans" cxnId="{23FBBA3B-DF37-4AE0-A780-6ECC8DC28110}">
      <dgm:prSet/>
      <dgm:spPr/>
      <dgm:t>
        <a:bodyPr/>
        <a:lstStyle/>
        <a:p>
          <a:endParaRPr lang="zh-CN" altLang="en-US">
            <a:latin typeface="仿宋" panose="02010609060101010101" pitchFamily="49" charset="-122"/>
            <a:ea typeface="仿宋" panose="02010609060101010101" pitchFamily="49" charset="-122"/>
          </a:endParaRPr>
        </a:p>
      </dgm:t>
    </dgm:pt>
    <dgm:pt modelId="{FE92C8C1-84AB-4425-B92F-CE6DC3ABDF03}">
      <dgm:prSet phldrT="[文本]"/>
      <dgm:spPr/>
      <dgm:t>
        <a:bodyPr/>
        <a:lstStyle/>
        <a:p>
          <a:r>
            <a:rPr lang="zh-CN" altLang="en-US" dirty="0" smtClean="0">
              <a:latin typeface="仿宋" panose="02010609060101010101" pitchFamily="49" charset="-122"/>
              <a:ea typeface="仿宋" panose="02010609060101010101" pitchFamily="49" charset="-122"/>
            </a:rPr>
            <a:t>与开发商或二手房出让方解除买卖合同的证明文件</a:t>
          </a:r>
          <a:endParaRPr lang="zh-CN" altLang="en-US" dirty="0">
            <a:latin typeface="仿宋" panose="02010609060101010101" pitchFamily="49" charset="-122"/>
            <a:ea typeface="仿宋" panose="02010609060101010101" pitchFamily="49" charset="-122"/>
          </a:endParaRPr>
        </a:p>
      </dgm:t>
    </dgm:pt>
    <dgm:pt modelId="{32EF54B9-9918-4642-976E-DD8FC07F4BFA}" type="parTrans" cxnId="{C446CC6D-2374-4DEA-8AA8-7DB69D67DF27}">
      <dgm:prSet/>
      <dgm:spPr/>
      <dgm:t>
        <a:bodyPr/>
        <a:lstStyle/>
        <a:p>
          <a:endParaRPr lang="zh-CN" altLang="en-US">
            <a:latin typeface="仿宋" panose="02010609060101010101" pitchFamily="49" charset="-122"/>
            <a:ea typeface="仿宋" panose="02010609060101010101" pitchFamily="49" charset="-122"/>
          </a:endParaRPr>
        </a:p>
      </dgm:t>
    </dgm:pt>
    <dgm:pt modelId="{67A704D5-F720-4E23-8450-284AB4261B4E}" type="sibTrans" cxnId="{C446CC6D-2374-4DEA-8AA8-7DB69D67DF27}">
      <dgm:prSet/>
      <dgm:spPr/>
      <dgm:t>
        <a:bodyPr/>
        <a:lstStyle/>
        <a:p>
          <a:endParaRPr lang="zh-CN" altLang="en-US">
            <a:latin typeface="仿宋" panose="02010609060101010101" pitchFamily="49" charset="-122"/>
            <a:ea typeface="仿宋" panose="02010609060101010101" pitchFamily="49" charset="-122"/>
          </a:endParaRPr>
        </a:p>
      </dgm:t>
    </dgm:pt>
    <dgm:pt modelId="{73B974DF-433F-4D94-9A94-C1C2B4DC50A9}">
      <dgm:prSet phldrT="[文本]"/>
      <dgm:spPr/>
      <dgm:t>
        <a:bodyPr/>
        <a:lstStyle/>
        <a:p>
          <a:r>
            <a:rPr lang="zh-CN" altLang="en-US" dirty="0" smtClean="0">
              <a:latin typeface="仿宋" panose="02010609060101010101" pitchFamily="49" charset="-122"/>
              <a:ea typeface="仿宋" panose="02010609060101010101" pitchFamily="49" charset="-122"/>
            </a:rPr>
            <a:t>如委托他人办理，还应提供经公证的授权书及受托人有效身份证明</a:t>
          </a:r>
          <a:endParaRPr lang="zh-CN" altLang="en-US" dirty="0">
            <a:latin typeface="仿宋" panose="02010609060101010101" pitchFamily="49" charset="-122"/>
            <a:ea typeface="仿宋" panose="02010609060101010101" pitchFamily="49" charset="-122"/>
          </a:endParaRPr>
        </a:p>
      </dgm:t>
    </dgm:pt>
    <dgm:pt modelId="{D155A5A3-703C-45B4-91F0-E6487EDB4C8C}" type="parTrans" cxnId="{ED282703-5B23-4397-BDAA-14D75434AC21}">
      <dgm:prSet/>
      <dgm:spPr/>
      <dgm:t>
        <a:bodyPr/>
        <a:lstStyle/>
        <a:p>
          <a:endParaRPr lang="zh-CN" altLang="en-US">
            <a:latin typeface="仿宋" panose="02010609060101010101" pitchFamily="49" charset="-122"/>
            <a:ea typeface="仿宋" panose="02010609060101010101" pitchFamily="49" charset="-122"/>
          </a:endParaRPr>
        </a:p>
      </dgm:t>
    </dgm:pt>
    <dgm:pt modelId="{82EA11FA-AB0C-468E-900C-24847A025967}" type="sibTrans" cxnId="{ED282703-5B23-4397-BDAA-14D75434AC21}">
      <dgm:prSet/>
      <dgm:spPr/>
      <dgm:t>
        <a:bodyPr/>
        <a:lstStyle/>
        <a:p>
          <a:endParaRPr lang="zh-CN" altLang="en-US">
            <a:latin typeface="仿宋" panose="02010609060101010101" pitchFamily="49" charset="-122"/>
            <a:ea typeface="仿宋" panose="02010609060101010101" pitchFamily="49" charset="-122"/>
          </a:endParaRPr>
        </a:p>
      </dgm:t>
    </dgm:pt>
    <dgm:pt modelId="{F11C6253-0644-424D-A0CB-E84446067D04}">
      <dgm:prSet phldrT="[文本]"/>
      <dgm:spPr/>
      <dgm:t>
        <a:bodyPr/>
        <a:lstStyle/>
        <a:p>
          <a:r>
            <a:rPr lang="zh-CN" altLang="en-US" dirty="0" smtClean="0">
              <a:latin typeface="仿宋" panose="02010609060101010101" pitchFamily="49" charset="-122"/>
              <a:ea typeface="仿宋" panose="02010609060101010101" pitchFamily="49" charset="-122"/>
            </a:rPr>
            <a:t>针对上述材料需提供的其他补充材料</a:t>
          </a:r>
          <a:endParaRPr lang="zh-CN" altLang="en-US" dirty="0">
            <a:latin typeface="仿宋" panose="02010609060101010101" pitchFamily="49" charset="-122"/>
            <a:ea typeface="仿宋" panose="02010609060101010101" pitchFamily="49" charset="-122"/>
          </a:endParaRPr>
        </a:p>
      </dgm:t>
    </dgm:pt>
    <dgm:pt modelId="{74131BFB-DC69-4FE2-9F90-15780D51EBE1}" type="parTrans" cxnId="{B7C8DF14-0EB5-47E9-BC01-79930358CE21}">
      <dgm:prSet/>
      <dgm:spPr/>
      <dgm:t>
        <a:bodyPr/>
        <a:lstStyle/>
        <a:p>
          <a:endParaRPr lang="zh-CN" altLang="en-US">
            <a:latin typeface="仿宋" panose="02010609060101010101" pitchFamily="49" charset="-122"/>
            <a:ea typeface="仿宋" panose="02010609060101010101" pitchFamily="49" charset="-122"/>
          </a:endParaRPr>
        </a:p>
      </dgm:t>
    </dgm:pt>
    <dgm:pt modelId="{5F080B8C-DCC3-46B5-B35F-24E2B316E01D}" type="sibTrans" cxnId="{B7C8DF14-0EB5-47E9-BC01-79930358CE21}">
      <dgm:prSet/>
      <dgm:spPr/>
      <dgm:t>
        <a:bodyPr/>
        <a:lstStyle/>
        <a:p>
          <a:endParaRPr lang="zh-CN" altLang="en-US">
            <a:latin typeface="仿宋" panose="02010609060101010101" pitchFamily="49" charset="-122"/>
            <a:ea typeface="仿宋" panose="02010609060101010101" pitchFamily="49" charset="-122"/>
          </a:endParaRPr>
        </a:p>
      </dgm:t>
    </dgm:pt>
    <dgm:pt modelId="{EEA7654E-A976-41F8-953D-72FEDC6D6950}">
      <dgm:prSet phldrT="[文本]"/>
      <dgm:spPr/>
      <dgm:t>
        <a:bodyPr/>
        <a:lstStyle/>
        <a:p>
          <a:r>
            <a:rPr lang="zh-CN" altLang="en-US" dirty="0" smtClean="0">
              <a:latin typeface="仿宋" panose="02010609060101010101" pitchFamily="49" charset="-122"/>
              <a:ea typeface="仿宋" panose="02010609060101010101" pitchFamily="49" charset="-122"/>
            </a:rPr>
            <a:t>房地产主管部门出具的取消购买证明</a:t>
          </a:r>
          <a:endParaRPr lang="zh-CN" altLang="en-US" dirty="0">
            <a:latin typeface="仿宋" panose="02010609060101010101" pitchFamily="49" charset="-122"/>
            <a:ea typeface="仿宋" panose="02010609060101010101" pitchFamily="49" charset="-122"/>
          </a:endParaRPr>
        </a:p>
      </dgm:t>
    </dgm:pt>
    <dgm:pt modelId="{A1B2E6F9-D70B-417B-8A77-3FB18086D82F}" type="parTrans" cxnId="{3F802713-F5B4-40C6-934B-F21A493E9A58}">
      <dgm:prSet/>
      <dgm:spPr/>
      <dgm:t>
        <a:bodyPr/>
        <a:lstStyle/>
        <a:p>
          <a:endParaRPr lang="zh-CN" altLang="en-US"/>
        </a:p>
      </dgm:t>
    </dgm:pt>
    <dgm:pt modelId="{8568B6C1-9214-4902-9BAA-5F03E8D1825E}" type="sibTrans" cxnId="{3F802713-F5B4-40C6-934B-F21A493E9A58}">
      <dgm:prSet/>
      <dgm:spPr/>
      <dgm:t>
        <a:bodyPr/>
        <a:lstStyle/>
        <a:p>
          <a:endParaRPr lang="zh-CN" altLang="en-US"/>
        </a:p>
      </dgm:t>
    </dgm:pt>
    <dgm:pt modelId="{3E944CDC-A962-40C6-82DD-4DFFD633B4BC}">
      <dgm:prSet phldrT="[文本]"/>
      <dgm:spPr/>
      <dgm:t>
        <a:bodyPr/>
        <a:lstStyle/>
        <a:p>
          <a:r>
            <a:rPr lang="zh-CN" altLang="en-US" dirty="0" smtClean="0">
              <a:latin typeface="仿宋" panose="02010609060101010101" pitchFamily="49" charset="-122"/>
              <a:ea typeface="仿宋" panose="02010609060101010101" pitchFamily="49" charset="-122"/>
            </a:rPr>
            <a:t>人民币购汇后的外币应原路退回原外汇支付账户</a:t>
          </a:r>
          <a:endParaRPr lang="zh-CN" altLang="en-US" dirty="0">
            <a:latin typeface="仿宋" panose="02010609060101010101" pitchFamily="49" charset="-122"/>
            <a:ea typeface="仿宋" panose="02010609060101010101" pitchFamily="49" charset="-122"/>
          </a:endParaRPr>
        </a:p>
      </dgm:t>
    </dgm:pt>
    <dgm:pt modelId="{818398E8-17D3-4B7A-85AF-3D68889D9B8C}" type="parTrans" cxnId="{88750098-A058-4BE1-9F0C-376265D5BF4D}">
      <dgm:prSet/>
      <dgm:spPr/>
      <dgm:t>
        <a:bodyPr/>
        <a:lstStyle/>
        <a:p>
          <a:endParaRPr lang="zh-CN" altLang="en-US"/>
        </a:p>
      </dgm:t>
    </dgm:pt>
    <dgm:pt modelId="{010ED38E-49AC-441E-BDB3-429921799089}" type="sibTrans" cxnId="{88750098-A058-4BE1-9F0C-376265D5BF4D}">
      <dgm:prSet/>
      <dgm:spPr/>
      <dgm:t>
        <a:bodyPr/>
        <a:lstStyle/>
        <a:p>
          <a:endParaRPr lang="zh-CN" altLang="en-US"/>
        </a:p>
      </dgm:t>
    </dgm:pt>
    <dgm:pt modelId="{D1B1EF16-CB48-4A36-9A16-4811ED21172D}">
      <dgm:prSet phldrT="[文本]"/>
      <dgm:spPr/>
      <dgm:t>
        <a:bodyPr/>
        <a:lstStyle/>
        <a:p>
          <a:r>
            <a:rPr lang="zh-CN" altLang="en-US" dirty="0" smtClean="0">
              <a:latin typeface="仿宋" panose="02010609060101010101" pitchFamily="49" charset="-122"/>
              <a:ea typeface="仿宋" panose="02010609060101010101" pitchFamily="49" charset="-122"/>
            </a:rPr>
            <a:t>允许购房款境内留存期间产生的合理利息办理汇出</a:t>
          </a:r>
          <a:endParaRPr lang="zh-CN" altLang="en-US" dirty="0">
            <a:latin typeface="仿宋" panose="02010609060101010101" pitchFamily="49" charset="-122"/>
            <a:ea typeface="仿宋" panose="02010609060101010101" pitchFamily="49" charset="-122"/>
          </a:endParaRPr>
        </a:p>
      </dgm:t>
    </dgm:pt>
    <dgm:pt modelId="{8943A4ED-4CA6-4539-BE52-D5653964ACAA}" type="parTrans" cxnId="{B6F465CC-9B69-40BB-A5E4-8F218774E26A}">
      <dgm:prSet/>
      <dgm:spPr/>
      <dgm:t>
        <a:bodyPr/>
        <a:lstStyle/>
        <a:p>
          <a:endParaRPr lang="zh-CN" altLang="en-US"/>
        </a:p>
      </dgm:t>
    </dgm:pt>
    <dgm:pt modelId="{A8DECC91-E777-4D6A-9C06-677F778D9187}" type="sibTrans" cxnId="{B6F465CC-9B69-40BB-A5E4-8F218774E26A}">
      <dgm:prSet/>
      <dgm:spPr/>
      <dgm:t>
        <a:bodyPr/>
        <a:lstStyle/>
        <a:p>
          <a:endParaRPr lang="zh-CN" altLang="en-US"/>
        </a:p>
      </dgm:t>
    </dgm:pt>
    <dgm:pt modelId="{4A7ED397-D3CF-4455-9D11-6E3655B9E5A9}">
      <dgm:prSet phldrT="[文本]"/>
      <dgm:spPr/>
      <dgm:t>
        <a:bodyPr/>
        <a:lstStyle/>
        <a:p>
          <a:endParaRPr lang="zh-CN" altLang="en-US" dirty="0">
            <a:latin typeface="仿宋" panose="02010609060101010101" pitchFamily="49" charset="-122"/>
            <a:ea typeface="仿宋" panose="02010609060101010101" pitchFamily="49" charset="-122"/>
          </a:endParaRPr>
        </a:p>
      </dgm:t>
    </dgm:pt>
    <dgm:pt modelId="{DEAA38B9-8C45-4FC5-9AC4-BC71A7B0B412}" type="parTrans" cxnId="{72B5AD1F-3800-42C4-95DA-1CEEA328EFBF}">
      <dgm:prSet/>
      <dgm:spPr/>
      <dgm:t>
        <a:bodyPr/>
        <a:lstStyle/>
        <a:p>
          <a:endParaRPr lang="zh-CN" altLang="en-US"/>
        </a:p>
      </dgm:t>
    </dgm:pt>
    <dgm:pt modelId="{0B8344F4-2D5F-4C14-8C37-97B9E2F8C3D5}" type="sibTrans" cxnId="{72B5AD1F-3800-42C4-95DA-1CEEA328EFBF}">
      <dgm:prSet/>
      <dgm:spPr/>
      <dgm:t>
        <a:bodyPr/>
        <a:lstStyle/>
        <a:p>
          <a:endParaRPr lang="zh-CN" altLang="en-US"/>
        </a:p>
      </dgm:t>
    </dgm:pt>
    <dgm:pt modelId="{D116A1F2-22D7-45C9-8C2D-0B50A583986E}">
      <dgm:prSet phldrT="[文本]"/>
      <dgm:spPr/>
      <dgm:t>
        <a:bodyPr/>
        <a:lstStyle/>
        <a:p>
          <a:endParaRPr lang="zh-CN" altLang="en-US" dirty="0">
            <a:latin typeface="仿宋" panose="02010609060101010101" pitchFamily="49" charset="-122"/>
            <a:ea typeface="仿宋" panose="02010609060101010101" pitchFamily="49" charset="-122"/>
          </a:endParaRPr>
        </a:p>
      </dgm:t>
    </dgm:pt>
    <dgm:pt modelId="{82FD4B25-AD3E-4C77-9990-758F511B17B2}" type="parTrans" cxnId="{AF82FFCF-2A59-4D86-BA5A-A9ABD09EF64D}">
      <dgm:prSet/>
      <dgm:spPr/>
      <dgm:t>
        <a:bodyPr/>
        <a:lstStyle/>
        <a:p>
          <a:endParaRPr lang="zh-CN" altLang="en-US"/>
        </a:p>
      </dgm:t>
    </dgm:pt>
    <dgm:pt modelId="{281592D4-B790-4658-94BD-F6D6C09E8FC6}" type="sibTrans" cxnId="{AF82FFCF-2A59-4D86-BA5A-A9ABD09EF64D}">
      <dgm:prSet/>
      <dgm:spPr/>
      <dgm:t>
        <a:bodyPr/>
        <a:lstStyle/>
        <a:p>
          <a:endParaRPr lang="zh-CN" altLang="en-US"/>
        </a:p>
      </dgm:t>
    </dgm:pt>
    <dgm:pt modelId="{59B2B378-F7B9-4499-B433-8D77005CDE1F}" type="pres">
      <dgm:prSet presAssocID="{EEB2993F-0B68-4056-8A78-5094AA70BBF1}" presName="Name0" presStyleCnt="0">
        <dgm:presLayoutVars>
          <dgm:dir/>
          <dgm:animLvl val="lvl"/>
          <dgm:resizeHandles val="exact"/>
        </dgm:presLayoutVars>
      </dgm:prSet>
      <dgm:spPr/>
      <dgm:t>
        <a:bodyPr/>
        <a:lstStyle/>
        <a:p>
          <a:endParaRPr lang="zh-CN" altLang="en-US"/>
        </a:p>
      </dgm:t>
    </dgm:pt>
    <dgm:pt modelId="{87EBE62D-B494-4989-9677-0D9F8238687C}" type="pres">
      <dgm:prSet presAssocID="{FFD07EF4-8849-4D8A-A95F-D07251CB18C2}" presName="composite" presStyleCnt="0"/>
      <dgm:spPr/>
    </dgm:pt>
    <dgm:pt modelId="{BEDB0F7F-55CC-4B84-8802-3B3DAA7C05FC}" type="pres">
      <dgm:prSet presAssocID="{FFD07EF4-8849-4D8A-A95F-D07251CB18C2}" presName="parTx" presStyleLbl="alignNode1" presStyleIdx="0" presStyleCnt="2">
        <dgm:presLayoutVars>
          <dgm:chMax val="0"/>
          <dgm:chPref val="0"/>
          <dgm:bulletEnabled val="1"/>
        </dgm:presLayoutVars>
      </dgm:prSet>
      <dgm:spPr/>
      <dgm:t>
        <a:bodyPr/>
        <a:lstStyle/>
        <a:p>
          <a:endParaRPr lang="zh-CN" altLang="en-US"/>
        </a:p>
      </dgm:t>
    </dgm:pt>
    <dgm:pt modelId="{4D003993-BB88-412E-9E7C-80FADABCB304}" type="pres">
      <dgm:prSet presAssocID="{FFD07EF4-8849-4D8A-A95F-D07251CB18C2}" presName="desTx" presStyleLbl="alignAccFollowNode1" presStyleIdx="0" presStyleCnt="2">
        <dgm:presLayoutVars>
          <dgm:bulletEnabled val="1"/>
        </dgm:presLayoutVars>
      </dgm:prSet>
      <dgm:spPr/>
      <dgm:t>
        <a:bodyPr/>
        <a:lstStyle/>
        <a:p>
          <a:endParaRPr lang="zh-CN" altLang="en-US"/>
        </a:p>
      </dgm:t>
    </dgm:pt>
    <dgm:pt modelId="{0513903F-CEF2-4DDF-8299-9B141CF6CB55}" type="pres">
      <dgm:prSet presAssocID="{DB32572B-F4BC-4A98-950B-001B10556674}" presName="space" presStyleCnt="0"/>
      <dgm:spPr/>
    </dgm:pt>
    <dgm:pt modelId="{0A3CC7C6-13F5-473E-BE71-D909C5600040}" type="pres">
      <dgm:prSet presAssocID="{90B6892E-7B6E-4A89-AC05-61744CFC25E1}" presName="composite" presStyleCnt="0"/>
      <dgm:spPr/>
    </dgm:pt>
    <dgm:pt modelId="{4F45EF3E-E4C5-4CBC-85D6-368C409A3376}" type="pres">
      <dgm:prSet presAssocID="{90B6892E-7B6E-4A89-AC05-61744CFC25E1}" presName="parTx" presStyleLbl="alignNode1" presStyleIdx="1" presStyleCnt="2">
        <dgm:presLayoutVars>
          <dgm:chMax val="0"/>
          <dgm:chPref val="0"/>
          <dgm:bulletEnabled val="1"/>
        </dgm:presLayoutVars>
      </dgm:prSet>
      <dgm:spPr/>
      <dgm:t>
        <a:bodyPr/>
        <a:lstStyle/>
        <a:p>
          <a:endParaRPr lang="zh-CN" altLang="en-US"/>
        </a:p>
      </dgm:t>
    </dgm:pt>
    <dgm:pt modelId="{0BF33B14-593A-47E2-8E4A-70F3BE8D6257}" type="pres">
      <dgm:prSet presAssocID="{90B6892E-7B6E-4A89-AC05-61744CFC25E1}" presName="desTx" presStyleLbl="alignAccFollowNode1" presStyleIdx="1" presStyleCnt="2">
        <dgm:presLayoutVars>
          <dgm:bulletEnabled val="1"/>
        </dgm:presLayoutVars>
      </dgm:prSet>
      <dgm:spPr/>
      <dgm:t>
        <a:bodyPr/>
        <a:lstStyle/>
        <a:p>
          <a:endParaRPr lang="zh-CN" altLang="en-US"/>
        </a:p>
      </dgm:t>
    </dgm:pt>
  </dgm:ptLst>
  <dgm:cxnLst>
    <dgm:cxn modelId="{88750098-A058-4BE1-9F0C-376265D5BF4D}" srcId="{90B6892E-7B6E-4A89-AC05-61744CFC25E1}" destId="{3E944CDC-A962-40C6-82DD-4DFFD633B4BC}" srcOrd="2" destOrd="0" parTransId="{818398E8-17D3-4B7A-85AF-3D68889D9B8C}" sibTransId="{010ED38E-49AC-441E-BDB3-429921799089}"/>
    <dgm:cxn modelId="{B7C8DF14-0EB5-47E9-BC01-79930358CE21}" srcId="{FFD07EF4-8849-4D8A-A95F-D07251CB18C2}" destId="{F11C6253-0644-424D-A0CB-E84446067D04}" srcOrd="5" destOrd="0" parTransId="{74131BFB-DC69-4FE2-9F90-15780D51EBE1}" sibTransId="{5F080B8C-DCC3-46B5-B35F-24E2B316E01D}"/>
    <dgm:cxn modelId="{2D2B633D-C37F-4B06-B51F-79242CA41554}" type="presOf" srcId="{90B6892E-7B6E-4A89-AC05-61744CFC25E1}" destId="{4F45EF3E-E4C5-4CBC-85D6-368C409A3376}" srcOrd="0" destOrd="0" presId="urn:microsoft.com/office/officeart/2005/8/layout/hList1"/>
    <dgm:cxn modelId="{018EA776-CEEB-4631-9928-24086C4128B1}" type="presOf" srcId="{D1B1EF16-CB48-4A36-9A16-4811ED21172D}" destId="{0BF33B14-593A-47E2-8E4A-70F3BE8D6257}" srcOrd="0" destOrd="4" presId="urn:microsoft.com/office/officeart/2005/8/layout/hList1"/>
    <dgm:cxn modelId="{AF82FFCF-2A59-4D86-BA5A-A9ABD09EF64D}" srcId="{90B6892E-7B6E-4A89-AC05-61744CFC25E1}" destId="{D116A1F2-22D7-45C9-8C2D-0B50A583986E}" srcOrd="3" destOrd="0" parTransId="{82FD4B25-AD3E-4C77-9990-758F511B17B2}" sibTransId="{281592D4-B790-4658-94BD-F6D6C09E8FC6}"/>
    <dgm:cxn modelId="{6AD1719F-96E3-43C5-AC44-A13BFB3A384C}" type="presOf" srcId="{EEA7654E-A976-41F8-953D-72FEDC6D6950}" destId="{4D003993-BB88-412E-9E7C-80FADABCB304}" srcOrd="0" destOrd="3" presId="urn:microsoft.com/office/officeart/2005/8/layout/hList1"/>
    <dgm:cxn modelId="{B6F465CC-9B69-40BB-A5E4-8F218774E26A}" srcId="{90B6892E-7B6E-4A89-AC05-61744CFC25E1}" destId="{D1B1EF16-CB48-4A36-9A16-4811ED21172D}" srcOrd="4" destOrd="0" parTransId="{8943A4ED-4CA6-4539-BE52-D5653964ACAA}" sibTransId="{A8DECC91-E777-4D6A-9C06-677F778D9187}"/>
    <dgm:cxn modelId="{0CCA82FA-1296-4AF2-B439-15FC0A48E5E2}" type="presOf" srcId="{73B974DF-433F-4D94-9A94-C1C2B4DC50A9}" destId="{4D003993-BB88-412E-9E7C-80FADABCB304}" srcOrd="0" destOrd="4" presId="urn:microsoft.com/office/officeart/2005/8/layout/hList1"/>
    <dgm:cxn modelId="{2ED32F53-8B78-4AE6-B2AD-FFDB692ED7B0}" type="presOf" srcId="{D116A1F2-22D7-45C9-8C2D-0B50A583986E}" destId="{0BF33B14-593A-47E2-8E4A-70F3BE8D6257}" srcOrd="0" destOrd="3" presId="urn:microsoft.com/office/officeart/2005/8/layout/hList1"/>
    <dgm:cxn modelId="{EA94A211-1695-48EC-9B78-B2ECA1B7DFDC}" type="presOf" srcId="{4A7ED397-D3CF-4455-9D11-6E3655B9E5A9}" destId="{0BF33B14-593A-47E2-8E4A-70F3BE8D6257}" srcOrd="0" destOrd="1" presId="urn:microsoft.com/office/officeart/2005/8/layout/hList1"/>
    <dgm:cxn modelId="{713DDF14-3030-44A3-B1AD-ED810E1E5F79}" type="presOf" srcId="{FE92C8C1-84AB-4425-B92F-CE6DC3ABDF03}" destId="{4D003993-BB88-412E-9E7C-80FADABCB304}" srcOrd="0" destOrd="2" presId="urn:microsoft.com/office/officeart/2005/8/layout/hList1"/>
    <dgm:cxn modelId="{C446CC6D-2374-4DEA-8AA8-7DB69D67DF27}" srcId="{FFD07EF4-8849-4D8A-A95F-D07251CB18C2}" destId="{FE92C8C1-84AB-4425-B92F-CE6DC3ABDF03}" srcOrd="2" destOrd="0" parTransId="{32EF54B9-9918-4642-976E-DD8FC07F4BFA}" sibTransId="{67A704D5-F720-4E23-8450-284AB4261B4E}"/>
    <dgm:cxn modelId="{95B558E2-2FC9-4B9C-9B41-D5C8505C89A6}" type="presOf" srcId="{F8280B33-9BD2-498D-91C2-E026B586D836}" destId="{4D003993-BB88-412E-9E7C-80FADABCB304}" srcOrd="0" destOrd="0" presId="urn:microsoft.com/office/officeart/2005/8/layout/hList1"/>
    <dgm:cxn modelId="{CAB3D378-9341-4266-9512-81CEA800F32A}" type="presOf" srcId="{6DE60196-834D-42CD-993E-0B608C4E8923}" destId="{0BF33B14-593A-47E2-8E4A-70F3BE8D6257}" srcOrd="0" destOrd="0" presId="urn:microsoft.com/office/officeart/2005/8/layout/hList1"/>
    <dgm:cxn modelId="{A8CF3BD9-AC86-4107-8C73-BB14411772AB}" srcId="{EEB2993F-0B68-4056-8A78-5094AA70BBF1}" destId="{FFD07EF4-8849-4D8A-A95F-D07251CB18C2}" srcOrd="0" destOrd="0" parTransId="{540FAE31-E33B-4CD7-9CBA-5FFFC421E377}" sibTransId="{DB32572B-F4BC-4A98-950B-001B10556674}"/>
    <dgm:cxn modelId="{F5443B59-847C-4190-A2F4-994FF7C6F49A}" srcId="{90B6892E-7B6E-4A89-AC05-61744CFC25E1}" destId="{6DE60196-834D-42CD-993E-0B608C4E8923}" srcOrd="0" destOrd="0" parTransId="{06810B9B-2AFA-4F50-8C0A-E93509642A2C}" sibTransId="{1FC1ED9C-972A-46D0-B5A4-44C32E0C8F17}"/>
    <dgm:cxn modelId="{31D7DDF5-BF00-4ACF-872D-2806A684F3FC}" type="presOf" srcId="{EEB2993F-0B68-4056-8A78-5094AA70BBF1}" destId="{59B2B378-F7B9-4499-B433-8D77005CDE1F}" srcOrd="0" destOrd="0" presId="urn:microsoft.com/office/officeart/2005/8/layout/hList1"/>
    <dgm:cxn modelId="{ED282703-5B23-4397-BDAA-14D75434AC21}" srcId="{FFD07EF4-8849-4D8A-A95F-D07251CB18C2}" destId="{73B974DF-433F-4D94-9A94-C1C2B4DC50A9}" srcOrd="4" destOrd="0" parTransId="{D155A5A3-703C-45B4-91F0-E6487EDB4C8C}" sibTransId="{82EA11FA-AB0C-468E-900C-24847A025967}"/>
    <dgm:cxn modelId="{23FBBA3B-DF37-4AE0-A780-6ECC8DC28110}" srcId="{FFD07EF4-8849-4D8A-A95F-D07251CB18C2}" destId="{5CB8F55E-348D-46C4-8070-0EFE4910DF39}" srcOrd="1" destOrd="0" parTransId="{0FBC1B84-45C3-41FF-A522-4544E30433D8}" sibTransId="{FCF5A4BD-DC11-43FD-8616-3397CD36D3D7}"/>
    <dgm:cxn modelId="{A9368B47-FC5E-4192-9038-6D24FA29812E}" type="presOf" srcId="{3E944CDC-A962-40C6-82DD-4DFFD633B4BC}" destId="{0BF33B14-593A-47E2-8E4A-70F3BE8D6257}" srcOrd="0" destOrd="2" presId="urn:microsoft.com/office/officeart/2005/8/layout/hList1"/>
    <dgm:cxn modelId="{72B5AD1F-3800-42C4-95DA-1CEEA328EFBF}" srcId="{90B6892E-7B6E-4A89-AC05-61744CFC25E1}" destId="{4A7ED397-D3CF-4455-9D11-6E3655B9E5A9}" srcOrd="1" destOrd="0" parTransId="{DEAA38B9-8C45-4FC5-9AC4-BC71A7B0B412}" sibTransId="{0B8344F4-2D5F-4C14-8C37-97B9E2F8C3D5}"/>
    <dgm:cxn modelId="{27F02630-A6A0-42BC-8BE0-F93DEAE2903F}" type="presOf" srcId="{FFD07EF4-8849-4D8A-A95F-D07251CB18C2}" destId="{BEDB0F7F-55CC-4B84-8802-3B3DAA7C05FC}" srcOrd="0" destOrd="0" presId="urn:microsoft.com/office/officeart/2005/8/layout/hList1"/>
    <dgm:cxn modelId="{D715748E-5DE7-4B2C-9B74-37F3D5156C74}" srcId="{FFD07EF4-8849-4D8A-A95F-D07251CB18C2}" destId="{F8280B33-9BD2-498D-91C2-E026B586D836}" srcOrd="0" destOrd="0" parTransId="{2BAEACFE-DB3F-41E1-BC57-16505DC46E0C}" sibTransId="{2D2E9A9A-4977-4CC1-8414-2F69D3BD5E33}"/>
    <dgm:cxn modelId="{3F802713-F5B4-40C6-934B-F21A493E9A58}" srcId="{FFD07EF4-8849-4D8A-A95F-D07251CB18C2}" destId="{EEA7654E-A976-41F8-953D-72FEDC6D6950}" srcOrd="3" destOrd="0" parTransId="{A1B2E6F9-D70B-417B-8A77-3FB18086D82F}" sibTransId="{8568B6C1-9214-4902-9BAA-5F03E8D1825E}"/>
    <dgm:cxn modelId="{154261E3-7ABD-4E3B-9839-01FC8A514B28}" type="presOf" srcId="{F11C6253-0644-424D-A0CB-E84446067D04}" destId="{4D003993-BB88-412E-9E7C-80FADABCB304}" srcOrd="0" destOrd="5" presId="urn:microsoft.com/office/officeart/2005/8/layout/hList1"/>
    <dgm:cxn modelId="{584739B5-BDD7-48EF-B752-E2DD0C2F3426}" type="presOf" srcId="{5CB8F55E-348D-46C4-8070-0EFE4910DF39}" destId="{4D003993-BB88-412E-9E7C-80FADABCB304}" srcOrd="0" destOrd="1" presId="urn:microsoft.com/office/officeart/2005/8/layout/hList1"/>
    <dgm:cxn modelId="{D97AD371-4B73-4E10-96A8-B22D26A36A01}" srcId="{EEB2993F-0B68-4056-8A78-5094AA70BBF1}" destId="{90B6892E-7B6E-4A89-AC05-61744CFC25E1}" srcOrd="1" destOrd="0" parTransId="{37A450E2-F760-4BC6-9F62-A30E53149B65}" sibTransId="{38C1B1DB-A72F-4325-8769-24BEEEF32D49}"/>
    <dgm:cxn modelId="{380FC57F-A3F1-461D-8861-3D8A6C82EF86}" type="presParOf" srcId="{59B2B378-F7B9-4499-B433-8D77005CDE1F}" destId="{87EBE62D-B494-4989-9677-0D9F8238687C}" srcOrd="0" destOrd="0" presId="urn:microsoft.com/office/officeart/2005/8/layout/hList1"/>
    <dgm:cxn modelId="{B67B1B9B-392B-4665-A3F6-086CC4CE98D8}" type="presParOf" srcId="{87EBE62D-B494-4989-9677-0D9F8238687C}" destId="{BEDB0F7F-55CC-4B84-8802-3B3DAA7C05FC}" srcOrd="0" destOrd="0" presId="urn:microsoft.com/office/officeart/2005/8/layout/hList1"/>
    <dgm:cxn modelId="{8F36DFC7-9E86-4EB8-B574-A9973DD5A1D1}" type="presParOf" srcId="{87EBE62D-B494-4989-9677-0D9F8238687C}" destId="{4D003993-BB88-412E-9E7C-80FADABCB304}" srcOrd="1" destOrd="0" presId="urn:microsoft.com/office/officeart/2005/8/layout/hList1"/>
    <dgm:cxn modelId="{2FA38ABD-1D84-4F09-96DB-0A34B84D3598}" type="presParOf" srcId="{59B2B378-F7B9-4499-B433-8D77005CDE1F}" destId="{0513903F-CEF2-4DDF-8299-9B141CF6CB55}" srcOrd="1" destOrd="0" presId="urn:microsoft.com/office/officeart/2005/8/layout/hList1"/>
    <dgm:cxn modelId="{798B994F-8510-4D75-9665-E1E290A16EB3}" type="presParOf" srcId="{59B2B378-F7B9-4499-B433-8D77005CDE1F}" destId="{0A3CC7C6-13F5-473E-BE71-D909C5600040}" srcOrd="2" destOrd="0" presId="urn:microsoft.com/office/officeart/2005/8/layout/hList1"/>
    <dgm:cxn modelId="{8771CDDE-BAF3-4936-A5E6-9F6FCA0BC33F}" type="presParOf" srcId="{0A3CC7C6-13F5-473E-BE71-D909C5600040}" destId="{4F45EF3E-E4C5-4CBC-85D6-368C409A3376}" srcOrd="0" destOrd="0" presId="urn:microsoft.com/office/officeart/2005/8/layout/hList1"/>
    <dgm:cxn modelId="{F2A6F414-CCEB-470F-9962-3463B58E32CB}" type="presParOf" srcId="{0A3CC7C6-13F5-473E-BE71-D909C5600040}" destId="{0BF33B14-593A-47E2-8E4A-70F3BE8D6257}"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EEB2993F-0B68-4056-8A78-5094AA70BBF1}"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zh-CN" altLang="en-US"/>
        </a:p>
      </dgm:t>
    </dgm:pt>
    <dgm:pt modelId="{FFD07EF4-8849-4D8A-A95F-D07251CB18C2}">
      <dgm:prSet phldrT="[文本]"/>
      <dgm:spPr/>
      <dgm:t>
        <a:bodyPr/>
        <a:lstStyle/>
        <a:p>
          <a:r>
            <a:rPr lang="zh-CN" altLang="en-US" b="1" dirty="0" smtClean="0">
              <a:latin typeface="仿宋" panose="02010609060101010101" pitchFamily="49" charset="-122"/>
              <a:ea typeface="仿宋" panose="02010609060101010101" pitchFamily="49" charset="-122"/>
            </a:rPr>
            <a:t>审核材料</a:t>
          </a:r>
          <a:endParaRPr lang="zh-CN" altLang="en-US" b="1" dirty="0">
            <a:latin typeface="仿宋" panose="02010609060101010101" pitchFamily="49" charset="-122"/>
            <a:ea typeface="仿宋" panose="02010609060101010101" pitchFamily="49" charset="-122"/>
          </a:endParaRPr>
        </a:p>
      </dgm:t>
    </dgm:pt>
    <dgm:pt modelId="{540FAE31-E33B-4CD7-9CBA-5FFFC421E377}" type="parTrans" cxnId="{A8CF3BD9-AC86-4107-8C73-BB14411772AB}">
      <dgm:prSet/>
      <dgm:spPr/>
      <dgm:t>
        <a:bodyPr/>
        <a:lstStyle/>
        <a:p>
          <a:endParaRPr lang="zh-CN" altLang="en-US">
            <a:latin typeface="仿宋" panose="02010609060101010101" pitchFamily="49" charset="-122"/>
            <a:ea typeface="仿宋" panose="02010609060101010101" pitchFamily="49" charset="-122"/>
          </a:endParaRPr>
        </a:p>
      </dgm:t>
    </dgm:pt>
    <dgm:pt modelId="{DB32572B-F4BC-4A98-950B-001B10556674}" type="sibTrans" cxnId="{A8CF3BD9-AC86-4107-8C73-BB14411772AB}">
      <dgm:prSet/>
      <dgm:spPr/>
      <dgm:t>
        <a:bodyPr/>
        <a:lstStyle/>
        <a:p>
          <a:endParaRPr lang="zh-CN" altLang="en-US">
            <a:latin typeface="仿宋" panose="02010609060101010101" pitchFamily="49" charset="-122"/>
            <a:ea typeface="仿宋" panose="02010609060101010101" pitchFamily="49" charset="-122"/>
          </a:endParaRPr>
        </a:p>
      </dgm:t>
    </dgm:pt>
    <dgm:pt modelId="{F8280B33-9BD2-498D-91C2-E026B586D836}">
      <dgm:prSet phldrT="[文本]"/>
      <dgm:spPr/>
      <dgm:t>
        <a:bodyPr/>
        <a:lstStyle/>
        <a:p>
          <a:r>
            <a:rPr lang="zh-CN" altLang="en-US" dirty="0" smtClean="0">
              <a:latin typeface="仿宋" panose="02010609060101010101" pitchFamily="49" charset="-122"/>
              <a:ea typeface="仿宋" panose="02010609060101010101" pitchFamily="49" charset="-122"/>
            </a:rPr>
            <a:t>本人有效身份证件或注册登记证明</a:t>
          </a:r>
          <a:endParaRPr lang="zh-CN" altLang="en-US" dirty="0">
            <a:latin typeface="仿宋" panose="02010609060101010101" pitchFamily="49" charset="-122"/>
            <a:ea typeface="仿宋" panose="02010609060101010101" pitchFamily="49" charset="-122"/>
          </a:endParaRPr>
        </a:p>
      </dgm:t>
    </dgm:pt>
    <dgm:pt modelId="{2BAEACFE-DB3F-41E1-BC57-16505DC46E0C}" type="parTrans" cxnId="{D715748E-5DE7-4B2C-9B74-37F3D5156C74}">
      <dgm:prSet/>
      <dgm:spPr/>
      <dgm:t>
        <a:bodyPr/>
        <a:lstStyle/>
        <a:p>
          <a:endParaRPr lang="zh-CN" altLang="en-US">
            <a:latin typeface="仿宋" panose="02010609060101010101" pitchFamily="49" charset="-122"/>
            <a:ea typeface="仿宋" panose="02010609060101010101" pitchFamily="49" charset="-122"/>
          </a:endParaRPr>
        </a:p>
      </dgm:t>
    </dgm:pt>
    <dgm:pt modelId="{2D2E9A9A-4977-4CC1-8414-2F69D3BD5E33}" type="sibTrans" cxnId="{D715748E-5DE7-4B2C-9B74-37F3D5156C74}">
      <dgm:prSet/>
      <dgm:spPr/>
      <dgm:t>
        <a:bodyPr/>
        <a:lstStyle/>
        <a:p>
          <a:endParaRPr lang="zh-CN" altLang="en-US">
            <a:latin typeface="仿宋" panose="02010609060101010101" pitchFamily="49" charset="-122"/>
            <a:ea typeface="仿宋" panose="02010609060101010101" pitchFamily="49" charset="-122"/>
          </a:endParaRPr>
        </a:p>
      </dgm:t>
    </dgm:pt>
    <dgm:pt modelId="{90B6892E-7B6E-4A89-AC05-61744CFC25E1}">
      <dgm:prSet phldrT="[文本]"/>
      <dgm:spPr/>
      <dgm:t>
        <a:bodyPr/>
        <a:lstStyle/>
        <a:p>
          <a:r>
            <a:rPr lang="zh-CN" altLang="en-US" b="1" dirty="0" smtClean="0">
              <a:latin typeface="仿宋" panose="02010609060101010101" pitchFamily="49" charset="-122"/>
              <a:ea typeface="仿宋" panose="02010609060101010101" pitchFamily="49" charset="-122"/>
            </a:rPr>
            <a:t>办理原则</a:t>
          </a:r>
          <a:endParaRPr lang="zh-CN" altLang="en-US" b="1" dirty="0">
            <a:latin typeface="仿宋" panose="02010609060101010101" pitchFamily="49" charset="-122"/>
            <a:ea typeface="仿宋" panose="02010609060101010101" pitchFamily="49" charset="-122"/>
          </a:endParaRPr>
        </a:p>
      </dgm:t>
    </dgm:pt>
    <dgm:pt modelId="{37A450E2-F760-4BC6-9F62-A30E53149B65}" type="parTrans" cxnId="{D97AD371-4B73-4E10-96A8-B22D26A36A01}">
      <dgm:prSet/>
      <dgm:spPr/>
      <dgm:t>
        <a:bodyPr/>
        <a:lstStyle/>
        <a:p>
          <a:endParaRPr lang="zh-CN" altLang="en-US">
            <a:latin typeface="仿宋" panose="02010609060101010101" pitchFamily="49" charset="-122"/>
            <a:ea typeface="仿宋" panose="02010609060101010101" pitchFamily="49" charset="-122"/>
          </a:endParaRPr>
        </a:p>
      </dgm:t>
    </dgm:pt>
    <dgm:pt modelId="{38C1B1DB-A72F-4325-8769-24BEEEF32D49}" type="sibTrans" cxnId="{D97AD371-4B73-4E10-96A8-B22D26A36A01}">
      <dgm:prSet/>
      <dgm:spPr/>
      <dgm:t>
        <a:bodyPr/>
        <a:lstStyle/>
        <a:p>
          <a:endParaRPr lang="zh-CN" altLang="en-US">
            <a:latin typeface="仿宋" panose="02010609060101010101" pitchFamily="49" charset="-122"/>
            <a:ea typeface="仿宋" panose="02010609060101010101" pitchFamily="49" charset="-122"/>
          </a:endParaRPr>
        </a:p>
      </dgm:t>
    </dgm:pt>
    <dgm:pt modelId="{6DE60196-834D-42CD-993E-0B608C4E8923}">
      <dgm:prSet phldrT="[文本]"/>
      <dgm:spPr/>
      <dgm:t>
        <a:bodyPr/>
        <a:lstStyle/>
        <a:p>
          <a:r>
            <a:rPr lang="zh-CN" altLang="en-US" dirty="0" smtClean="0">
              <a:latin typeface="仿宋" panose="02010609060101010101" pitchFamily="49" charset="-122"/>
              <a:ea typeface="仿宋" panose="02010609060101010101" pitchFamily="49" charset="-122"/>
            </a:rPr>
            <a:t>办理汇出时，转让商品房应已在房产主管部门办理权属转移手续</a:t>
          </a:r>
          <a:endParaRPr lang="zh-CN" altLang="en-US" dirty="0">
            <a:latin typeface="仿宋" panose="02010609060101010101" pitchFamily="49" charset="-122"/>
            <a:ea typeface="仿宋" panose="02010609060101010101" pitchFamily="49" charset="-122"/>
          </a:endParaRPr>
        </a:p>
      </dgm:t>
    </dgm:pt>
    <dgm:pt modelId="{06810B9B-2AFA-4F50-8C0A-E93509642A2C}" type="parTrans" cxnId="{F5443B59-847C-4190-A2F4-994FF7C6F49A}">
      <dgm:prSet/>
      <dgm:spPr/>
      <dgm:t>
        <a:bodyPr/>
        <a:lstStyle/>
        <a:p>
          <a:endParaRPr lang="zh-CN" altLang="en-US">
            <a:latin typeface="仿宋" panose="02010609060101010101" pitchFamily="49" charset="-122"/>
            <a:ea typeface="仿宋" panose="02010609060101010101" pitchFamily="49" charset="-122"/>
          </a:endParaRPr>
        </a:p>
      </dgm:t>
    </dgm:pt>
    <dgm:pt modelId="{1FC1ED9C-972A-46D0-B5A4-44C32E0C8F17}" type="sibTrans" cxnId="{F5443B59-847C-4190-A2F4-994FF7C6F49A}">
      <dgm:prSet/>
      <dgm:spPr/>
      <dgm:t>
        <a:bodyPr/>
        <a:lstStyle/>
        <a:p>
          <a:endParaRPr lang="zh-CN" altLang="en-US">
            <a:latin typeface="仿宋" panose="02010609060101010101" pitchFamily="49" charset="-122"/>
            <a:ea typeface="仿宋" panose="02010609060101010101" pitchFamily="49" charset="-122"/>
          </a:endParaRPr>
        </a:p>
      </dgm:t>
    </dgm:pt>
    <dgm:pt modelId="{5CB8F55E-348D-46C4-8070-0EFE4910DF39}">
      <dgm:prSet phldrT="[文本]"/>
      <dgm:spPr/>
      <dgm:t>
        <a:bodyPr/>
        <a:lstStyle/>
        <a:p>
          <a:r>
            <a:rPr lang="zh-CN" altLang="en-US" dirty="0" smtClean="0">
              <a:latin typeface="仿宋" panose="02010609060101010101" pitchFamily="49" charset="-122"/>
              <a:ea typeface="仿宋" panose="02010609060101010101" pitchFamily="49" charset="-122"/>
            </a:rPr>
            <a:t>商品房转让合同及登记证明文件</a:t>
          </a:r>
          <a:endParaRPr lang="zh-CN" altLang="en-US" dirty="0">
            <a:latin typeface="仿宋" panose="02010609060101010101" pitchFamily="49" charset="-122"/>
            <a:ea typeface="仿宋" panose="02010609060101010101" pitchFamily="49" charset="-122"/>
          </a:endParaRPr>
        </a:p>
      </dgm:t>
    </dgm:pt>
    <dgm:pt modelId="{0FBC1B84-45C3-41FF-A522-4544E30433D8}" type="parTrans" cxnId="{23FBBA3B-DF37-4AE0-A780-6ECC8DC28110}">
      <dgm:prSet/>
      <dgm:spPr/>
      <dgm:t>
        <a:bodyPr/>
        <a:lstStyle/>
        <a:p>
          <a:endParaRPr lang="zh-CN" altLang="en-US">
            <a:latin typeface="仿宋" panose="02010609060101010101" pitchFamily="49" charset="-122"/>
            <a:ea typeface="仿宋" panose="02010609060101010101" pitchFamily="49" charset="-122"/>
          </a:endParaRPr>
        </a:p>
      </dgm:t>
    </dgm:pt>
    <dgm:pt modelId="{FCF5A4BD-DC11-43FD-8616-3397CD36D3D7}" type="sibTrans" cxnId="{23FBBA3B-DF37-4AE0-A780-6ECC8DC28110}">
      <dgm:prSet/>
      <dgm:spPr/>
      <dgm:t>
        <a:bodyPr/>
        <a:lstStyle/>
        <a:p>
          <a:endParaRPr lang="zh-CN" altLang="en-US">
            <a:latin typeface="仿宋" panose="02010609060101010101" pitchFamily="49" charset="-122"/>
            <a:ea typeface="仿宋" panose="02010609060101010101" pitchFamily="49" charset="-122"/>
          </a:endParaRPr>
        </a:p>
      </dgm:t>
    </dgm:pt>
    <dgm:pt modelId="{73B974DF-433F-4D94-9A94-C1C2B4DC50A9}">
      <dgm:prSet phldrT="[文本]"/>
      <dgm:spPr/>
      <dgm:t>
        <a:bodyPr/>
        <a:lstStyle/>
        <a:p>
          <a:r>
            <a:rPr lang="zh-CN" altLang="en-US" dirty="0" smtClean="0">
              <a:latin typeface="仿宋" panose="02010609060101010101" pitchFamily="49" charset="-122"/>
              <a:ea typeface="仿宋" panose="02010609060101010101" pitchFamily="49" charset="-122"/>
            </a:rPr>
            <a:t>如委托他人办理，还应提供经公证的授权书及受托人有效身份证明</a:t>
          </a:r>
          <a:endParaRPr lang="zh-CN" altLang="en-US" dirty="0">
            <a:latin typeface="仿宋" panose="02010609060101010101" pitchFamily="49" charset="-122"/>
            <a:ea typeface="仿宋" panose="02010609060101010101" pitchFamily="49" charset="-122"/>
          </a:endParaRPr>
        </a:p>
      </dgm:t>
    </dgm:pt>
    <dgm:pt modelId="{D155A5A3-703C-45B4-91F0-E6487EDB4C8C}" type="parTrans" cxnId="{ED282703-5B23-4397-BDAA-14D75434AC21}">
      <dgm:prSet/>
      <dgm:spPr/>
      <dgm:t>
        <a:bodyPr/>
        <a:lstStyle/>
        <a:p>
          <a:endParaRPr lang="zh-CN" altLang="en-US">
            <a:latin typeface="仿宋" panose="02010609060101010101" pitchFamily="49" charset="-122"/>
            <a:ea typeface="仿宋" panose="02010609060101010101" pitchFamily="49" charset="-122"/>
          </a:endParaRPr>
        </a:p>
      </dgm:t>
    </dgm:pt>
    <dgm:pt modelId="{82EA11FA-AB0C-468E-900C-24847A025967}" type="sibTrans" cxnId="{ED282703-5B23-4397-BDAA-14D75434AC21}">
      <dgm:prSet/>
      <dgm:spPr/>
      <dgm:t>
        <a:bodyPr/>
        <a:lstStyle/>
        <a:p>
          <a:endParaRPr lang="zh-CN" altLang="en-US">
            <a:latin typeface="仿宋" panose="02010609060101010101" pitchFamily="49" charset="-122"/>
            <a:ea typeface="仿宋" panose="02010609060101010101" pitchFamily="49" charset="-122"/>
          </a:endParaRPr>
        </a:p>
      </dgm:t>
    </dgm:pt>
    <dgm:pt modelId="{F11C6253-0644-424D-A0CB-E84446067D04}">
      <dgm:prSet phldrT="[文本]"/>
      <dgm:spPr/>
      <dgm:t>
        <a:bodyPr/>
        <a:lstStyle/>
        <a:p>
          <a:r>
            <a:rPr lang="zh-CN" altLang="en-US" dirty="0" smtClean="0">
              <a:latin typeface="仿宋" panose="02010609060101010101" pitchFamily="49" charset="-122"/>
              <a:ea typeface="仿宋" panose="02010609060101010101" pitchFamily="49" charset="-122"/>
            </a:rPr>
            <a:t>针对上述材料需提供的其他补充材料</a:t>
          </a:r>
          <a:endParaRPr lang="zh-CN" altLang="en-US" dirty="0">
            <a:latin typeface="仿宋" panose="02010609060101010101" pitchFamily="49" charset="-122"/>
            <a:ea typeface="仿宋" panose="02010609060101010101" pitchFamily="49" charset="-122"/>
          </a:endParaRPr>
        </a:p>
      </dgm:t>
    </dgm:pt>
    <dgm:pt modelId="{74131BFB-DC69-4FE2-9F90-15780D51EBE1}" type="parTrans" cxnId="{B7C8DF14-0EB5-47E9-BC01-79930358CE21}">
      <dgm:prSet/>
      <dgm:spPr/>
      <dgm:t>
        <a:bodyPr/>
        <a:lstStyle/>
        <a:p>
          <a:endParaRPr lang="zh-CN" altLang="en-US">
            <a:latin typeface="仿宋" panose="02010609060101010101" pitchFamily="49" charset="-122"/>
            <a:ea typeface="仿宋" panose="02010609060101010101" pitchFamily="49" charset="-122"/>
          </a:endParaRPr>
        </a:p>
      </dgm:t>
    </dgm:pt>
    <dgm:pt modelId="{5F080B8C-DCC3-46B5-B35F-24E2B316E01D}" type="sibTrans" cxnId="{B7C8DF14-0EB5-47E9-BC01-79930358CE21}">
      <dgm:prSet/>
      <dgm:spPr/>
      <dgm:t>
        <a:bodyPr/>
        <a:lstStyle/>
        <a:p>
          <a:endParaRPr lang="zh-CN" altLang="en-US">
            <a:latin typeface="仿宋" panose="02010609060101010101" pitchFamily="49" charset="-122"/>
            <a:ea typeface="仿宋" panose="02010609060101010101" pitchFamily="49" charset="-122"/>
          </a:endParaRPr>
        </a:p>
      </dgm:t>
    </dgm:pt>
    <dgm:pt modelId="{3E944CDC-A962-40C6-82DD-4DFFD633B4BC}">
      <dgm:prSet phldrT="[文本]"/>
      <dgm:spPr/>
      <dgm:t>
        <a:bodyPr/>
        <a:lstStyle/>
        <a:p>
          <a:r>
            <a:rPr lang="zh-CN" altLang="en-US" dirty="0" smtClean="0">
              <a:latin typeface="仿宋" panose="02010609060101010101" pitchFamily="49" charset="-122"/>
              <a:ea typeface="仿宋" panose="02010609060101010101" pitchFamily="49" charset="-122"/>
            </a:rPr>
            <a:t>汇出金额不得超过扣减商品房转让金额扣减本次转让所含税费后的余额</a:t>
          </a:r>
          <a:endParaRPr lang="zh-CN" altLang="en-US" dirty="0">
            <a:latin typeface="仿宋" panose="02010609060101010101" pitchFamily="49" charset="-122"/>
            <a:ea typeface="仿宋" panose="02010609060101010101" pitchFamily="49" charset="-122"/>
          </a:endParaRPr>
        </a:p>
      </dgm:t>
    </dgm:pt>
    <dgm:pt modelId="{818398E8-17D3-4B7A-85AF-3D68889D9B8C}" type="parTrans" cxnId="{88750098-A058-4BE1-9F0C-376265D5BF4D}">
      <dgm:prSet/>
      <dgm:spPr/>
      <dgm:t>
        <a:bodyPr/>
        <a:lstStyle/>
        <a:p>
          <a:endParaRPr lang="zh-CN" altLang="en-US"/>
        </a:p>
      </dgm:t>
    </dgm:pt>
    <dgm:pt modelId="{010ED38E-49AC-441E-BDB3-429921799089}" type="sibTrans" cxnId="{88750098-A058-4BE1-9F0C-376265D5BF4D}">
      <dgm:prSet/>
      <dgm:spPr/>
      <dgm:t>
        <a:bodyPr/>
        <a:lstStyle/>
        <a:p>
          <a:endParaRPr lang="zh-CN" altLang="en-US"/>
        </a:p>
      </dgm:t>
    </dgm:pt>
    <dgm:pt modelId="{D1B1EF16-CB48-4A36-9A16-4811ED21172D}">
      <dgm:prSet phldrT="[文本]"/>
      <dgm:spPr/>
      <dgm:t>
        <a:bodyPr/>
        <a:lstStyle/>
        <a:p>
          <a:r>
            <a:rPr lang="zh-CN" altLang="en-US" dirty="0" smtClean="0">
              <a:latin typeface="仿宋" panose="02010609060101010101" pitchFamily="49" charset="-122"/>
              <a:ea typeface="仿宋" panose="02010609060101010101" pitchFamily="49" charset="-122"/>
            </a:rPr>
            <a:t>银行应审核税务证明中记载的金额与申请汇出金额是否一致，不得办理超过证明所记载金额的汇出</a:t>
          </a:r>
          <a:endParaRPr lang="zh-CN" altLang="en-US" dirty="0">
            <a:latin typeface="仿宋" panose="02010609060101010101" pitchFamily="49" charset="-122"/>
            <a:ea typeface="仿宋" panose="02010609060101010101" pitchFamily="49" charset="-122"/>
          </a:endParaRPr>
        </a:p>
      </dgm:t>
    </dgm:pt>
    <dgm:pt modelId="{8943A4ED-4CA6-4539-BE52-D5653964ACAA}" type="parTrans" cxnId="{B6F465CC-9B69-40BB-A5E4-8F218774E26A}">
      <dgm:prSet/>
      <dgm:spPr/>
      <dgm:t>
        <a:bodyPr/>
        <a:lstStyle/>
        <a:p>
          <a:endParaRPr lang="zh-CN" altLang="en-US"/>
        </a:p>
      </dgm:t>
    </dgm:pt>
    <dgm:pt modelId="{A8DECC91-E777-4D6A-9C06-677F778D9187}" type="sibTrans" cxnId="{B6F465CC-9B69-40BB-A5E4-8F218774E26A}">
      <dgm:prSet/>
      <dgm:spPr/>
      <dgm:t>
        <a:bodyPr/>
        <a:lstStyle/>
        <a:p>
          <a:endParaRPr lang="zh-CN" altLang="en-US"/>
        </a:p>
      </dgm:t>
    </dgm:pt>
    <dgm:pt modelId="{4A7ED397-D3CF-4455-9D11-6E3655B9E5A9}">
      <dgm:prSet phldrT="[文本]"/>
      <dgm:spPr/>
      <dgm:t>
        <a:bodyPr/>
        <a:lstStyle/>
        <a:p>
          <a:endParaRPr lang="zh-CN" altLang="en-US" dirty="0">
            <a:latin typeface="仿宋" panose="02010609060101010101" pitchFamily="49" charset="-122"/>
            <a:ea typeface="仿宋" panose="02010609060101010101" pitchFamily="49" charset="-122"/>
          </a:endParaRPr>
        </a:p>
      </dgm:t>
    </dgm:pt>
    <dgm:pt modelId="{DEAA38B9-8C45-4FC5-9AC4-BC71A7B0B412}" type="parTrans" cxnId="{72B5AD1F-3800-42C4-95DA-1CEEA328EFBF}">
      <dgm:prSet/>
      <dgm:spPr/>
      <dgm:t>
        <a:bodyPr/>
        <a:lstStyle/>
        <a:p>
          <a:endParaRPr lang="zh-CN" altLang="en-US"/>
        </a:p>
      </dgm:t>
    </dgm:pt>
    <dgm:pt modelId="{0B8344F4-2D5F-4C14-8C37-97B9E2F8C3D5}" type="sibTrans" cxnId="{72B5AD1F-3800-42C4-95DA-1CEEA328EFBF}">
      <dgm:prSet/>
      <dgm:spPr/>
      <dgm:t>
        <a:bodyPr/>
        <a:lstStyle/>
        <a:p>
          <a:endParaRPr lang="zh-CN" altLang="en-US"/>
        </a:p>
      </dgm:t>
    </dgm:pt>
    <dgm:pt modelId="{D116A1F2-22D7-45C9-8C2D-0B50A583986E}">
      <dgm:prSet phldrT="[文本]"/>
      <dgm:spPr/>
      <dgm:t>
        <a:bodyPr/>
        <a:lstStyle/>
        <a:p>
          <a:endParaRPr lang="zh-CN" altLang="en-US" dirty="0">
            <a:latin typeface="仿宋" panose="02010609060101010101" pitchFamily="49" charset="-122"/>
            <a:ea typeface="仿宋" panose="02010609060101010101" pitchFamily="49" charset="-122"/>
          </a:endParaRPr>
        </a:p>
      </dgm:t>
    </dgm:pt>
    <dgm:pt modelId="{82FD4B25-AD3E-4C77-9990-758F511B17B2}" type="parTrans" cxnId="{AF82FFCF-2A59-4D86-BA5A-A9ABD09EF64D}">
      <dgm:prSet/>
      <dgm:spPr/>
      <dgm:t>
        <a:bodyPr/>
        <a:lstStyle/>
        <a:p>
          <a:endParaRPr lang="zh-CN" altLang="en-US"/>
        </a:p>
      </dgm:t>
    </dgm:pt>
    <dgm:pt modelId="{281592D4-B790-4658-94BD-F6D6C09E8FC6}" type="sibTrans" cxnId="{AF82FFCF-2A59-4D86-BA5A-A9ABD09EF64D}">
      <dgm:prSet/>
      <dgm:spPr/>
      <dgm:t>
        <a:bodyPr/>
        <a:lstStyle/>
        <a:p>
          <a:endParaRPr lang="zh-CN" altLang="en-US"/>
        </a:p>
      </dgm:t>
    </dgm:pt>
    <dgm:pt modelId="{22B1FF99-85DA-44FB-9E8A-F841CFB12CE1}">
      <dgm:prSet phldrT="[文本]"/>
      <dgm:spPr/>
      <dgm:t>
        <a:bodyPr/>
        <a:lstStyle/>
        <a:p>
          <a:r>
            <a:rPr lang="zh-CN" altLang="en-US" dirty="0" smtClean="0">
              <a:latin typeface="仿宋" panose="02010609060101010101" pitchFamily="49" charset="-122"/>
              <a:ea typeface="仿宋" panose="02010609060101010101" pitchFamily="49" charset="-122"/>
            </a:rPr>
            <a:t>金额超过</a:t>
          </a:r>
          <a:r>
            <a:rPr lang="en-US" altLang="zh-CN" dirty="0" smtClean="0">
              <a:latin typeface="仿宋" panose="02010609060101010101" pitchFamily="49" charset="-122"/>
              <a:ea typeface="仿宋" panose="02010609060101010101" pitchFamily="49" charset="-122"/>
            </a:rPr>
            <a:t>5</a:t>
          </a:r>
          <a:r>
            <a:rPr lang="zh-CN" altLang="en-US" dirty="0" smtClean="0">
              <a:latin typeface="仿宋" panose="02010609060101010101" pitchFamily="49" charset="-122"/>
              <a:ea typeface="仿宋" panose="02010609060101010101" pitchFamily="49" charset="-122"/>
            </a:rPr>
            <a:t>万美元需提供加盖主管国税机关印章的</a:t>
          </a:r>
          <a:r>
            <a:rPr lang="en-US" altLang="zh-CN" dirty="0" smtClean="0">
              <a:latin typeface="仿宋" panose="02010609060101010101" pitchFamily="49" charset="-122"/>
              <a:ea typeface="仿宋" panose="02010609060101010101" pitchFamily="49" charset="-122"/>
            </a:rPr>
            <a:t>《</a:t>
          </a:r>
          <a:r>
            <a:rPr lang="zh-CN" altLang="en-US" dirty="0" smtClean="0">
              <a:latin typeface="仿宋" panose="02010609060101010101" pitchFamily="49" charset="-122"/>
              <a:ea typeface="仿宋" panose="02010609060101010101" pitchFamily="49" charset="-122"/>
            </a:rPr>
            <a:t>服务贸易等项目对外支付税务备案表</a:t>
          </a:r>
          <a:r>
            <a:rPr lang="en-US" altLang="zh-CN" dirty="0" smtClean="0">
              <a:latin typeface="仿宋" panose="02010609060101010101" pitchFamily="49" charset="-122"/>
              <a:ea typeface="仿宋" panose="02010609060101010101" pitchFamily="49" charset="-122"/>
            </a:rPr>
            <a:t>》</a:t>
          </a:r>
          <a:r>
            <a:rPr lang="zh-CN" altLang="en-US" dirty="0" smtClean="0">
              <a:latin typeface="仿宋" panose="02010609060101010101" pitchFamily="49" charset="-122"/>
              <a:ea typeface="仿宋" panose="02010609060101010101" pitchFamily="49" charset="-122"/>
            </a:rPr>
            <a:t>或其他税务证明材料</a:t>
          </a:r>
          <a:endParaRPr lang="zh-CN" altLang="en-US" dirty="0">
            <a:latin typeface="仿宋" panose="02010609060101010101" pitchFamily="49" charset="-122"/>
            <a:ea typeface="仿宋" panose="02010609060101010101" pitchFamily="49" charset="-122"/>
          </a:endParaRPr>
        </a:p>
      </dgm:t>
    </dgm:pt>
    <dgm:pt modelId="{455DBC87-3EC9-4D6A-8AFB-B131465A3BE9}" type="parTrans" cxnId="{C6B55CD7-7B8C-49BA-AD1C-9B8CAB12B578}">
      <dgm:prSet/>
      <dgm:spPr/>
      <dgm:t>
        <a:bodyPr/>
        <a:lstStyle/>
        <a:p>
          <a:endParaRPr lang="zh-CN" altLang="en-US"/>
        </a:p>
      </dgm:t>
    </dgm:pt>
    <dgm:pt modelId="{4A69D309-CCF7-4552-B01C-A47C15EEC3FD}" type="sibTrans" cxnId="{C6B55CD7-7B8C-49BA-AD1C-9B8CAB12B578}">
      <dgm:prSet/>
      <dgm:spPr/>
      <dgm:t>
        <a:bodyPr/>
        <a:lstStyle/>
        <a:p>
          <a:endParaRPr lang="zh-CN" altLang="en-US"/>
        </a:p>
      </dgm:t>
    </dgm:pt>
    <dgm:pt modelId="{59B2B378-F7B9-4499-B433-8D77005CDE1F}" type="pres">
      <dgm:prSet presAssocID="{EEB2993F-0B68-4056-8A78-5094AA70BBF1}" presName="Name0" presStyleCnt="0">
        <dgm:presLayoutVars>
          <dgm:dir/>
          <dgm:animLvl val="lvl"/>
          <dgm:resizeHandles val="exact"/>
        </dgm:presLayoutVars>
      </dgm:prSet>
      <dgm:spPr/>
      <dgm:t>
        <a:bodyPr/>
        <a:lstStyle/>
        <a:p>
          <a:endParaRPr lang="zh-CN" altLang="en-US"/>
        </a:p>
      </dgm:t>
    </dgm:pt>
    <dgm:pt modelId="{87EBE62D-B494-4989-9677-0D9F8238687C}" type="pres">
      <dgm:prSet presAssocID="{FFD07EF4-8849-4D8A-A95F-D07251CB18C2}" presName="composite" presStyleCnt="0"/>
      <dgm:spPr/>
    </dgm:pt>
    <dgm:pt modelId="{BEDB0F7F-55CC-4B84-8802-3B3DAA7C05FC}" type="pres">
      <dgm:prSet presAssocID="{FFD07EF4-8849-4D8A-A95F-D07251CB18C2}" presName="parTx" presStyleLbl="alignNode1" presStyleIdx="0" presStyleCnt="2">
        <dgm:presLayoutVars>
          <dgm:chMax val="0"/>
          <dgm:chPref val="0"/>
          <dgm:bulletEnabled val="1"/>
        </dgm:presLayoutVars>
      </dgm:prSet>
      <dgm:spPr/>
      <dgm:t>
        <a:bodyPr/>
        <a:lstStyle/>
        <a:p>
          <a:endParaRPr lang="zh-CN" altLang="en-US"/>
        </a:p>
      </dgm:t>
    </dgm:pt>
    <dgm:pt modelId="{4D003993-BB88-412E-9E7C-80FADABCB304}" type="pres">
      <dgm:prSet presAssocID="{FFD07EF4-8849-4D8A-A95F-D07251CB18C2}" presName="desTx" presStyleLbl="alignAccFollowNode1" presStyleIdx="0" presStyleCnt="2">
        <dgm:presLayoutVars>
          <dgm:bulletEnabled val="1"/>
        </dgm:presLayoutVars>
      </dgm:prSet>
      <dgm:spPr/>
      <dgm:t>
        <a:bodyPr/>
        <a:lstStyle/>
        <a:p>
          <a:endParaRPr lang="zh-CN" altLang="en-US"/>
        </a:p>
      </dgm:t>
    </dgm:pt>
    <dgm:pt modelId="{0513903F-CEF2-4DDF-8299-9B141CF6CB55}" type="pres">
      <dgm:prSet presAssocID="{DB32572B-F4BC-4A98-950B-001B10556674}" presName="space" presStyleCnt="0"/>
      <dgm:spPr/>
    </dgm:pt>
    <dgm:pt modelId="{0A3CC7C6-13F5-473E-BE71-D909C5600040}" type="pres">
      <dgm:prSet presAssocID="{90B6892E-7B6E-4A89-AC05-61744CFC25E1}" presName="composite" presStyleCnt="0"/>
      <dgm:spPr/>
    </dgm:pt>
    <dgm:pt modelId="{4F45EF3E-E4C5-4CBC-85D6-368C409A3376}" type="pres">
      <dgm:prSet presAssocID="{90B6892E-7B6E-4A89-AC05-61744CFC25E1}" presName="parTx" presStyleLbl="alignNode1" presStyleIdx="1" presStyleCnt="2">
        <dgm:presLayoutVars>
          <dgm:chMax val="0"/>
          <dgm:chPref val="0"/>
          <dgm:bulletEnabled val="1"/>
        </dgm:presLayoutVars>
      </dgm:prSet>
      <dgm:spPr/>
      <dgm:t>
        <a:bodyPr/>
        <a:lstStyle/>
        <a:p>
          <a:endParaRPr lang="zh-CN" altLang="en-US"/>
        </a:p>
      </dgm:t>
    </dgm:pt>
    <dgm:pt modelId="{0BF33B14-593A-47E2-8E4A-70F3BE8D6257}" type="pres">
      <dgm:prSet presAssocID="{90B6892E-7B6E-4A89-AC05-61744CFC25E1}" presName="desTx" presStyleLbl="alignAccFollowNode1" presStyleIdx="1" presStyleCnt="2">
        <dgm:presLayoutVars>
          <dgm:bulletEnabled val="1"/>
        </dgm:presLayoutVars>
      </dgm:prSet>
      <dgm:spPr/>
      <dgm:t>
        <a:bodyPr/>
        <a:lstStyle/>
        <a:p>
          <a:endParaRPr lang="zh-CN" altLang="en-US"/>
        </a:p>
      </dgm:t>
    </dgm:pt>
  </dgm:ptLst>
  <dgm:cxnLst>
    <dgm:cxn modelId="{62DA6F5D-20B5-479A-8925-2B05FE20190C}" type="presOf" srcId="{EEB2993F-0B68-4056-8A78-5094AA70BBF1}" destId="{59B2B378-F7B9-4499-B433-8D77005CDE1F}" srcOrd="0" destOrd="0" presId="urn:microsoft.com/office/officeart/2005/8/layout/hList1"/>
    <dgm:cxn modelId="{7BC2A79D-5AA5-4DDF-A168-7E5E14F828F2}" type="presOf" srcId="{73B974DF-433F-4D94-9A94-C1C2B4DC50A9}" destId="{4D003993-BB88-412E-9E7C-80FADABCB304}" srcOrd="0" destOrd="3" presId="urn:microsoft.com/office/officeart/2005/8/layout/hList1"/>
    <dgm:cxn modelId="{F4A97E1A-9BBD-43C8-92E1-ECFFF6C8B6CA}" type="presOf" srcId="{4A7ED397-D3CF-4455-9D11-6E3655B9E5A9}" destId="{0BF33B14-593A-47E2-8E4A-70F3BE8D6257}" srcOrd="0" destOrd="1" presId="urn:microsoft.com/office/officeart/2005/8/layout/hList1"/>
    <dgm:cxn modelId="{F5443B59-847C-4190-A2F4-994FF7C6F49A}" srcId="{90B6892E-7B6E-4A89-AC05-61744CFC25E1}" destId="{6DE60196-834D-42CD-993E-0B608C4E8923}" srcOrd="0" destOrd="0" parTransId="{06810B9B-2AFA-4F50-8C0A-E93509642A2C}" sibTransId="{1FC1ED9C-972A-46D0-B5A4-44C32E0C8F17}"/>
    <dgm:cxn modelId="{88750098-A058-4BE1-9F0C-376265D5BF4D}" srcId="{90B6892E-7B6E-4A89-AC05-61744CFC25E1}" destId="{3E944CDC-A962-40C6-82DD-4DFFD633B4BC}" srcOrd="2" destOrd="0" parTransId="{818398E8-17D3-4B7A-85AF-3D68889D9B8C}" sibTransId="{010ED38E-49AC-441E-BDB3-429921799089}"/>
    <dgm:cxn modelId="{3E7B82BB-E158-45C0-B395-8A6F694EFD16}" type="presOf" srcId="{5CB8F55E-348D-46C4-8070-0EFE4910DF39}" destId="{4D003993-BB88-412E-9E7C-80FADABCB304}" srcOrd="0" destOrd="1" presId="urn:microsoft.com/office/officeart/2005/8/layout/hList1"/>
    <dgm:cxn modelId="{A8CF3BD9-AC86-4107-8C73-BB14411772AB}" srcId="{EEB2993F-0B68-4056-8A78-5094AA70BBF1}" destId="{FFD07EF4-8849-4D8A-A95F-D07251CB18C2}" srcOrd="0" destOrd="0" parTransId="{540FAE31-E33B-4CD7-9CBA-5FFFC421E377}" sibTransId="{DB32572B-F4BC-4A98-950B-001B10556674}"/>
    <dgm:cxn modelId="{72B5AD1F-3800-42C4-95DA-1CEEA328EFBF}" srcId="{90B6892E-7B6E-4A89-AC05-61744CFC25E1}" destId="{4A7ED397-D3CF-4455-9D11-6E3655B9E5A9}" srcOrd="1" destOrd="0" parTransId="{DEAA38B9-8C45-4FC5-9AC4-BC71A7B0B412}" sibTransId="{0B8344F4-2D5F-4C14-8C37-97B9E2F8C3D5}"/>
    <dgm:cxn modelId="{64695404-B665-49B1-ADD1-6985E29604AC}" type="presOf" srcId="{FFD07EF4-8849-4D8A-A95F-D07251CB18C2}" destId="{BEDB0F7F-55CC-4B84-8802-3B3DAA7C05FC}" srcOrd="0" destOrd="0" presId="urn:microsoft.com/office/officeart/2005/8/layout/hList1"/>
    <dgm:cxn modelId="{615CC5B0-041E-4F69-B5C3-063528C38F0B}" type="presOf" srcId="{3E944CDC-A962-40C6-82DD-4DFFD633B4BC}" destId="{0BF33B14-593A-47E2-8E4A-70F3BE8D6257}" srcOrd="0" destOrd="2" presId="urn:microsoft.com/office/officeart/2005/8/layout/hList1"/>
    <dgm:cxn modelId="{AF82FFCF-2A59-4D86-BA5A-A9ABD09EF64D}" srcId="{90B6892E-7B6E-4A89-AC05-61744CFC25E1}" destId="{D116A1F2-22D7-45C9-8C2D-0B50A583986E}" srcOrd="3" destOrd="0" parTransId="{82FD4B25-AD3E-4C77-9990-758F511B17B2}" sibTransId="{281592D4-B790-4658-94BD-F6D6C09E8FC6}"/>
    <dgm:cxn modelId="{32254C52-84A4-4CE6-BB51-B1746506671F}" type="presOf" srcId="{6DE60196-834D-42CD-993E-0B608C4E8923}" destId="{0BF33B14-593A-47E2-8E4A-70F3BE8D6257}" srcOrd="0" destOrd="0" presId="urn:microsoft.com/office/officeart/2005/8/layout/hList1"/>
    <dgm:cxn modelId="{23FBBA3B-DF37-4AE0-A780-6ECC8DC28110}" srcId="{FFD07EF4-8849-4D8A-A95F-D07251CB18C2}" destId="{5CB8F55E-348D-46C4-8070-0EFE4910DF39}" srcOrd="1" destOrd="0" parTransId="{0FBC1B84-45C3-41FF-A522-4544E30433D8}" sibTransId="{FCF5A4BD-DC11-43FD-8616-3397CD36D3D7}"/>
    <dgm:cxn modelId="{561471AE-10B4-4B9D-AEC1-5A91805B2298}" type="presOf" srcId="{F8280B33-9BD2-498D-91C2-E026B586D836}" destId="{4D003993-BB88-412E-9E7C-80FADABCB304}" srcOrd="0" destOrd="0" presId="urn:microsoft.com/office/officeart/2005/8/layout/hList1"/>
    <dgm:cxn modelId="{B7C8DF14-0EB5-47E9-BC01-79930358CE21}" srcId="{FFD07EF4-8849-4D8A-A95F-D07251CB18C2}" destId="{F11C6253-0644-424D-A0CB-E84446067D04}" srcOrd="4" destOrd="0" parTransId="{74131BFB-DC69-4FE2-9F90-15780D51EBE1}" sibTransId="{5F080B8C-DCC3-46B5-B35F-24E2B316E01D}"/>
    <dgm:cxn modelId="{4E96FA4F-DDE9-4FB3-AF00-006CD16C3046}" type="presOf" srcId="{F11C6253-0644-424D-A0CB-E84446067D04}" destId="{4D003993-BB88-412E-9E7C-80FADABCB304}" srcOrd="0" destOrd="4" presId="urn:microsoft.com/office/officeart/2005/8/layout/hList1"/>
    <dgm:cxn modelId="{C6B55CD7-7B8C-49BA-AD1C-9B8CAB12B578}" srcId="{FFD07EF4-8849-4D8A-A95F-D07251CB18C2}" destId="{22B1FF99-85DA-44FB-9E8A-F841CFB12CE1}" srcOrd="2" destOrd="0" parTransId="{455DBC87-3EC9-4D6A-8AFB-B131465A3BE9}" sibTransId="{4A69D309-CCF7-4552-B01C-A47C15EEC3FD}"/>
    <dgm:cxn modelId="{D97AD371-4B73-4E10-96A8-B22D26A36A01}" srcId="{EEB2993F-0B68-4056-8A78-5094AA70BBF1}" destId="{90B6892E-7B6E-4A89-AC05-61744CFC25E1}" srcOrd="1" destOrd="0" parTransId="{37A450E2-F760-4BC6-9F62-A30E53149B65}" sibTransId="{38C1B1DB-A72F-4325-8769-24BEEEF32D49}"/>
    <dgm:cxn modelId="{C48AC74A-4442-4838-8F1A-CE12C8117308}" type="presOf" srcId="{D116A1F2-22D7-45C9-8C2D-0B50A583986E}" destId="{0BF33B14-593A-47E2-8E4A-70F3BE8D6257}" srcOrd="0" destOrd="3" presId="urn:microsoft.com/office/officeart/2005/8/layout/hList1"/>
    <dgm:cxn modelId="{0CFE9897-305A-4879-931D-85AF740D7701}" type="presOf" srcId="{D1B1EF16-CB48-4A36-9A16-4811ED21172D}" destId="{0BF33B14-593A-47E2-8E4A-70F3BE8D6257}" srcOrd="0" destOrd="4" presId="urn:microsoft.com/office/officeart/2005/8/layout/hList1"/>
    <dgm:cxn modelId="{D715748E-5DE7-4B2C-9B74-37F3D5156C74}" srcId="{FFD07EF4-8849-4D8A-A95F-D07251CB18C2}" destId="{F8280B33-9BD2-498D-91C2-E026B586D836}" srcOrd="0" destOrd="0" parTransId="{2BAEACFE-DB3F-41E1-BC57-16505DC46E0C}" sibTransId="{2D2E9A9A-4977-4CC1-8414-2F69D3BD5E33}"/>
    <dgm:cxn modelId="{ED282703-5B23-4397-BDAA-14D75434AC21}" srcId="{FFD07EF4-8849-4D8A-A95F-D07251CB18C2}" destId="{73B974DF-433F-4D94-9A94-C1C2B4DC50A9}" srcOrd="3" destOrd="0" parTransId="{D155A5A3-703C-45B4-91F0-E6487EDB4C8C}" sibTransId="{82EA11FA-AB0C-468E-900C-24847A025967}"/>
    <dgm:cxn modelId="{B6F465CC-9B69-40BB-A5E4-8F218774E26A}" srcId="{90B6892E-7B6E-4A89-AC05-61744CFC25E1}" destId="{D1B1EF16-CB48-4A36-9A16-4811ED21172D}" srcOrd="4" destOrd="0" parTransId="{8943A4ED-4CA6-4539-BE52-D5653964ACAA}" sibTransId="{A8DECC91-E777-4D6A-9C06-677F778D9187}"/>
    <dgm:cxn modelId="{813E8AF1-C761-4B0C-9730-A42D7898A10C}" type="presOf" srcId="{90B6892E-7B6E-4A89-AC05-61744CFC25E1}" destId="{4F45EF3E-E4C5-4CBC-85D6-368C409A3376}" srcOrd="0" destOrd="0" presId="urn:microsoft.com/office/officeart/2005/8/layout/hList1"/>
    <dgm:cxn modelId="{3D3457C3-F310-4E7C-8579-125ECC9B9F1E}" type="presOf" srcId="{22B1FF99-85DA-44FB-9E8A-F841CFB12CE1}" destId="{4D003993-BB88-412E-9E7C-80FADABCB304}" srcOrd="0" destOrd="2" presId="urn:microsoft.com/office/officeart/2005/8/layout/hList1"/>
    <dgm:cxn modelId="{1CA3E3E5-7A0C-4913-9068-B50C11815497}" type="presParOf" srcId="{59B2B378-F7B9-4499-B433-8D77005CDE1F}" destId="{87EBE62D-B494-4989-9677-0D9F8238687C}" srcOrd="0" destOrd="0" presId="urn:microsoft.com/office/officeart/2005/8/layout/hList1"/>
    <dgm:cxn modelId="{E3703BA3-53E1-439A-9FB9-80413597DDBD}" type="presParOf" srcId="{87EBE62D-B494-4989-9677-0D9F8238687C}" destId="{BEDB0F7F-55CC-4B84-8802-3B3DAA7C05FC}" srcOrd="0" destOrd="0" presId="urn:microsoft.com/office/officeart/2005/8/layout/hList1"/>
    <dgm:cxn modelId="{55149028-01A7-402B-B212-2790EA982048}" type="presParOf" srcId="{87EBE62D-B494-4989-9677-0D9F8238687C}" destId="{4D003993-BB88-412E-9E7C-80FADABCB304}" srcOrd="1" destOrd="0" presId="urn:microsoft.com/office/officeart/2005/8/layout/hList1"/>
    <dgm:cxn modelId="{9DD1AB03-C8B2-4C5B-902F-C9D89EC51124}" type="presParOf" srcId="{59B2B378-F7B9-4499-B433-8D77005CDE1F}" destId="{0513903F-CEF2-4DDF-8299-9B141CF6CB55}" srcOrd="1" destOrd="0" presId="urn:microsoft.com/office/officeart/2005/8/layout/hList1"/>
    <dgm:cxn modelId="{71FF6C93-AC02-4306-841F-D85310EC34EB}" type="presParOf" srcId="{59B2B378-F7B9-4499-B433-8D77005CDE1F}" destId="{0A3CC7C6-13F5-473E-BE71-D909C5600040}" srcOrd="2" destOrd="0" presId="urn:microsoft.com/office/officeart/2005/8/layout/hList1"/>
    <dgm:cxn modelId="{AED83261-28F1-4660-AD41-7D1A854491FF}" type="presParOf" srcId="{0A3CC7C6-13F5-473E-BE71-D909C5600040}" destId="{4F45EF3E-E4C5-4CBC-85D6-368C409A3376}" srcOrd="0" destOrd="0" presId="urn:microsoft.com/office/officeart/2005/8/layout/hList1"/>
    <dgm:cxn modelId="{0A2EF247-BCBD-442F-B31A-F5D7815A8965}" type="presParOf" srcId="{0A3CC7C6-13F5-473E-BE71-D909C5600040}" destId="{0BF33B14-593A-47E2-8E4A-70F3BE8D6257}"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4D04643-016D-4367-81F2-AD6185904E8B}" type="doc">
      <dgm:prSet loTypeId="urn:microsoft.com/office/officeart/2005/8/layout/radial3" loCatId="cycle" qsTypeId="urn:microsoft.com/office/officeart/2005/8/quickstyle/simple1" qsCatId="simple" csTypeId="urn:microsoft.com/office/officeart/2005/8/colors/accent1_2" csCatId="accent1" phldr="1"/>
      <dgm:spPr/>
    </dgm:pt>
    <dgm:pt modelId="{F739E854-61E9-44FA-981A-CADC24C0261B}">
      <dgm:prSet phldrT="[文本]"/>
      <dgm:spPr/>
      <dgm:t>
        <a:bodyPr/>
        <a:lstStyle/>
        <a:p>
          <a:r>
            <a:rPr lang="zh-CN" altLang="en-US" dirty="0" smtClean="0"/>
            <a:t>个人外汇业务展业规范</a:t>
          </a:r>
        </a:p>
      </dgm:t>
    </dgm:pt>
    <dgm:pt modelId="{235FC4F9-901B-4035-B754-B8B73FCD3606}" type="parTrans" cxnId="{26DD0404-EDB4-46BA-BF35-CFBFFA023557}">
      <dgm:prSet/>
      <dgm:spPr/>
      <dgm:t>
        <a:bodyPr/>
        <a:lstStyle/>
        <a:p>
          <a:endParaRPr lang="zh-CN" altLang="en-US"/>
        </a:p>
      </dgm:t>
    </dgm:pt>
    <dgm:pt modelId="{141CF049-5A09-4B78-90E2-2236D13CD452}" type="sibTrans" cxnId="{26DD0404-EDB4-46BA-BF35-CFBFFA023557}">
      <dgm:prSet/>
      <dgm:spPr/>
      <dgm:t>
        <a:bodyPr/>
        <a:lstStyle/>
        <a:p>
          <a:endParaRPr lang="zh-CN" altLang="en-US"/>
        </a:p>
      </dgm:t>
    </dgm:pt>
    <dgm:pt modelId="{748C19C9-379B-495F-8512-0CA99523E1AB}">
      <dgm:prSet phldrT="[文本]"/>
      <dgm:spPr/>
      <dgm:t>
        <a:bodyPr/>
        <a:lstStyle/>
        <a:p>
          <a:endParaRPr lang="zh-CN" altLang="en-US"/>
        </a:p>
      </dgm:t>
    </dgm:pt>
    <dgm:pt modelId="{DC193433-F144-4BFD-8785-5D2F886EDF68}" type="parTrans" cxnId="{5F452C45-563B-4CBF-BCFE-D5D0362B68AD}">
      <dgm:prSet/>
      <dgm:spPr/>
      <dgm:t>
        <a:bodyPr/>
        <a:lstStyle/>
        <a:p>
          <a:endParaRPr lang="zh-CN" altLang="en-US"/>
        </a:p>
      </dgm:t>
    </dgm:pt>
    <dgm:pt modelId="{036F2237-B9C0-4B28-AB95-C8DFFEF5024A}" type="sibTrans" cxnId="{5F452C45-563B-4CBF-BCFE-D5D0362B68AD}">
      <dgm:prSet/>
      <dgm:spPr/>
      <dgm:t>
        <a:bodyPr/>
        <a:lstStyle/>
        <a:p>
          <a:endParaRPr lang="zh-CN" altLang="en-US"/>
        </a:p>
      </dgm:t>
    </dgm:pt>
    <dgm:pt modelId="{395CC645-1917-46A3-912C-49EE913F91EB}">
      <dgm:prSet phldrT="[文本]"/>
      <dgm:spPr/>
      <dgm:t>
        <a:bodyPr/>
        <a:lstStyle/>
        <a:p>
          <a:endParaRPr lang="zh-CN" altLang="en-US"/>
        </a:p>
      </dgm:t>
    </dgm:pt>
    <dgm:pt modelId="{4601EF15-B19D-4480-9831-1C130DD5B6E0}" type="parTrans" cxnId="{B797A07B-6D16-4150-8592-D532EBDF7245}">
      <dgm:prSet/>
      <dgm:spPr/>
      <dgm:t>
        <a:bodyPr/>
        <a:lstStyle/>
        <a:p>
          <a:endParaRPr lang="zh-CN" altLang="en-US"/>
        </a:p>
      </dgm:t>
    </dgm:pt>
    <dgm:pt modelId="{52F0B14B-C56E-4EB7-965C-0CEA1DA62BBA}" type="sibTrans" cxnId="{B797A07B-6D16-4150-8592-D532EBDF7245}">
      <dgm:prSet/>
      <dgm:spPr/>
      <dgm:t>
        <a:bodyPr/>
        <a:lstStyle/>
        <a:p>
          <a:endParaRPr lang="zh-CN" altLang="en-US"/>
        </a:p>
      </dgm:t>
    </dgm:pt>
    <dgm:pt modelId="{890AD403-027D-4362-B38A-F9CDFB77F846}">
      <dgm:prSet phldrT="[文本]"/>
      <dgm:spPr/>
      <dgm:t>
        <a:bodyPr/>
        <a:lstStyle/>
        <a:p>
          <a:r>
            <a:rPr lang="zh-CN" altLang="en-US" dirty="0" smtClean="0"/>
            <a:t>持续监控</a:t>
          </a:r>
          <a:endParaRPr lang="zh-CN" altLang="en-US" dirty="0"/>
        </a:p>
      </dgm:t>
    </dgm:pt>
    <dgm:pt modelId="{56F50E40-73CD-4393-BE76-4EF770598AEB}" type="parTrans" cxnId="{4393C797-FEAB-4C23-B802-90E17DD35539}">
      <dgm:prSet/>
      <dgm:spPr/>
      <dgm:t>
        <a:bodyPr/>
        <a:lstStyle/>
        <a:p>
          <a:endParaRPr lang="zh-CN" altLang="en-US"/>
        </a:p>
      </dgm:t>
    </dgm:pt>
    <dgm:pt modelId="{BCE46FB0-8AE9-43FA-9EA3-3A95286E2066}" type="sibTrans" cxnId="{4393C797-FEAB-4C23-B802-90E17DD35539}">
      <dgm:prSet/>
      <dgm:spPr/>
      <dgm:t>
        <a:bodyPr/>
        <a:lstStyle/>
        <a:p>
          <a:endParaRPr lang="zh-CN" altLang="en-US"/>
        </a:p>
      </dgm:t>
    </dgm:pt>
    <dgm:pt modelId="{C83801F3-DE20-4297-8DDC-A49D57EDB513}">
      <dgm:prSet phldrT="[文本]"/>
      <dgm:spPr/>
      <dgm:t>
        <a:bodyPr/>
        <a:lstStyle/>
        <a:p>
          <a:endParaRPr lang="zh-CN" altLang="en-US"/>
        </a:p>
      </dgm:t>
    </dgm:pt>
    <dgm:pt modelId="{E039B986-6828-4129-A7D1-1492DFB77940}" type="parTrans" cxnId="{BF4182A6-72CC-421D-87D1-BEC1431993D5}">
      <dgm:prSet/>
      <dgm:spPr/>
      <dgm:t>
        <a:bodyPr/>
        <a:lstStyle/>
        <a:p>
          <a:endParaRPr lang="zh-CN" altLang="en-US"/>
        </a:p>
      </dgm:t>
    </dgm:pt>
    <dgm:pt modelId="{A55E10ED-DCC9-4CA1-8763-5A5D6DF59C57}" type="sibTrans" cxnId="{BF4182A6-72CC-421D-87D1-BEC1431993D5}">
      <dgm:prSet/>
      <dgm:spPr/>
      <dgm:t>
        <a:bodyPr/>
        <a:lstStyle/>
        <a:p>
          <a:endParaRPr lang="zh-CN" altLang="en-US"/>
        </a:p>
      </dgm:t>
    </dgm:pt>
    <dgm:pt modelId="{332C594D-16A4-49ED-8737-0C2DEF4F0027}">
      <dgm:prSet phldrT="[文本]"/>
      <dgm:spPr/>
      <dgm:t>
        <a:bodyPr/>
        <a:lstStyle/>
        <a:p>
          <a:endParaRPr lang="zh-CN" altLang="en-US"/>
        </a:p>
      </dgm:t>
    </dgm:pt>
    <dgm:pt modelId="{BCAB3120-4560-41AD-8D4D-ADABFC00E160}" type="parTrans" cxnId="{099734A7-37BF-44EC-B230-7DBDAF8528DE}">
      <dgm:prSet/>
      <dgm:spPr/>
      <dgm:t>
        <a:bodyPr/>
        <a:lstStyle/>
        <a:p>
          <a:endParaRPr lang="zh-CN" altLang="en-US"/>
        </a:p>
      </dgm:t>
    </dgm:pt>
    <dgm:pt modelId="{7EA45581-8417-4126-B933-A0D3811A8562}" type="sibTrans" cxnId="{099734A7-37BF-44EC-B230-7DBDAF8528DE}">
      <dgm:prSet/>
      <dgm:spPr/>
      <dgm:t>
        <a:bodyPr/>
        <a:lstStyle/>
        <a:p>
          <a:endParaRPr lang="zh-CN" altLang="en-US"/>
        </a:p>
      </dgm:t>
    </dgm:pt>
    <dgm:pt modelId="{7AE3CBCE-5264-4520-A28C-36CB65E561A0}">
      <dgm:prSet phldrT="[文本]"/>
      <dgm:spPr/>
      <dgm:t>
        <a:bodyPr/>
        <a:lstStyle/>
        <a:p>
          <a:endParaRPr lang="zh-CN" altLang="en-US" dirty="0"/>
        </a:p>
      </dgm:t>
    </dgm:pt>
    <dgm:pt modelId="{066AD688-CFBC-453E-B0C6-9489F8E54B6C}" type="parTrans" cxnId="{B29C660A-EF25-4976-9DE3-C07BC696533D}">
      <dgm:prSet/>
      <dgm:spPr/>
      <dgm:t>
        <a:bodyPr/>
        <a:lstStyle/>
        <a:p>
          <a:endParaRPr lang="zh-CN" altLang="en-US"/>
        </a:p>
      </dgm:t>
    </dgm:pt>
    <dgm:pt modelId="{457A6D2E-992F-49A8-A440-A5A84306CE1C}" type="sibTrans" cxnId="{B29C660A-EF25-4976-9DE3-C07BC696533D}">
      <dgm:prSet/>
      <dgm:spPr/>
      <dgm:t>
        <a:bodyPr/>
        <a:lstStyle/>
        <a:p>
          <a:endParaRPr lang="zh-CN" altLang="en-US"/>
        </a:p>
      </dgm:t>
    </dgm:pt>
    <dgm:pt modelId="{B8BF6A79-B840-49C3-AFFE-0954EBE8329F}">
      <dgm:prSet phldrT="[文本]"/>
      <dgm:spPr/>
      <dgm:t>
        <a:bodyPr/>
        <a:lstStyle/>
        <a:p>
          <a:r>
            <a:rPr lang="zh-CN" altLang="en-US" dirty="0" smtClean="0"/>
            <a:t>风险提示</a:t>
          </a:r>
          <a:endParaRPr lang="zh-CN" altLang="en-US" dirty="0"/>
        </a:p>
      </dgm:t>
    </dgm:pt>
    <dgm:pt modelId="{5093BCB7-E7B2-4565-94B1-879949CE1777}" type="parTrans" cxnId="{D8C7D807-F766-4F2A-AD6C-A2F933A11C7E}">
      <dgm:prSet/>
      <dgm:spPr/>
      <dgm:t>
        <a:bodyPr/>
        <a:lstStyle/>
        <a:p>
          <a:endParaRPr lang="zh-CN" altLang="en-US"/>
        </a:p>
      </dgm:t>
    </dgm:pt>
    <dgm:pt modelId="{43EBB7F1-CF52-49AD-B096-B182922E2D50}" type="sibTrans" cxnId="{D8C7D807-F766-4F2A-AD6C-A2F933A11C7E}">
      <dgm:prSet/>
      <dgm:spPr/>
      <dgm:t>
        <a:bodyPr/>
        <a:lstStyle/>
        <a:p>
          <a:endParaRPr lang="zh-CN" altLang="en-US"/>
        </a:p>
      </dgm:t>
    </dgm:pt>
    <dgm:pt modelId="{FE2DD62D-838A-4DD8-A95F-BC63B7B3643F}">
      <dgm:prSet phldrT="[文本]"/>
      <dgm:spPr/>
      <dgm:t>
        <a:bodyPr/>
        <a:lstStyle/>
        <a:p>
          <a:r>
            <a:rPr lang="zh-CN" altLang="en-US" dirty="0" smtClean="0"/>
            <a:t>客户分类</a:t>
          </a:r>
          <a:endParaRPr lang="zh-CN" altLang="en-US" dirty="0"/>
        </a:p>
      </dgm:t>
    </dgm:pt>
    <dgm:pt modelId="{C0C9E3B3-F292-4348-BB1E-BE7318D558A7}" type="parTrans" cxnId="{0762C868-4C47-413B-9843-91824E8437EA}">
      <dgm:prSet/>
      <dgm:spPr/>
      <dgm:t>
        <a:bodyPr/>
        <a:lstStyle/>
        <a:p>
          <a:endParaRPr lang="zh-CN" altLang="en-US"/>
        </a:p>
      </dgm:t>
    </dgm:pt>
    <dgm:pt modelId="{553F167C-BC9A-48C0-ACFC-ED8F9251F413}" type="sibTrans" cxnId="{0762C868-4C47-413B-9843-91824E8437EA}">
      <dgm:prSet/>
      <dgm:spPr/>
      <dgm:t>
        <a:bodyPr/>
        <a:lstStyle/>
        <a:p>
          <a:endParaRPr lang="zh-CN" altLang="en-US"/>
        </a:p>
      </dgm:t>
    </dgm:pt>
    <dgm:pt modelId="{6264C4AB-999A-4E13-8048-AAE3508C289C}">
      <dgm:prSet phldrT="[文本]"/>
      <dgm:spPr/>
      <dgm:t>
        <a:bodyPr/>
        <a:lstStyle/>
        <a:p>
          <a:r>
            <a:rPr lang="zh-CN" altLang="en-US" dirty="0" smtClean="0"/>
            <a:t>业务审核</a:t>
          </a:r>
          <a:endParaRPr lang="zh-CN" altLang="en-US" dirty="0"/>
        </a:p>
      </dgm:t>
    </dgm:pt>
    <dgm:pt modelId="{129AD749-B560-4353-82C5-E798D176E4D0}" type="parTrans" cxnId="{412C7D1F-FA7E-4FE9-B1E5-FFCD1087EFDF}">
      <dgm:prSet/>
      <dgm:spPr/>
      <dgm:t>
        <a:bodyPr/>
        <a:lstStyle/>
        <a:p>
          <a:endParaRPr lang="zh-CN" altLang="en-US"/>
        </a:p>
      </dgm:t>
    </dgm:pt>
    <dgm:pt modelId="{63B1C1BB-48F4-4BD6-9617-2BB86CAE9AE1}" type="sibTrans" cxnId="{412C7D1F-FA7E-4FE9-B1E5-FFCD1087EFDF}">
      <dgm:prSet/>
      <dgm:spPr/>
      <dgm:t>
        <a:bodyPr/>
        <a:lstStyle/>
        <a:p>
          <a:endParaRPr lang="zh-CN" altLang="en-US"/>
        </a:p>
      </dgm:t>
    </dgm:pt>
    <dgm:pt modelId="{114330CA-7700-4C8A-81DD-0391221165A7}">
      <dgm:prSet phldrT="[文本]"/>
      <dgm:spPr/>
      <dgm:t>
        <a:bodyPr/>
        <a:lstStyle/>
        <a:p>
          <a:r>
            <a:rPr lang="zh-CN" altLang="en-US" dirty="0" smtClean="0"/>
            <a:t>客户识别</a:t>
          </a:r>
          <a:endParaRPr lang="zh-CN" altLang="en-US" dirty="0"/>
        </a:p>
      </dgm:t>
    </dgm:pt>
    <dgm:pt modelId="{DA6C9CBE-1116-47DA-8B5B-02F67B956FF6}" type="sibTrans" cxnId="{3B036984-D6CD-4678-A22A-978F22E2A52D}">
      <dgm:prSet/>
      <dgm:spPr/>
      <dgm:t>
        <a:bodyPr/>
        <a:lstStyle/>
        <a:p>
          <a:endParaRPr lang="zh-CN" altLang="en-US"/>
        </a:p>
      </dgm:t>
    </dgm:pt>
    <dgm:pt modelId="{BEDC8419-FF4E-49B5-B0B4-7B814482F644}" type="parTrans" cxnId="{3B036984-D6CD-4678-A22A-978F22E2A52D}">
      <dgm:prSet/>
      <dgm:spPr/>
      <dgm:t>
        <a:bodyPr/>
        <a:lstStyle/>
        <a:p>
          <a:endParaRPr lang="zh-CN" altLang="en-US"/>
        </a:p>
      </dgm:t>
    </dgm:pt>
    <dgm:pt modelId="{F7053446-1B70-4294-8032-DEFC575873BD}" type="pres">
      <dgm:prSet presAssocID="{34D04643-016D-4367-81F2-AD6185904E8B}" presName="composite" presStyleCnt="0">
        <dgm:presLayoutVars>
          <dgm:chMax val="1"/>
          <dgm:dir/>
          <dgm:resizeHandles val="exact"/>
        </dgm:presLayoutVars>
      </dgm:prSet>
      <dgm:spPr/>
    </dgm:pt>
    <dgm:pt modelId="{298290B7-5D0F-4A3B-9048-7D3179930E89}" type="pres">
      <dgm:prSet presAssocID="{34D04643-016D-4367-81F2-AD6185904E8B}" presName="radial" presStyleCnt="0">
        <dgm:presLayoutVars>
          <dgm:animLvl val="ctr"/>
        </dgm:presLayoutVars>
      </dgm:prSet>
      <dgm:spPr/>
    </dgm:pt>
    <dgm:pt modelId="{5101B53C-0EB3-4699-89FA-3420A7577EEF}" type="pres">
      <dgm:prSet presAssocID="{F739E854-61E9-44FA-981A-CADC24C0261B}" presName="centerShape" presStyleLbl="vennNode1" presStyleIdx="0" presStyleCnt="6"/>
      <dgm:spPr/>
      <dgm:t>
        <a:bodyPr/>
        <a:lstStyle/>
        <a:p>
          <a:endParaRPr lang="zh-CN" altLang="en-US"/>
        </a:p>
      </dgm:t>
    </dgm:pt>
    <dgm:pt modelId="{D5CF65CE-2006-4601-A2C1-D67B6B849CAC}" type="pres">
      <dgm:prSet presAssocID="{114330CA-7700-4C8A-81DD-0391221165A7}" presName="node" presStyleLbl="vennNode1" presStyleIdx="1" presStyleCnt="6">
        <dgm:presLayoutVars>
          <dgm:bulletEnabled val="1"/>
        </dgm:presLayoutVars>
      </dgm:prSet>
      <dgm:spPr/>
      <dgm:t>
        <a:bodyPr/>
        <a:lstStyle/>
        <a:p>
          <a:endParaRPr lang="zh-CN" altLang="en-US"/>
        </a:p>
      </dgm:t>
    </dgm:pt>
    <dgm:pt modelId="{CC14C18A-BDED-4926-9AFF-EDDF070D9D65}" type="pres">
      <dgm:prSet presAssocID="{FE2DD62D-838A-4DD8-A95F-BC63B7B3643F}" presName="node" presStyleLbl="vennNode1" presStyleIdx="2" presStyleCnt="6">
        <dgm:presLayoutVars>
          <dgm:bulletEnabled val="1"/>
        </dgm:presLayoutVars>
      </dgm:prSet>
      <dgm:spPr/>
      <dgm:t>
        <a:bodyPr/>
        <a:lstStyle/>
        <a:p>
          <a:endParaRPr lang="zh-CN" altLang="en-US"/>
        </a:p>
      </dgm:t>
    </dgm:pt>
    <dgm:pt modelId="{08D2089D-CFD7-4123-A22C-930E98F51F12}" type="pres">
      <dgm:prSet presAssocID="{6264C4AB-999A-4E13-8048-AAE3508C289C}" presName="node" presStyleLbl="vennNode1" presStyleIdx="3" presStyleCnt="6">
        <dgm:presLayoutVars>
          <dgm:bulletEnabled val="1"/>
        </dgm:presLayoutVars>
      </dgm:prSet>
      <dgm:spPr/>
      <dgm:t>
        <a:bodyPr/>
        <a:lstStyle/>
        <a:p>
          <a:endParaRPr lang="zh-CN" altLang="en-US"/>
        </a:p>
      </dgm:t>
    </dgm:pt>
    <dgm:pt modelId="{11F24C4D-9697-4E4F-9667-3346FC9FA5A6}" type="pres">
      <dgm:prSet presAssocID="{B8BF6A79-B840-49C3-AFFE-0954EBE8329F}" presName="node" presStyleLbl="vennNode1" presStyleIdx="4" presStyleCnt="6">
        <dgm:presLayoutVars>
          <dgm:bulletEnabled val="1"/>
        </dgm:presLayoutVars>
      </dgm:prSet>
      <dgm:spPr/>
      <dgm:t>
        <a:bodyPr/>
        <a:lstStyle/>
        <a:p>
          <a:endParaRPr lang="zh-CN" altLang="en-US"/>
        </a:p>
      </dgm:t>
    </dgm:pt>
    <dgm:pt modelId="{41D79F41-896F-4CDD-8E47-F2C491EE7F9F}" type="pres">
      <dgm:prSet presAssocID="{890AD403-027D-4362-B38A-F9CDFB77F846}" presName="node" presStyleLbl="vennNode1" presStyleIdx="5" presStyleCnt="6">
        <dgm:presLayoutVars>
          <dgm:bulletEnabled val="1"/>
        </dgm:presLayoutVars>
      </dgm:prSet>
      <dgm:spPr/>
      <dgm:t>
        <a:bodyPr/>
        <a:lstStyle/>
        <a:p>
          <a:endParaRPr lang="zh-CN" altLang="en-US"/>
        </a:p>
      </dgm:t>
    </dgm:pt>
  </dgm:ptLst>
  <dgm:cxnLst>
    <dgm:cxn modelId="{85F45D47-0DAE-4E78-A15A-E450E9238117}" type="presOf" srcId="{F739E854-61E9-44FA-981A-CADC24C0261B}" destId="{5101B53C-0EB3-4699-89FA-3420A7577EEF}" srcOrd="0" destOrd="0" presId="urn:microsoft.com/office/officeart/2005/8/layout/radial3"/>
    <dgm:cxn modelId="{5F452C45-563B-4CBF-BCFE-D5D0362B68AD}" srcId="{34D04643-016D-4367-81F2-AD6185904E8B}" destId="{748C19C9-379B-495F-8512-0CA99523E1AB}" srcOrd="2" destOrd="0" parTransId="{DC193433-F144-4BFD-8785-5D2F886EDF68}" sibTransId="{036F2237-B9C0-4B28-AB95-C8DFFEF5024A}"/>
    <dgm:cxn modelId="{BF4182A6-72CC-421D-87D1-BEC1431993D5}" srcId="{748C19C9-379B-495F-8512-0CA99523E1AB}" destId="{C83801F3-DE20-4297-8DDC-A49D57EDB513}" srcOrd="0" destOrd="0" parTransId="{E039B986-6828-4129-A7D1-1492DFB77940}" sibTransId="{A55E10ED-DCC9-4CA1-8763-5A5D6DF59C57}"/>
    <dgm:cxn modelId="{AF961EE6-0F29-4375-BCF8-8813A2186AC8}" type="presOf" srcId="{FE2DD62D-838A-4DD8-A95F-BC63B7B3643F}" destId="{CC14C18A-BDED-4926-9AFF-EDDF070D9D65}" srcOrd="0" destOrd="0" presId="urn:microsoft.com/office/officeart/2005/8/layout/radial3"/>
    <dgm:cxn modelId="{26DD0404-EDB4-46BA-BF35-CFBFFA023557}" srcId="{34D04643-016D-4367-81F2-AD6185904E8B}" destId="{F739E854-61E9-44FA-981A-CADC24C0261B}" srcOrd="0" destOrd="0" parTransId="{235FC4F9-901B-4035-B754-B8B73FCD3606}" sibTransId="{141CF049-5A09-4B78-90E2-2236D13CD452}"/>
    <dgm:cxn modelId="{B797A07B-6D16-4150-8592-D532EBDF7245}" srcId="{34D04643-016D-4367-81F2-AD6185904E8B}" destId="{395CC645-1917-46A3-912C-49EE913F91EB}" srcOrd="3" destOrd="0" parTransId="{4601EF15-B19D-4480-9831-1C130DD5B6E0}" sibTransId="{52F0B14B-C56E-4EB7-965C-0CEA1DA62BBA}"/>
    <dgm:cxn modelId="{D8C7D807-F766-4F2A-AD6C-A2F933A11C7E}" srcId="{F739E854-61E9-44FA-981A-CADC24C0261B}" destId="{B8BF6A79-B840-49C3-AFFE-0954EBE8329F}" srcOrd="3" destOrd="0" parTransId="{5093BCB7-E7B2-4565-94B1-879949CE1777}" sibTransId="{43EBB7F1-CF52-49AD-B096-B182922E2D50}"/>
    <dgm:cxn modelId="{4393C797-FEAB-4C23-B802-90E17DD35539}" srcId="{F739E854-61E9-44FA-981A-CADC24C0261B}" destId="{890AD403-027D-4362-B38A-F9CDFB77F846}" srcOrd="4" destOrd="0" parTransId="{56F50E40-73CD-4393-BE76-4EF770598AEB}" sibTransId="{BCE46FB0-8AE9-43FA-9EA3-3A95286E2066}"/>
    <dgm:cxn modelId="{C9672FEC-4139-41CF-9F72-618A828E9C26}" type="presOf" srcId="{6264C4AB-999A-4E13-8048-AAE3508C289C}" destId="{08D2089D-CFD7-4123-A22C-930E98F51F12}" srcOrd="0" destOrd="0" presId="urn:microsoft.com/office/officeart/2005/8/layout/radial3"/>
    <dgm:cxn modelId="{3B036984-D6CD-4678-A22A-978F22E2A52D}" srcId="{F739E854-61E9-44FA-981A-CADC24C0261B}" destId="{114330CA-7700-4C8A-81DD-0391221165A7}" srcOrd="0" destOrd="0" parTransId="{BEDC8419-FF4E-49B5-B0B4-7B814482F644}" sibTransId="{DA6C9CBE-1116-47DA-8B5B-02F67B956FF6}"/>
    <dgm:cxn modelId="{D54D50FA-3FA1-4EDD-BB2E-332E84690778}" type="presOf" srcId="{890AD403-027D-4362-B38A-F9CDFB77F846}" destId="{41D79F41-896F-4CDD-8E47-F2C491EE7F9F}" srcOrd="0" destOrd="0" presId="urn:microsoft.com/office/officeart/2005/8/layout/radial3"/>
    <dgm:cxn modelId="{E5782426-BC87-4279-B78E-CCE275B8558A}" type="presOf" srcId="{B8BF6A79-B840-49C3-AFFE-0954EBE8329F}" destId="{11F24C4D-9697-4E4F-9667-3346FC9FA5A6}" srcOrd="0" destOrd="0" presId="urn:microsoft.com/office/officeart/2005/8/layout/radial3"/>
    <dgm:cxn modelId="{099734A7-37BF-44EC-B230-7DBDAF8528DE}" srcId="{748C19C9-379B-495F-8512-0CA99523E1AB}" destId="{332C594D-16A4-49ED-8737-0C2DEF4F0027}" srcOrd="1" destOrd="0" parTransId="{BCAB3120-4560-41AD-8D4D-ADABFC00E160}" sibTransId="{7EA45581-8417-4126-B933-A0D3811A8562}"/>
    <dgm:cxn modelId="{2853C26F-41FC-4ED5-B11A-76F0B5A629D6}" type="presOf" srcId="{114330CA-7700-4C8A-81DD-0391221165A7}" destId="{D5CF65CE-2006-4601-A2C1-D67B6B849CAC}" srcOrd="0" destOrd="0" presId="urn:microsoft.com/office/officeart/2005/8/layout/radial3"/>
    <dgm:cxn modelId="{B29C660A-EF25-4976-9DE3-C07BC696533D}" srcId="{34D04643-016D-4367-81F2-AD6185904E8B}" destId="{7AE3CBCE-5264-4520-A28C-36CB65E561A0}" srcOrd="1" destOrd="0" parTransId="{066AD688-CFBC-453E-B0C6-9489F8E54B6C}" sibTransId="{457A6D2E-992F-49A8-A440-A5A84306CE1C}"/>
    <dgm:cxn modelId="{412C7D1F-FA7E-4FE9-B1E5-FFCD1087EFDF}" srcId="{F739E854-61E9-44FA-981A-CADC24C0261B}" destId="{6264C4AB-999A-4E13-8048-AAE3508C289C}" srcOrd="2" destOrd="0" parTransId="{129AD749-B560-4353-82C5-E798D176E4D0}" sibTransId="{63B1C1BB-48F4-4BD6-9617-2BB86CAE9AE1}"/>
    <dgm:cxn modelId="{0762C868-4C47-413B-9843-91824E8437EA}" srcId="{F739E854-61E9-44FA-981A-CADC24C0261B}" destId="{FE2DD62D-838A-4DD8-A95F-BC63B7B3643F}" srcOrd="1" destOrd="0" parTransId="{C0C9E3B3-F292-4348-BB1E-BE7318D558A7}" sibTransId="{553F167C-BC9A-48C0-ACFC-ED8F9251F413}"/>
    <dgm:cxn modelId="{99BBFFD2-38B1-43E9-9B6B-B94C30493159}" type="presOf" srcId="{34D04643-016D-4367-81F2-AD6185904E8B}" destId="{F7053446-1B70-4294-8032-DEFC575873BD}" srcOrd="0" destOrd="0" presId="urn:microsoft.com/office/officeart/2005/8/layout/radial3"/>
    <dgm:cxn modelId="{C2FB6AE8-E682-430D-BDB7-25DBB725FD72}" type="presParOf" srcId="{F7053446-1B70-4294-8032-DEFC575873BD}" destId="{298290B7-5D0F-4A3B-9048-7D3179930E89}" srcOrd="0" destOrd="0" presId="urn:microsoft.com/office/officeart/2005/8/layout/radial3"/>
    <dgm:cxn modelId="{88329BD0-0B68-4875-A628-FE0BB71B958E}" type="presParOf" srcId="{298290B7-5D0F-4A3B-9048-7D3179930E89}" destId="{5101B53C-0EB3-4699-89FA-3420A7577EEF}" srcOrd="0" destOrd="0" presId="urn:microsoft.com/office/officeart/2005/8/layout/radial3"/>
    <dgm:cxn modelId="{8D73DB8D-5639-4421-9290-D7F43D4DCDB8}" type="presParOf" srcId="{298290B7-5D0F-4A3B-9048-7D3179930E89}" destId="{D5CF65CE-2006-4601-A2C1-D67B6B849CAC}" srcOrd="1" destOrd="0" presId="urn:microsoft.com/office/officeart/2005/8/layout/radial3"/>
    <dgm:cxn modelId="{2A29F9C3-EEDA-426B-A735-5E6240669992}" type="presParOf" srcId="{298290B7-5D0F-4A3B-9048-7D3179930E89}" destId="{CC14C18A-BDED-4926-9AFF-EDDF070D9D65}" srcOrd="2" destOrd="0" presId="urn:microsoft.com/office/officeart/2005/8/layout/radial3"/>
    <dgm:cxn modelId="{AA0E0C4F-D865-4DF9-ABE6-8C18AB8F7C4D}" type="presParOf" srcId="{298290B7-5D0F-4A3B-9048-7D3179930E89}" destId="{08D2089D-CFD7-4123-A22C-930E98F51F12}" srcOrd="3" destOrd="0" presId="urn:microsoft.com/office/officeart/2005/8/layout/radial3"/>
    <dgm:cxn modelId="{BF43ECD1-9D8C-42D8-B3D9-18284A460EA1}" type="presParOf" srcId="{298290B7-5D0F-4A3B-9048-7D3179930E89}" destId="{11F24C4D-9697-4E4F-9667-3346FC9FA5A6}" srcOrd="4" destOrd="0" presId="urn:microsoft.com/office/officeart/2005/8/layout/radial3"/>
    <dgm:cxn modelId="{974A5D1B-2AC1-4FAD-8CA1-E68D17456730}" type="presParOf" srcId="{298290B7-5D0F-4A3B-9048-7D3179930E89}" destId="{41D79F41-896F-4CDD-8E47-F2C491EE7F9F}" srcOrd="5" destOrd="0" presId="urn:microsoft.com/office/officeart/2005/8/layout/radial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59F404ED-1ECD-4E76-8896-5B4CA2B966BD}"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zh-CN" altLang="en-US"/>
        </a:p>
      </dgm:t>
    </dgm:pt>
    <dgm:pt modelId="{687A4484-1B20-4919-9DE9-FC880DCA7EFC}">
      <dgm:prSet phldrT="[文本]" custT="1"/>
      <dgm:spPr/>
      <dgm:t>
        <a:bodyPr/>
        <a:lstStyle/>
        <a:p>
          <a:r>
            <a:rPr lang="zh-CN" altLang="en-US" sz="2000" dirty="0" smtClean="0">
              <a:latin typeface="黑体" panose="02010609060101010101" pitchFamily="49" charset="-122"/>
              <a:ea typeface="黑体" panose="02010609060101010101" pitchFamily="49" charset="-122"/>
            </a:rPr>
            <a:t>财产转移购付汇</a:t>
          </a:r>
          <a:endParaRPr lang="zh-CN" altLang="en-US" sz="2000" dirty="0">
            <a:latin typeface="黑体" panose="02010609060101010101" pitchFamily="49" charset="-122"/>
            <a:ea typeface="黑体" panose="02010609060101010101" pitchFamily="49" charset="-122"/>
          </a:endParaRPr>
        </a:p>
      </dgm:t>
    </dgm:pt>
    <dgm:pt modelId="{E2C0364B-A194-4860-867A-6854C2FDE4F4}" type="parTrans" cxnId="{5197322B-347F-4E67-AE75-E3DC236F49BB}">
      <dgm:prSet/>
      <dgm:spPr/>
      <dgm:t>
        <a:bodyPr/>
        <a:lstStyle/>
        <a:p>
          <a:endParaRPr lang="zh-CN" altLang="en-US" sz="2000">
            <a:latin typeface="仿宋" panose="02010609060101010101" pitchFamily="49" charset="-122"/>
            <a:ea typeface="仿宋" panose="02010609060101010101" pitchFamily="49" charset="-122"/>
          </a:endParaRPr>
        </a:p>
      </dgm:t>
    </dgm:pt>
    <dgm:pt modelId="{4D9BA022-758C-4C66-8AF4-950D6C4FE434}" type="sibTrans" cxnId="{5197322B-347F-4E67-AE75-E3DC236F49BB}">
      <dgm:prSet/>
      <dgm:spPr/>
      <dgm:t>
        <a:bodyPr/>
        <a:lstStyle/>
        <a:p>
          <a:endParaRPr lang="zh-CN" altLang="en-US" sz="2000">
            <a:latin typeface="仿宋" panose="02010609060101010101" pitchFamily="49" charset="-122"/>
            <a:ea typeface="仿宋" panose="02010609060101010101" pitchFamily="49" charset="-122"/>
          </a:endParaRPr>
        </a:p>
      </dgm:t>
    </dgm:pt>
    <dgm:pt modelId="{A1B055AF-C421-4833-A597-B919ADDD843C}">
      <dgm:prSet phldrT="[文本]" custT="1"/>
      <dgm:spPr/>
      <dgm:t>
        <a:bodyPr/>
        <a:lstStyle/>
        <a:p>
          <a:r>
            <a:rPr lang="zh-CN" altLang="en-US" sz="2000" dirty="0" smtClean="0">
              <a:latin typeface="黑体" panose="02010609060101010101" pitchFamily="49" charset="-122"/>
              <a:ea typeface="黑体" panose="02010609060101010101" pitchFamily="49" charset="-122"/>
            </a:rPr>
            <a:t>移民</a:t>
          </a:r>
          <a:endParaRPr lang="zh-CN" altLang="en-US" sz="2000" dirty="0">
            <a:latin typeface="黑体" panose="02010609060101010101" pitchFamily="49" charset="-122"/>
            <a:ea typeface="黑体" panose="02010609060101010101" pitchFamily="49" charset="-122"/>
          </a:endParaRPr>
        </a:p>
      </dgm:t>
    </dgm:pt>
    <dgm:pt modelId="{B8B95B04-155A-416C-8807-A51775450262}" type="parTrans" cxnId="{5814CEB7-610D-4DC2-8F79-CC2F1A8E1A72}">
      <dgm:prSet/>
      <dgm:spPr/>
      <dgm:t>
        <a:bodyPr/>
        <a:lstStyle/>
        <a:p>
          <a:endParaRPr lang="zh-CN" altLang="en-US" sz="2000">
            <a:latin typeface="仿宋" panose="02010609060101010101" pitchFamily="49" charset="-122"/>
            <a:ea typeface="仿宋" panose="02010609060101010101" pitchFamily="49" charset="-122"/>
          </a:endParaRPr>
        </a:p>
      </dgm:t>
    </dgm:pt>
    <dgm:pt modelId="{0FEF540B-A6DB-429D-8D05-80C0C00BFC22}" type="sibTrans" cxnId="{5814CEB7-610D-4DC2-8F79-CC2F1A8E1A72}">
      <dgm:prSet/>
      <dgm:spPr/>
      <dgm:t>
        <a:bodyPr/>
        <a:lstStyle/>
        <a:p>
          <a:endParaRPr lang="zh-CN" altLang="en-US" sz="2000">
            <a:latin typeface="仿宋" panose="02010609060101010101" pitchFamily="49" charset="-122"/>
            <a:ea typeface="仿宋" panose="02010609060101010101" pitchFamily="49" charset="-122"/>
          </a:endParaRPr>
        </a:p>
      </dgm:t>
    </dgm:pt>
    <dgm:pt modelId="{173021B6-8122-451A-A97E-91FAF021D43F}">
      <dgm:prSet phldrT="[文本]" custT="1"/>
      <dgm:spPr/>
      <dgm:t>
        <a:bodyPr/>
        <a:lstStyle/>
        <a:p>
          <a:r>
            <a:rPr lang="zh-CN" altLang="en-US" sz="2000" dirty="0" smtClean="0">
              <a:latin typeface="黑体" panose="02010609060101010101" pitchFamily="49" charset="-122"/>
              <a:ea typeface="黑体" panose="02010609060101010101" pitchFamily="49" charset="-122"/>
            </a:rPr>
            <a:t>继承</a:t>
          </a:r>
          <a:endParaRPr lang="zh-CN" altLang="en-US" sz="2000" dirty="0">
            <a:latin typeface="黑体" panose="02010609060101010101" pitchFamily="49" charset="-122"/>
            <a:ea typeface="黑体" panose="02010609060101010101" pitchFamily="49" charset="-122"/>
          </a:endParaRPr>
        </a:p>
      </dgm:t>
    </dgm:pt>
    <dgm:pt modelId="{E2A9D461-6636-4256-898D-C9B6AA3056A6}" type="parTrans" cxnId="{C210379F-B5C0-4783-A036-50A94BD0AF73}">
      <dgm:prSet/>
      <dgm:spPr/>
      <dgm:t>
        <a:bodyPr/>
        <a:lstStyle/>
        <a:p>
          <a:endParaRPr lang="zh-CN" altLang="en-US" sz="2000">
            <a:latin typeface="仿宋" panose="02010609060101010101" pitchFamily="49" charset="-122"/>
            <a:ea typeface="仿宋" panose="02010609060101010101" pitchFamily="49" charset="-122"/>
          </a:endParaRPr>
        </a:p>
      </dgm:t>
    </dgm:pt>
    <dgm:pt modelId="{1CC24B18-50F5-46E4-9042-C7228AA6B98A}" type="sibTrans" cxnId="{C210379F-B5C0-4783-A036-50A94BD0AF73}">
      <dgm:prSet/>
      <dgm:spPr/>
      <dgm:t>
        <a:bodyPr/>
        <a:lstStyle/>
        <a:p>
          <a:endParaRPr lang="zh-CN" altLang="en-US" sz="2000">
            <a:latin typeface="仿宋" panose="02010609060101010101" pitchFamily="49" charset="-122"/>
            <a:ea typeface="仿宋" panose="02010609060101010101" pitchFamily="49" charset="-122"/>
          </a:endParaRPr>
        </a:p>
      </dgm:t>
    </dgm:pt>
    <dgm:pt modelId="{DF8C369B-9961-4E1B-9FB6-33E8773A6CB5}">
      <dgm:prSet phldrT="[文本]" custT="1"/>
      <dgm:spPr/>
      <dgm:t>
        <a:bodyPr/>
        <a:lstStyle/>
        <a:p>
          <a:r>
            <a:rPr lang="zh-CN" altLang="en-US" sz="2000" b="1" dirty="0" smtClean="0">
              <a:latin typeface="仿宋" panose="02010609060101010101" pitchFamily="49" charset="-122"/>
              <a:ea typeface="仿宋" panose="02010609060101010101" pitchFamily="49" charset="-122"/>
            </a:rPr>
            <a:t>本人有效身份证件</a:t>
          </a:r>
          <a:endParaRPr lang="zh-CN" altLang="en-US" sz="2000" b="1" dirty="0">
            <a:latin typeface="仿宋" panose="02010609060101010101" pitchFamily="49" charset="-122"/>
            <a:ea typeface="仿宋" panose="02010609060101010101" pitchFamily="49" charset="-122"/>
          </a:endParaRPr>
        </a:p>
      </dgm:t>
    </dgm:pt>
    <dgm:pt modelId="{90D67482-2739-4571-8DEC-1AE04CC3E20C}" type="parTrans" cxnId="{ED220225-8583-46CF-8020-AE862FD12AB6}">
      <dgm:prSet/>
      <dgm:spPr/>
      <dgm:t>
        <a:bodyPr/>
        <a:lstStyle/>
        <a:p>
          <a:endParaRPr lang="zh-CN" altLang="en-US" sz="2000">
            <a:latin typeface="仿宋" panose="02010609060101010101" pitchFamily="49" charset="-122"/>
            <a:ea typeface="仿宋" panose="02010609060101010101" pitchFamily="49" charset="-122"/>
          </a:endParaRPr>
        </a:p>
      </dgm:t>
    </dgm:pt>
    <dgm:pt modelId="{8E12B5DB-0359-4015-B64E-130B79F5CADB}" type="sibTrans" cxnId="{ED220225-8583-46CF-8020-AE862FD12AB6}">
      <dgm:prSet/>
      <dgm:spPr/>
      <dgm:t>
        <a:bodyPr/>
        <a:lstStyle/>
        <a:p>
          <a:endParaRPr lang="zh-CN" altLang="en-US" sz="2000">
            <a:latin typeface="仿宋" panose="02010609060101010101" pitchFamily="49" charset="-122"/>
            <a:ea typeface="仿宋" panose="02010609060101010101" pitchFamily="49" charset="-122"/>
          </a:endParaRPr>
        </a:p>
      </dgm:t>
    </dgm:pt>
    <dgm:pt modelId="{6781AF93-1843-4FF5-BEFF-9A1AF7C6504B}">
      <dgm:prSet phldrT="[文本]" custT="1"/>
      <dgm:spPr/>
      <dgm:t>
        <a:bodyPr/>
        <a:lstStyle/>
        <a:p>
          <a:r>
            <a:rPr lang="zh-CN" altLang="en-US" sz="2000" b="1" dirty="0" smtClean="0">
              <a:latin typeface="仿宋" panose="02010609060101010101" pitchFamily="49" charset="-122"/>
              <a:ea typeface="仿宋" panose="02010609060101010101" pitchFamily="49" charset="-122"/>
            </a:rPr>
            <a:t>本人有效身份证件</a:t>
          </a:r>
          <a:endParaRPr lang="zh-CN" altLang="en-US" sz="2000" b="1" dirty="0">
            <a:latin typeface="仿宋" panose="02010609060101010101" pitchFamily="49" charset="-122"/>
            <a:ea typeface="仿宋" panose="02010609060101010101" pitchFamily="49" charset="-122"/>
          </a:endParaRPr>
        </a:p>
      </dgm:t>
    </dgm:pt>
    <dgm:pt modelId="{83EC62DC-FC10-4991-B28A-13BA4638F5D9}" type="parTrans" cxnId="{84DE1F9E-F34D-4116-A94C-8336E5CFA94C}">
      <dgm:prSet/>
      <dgm:spPr/>
      <dgm:t>
        <a:bodyPr/>
        <a:lstStyle/>
        <a:p>
          <a:endParaRPr lang="zh-CN" altLang="en-US" sz="2000">
            <a:latin typeface="仿宋" panose="02010609060101010101" pitchFamily="49" charset="-122"/>
            <a:ea typeface="仿宋" panose="02010609060101010101" pitchFamily="49" charset="-122"/>
          </a:endParaRPr>
        </a:p>
      </dgm:t>
    </dgm:pt>
    <dgm:pt modelId="{30A1C0E8-3750-4BCE-8007-DDAB1D2D5266}" type="sibTrans" cxnId="{84DE1F9E-F34D-4116-A94C-8336E5CFA94C}">
      <dgm:prSet/>
      <dgm:spPr/>
      <dgm:t>
        <a:bodyPr/>
        <a:lstStyle/>
        <a:p>
          <a:endParaRPr lang="zh-CN" altLang="en-US" sz="2000">
            <a:latin typeface="仿宋" panose="02010609060101010101" pitchFamily="49" charset="-122"/>
            <a:ea typeface="仿宋" panose="02010609060101010101" pitchFamily="49" charset="-122"/>
          </a:endParaRPr>
        </a:p>
      </dgm:t>
    </dgm:pt>
    <dgm:pt modelId="{45BF78C6-389A-4486-AB6D-0036567F091A}">
      <dgm:prSet phldrT="[文本]" custT="1"/>
      <dgm:spPr/>
      <dgm:t>
        <a:bodyPr/>
        <a:lstStyle/>
        <a:p>
          <a:pPr algn="l"/>
          <a:r>
            <a:rPr lang="zh-CN" altLang="en-US" sz="2000" b="1" dirty="0" smtClean="0">
              <a:latin typeface="仿宋" panose="02010609060101010101" pitchFamily="49" charset="-122"/>
              <a:ea typeface="仿宋" panose="02010609060101010101" pitchFamily="49" charset="-122"/>
            </a:rPr>
            <a:t>原户籍所在地外汇局的核准件</a:t>
          </a:r>
          <a:endParaRPr lang="zh-CN" altLang="en-US" sz="2000" b="1" dirty="0">
            <a:latin typeface="仿宋" panose="02010609060101010101" pitchFamily="49" charset="-122"/>
            <a:ea typeface="仿宋" panose="02010609060101010101" pitchFamily="49" charset="-122"/>
          </a:endParaRPr>
        </a:p>
      </dgm:t>
    </dgm:pt>
    <dgm:pt modelId="{FF723248-AABB-4981-8EB7-E4B08483EEE1}" type="parTrans" cxnId="{37FAB8C3-1DC7-439A-88FB-4B75B616329D}">
      <dgm:prSet/>
      <dgm:spPr/>
      <dgm:t>
        <a:bodyPr/>
        <a:lstStyle/>
        <a:p>
          <a:endParaRPr lang="zh-CN" altLang="en-US" sz="2000">
            <a:latin typeface="仿宋" panose="02010609060101010101" pitchFamily="49" charset="-122"/>
            <a:ea typeface="仿宋" panose="02010609060101010101" pitchFamily="49" charset="-122"/>
          </a:endParaRPr>
        </a:p>
      </dgm:t>
    </dgm:pt>
    <dgm:pt modelId="{CB479CAB-7073-428A-98D1-B3015521C579}" type="sibTrans" cxnId="{37FAB8C3-1DC7-439A-88FB-4B75B616329D}">
      <dgm:prSet/>
      <dgm:spPr/>
      <dgm:t>
        <a:bodyPr/>
        <a:lstStyle/>
        <a:p>
          <a:endParaRPr lang="zh-CN" altLang="en-US" sz="2000">
            <a:latin typeface="仿宋" panose="02010609060101010101" pitchFamily="49" charset="-122"/>
            <a:ea typeface="仿宋" panose="02010609060101010101" pitchFamily="49" charset="-122"/>
          </a:endParaRPr>
        </a:p>
      </dgm:t>
    </dgm:pt>
    <dgm:pt modelId="{169C3B2E-A4D5-449F-A6BA-EDF3E0D1536F}">
      <dgm:prSet phldrT="[文本]" custT="1"/>
      <dgm:spPr/>
      <dgm:t>
        <a:bodyPr/>
        <a:lstStyle/>
        <a:p>
          <a:pPr algn="l"/>
          <a:r>
            <a:rPr lang="zh-CN" altLang="en-US" sz="2000" b="1" dirty="0" smtClean="0">
              <a:latin typeface="仿宋" panose="02010609060101010101" pitchFamily="49" charset="-122"/>
              <a:ea typeface="仿宋" panose="02010609060101010101" pitchFamily="49" charset="-122"/>
            </a:rPr>
            <a:t>被继承人生前户籍所在地外汇局核准件（继承多人财产时，提交其中一人户籍所在地外汇局核准件）</a:t>
          </a:r>
          <a:endParaRPr lang="zh-CN" altLang="en-US" sz="2000" b="1" dirty="0">
            <a:latin typeface="仿宋" panose="02010609060101010101" pitchFamily="49" charset="-122"/>
            <a:ea typeface="仿宋" panose="02010609060101010101" pitchFamily="49" charset="-122"/>
          </a:endParaRPr>
        </a:p>
      </dgm:t>
    </dgm:pt>
    <dgm:pt modelId="{34FE4502-5F1A-4169-8723-47B4171BCD22}" type="parTrans" cxnId="{2B563BF6-1AE4-4423-AAA3-E62EC83491C1}">
      <dgm:prSet/>
      <dgm:spPr/>
      <dgm:t>
        <a:bodyPr/>
        <a:lstStyle/>
        <a:p>
          <a:endParaRPr lang="zh-CN" altLang="en-US" sz="2000">
            <a:latin typeface="仿宋" panose="02010609060101010101" pitchFamily="49" charset="-122"/>
            <a:ea typeface="仿宋" panose="02010609060101010101" pitchFamily="49" charset="-122"/>
          </a:endParaRPr>
        </a:p>
      </dgm:t>
    </dgm:pt>
    <dgm:pt modelId="{1A57CA20-F8BC-4242-85F5-13A9BFE779A5}" type="sibTrans" cxnId="{2B563BF6-1AE4-4423-AAA3-E62EC83491C1}">
      <dgm:prSet/>
      <dgm:spPr/>
      <dgm:t>
        <a:bodyPr/>
        <a:lstStyle/>
        <a:p>
          <a:endParaRPr lang="zh-CN" altLang="en-US" sz="2000">
            <a:latin typeface="仿宋" panose="02010609060101010101" pitchFamily="49" charset="-122"/>
            <a:ea typeface="仿宋" panose="02010609060101010101" pitchFamily="49" charset="-122"/>
          </a:endParaRPr>
        </a:p>
      </dgm:t>
    </dgm:pt>
    <dgm:pt modelId="{45D52A38-2FE4-4E69-A5CC-A5FE37E6EB76}" type="pres">
      <dgm:prSet presAssocID="{59F404ED-1ECD-4E76-8896-5B4CA2B966BD}" presName="hierChild1" presStyleCnt="0">
        <dgm:presLayoutVars>
          <dgm:orgChart val="1"/>
          <dgm:chPref val="1"/>
          <dgm:dir/>
          <dgm:animOne val="branch"/>
          <dgm:animLvl val="lvl"/>
          <dgm:resizeHandles/>
        </dgm:presLayoutVars>
      </dgm:prSet>
      <dgm:spPr/>
      <dgm:t>
        <a:bodyPr/>
        <a:lstStyle/>
        <a:p>
          <a:endParaRPr lang="zh-CN" altLang="en-US"/>
        </a:p>
      </dgm:t>
    </dgm:pt>
    <dgm:pt modelId="{6D974B73-C36E-40EE-A7F1-035490345199}" type="pres">
      <dgm:prSet presAssocID="{687A4484-1B20-4919-9DE9-FC880DCA7EFC}" presName="hierRoot1" presStyleCnt="0">
        <dgm:presLayoutVars>
          <dgm:hierBranch val="init"/>
        </dgm:presLayoutVars>
      </dgm:prSet>
      <dgm:spPr/>
    </dgm:pt>
    <dgm:pt modelId="{0D88ECD2-91B5-4D1B-92E6-A2A769786DA0}" type="pres">
      <dgm:prSet presAssocID="{687A4484-1B20-4919-9DE9-FC880DCA7EFC}" presName="rootComposite1" presStyleCnt="0"/>
      <dgm:spPr/>
    </dgm:pt>
    <dgm:pt modelId="{EB7FE634-FB64-431A-8A4A-E3779D72A7F4}" type="pres">
      <dgm:prSet presAssocID="{687A4484-1B20-4919-9DE9-FC880DCA7EFC}" presName="rootText1" presStyleLbl="node0" presStyleIdx="0" presStyleCnt="1" custScaleX="113762" custScaleY="63210">
        <dgm:presLayoutVars>
          <dgm:chPref val="3"/>
        </dgm:presLayoutVars>
      </dgm:prSet>
      <dgm:spPr/>
      <dgm:t>
        <a:bodyPr/>
        <a:lstStyle/>
        <a:p>
          <a:endParaRPr lang="zh-CN" altLang="en-US"/>
        </a:p>
      </dgm:t>
    </dgm:pt>
    <dgm:pt modelId="{9B3BE539-6E25-4B95-9BAA-FBEC0E77D152}" type="pres">
      <dgm:prSet presAssocID="{687A4484-1B20-4919-9DE9-FC880DCA7EFC}" presName="rootConnector1" presStyleLbl="node1" presStyleIdx="0" presStyleCnt="0"/>
      <dgm:spPr/>
      <dgm:t>
        <a:bodyPr/>
        <a:lstStyle/>
        <a:p>
          <a:endParaRPr lang="zh-CN" altLang="en-US"/>
        </a:p>
      </dgm:t>
    </dgm:pt>
    <dgm:pt modelId="{EBDF5D6C-60B5-4473-BDC3-EF9A4187A1EA}" type="pres">
      <dgm:prSet presAssocID="{687A4484-1B20-4919-9DE9-FC880DCA7EFC}" presName="hierChild2" presStyleCnt="0"/>
      <dgm:spPr/>
    </dgm:pt>
    <dgm:pt modelId="{7A746A39-545E-4D5D-AF12-5E607F768B8C}" type="pres">
      <dgm:prSet presAssocID="{B8B95B04-155A-416C-8807-A51775450262}" presName="Name37" presStyleLbl="parChTrans1D2" presStyleIdx="0" presStyleCnt="2"/>
      <dgm:spPr/>
      <dgm:t>
        <a:bodyPr/>
        <a:lstStyle/>
        <a:p>
          <a:endParaRPr lang="zh-CN" altLang="en-US"/>
        </a:p>
      </dgm:t>
    </dgm:pt>
    <dgm:pt modelId="{B3A7E246-BF41-45D8-A3C9-4D8806F4AEDC}" type="pres">
      <dgm:prSet presAssocID="{A1B055AF-C421-4833-A597-B919ADDD843C}" presName="hierRoot2" presStyleCnt="0">
        <dgm:presLayoutVars>
          <dgm:hierBranch val="init"/>
        </dgm:presLayoutVars>
      </dgm:prSet>
      <dgm:spPr/>
    </dgm:pt>
    <dgm:pt modelId="{00447415-6141-4150-870C-54CDD256C5BE}" type="pres">
      <dgm:prSet presAssocID="{A1B055AF-C421-4833-A597-B919ADDD843C}" presName="rootComposite" presStyleCnt="0"/>
      <dgm:spPr/>
    </dgm:pt>
    <dgm:pt modelId="{9CC68420-64CF-4756-B054-44BA4FC77DF0}" type="pres">
      <dgm:prSet presAssocID="{A1B055AF-C421-4833-A597-B919ADDD843C}" presName="rootText" presStyleLbl="node2" presStyleIdx="0" presStyleCnt="2" custScaleX="76719" custScaleY="37031">
        <dgm:presLayoutVars>
          <dgm:chPref val="3"/>
        </dgm:presLayoutVars>
      </dgm:prSet>
      <dgm:spPr/>
      <dgm:t>
        <a:bodyPr/>
        <a:lstStyle/>
        <a:p>
          <a:endParaRPr lang="zh-CN" altLang="en-US"/>
        </a:p>
      </dgm:t>
    </dgm:pt>
    <dgm:pt modelId="{15A9E9CC-610D-4EC5-85FE-69AC963C21BF}" type="pres">
      <dgm:prSet presAssocID="{A1B055AF-C421-4833-A597-B919ADDD843C}" presName="rootConnector" presStyleLbl="node2" presStyleIdx="0" presStyleCnt="2"/>
      <dgm:spPr/>
      <dgm:t>
        <a:bodyPr/>
        <a:lstStyle/>
        <a:p>
          <a:endParaRPr lang="zh-CN" altLang="en-US"/>
        </a:p>
      </dgm:t>
    </dgm:pt>
    <dgm:pt modelId="{242A0072-0BA3-4983-9AAB-11FF42FFD6CD}" type="pres">
      <dgm:prSet presAssocID="{A1B055AF-C421-4833-A597-B919ADDD843C}" presName="hierChild4" presStyleCnt="0"/>
      <dgm:spPr/>
    </dgm:pt>
    <dgm:pt modelId="{48D5CE94-B884-4B19-82B8-A82526EF4BBD}" type="pres">
      <dgm:prSet presAssocID="{83EC62DC-FC10-4991-B28A-13BA4638F5D9}" presName="Name37" presStyleLbl="parChTrans1D3" presStyleIdx="0" presStyleCnt="4"/>
      <dgm:spPr/>
      <dgm:t>
        <a:bodyPr/>
        <a:lstStyle/>
        <a:p>
          <a:endParaRPr lang="zh-CN" altLang="en-US"/>
        </a:p>
      </dgm:t>
    </dgm:pt>
    <dgm:pt modelId="{93E5DB18-F576-409C-8ADD-42BB83EDBE67}" type="pres">
      <dgm:prSet presAssocID="{6781AF93-1843-4FF5-BEFF-9A1AF7C6504B}" presName="hierRoot2" presStyleCnt="0">
        <dgm:presLayoutVars>
          <dgm:hierBranch val="init"/>
        </dgm:presLayoutVars>
      </dgm:prSet>
      <dgm:spPr/>
    </dgm:pt>
    <dgm:pt modelId="{BEB8C379-C15C-4C69-954A-C5C15BA4AE59}" type="pres">
      <dgm:prSet presAssocID="{6781AF93-1843-4FF5-BEFF-9A1AF7C6504B}" presName="rootComposite" presStyleCnt="0"/>
      <dgm:spPr/>
    </dgm:pt>
    <dgm:pt modelId="{70445E53-582C-4870-879B-3882AC6D3977}" type="pres">
      <dgm:prSet presAssocID="{6781AF93-1843-4FF5-BEFF-9A1AF7C6504B}" presName="rootText" presStyleLbl="node3" presStyleIdx="0" presStyleCnt="4" custScaleX="136663" custScaleY="57692">
        <dgm:presLayoutVars>
          <dgm:chPref val="3"/>
        </dgm:presLayoutVars>
      </dgm:prSet>
      <dgm:spPr/>
      <dgm:t>
        <a:bodyPr/>
        <a:lstStyle/>
        <a:p>
          <a:endParaRPr lang="zh-CN" altLang="en-US"/>
        </a:p>
      </dgm:t>
    </dgm:pt>
    <dgm:pt modelId="{A417B32E-F233-499B-9398-1BB84DCC2D02}" type="pres">
      <dgm:prSet presAssocID="{6781AF93-1843-4FF5-BEFF-9A1AF7C6504B}" presName="rootConnector" presStyleLbl="node3" presStyleIdx="0" presStyleCnt="4"/>
      <dgm:spPr/>
      <dgm:t>
        <a:bodyPr/>
        <a:lstStyle/>
        <a:p>
          <a:endParaRPr lang="zh-CN" altLang="en-US"/>
        </a:p>
      </dgm:t>
    </dgm:pt>
    <dgm:pt modelId="{5B363935-28C6-40BE-A716-CE362A848822}" type="pres">
      <dgm:prSet presAssocID="{6781AF93-1843-4FF5-BEFF-9A1AF7C6504B}" presName="hierChild4" presStyleCnt="0"/>
      <dgm:spPr/>
    </dgm:pt>
    <dgm:pt modelId="{05FF4A7E-7093-4402-A482-6570FD19C82C}" type="pres">
      <dgm:prSet presAssocID="{6781AF93-1843-4FF5-BEFF-9A1AF7C6504B}" presName="hierChild5" presStyleCnt="0"/>
      <dgm:spPr/>
    </dgm:pt>
    <dgm:pt modelId="{851C5490-F605-4016-8F4E-882974280B9A}" type="pres">
      <dgm:prSet presAssocID="{FF723248-AABB-4981-8EB7-E4B08483EEE1}" presName="Name37" presStyleLbl="parChTrans1D3" presStyleIdx="1" presStyleCnt="4"/>
      <dgm:spPr/>
      <dgm:t>
        <a:bodyPr/>
        <a:lstStyle/>
        <a:p>
          <a:endParaRPr lang="zh-CN" altLang="en-US"/>
        </a:p>
      </dgm:t>
    </dgm:pt>
    <dgm:pt modelId="{8B0989B2-E2C0-4BBB-B03C-383FFCE00830}" type="pres">
      <dgm:prSet presAssocID="{45BF78C6-389A-4486-AB6D-0036567F091A}" presName="hierRoot2" presStyleCnt="0">
        <dgm:presLayoutVars>
          <dgm:hierBranch val="init"/>
        </dgm:presLayoutVars>
      </dgm:prSet>
      <dgm:spPr/>
    </dgm:pt>
    <dgm:pt modelId="{2A43F28E-4C80-44DA-B73B-F59D6548636F}" type="pres">
      <dgm:prSet presAssocID="{45BF78C6-389A-4486-AB6D-0036567F091A}" presName="rootComposite" presStyleCnt="0"/>
      <dgm:spPr/>
    </dgm:pt>
    <dgm:pt modelId="{9922812F-EA83-49D3-B1DE-333B2A5222A5}" type="pres">
      <dgm:prSet presAssocID="{45BF78C6-389A-4486-AB6D-0036567F091A}" presName="rootText" presStyleLbl="node3" presStyleIdx="1" presStyleCnt="4" custScaleX="151086" custScaleY="91218">
        <dgm:presLayoutVars>
          <dgm:chPref val="3"/>
        </dgm:presLayoutVars>
      </dgm:prSet>
      <dgm:spPr/>
      <dgm:t>
        <a:bodyPr/>
        <a:lstStyle/>
        <a:p>
          <a:endParaRPr lang="zh-CN" altLang="en-US"/>
        </a:p>
      </dgm:t>
    </dgm:pt>
    <dgm:pt modelId="{86B5968A-80A6-45D7-BEF3-703CB9F29B52}" type="pres">
      <dgm:prSet presAssocID="{45BF78C6-389A-4486-AB6D-0036567F091A}" presName="rootConnector" presStyleLbl="node3" presStyleIdx="1" presStyleCnt="4"/>
      <dgm:spPr/>
      <dgm:t>
        <a:bodyPr/>
        <a:lstStyle/>
        <a:p>
          <a:endParaRPr lang="zh-CN" altLang="en-US"/>
        </a:p>
      </dgm:t>
    </dgm:pt>
    <dgm:pt modelId="{1671FBEB-ECF2-4223-A77D-42E7F71DFC7E}" type="pres">
      <dgm:prSet presAssocID="{45BF78C6-389A-4486-AB6D-0036567F091A}" presName="hierChild4" presStyleCnt="0"/>
      <dgm:spPr/>
    </dgm:pt>
    <dgm:pt modelId="{EDA41589-FC49-4FEB-A028-FD424EEBE538}" type="pres">
      <dgm:prSet presAssocID="{45BF78C6-389A-4486-AB6D-0036567F091A}" presName="hierChild5" presStyleCnt="0"/>
      <dgm:spPr/>
    </dgm:pt>
    <dgm:pt modelId="{338582B1-860C-4109-8FEF-BF5AD381A3DF}" type="pres">
      <dgm:prSet presAssocID="{A1B055AF-C421-4833-A597-B919ADDD843C}" presName="hierChild5" presStyleCnt="0"/>
      <dgm:spPr/>
    </dgm:pt>
    <dgm:pt modelId="{2D6F0FF8-0F45-4F95-884C-CFFC5E30F8BF}" type="pres">
      <dgm:prSet presAssocID="{E2A9D461-6636-4256-898D-C9B6AA3056A6}" presName="Name37" presStyleLbl="parChTrans1D2" presStyleIdx="1" presStyleCnt="2"/>
      <dgm:spPr/>
      <dgm:t>
        <a:bodyPr/>
        <a:lstStyle/>
        <a:p>
          <a:endParaRPr lang="zh-CN" altLang="en-US"/>
        </a:p>
      </dgm:t>
    </dgm:pt>
    <dgm:pt modelId="{FB747475-7303-438A-AE88-D7BEA2753739}" type="pres">
      <dgm:prSet presAssocID="{173021B6-8122-451A-A97E-91FAF021D43F}" presName="hierRoot2" presStyleCnt="0">
        <dgm:presLayoutVars>
          <dgm:hierBranch val="init"/>
        </dgm:presLayoutVars>
      </dgm:prSet>
      <dgm:spPr/>
    </dgm:pt>
    <dgm:pt modelId="{52938310-D37A-4E10-8E7E-5B924A25B4E1}" type="pres">
      <dgm:prSet presAssocID="{173021B6-8122-451A-A97E-91FAF021D43F}" presName="rootComposite" presStyleCnt="0"/>
      <dgm:spPr/>
    </dgm:pt>
    <dgm:pt modelId="{413925F0-805C-4A3C-8A73-56D0305A9A29}" type="pres">
      <dgm:prSet presAssocID="{173021B6-8122-451A-A97E-91FAF021D43F}" presName="rootText" presStyleLbl="node2" presStyleIdx="1" presStyleCnt="2" custScaleX="84091" custScaleY="38641">
        <dgm:presLayoutVars>
          <dgm:chPref val="3"/>
        </dgm:presLayoutVars>
      </dgm:prSet>
      <dgm:spPr/>
      <dgm:t>
        <a:bodyPr/>
        <a:lstStyle/>
        <a:p>
          <a:endParaRPr lang="zh-CN" altLang="en-US"/>
        </a:p>
      </dgm:t>
    </dgm:pt>
    <dgm:pt modelId="{E2873F78-D27B-4B74-B072-4488D4EBE0F0}" type="pres">
      <dgm:prSet presAssocID="{173021B6-8122-451A-A97E-91FAF021D43F}" presName="rootConnector" presStyleLbl="node2" presStyleIdx="1" presStyleCnt="2"/>
      <dgm:spPr/>
      <dgm:t>
        <a:bodyPr/>
        <a:lstStyle/>
        <a:p>
          <a:endParaRPr lang="zh-CN" altLang="en-US"/>
        </a:p>
      </dgm:t>
    </dgm:pt>
    <dgm:pt modelId="{A7703D47-C05D-4F2F-BAAA-57BC659A8F97}" type="pres">
      <dgm:prSet presAssocID="{173021B6-8122-451A-A97E-91FAF021D43F}" presName="hierChild4" presStyleCnt="0"/>
      <dgm:spPr/>
    </dgm:pt>
    <dgm:pt modelId="{BC410AA1-734F-434C-A03D-A5CFB5C2689E}" type="pres">
      <dgm:prSet presAssocID="{90D67482-2739-4571-8DEC-1AE04CC3E20C}" presName="Name37" presStyleLbl="parChTrans1D3" presStyleIdx="2" presStyleCnt="4"/>
      <dgm:spPr/>
      <dgm:t>
        <a:bodyPr/>
        <a:lstStyle/>
        <a:p>
          <a:endParaRPr lang="zh-CN" altLang="en-US"/>
        </a:p>
      </dgm:t>
    </dgm:pt>
    <dgm:pt modelId="{01563DBA-6EC7-4AF5-8373-C1FCC8562708}" type="pres">
      <dgm:prSet presAssocID="{DF8C369B-9961-4E1B-9FB6-33E8773A6CB5}" presName="hierRoot2" presStyleCnt="0">
        <dgm:presLayoutVars>
          <dgm:hierBranch val="init"/>
        </dgm:presLayoutVars>
      </dgm:prSet>
      <dgm:spPr/>
    </dgm:pt>
    <dgm:pt modelId="{F6730F41-3462-4389-9647-7820924C1A75}" type="pres">
      <dgm:prSet presAssocID="{DF8C369B-9961-4E1B-9FB6-33E8773A6CB5}" presName="rootComposite" presStyleCnt="0"/>
      <dgm:spPr/>
    </dgm:pt>
    <dgm:pt modelId="{EF945A22-5E82-416E-8AF8-9DDCBBAFAB78}" type="pres">
      <dgm:prSet presAssocID="{DF8C369B-9961-4E1B-9FB6-33E8773A6CB5}" presName="rootText" presStyleLbl="node3" presStyleIdx="2" presStyleCnt="4" custScaleX="135084" custScaleY="56081">
        <dgm:presLayoutVars>
          <dgm:chPref val="3"/>
        </dgm:presLayoutVars>
      </dgm:prSet>
      <dgm:spPr/>
      <dgm:t>
        <a:bodyPr/>
        <a:lstStyle/>
        <a:p>
          <a:endParaRPr lang="zh-CN" altLang="en-US"/>
        </a:p>
      </dgm:t>
    </dgm:pt>
    <dgm:pt modelId="{A8D144D0-AC2E-414F-9523-8C5C312C5C9D}" type="pres">
      <dgm:prSet presAssocID="{DF8C369B-9961-4E1B-9FB6-33E8773A6CB5}" presName="rootConnector" presStyleLbl="node3" presStyleIdx="2" presStyleCnt="4"/>
      <dgm:spPr/>
      <dgm:t>
        <a:bodyPr/>
        <a:lstStyle/>
        <a:p>
          <a:endParaRPr lang="zh-CN" altLang="en-US"/>
        </a:p>
      </dgm:t>
    </dgm:pt>
    <dgm:pt modelId="{C4B1760A-CFF2-4D12-A514-3265D12D2E14}" type="pres">
      <dgm:prSet presAssocID="{DF8C369B-9961-4E1B-9FB6-33E8773A6CB5}" presName="hierChild4" presStyleCnt="0"/>
      <dgm:spPr/>
    </dgm:pt>
    <dgm:pt modelId="{439704A4-EEE9-47BB-8539-3233DAAB7B5A}" type="pres">
      <dgm:prSet presAssocID="{DF8C369B-9961-4E1B-9FB6-33E8773A6CB5}" presName="hierChild5" presStyleCnt="0"/>
      <dgm:spPr/>
    </dgm:pt>
    <dgm:pt modelId="{02EACB25-F5C4-4DAF-9108-7FEE6677AE47}" type="pres">
      <dgm:prSet presAssocID="{34FE4502-5F1A-4169-8723-47B4171BCD22}" presName="Name37" presStyleLbl="parChTrans1D3" presStyleIdx="3" presStyleCnt="4"/>
      <dgm:spPr/>
      <dgm:t>
        <a:bodyPr/>
        <a:lstStyle/>
        <a:p>
          <a:endParaRPr lang="zh-CN" altLang="en-US"/>
        </a:p>
      </dgm:t>
    </dgm:pt>
    <dgm:pt modelId="{72B3612A-5117-4A12-AE1B-0CB57BF0D95E}" type="pres">
      <dgm:prSet presAssocID="{169C3B2E-A4D5-449F-A6BA-EDF3E0D1536F}" presName="hierRoot2" presStyleCnt="0">
        <dgm:presLayoutVars>
          <dgm:hierBranch val="init"/>
        </dgm:presLayoutVars>
      </dgm:prSet>
      <dgm:spPr/>
    </dgm:pt>
    <dgm:pt modelId="{D8AB794D-7D6C-485D-9EDF-07A1EFBE83BE}" type="pres">
      <dgm:prSet presAssocID="{169C3B2E-A4D5-449F-A6BA-EDF3E0D1536F}" presName="rootComposite" presStyleCnt="0"/>
      <dgm:spPr/>
    </dgm:pt>
    <dgm:pt modelId="{57F04AE6-8974-46C2-AC92-D327B12B1C14}" type="pres">
      <dgm:prSet presAssocID="{169C3B2E-A4D5-449F-A6BA-EDF3E0D1536F}" presName="rootText" presStyleLbl="node3" presStyleIdx="3" presStyleCnt="4" custScaleX="214010" custScaleY="88735">
        <dgm:presLayoutVars>
          <dgm:chPref val="3"/>
        </dgm:presLayoutVars>
      </dgm:prSet>
      <dgm:spPr/>
      <dgm:t>
        <a:bodyPr/>
        <a:lstStyle/>
        <a:p>
          <a:endParaRPr lang="zh-CN" altLang="en-US"/>
        </a:p>
      </dgm:t>
    </dgm:pt>
    <dgm:pt modelId="{36F2BF8F-AC0B-4E0A-8BA1-2A05E973E4B8}" type="pres">
      <dgm:prSet presAssocID="{169C3B2E-A4D5-449F-A6BA-EDF3E0D1536F}" presName="rootConnector" presStyleLbl="node3" presStyleIdx="3" presStyleCnt="4"/>
      <dgm:spPr/>
      <dgm:t>
        <a:bodyPr/>
        <a:lstStyle/>
        <a:p>
          <a:endParaRPr lang="zh-CN" altLang="en-US"/>
        </a:p>
      </dgm:t>
    </dgm:pt>
    <dgm:pt modelId="{2A79ED4A-2287-4846-89C9-A662609DC999}" type="pres">
      <dgm:prSet presAssocID="{169C3B2E-A4D5-449F-A6BA-EDF3E0D1536F}" presName="hierChild4" presStyleCnt="0"/>
      <dgm:spPr/>
    </dgm:pt>
    <dgm:pt modelId="{074DAC2B-D12B-42DD-A912-B969FCD41009}" type="pres">
      <dgm:prSet presAssocID="{169C3B2E-A4D5-449F-A6BA-EDF3E0D1536F}" presName="hierChild5" presStyleCnt="0"/>
      <dgm:spPr/>
    </dgm:pt>
    <dgm:pt modelId="{C61AE523-F8AA-4D75-8BC9-00EC4907F5B2}" type="pres">
      <dgm:prSet presAssocID="{173021B6-8122-451A-A97E-91FAF021D43F}" presName="hierChild5" presStyleCnt="0"/>
      <dgm:spPr/>
    </dgm:pt>
    <dgm:pt modelId="{C0D92263-E1D3-4AA7-901D-F68F2BE3DFD9}" type="pres">
      <dgm:prSet presAssocID="{687A4484-1B20-4919-9DE9-FC880DCA7EFC}" presName="hierChild3" presStyleCnt="0"/>
      <dgm:spPr/>
    </dgm:pt>
  </dgm:ptLst>
  <dgm:cxnLst>
    <dgm:cxn modelId="{54CBF61D-2990-4F49-89FE-5F365718895D}" type="presOf" srcId="{E2A9D461-6636-4256-898D-C9B6AA3056A6}" destId="{2D6F0FF8-0F45-4F95-884C-CFFC5E30F8BF}" srcOrd="0" destOrd="0" presId="urn:microsoft.com/office/officeart/2005/8/layout/orgChart1"/>
    <dgm:cxn modelId="{EDC14622-4D9E-4789-AD9C-6A1ECAF814C6}" type="presOf" srcId="{59F404ED-1ECD-4E76-8896-5B4CA2B966BD}" destId="{45D52A38-2FE4-4E69-A5CC-A5FE37E6EB76}" srcOrd="0" destOrd="0" presId="urn:microsoft.com/office/officeart/2005/8/layout/orgChart1"/>
    <dgm:cxn modelId="{146960E9-1FAF-4CE0-A1CC-585F301AA3AA}" type="presOf" srcId="{6781AF93-1843-4FF5-BEFF-9A1AF7C6504B}" destId="{A417B32E-F233-499B-9398-1BB84DCC2D02}" srcOrd="1" destOrd="0" presId="urn:microsoft.com/office/officeart/2005/8/layout/orgChart1"/>
    <dgm:cxn modelId="{ED220225-8583-46CF-8020-AE862FD12AB6}" srcId="{173021B6-8122-451A-A97E-91FAF021D43F}" destId="{DF8C369B-9961-4E1B-9FB6-33E8773A6CB5}" srcOrd="0" destOrd="0" parTransId="{90D67482-2739-4571-8DEC-1AE04CC3E20C}" sibTransId="{8E12B5DB-0359-4015-B64E-130B79F5CADB}"/>
    <dgm:cxn modelId="{37FAB8C3-1DC7-439A-88FB-4B75B616329D}" srcId="{A1B055AF-C421-4833-A597-B919ADDD843C}" destId="{45BF78C6-389A-4486-AB6D-0036567F091A}" srcOrd="1" destOrd="0" parTransId="{FF723248-AABB-4981-8EB7-E4B08483EEE1}" sibTransId="{CB479CAB-7073-428A-98D1-B3015521C579}"/>
    <dgm:cxn modelId="{64D45E16-BF86-49A2-9B6D-A2B9B81A5B49}" type="presOf" srcId="{45BF78C6-389A-4486-AB6D-0036567F091A}" destId="{86B5968A-80A6-45D7-BEF3-703CB9F29B52}" srcOrd="1" destOrd="0" presId="urn:microsoft.com/office/officeart/2005/8/layout/orgChart1"/>
    <dgm:cxn modelId="{8352DA69-10C8-421E-B9C4-96B7A900367B}" type="presOf" srcId="{687A4484-1B20-4919-9DE9-FC880DCA7EFC}" destId="{EB7FE634-FB64-431A-8A4A-E3779D72A7F4}" srcOrd="0" destOrd="0" presId="urn:microsoft.com/office/officeart/2005/8/layout/orgChart1"/>
    <dgm:cxn modelId="{8A1DBDF1-31F8-45BC-B754-9FFA4A50C51D}" type="presOf" srcId="{FF723248-AABB-4981-8EB7-E4B08483EEE1}" destId="{851C5490-F605-4016-8F4E-882974280B9A}" srcOrd="0" destOrd="0" presId="urn:microsoft.com/office/officeart/2005/8/layout/orgChart1"/>
    <dgm:cxn modelId="{C30A4AED-6F88-463C-878D-0BF12DD91A9D}" type="presOf" srcId="{687A4484-1B20-4919-9DE9-FC880DCA7EFC}" destId="{9B3BE539-6E25-4B95-9BAA-FBEC0E77D152}" srcOrd="1" destOrd="0" presId="urn:microsoft.com/office/officeart/2005/8/layout/orgChart1"/>
    <dgm:cxn modelId="{CFE16DE8-B371-4143-BD91-C0BE7A2A449C}" type="presOf" srcId="{DF8C369B-9961-4E1B-9FB6-33E8773A6CB5}" destId="{A8D144D0-AC2E-414F-9523-8C5C312C5C9D}" srcOrd="1" destOrd="0" presId="urn:microsoft.com/office/officeart/2005/8/layout/orgChart1"/>
    <dgm:cxn modelId="{5814CEB7-610D-4DC2-8F79-CC2F1A8E1A72}" srcId="{687A4484-1B20-4919-9DE9-FC880DCA7EFC}" destId="{A1B055AF-C421-4833-A597-B919ADDD843C}" srcOrd="0" destOrd="0" parTransId="{B8B95B04-155A-416C-8807-A51775450262}" sibTransId="{0FEF540B-A6DB-429D-8D05-80C0C00BFC22}"/>
    <dgm:cxn modelId="{EB50658E-265E-4B09-8842-77493E857D67}" type="presOf" srcId="{A1B055AF-C421-4833-A597-B919ADDD843C}" destId="{15A9E9CC-610D-4EC5-85FE-69AC963C21BF}" srcOrd="1" destOrd="0" presId="urn:microsoft.com/office/officeart/2005/8/layout/orgChart1"/>
    <dgm:cxn modelId="{931AC937-2E11-47FF-8145-D03595B3EAE2}" type="presOf" srcId="{169C3B2E-A4D5-449F-A6BA-EDF3E0D1536F}" destId="{36F2BF8F-AC0B-4E0A-8BA1-2A05E973E4B8}" srcOrd="1" destOrd="0" presId="urn:microsoft.com/office/officeart/2005/8/layout/orgChart1"/>
    <dgm:cxn modelId="{193FCE5C-D4BA-420D-B3AF-901D9ABA0AB5}" type="presOf" srcId="{90D67482-2739-4571-8DEC-1AE04CC3E20C}" destId="{BC410AA1-734F-434C-A03D-A5CFB5C2689E}" srcOrd="0" destOrd="0" presId="urn:microsoft.com/office/officeart/2005/8/layout/orgChart1"/>
    <dgm:cxn modelId="{9F6D17EF-B654-4034-8020-FE9E09648244}" type="presOf" srcId="{83EC62DC-FC10-4991-B28A-13BA4638F5D9}" destId="{48D5CE94-B884-4B19-82B8-A82526EF4BBD}" srcOrd="0" destOrd="0" presId="urn:microsoft.com/office/officeart/2005/8/layout/orgChart1"/>
    <dgm:cxn modelId="{C210379F-B5C0-4783-A036-50A94BD0AF73}" srcId="{687A4484-1B20-4919-9DE9-FC880DCA7EFC}" destId="{173021B6-8122-451A-A97E-91FAF021D43F}" srcOrd="1" destOrd="0" parTransId="{E2A9D461-6636-4256-898D-C9B6AA3056A6}" sibTransId="{1CC24B18-50F5-46E4-9042-C7228AA6B98A}"/>
    <dgm:cxn modelId="{4D67C4D3-6049-4ECA-A59C-0F7A2ECEC176}" type="presOf" srcId="{169C3B2E-A4D5-449F-A6BA-EDF3E0D1536F}" destId="{57F04AE6-8974-46C2-AC92-D327B12B1C14}" srcOrd="0" destOrd="0" presId="urn:microsoft.com/office/officeart/2005/8/layout/orgChart1"/>
    <dgm:cxn modelId="{C2A902D1-B6A2-458C-8D37-219A16CEB113}" type="presOf" srcId="{A1B055AF-C421-4833-A597-B919ADDD843C}" destId="{9CC68420-64CF-4756-B054-44BA4FC77DF0}" srcOrd="0" destOrd="0" presId="urn:microsoft.com/office/officeart/2005/8/layout/orgChart1"/>
    <dgm:cxn modelId="{0F9871F5-8A3E-4F41-A984-53D89A2E99E4}" type="presOf" srcId="{B8B95B04-155A-416C-8807-A51775450262}" destId="{7A746A39-545E-4D5D-AF12-5E607F768B8C}" srcOrd="0" destOrd="0" presId="urn:microsoft.com/office/officeart/2005/8/layout/orgChart1"/>
    <dgm:cxn modelId="{8A929BE7-DD1C-4297-B654-AC84EC686942}" type="presOf" srcId="{34FE4502-5F1A-4169-8723-47B4171BCD22}" destId="{02EACB25-F5C4-4DAF-9108-7FEE6677AE47}" srcOrd="0" destOrd="0" presId="urn:microsoft.com/office/officeart/2005/8/layout/orgChart1"/>
    <dgm:cxn modelId="{5197322B-347F-4E67-AE75-E3DC236F49BB}" srcId="{59F404ED-1ECD-4E76-8896-5B4CA2B966BD}" destId="{687A4484-1B20-4919-9DE9-FC880DCA7EFC}" srcOrd="0" destOrd="0" parTransId="{E2C0364B-A194-4860-867A-6854C2FDE4F4}" sibTransId="{4D9BA022-758C-4C66-8AF4-950D6C4FE434}"/>
    <dgm:cxn modelId="{8B3666F6-136B-4747-AC6E-24163DF9B43C}" type="presOf" srcId="{DF8C369B-9961-4E1B-9FB6-33E8773A6CB5}" destId="{EF945A22-5E82-416E-8AF8-9DDCBBAFAB78}" srcOrd="0" destOrd="0" presId="urn:microsoft.com/office/officeart/2005/8/layout/orgChart1"/>
    <dgm:cxn modelId="{0E075F8C-1D75-4877-B0FC-41A61778F4BC}" type="presOf" srcId="{173021B6-8122-451A-A97E-91FAF021D43F}" destId="{E2873F78-D27B-4B74-B072-4488D4EBE0F0}" srcOrd="1" destOrd="0" presId="urn:microsoft.com/office/officeart/2005/8/layout/orgChart1"/>
    <dgm:cxn modelId="{84DE1F9E-F34D-4116-A94C-8336E5CFA94C}" srcId="{A1B055AF-C421-4833-A597-B919ADDD843C}" destId="{6781AF93-1843-4FF5-BEFF-9A1AF7C6504B}" srcOrd="0" destOrd="0" parTransId="{83EC62DC-FC10-4991-B28A-13BA4638F5D9}" sibTransId="{30A1C0E8-3750-4BCE-8007-DDAB1D2D5266}"/>
    <dgm:cxn modelId="{1EF739E2-0DE6-4E60-8269-33DA016C574B}" type="presOf" srcId="{173021B6-8122-451A-A97E-91FAF021D43F}" destId="{413925F0-805C-4A3C-8A73-56D0305A9A29}" srcOrd="0" destOrd="0" presId="urn:microsoft.com/office/officeart/2005/8/layout/orgChart1"/>
    <dgm:cxn modelId="{C0B49642-8709-4D3E-BE4D-532F8D134B79}" type="presOf" srcId="{45BF78C6-389A-4486-AB6D-0036567F091A}" destId="{9922812F-EA83-49D3-B1DE-333B2A5222A5}" srcOrd="0" destOrd="0" presId="urn:microsoft.com/office/officeart/2005/8/layout/orgChart1"/>
    <dgm:cxn modelId="{2B563BF6-1AE4-4423-AAA3-E62EC83491C1}" srcId="{173021B6-8122-451A-A97E-91FAF021D43F}" destId="{169C3B2E-A4D5-449F-A6BA-EDF3E0D1536F}" srcOrd="1" destOrd="0" parTransId="{34FE4502-5F1A-4169-8723-47B4171BCD22}" sibTransId="{1A57CA20-F8BC-4242-85F5-13A9BFE779A5}"/>
    <dgm:cxn modelId="{2529A359-41B5-4B41-846B-A8E2E0F4FC90}" type="presOf" srcId="{6781AF93-1843-4FF5-BEFF-9A1AF7C6504B}" destId="{70445E53-582C-4870-879B-3882AC6D3977}" srcOrd="0" destOrd="0" presId="urn:microsoft.com/office/officeart/2005/8/layout/orgChart1"/>
    <dgm:cxn modelId="{E9A77C10-22D9-4155-9621-E9969E5ED783}" type="presParOf" srcId="{45D52A38-2FE4-4E69-A5CC-A5FE37E6EB76}" destId="{6D974B73-C36E-40EE-A7F1-035490345199}" srcOrd="0" destOrd="0" presId="urn:microsoft.com/office/officeart/2005/8/layout/orgChart1"/>
    <dgm:cxn modelId="{DFAE532F-780F-4B48-BAC1-7E620114B56A}" type="presParOf" srcId="{6D974B73-C36E-40EE-A7F1-035490345199}" destId="{0D88ECD2-91B5-4D1B-92E6-A2A769786DA0}" srcOrd="0" destOrd="0" presId="urn:microsoft.com/office/officeart/2005/8/layout/orgChart1"/>
    <dgm:cxn modelId="{1B310E6A-8B63-4307-928D-17BAF1AC8BE6}" type="presParOf" srcId="{0D88ECD2-91B5-4D1B-92E6-A2A769786DA0}" destId="{EB7FE634-FB64-431A-8A4A-E3779D72A7F4}" srcOrd="0" destOrd="0" presId="urn:microsoft.com/office/officeart/2005/8/layout/orgChart1"/>
    <dgm:cxn modelId="{FBEB2B18-A88F-445E-AFA7-3FC2C49B64A8}" type="presParOf" srcId="{0D88ECD2-91B5-4D1B-92E6-A2A769786DA0}" destId="{9B3BE539-6E25-4B95-9BAA-FBEC0E77D152}" srcOrd="1" destOrd="0" presId="urn:microsoft.com/office/officeart/2005/8/layout/orgChart1"/>
    <dgm:cxn modelId="{54E36EE2-0299-431D-B0FB-0FA058243F90}" type="presParOf" srcId="{6D974B73-C36E-40EE-A7F1-035490345199}" destId="{EBDF5D6C-60B5-4473-BDC3-EF9A4187A1EA}" srcOrd="1" destOrd="0" presId="urn:microsoft.com/office/officeart/2005/8/layout/orgChart1"/>
    <dgm:cxn modelId="{0999A801-88F7-4A2E-BD70-AAED1DD483F9}" type="presParOf" srcId="{EBDF5D6C-60B5-4473-BDC3-EF9A4187A1EA}" destId="{7A746A39-545E-4D5D-AF12-5E607F768B8C}" srcOrd="0" destOrd="0" presId="urn:microsoft.com/office/officeart/2005/8/layout/orgChart1"/>
    <dgm:cxn modelId="{5E03739B-D8BE-443D-8796-138274CE528F}" type="presParOf" srcId="{EBDF5D6C-60B5-4473-BDC3-EF9A4187A1EA}" destId="{B3A7E246-BF41-45D8-A3C9-4D8806F4AEDC}" srcOrd="1" destOrd="0" presId="urn:microsoft.com/office/officeart/2005/8/layout/orgChart1"/>
    <dgm:cxn modelId="{BF6CCA01-8998-4EAE-8FD2-10A0FE68C31C}" type="presParOf" srcId="{B3A7E246-BF41-45D8-A3C9-4D8806F4AEDC}" destId="{00447415-6141-4150-870C-54CDD256C5BE}" srcOrd="0" destOrd="0" presId="urn:microsoft.com/office/officeart/2005/8/layout/orgChart1"/>
    <dgm:cxn modelId="{CCE88BC4-0F47-48E7-BAF6-321DF6094DF3}" type="presParOf" srcId="{00447415-6141-4150-870C-54CDD256C5BE}" destId="{9CC68420-64CF-4756-B054-44BA4FC77DF0}" srcOrd="0" destOrd="0" presId="urn:microsoft.com/office/officeart/2005/8/layout/orgChart1"/>
    <dgm:cxn modelId="{5022C897-6502-4CA5-84BF-F9B47FC2B466}" type="presParOf" srcId="{00447415-6141-4150-870C-54CDD256C5BE}" destId="{15A9E9CC-610D-4EC5-85FE-69AC963C21BF}" srcOrd="1" destOrd="0" presId="urn:microsoft.com/office/officeart/2005/8/layout/orgChart1"/>
    <dgm:cxn modelId="{B8D5BDD2-BC06-4504-AD84-649D12A370FC}" type="presParOf" srcId="{B3A7E246-BF41-45D8-A3C9-4D8806F4AEDC}" destId="{242A0072-0BA3-4983-9AAB-11FF42FFD6CD}" srcOrd="1" destOrd="0" presId="urn:microsoft.com/office/officeart/2005/8/layout/orgChart1"/>
    <dgm:cxn modelId="{4C977B81-BF74-47D8-AB62-B1DA9B54BFF0}" type="presParOf" srcId="{242A0072-0BA3-4983-9AAB-11FF42FFD6CD}" destId="{48D5CE94-B884-4B19-82B8-A82526EF4BBD}" srcOrd="0" destOrd="0" presId="urn:microsoft.com/office/officeart/2005/8/layout/orgChart1"/>
    <dgm:cxn modelId="{E4B5D3D1-188E-488C-90FC-ADC656CF6698}" type="presParOf" srcId="{242A0072-0BA3-4983-9AAB-11FF42FFD6CD}" destId="{93E5DB18-F576-409C-8ADD-42BB83EDBE67}" srcOrd="1" destOrd="0" presId="urn:microsoft.com/office/officeart/2005/8/layout/orgChart1"/>
    <dgm:cxn modelId="{AE725DF2-841C-4F0B-8D92-C2ABD99026FA}" type="presParOf" srcId="{93E5DB18-F576-409C-8ADD-42BB83EDBE67}" destId="{BEB8C379-C15C-4C69-954A-C5C15BA4AE59}" srcOrd="0" destOrd="0" presId="urn:microsoft.com/office/officeart/2005/8/layout/orgChart1"/>
    <dgm:cxn modelId="{62327B04-1224-4ADD-913B-E4A3FAF5FCB5}" type="presParOf" srcId="{BEB8C379-C15C-4C69-954A-C5C15BA4AE59}" destId="{70445E53-582C-4870-879B-3882AC6D3977}" srcOrd="0" destOrd="0" presId="urn:microsoft.com/office/officeart/2005/8/layout/orgChart1"/>
    <dgm:cxn modelId="{39D0D1C2-B7B3-4D56-B51C-F0CB0A110037}" type="presParOf" srcId="{BEB8C379-C15C-4C69-954A-C5C15BA4AE59}" destId="{A417B32E-F233-499B-9398-1BB84DCC2D02}" srcOrd="1" destOrd="0" presId="urn:microsoft.com/office/officeart/2005/8/layout/orgChart1"/>
    <dgm:cxn modelId="{55E94464-F48A-4CFC-9AEB-C103491231FD}" type="presParOf" srcId="{93E5DB18-F576-409C-8ADD-42BB83EDBE67}" destId="{5B363935-28C6-40BE-A716-CE362A848822}" srcOrd="1" destOrd="0" presId="urn:microsoft.com/office/officeart/2005/8/layout/orgChart1"/>
    <dgm:cxn modelId="{E4F64104-4448-4A63-A6E1-A05F4E9EA9C1}" type="presParOf" srcId="{93E5DB18-F576-409C-8ADD-42BB83EDBE67}" destId="{05FF4A7E-7093-4402-A482-6570FD19C82C}" srcOrd="2" destOrd="0" presId="urn:microsoft.com/office/officeart/2005/8/layout/orgChart1"/>
    <dgm:cxn modelId="{5C724BEA-5804-45B2-B04F-A590B983DAE0}" type="presParOf" srcId="{242A0072-0BA3-4983-9AAB-11FF42FFD6CD}" destId="{851C5490-F605-4016-8F4E-882974280B9A}" srcOrd="2" destOrd="0" presId="urn:microsoft.com/office/officeart/2005/8/layout/orgChart1"/>
    <dgm:cxn modelId="{3D1F310D-D2D2-40DB-A4FB-67B15E108FE9}" type="presParOf" srcId="{242A0072-0BA3-4983-9AAB-11FF42FFD6CD}" destId="{8B0989B2-E2C0-4BBB-B03C-383FFCE00830}" srcOrd="3" destOrd="0" presId="urn:microsoft.com/office/officeart/2005/8/layout/orgChart1"/>
    <dgm:cxn modelId="{0626E497-CF5C-4417-9176-28A23408A4EA}" type="presParOf" srcId="{8B0989B2-E2C0-4BBB-B03C-383FFCE00830}" destId="{2A43F28E-4C80-44DA-B73B-F59D6548636F}" srcOrd="0" destOrd="0" presId="urn:microsoft.com/office/officeart/2005/8/layout/orgChart1"/>
    <dgm:cxn modelId="{68E3F847-4F76-4F73-B592-EA18B8787FC9}" type="presParOf" srcId="{2A43F28E-4C80-44DA-B73B-F59D6548636F}" destId="{9922812F-EA83-49D3-B1DE-333B2A5222A5}" srcOrd="0" destOrd="0" presId="urn:microsoft.com/office/officeart/2005/8/layout/orgChart1"/>
    <dgm:cxn modelId="{20D5ED8F-2141-446C-B12D-8E3A3E92895A}" type="presParOf" srcId="{2A43F28E-4C80-44DA-B73B-F59D6548636F}" destId="{86B5968A-80A6-45D7-BEF3-703CB9F29B52}" srcOrd="1" destOrd="0" presId="urn:microsoft.com/office/officeart/2005/8/layout/orgChart1"/>
    <dgm:cxn modelId="{823811F3-7739-4F90-AA68-2E83615854A1}" type="presParOf" srcId="{8B0989B2-E2C0-4BBB-B03C-383FFCE00830}" destId="{1671FBEB-ECF2-4223-A77D-42E7F71DFC7E}" srcOrd="1" destOrd="0" presId="urn:microsoft.com/office/officeart/2005/8/layout/orgChart1"/>
    <dgm:cxn modelId="{E346E15E-FBCF-434F-B321-0A3DA6487707}" type="presParOf" srcId="{8B0989B2-E2C0-4BBB-B03C-383FFCE00830}" destId="{EDA41589-FC49-4FEB-A028-FD424EEBE538}" srcOrd="2" destOrd="0" presId="urn:microsoft.com/office/officeart/2005/8/layout/orgChart1"/>
    <dgm:cxn modelId="{B87BCA9A-C88E-4175-A961-AA1B072B2160}" type="presParOf" srcId="{B3A7E246-BF41-45D8-A3C9-4D8806F4AEDC}" destId="{338582B1-860C-4109-8FEF-BF5AD381A3DF}" srcOrd="2" destOrd="0" presId="urn:microsoft.com/office/officeart/2005/8/layout/orgChart1"/>
    <dgm:cxn modelId="{26BA15AE-F2DF-428C-B725-3F600EA27AD2}" type="presParOf" srcId="{EBDF5D6C-60B5-4473-BDC3-EF9A4187A1EA}" destId="{2D6F0FF8-0F45-4F95-884C-CFFC5E30F8BF}" srcOrd="2" destOrd="0" presId="urn:microsoft.com/office/officeart/2005/8/layout/orgChart1"/>
    <dgm:cxn modelId="{2EA8934C-47FC-4C12-9223-63841A414E81}" type="presParOf" srcId="{EBDF5D6C-60B5-4473-BDC3-EF9A4187A1EA}" destId="{FB747475-7303-438A-AE88-D7BEA2753739}" srcOrd="3" destOrd="0" presId="urn:microsoft.com/office/officeart/2005/8/layout/orgChart1"/>
    <dgm:cxn modelId="{86A2AEAC-A229-4527-BDB7-9BBA6D50C00D}" type="presParOf" srcId="{FB747475-7303-438A-AE88-D7BEA2753739}" destId="{52938310-D37A-4E10-8E7E-5B924A25B4E1}" srcOrd="0" destOrd="0" presId="urn:microsoft.com/office/officeart/2005/8/layout/orgChart1"/>
    <dgm:cxn modelId="{3D3A7347-DA27-459A-A6ED-62E6F69EB5CC}" type="presParOf" srcId="{52938310-D37A-4E10-8E7E-5B924A25B4E1}" destId="{413925F0-805C-4A3C-8A73-56D0305A9A29}" srcOrd="0" destOrd="0" presId="urn:microsoft.com/office/officeart/2005/8/layout/orgChart1"/>
    <dgm:cxn modelId="{75EE8342-8E31-4BFB-9CE1-5A173CE35304}" type="presParOf" srcId="{52938310-D37A-4E10-8E7E-5B924A25B4E1}" destId="{E2873F78-D27B-4B74-B072-4488D4EBE0F0}" srcOrd="1" destOrd="0" presId="urn:microsoft.com/office/officeart/2005/8/layout/orgChart1"/>
    <dgm:cxn modelId="{7D69A39D-0097-4D65-AA4F-3885FFCB2AB2}" type="presParOf" srcId="{FB747475-7303-438A-AE88-D7BEA2753739}" destId="{A7703D47-C05D-4F2F-BAAA-57BC659A8F97}" srcOrd="1" destOrd="0" presId="urn:microsoft.com/office/officeart/2005/8/layout/orgChart1"/>
    <dgm:cxn modelId="{1901BCAF-1DBA-44A2-A93F-6AB063B692FD}" type="presParOf" srcId="{A7703D47-C05D-4F2F-BAAA-57BC659A8F97}" destId="{BC410AA1-734F-434C-A03D-A5CFB5C2689E}" srcOrd="0" destOrd="0" presId="urn:microsoft.com/office/officeart/2005/8/layout/orgChart1"/>
    <dgm:cxn modelId="{B10CC4D3-9017-401D-981C-E5AE184CB0D2}" type="presParOf" srcId="{A7703D47-C05D-4F2F-BAAA-57BC659A8F97}" destId="{01563DBA-6EC7-4AF5-8373-C1FCC8562708}" srcOrd="1" destOrd="0" presId="urn:microsoft.com/office/officeart/2005/8/layout/orgChart1"/>
    <dgm:cxn modelId="{3E2C0EE1-59EB-4AB6-82B2-22BD1A844E6B}" type="presParOf" srcId="{01563DBA-6EC7-4AF5-8373-C1FCC8562708}" destId="{F6730F41-3462-4389-9647-7820924C1A75}" srcOrd="0" destOrd="0" presId="urn:microsoft.com/office/officeart/2005/8/layout/orgChart1"/>
    <dgm:cxn modelId="{86C0EA5C-DD4F-4689-AE58-9A8FEE282963}" type="presParOf" srcId="{F6730F41-3462-4389-9647-7820924C1A75}" destId="{EF945A22-5E82-416E-8AF8-9DDCBBAFAB78}" srcOrd="0" destOrd="0" presId="urn:microsoft.com/office/officeart/2005/8/layout/orgChart1"/>
    <dgm:cxn modelId="{5688900A-7736-4381-9AD1-59D17B209D4B}" type="presParOf" srcId="{F6730F41-3462-4389-9647-7820924C1A75}" destId="{A8D144D0-AC2E-414F-9523-8C5C312C5C9D}" srcOrd="1" destOrd="0" presId="urn:microsoft.com/office/officeart/2005/8/layout/orgChart1"/>
    <dgm:cxn modelId="{D52354DD-132C-499F-931B-FAC5F5B5069A}" type="presParOf" srcId="{01563DBA-6EC7-4AF5-8373-C1FCC8562708}" destId="{C4B1760A-CFF2-4D12-A514-3265D12D2E14}" srcOrd="1" destOrd="0" presId="urn:microsoft.com/office/officeart/2005/8/layout/orgChart1"/>
    <dgm:cxn modelId="{CDCEC48A-8A1E-43C4-A26F-F3D25E112562}" type="presParOf" srcId="{01563DBA-6EC7-4AF5-8373-C1FCC8562708}" destId="{439704A4-EEE9-47BB-8539-3233DAAB7B5A}" srcOrd="2" destOrd="0" presId="urn:microsoft.com/office/officeart/2005/8/layout/orgChart1"/>
    <dgm:cxn modelId="{2BEF75CF-257C-4D02-A3C3-4252945EDA38}" type="presParOf" srcId="{A7703D47-C05D-4F2F-BAAA-57BC659A8F97}" destId="{02EACB25-F5C4-4DAF-9108-7FEE6677AE47}" srcOrd="2" destOrd="0" presId="urn:microsoft.com/office/officeart/2005/8/layout/orgChart1"/>
    <dgm:cxn modelId="{BFC8D26A-BF6E-411D-AE21-379FEA2DC48F}" type="presParOf" srcId="{A7703D47-C05D-4F2F-BAAA-57BC659A8F97}" destId="{72B3612A-5117-4A12-AE1B-0CB57BF0D95E}" srcOrd="3" destOrd="0" presId="urn:microsoft.com/office/officeart/2005/8/layout/orgChart1"/>
    <dgm:cxn modelId="{56806198-9EA5-450A-B2F5-3C41CAC8481D}" type="presParOf" srcId="{72B3612A-5117-4A12-AE1B-0CB57BF0D95E}" destId="{D8AB794D-7D6C-485D-9EDF-07A1EFBE83BE}" srcOrd="0" destOrd="0" presId="urn:microsoft.com/office/officeart/2005/8/layout/orgChart1"/>
    <dgm:cxn modelId="{691F2D84-1ED6-4781-AA7D-4989A32BE826}" type="presParOf" srcId="{D8AB794D-7D6C-485D-9EDF-07A1EFBE83BE}" destId="{57F04AE6-8974-46C2-AC92-D327B12B1C14}" srcOrd="0" destOrd="0" presId="urn:microsoft.com/office/officeart/2005/8/layout/orgChart1"/>
    <dgm:cxn modelId="{ADB7174C-7A47-4F9E-A9D6-6E67AD4571AC}" type="presParOf" srcId="{D8AB794D-7D6C-485D-9EDF-07A1EFBE83BE}" destId="{36F2BF8F-AC0B-4E0A-8BA1-2A05E973E4B8}" srcOrd="1" destOrd="0" presId="urn:microsoft.com/office/officeart/2005/8/layout/orgChart1"/>
    <dgm:cxn modelId="{A2338222-1497-4D4F-B89C-89D377D79A6B}" type="presParOf" srcId="{72B3612A-5117-4A12-AE1B-0CB57BF0D95E}" destId="{2A79ED4A-2287-4846-89C9-A662609DC999}" srcOrd="1" destOrd="0" presId="urn:microsoft.com/office/officeart/2005/8/layout/orgChart1"/>
    <dgm:cxn modelId="{430D13B9-4A11-4099-991D-F978990738BC}" type="presParOf" srcId="{72B3612A-5117-4A12-AE1B-0CB57BF0D95E}" destId="{074DAC2B-D12B-42DD-A912-B969FCD41009}" srcOrd="2" destOrd="0" presId="urn:microsoft.com/office/officeart/2005/8/layout/orgChart1"/>
    <dgm:cxn modelId="{43FD3726-790D-4CA0-B055-14BAC9826627}" type="presParOf" srcId="{FB747475-7303-438A-AE88-D7BEA2753739}" destId="{C61AE523-F8AA-4D75-8BC9-00EC4907F5B2}" srcOrd="2" destOrd="0" presId="urn:microsoft.com/office/officeart/2005/8/layout/orgChart1"/>
    <dgm:cxn modelId="{93C668CB-26EB-4D13-8A89-A6E83DA8783D}" type="presParOf" srcId="{6D974B73-C36E-40EE-A7F1-035490345199}" destId="{C0D92263-E1D3-4AA7-901D-F68F2BE3DFD9}"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3992AC42-D679-4D74-9878-7DFE2D8D1611}" type="doc">
      <dgm:prSet loTypeId="urn:microsoft.com/office/officeart/2005/8/layout/hProcess9" loCatId="process" qsTypeId="urn:microsoft.com/office/officeart/2005/8/quickstyle/simple1" qsCatId="simple" csTypeId="urn:microsoft.com/office/officeart/2005/8/colors/accent1_2" csCatId="accent1" phldr="1"/>
      <dgm:spPr/>
    </dgm:pt>
    <dgm:pt modelId="{EAA14278-43DB-4B8A-91E1-AFC2EB8AEBD2}">
      <dgm:prSet phldrT="[文本]" custT="1"/>
      <dgm:spPr/>
      <dgm:t>
        <a:bodyPr/>
        <a:lstStyle/>
        <a:p>
          <a:r>
            <a:rPr lang="zh-CN" altLang="en-US" sz="2200" b="1" dirty="0" smtClean="0"/>
            <a:t>识别客户身份</a:t>
          </a:r>
          <a:endParaRPr lang="zh-CN" altLang="en-US" sz="2200" b="1" dirty="0"/>
        </a:p>
      </dgm:t>
    </dgm:pt>
    <dgm:pt modelId="{71C54CC8-8C01-4BD0-889E-36D69DF57662}" type="parTrans" cxnId="{2F2DE975-BEE9-4C2E-A480-1BDD587708DC}">
      <dgm:prSet/>
      <dgm:spPr/>
      <dgm:t>
        <a:bodyPr/>
        <a:lstStyle/>
        <a:p>
          <a:endParaRPr lang="zh-CN" altLang="en-US" sz="2000"/>
        </a:p>
      </dgm:t>
    </dgm:pt>
    <dgm:pt modelId="{99CE8174-DC25-43DB-91C1-5C604BC2DDA2}" type="sibTrans" cxnId="{2F2DE975-BEE9-4C2E-A480-1BDD587708DC}">
      <dgm:prSet/>
      <dgm:spPr/>
      <dgm:t>
        <a:bodyPr/>
        <a:lstStyle/>
        <a:p>
          <a:endParaRPr lang="zh-CN" altLang="en-US" sz="2000"/>
        </a:p>
      </dgm:t>
    </dgm:pt>
    <dgm:pt modelId="{8BB5265A-AAFA-4A66-BA66-FCF7E7381965}">
      <dgm:prSet phldrT="[文本]" custT="1"/>
      <dgm:spPr/>
      <dgm:t>
        <a:bodyPr/>
        <a:lstStyle/>
        <a:p>
          <a:r>
            <a:rPr lang="zh-CN" altLang="en-US" sz="2200" b="1" dirty="0" smtClean="0"/>
            <a:t>建立客户关系</a:t>
          </a:r>
          <a:endParaRPr lang="zh-CN" altLang="en-US" sz="2200" b="1" dirty="0"/>
        </a:p>
      </dgm:t>
    </dgm:pt>
    <dgm:pt modelId="{747E2A31-076E-4F34-BB2E-BD99DFFAEEFE}" type="parTrans" cxnId="{ED6F21A1-E6B7-44B3-B7AD-DAE1192769F3}">
      <dgm:prSet/>
      <dgm:spPr/>
      <dgm:t>
        <a:bodyPr/>
        <a:lstStyle/>
        <a:p>
          <a:endParaRPr lang="zh-CN" altLang="en-US" sz="2000"/>
        </a:p>
      </dgm:t>
    </dgm:pt>
    <dgm:pt modelId="{9AF34B14-8DAC-4939-A9EB-042C28142594}" type="sibTrans" cxnId="{ED6F21A1-E6B7-44B3-B7AD-DAE1192769F3}">
      <dgm:prSet/>
      <dgm:spPr/>
      <dgm:t>
        <a:bodyPr/>
        <a:lstStyle/>
        <a:p>
          <a:endParaRPr lang="zh-CN" altLang="en-US" sz="2000"/>
        </a:p>
      </dgm:t>
    </dgm:pt>
    <dgm:pt modelId="{53E531B6-09EA-4128-8014-6FD7369122CF}">
      <dgm:prSet phldrT="[文本]" custT="1"/>
      <dgm:spPr/>
      <dgm:t>
        <a:bodyPr/>
        <a:lstStyle/>
        <a:p>
          <a:r>
            <a:rPr lang="zh-CN" altLang="en-US" sz="2200" b="1" dirty="0" smtClean="0"/>
            <a:t>遵循展业原则</a:t>
          </a:r>
          <a:endParaRPr lang="en-US" altLang="zh-CN" sz="2200" b="1" dirty="0" smtClean="0"/>
        </a:p>
        <a:p>
          <a:r>
            <a:rPr lang="zh-CN" altLang="en-US" sz="2200" b="1" dirty="0" smtClean="0"/>
            <a:t>办理业务</a:t>
          </a:r>
          <a:endParaRPr lang="zh-CN" altLang="en-US" sz="2200" b="1" dirty="0"/>
        </a:p>
      </dgm:t>
    </dgm:pt>
    <dgm:pt modelId="{41FCE2C2-4AB7-4F16-A61F-E3792E169DCC}" type="parTrans" cxnId="{DB076025-42B7-484E-A33A-A05E9E176368}">
      <dgm:prSet/>
      <dgm:spPr/>
      <dgm:t>
        <a:bodyPr/>
        <a:lstStyle/>
        <a:p>
          <a:endParaRPr lang="zh-CN" altLang="en-US" sz="2000"/>
        </a:p>
      </dgm:t>
    </dgm:pt>
    <dgm:pt modelId="{636B8366-3F6B-4DC1-BF4A-A0FDCB03FCD1}" type="sibTrans" cxnId="{DB076025-42B7-484E-A33A-A05E9E176368}">
      <dgm:prSet/>
      <dgm:spPr/>
      <dgm:t>
        <a:bodyPr/>
        <a:lstStyle/>
        <a:p>
          <a:endParaRPr lang="zh-CN" altLang="en-US" sz="2000"/>
        </a:p>
      </dgm:t>
    </dgm:pt>
    <dgm:pt modelId="{D3C4191A-1DF7-4BC0-A1D9-AB7E8ACB2682}">
      <dgm:prSet phldrT="[文本]" custT="1"/>
      <dgm:spPr/>
      <dgm:t>
        <a:bodyPr/>
        <a:lstStyle/>
        <a:p>
          <a:r>
            <a:rPr lang="zh-CN" altLang="en-US" sz="2200" b="1" dirty="0" smtClean="0"/>
            <a:t>及时报告</a:t>
          </a:r>
          <a:endParaRPr lang="en-US" altLang="zh-CN" sz="2200" b="1" dirty="0" smtClean="0"/>
        </a:p>
        <a:p>
          <a:r>
            <a:rPr lang="zh-CN" altLang="en-US" sz="2200" b="1" dirty="0" smtClean="0"/>
            <a:t>可疑交易</a:t>
          </a:r>
          <a:endParaRPr lang="zh-CN" altLang="en-US" sz="2200" b="1" dirty="0"/>
        </a:p>
      </dgm:t>
    </dgm:pt>
    <dgm:pt modelId="{F3C7B840-E14A-435E-88BE-2CD0AE609342}" type="parTrans" cxnId="{D48E6E4A-D377-4858-A4E4-C6EB95102358}">
      <dgm:prSet/>
      <dgm:spPr/>
      <dgm:t>
        <a:bodyPr/>
        <a:lstStyle/>
        <a:p>
          <a:endParaRPr lang="zh-CN" altLang="en-US"/>
        </a:p>
      </dgm:t>
    </dgm:pt>
    <dgm:pt modelId="{03097237-083C-46AF-A8BE-5FE397F8E0C1}" type="sibTrans" cxnId="{D48E6E4A-D377-4858-A4E4-C6EB95102358}">
      <dgm:prSet/>
      <dgm:spPr/>
      <dgm:t>
        <a:bodyPr/>
        <a:lstStyle/>
        <a:p>
          <a:endParaRPr lang="zh-CN" altLang="en-US"/>
        </a:p>
      </dgm:t>
    </dgm:pt>
    <dgm:pt modelId="{D34FC4D5-4462-4F36-AB89-73C278A3D8CB}" type="pres">
      <dgm:prSet presAssocID="{3992AC42-D679-4D74-9878-7DFE2D8D1611}" presName="CompostProcess" presStyleCnt="0">
        <dgm:presLayoutVars>
          <dgm:dir/>
          <dgm:resizeHandles val="exact"/>
        </dgm:presLayoutVars>
      </dgm:prSet>
      <dgm:spPr/>
    </dgm:pt>
    <dgm:pt modelId="{1E26273B-7BBF-47E9-A97B-F8E6B6534281}" type="pres">
      <dgm:prSet presAssocID="{3992AC42-D679-4D74-9878-7DFE2D8D1611}" presName="arrow" presStyleLbl="bgShp" presStyleIdx="0" presStyleCnt="1"/>
      <dgm:spPr/>
    </dgm:pt>
    <dgm:pt modelId="{8456CC71-C87A-4B72-A822-2BFABA97B815}" type="pres">
      <dgm:prSet presAssocID="{3992AC42-D679-4D74-9878-7DFE2D8D1611}" presName="linearProcess" presStyleCnt="0"/>
      <dgm:spPr/>
    </dgm:pt>
    <dgm:pt modelId="{99C62AE5-F2CA-49CD-B5A0-CF33D0BE561C}" type="pres">
      <dgm:prSet presAssocID="{EAA14278-43DB-4B8A-91E1-AFC2EB8AEBD2}" presName="textNode" presStyleLbl="node1" presStyleIdx="0" presStyleCnt="4" custScaleX="89896" custScaleY="78074">
        <dgm:presLayoutVars>
          <dgm:bulletEnabled val="1"/>
        </dgm:presLayoutVars>
      </dgm:prSet>
      <dgm:spPr/>
      <dgm:t>
        <a:bodyPr/>
        <a:lstStyle/>
        <a:p>
          <a:endParaRPr lang="zh-CN" altLang="en-US"/>
        </a:p>
      </dgm:t>
    </dgm:pt>
    <dgm:pt modelId="{C1697D0E-9D4A-4D3E-8B77-D92664FE306D}" type="pres">
      <dgm:prSet presAssocID="{99CE8174-DC25-43DB-91C1-5C604BC2DDA2}" presName="sibTrans" presStyleCnt="0"/>
      <dgm:spPr/>
    </dgm:pt>
    <dgm:pt modelId="{E12386DF-08F5-48B2-8BFA-4046F35F514F}" type="pres">
      <dgm:prSet presAssocID="{8BB5265A-AAFA-4A66-BA66-FCF7E7381965}" presName="textNode" presStyleLbl="node1" presStyleIdx="1" presStyleCnt="4" custScaleX="90624" custScaleY="82457">
        <dgm:presLayoutVars>
          <dgm:bulletEnabled val="1"/>
        </dgm:presLayoutVars>
      </dgm:prSet>
      <dgm:spPr/>
      <dgm:t>
        <a:bodyPr/>
        <a:lstStyle/>
        <a:p>
          <a:endParaRPr lang="zh-CN" altLang="en-US"/>
        </a:p>
      </dgm:t>
    </dgm:pt>
    <dgm:pt modelId="{387FA9A9-2641-4A22-9CA2-8A60F823084C}" type="pres">
      <dgm:prSet presAssocID="{9AF34B14-8DAC-4939-A9EB-042C28142594}" presName="sibTrans" presStyleCnt="0"/>
      <dgm:spPr/>
    </dgm:pt>
    <dgm:pt modelId="{513A8D9A-A6E7-4F78-A2DD-805B405171DF}" type="pres">
      <dgm:prSet presAssocID="{53E531B6-09EA-4128-8014-6FD7369122CF}" presName="textNode" presStyleLbl="node1" presStyleIdx="2" presStyleCnt="4" custScaleX="110715" custScaleY="76979" custLinFactNeighborX="20135">
        <dgm:presLayoutVars>
          <dgm:bulletEnabled val="1"/>
        </dgm:presLayoutVars>
      </dgm:prSet>
      <dgm:spPr/>
      <dgm:t>
        <a:bodyPr/>
        <a:lstStyle/>
        <a:p>
          <a:endParaRPr lang="zh-CN" altLang="en-US"/>
        </a:p>
      </dgm:t>
    </dgm:pt>
    <dgm:pt modelId="{868A98BB-F441-4851-8731-5CFC60ADF88C}" type="pres">
      <dgm:prSet presAssocID="{636B8366-3F6B-4DC1-BF4A-A0FDCB03FCD1}" presName="sibTrans" presStyleCnt="0"/>
      <dgm:spPr/>
    </dgm:pt>
    <dgm:pt modelId="{5B109963-BB9E-4D66-91CF-ECBF59A2B028}" type="pres">
      <dgm:prSet presAssocID="{D3C4191A-1DF7-4BC0-A1D9-AB7E8ACB2682}" presName="textNode" presStyleLbl="node1" presStyleIdx="3" presStyleCnt="4" custScaleY="79156">
        <dgm:presLayoutVars>
          <dgm:bulletEnabled val="1"/>
        </dgm:presLayoutVars>
      </dgm:prSet>
      <dgm:spPr/>
      <dgm:t>
        <a:bodyPr/>
        <a:lstStyle/>
        <a:p>
          <a:endParaRPr lang="zh-CN" altLang="en-US"/>
        </a:p>
      </dgm:t>
    </dgm:pt>
  </dgm:ptLst>
  <dgm:cxnLst>
    <dgm:cxn modelId="{F2DAE3BF-781D-4135-AFD1-5E893FC8159A}" type="presOf" srcId="{D3C4191A-1DF7-4BC0-A1D9-AB7E8ACB2682}" destId="{5B109963-BB9E-4D66-91CF-ECBF59A2B028}" srcOrd="0" destOrd="0" presId="urn:microsoft.com/office/officeart/2005/8/layout/hProcess9"/>
    <dgm:cxn modelId="{00D798E1-BE49-4EF9-85AB-8E2CFFF0CB83}" type="presOf" srcId="{EAA14278-43DB-4B8A-91E1-AFC2EB8AEBD2}" destId="{99C62AE5-F2CA-49CD-B5A0-CF33D0BE561C}" srcOrd="0" destOrd="0" presId="urn:microsoft.com/office/officeart/2005/8/layout/hProcess9"/>
    <dgm:cxn modelId="{DB076025-42B7-484E-A33A-A05E9E176368}" srcId="{3992AC42-D679-4D74-9878-7DFE2D8D1611}" destId="{53E531B6-09EA-4128-8014-6FD7369122CF}" srcOrd="2" destOrd="0" parTransId="{41FCE2C2-4AB7-4F16-A61F-E3792E169DCC}" sibTransId="{636B8366-3F6B-4DC1-BF4A-A0FDCB03FCD1}"/>
    <dgm:cxn modelId="{2F2DE975-BEE9-4C2E-A480-1BDD587708DC}" srcId="{3992AC42-D679-4D74-9878-7DFE2D8D1611}" destId="{EAA14278-43DB-4B8A-91E1-AFC2EB8AEBD2}" srcOrd="0" destOrd="0" parTransId="{71C54CC8-8C01-4BD0-889E-36D69DF57662}" sibTransId="{99CE8174-DC25-43DB-91C1-5C604BC2DDA2}"/>
    <dgm:cxn modelId="{D48E6E4A-D377-4858-A4E4-C6EB95102358}" srcId="{3992AC42-D679-4D74-9878-7DFE2D8D1611}" destId="{D3C4191A-1DF7-4BC0-A1D9-AB7E8ACB2682}" srcOrd="3" destOrd="0" parTransId="{F3C7B840-E14A-435E-88BE-2CD0AE609342}" sibTransId="{03097237-083C-46AF-A8BE-5FE397F8E0C1}"/>
    <dgm:cxn modelId="{ED6F21A1-E6B7-44B3-B7AD-DAE1192769F3}" srcId="{3992AC42-D679-4D74-9878-7DFE2D8D1611}" destId="{8BB5265A-AAFA-4A66-BA66-FCF7E7381965}" srcOrd="1" destOrd="0" parTransId="{747E2A31-076E-4F34-BB2E-BD99DFFAEEFE}" sibTransId="{9AF34B14-8DAC-4939-A9EB-042C28142594}"/>
    <dgm:cxn modelId="{9BF91402-EE4E-4CF4-84C6-E46707F4A02B}" type="presOf" srcId="{3992AC42-D679-4D74-9878-7DFE2D8D1611}" destId="{D34FC4D5-4462-4F36-AB89-73C278A3D8CB}" srcOrd="0" destOrd="0" presId="urn:microsoft.com/office/officeart/2005/8/layout/hProcess9"/>
    <dgm:cxn modelId="{5727F41D-7723-4FA3-A25A-8C903DC9C739}" type="presOf" srcId="{8BB5265A-AAFA-4A66-BA66-FCF7E7381965}" destId="{E12386DF-08F5-48B2-8BFA-4046F35F514F}" srcOrd="0" destOrd="0" presId="urn:microsoft.com/office/officeart/2005/8/layout/hProcess9"/>
    <dgm:cxn modelId="{E95EDED1-90F5-4995-978F-5DB50AB9E5CB}" type="presOf" srcId="{53E531B6-09EA-4128-8014-6FD7369122CF}" destId="{513A8D9A-A6E7-4F78-A2DD-805B405171DF}" srcOrd="0" destOrd="0" presId="urn:microsoft.com/office/officeart/2005/8/layout/hProcess9"/>
    <dgm:cxn modelId="{189AA479-A9D0-427F-B14C-DAC0D07D0233}" type="presParOf" srcId="{D34FC4D5-4462-4F36-AB89-73C278A3D8CB}" destId="{1E26273B-7BBF-47E9-A97B-F8E6B6534281}" srcOrd="0" destOrd="0" presId="urn:microsoft.com/office/officeart/2005/8/layout/hProcess9"/>
    <dgm:cxn modelId="{87B63A97-030A-466C-9A5E-B9936B8165C0}" type="presParOf" srcId="{D34FC4D5-4462-4F36-AB89-73C278A3D8CB}" destId="{8456CC71-C87A-4B72-A822-2BFABA97B815}" srcOrd="1" destOrd="0" presId="urn:microsoft.com/office/officeart/2005/8/layout/hProcess9"/>
    <dgm:cxn modelId="{BA5B4FB8-7B62-4981-9365-E68CFB2F8FAA}" type="presParOf" srcId="{8456CC71-C87A-4B72-A822-2BFABA97B815}" destId="{99C62AE5-F2CA-49CD-B5A0-CF33D0BE561C}" srcOrd="0" destOrd="0" presId="urn:microsoft.com/office/officeart/2005/8/layout/hProcess9"/>
    <dgm:cxn modelId="{A232FAAC-52A1-4CB8-9E9C-09C801CF27A7}" type="presParOf" srcId="{8456CC71-C87A-4B72-A822-2BFABA97B815}" destId="{C1697D0E-9D4A-4D3E-8B77-D92664FE306D}" srcOrd="1" destOrd="0" presId="urn:microsoft.com/office/officeart/2005/8/layout/hProcess9"/>
    <dgm:cxn modelId="{FA943780-ACE9-4085-9A96-C9EB5FB6238F}" type="presParOf" srcId="{8456CC71-C87A-4B72-A822-2BFABA97B815}" destId="{E12386DF-08F5-48B2-8BFA-4046F35F514F}" srcOrd="2" destOrd="0" presId="urn:microsoft.com/office/officeart/2005/8/layout/hProcess9"/>
    <dgm:cxn modelId="{B242FA10-B62B-4020-AD27-AF2EE051043D}" type="presParOf" srcId="{8456CC71-C87A-4B72-A822-2BFABA97B815}" destId="{387FA9A9-2641-4A22-9CA2-8A60F823084C}" srcOrd="3" destOrd="0" presId="urn:microsoft.com/office/officeart/2005/8/layout/hProcess9"/>
    <dgm:cxn modelId="{DE2FF5D6-3135-4905-B51A-7863BCDF862C}" type="presParOf" srcId="{8456CC71-C87A-4B72-A822-2BFABA97B815}" destId="{513A8D9A-A6E7-4F78-A2DD-805B405171DF}" srcOrd="4" destOrd="0" presId="urn:microsoft.com/office/officeart/2005/8/layout/hProcess9"/>
    <dgm:cxn modelId="{5CF26CA9-8C1D-4C09-B70A-107B63978531}" type="presParOf" srcId="{8456CC71-C87A-4B72-A822-2BFABA97B815}" destId="{868A98BB-F441-4851-8731-5CFC60ADF88C}" srcOrd="5" destOrd="0" presId="urn:microsoft.com/office/officeart/2005/8/layout/hProcess9"/>
    <dgm:cxn modelId="{C06899EF-3380-405E-8A5F-54E6872683D8}" type="presParOf" srcId="{8456CC71-C87A-4B72-A822-2BFABA97B815}" destId="{5B109963-BB9E-4D66-91CF-ECBF59A2B028}" srcOrd="6"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14FDC899-2006-47FC-9AD6-32596EC7D767}"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zh-CN" altLang="en-US"/>
        </a:p>
      </dgm:t>
    </dgm:pt>
    <dgm:pt modelId="{1EBBDD1F-4C12-41E7-9061-81E32EE05786}">
      <dgm:prSet phldrT="[文本]" custT="1"/>
      <dgm:spPr/>
      <dgm:t>
        <a:bodyPr/>
        <a:lstStyle/>
        <a:p>
          <a:r>
            <a:rPr lang="zh-CN" altLang="en-US" sz="2200" dirty="0" smtClean="0"/>
            <a:t>一对多</a:t>
          </a:r>
          <a:endParaRPr lang="zh-CN" altLang="en-US" sz="2200" dirty="0"/>
        </a:p>
      </dgm:t>
    </dgm:pt>
    <dgm:pt modelId="{487A18D0-0429-4E48-B3C6-914714B99EF7}" type="parTrans" cxnId="{8B7FFA68-4394-471C-81E4-61E5B5B3A838}">
      <dgm:prSet/>
      <dgm:spPr/>
      <dgm:t>
        <a:bodyPr/>
        <a:lstStyle/>
        <a:p>
          <a:endParaRPr lang="zh-CN" altLang="en-US"/>
        </a:p>
      </dgm:t>
    </dgm:pt>
    <dgm:pt modelId="{81F8D295-6E7B-44E8-8C22-F549EFE3CA5F}" type="sibTrans" cxnId="{8B7FFA68-4394-471C-81E4-61E5B5B3A838}">
      <dgm:prSet/>
      <dgm:spPr/>
      <dgm:t>
        <a:bodyPr/>
        <a:lstStyle/>
        <a:p>
          <a:endParaRPr lang="zh-CN" altLang="en-US"/>
        </a:p>
      </dgm:t>
    </dgm:pt>
    <dgm:pt modelId="{6CF7753C-4984-48DF-BFBE-223A5429CA1B}">
      <dgm:prSet phldrT="[文本]"/>
      <dgm:spPr/>
      <dgm:t>
        <a:bodyPr/>
        <a:lstStyle/>
        <a:p>
          <a:pPr algn="l"/>
          <a:r>
            <a:rPr lang="zh-CN" altLang="en-US" dirty="0" smtClean="0"/>
            <a:t>一人向</a:t>
          </a:r>
          <a:r>
            <a:rPr lang="en-US" altLang="zh-CN" dirty="0" smtClean="0"/>
            <a:t>5</a:t>
          </a:r>
          <a:r>
            <a:rPr lang="zh-CN" altLang="en-US" dirty="0" smtClean="0"/>
            <a:t>人或以上汇出外币，收款人分别结汇</a:t>
          </a:r>
          <a:endParaRPr lang="zh-CN" altLang="en-US" dirty="0"/>
        </a:p>
      </dgm:t>
    </dgm:pt>
    <dgm:pt modelId="{BD465541-36FE-40AC-9A02-105DB3AE0FF8}" type="parTrans" cxnId="{447A7862-3C9A-49A6-AC28-F13A702401C5}">
      <dgm:prSet/>
      <dgm:spPr/>
      <dgm:t>
        <a:bodyPr/>
        <a:lstStyle/>
        <a:p>
          <a:endParaRPr lang="zh-CN" altLang="en-US"/>
        </a:p>
      </dgm:t>
    </dgm:pt>
    <dgm:pt modelId="{2DCA6E6E-A4A8-4434-8389-B5C5488D3CA7}" type="sibTrans" cxnId="{447A7862-3C9A-49A6-AC28-F13A702401C5}">
      <dgm:prSet/>
      <dgm:spPr/>
      <dgm:t>
        <a:bodyPr/>
        <a:lstStyle/>
        <a:p>
          <a:endParaRPr lang="zh-CN" altLang="en-US"/>
        </a:p>
      </dgm:t>
    </dgm:pt>
    <dgm:pt modelId="{FD80038C-EB01-4802-9E62-56054AF8AD6F}">
      <dgm:prSet phldrT="[文本]" custT="1"/>
      <dgm:spPr/>
      <dgm:t>
        <a:bodyPr/>
        <a:lstStyle/>
        <a:p>
          <a:r>
            <a:rPr lang="zh-CN" altLang="en-US" sz="2200" dirty="0" smtClean="0"/>
            <a:t>多对一</a:t>
          </a:r>
          <a:endParaRPr lang="zh-CN" altLang="en-US" sz="2200" dirty="0"/>
        </a:p>
      </dgm:t>
    </dgm:pt>
    <dgm:pt modelId="{8CFAE2EB-44B7-4F43-9DBE-DB183F369295}" type="parTrans" cxnId="{772CAE69-BC15-4C86-9DD1-286FADB58CF0}">
      <dgm:prSet/>
      <dgm:spPr/>
      <dgm:t>
        <a:bodyPr/>
        <a:lstStyle/>
        <a:p>
          <a:endParaRPr lang="zh-CN" altLang="en-US"/>
        </a:p>
      </dgm:t>
    </dgm:pt>
    <dgm:pt modelId="{03B74722-0A5F-43E4-A00F-97F26039A393}" type="sibTrans" cxnId="{772CAE69-BC15-4C86-9DD1-286FADB58CF0}">
      <dgm:prSet/>
      <dgm:spPr/>
      <dgm:t>
        <a:bodyPr/>
        <a:lstStyle/>
        <a:p>
          <a:endParaRPr lang="zh-CN" altLang="en-US"/>
        </a:p>
      </dgm:t>
    </dgm:pt>
    <dgm:pt modelId="{65C44AA3-140F-462C-BE88-A5B32379AC2E}">
      <dgm:prSet phldrT="[文本]"/>
      <dgm:spPr/>
      <dgm:t>
        <a:bodyPr/>
        <a:lstStyle/>
        <a:p>
          <a:pPr algn="l"/>
          <a:r>
            <a:rPr lang="en-US" altLang="zh-CN" dirty="0" smtClean="0"/>
            <a:t>5</a:t>
          </a:r>
          <a:r>
            <a:rPr lang="zh-CN" altLang="en-US" dirty="0" smtClean="0"/>
            <a:t>人或以上，分别购汇后汇给同一人</a:t>
          </a:r>
          <a:r>
            <a:rPr lang="en-US" altLang="zh-CN" dirty="0" smtClean="0"/>
            <a:t>/</a:t>
          </a:r>
          <a:r>
            <a:rPr lang="zh-CN" altLang="en-US" dirty="0" smtClean="0"/>
            <a:t>机构</a:t>
          </a:r>
          <a:endParaRPr lang="zh-CN" altLang="en-US" dirty="0"/>
        </a:p>
      </dgm:t>
    </dgm:pt>
    <dgm:pt modelId="{DA242DAA-4BD5-4382-AED1-C89DD29C87C0}" type="parTrans" cxnId="{B9F69904-45D1-4DAC-8A36-BADD4C7C7530}">
      <dgm:prSet/>
      <dgm:spPr/>
      <dgm:t>
        <a:bodyPr/>
        <a:lstStyle/>
        <a:p>
          <a:endParaRPr lang="zh-CN" altLang="en-US"/>
        </a:p>
      </dgm:t>
    </dgm:pt>
    <dgm:pt modelId="{2D58D44F-73B0-4374-8B7E-539F0A285F65}" type="sibTrans" cxnId="{B9F69904-45D1-4DAC-8A36-BADD4C7C7530}">
      <dgm:prSet/>
      <dgm:spPr/>
      <dgm:t>
        <a:bodyPr/>
        <a:lstStyle/>
        <a:p>
          <a:endParaRPr lang="zh-CN" altLang="en-US"/>
        </a:p>
      </dgm:t>
    </dgm:pt>
    <dgm:pt modelId="{EC054FF4-530A-4336-B4A8-FE000F2258DB}">
      <dgm:prSet phldrT="[文本]"/>
      <dgm:spPr/>
      <dgm:t>
        <a:bodyPr/>
        <a:lstStyle/>
        <a:p>
          <a:pPr algn="l"/>
          <a:r>
            <a:rPr lang="en-US" altLang="zh-CN" dirty="0" smtClean="0"/>
            <a:t>5</a:t>
          </a:r>
          <a:r>
            <a:rPr lang="zh-CN" altLang="en-US" dirty="0" smtClean="0"/>
            <a:t>人或以上，分别结汇后汇给同一人</a:t>
          </a:r>
          <a:r>
            <a:rPr lang="en-US" altLang="zh-CN" dirty="0" smtClean="0"/>
            <a:t>/</a:t>
          </a:r>
          <a:r>
            <a:rPr lang="zh-CN" altLang="en-US" dirty="0" smtClean="0"/>
            <a:t>机构</a:t>
          </a:r>
          <a:endParaRPr lang="zh-CN" altLang="en-US" dirty="0"/>
        </a:p>
      </dgm:t>
    </dgm:pt>
    <dgm:pt modelId="{DEDCE4A6-1FCD-4B87-A5B3-EAD3833CF0C3}" type="parTrans" cxnId="{19E8A727-E1A8-4607-82BB-5E0A543E1185}">
      <dgm:prSet/>
      <dgm:spPr/>
      <dgm:t>
        <a:bodyPr/>
        <a:lstStyle/>
        <a:p>
          <a:endParaRPr lang="zh-CN" altLang="en-US"/>
        </a:p>
      </dgm:t>
    </dgm:pt>
    <dgm:pt modelId="{E03B232D-B25E-45F2-8E1D-5EB3EBC36C1B}" type="sibTrans" cxnId="{19E8A727-E1A8-4607-82BB-5E0A543E1185}">
      <dgm:prSet/>
      <dgm:spPr/>
      <dgm:t>
        <a:bodyPr/>
        <a:lstStyle/>
        <a:p>
          <a:endParaRPr lang="zh-CN" altLang="en-US"/>
        </a:p>
      </dgm:t>
    </dgm:pt>
    <dgm:pt modelId="{40896EBC-BEEF-4845-90A2-06A94EC943CA}">
      <dgm:prSet phldrT="[文本]" custT="1"/>
      <dgm:spPr/>
      <dgm:t>
        <a:bodyPr/>
        <a:lstStyle/>
        <a:p>
          <a:r>
            <a:rPr lang="zh-CN" altLang="en-US" sz="2200" dirty="0" smtClean="0"/>
            <a:t>高频可疑</a:t>
          </a:r>
          <a:endParaRPr lang="zh-CN" altLang="en-US" sz="2200" dirty="0"/>
        </a:p>
      </dgm:t>
    </dgm:pt>
    <dgm:pt modelId="{43B70423-BDDD-48D7-9897-5D00F0AA0EE6}" type="parTrans" cxnId="{BF3DCD54-295A-4ABF-BC2F-8DCA71411442}">
      <dgm:prSet/>
      <dgm:spPr/>
      <dgm:t>
        <a:bodyPr/>
        <a:lstStyle/>
        <a:p>
          <a:endParaRPr lang="zh-CN" altLang="en-US"/>
        </a:p>
      </dgm:t>
    </dgm:pt>
    <dgm:pt modelId="{B2E9CDAC-B359-4946-85C1-416FF7ED6DF5}" type="sibTrans" cxnId="{BF3DCD54-295A-4ABF-BC2F-8DCA71411442}">
      <dgm:prSet/>
      <dgm:spPr/>
      <dgm:t>
        <a:bodyPr/>
        <a:lstStyle/>
        <a:p>
          <a:endParaRPr lang="zh-CN" altLang="en-US"/>
        </a:p>
      </dgm:t>
    </dgm:pt>
    <dgm:pt modelId="{5EEDDFA0-42CE-41A3-A79C-3D6CA4BB928E}">
      <dgm:prSet phldrT="[文本]"/>
      <dgm:spPr/>
      <dgm:t>
        <a:bodyPr/>
        <a:lstStyle/>
        <a:p>
          <a:pPr algn="l"/>
          <a:r>
            <a:rPr lang="en-US" altLang="zh-CN" dirty="0" smtClean="0"/>
            <a:t>1</a:t>
          </a:r>
          <a:r>
            <a:rPr lang="zh-CN" altLang="en-US" dirty="0" smtClean="0"/>
            <a:t>人在</a:t>
          </a:r>
          <a:r>
            <a:rPr lang="en-US" altLang="zh-CN" dirty="0" smtClean="0"/>
            <a:t>7</a:t>
          </a:r>
          <a:r>
            <a:rPr lang="zh-CN" altLang="en-US" dirty="0" smtClean="0"/>
            <a:t>日内</a:t>
          </a:r>
          <a:r>
            <a:rPr lang="en-US" altLang="zh-CN" dirty="0" smtClean="0"/>
            <a:t>5</a:t>
          </a:r>
          <a:r>
            <a:rPr lang="zh-CN" altLang="en-US" dirty="0" smtClean="0"/>
            <a:t>次或以上提取接近等值</a:t>
          </a:r>
          <a:r>
            <a:rPr lang="en-US" altLang="zh-CN" dirty="0" smtClean="0"/>
            <a:t>1</a:t>
          </a:r>
          <a:r>
            <a:rPr lang="zh-CN" altLang="en-US" dirty="0" smtClean="0"/>
            <a:t>万美元现钞</a:t>
          </a:r>
          <a:endParaRPr lang="zh-CN" altLang="en-US" dirty="0"/>
        </a:p>
      </dgm:t>
    </dgm:pt>
    <dgm:pt modelId="{A0DBDEEE-6811-4AA6-B0E3-8B1661B2CF2E}" type="parTrans" cxnId="{F7211A5E-95A3-48BA-9757-D85A9A6ED447}">
      <dgm:prSet/>
      <dgm:spPr/>
      <dgm:t>
        <a:bodyPr/>
        <a:lstStyle/>
        <a:p>
          <a:endParaRPr lang="zh-CN" altLang="en-US"/>
        </a:p>
      </dgm:t>
    </dgm:pt>
    <dgm:pt modelId="{F283A300-EA30-4338-9E98-7E2EB4E9FF78}" type="sibTrans" cxnId="{F7211A5E-95A3-48BA-9757-D85A9A6ED447}">
      <dgm:prSet/>
      <dgm:spPr/>
      <dgm:t>
        <a:bodyPr/>
        <a:lstStyle/>
        <a:p>
          <a:endParaRPr lang="zh-CN" altLang="en-US"/>
        </a:p>
      </dgm:t>
    </dgm:pt>
    <dgm:pt modelId="{451CBBED-DDEC-45CB-AE9C-CF7BF77C624A}">
      <dgm:prSet phldrT="[文本]"/>
      <dgm:spPr/>
      <dgm:t>
        <a:bodyPr/>
        <a:lstStyle/>
        <a:p>
          <a:pPr algn="l"/>
          <a:r>
            <a:rPr lang="en-US" altLang="zh-CN" dirty="0" smtClean="0"/>
            <a:t>5</a:t>
          </a:r>
          <a:r>
            <a:rPr lang="zh-CN" altLang="en-US" dirty="0" smtClean="0"/>
            <a:t>人或以上，同一天在同一网点办理接近</a:t>
          </a:r>
          <a:r>
            <a:rPr lang="en-US" altLang="zh-CN" dirty="0" smtClean="0"/>
            <a:t>5000</a:t>
          </a:r>
          <a:r>
            <a:rPr lang="zh-CN" altLang="en-US" dirty="0" smtClean="0"/>
            <a:t>美元现钞结汇</a:t>
          </a:r>
          <a:endParaRPr lang="zh-CN" altLang="en-US" dirty="0"/>
        </a:p>
      </dgm:t>
    </dgm:pt>
    <dgm:pt modelId="{1B7F6277-C54A-43FB-A8D8-03C3416AA461}" type="parTrans" cxnId="{45DA2E00-0656-459E-A0C3-40F7086FD2DD}">
      <dgm:prSet/>
      <dgm:spPr/>
      <dgm:t>
        <a:bodyPr/>
        <a:lstStyle/>
        <a:p>
          <a:endParaRPr lang="zh-CN" altLang="en-US"/>
        </a:p>
      </dgm:t>
    </dgm:pt>
    <dgm:pt modelId="{91244DA8-CE95-4C52-9F99-EEF49E990CC2}" type="sibTrans" cxnId="{45DA2E00-0656-459E-A0C3-40F7086FD2DD}">
      <dgm:prSet/>
      <dgm:spPr/>
      <dgm:t>
        <a:bodyPr/>
        <a:lstStyle/>
        <a:p>
          <a:endParaRPr lang="zh-CN" altLang="en-US"/>
        </a:p>
      </dgm:t>
    </dgm:pt>
    <dgm:pt modelId="{788BBB79-87A3-45EC-B919-DCBB41CC87D2}" type="pres">
      <dgm:prSet presAssocID="{14FDC899-2006-47FC-9AD6-32596EC7D767}" presName="diagram" presStyleCnt="0">
        <dgm:presLayoutVars>
          <dgm:chPref val="1"/>
          <dgm:dir/>
          <dgm:animOne val="branch"/>
          <dgm:animLvl val="lvl"/>
          <dgm:resizeHandles/>
        </dgm:presLayoutVars>
      </dgm:prSet>
      <dgm:spPr/>
      <dgm:t>
        <a:bodyPr/>
        <a:lstStyle/>
        <a:p>
          <a:endParaRPr lang="zh-CN" altLang="en-US"/>
        </a:p>
      </dgm:t>
    </dgm:pt>
    <dgm:pt modelId="{49AA752E-6269-4247-820D-6877EA317A52}" type="pres">
      <dgm:prSet presAssocID="{1EBBDD1F-4C12-41E7-9061-81E32EE05786}" presName="root" presStyleCnt="0"/>
      <dgm:spPr/>
    </dgm:pt>
    <dgm:pt modelId="{C36D27F3-ECF1-4856-8133-28AB99EBFCA7}" type="pres">
      <dgm:prSet presAssocID="{1EBBDD1F-4C12-41E7-9061-81E32EE05786}" presName="rootComposite" presStyleCnt="0"/>
      <dgm:spPr/>
    </dgm:pt>
    <dgm:pt modelId="{DFD25E0A-1945-40F7-89CC-CEA9A10CE3B4}" type="pres">
      <dgm:prSet presAssocID="{1EBBDD1F-4C12-41E7-9061-81E32EE05786}" presName="rootText" presStyleLbl="node1" presStyleIdx="0" presStyleCnt="3" custScaleX="53906" custScaleY="38989"/>
      <dgm:spPr/>
      <dgm:t>
        <a:bodyPr/>
        <a:lstStyle/>
        <a:p>
          <a:endParaRPr lang="zh-CN" altLang="en-US"/>
        </a:p>
      </dgm:t>
    </dgm:pt>
    <dgm:pt modelId="{CD1432C7-F493-424C-87B0-02DB0CE15A16}" type="pres">
      <dgm:prSet presAssocID="{1EBBDD1F-4C12-41E7-9061-81E32EE05786}" presName="rootConnector" presStyleLbl="node1" presStyleIdx="0" presStyleCnt="3"/>
      <dgm:spPr/>
      <dgm:t>
        <a:bodyPr/>
        <a:lstStyle/>
        <a:p>
          <a:endParaRPr lang="zh-CN" altLang="en-US"/>
        </a:p>
      </dgm:t>
    </dgm:pt>
    <dgm:pt modelId="{9BD7BBCC-98C2-4959-A168-B8D1F81E346F}" type="pres">
      <dgm:prSet presAssocID="{1EBBDD1F-4C12-41E7-9061-81E32EE05786}" presName="childShape" presStyleCnt="0"/>
      <dgm:spPr/>
    </dgm:pt>
    <dgm:pt modelId="{4AD9A871-A5C5-486F-B7EF-966B408DB455}" type="pres">
      <dgm:prSet presAssocID="{BD465541-36FE-40AC-9A02-105DB3AE0FF8}" presName="Name13" presStyleLbl="parChTrans1D2" presStyleIdx="0" presStyleCnt="5"/>
      <dgm:spPr/>
      <dgm:t>
        <a:bodyPr/>
        <a:lstStyle/>
        <a:p>
          <a:endParaRPr lang="zh-CN" altLang="en-US"/>
        </a:p>
      </dgm:t>
    </dgm:pt>
    <dgm:pt modelId="{7E6F3263-7707-4AA9-95B4-F25FC0195A6A}" type="pres">
      <dgm:prSet presAssocID="{6CF7753C-4984-48DF-BFBE-223A5429CA1B}" presName="childText" presStyleLbl="bgAcc1" presStyleIdx="0" presStyleCnt="5" custScaleX="122403">
        <dgm:presLayoutVars>
          <dgm:bulletEnabled val="1"/>
        </dgm:presLayoutVars>
      </dgm:prSet>
      <dgm:spPr/>
      <dgm:t>
        <a:bodyPr/>
        <a:lstStyle/>
        <a:p>
          <a:endParaRPr lang="zh-CN" altLang="en-US"/>
        </a:p>
      </dgm:t>
    </dgm:pt>
    <dgm:pt modelId="{B67371F3-F6F9-46E9-B4F7-00A80CCDC88D}" type="pres">
      <dgm:prSet presAssocID="{FD80038C-EB01-4802-9E62-56054AF8AD6F}" presName="root" presStyleCnt="0"/>
      <dgm:spPr/>
    </dgm:pt>
    <dgm:pt modelId="{888636EE-E451-4503-8E14-B3D64D3C25C5}" type="pres">
      <dgm:prSet presAssocID="{FD80038C-EB01-4802-9E62-56054AF8AD6F}" presName="rootComposite" presStyleCnt="0"/>
      <dgm:spPr/>
    </dgm:pt>
    <dgm:pt modelId="{2F562697-9F2A-4AE7-BE7F-32134710F391}" type="pres">
      <dgm:prSet presAssocID="{FD80038C-EB01-4802-9E62-56054AF8AD6F}" presName="rootText" presStyleLbl="node1" presStyleIdx="1" presStyleCnt="3" custScaleX="61029" custScaleY="40882"/>
      <dgm:spPr/>
      <dgm:t>
        <a:bodyPr/>
        <a:lstStyle/>
        <a:p>
          <a:endParaRPr lang="zh-CN" altLang="en-US"/>
        </a:p>
      </dgm:t>
    </dgm:pt>
    <dgm:pt modelId="{CF66DC99-FEA9-43DD-A8F1-6F76401C0E17}" type="pres">
      <dgm:prSet presAssocID="{FD80038C-EB01-4802-9E62-56054AF8AD6F}" presName="rootConnector" presStyleLbl="node1" presStyleIdx="1" presStyleCnt="3"/>
      <dgm:spPr/>
      <dgm:t>
        <a:bodyPr/>
        <a:lstStyle/>
        <a:p>
          <a:endParaRPr lang="zh-CN" altLang="en-US"/>
        </a:p>
      </dgm:t>
    </dgm:pt>
    <dgm:pt modelId="{598C4C07-6957-474F-936A-D1C232DDD634}" type="pres">
      <dgm:prSet presAssocID="{FD80038C-EB01-4802-9E62-56054AF8AD6F}" presName="childShape" presStyleCnt="0"/>
      <dgm:spPr/>
    </dgm:pt>
    <dgm:pt modelId="{406EDEC4-4ACD-4D9F-9024-0CF20CD8F67D}" type="pres">
      <dgm:prSet presAssocID="{DA242DAA-4BD5-4382-AED1-C89DD29C87C0}" presName="Name13" presStyleLbl="parChTrans1D2" presStyleIdx="1" presStyleCnt="5"/>
      <dgm:spPr/>
      <dgm:t>
        <a:bodyPr/>
        <a:lstStyle/>
        <a:p>
          <a:endParaRPr lang="zh-CN" altLang="en-US"/>
        </a:p>
      </dgm:t>
    </dgm:pt>
    <dgm:pt modelId="{9734AFC9-C4C8-4FAE-9B86-F3AE11862166}" type="pres">
      <dgm:prSet presAssocID="{65C44AA3-140F-462C-BE88-A5B32379AC2E}" presName="childText" presStyleLbl="bgAcc1" presStyleIdx="1" presStyleCnt="5" custScaleX="123999">
        <dgm:presLayoutVars>
          <dgm:bulletEnabled val="1"/>
        </dgm:presLayoutVars>
      </dgm:prSet>
      <dgm:spPr/>
      <dgm:t>
        <a:bodyPr/>
        <a:lstStyle/>
        <a:p>
          <a:endParaRPr lang="zh-CN" altLang="en-US"/>
        </a:p>
      </dgm:t>
    </dgm:pt>
    <dgm:pt modelId="{FA4E06FB-92A2-4AB3-AE26-C6DB322183AB}" type="pres">
      <dgm:prSet presAssocID="{DEDCE4A6-1FCD-4B87-A5B3-EAD3833CF0C3}" presName="Name13" presStyleLbl="parChTrans1D2" presStyleIdx="2" presStyleCnt="5"/>
      <dgm:spPr/>
      <dgm:t>
        <a:bodyPr/>
        <a:lstStyle/>
        <a:p>
          <a:endParaRPr lang="zh-CN" altLang="en-US"/>
        </a:p>
      </dgm:t>
    </dgm:pt>
    <dgm:pt modelId="{D138ED50-89A9-4487-980B-D8E9FD9A92D6}" type="pres">
      <dgm:prSet presAssocID="{EC054FF4-530A-4336-B4A8-FE000F2258DB}" presName="childText" presStyleLbl="bgAcc1" presStyleIdx="2" presStyleCnt="5" custScaleX="122186">
        <dgm:presLayoutVars>
          <dgm:bulletEnabled val="1"/>
        </dgm:presLayoutVars>
      </dgm:prSet>
      <dgm:spPr/>
      <dgm:t>
        <a:bodyPr/>
        <a:lstStyle/>
        <a:p>
          <a:endParaRPr lang="zh-CN" altLang="en-US"/>
        </a:p>
      </dgm:t>
    </dgm:pt>
    <dgm:pt modelId="{8EA803E1-F333-45BF-9D69-A306BE5D6AC9}" type="pres">
      <dgm:prSet presAssocID="{40896EBC-BEEF-4845-90A2-06A94EC943CA}" presName="root" presStyleCnt="0"/>
      <dgm:spPr/>
    </dgm:pt>
    <dgm:pt modelId="{239FB9DA-87BC-4A93-A3EB-A7CD424702CB}" type="pres">
      <dgm:prSet presAssocID="{40896EBC-BEEF-4845-90A2-06A94EC943CA}" presName="rootComposite" presStyleCnt="0"/>
      <dgm:spPr/>
    </dgm:pt>
    <dgm:pt modelId="{6ADA56EF-EE5D-4F57-B640-DD01C38C7909}" type="pres">
      <dgm:prSet presAssocID="{40896EBC-BEEF-4845-90A2-06A94EC943CA}" presName="rootText" presStyleLbl="node1" presStyleIdx="2" presStyleCnt="3" custScaleX="66673" custScaleY="42774"/>
      <dgm:spPr/>
      <dgm:t>
        <a:bodyPr/>
        <a:lstStyle/>
        <a:p>
          <a:endParaRPr lang="zh-CN" altLang="en-US"/>
        </a:p>
      </dgm:t>
    </dgm:pt>
    <dgm:pt modelId="{0B969D84-E29D-4033-8D25-A6D83CDD7AEB}" type="pres">
      <dgm:prSet presAssocID="{40896EBC-BEEF-4845-90A2-06A94EC943CA}" presName="rootConnector" presStyleLbl="node1" presStyleIdx="2" presStyleCnt="3"/>
      <dgm:spPr/>
      <dgm:t>
        <a:bodyPr/>
        <a:lstStyle/>
        <a:p>
          <a:endParaRPr lang="zh-CN" altLang="en-US"/>
        </a:p>
      </dgm:t>
    </dgm:pt>
    <dgm:pt modelId="{97876AB6-CD43-4617-B5B2-F6FC527F7175}" type="pres">
      <dgm:prSet presAssocID="{40896EBC-BEEF-4845-90A2-06A94EC943CA}" presName="childShape" presStyleCnt="0"/>
      <dgm:spPr/>
    </dgm:pt>
    <dgm:pt modelId="{A8F570D4-2C91-48B1-BA19-B6FCA1402E96}" type="pres">
      <dgm:prSet presAssocID="{A0DBDEEE-6811-4AA6-B0E3-8B1661B2CF2E}" presName="Name13" presStyleLbl="parChTrans1D2" presStyleIdx="3" presStyleCnt="5"/>
      <dgm:spPr/>
      <dgm:t>
        <a:bodyPr/>
        <a:lstStyle/>
        <a:p>
          <a:endParaRPr lang="zh-CN" altLang="en-US"/>
        </a:p>
      </dgm:t>
    </dgm:pt>
    <dgm:pt modelId="{B1890681-A449-4787-BF0E-8D707A482B98}" type="pres">
      <dgm:prSet presAssocID="{5EEDDFA0-42CE-41A3-A79C-3D6CA4BB928E}" presName="childText" presStyleLbl="bgAcc1" presStyleIdx="3" presStyleCnt="5" custScaleX="128208">
        <dgm:presLayoutVars>
          <dgm:bulletEnabled val="1"/>
        </dgm:presLayoutVars>
      </dgm:prSet>
      <dgm:spPr/>
      <dgm:t>
        <a:bodyPr/>
        <a:lstStyle/>
        <a:p>
          <a:endParaRPr lang="zh-CN" altLang="en-US"/>
        </a:p>
      </dgm:t>
    </dgm:pt>
    <dgm:pt modelId="{FA95AB9A-AD99-4526-84A8-398606B0F2F9}" type="pres">
      <dgm:prSet presAssocID="{1B7F6277-C54A-43FB-A8D8-03C3416AA461}" presName="Name13" presStyleLbl="parChTrans1D2" presStyleIdx="4" presStyleCnt="5"/>
      <dgm:spPr/>
      <dgm:t>
        <a:bodyPr/>
        <a:lstStyle/>
        <a:p>
          <a:endParaRPr lang="zh-CN" altLang="en-US"/>
        </a:p>
      </dgm:t>
    </dgm:pt>
    <dgm:pt modelId="{C0DFF0D4-4F82-4BC1-8E20-4596A07863AA}" type="pres">
      <dgm:prSet presAssocID="{451CBBED-DDEC-45CB-AE9C-CF7BF77C624A}" presName="childText" presStyleLbl="bgAcc1" presStyleIdx="4" presStyleCnt="5" custScaleX="126233">
        <dgm:presLayoutVars>
          <dgm:bulletEnabled val="1"/>
        </dgm:presLayoutVars>
      </dgm:prSet>
      <dgm:spPr/>
      <dgm:t>
        <a:bodyPr/>
        <a:lstStyle/>
        <a:p>
          <a:endParaRPr lang="zh-CN" altLang="en-US"/>
        </a:p>
      </dgm:t>
    </dgm:pt>
  </dgm:ptLst>
  <dgm:cxnLst>
    <dgm:cxn modelId="{D2E3E8EF-BAAA-4407-B9E8-6B64101D27E9}" type="presOf" srcId="{FD80038C-EB01-4802-9E62-56054AF8AD6F}" destId="{2F562697-9F2A-4AE7-BE7F-32134710F391}" srcOrd="0" destOrd="0" presId="urn:microsoft.com/office/officeart/2005/8/layout/hierarchy3"/>
    <dgm:cxn modelId="{7090D2A5-9713-4F0E-9146-926352698F99}" type="presOf" srcId="{1EBBDD1F-4C12-41E7-9061-81E32EE05786}" destId="{DFD25E0A-1945-40F7-89CC-CEA9A10CE3B4}" srcOrd="0" destOrd="0" presId="urn:microsoft.com/office/officeart/2005/8/layout/hierarchy3"/>
    <dgm:cxn modelId="{33B95A97-E00D-4040-8F52-E7343BEF25FA}" type="presOf" srcId="{5EEDDFA0-42CE-41A3-A79C-3D6CA4BB928E}" destId="{B1890681-A449-4787-BF0E-8D707A482B98}" srcOrd="0" destOrd="0" presId="urn:microsoft.com/office/officeart/2005/8/layout/hierarchy3"/>
    <dgm:cxn modelId="{F7211A5E-95A3-48BA-9757-D85A9A6ED447}" srcId="{40896EBC-BEEF-4845-90A2-06A94EC943CA}" destId="{5EEDDFA0-42CE-41A3-A79C-3D6CA4BB928E}" srcOrd="0" destOrd="0" parTransId="{A0DBDEEE-6811-4AA6-B0E3-8B1661B2CF2E}" sibTransId="{F283A300-EA30-4338-9E98-7E2EB4E9FF78}"/>
    <dgm:cxn modelId="{B9F69904-45D1-4DAC-8A36-BADD4C7C7530}" srcId="{FD80038C-EB01-4802-9E62-56054AF8AD6F}" destId="{65C44AA3-140F-462C-BE88-A5B32379AC2E}" srcOrd="0" destOrd="0" parTransId="{DA242DAA-4BD5-4382-AED1-C89DD29C87C0}" sibTransId="{2D58D44F-73B0-4374-8B7E-539F0A285F65}"/>
    <dgm:cxn modelId="{BE8C3813-FCA9-4115-999C-8DFD93D3362C}" type="presOf" srcId="{FD80038C-EB01-4802-9E62-56054AF8AD6F}" destId="{CF66DC99-FEA9-43DD-A8F1-6F76401C0E17}" srcOrd="1" destOrd="0" presId="urn:microsoft.com/office/officeart/2005/8/layout/hierarchy3"/>
    <dgm:cxn modelId="{A90A1DE8-5D0D-44FE-AE54-35D0C45462EF}" type="presOf" srcId="{BD465541-36FE-40AC-9A02-105DB3AE0FF8}" destId="{4AD9A871-A5C5-486F-B7EF-966B408DB455}" srcOrd="0" destOrd="0" presId="urn:microsoft.com/office/officeart/2005/8/layout/hierarchy3"/>
    <dgm:cxn modelId="{CD028E37-1A48-440A-889F-7541427DB116}" type="presOf" srcId="{40896EBC-BEEF-4845-90A2-06A94EC943CA}" destId="{0B969D84-E29D-4033-8D25-A6D83CDD7AEB}" srcOrd="1" destOrd="0" presId="urn:microsoft.com/office/officeart/2005/8/layout/hierarchy3"/>
    <dgm:cxn modelId="{AE10D689-6BFE-4200-BB57-6EBC0C16E7FE}" type="presOf" srcId="{1EBBDD1F-4C12-41E7-9061-81E32EE05786}" destId="{CD1432C7-F493-424C-87B0-02DB0CE15A16}" srcOrd="1" destOrd="0" presId="urn:microsoft.com/office/officeart/2005/8/layout/hierarchy3"/>
    <dgm:cxn modelId="{D94F1476-C010-45AC-B744-E24875E7BD2D}" type="presOf" srcId="{DA242DAA-4BD5-4382-AED1-C89DD29C87C0}" destId="{406EDEC4-4ACD-4D9F-9024-0CF20CD8F67D}" srcOrd="0" destOrd="0" presId="urn:microsoft.com/office/officeart/2005/8/layout/hierarchy3"/>
    <dgm:cxn modelId="{FC1A45BB-A01D-4AFB-9B25-B1C76D1F2F3B}" type="presOf" srcId="{DEDCE4A6-1FCD-4B87-A5B3-EAD3833CF0C3}" destId="{FA4E06FB-92A2-4AB3-AE26-C6DB322183AB}" srcOrd="0" destOrd="0" presId="urn:microsoft.com/office/officeart/2005/8/layout/hierarchy3"/>
    <dgm:cxn modelId="{45DA2E00-0656-459E-A0C3-40F7086FD2DD}" srcId="{40896EBC-BEEF-4845-90A2-06A94EC943CA}" destId="{451CBBED-DDEC-45CB-AE9C-CF7BF77C624A}" srcOrd="1" destOrd="0" parTransId="{1B7F6277-C54A-43FB-A8D8-03C3416AA461}" sibTransId="{91244DA8-CE95-4C52-9F99-EEF49E990CC2}"/>
    <dgm:cxn modelId="{3A403EC7-63BF-49FA-88DB-7CCCF10ABD04}" type="presOf" srcId="{1B7F6277-C54A-43FB-A8D8-03C3416AA461}" destId="{FA95AB9A-AD99-4526-84A8-398606B0F2F9}" srcOrd="0" destOrd="0" presId="urn:microsoft.com/office/officeart/2005/8/layout/hierarchy3"/>
    <dgm:cxn modelId="{FBE88A4D-C321-4148-9B1E-124E8B209DEF}" type="presOf" srcId="{65C44AA3-140F-462C-BE88-A5B32379AC2E}" destId="{9734AFC9-C4C8-4FAE-9B86-F3AE11862166}" srcOrd="0" destOrd="0" presId="urn:microsoft.com/office/officeart/2005/8/layout/hierarchy3"/>
    <dgm:cxn modelId="{328CF44F-C284-4187-AA4C-61E5FD030E7C}" type="presOf" srcId="{451CBBED-DDEC-45CB-AE9C-CF7BF77C624A}" destId="{C0DFF0D4-4F82-4BC1-8E20-4596A07863AA}" srcOrd="0" destOrd="0" presId="urn:microsoft.com/office/officeart/2005/8/layout/hierarchy3"/>
    <dgm:cxn modelId="{1E711882-F988-45EA-BBC1-8192D1D50502}" type="presOf" srcId="{A0DBDEEE-6811-4AA6-B0E3-8B1661B2CF2E}" destId="{A8F570D4-2C91-48B1-BA19-B6FCA1402E96}" srcOrd="0" destOrd="0" presId="urn:microsoft.com/office/officeart/2005/8/layout/hierarchy3"/>
    <dgm:cxn modelId="{4EAC6265-4415-4A65-8AF5-25EDEFA1ED32}" type="presOf" srcId="{EC054FF4-530A-4336-B4A8-FE000F2258DB}" destId="{D138ED50-89A9-4487-980B-D8E9FD9A92D6}" srcOrd="0" destOrd="0" presId="urn:microsoft.com/office/officeart/2005/8/layout/hierarchy3"/>
    <dgm:cxn modelId="{447A7862-3C9A-49A6-AC28-F13A702401C5}" srcId="{1EBBDD1F-4C12-41E7-9061-81E32EE05786}" destId="{6CF7753C-4984-48DF-BFBE-223A5429CA1B}" srcOrd="0" destOrd="0" parTransId="{BD465541-36FE-40AC-9A02-105DB3AE0FF8}" sibTransId="{2DCA6E6E-A4A8-4434-8389-B5C5488D3CA7}"/>
    <dgm:cxn modelId="{8B7FFA68-4394-471C-81E4-61E5B5B3A838}" srcId="{14FDC899-2006-47FC-9AD6-32596EC7D767}" destId="{1EBBDD1F-4C12-41E7-9061-81E32EE05786}" srcOrd="0" destOrd="0" parTransId="{487A18D0-0429-4E48-B3C6-914714B99EF7}" sibTransId="{81F8D295-6E7B-44E8-8C22-F549EFE3CA5F}"/>
    <dgm:cxn modelId="{19E8A727-E1A8-4607-82BB-5E0A543E1185}" srcId="{FD80038C-EB01-4802-9E62-56054AF8AD6F}" destId="{EC054FF4-530A-4336-B4A8-FE000F2258DB}" srcOrd="1" destOrd="0" parTransId="{DEDCE4A6-1FCD-4B87-A5B3-EAD3833CF0C3}" sibTransId="{E03B232D-B25E-45F2-8E1D-5EB3EBC36C1B}"/>
    <dgm:cxn modelId="{772CAE69-BC15-4C86-9DD1-286FADB58CF0}" srcId="{14FDC899-2006-47FC-9AD6-32596EC7D767}" destId="{FD80038C-EB01-4802-9E62-56054AF8AD6F}" srcOrd="1" destOrd="0" parTransId="{8CFAE2EB-44B7-4F43-9DBE-DB183F369295}" sibTransId="{03B74722-0A5F-43E4-A00F-97F26039A393}"/>
    <dgm:cxn modelId="{BF3DCD54-295A-4ABF-BC2F-8DCA71411442}" srcId="{14FDC899-2006-47FC-9AD6-32596EC7D767}" destId="{40896EBC-BEEF-4845-90A2-06A94EC943CA}" srcOrd="2" destOrd="0" parTransId="{43B70423-BDDD-48D7-9897-5D00F0AA0EE6}" sibTransId="{B2E9CDAC-B359-4946-85C1-416FF7ED6DF5}"/>
    <dgm:cxn modelId="{BCE89327-274E-44ED-A3E2-573894B2B1C3}" type="presOf" srcId="{14FDC899-2006-47FC-9AD6-32596EC7D767}" destId="{788BBB79-87A3-45EC-B919-DCBB41CC87D2}" srcOrd="0" destOrd="0" presId="urn:microsoft.com/office/officeart/2005/8/layout/hierarchy3"/>
    <dgm:cxn modelId="{5480716B-6772-4222-8C7F-200BA377C3EC}" type="presOf" srcId="{40896EBC-BEEF-4845-90A2-06A94EC943CA}" destId="{6ADA56EF-EE5D-4F57-B640-DD01C38C7909}" srcOrd="0" destOrd="0" presId="urn:microsoft.com/office/officeart/2005/8/layout/hierarchy3"/>
    <dgm:cxn modelId="{DCCF32E6-C2B5-494F-A337-475B88B6CC8F}" type="presOf" srcId="{6CF7753C-4984-48DF-BFBE-223A5429CA1B}" destId="{7E6F3263-7707-4AA9-95B4-F25FC0195A6A}" srcOrd="0" destOrd="0" presId="urn:microsoft.com/office/officeart/2005/8/layout/hierarchy3"/>
    <dgm:cxn modelId="{4C6501B3-0B02-4570-AA68-64A077086E18}" type="presParOf" srcId="{788BBB79-87A3-45EC-B919-DCBB41CC87D2}" destId="{49AA752E-6269-4247-820D-6877EA317A52}" srcOrd="0" destOrd="0" presId="urn:microsoft.com/office/officeart/2005/8/layout/hierarchy3"/>
    <dgm:cxn modelId="{81BA0B43-3383-4FA0-A17C-E475DDCB605B}" type="presParOf" srcId="{49AA752E-6269-4247-820D-6877EA317A52}" destId="{C36D27F3-ECF1-4856-8133-28AB99EBFCA7}" srcOrd="0" destOrd="0" presId="urn:microsoft.com/office/officeart/2005/8/layout/hierarchy3"/>
    <dgm:cxn modelId="{CDDEC7FC-25CA-4D57-8D69-0053FBFEF542}" type="presParOf" srcId="{C36D27F3-ECF1-4856-8133-28AB99EBFCA7}" destId="{DFD25E0A-1945-40F7-89CC-CEA9A10CE3B4}" srcOrd="0" destOrd="0" presId="urn:microsoft.com/office/officeart/2005/8/layout/hierarchy3"/>
    <dgm:cxn modelId="{525068DD-4C63-4FD4-AEEE-0600C9A425D1}" type="presParOf" srcId="{C36D27F3-ECF1-4856-8133-28AB99EBFCA7}" destId="{CD1432C7-F493-424C-87B0-02DB0CE15A16}" srcOrd="1" destOrd="0" presId="urn:microsoft.com/office/officeart/2005/8/layout/hierarchy3"/>
    <dgm:cxn modelId="{C975EB4E-DB02-41A3-8999-2379420DC703}" type="presParOf" srcId="{49AA752E-6269-4247-820D-6877EA317A52}" destId="{9BD7BBCC-98C2-4959-A168-B8D1F81E346F}" srcOrd="1" destOrd="0" presId="urn:microsoft.com/office/officeart/2005/8/layout/hierarchy3"/>
    <dgm:cxn modelId="{CD4E72D8-E51F-471C-A79D-5BC16FE46F78}" type="presParOf" srcId="{9BD7BBCC-98C2-4959-A168-B8D1F81E346F}" destId="{4AD9A871-A5C5-486F-B7EF-966B408DB455}" srcOrd="0" destOrd="0" presId="urn:microsoft.com/office/officeart/2005/8/layout/hierarchy3"/>
    <dgm:cxn modelId="{D6E3BF59-6213-4DB8-ADBF-3000910E8D18}" type="presParOf" srcId="{9BD7BBCC-98C2-4959-A168-B8D1F81E346F}" destId="{7E6F3263-7707-4AA9-95B4-F25FC0195A6A}" srcOrd="1" destOrd="0" presId="urn:microsoft.com/office/officeart/2005/8/layout/hierarchy3"/>
    <dgm:cxn modelId="{EBAC9C29-F654-4B0E-A0D7-3DB0A8B2424E}" type="presParOf" srcId="{788BBB79-87A3-45EC-B919-DCBB41CC87D2}" destId="{B67371F3-F6F9-46E9-B4F7-00A80CCDC88D}" srcOrd="1" destOrd="0" presId="urn:microsoft.com/office/officeart/2005/8/layout/hierarchy3"/>
    <dgm:cxn modelId="{05BEAFF5-5CD6-4CD4-AF01-6005FE88E51A}" type="presParOf" srcId="{B67371F3-F6F9-46E9-B4F7-00A80CCDC88D}" destId="{888636EE-E451-4503-8E14-B3D64D3C25C5}" srcOrd="0" destOrd="0" presId="urn:microsoft.com/office/officeart/2005/8/layout/hierarchy3"/>
    <dgm:cxn modelId="{4CDE7A5B-FF66-477A-AB25-F60C05B318F7}" type="presParOf" srcId="{888636EE-E451-4503-8E14-B3D64D3C25C5}" destId="{2F562697-9F2A-4AE7-BE7F-32134710F391}" srcOrd="0" destOrd="0" presId="urn:microsoft.com/office/officeart/2005/8/layout/hierarchy3"/>
    <dgm:cxn modelId="{540E11B9-2ACB-49A7-BD7B-3BEADD1B01FB}" type="presParOf" srcId="{888636EE-E451-4503-8E14-B3D64D3C25C5}" destId="{CF66DC99-FEA9-43DD-A8F1-6F76401C0E17}" srcOrd="1" destOrd="0" presId="urn:microsoft.com/office/officeart/2005/8/layout/hierarchy3"/>
    <dgm:cxn modelId="{3EF66876-44C6-40A5-844C-31478DB39B04}" type="presParOf" srcId="{B67371F3-F6F9-46E9-B4F7-00A80CCDC88D}" destId="{598C4C07-6957-474F-936A-D1C232DDD634}" srcOrd="1" destOrd="0" presId="urn:microsoft.com/office/officeart/2005/8/layout/hierarchy3"/>
    <dgm:cxn modelId="{E3826667-ABE3-4B59-95AE-C05B72F82BF5}" type="presParOf" srcId="{598C4C07-6957-474F-936A-D1C232DDD634}" destId="{406EDEC4-4ACD-4D9F-9024-0CF20CD8F67D}" srcOrd="0" destOrd="0" presId="urn:microsoft.com/office/officeart/2005/8/layout/hierarchy3"/>
    <dgm:cxn modelId="{E7B871F6-AE42-47CF-80C2-69416172D706}" type="presParOf" srcId="{598C4C07-6957-474F-936A-D1C232DDD634}" destId="{9734AFC9-C4C8-4FAE-9B86-F3AE11862166}" srcOrd="1" destOrd="0" presId="urn:microsoft.com/office/officeart/2005/8/layout/hierarchy3"/>
    <dgm:cxn modelId="{D6712A1F-7CB5-4653-9297-3C737878801E}" type="presParOf" srcId="{598C4C07-6957-474F-936A-D1C232DDD634}" destId="{FA4E06FB-92A2-4AB3-AE26-C6DB322183AB}" srcOrd="2" destOrd="0" presId="urn:microsoft.com/office/officeart/2005/8/layout/hierarchy3"/>
    <dgm:cxn modelId="{446FC336-AAB1-474D-A882-75142FB5F3FA}" type="presParOf" srcId="{598C4C07-6957-474F-936A-D1C232DDD634}" destId="{D138ED50-89A9-4487-980B-D8E9FD9A92D6}" srcOrd="3" destOrd="0" presId="urn:microsoft.com/office/officeart/2005/8/layout/hierarchy3"/>
    <dgm:cxn modelId="{BE928A9F-7135-4F4E-A4A2-AB597F50D00C}" type="presParOf" srcId="{788BBB79-87A3-45EC-B919-DCBB41CC87D2}" destId="{8EA803E1-F333-45BF-9D69-A306BE5D6AC9}" srcOrd="2" destOrd="0" presId="urn:microsoft.com/office/officeart/2005/8/layout/hierarchy3"/>
    <dgm:cxn modelId="{53AA7F85-6E90-4283-90FB-D7516A1D1C7D}" type="presParOf" srcId="{8EA803E1-F333-45BF-9D69-A306BE5D6AC9}" destId="{239FB9DA-87BC-4A93-A3EB-A7CD424702CB}" srcOrd="0" destOrd="0" presId="urn:microsoft.com/office/officeart/2005/8/layout/hierarchy3"/>
    <dgm:cxn modelId="{3CC2BAB3-A93E-49FA-8004-7B23234AB212}" type="presParOf" srcId="{239FB9DA-87BC-4A93-A3EB-A7CD424702CB}" destId="{6ADA56EF-EE5D-4F57-B640-DD01C38C7909}" srcOrd="0" destOrd="0" presId="urn:microsoft.com/office/officeart/2005/8/layout/hierarchy3"/>
    <dgm:cxn modelId="{479F32A1-4ADC-49B9-9A57-447E2388BC34}" type="presParOf" srcId="{239FB9DA-87BC-4A93-A3EB-A7CD424702CB}" destId="{0B969D84-E29D-4033-8D25-A6D83CDD7AEB}" srcOrd="1" destOrd="0" presId="urn:microsoft.com/office/officeart/2005/8/layout/hierarchy3"/>
    <dgm:cxn modelId="{23855402-BC14-4B0F-8780-31B825563769}" type="presParOf" srcId="{8EA803E1-F333-45BF-9D69-A306BE5D6AC9}" destId="{97876AB6-CD43-4617-B5B2-F6FC527F7175}" srcOrd="1" destOrd="0" presId="urn:microsoft.com/office/officeart/2005/8/layout/hierarchy3"/>
    <dgm:cxn modelId="{59BE4DBD-F0D1-4B57-9BD0-A7D1721ABFC7}" type="presParOf" srcId="{97876AB6-CD43-4617-B5B2-F6FC527F7175}" destId="{A8F570D4-2C91-48B1-BA19-B6FCA1402E96}" srcOrd="0" destOrd="0" presId="urn:microsoft.com/office/officeart/2005/8/layout/hierarchy3"/>
    <dgm:cxn modelId="{C7157797-3C59-40B0-82E5-EB91CAD92776}" type="presParOf" srcId="{97876AB6-CD43-4617-B5B2-F6FC527F7175}" destId="{B1890681-A449-4787-BF0E-8D707A482B98}" srcOrd="1" destOrd="0" presId="urn:microsoft.com/office/officeart/2005/8/layout/hierarchy3"/>
    <dgm:cxn modelId="{FC8C29C5-FF18-486F-B163-853DC2258933}" type="presParOf" srcId="{97876AB6-CD43-4617-B5B2-F6FC527F7175}" destId="{FA95AB9A-AD99-4526-84A8-398606B0F2F9}" srcOrd="2" destOrd="0" presId="urn:microsoft.com/office/officeart/2005/8/layout/hierarchy3"/>
    <dgm:cxn modelId="{8180E61A-0280-4DD4-94BE-D1DB8C0ED8C8}" type="presParOf" srcId="{97876AB6-CD43-4617-B5B2-F6FC527F7175}" destId="{C0DFF0D4-4F82-4BC1-8E20-4596A07863AA}" srcOrd="3"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DA9ED81A-19DE-47F3-97D2-14286AE27F43}"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zh-CN" altLang="en-US"/>
        </a:p>
      </dgm:t>
    </dgm:pt>
    <dgm:pt modelId="{4217A3BA-EA8E-4E4E-827F-B3FF186E840B}">
      <dgm:prSet phldrT="[文本]" custT="1"/>
      <dgm:spPr/>
      <dgm:t>
        <a:bodyPr/>
        <a:lstStyle/>
        <a:p>
          <a:r>
            <a:rPr lang="zh-CN" altLang="en-US" sz="2000" b="1" dirty="0" smtClean="0"/>
            <a:t>特征明显，可确认分拆行为</a:t>
          </a:r>
          <a:endParaRPr lang="zh-CN" altLang="en-US" sz="2000" b="1" dirty="0"/>
        </a:p>
      </dgm:t>
    </dgm:pt>
    <dgm:pt modelId="{41F1DA7C-1FF8-4BCF-9460-2E6CB895F98C}" type="parTrans" cxnId="{F8CFD740-308C-4E0B-9890-C6993ECCC105}">
      <dgm:prSet/>
      <dgm:spPr/>
      <dgm:t>
        <a:bodyPr/>
        <a:lstStyle/>
        <a:p>
          <a:endParaRPr lang="zh-CN" altLang="en-US" sz="2000" b="1"/>
        </a:p>
      </dgm:t>
    </dgm:pt>
    <dgm:pt modelId="{A4398AF7-CF18-4920-9BBF-AA82C0C7847F}" type="sibTrans" cxnId="{F8CFD740-308C-4E0B-9890-C6993ECCC105}">
      <dgm:prSet/>
      <dgm:spPr/>
      <dgm:t>
        <a:bodyPr/>
        <a:lstStyle/>
        <a:p>
          <a:endParaRPr lang="zh-CN" altLang="en-US" sz="2000" b="1"/>
        </a:p>
      </dgm:t>
    </dgm:pt>
    <dgm:pt modelId="{753099EC-4E8F-4E9F-AEDB-7358A579D0B1}">
      <dgm:prSet phldrT="[文本]" custT="1"/>
      <dgm:spPr/>
      <dgm:t>
        <a:bodyPr/>
        <a:lstStyle/>
        <a:p>
          <a:r>
            <a:rPr lang="zh-CN" altLang="en-US" sz="2000" b="1" dirty="0" smtClean="0"/>
            <a:t>拒绝办理</a:t>
          </a:r>
          <a:endParaRPr lang="zh-CN" altLang="en-US" sz="2000" b="1" dirty="0"/>
        </a:p>
      </dgm:t>
    </dgm:pt>
    <dgm:pt modelId="{6B37E01B-4B42-4881-848C-E6A266502756}" type="parTrans" cxnId="{5E7C1686-630A-40C0-9229-3798E86F39BF}">
      <dgm:prSet/>
      <dgm:spPr/>
      <dgm:t>
        <a:bodyPr/>
        <a:lstStyle/>
        <a:p>
          <a:endParaRPr lang="zh-CN" altLang="en-US" sz="2000" b="1"/>
        </a:p>
      </dgm:t>
    </dgm:pt>
    <dgm:pt modelId="{1E967E6A-3D9B-4A62-997C-C6957E6FC748}" type="sibTrans" cxnId="{5E7C1686-630A-40C0-9229-3798E86F39BF}">
      <dgm:prSet/>
      <dgm:spPr/>
      <dgm:t>
        <a:bodyPr/>
        <a:lstStyle/>
        <a:p>
          <a:endParaRPr lang="zh-CN" altLang="en-US" sz="2000" b="1"/>
        </a:p>
      </dgm:t>
    </dgm:pt>
    <dgm:pt modelId="{1B2C0F9D-FB62-40A3-9455-A54E4DE52CE2}">
      <dgm:prSet phldrT="[文本]" custT="1"/>
      <dgm:spPr/>
      <dgm:t>
        <a:bodyPr/>
        <a:lstStyle/>
        <a:p>
          <a:r>
            <a:rPr lang="zh-CN" altLang="en-US" sz="2000" b="1" dirty="0" smtClean="0"/>
            <a:t>符合部分特征，不能确认</a:t>
          </a:r>
          <a:endParaRPr lang="zh-CN" altLang="en-US" sz="2000" b="1" dirty="0"/>
        </a:p>
      </dgm:t>
    </dgm:pt>
    <dgm:pt modelId="{8707A041-28D8-4B6A-8FD5-18E47E451C08}" type="parTrans" cxnId="{8DA05892-DC4C-47A2-AC25-74775939A21A}">
      <dgm:prSet/>
      <dgm:spPr/>
      <dgm:t>
        <a:bodyPr/>
        <a:lstStyle/>
        <a:p>
          <a:endParaRPr lang="zh-CN" altLang="en-US" sz="2000" b="1"/>
        </a:p>
      </dgm:t>
    </dgm:pt>
    <dgm:pt modelId="{25ADEB68-E1F7-4A6C-92C5-49C25AE42E36}" type="sibTrans" cxnId="{8DA05892-DC4C-47A2-AC25-74775939A21A}">
      <dgm:prSet/>
      <dgm:spPr/>
      <dgm:t>
        <a:bodyPr/>
        <a:lstStyle/>
        <a:p>
          <a:endParaRPr lang="zh-CN" altLang="en-US" sz="2000" b="1"/>
        </a:p>
      </dgm:t>
    </dgm:pt>
    <dgm:pt modelId="{FB143F34-9132-435B-B010-A3920A70149A}">
      <dgm:prSet phldrT="[文本]" custT="1"/>
      <dgm:spPr/>
      <dgm:t>
        <a:bodyPr/>
        <a:lstStyle/>
        <a:p>
          <a:r>
            <a:rPr lang="zh-CN" altLang="en-US" sz="2000" b="1" dirty="0" smtClean="0"/>
            <a:t>要求客户提供有交易额的证明材料</a:t>
          </a:r>
          <a:endParaRPr lang="zh-CN" altLang="en-US" sz="2000" b="1" dirty="0"/>
        </a:p>
      </dgm:t>
    </dgm:pt>
    <dgm:pt modelId="{A42BA668-5177-4125-94BE-A6CF34A90022}" type="parTrans" cxnId="{833D4682-1362-4B4E-A860-E249B1316597}">
      <dgm:prSet/>
      <dgm:spPr/>
      <dgm:t>
        <a:bodyPr/>
        <a:lstStyle/>
        <a:p>
          <a:endParaRPr lang="zh-CN" altLang="en-US" sz="2000" b="1"/>
        </a:p>
      </dgm:t>
    </dgm:pt>
    <dgm:pt modelId="{6381D0E0-26C7-4AE1-AE81-CAE891265068}" type="sibTrans" cxnId="{833D4682-1362-4B4E-A860-E249B1316597}">
      <dgm:prSet/>
      <dgm:spPr/>
      <dgm:t>
        <a:bodyPr/>
        <a:lstStyle/>
        <a:p>
          <a:endParaRPr lang="zh-CN" altLang="en-US" sz="2000" b="1"/>
        </a:p>
      </dgm:t>
    </dgm:pt>
    <dgm:pt modelId="{C06866A4-2D12-4C63-84A9-7E5E8E84BADC}">
      <dgm:prSet phldrT="[文本]" custT="1"/>
      <dgm:spPr/>
      <dgm:t>
        <a:bodyPr/>
        <a:lstStyle/>
        <a:p>
          <a:r>
            <a:rPr lang="zh-CN" altLang="en-US" sz="2000" b="1" dirty="0" smtClean="0"/>
            <a:t>发现之日</a:t>
          </a:r>
          <a:r>
            <a:rPr lang="en-US" altLang="zh-CN" sz="2000" b="1" dirty="0" smtClean="0"/>
            <a:t>3</a:t>
          </a:r>
          <a:r>
            <a:rPr lang="zh-CN" altLang="en-US" sz="2000" b="1" dirty="0" smtClean="0"/>
            <a:t>日内上报当地外汇局</a:t>
          </a:r>
          <a:endParaRPr lang="zh-CN" altLang="en-US" sz="2000" b="1" dirty="0"/>
        </a:p>
      </dgm:t>
    </dgm:pt>
    <dgm:pt modelId="{71220529-31E6-4A8E-8355-D372533BDA30}" type="parTrans" cxnId="{5B8E5161-1D7B-4096-BFE3-211CA3110B58}">
      <dgm:prSet/>
      <dgm:spPr/>
      <dgm:t>
        <a:bodyPr/>
        <a:lstStyle/>
        <a:p>
          <a:endParaRPr lang="zh-CN" altLang="en-US" sz="2000" b="1"/>
        </a:p>
      </dgm:t>
    </dgm:pt>
    <dgm:pt modelId="{41D85B31-C5B7-415D-BC79-2A409CDA608A}" type="sibTrans" cxnId="{5B8E5161-1D7B-4096-BFE3-211CA3110B58}">
      <dgm:prSet/>
      <dgm:spPr/>
      <dgm:t>
        <a:bodyPr/>
        <a:lstStyle/>
        <a:p>
          <a:endParaRPr lang="zh-CN" altLang="en-US" sz="2000" b="1"/>
        </a:p>
      </dgm:t>
    </dgm:pt>
    <dgm:pt modelId="{9259C879-5AA7-4021-B88B-1CA180F270EA}">
      <dgm:prSet phldrT="[文本]" custT="1"/>
      <dgm:spPr/>
      <dgm:t>
        <a:bodyPr/>
        <a:lstStyle/>
        <a:p>
          <a:r>
            <a:rPr lang="zh-CN" altLang="en-US" sz="2000" b="1" dirty="0" smtClean="0"/>
            <a:t>事后核查发现</a:t>
          </a:r>
          <a:endParaRPr lang="zh-CN" altLang="en-US" sz="2000" b="1" dirty="0"/>
        </a:p>
      </dgm:t>
    </dgm:pt>
    <dgm:pt modelId="{4A30537B-CA26-4731-82A2-10984D157597}" type="parTrans" cxnId="{8FC6ADED-D995-40D0-9306-55F45578C379}">
      <dgm:prSet/>
      <dgm:spPr/>
      <dgm:t>
        <a:bodyPr/>
        <a:lstStyle/>
        <a:p>
          <a:endParaRPr lang="zh-CN" altLang="en-US" sz="2000" b="1"/>
        </a:p>
      </dgm:t>
    </dgm:pt>
    <dgm:pt modelId="{DC85D2BB-6F0D-4CC2-BD05-2DC6AD3E5194}" type="sibTrans" cxnId="{8FC6ADED-D995-40D0-9306-55F45578C379}">
      <dgm:prSet/>
      <dgm:spPr/>
      <dgm:t>
        <a:bodyPr/>
        <a:lstStyle/>
        <a:p>
          <a:endParaRPr lang="zh-CN" altLang="en-US" sz="2000" b="1"/>
        </a:p>
      </dgm:t>
    </dgm:pt>
    <dgm:pt modelId="{D2D6CCF1-CD9A-43F9-88B5-E86A4E834F9C}" type="pres">
      <dgm:prSet presAssocID="{DA9ED81A-19DE-47F3-97D2-14286AE27F43}" presName="Name0" presStyleCnt="0">
        <dgm:presLayoutVars>
          <dgm:chPref val="3"/>
          <dgm:dir/>
          <dgm:animLvl val="lvl"/>
          <dgm:resizeHandles/>
        </dgm:presLayoutVars>
      </dgm:prSet>
      <dgm:spPr/>
      <dgm:t>
        <a:bodyPr/>
        <a:lstStyle/>
        <a:p>
          <a:endParaRPr lang="zh-CN" altLang="en-US"/>
        </a:p>
      </dgm:t>
    </dgm:pt>
    <dgm:pt modelId="{92347AD8-6ED9-40CB-BD23-1AEA950D3244}" type="pres">
      <dgm:prSet presAssocID="{4217A3BA-EA8E-4E4E-827F-B3FF186E840B}" presName="horFlow" presStyleCnt="0"/>
      <dgm:spPr/>
    </dgm:pt>
    <dgm:pt modelId="{D38E0E88-C72F-4E0F-A78D-C4815FCCAB5D}" type="pres">
      <dgm:prSet presAssocID="{4217A3BA-EA8E-4E4E-827F-B3FF186E840B}" presName="bigChev" presStyleLbl="node1" presStyleIdx="0" presStyleCnt="3" custScaleX="80872" custScaleY="27322"/>
      <dgm:spPr/>
      <dgm:t>
        <a:bodyPr/>
        <a:lstStyle/>
        <a:p>
          <a:endParaRPr lang="zh-CN" altLang="en-US"/>
        </a:p>
      </dgm:t>
    </dgm:pt>
    <dgm:pt modelId="{EC19A9D2-4873-4AB1-B592-63D8B9D50B07}" type="pres">
      <dgm:prSet presAssocID="{6B37E01B-4B42-4881-848C-E6A266502756}" presName="parTrans" presStyleCnt="0"/>
      <dgm:spPr/>
    </dgm:pt>
    <dgm:pt modelId="{B2084F68-FB9A-4DA6-88AE-9705212878B1}" type="pres">
      <dgm:prSet presAssocID="{753099EC-4E8F-4E9F-AEDB-7358A579D0B1}" presName="node" presStyleLbl="alignAccFollowNode1" presStyleIdx="0" presStyleCnt="3" custScaleY="31464">
        <dgm:presLayoutVars>
          <dgm:bulletEnabled val="1"/>
        </dgm:presLayoutVars>
      </dgm:prSet>
      <dgm:spPr/>
      <dgm:t>
        <a:bodyPr/>
        <a:lstStyle/>
        <a:p>
          <a:endParaRPr lang="zh-CN" altLang="en-US"/>
        </a:p>
      </dgm:t>
    </dgm:pt>
    <dgm:pt modelId="{FB4C2709-5F95-493E-8F5A-D335AC333DAA}" type="pres">
      <dgm:prSet presAssocID="{4217A3BA-EA8E-4E4E-827F-B3FF186E840B}" presName="vSp" presStyleCnt="0"/>
      <dgm:spPr/>
    </dgm:pt>
    <dgm:pt modelId="{D84D01E5-E3DA-4E8C-AB27-2753850BCEC0}" type="pres">
      <dgm:prSet presAssocID="{1B2C0F9D-FB62-40A3-9455-A54E4DE52CE2}" presName="horFlow" presStyleCnt="0"/>
      <dgm:spPr/>
    </dgm:pt>
    <dgm:pt modelId="{F7C4EF4F-795D-459B-B81B-68DEB04A8945}" type="pres">
      <dgm:prSet presAssocID="{1B2C0F9D-FB62-40A3-9455-A54E4DE52CE2}" presName="bigChev" presStyleLbl="node1" presStyleIdx="1" presStyleCnt="3" custScaleX="78528" custScaleY="30974"/>
      <dgm:spPr/>
      <dgm:t>
        <a:bodyPr/>
        <a:lstStyle/>
        <a:p>
          <a:endParaRPr lang="zh-CN" altLang="en-US"/>
        </a:p>
      </dgm:t>
    </dgm:pt>
    <dgm:pt modelId="{5342C3DA-96E0-47C5-B6CE-18C456F2A1C5}" type="pres">
      <dgm:prSet presAssocID="{A42BA668-5177-4125-94BE-A6CF34A90022}" presName="parTrans" presStyleCnt="0"/>
      <dgm:spPr/>
    </dgm:pt>
    <dgm:pt modelId="{14889BC0-59CA-46FF-B1A6-1EF58EFCC907}" type="pres">
      <dgm:prSet presAssocID="{FB143F34-9132-435B-B010-A3920A70149A}" presName="node" presStyleLbl="alignAccFollowNode1" presStyleIdx="1" presStyleCnt="3" custScaleX="103368" custScaleY="36616">
        <dgm:presLayoutVars>
          <dgm:bulletEnabled val="1"/>
        </dgm:presLayoutVars>
      </dgm:prSet>
      <dgm:spPr/>
      <dgm:t>
        <a:bodyPr/>
        <a:lstStyle/>
        <a:p>
          <a:endParaRPr lang="zh-CN" altLang="en-US"/>
        </a:p>
      </dgm:t>
    </dgm:pt>
    <dgm:pt modelId="{32E3F0F4-15FC-4D82-B711-272B8DA8E17B}" type="pres">
      <dgm:prSet presAssocID="{1B2C0F9D-FB62-40A3-9455-A54E4DE52CE2}" presName="vSp" presStyleCnt="0"/>
      <dgm:spPr/>
    </dgm:pt>
    <dgm:pt modelId="{ECA0D3E5-6DFF-4449-BB6E-1EC2A9F4415A}" type="pres">
      <dgm:prSet presAssocID="{9259C879-5AA7-4021-B88B-1CA180F270EA}" presName="horFlow" presStyleCnt="0"/>
      <dgm:spPr/>
    </dgm:pt>
    <dgm:pt modelId="{A3F18E10-9A4B-40CB-8EEF-F50C53072393}" type="pres">
      <dgm:prSet presAssocID="{9259C879-5AA7-4021-B88B-1CA180F270EA}" presName="bigChev" presStyleLbl="node1" presStyleIdx="2" presStyleCnt="3" custScaleX="77573" custScaleY="26229"/>
      <dgm:spPr/>
      <dgm:t>
        <a:bodyPr/>
        <a:lstStyle/>
        <a:p>
          <a:endParaRPr lang="zh-CN" altLang="en-US"/>
        </a:p>
      </dgm:t>
    </dgm:pt>
    <dgm:pt modelId="{54ECE1B9-CD63-45F0-B404-6CE19CAC263E}" type="pres">
      <dgm:prSet presAssocID="{71220529-31E6-4A8E-8355-D372533BDA30}" presName="parTrans" presStyleCnt="0"/>
      <dgm:spPr/>
    </dgm:pt>
    <dgm:pt modelId="{C64C926D-EF5C-4307-91FE-86FA7DACC039}" type="pres">
      <dgm:prSet presAssocID="{C06866A4-2D12-4C63-84A9-7E5E8E84BADC}" presName="node" presStyleLbl="alignAccFollowNode1" presStyleIdx="2" presStyleCnt="3" custScaleX="102946" custScaleY="32614">
        <dgm:presLayoutVars>
          <dgm:bulletEnabled val="1"/>
        </dgm:presLayoutVars>
      </dgm:prSet>
      <dgm:spPr/>
      <dgm:t>
        <a:bodyPr/>
        <a:lstStyle/>
        <a:p>
          <a:endParaRPr lang="zh-CN" altLang="en-US"/>
        </a:p>
      </dgm:t>
    </dgm:pt>
  </dgm:ptLst>
  <dgm:cxnLst>
    <dgm:cxn modelId="{833D4682-1362-4B4E-A860-E249B1316597}" srcId="{1B2C0F9D-FB62-40A3-9455-A54E4DE52CE2}" destId="{FB143F34-9132-435B-B010-A3920A70149A}" srcOrd="0" destOrd="0" parTransId="{A42BA668-5177-4125-94BE-A6CF34A90022}" sibTransId="{6381D0E0-26C7-4AE1-AE81-CAE891265068}"/>
    <dgm:cxn modelId="{80036DCB-C689-4658-8417-20359287BBBC}" type="presOf" srcId="{4217A3BA-EA8E-4E4E-827F-B3FF186E840B}" destId="{D38E0E88-C72F-4E0F-A78D-C4815FCCAB5D}" srcOrd="0" destOrd="0" presId="urn:microsoft.com/office/officeart/2005/8/layout/lProcess3"/>
    <dgm:cxn modelId="{5E7C1686-630A-40C0-9229-3798E86F39BF}" srcId="{4217A3BA-EA8E-4E4E-827F-B3FF186E840B}" destId="{753099EC-4E8F-4E9F-AEDB-7358A579D0B1}" srcOrd="0" destOrd="0" parTransId="{6B37E01B-4B42-4881-848C-E6A266502756}" sibTransId="{1E967E6A-3D9B-4A62-997C-C6957E6FC748}"/>
    <dgm:cxn modelId="{0A7ADD55-38C8-4178-A705-DA8B7B28EB06}" type="presOf" srcId="{9259C879-5AA7-4021-B88B-1CA180F270EA}" destId="{A3F18E10-9A4B-40CB-8EEF-F50C53072393}" srcOrd="0" destOrd="0" presId="urn:microsoft.com/office/officeart/2005/8/layout/lProcess3"/>
    <dgm:cxn modelId="{8FC6ADED-D995-40D0-9306-55F45578C379}" srcId="{DA9ED81A-19DE-47F3-97D2-14286AE27F43}" destId="{9259C879-5AA7-4021-B88B-1CA180F270EA}" srcOrd="2" destOrd="0" parTransId="{4A30537B-CA26-4731-82A2-10984D157597}" sibTransId="{DC85D2BB-6F0D-4CC2-BD05-2DC6AD3E5194}"/>
    <dgm:cxn modelId="{890E9D7A-4AE1-465E-A0E7-0CB6346E47CC}" type="presOf" srcId="{FB143F34-9132-435B-B010-A3920A70149A}" destId="{14889BC0-59CA-46FF-B1A6-1EF58EFCC907}" srcOrd="0" destOrd="0" presId="urn:microsoft.com/office/officeart/2005/8/layout/lProcess3"/>
    <dgm:cxn modelId="{F8CFD740-308C-4E0B-9890-C6993ECCC105}" srcId="{DA9ED81A-19DE-47F3-97D2-14286AE27F43}" destId="{4217A3BA-EA8E-4E4E-827F-B3FF186E840B}" srcOrd="0" destOrd="0" parTransId="{41F1DA7C-1FF8-4BCF-9460-2E6CB895F98C}" sibTransId="{A4398AF7-CF18-4920-9BBF-AA82C0C7847F}"/>
    <dgm:cxn modelId="{9E810D71-A69D-46A4-9506-08182CC40C3B}" type="presOf" srcId="{753099EC-4E8F-4E9F-AEDB-7358A579D0B1}" destId="{B2084F68-FB9A-4DA6-88AE-9705212878B1}" srcOrd="0" destOrd="0" presId="urn:microsoft.com/office/officeart/2005/8/layout/lProcess3"/>
    <dgm:cxn modelId="{979A2384-E7EA-4083-97E7-135699E31724}" type="presOf" srcId="{C06866A4-2D12-4C63-84A9-7E5E8E84BADC}" destId="{C64C926D-EF5C-4307-91FE-86FA7DACC039}" srcOrd="0" destOrd="0" presId="urn:microsoft.com/office/officeart/2005/8/layout/lProcess3"/>
    <dgm:cxn modelId="{A9715215-EAA9-4EEC-97FA-F9CF9907F1EA}" type="presOf" srcId="{DA9ED81A-19DE-47F3-97D2-14286AE27F43}" destId="{D2D6CCF1-CD9A-43F9-88B5-E86A4E834F9C}" srcOrd="0" destOrd="0" presId="urn:microsoft.com/office/officeart/2005/8/layout/lProcess3"/>
    <dgm:cxn modelId="{5B8E5161-1D7B-4096-BFE3-211CA3110B58}" srcId="{9259C879-5AA7-4021-B88B-1CA180F270EA}" destId="{C06866A4-2D12-4C63-84A9-7E5E8E84BADC}" srcOrd="0" destOrd="0" parTransId="{71220529-31E6-4A8E-8355-D372533BDA30}" sibTransId="{41D85B31-C5B7-415D-BC79-2A409CDA608A}"/>
    <dgm:cxn modelId="{63A1CF28-3339-4BF0-A34F-79FBFD746229}" type="presOf" srcId="{1B2C0F9D-FB62-40A3-9455-A54E4DE52CE2}" destId="{F7C4EF4F-795D-459B-B81B-68DEB04A8945}" srcOrd="0" destOrd="0" presId="urn:microsoft.com/office/officeart/2005/8/layout/lProcess3"/>
    <dgm:cxn modelId="{8DA05892-DC4C-47A2-AC25-74775939A21A}" srcId="{DA9ED81A-19DE-47F3-97D2-14286AE27F43}" destId="{1B2C0F9D-FB62-40A3-9455-A54E4DE52CE2}" srcOrd="1" destOrd="0" parTransId="{8707A041-28D8-4B6A-8FD5-18E47E451C08}" sibTransId="{25ADEB68-E1F7-4A6C-92C5-49C25AE42E36}"/>
    <dgm:cxn modelId="{919F4076-0AF6-4919-8C28-E33F49231464}" type="presParOf" srcId="{D2D6CCF1-CD9A-43F9-88B5-E86A4E834F9C}" destId="{92347AD8-6ED9-40CB-BD23-1AEA950D3244}" srcOrd="0" destOrd="0" presId="urn:microsoft.com/office/officeart/2005/8/layout/lProcess3"/>
    <dgm:cxn modelId="{63254884-711B-4A68-9FE6-3DA6A4D3344D}" type="presParOf" srcId="{92347AD8-6ED9-40CB-BD23-1AEA950D3244}" destId="{D38E0E88-C72F-4E0F-A78D-C4815FCCAB5D}" srcOrd="0" destOrd="0" presId="urn:microsoft.com/office/officeart/2005/8/layout/lProcess3"/>
    <dgm:cxn modelId="{945183E6-9754-4831-B8B0-17EB89DEB8CB}" type="presParOf" srcId="{92347AD8-6ED9-40CB-BD23-1AEA950D3244}" destId="{EC19A9D2-4873-4AB1-B592-63D8B9D50B07}" srcOrd="1" destOrd="0" presId="urn:microsoft.com/office/officeart/2005/8/layout/lProcess3"/>
    <dgm:cxn modelId="{51FEA953-79FC-426A-B243-39F4549B69A3}" type="presParOf" srcId="{92347AD8-6ED9-40CB-BD23-1AEA950D3244}" destId="{B2084F68-FB9A-4DA6-88AE-9705212878B1}" srcOrd="2" destOrd="0" presId="urn:microsoft.com/office/officeart/2005/8/layout/lProcess3"/>
    <dgm:cxn modelId="{C9746386-BD2C-4956-A711-72FA6C5B34BA}" type="presParOf" srcId="{D2D6CCF1-CD9A-43F9-88B5-E86A4E834F9C}" destId="{FB4C2709-5F95-493E-8F5A-D335AC333DAA}" srcOrd="1" destOrd="0" presId="urn:microsoft.com/office/officeart/2005/8/layout/lProcess3"/>
    <dgm:cxn modelId="{807F1AFF-D9EC-48AA-8A96-07562A37D614}" type="presParOf" srcId="{D2D6CCF1-CD9A-43F9-88B5-E86A4E834F9C}" destId="{D84D01E5-E3DA-4E8C-AB27-2753850BCEC0}" srcOrd="2" destOrd="0" presId="urn:microsoft.com/office/officeart/2005/8/layout/lProcess3"/>
    <dgm:cxn modelId="{64599812-9492-4342-88AC-97A4022699BA}" type="presParOf" srcId="{D84D01E5-E3DA-4E8C-AB27-2753850BCEC0}" destId="{F7C4EF4F-795D-459B-B81B-68DEB04A8945}" srcOrd="0" destOrd="0" presId="urn:microsoft.com/office/officeart/2005/8/layout/lProcess3"/>
    <dgm:cxn modelId="{265AD866-07FD-48F3-91DE-EB9060938C02}" type="presParOf" srcId="{D84D01E5-E3DA-4E8C-AB27-2753850BCEC0}" destId="{5342C3DA-96E0-47C5-B6CE-18C456F2A1C5}" srcOrd="1" destOrd="0" presId="urn:microsoft.com/office/officeart/2005/8/layout/lProcess3"/>
    <dgm:cxn modelId="{646C071F-1715-4218-A36E-CD5F8075CACA}" type="presParOf" srcId="{D84D01E5-E3DA-4E8C-AB27-2753850BCEC0}" destId="{14889BC0-59CA-46FF-B1A6-1EF58EFCC907}" srcOrd="2" destOrd="0" presId="urn:microsoft.com/office/officeart/2005/8/layout/lProcess3"/>
    <dgm:cxn modelId="{13C97D36-F71A-4AC7-97C1-E220E736131C}" type="presParOf" srcId="{D2D6CCF1-CD9A-43F9-88B5-E86A4E834F9C}" destId="{32E3F0F4-15FC-4D82-B711-272B8DA8E17B}" srcOrd="3" destOrd="0" presId="urn:microsoft.com/office/officeart/2005/8/layout/lProcess3"/>
    <dgm:cxn modelId="{E2A6A38F-E4BF-4AF3-85E4-B6CFD030ABA1}" type="presParOf" srcId="{D2D6CCF1-CD9A-43F9-88B5-E86A4E834F9C}" destId="{ECA0D3E5-6DFF-4449-BB6E-1EC2A9F4415A}" srcOrd="4" destOrd="0" presId="urn:microsoft.com/office/officeart/2005/8/layout/lProcess3"/>
    <dgm:cxn modelId="{798246A4-1D5F-4692-8F17-947F6A632816}" type="presParOf" srcId="{ECA0D3E5-6DFF-4449-BB6E-1EC2A9F4415A}" destId="{A3F18E10-9A4B-40CB-8EEF-F50C53072393}" srcOrd="0" destOrd="0" presId="urn:microsoft.com/office/officeart/2005/8/layout/lProcess3"/>
    <dgm:cxn modelId="{A065E306-B745-42EE-A8CE-B0BAA57AD8F2}" type="presParOf" srcId="{ECA0D3E5-6DFF-4449-BB6E-1EC2A9F4415A}" destId="{54ECE1B9-CD63-45F0-B404-6CE19CAC263E}" srcOrd="1" destOrd="0" presId="urn:microsoft.com/office/officeart/2005/8/layout/lProcess3"/>
    <dgm:cxn modelId="{8665AB4D-79FF-4578-BD0D-0918C4BE7DDF}" type="presParOf" srcId="{ECA0D3E5-6DFF-4449-BB6E-1EC2A9F4415A}" destId="{C64C926D-EF5C-4307-91FE-86FA7DACC039}" srcOrd="2" destOrd="0" presId="urn:microsoft.com/office/officeart/2005/8/layout/l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4D04643-016D-4367-81F2-AD6185904E8B}" type="doc">
      <dgm:prSet loTypeId="urn:microsoft.com/office/officeart/2005/8/layout/radial3" loCatId="cycle" qsTypeId="urn:microsoft.com/office/officeart/2005/8/quickstyle/simple1" qsCatId="simple" csTypeId="urn:microsoft.com/office/officeart/2005/8/colors/accent1_2" csCatId="accent1" phldr="1"/>
      <dgm:spPr/>
    </dgm:pt>
    <dgm:pt modelId="{F739E854-61E9-44FA-981A-CADC24C0261B}">
      <dgm:prSet phldrT="[文本]"/>
      <dgm:spPr/>
      <dgm:t>
        <a:bodyPr/>
        <a:lstStyle/>
        <a:p>
          <a:r>
            <a:rPr lang="zh-CN" altLang="en-US" dirty="0" smtClean="0"/>
            <a:t>个人外汇业务展业规范</a:t>
          </a:r>
        </a:p>
      </dgm:t>
    </dgm:pt>
    <dgm:pt modelId="{235FC4F9-901B-4035-B754-B8B73FCD3606}" type="parTrans" cxnId="{26DD0404-EDB4-46BA-BF35-CFBFFA023557}">
      <dgm:prSet/>
      <dgm:spPr/>
      <dgm:t>
        <a:bodyPr/>
        <a:lstStyle/>
        <a:p>
          <a:endParaRPr lang="zh-CN" altLang="en-US"/>
        </a:p>
      </dgm:t>
    </dgm:pt>
    <dgm:pt modelId="{141CF049-5A09-4B78-90E2-2236D13CD452}" type="sibTrans" cxnId="{26DD0404-EDB4-46BA-BF35-CFBFFA023557}">
      <dgm:prSet/>
      <dgm:spPr/>
      <dgm:t>
        <a:bodyPr/>
        <a:lstStyle/>
        <a:p>
          <a:endParaRPr lang="zh-CN" altLang="en-US"/>
        </a:p>
      </dgm:t>
    </dgm:pt>
    <dgm:pt modelId="{748C19C9-379B-495F-8512-0CA99523E1AB}">
      <dgm:prSet phldrT="[文本]"/>
      <dgm:spPr/>
      <dgm:t>
        <a:bodyPr/>
        <a:lstStyle/>
        <a:p>
          <a:endParaRPr lang="zh-CN" altLang="en-US"/>
        </a:p>
      </dgm:t>
    </dgm:pt>
    <dgm:pt modelId="{DC193433-F144-4BFD-8785-5D2F886EDF68}" type="parTrans" cxnId="{5F452C45-563B-4CBF-BCFE-D5D0362B68AD}">
      <dgm:prSet/>
      <dgm:spPr/>
      <dgm:t>
        <a:bodyPr/>
        <a:lstStyle/>
        <a:p>
          <a:endParaRPr lang="zh-CN" altLang="en-US"/>
        </a:p>
      </dgm:t>
    </dgm:pt>
    <dgm:pt modelId="{036F2237-B9C0-4B28-AB95-C8DFFEF5024A}" type="sibTrans" cxnId="{5F452C45-563B-4CBF-BCFE-D5D0362B68AD}">
      <dgm:prSet/>
      <dgm:spPr/>
      <dgm:t>
        <a:bodyPr/>
        <a:lstStyle/>
        <a:p>
          <a:endParaRPr lang="zh-CN" altLang="en-US"/>
        </a:p>
      </dgm:t>
    </dgm:pt>
    <dgm:pt modelId="{395CC645-1917-46A3-912C-49EE913F91EB}">
      <dgm:prSet phldrT="[文本]"/>
      <dgm:spPr/>
      <dgm:t>
        <a:bodyPr/>
        <a:lstStyle/>
        <a:p>
          <a:endParaRPr lang="zh-CN" altLang="en-US"/>
        </a:p>
      </dgm:t>
    </dgm:pt>
    <dgm:pt modelId="{4601EF15-B19D-4480-9831-1C130DD5B6E0}" type="parTrans" cxnId="{B797A07B-6D16-4150-8592-D532EBDF7245}">
      <dgm:prSet/>
      <dgm:spPr/>
      <dgm:t>
        <a:bodyPr/>
        <a:lstStyle/>
        <a:p>
          <a:endParaRPr lang="zh-CN" altLang="en-US"/>
        </a:p>
      </dgm:t>
    </dgm:pt>
    <dgm:pt modelId="{52F0B14B-C56E-4EB7-965C-0CEA1DA62BBA}" type="sibTrans" cxnId="{B797A07B-6D16-4150-8592-D532EBDF7245}">
      <dgm:prSet/>
      <dgm:spPr/>
      <dgm:t>
        <a:bodyPr/>
        <a:lstStyle/>
        <a:p>
          <a:endParaRPr lang="zh-CN" altLang="en-US"/>
        </a:p>
      </dgm:t>
    </dgm:pt>
    <dgm:pt modelId="{890AD403-027D-4362-B38A-F9CDFB77F846}">
      <dgm:prSet phldrT="[文本]"/>
      <dgm:spPr/>
      <dgm:t>
        <a:bodyPr/>
        <a:lstStyle/>
        <a:p>
          <a:r>
            <a:rPr lang="zh-CN" altLang="en-US" dirty="0" smtClean="0"/>
            <a:t>持续监控</a:t>
          </a:r>
          <a:endParaRPr lang="zh-CN" altLang="en-US" dirty="0"/>
        </a:p>
      </dgm:t>
    </dgm:pt>
    <dgm:pt modelId="{56F50E40-73CD-4393-BE76-4EF770598AEB}" type="parTrans" cxnId="{4393C797-FEAB-4C23-B802-90E17DD35539}">
      <dgm:prSet/>
      <dgm:spPr/>
      <dgm:t>
        <a:bodyPr/>
        <a:lstStyle/>
        <a:p>
          <a:endParaRPr lang="zh-CN" altLang="en-US"/>
        </a:p>
      </dgm:t>
    </dgm:pt>
    <dgm:pt modelId="{BCE46FB0-8AE9-43FA-9EA3-3A95286E2066}" type="sibTrans" cxnId="{4393C797-FEAB-4C23-B802-90E17DD35539}">
      <dgm:prSet/>
      <dgm:spPr/>
      <dgm:t>
        <a:bodyPr/>
        <a:lstStyle/>
        <a:p>
          <a:endParaRPr lang="zh-CN" altLang="en-US"/>
        </a:p>
      </dgm:t>
    </dgm:pt>
    <dgm:pt modelId="{C83801F3-DE20-4297-8DDC-A49D57EDB513}">
      <dgm:prSet phldrT="[文本]"/>
      <dgm:spPr/>
      <dgm:t>
        <a:bodyPr/>
        <a:lstStyle/>
        <a:p>
          <a:endParaRPr lang="zh-CN" altLang="en-US"/>
        </a:p>
      </dgm:t>
    </dgm:pt>
    <dgm:pt modelId="{E039B986-6828-4129-A7D1-1492DFB77940}" type="parTrans" cxnId="{BF4182A6-72CC-421D-87D1-BEC1431993D5}">
      <dgm:prSet/>
      <dgm:spPr/>
      <dgm:t>
        <a:bodyPr/>
        <a:lstStyle/>
        <a:p>
          <a:endParaRPr lang="zh-CN" altLang="en-US"/>
        </a:p>
      </dgm:t>
    </dgm:pt>
    <dgm:pt modelId="{A55E10ED-DCC9-4CA1-8763-5A5D6DF59C57}" type="sibTrans" cxnId="{BF4182A6-72CC-421D-87D1-BEC1431993D5}">
      <dgm:prSet/>
      <dgm:spPr/>
      <dgm:t>
        <a:bodyPr/>
        <a:lstStyle/>
        <a:p>
          <a:endParaRPr lang="zh-CN" altLang="en-US"/>
        </a:p>
      </dgm:t>
    </dgm:pt>
    <dgm:pt modelId="{332C594D-16A4-49ED-8737-0C2DEF4F0027}">
      <dgm:prSet phldrT="[文本]"/>
      <dgm:spPr/>
      <dgm:t>
        <a:bodyPr/>
        <a:lstStyle/>
        <a:p>
          <a:endParaRPr lang="zh-CN" altLang="en-US"/>
        </a:p>
      </dgm:t>
    </dgm:pt>
    <dgm:pt modelId="{BCAB3120-4560-41AD-8D4D-ADABFC00E160}" type="parTrans" cxnId="{099734A7-37BF-44EC-B230-7DBDAF8528DE}">
      <dgm:prSet/>
      <dgm:spPr/>
      <dgm:t>
        <a:bodyPr/>
        <a:lstStyle/>
        <a:p>
          <a:endParaRPr lang="zh-CN" altLang="en-US"/>
        </a:p>
      </dgm:t>
    </dgm:pt>
    <dgm:pt modelId="{7EA45581-8417-4126-B933-A0D3811A8562}" type="sibTrans" cxnId="{099734A7-37BF-44EC-B230-7DBDAF8528DE}">
      <dgm:prSet/>
      <dgm:spPr/>
      <dgm:t>
        <a:bodyPr/>
        <a:lstStyle/>
        <a:p>
          <a:endParaRPr lang="zh-CN" altLang="en-US"/>
        </a:p>
      </dgm:t>
    </dgm:pt>
    <dgm:pt modelId="{7AE3CBCE-5264-4520-A28C-36CB65E561A0}">
      <dgm:prSet phldrT="[文本]"/>
      <dgm:spPr/>
      <dgm:t>
        <a:bodyPr/>
        <a:lstStyle/>
        <a:p>
          <a:endParaRPr lang="zh-CN" altLang="en-US" dirty="0"/>
        </a:p>
      </dgm:t>
    </dgm:pt>
    <dgm:pt modelId="{066AD688-CFBC-453E-B0C6-9489F8E54B6C}" type="parTrans" cxnId="{B29C660A-EF25-4976-9DE3-C07BC696533D}">
      <dgm:prSet/>
      <dgm:spPr/>
      <dgm:t>
        <a:bodyPr/>
        <a:lstStyle/>
        <a:p>
          <a:endParaRPr lang="zh-CN" altLang="en-US"/>
        </a:p>
      </dgm:t>
    </dgm:pt>
    <dgm:pt modelId="{457A6D2E-992F-49A8-A440-A5A84306CE1C}" type="sibTrans" cxnId="{B29C660A-EF25-4976-9DE3-C07BC696533D}">
      <dgm:prSet/>
      <dgm:spPr/>
      <dgm:t>
        <a:bodyPr/>
        <a:lstStyle/>
        <a:p>
          <a:endParaRPr lang="zh-CN" altLang="en-US"/>
        </a:p>
      </dgm:t>
    </dgm:pt>
    <dgm:pt modelId="{B8BF6A79-B840-49C3-AFFE-0954EBE8329F}">
      <dgm:prSet phldrT="[文本]"/>
      <dgm:spPr/>
      <dgm:t>
        <a:bodyPr/>
        <a:lstStyle/>
        <a:p>
          <a:r>
            <a:rPr lang="zh-CN" altLang="en-US" dirty="0" smtClean="0"/>
            <a:t>风险提示</a:t>
          </a:r>
          <a:endParaRPr lang="zh-CN" altLang="en-US" dirty="0"/>
        </a:p>
      </dgm:t>
    </dgm:pt>
    <dgm:pt modelId="{5093BCB7-E7B2-4565-94B1-879949CE1777}" type="parTrans" cxnId="{D8C7D807-F766-4F2A-AD6C-A2F933A11C7E}">
      <dgm:prSet/>
      <dgm:spPr/>
      <dgm:t>
        <a:bodyPr/>
        <a:lstStyle/>
        <a:p>
          <a:endParaRPr lang="zh-CN" altLang="en-US"/>
        </a:p>
      </dgm:t>
    </dgm:pt>
    <dgm:pt modelId="{43EBB7F1-CF52-49AD-B096-B182922E2D50}" type="sibTrans" cxnId="{D8C7D807-F766-4F2A-AD6C-A2F933A11C7E}">
      <dgm:prSet/>
      <dgm:spPr/>
      <dgm:t>
        <a:bodyPr/>
        <a:lstStyle/>
        <a:p>
          <a:endParaRPr lang="zh-CN" altLang="en-US"/>
        </a:p>
      </dgm:t>
    </dgm:pt>
    <dgm:pt modelId="{FE2DD62D-838A-4DD8-A95F-BC63B7B3643F}">
      <dgm:prSet phldrT="[文本]"/>
      <dgm:spPr/>
      <dgm:t>
        <a:bodyPr/>
        <a:lstStyle/>
        <a:p>
          <a:r>
            <a:rPr lang="zh-CN" altLang="en-US" dirty="0" smtClean="0"/>
            <a:t>客户分类</a:t>
          </a:r>
          <a:endParaRPr lang="zh-CN" altLang="en-US" dirty="0"/>
        </a:p>
      </dgm:t>
    </dgm:pt>
    <dgm:pt modelId="{C0C9E3B3-F292-4348-BB1E-BE7318D558A7}" type="parTrans" cxnId="{0762C868-4C47-413B-9843-91824E8437EA}">
      <dgm:prSet/>
      <dgm:spPr/>
      <dgm:t>
        <a:bodyPr/>
        <a:lstStyle/>
        <a:p>
          <a:endParaRPr lang="zh-CN" altLang="en-US"/>
        </a:p>
      </dgm:t>
    </dgm:pt>
    <dgm:pt modelId="{553F167C-BC9A-48C0-ACFC-ED8F9251F413}" type="sibTrans" cxnId="{0762C868-4C47-413B-9843-91824E8437EA}">
      <dgm:prSet/>
      <dgm:spPr/>
      <dgm:t>
        <a:bodyPr/>
        <a:lstStyle/>
        <a:p>
          <a:endParaRPr lang="zh-CN" altLang="en-US"/>
        </a:p>
      </dgm:t>
    </dgm:pt>
    <dgm:pt modelId="{6264C4AB-999A-4E13-8048-AAE3508C289C}">
      <dgm:prSet phldrT="[文本]"/>
      <dgm:spPr/>
      <dgm:t>
        <a:bodyPr/>
        <a:lstStyle/>
        <a:p>
          <a:r>
            <a:rPr lang="zh-CN" altLang="en-US" dirty="0" smtClean="0"/>
            <a:t>业务审核</a:t>
          </a:r>
          <a:endParaRPr lang="zh-CN" altLang="en-US" dirty="0"/>
        </a:p>
      </dgm:t>
    </dgm:pt>
    <dgm:pt modelId="{129AD749-B560-4353-82C5-E798D176E4D0}" type="parTrans" cxnId="{412C7D1F-FA7E-4FE9-B1E5-FFCD1087EFDF}">
      <dgm:prSet/>
      <dgm:spPr/>
      <dgm:t>
        <a:bodyPr/>
        <a:lstStyle/>
        <a:p>
          <a:endParaRPr lang="zh-CN" altLang="en-US"/>
        </a:p>
      </dgm:t>
    </dgm:pt>
    <dgm:pt modelId="{63B1C1BB-48F4-4BD6-9617-2BB86CAE9AE1}" type="sibTrans" cxnId="{412C7D1F-FA7E-4FE9-B1E5-FFCD1087EFDF}">
      <dgm:prSet/>
      <dgm:spPr/>
      <dgm:t>
        <a:bodyPr/>
        <a:lstStyle/>
        <a:p>
          <a:endParaRPr lang="zh-CN" altLang="en-US"/>
        </a:p>
      </dgm:t>
    </dgm:pt>
    <dgm:pt modelId="{114330CA-7700-4C8A-81DD-0391221165A7}">
      <dgm:prSet phldrT="[文本]"/>
      <dgm:spPr>
        <a:solidFill>
          <a:srgbClr val="C00000">
            <a:alpha val="50000"/>
          </a:srgbClr>
        </a:solidFill>
      </dgm:spPr>
      <dgm:t>
        <a:bodyPr/>
        <a:lstStyle/>
        <a:p>
          <a:r>
            <a:rPr lang="zh-CN" altLang="en-US" dirty="0" smtClean="0"/>
            <a:t>客户识别</a:t>
          </a:r>
          <a:endParaRPr lang="zh-CN" altLang="en-US" dirty="0"/>
        </a:p>
      </dgm:t>
    </dgm:pt>
    <dgm:pt modelId="{DA6C9CBE-1116-47DA-8B5B-02F67B956FF6}" type="sibTrans" cxnId="{3B036984-D6CD-4678-A22A-978F22E2A52D}">
      <dgm:prSet/>
      <dgm:spPr/>
      <dgm:t>
        <a:bodyPr/>
        <a:lstStyle/>
        <a:p>
          <a:endParaRPr lang="zh-CN" altLang="en-US"/>
        </a:p>
      </dgm:t>
    </dgm:pt>
    <dgm:pt modelId="{BEDC8419-FF4E-49B5-B0B4-7B814482F644}" type="parTrans" cxnId="{3B036984-D6CD-4678-A22A-978F22E2A52D}">
      <dgm:prSet/>
      <dgm:spPr/>
      <dgm:t>
        <a:bodyPr/>
        <a:lstStyle/>
        <a:p>
          <a:endParaRPr lang="zh-CN" altLang="en-US"/>
        </a:p>
      </dgm:t>
    </dgm:pt>
    <dgm:pt modelId="{F7053446-1B70-4294-8032-DEFC575873BD}" type="pres">
      <dgm:prSet presAssocID="{34D04643-016D-4367-81F2-AD6185904E8B}" presName="composite" presStyleCnt="0">
        <dgm:presLayoutVars>
          <dgm:chMax val="1"/>
          <dgm:dir/>
          <dgm:resizeHandles val="exact"/>
        </dgm:presLayoutVars>
      </dgm:prSet>
      <dgm:spPr/>
    </dgm:pt>
    <dgm:pt modelId="{298290B7-5D0F-4A3B-9048-7D3179930E89}" type="pres">
      <dgm:prSet presAssocID="{34D04643-016D-4367-81F2-AD6185904E8B}" presName="radial" presStyleCnt="0">
        <dgm:presLayoutVars>
          <dgm:animLvl val="ctr"/>
        </dgm:presLayoutVars>
      </dgm:prSet>
      <dgm:spPr/>
    </dgm:pt>
    <dgm:pt modelId="{5101B53C-0EB3-4699-89FA-3420A7577EEF}" type="pres">
      <dgm:prSet presAssocID="{F739E854-61E9-44FA-981A-CADC24C0261B}" presName="centerShape" presStyleLbl="vennNode1" presStyleIdx="0" presStyleCnt="6"/>
      <dgm:spPr/>
      <dgm:t>
        <a:bodyPr/>
        <a:lstStyle/>
        <a:p>
          <a:endParaRPr lang="zh-CN" altLang="en-US"/>
        </a:p>
      </dgm:t>
    </dgm:pt>
    <dgm:pt modelId="{D5CF65CE-2006-4601-A2C1-D67B6B849CAC}" type="pres">
      <dgm:prSet presAssocID="{114330CA-7700-4C8A-81DD-0391221165A7}" presName="node" presStyleLbl="vennNode1" presStyleIdx="1" presStyleCnt="6" custScaleX="162625" custScaleY="168390">
        <dgm:presLayoutVars>
          <dgm:bulletEnabled val="1"/>
        </dgm:presLayoutVars>
      </dgm:prSet>
      <dgm:spPr/>
      <dgm:t>
        <a:bodyPr/>
        <a:lstStyle/>
        <a:p>
          <a:endParaRPr lang="zh-CN" altLang="en-US"/>
        </a:p>
      </dgm:t>
    </dgm:pt>
    <dgm:pt modelId="{CC14C18A-BDED-4926-9AFF-EDDF070D9D65}" type="pres">
      <dgm:prSet presAssocID="{FE2DD62D-838A-4DD8-A95F-BC63B7B3643F}" presName="node" presStyleLbl="vennNode1" presStyleIdx="2" presStyleCnt="6">
        <dgm:presLayoutVars>
          <dgm:bulletEnabled val="1"/>
        </dgm:presLayoutVars>
      </dgm:prSet>
      <dgm:spPr/>
      <dgm:t>
        <a:bodyPr/>
        <a:lstStyle/>
        <a:p>
          <a:endParaRPr lang="zh-CN" altLang="en-US"/>
        </a:p>
      </dgm:t>
    </dgm:pt>
    <dgm:pt modelId="{08D2089D-CFD7-4123-A22C-930E98F51F12}" type="pres">
      <dgm:prSet presAssocID="{6264C4AB-999A-4E13-8048-AAE3508C289C}" presName="node" presStyleLbl="vennNode1" presStyleIdx="3" presStyleCnt="6">
        <dgm:presLayoutVars>
          <dgm:bulletEnabled val="1"/>
        </dgm:presLayoutVars>
      </dgm:prSet>
      <dgm:spPr/>
      <dgm:t>
        <a:bodyPr/>
        <a:lstStyle/>
        <a:p>
          <a:endParaRPr lang="zh-CN" altLang="en-US"/>
        </a:p>
      </dgm:t>
    </dgm:pt>
    <dgm:pt modelId="{11F24C4D-9697-4E4F-9667-3346FC9FA5A6}" type="pres">
      <dgm:prSet presAssocID="{B8BF6A79-B840-49C3-AFFE-0954EBE8329F}" presName="node" presStyleLbl="vennNode1" presStyleIdx="4" presStyleCnt="6">
        <dgm:presLayoutVars>
          <dgm:bulletEnabled val="1"/>
        </dgm:presLayoutVars>
      </dgm:prSet>
      <dgm:spPr/>
      <dgm:t>
        <a:bodyPr/>
        <a:lstStyle/>
        <a:p>
          <a:endParaRPr lang="zh-CN" altLang="en-US"/>
        </a:p>
      </dgm:t>
    </dgm:pt>
    <dgm:pt modelId="{41D79F41-896F-4CDD-8E47-F2C491EE7F9F}" type="pres">
      <dgm:prSet presAssocID="{890AD403-027D-4362-B38A-F9CDFB77F846}" presName="node" presStyleLbl="vennNode1" presStyleIdx="5" presStyleCnt="6">
        <dgm:presLayoutVars>
          <dgm:bulletEnabled val="1"/>
        </dgm:presLayoutVars>
      </dgm:prSet>
      <dgm:spPr/>
      <dgm:t>
        <a:bodyPr/>
        <a:lstStyle/>
        <a:p>
          <a:endParaRPr lang="zh-CN" altLang="en-US"/>
        </a:p>
      </dgm:t>
    </dgm:pt>
  </dgm:ptLst>
  <dgm:cxnLst>
    <dgm:cxn modelId="{CDE75B7C-9608-4FC8-812B-28A189919BD1}" type="presOf" srcId="{34D04643-016D-4367-81F2-AD6185904E8B}" destId="{F7053446-1B70-4294-8032-DEFC575873BD}" srcOrd="0" destOrd="0" presId="urn:microsoft.com/office/officeart/2005/8/layout/radial3"/>
    <dgm:cxn modelId="{D6A78ED6-6719-45FC-A7B2-0743DE536408}" type="presOf" srcId="{114330CA-7700-4C8A-81DD-0391221165A7}" destId="{D5CF65CE-2006-4601-A2C1-D67B6B849CAC}" srcOrd="0" destOrd="0" presId="urn:microsoft.com/office/officeart/2005/8/layout/radial3"/>
    <dgm:cxn modelId="{5F452C45-563B-4CBF-BCFE-D5D0362B68AD}" srcId="{34D04643-016D-4367-81F2-AD6185904E8B}" destId="{748C19C9-379B-495F-8512-0CA99523E1AB}" srcOrd="2" destOrd="0" parTransId="{DC193433-F144-4BFD-8785-5D2F886EDF68}" sibTransId="{036F2237-B9C0-4B28-AB95-C8DFFEF5024A}"/>
    <dgm:cxn modelId="{BF4182A6-72CC-421D-87D1-BEC1431993D5}" srcId="{748C19C9-379B-495F-8512-0CA99523E1AB}" destId="{C83801F3-DE20-4297-8DDC-A49D57EDB513}" srcOrd="0" destOrd="0" parTransId="{E039B986-6828-4129-A7D1-1492DFB77940}" sibTransId="{A55E10ED-DCC9-4CA1-8763-5A5D6DF59C57}"/>
    <dgm:cxn modelId="{40C04BA8-62A9-423A-93A6-D7F40881B108}" type="presOf" srcId="{F739E854-61E9-44FA-981A-CADC24C0261B}" destId="{5101B53C-0EB3-4699-89FA-3420A7577EEF}" srcOrd="0" destOrd="0" presId="urn:microsoft.com/office/officeart/2005/8/layout/radial3"/>
    <dgm:cxn modelId="{26DD0404-EDB4-46BA-BF35-CFBFFA023557}" srcId="{34D04643-016D-4367-81F2-AD6185904E8B}" destId="{F739E854-61E9-44FA-981A-CADC24C0261B}" srcOrd="0" destOrd="0" parTransId="{235FC4F9-901B-4035-B754-B8B73FCD3606}" sibTransId="{141CF049-5A09-4B78-90E2-2236D13CD452}"/>
    <dgm:cxn modelId="{B797A07B-6D16-4150-8592-D532EBDF7245}" srcId="{34D04643-016D-4367-81F2-AD6185904E8B}" destId="{395CC645-1917-46A3-912C-49EE913F91EB}" srcOrd="3" destOrd="0" parTransId="{4601EF15-B19D-4480-9831-1C130DD5B6E0}" sibTransId="{52F0B14B-C56E-4EB7-965C-0CEA1DA62BBA}"/>
    <dgm:cxn modelId="{25C8AD76-3102-43DB-89F9-360DF0ED49E1}" type="presOf" srcId="{B8BF6A79-B840-49C3-AFFE-0954EBE8329F}" destId="{11F24C4D-9697-4E4F-9667-3346FC9FA5A6}" srcOrd="0" destOrd="0" presId="urn:microsoft.com/office/officeart/2005/8/layout/radial3"/>
    <dgm:cxn modelId="{D8C7D807-F766-4F2A-AD6C-A2F933A11C7E}" srcId="{F739E854-61E9-44FA-981A-CADC24C0261B}" destId="{B8BF6A79-B840-49C3-AFFE-0954EBE8329F}" srcOrd="3" destOrd="0" parTransId="{5093BCB7-E7B2-4565-94B1-879949CE1777}" sibTransId="{43EBB7F1-CF52-49AD-B096-B182922E2D50}"/>
    <dgm:cxn modelId="{4393C797-FEAB-4C23-B802-90E17DD35539}" srcId="{F739E854-61E9-44FA-981A-CADC24C0261B}" destId="{890AD403-027D-4362-B38A-F9CDFB77F846}" srcOrd="4" destOrd="0" parTransId="{56F50E40-73CD-4393-BE76-4EF770598AEB}" sibTransId="{BCE46FB0-8AE9-43FA-9EA3-3A95286E2066}"/>
    <dgm:cxn modelId="{3B036984-D6CD-4678-A22A-978F22E2A52D}" srcId="{F739E854-61E9-44FA-981A-CADC24C0261B}" destId="{114330CA-7700-4C8A-81DD-0391221165A7}" srcOrd="0" destOrd="0" parTransId="{BEDC8419-FF4E-49B5-B0B4-7B814482F644}" sibTransId="{DA6C9CBE-1116-47DA-8B5B-02F67B956FF6}"/>
    <dgm:cxn modelId="{616DB632-C3F1-4292-83E4-08F106D4B078}" type="presOf" srcId="{890AD403-027D-4362-B38A-F9CDFB77F846}" destId="{41D79F41-896F-4CDD-8E47-F2C491EE7F9F}" srcOrd="0" destOrd="0" presId="urn:microsoft.com/office/officeart/2005/8/layout/radial3"/>
    <dgm:cxn modelId="{96ACF65D-12F9-4139-93BA-E250B0EA0A78}" type="presOf" srcId="{FE2DD62D-838A-4DD8-A95F-BC63B7B3643F}" destId="{CC14C18A-BDED-4926-9AFF-EDDF070D9D65}" srcOrd="0" destOrd="0" presId="urn:microsoft.com/office/officeart/2005/8/layout/radial3"/>
    <dgm:cxn modelId="{8CCE149C-546E-4696-89CC-F6485A365A02}" type="presOf" srcId="{6264C4AB-999A-4E13-8048-AAE3508C289C}" destId="{08D2089D-CFD7-4123-A22C-930E98F51F12}" srcOrd="0" destOrd="0" presId="urn:microsoft.com/office/officeart/2005/8/layout/radial3"/>
    <dgm:cxn modelId="{099734A7-37BF-44EC-B230-7DBDAF8528DE}" srcId="{748C19C9-379B-495F-8512-0CA99523E1AB}" destId="{332C594D-16A4-49ED-8737-0C2DEF4F0027}" srcOrd="1" destOrd="0" parTransId="{BCAB3120-4560-41AD-8D4D-ADABFC00E160}" sibTransId="{7EA45581-8417-4126-B933-A0D3811A8562}"/>
    <dgm:cxn modelId="{B29C660A-EF25-4976-9DE3-C07BC696533D}" srcId="{34D04643-016D-4367-81F2-AD6185904E8B}" destId="{7AE3CBCE-5264-4520-A28C-36CB65E561A0}" srcOrd="1" destOrd="0" parTransId="{066AD688-CFBC-453E-B0C6-9489F8E54B6C}" sibTransId="{457A6D2E-992F-49A8-A440-A5A84306CE1C}"/>
    <dgm:cxn modelId="{412C7D1F-FA7E-4FE9-B1E5-FFCD1087EFDF}" srcId="{F739E854-61E9-44FA-981A-CADC24C0261B}" destId="{6264C4AB-999A-4E13-8048-AAE3508C289C}" srcOrd="2" destOrd="0" parTransId="{129AD749-B560-4353-82C5-E798D176E4D0}" sibTransId="{63B1C1BB-48F4-4BD6-9617-2BB86CAE9AE1}"/>
    <dgm:cxn modelId="{0762C868-4C47-413B-9843-91824E8437EA}" srcId="{F739E854-61E9-44FA-981A-CADC24C0261B}" destId="{FE2DD62D-838A-4DD8-A95F-BC63B7B3643F}" srcOrd="1" destOrd="0" parTransId="{C0C9E3B3-F292-4348-BB1E-BE7318D558A7}" sibTransId="{553F167C-BC9A-48C0-ACFC-ED8F9251F413}"/>
    <dgm:cxn modelId="{50733C0C-D510-4FF4-AE70-DBDD66B14E71}" type="presParOf" srcId="{F7053446-1B70-4294-8032-DEFC575873BD}" destId="{298290B7-5D0F-4A3B-9048-7D3179930E89}" srcOrd="0" destOrd="0" presId="urn:microsoft.com/office/officeart/2005/8/layout/radial3"/>
    <dgm:cxn modelId="{39A56933-DAB3-45D8-A799-33BA7403185D}" type="presParOf" srcId="{298290B7-5D0F-4A3B-9048-7D3179930E89}" destId="{5101B53C-0EB3-4699-89FA-3420A7577EEF}" srcOrd="0" destOrd="0" presId="urn:microsoft.com/office/officeart/2005/8/layout/radial3"/>
    <dgm:cxn modelId="{6A1E850B-F2D8-4F03-8A21-C0D00040ED59}" type="presParOf" srcId="{298290B7-5D0F-4A3B-9048-7D3179930E89}" destId="{D5CF65CE-2006-4601-A2C1-D67B6B849CAC}" srcOrd="1" destOrd="0" presId="urn:microsoft.com/office/officeart/2005/8/layout/radial3"/>
    <dgm:cxn modelId="{81059926-F11F-4EB9-BF94-4FB7773028B0}" type="presParOf" srcId="{298290B7-5D0F-4A3B-9048-7D3179930E89}" destId="{CC14C18A-BDED-4926-9AFF-EDDF070D9D65}" srcOrd="2" destOrd="0" presId="urn:microsoft.com/office/officeart/2005/8/layout/radial3"/>
    <dgm:cxn modelId="{3353CC8F-78F0-4CA7-A521-739BA7D579A6}" type="presParOf" srcId="{298290B7-5D0F-4A3B-9048-7D3179930E89}" destId="{08D2089D-CFD7-4123-A22C-930E98F51F12}" srcOrd="3" destOrd="0" presId="urn:microsoft.com/office/officeart/2005/8/layout/radial3"/>
    <dgm:cxn modelId="{B4E6A656-CDEC-40A8-84DE-54F23414A99E}" type="presParOf" srcId="{298290B7-5D0F-4A3B-9048-7D3179930E89}" destId="{11F24C4D-9697-4E4F-9667-3346FC9FA5A6}" srcOrd="4" destOrd="0" presId="urn:microsoft.com/office/officeart/2005/8/layout/radial3"/>
    <dgm:cxn modelId="{89ED09AE-A003-4F5E-B902-6BE37240537D}" type="presParOf" srcId="{298290B7-5D0F-4A3B-9048-7D3179930E89}" destId="{41D79F41-896F-4CDD-8E47-F2C491EE7F9F}" srcOrd="5" destOrd="0" presId="urn:microsoft.com/office/officeart/2005/8/layout/radial3"/>
  </dgm:cxnLst>
  <dgm:bg/>
  <dgm:whole/>
  <dgm:extLst>
    <a:ext uri="http://schemas.microsoft.com/office/drawing/2008/diagram">
      <dsp:dataModelExt xmlns:dsp="http://schemas.microsoft.com/office/drawing/2008/diagram" relId="rId8" minVer="http://schemas.openxmlformats.org/drawingml/2006/diagram"/>
    </a:ext>
    <a:ext uri="{C62137D5-CB1D-491B-B009-E17868A290BF}">
      <dgm14:recolorImg xmlns:dgm14="http://schemas.microsoft.com/office/drawing/2010/diagram" val="1"/>
    </a:ext>
  </dgm:extLst>
</dgm:dataModel>
</file>

<file path=ppt/diagrams/data4.xml><?xml version="1.0" encoding="utf-8"?>
<dgm:dataModel xmlns:dgm="http://schemas.openxmlformats.org/drawingml/2006/diagram" xmlns:a="http://schemas.openxmlformats.org/drawingml/2006/main">
  <dgm:ptLst>
    <dgm:pt modelId="{BF2F5BF0-E98B-41EE-8EC7-0C8DA1C37C6F}"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zh-CN" altLang="en-US"/>
        </a:p>
      </dgm:t>
    </dgm:pt>
    <dgm:pt modelId="{3DD32A6A-ABD2-415E-BE13-6BE08F6A0743}">
      <dgm:prSet phldrT="[文本]" custT="1"/>
      <dgm:spPr/>
      <dgm:t>
        <a:bodyPr/>
        <a:lstStyle/>
        <a:p>
          <a:r>
            <a:rPr lang="zh-CN" altLang="en-US" sz="1600" b="1" dirty="0" smtClean="0"/>
            <a:t>境内个人</a:t>
          </a:r>
          <a:endParaRPr lang="zh-CN" altLang="en-US" sz="1600" b="1" dirty="0"/>
        </a:p>
      </dgm:t>
    </dgm:pt>
    <dgm:pt modelId="{C76E957C-0CE4-4C10-AC58-E29E6516CF30}" type="parTrans" cxnId="{9C829572-83DE-44C4-89A9-A5386039F231}">
      <dgm:prSet/>
      <dgm:spPr/>
      <dgm:t>
        <a:bodyPr/>
        <a:lstStyle/>
        <a:p>
          <a:endParaRPr lang="zh-CN" altLang="en-US" sz="1200"/>
        </a:p>
      </dgm:t>
    </dgm:pt>
    <dgm:pt modelId="{0AF6480D-99BC-4056-8B39-D9FD839C3243}" type="sibTrans" cxnId="{9C829572-83DE-44C4-89A9-A5386039F231}">
      <dgm:prSet/>
      <dgm:spPr/>
      <dgm:t>
        <a:bodyPr/>
        <a:lstStyle/>
        <a:p>
          <a:endParaRPr lang="zh-CN" altLang="en-US" sz="1200"/>
        </a:p>
      </dgm:t>
    </dgm:pt>
    <dgm:pt modelId="{0B88D4B6-AF0E-4191-B402-61B500F85C7B}">
      <dgm:prSet phldrT="[文本]" custT="1"/>
      <dgm:spPr/>
      <dgm:t>
        <a:bodyPr/>
        <a:lstStyle/>
        <a:p>
          <a:r>
            <a:rPr lang="zh-CN" altLang="en-US" sz="1200" dirty="0" smtClean="0"/>
            <a:t>境内</a:t>
          </a:r>
          <a:r>
            <a:rPr lang="en-US" altLang="zh-CN" sz="1200" dirty="0" smtClean="0"/>
            <a:t>16</a:t>
          </a:r>
          <a:r>
            <a:rPr lang="zh-CN" altLang="en-US" sz="1200" dirty="0" smtClean="0"/>
            <a:t>岁以上中国公民</a:t>
          </a:r>
          <a:endParaRPr lang="en-US" altLang="zh-CN" sz="1200" dirty="0" smtClean="0"/>
        </a:p>
        <a:p>
          <a:r>
            <a:rPr lang="zh-CN" altLang="en-US" sz="1200" dirty="0" smtClean="0"/>
            <a:t>居民身份证</a:t>
          </a:r>
          <a:endParaRPr lang="zh-CN" altLang="en-US" sz="1200" dirty="0"/>
        </a:p>
      </dgm:t>
    </dgm:pt>
    <dgm:pt modelId="{CE44F955-CCF1-4A32-A85A-BFF2F94D7993}" type="parTrans" cxnId="{7D7935FE-345F-4F39-895D-1F0BF8BBA400}">
      <dgm:prSet/>
      <dgm:spPr/>
      <dgm:t>
        <a:bodyPr/>
        <a:lstStyle/>
        <a:p>
          <a:endParaRPr lang="zh-CN" altLang="en-US" sz="1200"/>
        </a:p>
      </dgm:t>
    </dgm:pt>
    <dgm:pt modelId="{8B89833A-BBB4-445A-B169-263CA41DBDF5}" type="sibTrans" cxnId="{7D7935FE-345F-4F39-895D-1F0BF8BBA400}">
      <dgm:prSet/>
      <dgm:spPr/>
      <dgm:t>
        <a:bodyPr/>
        <a:lstStyle/>
        <a:p>
          <a:endParaRPr lang="zh-CN" altLang="en-US" sz="1200"/>
        </a:p>
      </dgm:t>
    </dgm:pt>
    <dgm:pt modelId="{C2DA05BD-0E29-4A13-93C5-DD3037A064E7}">
      <dgm:prSet phldrT="[文本]" custT="1"/>
      <dgm:spPr/>
      <dgm:t>
        <a:bodyPr/>
        <a:lstStyle/>
        <a:p>
          <a:r>
            <a:rPr lang="zh-CN" altLang="en-US" sz="1600" b="1" dirty="0" smtClean="0"/>
            <a:t>境外个人</a:t>
          </a:r>
          <a:endParaRPr lang="zh-CN" altLang="en-US" sz="1600" b="1" dirty="0"/>
        </a:p>
      </dgm:t>
    </dgm:pt>
    <dgm:pt modelId="{8F50D06F-BCE7-451E-A227-8B5A2C591EF6}" type="parTrans" cxnId="{E735ECE3-126B-4527-B643-6CB6E025DA21}">
      <dgm:prSet/>
      <dgm:spPr/>
      <dgm:t>
        <a:bodyPr/>
        <a:lstStyle/>
        <a:p>
          <a:endParaRPr lang="zh-CN" altLang="en-US" sz="1200"/>
        </a:p>
      </dgm:t>
    </dgm:pt>
    <dgm:pt modelId="{C8E29902-313C-430A-9F42-8D2EE37CE28C}" type="sibTrans" cxnId="{E735ECE3-126B-4527-B643-6CB6E025DA21}">
      <dgm:prSet/>
      <dgm:spPr/>
      <dgm:t>
        <a:bodyPr/>
        <a:lstStyle/>
        <a:p>
          <a:endParaRPr lang="zh-CN" altLang="en-US" sz="1200"/>
        </a:p>
      </dgm:t>
    </dgm:pt>
    <dgm:pt modelId="{D8A7DE4F-9C36-4F00-94A6-E9B85C4EE35A}">
      <dgm:prSet phldrT="[文本]" custT="1"/>
      <dgm:spPr/>
      <dgm:t>
        <a:bodyPr/>
        <a:lstStyle/>
        <a:p>
          <a:r>
            <a:rPr lang="zh-CN" sz="1200" dirty="0" smtClean="0"/>
            <a:t>中国籍华侨</a:t>
          </a:r>
          <a:endParaRPr lang="en-US" altLang="zh-CN" sz="1200" dirty="0" smtClean="0"/>
        </a:p>
        <a:p>
          <a:r>
            <a:rPr lang="zh-CN" sz="1200" dirty="0" smtClean="0"/>
            <a:t>本人中国护照和境外永久居留证。</a:t>
          </a:r>
          <a:endParaRPr lang="zh-CN" altLang="en-US" sz="1200" dirty="0"/>
        </a:p>
      </dgm:t>
    </dgm:pt>
    <dgm:pt modelId="{CED2A0AD-A674-4B8A-BFAF-4AED6D1E1BC5}" type="parTrans" cxnId="{8B14DC0E-4F0B-4848-B6C7-D1A6D1BB257C}">
      <dgm:prSet/>
      <dgm:spPr/>
      <dgm:t>
        <a:bodyPr/>
        <a:lstStyle/>
        <a:p>
          <a:endParaRPr lang="zh-CN" altLang="en-US" sz="1200"/>
        </a:p>
      </dgm:t>
    </dgm:pt>
    <dgm:pt modelId="{65B139F7-50C4-45B6-9F3F-6B738C7163A6}" type="sibTrans" cxnId="{8B14DC0E-4F0B-4848-B6C7-D1A6D1BB257C}">
      <dgm:prSet/>
      <dgm:spPr/>
      <dgm:t>
        <a:bodyPr/>
        <a:lstStyle/>
        <a:p>
          <a:endParaRPr lang="zh-CN" altLang="en-US" sz="1200"/>
        </a:p>
      </dgm:t>
    </dgm:pt>
    <dgm:pt modelId="{671EDF89-170A-4192-BA6A-C70E6AE6D3EE}">
      <dgm:prSet phldrT="[文本]" custT="1"/>
      <dgm:spPr/>
      <dgm:t>
        <a:bodyPr/>
        <a:lstStyle/>
        <a:p>
          <a:pPr algn="ctr"/>
          <a:r>
            <a:rPr lang="zh-CN" altLang="en-US" sz="1200" dirty="0" smtClean="0"/>
            <a:t>港澳台居民</a:t>
          </a:r>
          <a:endParaRPr lang="en-US" altLang="zh-CN" sz="1200" dirty="0" smtClean="0"/>
        </a:p>
        <a:p>
          <a:pPr algn="l"/>
          <a:r>
            <a:rPr lang="zh-CN" sz="1200" dirty="0" smtClean="0"/>
            <a:t>审核</a:t>
          </a:r>
          <a:r>
            <a:rPr lang="zh-CN" sz="1200" dirty="0" smtClean="0"/>
            <a:t>港澳居民往来内地通行证；台湾居民，审核台湾居民往来大陆通行证</a:t>
          </a:r>
          <a:r>
            <a:rPr lang="zh-CN" altLang="en-US" sz="1200" dirty="0" smtClean="0"/>
            <a:t>；港澳台居民居住</a:t>
          </a:r>
          <a:r>
            <a:rPr lang="zh-CN" altLang="en-US" sz="1200" dirty="0" smtClean="0"/>
            <a:t>证（</a:t>
          </a:r>
          <a:r>
            <a:rPr lang="en-US" altLang="zh-CN" sz="1200" dirty="0" smtClean="0"/>
            <a:t>2018</a:t>
          </a:r>
          <a:r>
            <a:rPr lang="zh-CN" altLang="en-US" sz="1200" dirty="0" smtClean="0"/>
            <a:t>年</a:t>
          </a:r>
          <a:r>
            <a:rPr lang="en-US" altLang="zh-CN" sz="1200" dirty="0" smtClean="0"/>
            <a:t>9</a:t>
          </a:r>
          <a:r>
            <a:rPr lang="zh-CN" altLang="en-US" sz="1200" dirty="0" smtClean="0"/>
            <a:t>月</a:t>
          </a:r>
          <a:r>
            <a:rPr lang="en-US" altLang="zh-CN" sz="1200" dirty="0" smtClean="0"/>
            <a:t>1</a:t>
          </a:r>
          <a:r>
            <a:rPr lang="zh-CN" altLang="en-US" sz="1200" dirty="0" smtClean="0"/>
            <a:t>日起）</a:t>
          </a:r>
          <a:endParaRPr lang="zh-CN" altLang="en-US" sz="1200" dirty="0"/>
        </a:p>
      </dgm:t>
    </dgm:pt>
    <dgm:pt modelId="{EA1814B2-E842-4E96-94F1-8A06957A367B}" type="parTrans" cxnId="{5B0B3E45-5928-4896-8AD5-830CD3E2C68F}">
      <dgm:prSet/>
      <dgm:spPr/>
      <dgm:t>
        <a:bodyPr/>
        <a:lstStyle/>
        <a:p>
          <a:endParaRPr lang="zh-CN" altLang="en-US" sz="1200"/>
        </a:p>
      </dgm:t>
    </dgm:pt>
    <dgm:pt modelId="{46E0574E-DBF3-4C65-A6D2-3A613BA8EB87}" type="sibTrans" cxnId="{5B0B3E45-5928-4896-8AD5-830CD3E2C68F}">
      <dgm:prSet/>
      <dgm:spPr/>
      <dgm:t>
        <a:bodyPr/>
        <a:lstStyle/>
        <a:p>
          <a:endParaRPr lang="zh-CN" altLang="en-US" sz="1200"/>
        </a:p>
      </dgm:t>
    </dgm:pt>
    <dgm:pt modelId="{65F251D6-F567-45E8-8EAE-B1C680908A19}">
      <dgm:prSet phldrT="[文本]" custT="1"/>
      <dgm:spPr/>
      <dgm:t>
        <a:bodyPr/>
        <a:lstStyle/>
        <a:p>
          <a:pPr algn="ctr"/>
          <a:r>
            <a:rPr lang="zh-CN" sz="1200" dirty="0" smtClean="0"/>
            <a:t>居住在中国境内</a:t>
          </a:r>
          <a:r>
            <a:rPr lang="en-US" sz="1200" dirty="0" smtClean="0"/>
            <a:t>16</a:t>
          </a:r>
          <a:r>
            <a:rPr lang="zh-CN" sz="1200" dirty="0" smtClean="0"/>
            <a:t>岁以下的中国公民</a:t>
          </a:r>
          <a:endParaRPr lang="en-US" altLang="zh-CN" sz="1200" dirty="0" smtClean="0"/>
        </a:p>
        <a:p>
          <a:pPr algn="l"/>
          <a:r>
            <a:rPr lang="zh-CN" sz="1200" dirty="0" smtClean="0"/>
            <a:t>应由监护人代理办理外汇业务，审核监护人有效身份证件以及账户持有人的居民身份证或户口簿。</a:t>
          </a:r>
          <a:endParaRPr lang="zh-CN" altLang="en-US" sz="1200" dirty="0"/>
        </a:p>
      </dgm:t>
    </dgm:pt>
    <dgm:pt modelId="{82232635-25F5-4E72-B35B-FE01A29F1412}" type="parTrans" cxnId="{7534AFE7-C65D-4BB9-921A-AF1823A3A1DF}">
      <dgm:prSet/>
      <dgm:spPr/>
      <dgm:t>
        <a:bodyPr/>
        <a:lstStyle/>
        <a:p>
          <a:endParaRPr lang="zh-CN" altLang="en-US" sz="1200"/>
        </a:p>
      </dgm:t>
    </dgm:pt>
    <dgm:pt modelId="{D0121B02-D47D-4C3A-A690-3B957820DBD4}" type="sibTrans" cxnId="{7534AFE7-C65D-4BB9-921A-AF1823A3A1DF}">
      <dgm:prSet/>
      <dgm:spPr/>
      <dgm:t>
        <a:bodyPr/>
        <a:lstStyle/>
        <a:p>
          <a:endParaRPr lang="zh-CN" altLang="en-US" sz="1200"/>
        </a:p>
      </dgm:t>
    </dgm:pt>
    <dgm:pt modelId="{840C2253-C408-45C4-9A1F-118C951E69A7}">
      <dgm:prSet phldrT="[文本]" custT="1"/>
      <dgm:spPr/>
      <dgm:t>
        <a:bodyPr/>
        <a:lstStyle/>
        <a:p>
          <a:pPr algn="ctr"/>
          <a:r>
            <a:rPr lang="zh-CN" sz="1200" dirty="0" smtClean="0"/>
            <a:t>现役军人、人民武装警察</a:t>
          </a:r>
          <a:endParaRPr lang="en-US" altLang="zh-CN" sz="1200" dirty="0" smtClean="0"/>
        </a:p>
        <a:p>
          <a:pPr algn="l"/>
          <a:r>
            <a:rPr lang="zh-CN" sz="1200" dirty="0" smtClean="0"/>
            <a:t>审核本人居民身份证。尚未领取居民身份证的，除审核军人身份证或武装警察身份证外，还应审核其军人保障卡或所在单位开具的尚未领取居民身份证的证明材料。</a:t>
          </a:r>
          <a:endParaRPr lang="zh-CN" altLang="en-US" sz="1200" dirty="0"/>
        </a:p>
      </dgm:t>
    </dgm:pt>
    <dgm:pt modelId="{77359827-EACD-409B-93EE-4F63740B8AD0}" type="parTrans" cxnId="{78F6FEF8-5478-42F4-B547-5693715D99A9}">
      <dgm:prSet/>
      <dgm:spPr/>
      <dgm:t>
        <a:bodyPr/>
        <a:lstStyle/>
        <a:p>
          <a:endParaRPr lang="zh-CN" altLang="en-US" sz="1200"/>
        </a:p>
      </dgm:t>
    </dgm:pt>
    <dgm:pt modelId="{AB296D64-D3FF-422F-9349-E7F9E8B5DFC8}" type="sibTrans" cxnId="{78F6FEF8-5478-42F4-B547-5693715D99A9}">
      <dgm:prSet/>
      <dgm:spPr/>
      <dgm:t>
        <a:bodyPr/>
        <a:lstStyle/>
        <a:p>
          <a:endParaRPr lang="zh-CN" altLang="en-US" sz="1200"/>
        </a:p>
      </dgm:t>
    </dgm:pt>
    <dgm:pt modelId="{B18C571E-5CDE-4C8F-8F01-8817E12A0655}">
      <dgm:prSet phldrT="[文本]" custT="1"/>
      <dgm:spPr/>
      <dgm:t>
        <a:bodyPr/>
        <a:lstStyle/>
        <a:p>
          <a:pPr algn="ctr"/>
          <a:r>
            <a:rPr lang="zh-CN" sz="1200" dirty="0" smtClean="0"/>
            <a:t>外国公民</a:t>
          </a:r>
          <a:endParaRPr lang="en-US" altLang="zh-CN" sz="1200" dirty="0" smtClean="0"/>
        </a:p>
        <a:p>
          <a:pPr algn="l"/>
          <a:r>
            <a:rPr lang="zh-CN" sz="1200" dirty="0" smtClean="0"/>
            <a:t>本人护照或外国人永久居留</a:t>
          </a:r>
          <a:r>
            <a:rPr lang="zh-CN" altLang="en-US" sz="1200" dirty="0" smtClean="0"/>
            <a:t>身份</a:t>
          </a:r>
          <a:r>
            <a:rPr lang="zh-CN" sz="1200" dirty="0" smtClean="0"/>
            <a:t>证（外国边民，按照边贸结算的有关规定办理）</a:t>
          </a:r>
          <a:endParaRPr lang="zh-CN" altLang="en-US" sz="1200" dirty="0"/>
        </a:p>
      </dgm:t>
    </dgm:pt>
    <dgm:pt modelId="{6B52F7DC-732A-40C0-8C21-0E45642C969C}" type="parTrans" cxnId="{B3A2720D-8CA3-4DB9-93F9-046EFCF71E36}">
      <dgm:prSet/>
      <dgm:spPr/>
      <dgm:t>
        <a:bodyPr/>
        <a:lstStyle/>
        <a:p>
          <a:endParaRPr lang="zh-CN" altLang="en-US" sz="1200"/>
        </a:p>
      </dgm:t>
    </dgm:pt>
    <dgm:pt modelId="{97269AEE-B0A2-4FF5-A09F-BAC5E396A7FF}" type="sibTrans" cxnId="{B3A2720D-8CA3-4DB9-93F9-046EFCF71E36}">
      <dgm:prSet/>
      <dgm:spPr/>
      <dgm:t>
        <a:bodyPr/>
        <a:lstStyle/>
        <a:p>
          <a:endParaRPr lang="zh-CN" altLang="en-US" sz="1200"/>
        </a:p>
      </dgm:t>
    </dgm:pt>
    <dgm:pt modelId="{E77E16A1-96DE-4FFD-8B1E-B9103E70674F}">
      <dgm:prSet phldrT="[文本]" custT="1"/>
      <dgm:spPr/>
      <dgm:t>
        <a:bodyPr/>
        <a:lstStyle/>
        <a:p>
          <a:pPr algn="ctr"/>
          <a:r>
            <a:rPr lang="zh-CN" sz="1200" dirty="0" smtClean="0"/>
            <a:t>外交人员</a:t>
          </a:r>
          <a:endParaRPr lang="en-US" altLang="zh-CN" sz="1200" dirty="0" smtClean="0"/>
        </a:p>
        <a:p>
          <a:pPr algn="l"/>
          <a:r>
            <a:rPr lang="zh-CN" sz="1200" dirty="0" smtClean="0"/>
            <a:t>我国外交部发给各国驻华大使馆、各国际组织驻华代表机构人员身份证件，包括外交人员证、行政技术人员证、国际组织人员证三类证件。</a:t>
          </a:r>
          <a:endParaRPr lang="zh-CN" altLang="en-US" sz="1200" dirty="0"/>
        </a:p>
      </dgm:t>
    </dgm:pt>
    <dgm:pt modelId="{79F4D57B-C51B-4FD7-886A-725335CA849C}" type="parTrans" cxnId="{19BAF71C-9E2F-4AB0-9F1E-956B88B1D871}">
      <dgm:prSet/>
      <dgm:spPr/>
      <dgm:t>
        <a:bodyPr/>
        <a:lstStyle/>
        <a:p>
          <a:endParaRPr lang="zh-CN" altLang="en-US" sz="1200"/>
        </a:p>
      </dgm:t>
    </dgm:pt>
    <dgm:pt modelId="{A2124B78-AFA1-41D4-B903-45269D9D9344}" type="sibTrans" cxnId="{19BAF71C-9E2F-4AB0-9F1E-956B88B1D871}">
      <dgm:prSet/>
      <dgm:spPr/>
      <dgm:t>
        <a:bodyPr/>
        <a:lstStyle/>
        <a:p>
          <a:endParaRPr lang="zh-CN" altLang="en-US" sz="1200"/>
        </a:p>
      </dgm:t>
    </dgm:pt>
    <dgm:pt modelId="{86D3435B-8042-4B6D-BE54-F43735F2ED98}" type="pres">
      <dgm:prSet presAssocID="{BF2F5BF0-E98B-41EE-8EC7-0C8DA1C37C6F}" presName="diagram" presStyleCnt="0">
        <dgm:presLayoutVars>
          <dgm:chPref val="1"/>
          <dgm:dir/>
          <dgm:animOne val="branch"/>
          <dgm:animLvl val="lvl"/>
          <dgm:resizeHandles/>
        </dgm:presLayoutVars>
      </dgm:prSet>
      <dgm:spPr/>
      <dgm:t>
        <a:bodyPr/>
        <a:lstStyle/>
        <a:p>
          <a:endParaRPr lang="zh-CN" altLang="en-US"/>
        </a:p>
      </dgm:t>
    </dgm:pt>
    <dgm:pt modelId="{911691F6-1924-4884-8F64-9842F45011CF}" type="pres">
      <dgm:prSet presAssocID="{3DD32A6A-ABD2-415E-BE13-6BE08F6A0743}" presName="root" presStyleCnt="0"/>
      <dgm:spPr/>
    </dgm:pt>
    <dgm:pt modelId="{1F3E017E-C30B-4A96-B320-77BA7DBEA5AC}" type="pres">
      <dgm:prSet presAssocID="{3DD32A6A-ABD2-415E-BE13-6BE08F6A0743}" presName="rootComposite" presStyleCnt="0"/>
      <dgm:spPr/>
    </dgm:pt>
    <dgm:pt modelId="{2631918C-AF14-4CDB-8DD9-64DD29E89AA6}" type="pres">
      <dgm:prSet presAssocID="{3DD32A6A-ABD2-415E-BE13-6BE08F6A0743}" presName="rootText" presStyleLbl="node1" presStyleIdx="0" presStyleCnt="2" custScaleY="58883"/>
      <dgm:spPr/>
      <dgm:t>
        <a:bodyPr/>
        <a:lstStyle/>
        <a:p>
          <a:endParaRPr lang="zh-CN" altLang="en-US"/>
        </a:p>
      </dgm:t>
    </dgm:pt>
    <dgm:pt modelId="{C41D84EF-2CA8-43B4-997D-1C3CB20AE676}" type="pres">
      <dgm:prSet presAssocID="{3DD32A6A-ABD2-415E-BE13-6BE08F6A0743}" presName="rootConnector" presStyleLbl="node1" presStyleIdx="0" presStyleCnt="2"/>
      <dgm:spPr/>
      <dgm:t>
        <a:bodyPr/>
        <a:lstStyle/>
        <a:p>
          <a:endParaRPr lang="zh-CN" altLang="en-US"/>
        </a:p>
      </dgm:t>
    </dgm:pt>
    <dgm:pt modelId="{C66C499A-3F5A-419A-92A8-4A6FFB34A7D3}" type="pres">
      <dgm:prSet presAssocID="{3DD32A6A-ABD2-415E-BE13-6BE08F6A0743}" presName="childShape" presStyleCnt="0"/>
      <dgm:spPr/>
    </dgm:pt>
    <dgm:pt modelId="{809E43EC-5C24-4A2F-A9BB-BB4CBEFFD02A}" type="pres">
      <dgm:prSet presAssocID="{CE44F955-CCF1-4A32-A85A-BFF2F94D7993}" presName="Name13" presStyleLbl="parChTrans1D2" presStyleIdx="0" presStyleCnt="7"/>
      <dgm:spPr/>
      <dgm:t>
        <a:bodyPr/>
        <a:lstStyle/>
        <a:p>
          <a:endParaRPr lang="zh-CN" altLang="en-US"/>
        </a:p>
      </dgm:t>
    </dgm:pt>
    <dgm:pt modelId="{4ACEB543-ED82-48F0-9136-AA27B3037565}" type="pres">
      <dgm:prSet presAssocID="{0B88D4B6-AF0E-4191-B402-61B500F85C7B}" presName="childText" presStyleLbl="bgAcc1" presStyleIdx="0" presStyleCnt="7" custScaleX="304773" custScaleY="67295">
        <dgm:presLayoutVars>
          <dgm:bulletEnabled val="1"/>
        </dgm:presLayoutVars>
      </dgm:prSet>
      <dgm:spPr/>
      <dgm:t>
        <a:bodyPr/>
        <a:lstStyle/>
        <a:p>
          <a:endParaRPr lang="zh-CN" altLang="en-US"/>
        </a:p>
      </dgm:t>
    </dgm:pt>
    <dgm:pt modelId="{73E36BAF-C72F-40D9-90A4-EA75B2B5DC59}" type="pres">
      <dgm:prSet presAssocID="{82232635-25F5-4E72-B35B-FE01A29F1412}" presName="Name13" presStyleLbl="parChTrans1D2" presStyleIdx="1" presStyleCnt="7"/>
      <dgm:spPr/>
      <dgm:t>
        <a:bodyPr/>
        <a:lstStyle/>
        <a:p>
          <a:endParaRPr lang="zh-CN" altLang="en-US"/>
        </a:p>
      </dgm:t>
    </dgm:pt>
    <dgm:pt modelId="{C6636A7B-4D33-4E49-97B5-32183A385F37}" type="pres">
      <dgm:prSet presAssocID="{65F251D6-F567-45E8-8EAE-B1C680908A19}" presName="childText" presStyleLbl="bgAcc1" presStyleIdx="1" presStyleCnt="7" custScaleX="303548" custScaleY="107717">
        <dgm:presLayoutVars>
          <dgm:bulletEnabled val="1"/>
        </dgm:presLayoutVars>
      </dgm:prSet>
      <dgm:spPr/>
      <dgm:t>
        <a:bodyPr/>
        <a:lstStyle/>
        <a:p>
          <a:endParaRPr lang="zh-CN" altLang="en-US"/>
        </a:p>
      </dgm:t>
    </dgm:pt>
    <dgm:pt modelId="{72983B05-6452-40CD-8DF8-60DB5C7FE135}" type="pres">
      <dgm:prSet presAssocID="{77359827-EACD-409B-93EE-4F63740B8AD0}" presName="Name13" presStyleLbl="parChTrans1D2" presStyleIdx="2" presStyleCnt="7"/>
      <dgm:spPr/>
      <dgm:t>
        <a:bodyPr/>
        <a:lstStyle/>
        <a:p>
          <a:endParaRPr lang="zh-CN" altLang="en-US"/>
        </a:p>
      </dgm:t>
    </dgm:pt>
    <dgm:pt modelId="{3EE50017-C7E7-4DFA-852A-A35F8F052CE6}" type="pres">
      <dgm:prSet presAssocID="{840C2253-C408-45C4-9A1F-118C951E69A7}" presName="childText" presStyleLbl="bgAcc1" presStyleIdx="2" presStyleCnt="7" custScaleX="305241" custScaleY="122839">
        <dgm:presLayoutVars>
          <dgm:bulletEnabled val="1"/>
        </dgm:presLayoutVars>
      </dgm:prSet>
      <dgm:spPr/>
      <dgm:t>
        <a:bodyPr/>
        <a:lstStyle/>
        <a:p>
          <a:endParaRPr lang="zh-CN" altLang="en-US"/>
        </a:p>
      </dgm:t>
    </dgm:pt>
    <dgm:pt modelId="{64D86AEA-59D9-40D6-9891-FD160ACD9B5B}" type="pres">
      <dgm:prSet presAssocID="{C2DA05BD-0E29-4A13-93C5-DD3037A064E7}" presName="root" presStyleCnt="0"/>
      <dgm:spPr/>
    </dgm:pt>
    <dgm:pt modelId="{4D607B60-5CFD-4890-8E3B-96A24070D538}" type="pres">
      <dgm:prSet presAssocID="{C2DA05BD-0E29-4A13-93C5-DD3037A064E7}" presName="rootComposite" presStyleCnt="0"/>
      <dgm:spPr/>
    </dgm:pt>
    <dgm:pt modelId="{761FABA5-B83D-4FE0-BA1D-0545BBBCA60E}" type="pres">
      <dgm:prSet presAssocID="{C2DA05BD-0E29-4A13-93C5-DD3037A064E7}" presName="rootText" presStyleLbl="node1" presStyleIdx="1" presStyleCnt="2" custScaleY="58883"/>
      <dgm:spPr/>
      <dgm:t>
        <a:bodyPr/>
        <a:lstStyle/>
        <a:p>
          <a:endParaRPr lang="zh-CN" altLang="en-US"/>
        </a:p>
      </dgm:t>
    </dgm:pt>
    <dgm:pt modelId="{8A412B45-CF38-4AEF-BB07-73C38A7CD364}" type="pres">
      <dgm:prSet presAssocID="{C2DA05BD-0E29-4A13-93C5-DD3037A064E7}" presName="rootConnector" presStyleLbl="node1" presStyleIdx="1" presStyleCnt="2"/>
      <dgm:spPr/>
      <dgm:t>
        <a:bodyPr/>
        <a:lstStyle/>
        <a:p>
          <a:endParaRPr lang="zh-CN" altLang="en-US"/>
        </a:p>
      </dgm:t>
    </dgm:pt>
    <dgm:pt modelId="{470C740D-1E9A-46A1-965D-7CA2366BA9E7}" type="pres">
      <dgm:prSet presAssocID="{C2DA05BD-0E29-4A13-93C5-DD3037A064E7}" presName="childShape" presStyleCnt="0"/>
      <dgm:spPr/>
    </dgm:pt>
    <dgm:pt modelId="{3A0BD88C-92F5-44A7-846A-F5031BAF0618}" type="pres">
      <dgm:prSet presAssocID="{CED2A0AD-A674-4B8A-BFAF-4AED6D1E1BC5}" presName="Name13" presStyleLbl="parChTrans1D2" presStyleIdx="3" presStyleCnt="7"/>
      <dgm:spPr/>
      <dgm:t>
        <a:bodyPr/>
        <a:lstStyle/>
        <a:p>
          <a:endParaRPr lang="zh-CN" altLang="en-US"/>
        </a:p>
      </dgm:t>
    </dgm:pt>
    <dgm:pt modelId="{20E1EB41-BB34-44B6-B62A-D5453B84E175}" type="pres">
      <dgm:prSet presAssocID="{D8A7DE4F-9C36-4F00-94A6-E9B85C4EE35A}" presName="childText" presStyleLbl="bgAcc1" presStyleIdx="3" presStyleCnt="7" custScaleX="277006" custScaleY="70292">
        <dgm:presLayoutVars>
          <dgm:bulletEnabled val="1"/>
        </dgm:presLayoutVars>
      </dgm:prSet>
      <dgm:spPr/>
      <dgm:t>
        <a:bodyPr/>
        <a:lstStyle/>
        <a:p>
          <a:endParaRPr lang="zh-CN" altLang="en-US"/>
        </a:p>
      </dgm:t>
    </dgm:pt>
    <dgm:pt modelId="{8DEBC083-D4F7-4F48-A68C-CAB99C62DEC2}" type="pres">
      <dgm:prSet presAssocID="{EA1814B2-E842-4E96-94F1-8A06957A367B}" presName="Name13" presStyleLbl="parChTrans1D2" presStyleIdx="4" presStyleCnt="7"/>
      <dgm:spPr/>
      <dgm:t>
        <a:bodyPr/>
        <a:lstStyle/>
        <a:p>
          <a:endParaRPr lang="zh-CN" altLang="en-US"/>
        </a:p>
      </dgm:t>
    </dgm:pt>
    <dgm:pt modelId="{52154234-BB77-4FF9-B9A5-FC6DF10AA022}" type="pres">
      <dgm:prSet presAssocID="{671EDF89-170A-4192-BA6A-C70E6AE6D3EE}" presName="childText" presStyleLbl="bgAcc1" presStyleIdx="4" presStyleCnt="7" custScaleX="281740" custScaleY="85687">
        <dgm:presLayoutVars>
          <dgm:bulletEnabled val="1"/>
        </dgm:presLayoutVars>
      </dgm:prSet>
      <dgm:spPr/>
      <dgm:t>
        <a:bodyPr/>
        <a:lstStyle/>
        <a:p>
          <a:endParaRPr lang="zh-CN" altLang="en-US"/>
        </a:p>
      </dgm:t>
    </dgm:pt>
    <dgm:pt modelId="{1CBF9607-1364-4E99-92B2-31C2F92D4FA7}" type="pres">
      <dgm:prSet presAssocID="{6B52F7DC-732A-40C0-8C21-0E45642C969C}" presName="Name13" presStyleLbl="parChTrans1D2" presStyleIdx="5" presStyleCnt="7"/>
      <dgm:spPr/>
      <dgm:t>
        <a:bodyPr/>
        <a:lstStyle/>
        <a:p>
          <a:endParaRPr lang="zh-CN" altLang="en-US"/>
        </a:p>
      </dgm:t>
    </dgm:pt>
    <dgm:pt modelId="{FEA1512E-C9DF-439B-91DF-058732542362}" type="pres">
      <dgm:prSet presAssocID="{B18C571E-5CDE-4C8F-8F01-8817E12A0655}" presName="childText" presStyleLbl="bgAcc1" presStyleIdx="5" presStyleCnt="7" custScaleX="284108" custScaleY="74687">
        <dgm:presLayoutVars>
          <dgm:bulletEnabled val="1"/>
        </dgm:presLayoutVars>
      </dgm:prSet>
      <dgm:spPr/>
      <dgm:t>
        <a:bodyPr/>
        <a:lstStyle/>
        <a:p>
          <a:endParaRPr lang="zh-CN" altLang="en-US"/>
        </a:p>
      </dgm:t>
    </dgm:pt>
    <dgm:pt modelId="{A43D0916-9254-4EA8-9DAD-C1E05DEAB67B}" type="pres">
      <dgm:prSet presAssocID="{79F4D57B-C51B-4FD7-886A-725335CA849C}" presName="Name13" presStyleLbl="parChTrans1D2" presStyleIdx="6" presStyleCnt="7"/>
      <dgm:spPr/>
      <dgm:t>
        <a:bodyPr/>
        <a:lstStyle/>
        <a:p>
          <a:endParaRPr lang="zh-CN" altLang="en-US"/>
        </a:p>
      </dgm:t>
    </dgm:pt>
    <dgm:pt modelId="{FDEC2E69-6519-451B-BFCD-719EFDD1680C}" type="pres">
      <dgm:prSet presAssocID="{E77E16A1-96DE-4FFD-8B1E-B9103E70674F}" presName="childText" presStyleLbl="bgAcc1" presStyleIdx="6" presStyleCnt="7" custScaleX="284152">
        <dgm:presLayoutVars>
          <dgm:bulletEnabled val="1"/>
        </dgm:presLayoutVars>
      </dgm:prSet>
      <dgm:spPr/>
      <dgm:t>
        <a:bodyPr/>
        <a:lstStyle/>
        <a:p>
          <a:endParaRPr lang="zh-CN" altLang="en-US"/>
        </a:p>
      </dgm:t>
    </dgm:pt>
  </dgm:ptLst>
  <dgm:cxnLst>
    <dgm:cxn modelId="{7534AFE7-C65D-4BB9-921A-AF1823A3A1DF}" srcId="{3DD32A6A-ABD2-415E-BE13-6BE08F6A0743}" destId="{65F251D6-F567-45E8-8EAE-B1C680908A19}" srcOrd="1" destOrd="0" parTransId="{82232635-25F5-4E72-B35B-FE01A29F1412}" sibTransId="{D0121B02-D47D-4C3A-A690-3B957820DBD4}"/>
    <dgm:cxn modelId="{27770F91-7A2A-4A0A-8A0F-7E0E4620F948}" type="presOf" srcId="{77359827-EACD-409B-93EE-4F63740B8AD0}" destId="{72983B05-6452-40CD-8DF8-60DB5C7FE135}" srcOrd="0" destOrd="0" presId="urn:microsoft.com/office/officeart/2005/8/layout/hierarchy3"/>
    <dgm:cxn modelId="{E2F8D46D-A374-485C-834F-82327EE360BD}" type="presOf" srcId="{0B88D4B6-AF0E-4191-B402-61B500F85C7B}" destId="{4ACEB543-ED82-48F0-9136-AA27B3037565}" srcOrd="0" destOrd="0" presId="urn:microsoft.com/office/officeart/2005/8/layout/hierarchy3"/>
    <dgm:cxn modelId="{4302CC2F-9809-4346-A863-084C803000B2}" type="presOf" srcId="{C2DA05BD-0E29-4A13-93C5-DD3037A064E7}" destId="{8A412B45-CF38-4AEF-BB07-73C38A7CD364}" srcOrd="1" destOrd="0" presId="urn:microsoft.com/office/officeart/2005/8/layout/hierarchy3"/>
    <dgm:cxn modelId="{E735ECE3-126B-4527-B643-6CB6E025DA21}" srcId="{BF2F5BF0-E98B-41EE-8EC7-0C8DA1C37C6F}" destId="{C2DA05BD-0E29-4A13-93C5-DD3037A064E7}" srcOrd="1" destOrd="0" parTransId="{8F50D06F-BCE7-451E-A227-8B5A2C591EF6}" sibTransId="{C8E29902-313C-430A-9F42-8D2EE37CE28C}"/>
    <dgm:cxn modelId="{D9FDA43C-33C9-4550-B30E-A5A04CAF945C}" type="presOf" srcId="{82232635-25F5-4E72-B35B-FE01A29F1412}" destId="{73E36BAF-C72F-40D9-90A4-EA75B2B5DC59}" srcOrd="0" destOrd="0" presId="urn:microsoft.com/office/officeart/2005/8/layout/hierarchy3"/>
    <dgm:cxn modelId="{6F634A27-5E09-4A17-9D55-821197C6BCCE}" type="presOf" srcId="{D8A7DE4F-9C36-4F00-94A6-E9B85C4EE35A}" destId="{20E1EB41-BB34-44B6-B62A-D5453B84E175}" srcOrd="0" destOrd="0" presId="urn:microsoft.com/office/officeart/2005/8/layout/hierarchy3"/>
    <dgm:cxn modelId="{A26E3A97-5725-42CC-AA94-5FF2BFA1D4C1}" type="presOf" srcId="{EA1814B2-E842-4E96-94F1-8A06957A367B}" destId="{8DEBC083-D4F7-4F48-A68C-CAB99C62DEC2}" srcOrd="0" destOrd="0" presId="urn:microsoft.com/office/officeart/2005/8/layout/hierarchy3"/>
    <dgm:cxn modelId="{3E3A4138-7705-42F2-9FDF-055601E46434}" type="presOf" srcId="{3DD32A6A-ABD2-415E-BE13-6BE08F6A0743}" destId="{C41D84EF-2CA8-43B4-997D-1C3CB20AE676}" srcOrd="1" destOrd="0" presId="urn:microsoft.com/office/officeart/2005/8/layout/hierarchy3"/>
    <dgm:cxn modelId="{19BAF71C-9E2F-4AB0-9F1E-956B88B1D871}" srcId="{C2DA05BD-0E29-4A13-93C5-DD3037A064E7}" destId="{E77E16A1-96DE-4FFD-8B1E-B9103E70674F}" srcOrd="3" destOrd="0" parTransId="{79F4D57B-C51B-4FD7-886A-725335CA849C}" sibTransId="{A2124B78-AFA1-41D4-B903-45269D9D9344}"/>
    <dgm:cxn modelId="{B3A2720D-8CA3-4DB9-93F9-046EFCF71E36}" srcId="{C2DA05BD-0E29-4A13-93C5-DD3037A064E7}" destId="{B18C571E-5CDE-4C8F-8F01-8817E12A0655}" srcOrd="2" destOrd="0" parTransId="{6B52F7DC-732A-40C0-8C21-0E45642C969C}" sibTransId="{97269AEE-B0A2-4FF5-A09F-BAC5E396A7FF}"/>
    <dgm:cxn modelId="{5B0B3E45-5928-4896-8AD5-830CD3E2C68F}" srcId="{C2DA05BD-0E29-4A13-93C5-DD3037A064E7}" destId="{671EDF89-170A-4192-BA6A-C70E6AE6D3EE}" srcOrd="1" destOrd="0" parTransId="{EA1814B2-E842-4E96-94F1-8A06957A367B}" sibTransId="{46E0574E-DBF3-4C65-A6D2-3A613BA8EB87}"/>
    <dgm:cxn modelId="{AF2B3456-43BA-4879-B89F-2BEE6E2DAD7E}" type="presOf" srcId="{671EDF89-170A-4192-BA6A-C70E6AE6D3EE}" destId="{52154234-BB77-4FF9-B9A5-FC6DF10AA022}" srcOrd="0" destOrd="0" presId="urn:microsoft.com/office/officeart/2005/8/layout/hierarchy3"/>
    <dgm:cxn modelId="{B5461F4E-F9FF-451D-B9FE-C0CBD637D799}" type="presOf" srcId="{6B52F7DC-732A-40C0-8C21-0E45642C969C}" destId="{1CBF9607-1364-4E99-92B2-31C2F92D4FA7}" srcOrd="0" destOrd="0" presId="urn:microsoft.com/office/officeart/2005/8/layout/hierarchy3"/>
    <dgm:cxn modelId="{B76B44F8-9D13-4AC0-953D-2829274F8646}" type="presOf" srcId="{E77E16A1-96DE-4FFD-8B1E-B9103E70674F}" destId="{FDEC2E69-6519-451B-BFCD-719EFDD1680C}" srcOrd="0" destOrd="0" presId="urn:microsoft.com/office/officeart/2005/8/layout/hierarchy3"/>
    <dgm:cxn modelId="{C8311526-8A4E-4240-B5A5-E33D8CAF77F5}" type="presOf" srcId="{B18C571E-5CDE-4C8F-8F01-8817E12A0655}" destId="{FEA1512E-C9DF-439B-91DF-058732542362}" srcOrd="0" destOrd="0" presId="urn:microsoft.com/office/officeart/2005/8/layout/hierarchy3"/>
    <dgm:cxn modelId="{01C21DDE-B3DE-40B7-A949-DFE92AFE157E}" type="presOf" srcId="{65F251D6-F567-45E8-8EAE-B1C680908A19}" destId="{C6636A7B-4D33-4E49-97B5-32183A385F37}" srcOrd="0" destOrd="0" presId="urn:microsoft.com/office/officeart/2005/8/layout/hierarchy3"/>
    <dgm:cxn modelId="{086BA153-C2DB-4BB1-80A4-C454D0155F7B}" type="presOf" srcId="{C2DA05BD-0E29-4A13-93C5-DD3037A064E7}" destId="{761FABA5-B83D-4FE0-BA1D-0545BBBCA60E}" srcOrd="0" destOrd="0" presId="urn:microsoft.com/office/officeart/2005/8/layout/hierarchy3"/>
    <dgm:cxn modelId="{78F6FEF8-5478-42F4-B547-5693715D99A9}" srcId="{3DD32A6A-ABD2-415E-BE13-6BE08F6A0743}" destId="{840C2253-C408-45C4-9A1F-118C951E69A7}" srcOrd="2" destOrd="0" parTransId="{77359827-EACD-409B-93EE-4F63740B8AD0}" sibTransId="{AB296D64-D3FF-422F-9349-E7F9E8B5DFC8}"/>
    <dgm:cxn modelId="{9C829572-83DE-44C4-89A9-A5386039F231}" srcId="{BF2F5BF0-E98B-41EE-8EC7-0C8DA1C37C6F}" destId="{3DD32A6A-ABD2-415E-BE13-6BE08F6A0743}" srcOrd="0" destOrd="0" parTransId="{C76E957C-0CE4-4C10-AC58-E29E6516CF30}" sibTransId="{0AF6480D-99BC-4056-8B39-D9FD839C3243}"/>
    <dgm:cxn modelId="{8B14DC0E-4F0B-4848-B6C7-D1A6D1BB257C}" srcId="{C2DA05BD-0E29-4A13-93C5-DD3037A064E7}" destId="{D8A7DE4F-9C36-4F00-94A6-E9B85C4EE35A}" srcOrd="0" destOrd="0" parTransId="{CED2A0AD-A674-4B8A-BFAF-4AED6D1E1BC5}" sibTransId="{65B139F7-50C4-45B6-9F3F-6B738C7163A6}"/>
    <dgm:cxn modelId="{5EB59055-070B-4AB9-ADEC-1ECC30356D37}" type="presOf" srcId="{3DD32A6A-ABD2-415E-BE13-6BE08F6A0743}" destId="{2631918C-AF14-4CDB-8DD9-64DD29E89AA6}" srcOrd="0" destOrd="0" presId="urn:microsoft.com/office/officeart/2005/8/layout/hierarchy3"/>
    <dgm:cxn modelId="{7D7935FE-345F-4F39-895D-1F0BF8BBA400}" srcId="{3DD32A6A-ABD2-415E-BE13-6BE08F6A0743}" destId="{0B88D4B6-AF0E-4191-B402-61B500F85C7B}" srcOrd="0" destOrd="0" parTransId="{CE44F955-CCF1-4A32-A85A-BFF2F94D7993}" sibTransId="{8B89833A-BBB4-445A-B169-263CA41DBDF5}"/>
    <dgm:cxn modelId="{4D7C8747-1D6E-48DD-985D-1F31CDBDA8A4}" type="presOf" srcId="{CE44F955-CCF1-4A32-A85A-BFF2F94D7993}" destId="{809E43EC-5C24-4A2F-A9BB-BB4CBEFFD02A}" srcOrd="0" destOrd="0" presId="urn:microsoft.com/office/officeart/2005/8/layout/hierarchy3"/>
    <dgm:cxn modelId="{E37087D4-3E97-4E3D-BF9E-7E58BDDA0048}" type="presOf" srcId="{BF2F5BF0-E98B-41EE-8EC7-0C8DA1C37C6F}" destId="{86D3435B-8042-4B6D-BE54-F43735F2ED98}" srcOrd="0" destOrd="0" presId="urn:microsoft.com/office/officeart/2005/8/layout/hierarchy3"/>
    <dgm:cxn modelId="{AD80E75F-4568-498F-9394-98ED9602B9D5}" type="presOf" srcId="{CED2A0AD-A674-4B8A-BFAF-4AED6D1E1BC5}" destId="{3A0BD88C-92F5-44A7-846A-F5031BAF0618}" srcOrd="0" destOrd="0" presId="urn:microsoft.com/office/officeart/2005/8/layout/hierarchy3"/>
    <dgm:cxn modelId="{51C9381D-DCDF-4E99-A760-4763D536FDA4}" type="presOf" srcId="{840C2253-C408-45C4-9A1F-118C951E69A7}" destId="{3EE50017-C7E7-4DFA-852A-A35F8F052CE6}" srcOrd="0" destOrd="0" presId="urn:microsoft.com/office/officeart/2005/8/layout/hierarchy3"/>
    <dgm:cxn modelId="{9BC6F191-2C67-43D0-873B-D3F80E86FB32}" type="presOf" srcId="{79F4D57B-C51B-4FD7-886A-725335CA849C}" destId="{A43D0916-9254-4EA8-9DAD-C1E05DEAB67B}" srcOrd="0" destOrd="0" presId="urn:microsoft.com/office/officeart/2005/8/layout/hierarchy3"/>
    <dgm:cxn modelId="{2E63D1C5-488D-4D03-A72C-C9A484F365B9}" type="presParOf" srcId="{86D3435B-8042-4B6D-BE54-F43735F2ED98}" destId="{911691F6-1924-4884-8F64-9842F45011CF}" srcOrd="0" destOrd="0" presId="urn:microsoft.com/office/officeart/2005/8/layout/hierarchy3"/>
    <dgm:cxn modelId="{97C1FD5D-163C-4BE2-8F0E-530F136C2AB0}" type="presParOf" srcId="{911691F6-1924-4884-8F64-9842F45011CF}" destId="{1F3E017E-C30B-4A96-B320-77BA7DBEA5AC}" srcOrd="0" destOrd="0" presId="urn:microsoft.com/office/officeart/2005/8/layout/hierarchy3"/>
    <dgm:cxn modelId="{BA616105-9130-4D64-8420-2521C073A652}" type="presParOf" srcId="{1F3E017E-C30B-4A96-B320-77BA7DBEA5AC}" destId="{2631918C-AF14-4CDB-8DD9-64DD29E89AA6}" srcOrd="0" destOrd="0" presId="urn:microsoft.com/office/officeart/2005/8/layout/hierarchy3"/>
    <dgm:cxn modelId="{0D6230AC-DDE7-4859-B7F2-172022063668}" type="presParOf" srcId="{1F3E017E-C30B-4A96-B320-77BA7DBEA5AC}" destId="{C41D84EF-2CA8-43B4-997D-1C3CB20AE676}" srcOrd="1" destOrd="0" presId="urn:microsoft.com/office/officeart/2005/8/layout/hierarchy3"/>
    <dgm:cxn modelId="{B135353F-0B75-405B-90BF-A8DC9084FC6C}" type="presParOf" srcId="{911691F6-1924-4884-8F64-9842F45011CF}" destId="{C66C499A-3F5A-419A-92A8-4A6FFB34A7D3}" srcOrd="1" destOrd="0" presId="urn:microsoft.com/office/officeart/2005/8/layout/hierarchy3"/>
    <dgm:cxn modelId="{ADCEEFD2-C9F1-480F-A864-6E9E7AA84021}" type="presParOf" srcId="{C66C499A-3F5A-419A-92A8-4A6FFB34A7D3}" destId="{809E43EC-5C24-4A2F-A9BB-BB4CBEFFD02A}" srcOrd="0" destOrd="0" presId="urn:microsoft.com/office/officeart/2005/8/layout/hierarchy3"/>
    <dgm:cxn modelId="{092D5520-ACCA-4B9B-A414-9B2DAFCEC25B}" type="presParOf" srcId="{C66C499A-3F5A-419A-92A8-4A6FFB34A7D3}" destId="{4ACEB543-ED82-48F0-9136-AA27B3037565}" srcOrd="1" destOrd="0" presId="urn:microsoft.com/office/officeart/2005/8/layout/hierarchy3"/>
    <dgm:cxn modelId="{C0E1ED5F-15C8-4C86-84B5-64FE0D53E48A}" type="presParOf" srcId="{C66C499A-3F5A-419A-92A8-4A6FFB34A7D3}" destId="{73E36BAF-C72F-40D9-90A4-EA75B2B5DC59}" srcOrd="2" destOrd="0" presId="urn:microsoft.com/office/officeart/2005/8/layout/hierarchy3"/>
    <dgm:cxn modelId="{FC6C71B3-4D31-4E78-B038-B15091986985}" type="presParOf" srcId="{C66C499A-3F5A-419A-92A8-4A6FFB34A7D3}" destId="{C6636A7B-4D33-4E49-97B5-32183A385F37}" srcOrd="3" destOrd="0" presId="urn:microsoft.com/office/officeart/2005/8/layout/hierarchy3"/>
    <dgm:cxn modelId="{02C58E4C-FAD1-4119-89E2-377AB3D19015}" type="presParOf" srcId="{C66C499A-3F5A-419A-92A8-4A6FFB34A7D3}" destId="{72983B05-6452-40CD-8DF8-60DB5C7FE135}" srcOrd="4" destOrd="0" presId="urn:microsoft.com/office/officeart/2005/8/layout/hierarchy3"/>
    <dgm:cxn modelId="{A16DE6C0-2D58-414D-B699-BDD0C4A7F41B}" type="presParOf" srcId="{C66C499A-3F5A-419A-92A8-4A6FFB34A7D3}" destId="{3EE50017-C7E7-4DFA-852A-A35F8F052CE6}" srcOrd="5" destOrd="0" presId="urn:microsoft.com/office/officeart/2005/8/layout/hierarchy3"/>
    <dgm:cxn modelId="{7F879029-BC58-4A19-AA70-8BB6F3E54359}" type="presParOf" srcId="{86D3435B-8042-4B6D-BE54-F43735F2ED98}" destId="{64D86AEA-59D9-40D6-9891-FD160ACD9B5B}" srcOrd="1" destOrd="0" presId="urn:microsoft.com/office/officeart/2005/8/layout/hierarchy3"/>
    <dgm:cxn modelId="{131B8181-7065-464D-AB71-78BE90EB2FE8}" type="presParOf" srcId="{64D86AEA-59D9-40D6-9891-FD160ACD9B5B}" destId="{4D607B60-5CFD-4890-8E3B-96A24070D538}" srcOrd="0" destOrd="0" presId="urn:microsoft.com/office/officeart/2005/8/layout/hierarchy3"/>
    <dgm:cxn modelId="{1C3E3BD0-A313-40C4-9145-033B0E8FA7AD}" type="presParOf" srcId="{4D607B60-5CFD-4890-8E3B-96A24070D538}" destId="{761FABA5-B83D-4FE0-BA1D-0545BBBCA60E}" srcOrd="0" destOrd="0" presId="urn:microsoft.com/office/officeart/2005/8/layout/hierarchy3"/>
    <dgm:cxn modelId="{1D4D429A-36F1-45E0-8047-BEA5B87F45F0}" type="presParOf" srcId="{4D607B60-5CFD-4890-8E3B-96A24070D538}" destId="{8A412B45-CF38-4AEF-BB07-73C38A7CD364}" srcOrd="1" destOrd="0" presId="urn:microsoft.com/office/officeart/2005/8/layout/hierarchy3"/>
    <dgm:cxn modelId="{7DDDB8C6-DA66-486E-8226-6145EC040214}" type="presParOf" srcId="{64D86AEA-59D9-40D6-9891-FD160ACD9B5B}" destId="{470C740D-1E9A-46A1-965D-7CA2366BA9E7}" srcOrd="1" destOrd="0" presId="urn:microsoft.com/office/officeart/2005/8/layout/hierarchy3"/>
    <dgm:cxn modelId="{AC4AD7F2-7D35-4E20-8B5F-48F4C6FD6325}" type="presParOf" srcId="{470C740D-1E9A-46A1-965D-7CA2366BA9E7}" destId="{3A0BD88C-92F5-44A7-846A-F5031BAF0618}" srcOrd="0" destOrd="0" presId="urn:microsoft.com/office/officeart/2005/8/layout/hierarchy3"/>
    <dgm:cxn modelId="{BC474E40-2E05-4095-8E1B-4457F5C97178}" type="presParOf" srcId="{470C740D-1E9A-46A1-965D-7CA2366BA9E7}" destId="{20E1EB41-BB34-44B6-B62A-D5453B84E175}" srcOrd="1" destOrd="0" presId="urn:microsoft.com/office/officeart/2005/8/layout/hierarchy3"/>
    <dgm:cxn modelId="{EE26ED93-995D-48A0-BB91-41E0A6300344}" type="presParOf" srcId="{470C740D-1E9A-46A1-965D-7CA2366BA9E7}" destId="{8DEBC083-D4F7-4F48-A68C-CAB99C62DEC2}" srcOrd="2" destOrd="0" presId="urn:microsoft.com/office/officeart/2005/8/layout/hierarchy3"/>
    <dgm:cxn modelId="{6BE661FB-D9B7-4B76-81DD-0E41899BACAA}" type="presParOf" srcId="{470C740D-1E9A-46A1-965D-7CA2366BA9E7}" destId="{52154234-BB77-4FF9-B9A5-FC6DF10AA022}" srcOrd="3" destOrd="0" presId="urn:microsoft.com/office/officeart/2005/8/layout/hierarchy3"/>
    <dgm:cxn modelId="{E8F9175F-2778-4B19-9DC6-C75CBB3B856A}" type="presParOf" srcId="{470C740D-1E9A-46A1-965D-7CA2366BA9E7}" destId="{1CBF9607-1364-4E99-92B2-31C2F92D4FA7}" srcOrd="4" destOrd="0" presId="urn:microsoft.com/office/officeart/2005/8/layout/hierarchy3"/>
    <dgm:cxn modelId="{03D4F70F-E3A5-4400-A669-8A8148FD5F59}" type="presParOf" srcId="{470C740D-1E9A-46A1-965D-7CA2366BA9E7}" destId="{FEA1512E-C9DF-439B-91DF-058732542362}" srcOrd="5" destOrd="0" presId="urn:microsoft.com/office/officeart/2005/8/layout/hierarchy3"/>
    <dgm:cxn modelId="{CD623707-117E-4928-8F5E-21C1E27FD70D}" type="presParOf" srcId="{470C740D-1E9A-46A1-965D-7CA2366BA9E7}" destId="{A43D0916-9254-4EA8-9DAD-C1E05DEAB67B}" srcOrd="6" destOrd="0" presId="urn:microsoft.com/office/officeart/2005/8/layout/hierarchy3"/>
    <dgm:cxn modelId="{E74CA1BE-41B5-4399-A69E-8318CF9D6C88}" type="presParOf" srcId="{470C740D-1E9A-46A1-965D-7CA2366BA9E7}" destId="{FDEC2E69-6519-451B-BFCD-719EFDD1680C}" srcOrd="7" destOrd="0" presId="urn:microsoft.com/office/officeart/2005/8/layout/hierarchy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D944D9B-7AC6-4CA1-8BEA-8EC2FD8A3FD1}" type="doc">
      <dgm:prSet loTypeId="urn:microsoft.com/office/officeart/2009/3/layout/HorizontalOrganizationChart" loCatId="hierarchy" qsTypeId="urn:microsoft.com/office/officeart/2005/8/quickstyle/3d1" qsCatId="3D" csTypeId="urn:microsoft.com/office/officeart/2005/8/colors/accent1_4" csCatId="accent1" phldr="1"/>
      <dgm:spPr/>
      <dgm:t>
        <a:bodyPr/>
        <a:lstStyle/>
        <a:p>
          <a:endParaRPr lang="zh-CN" altLang="en-US"/>
        </a:p>
      </dgm:t>
    </dgm:pt>
    <dgm:pt modelId="{1B200146-7E3D-42DE-8AED-DE4A80FD3886}">
      <dgm:prSet phldrT="[文本]"/>
      <dgm:spPr/>
      <dgm:t>
        <a:bodyPr/>
        <a:lstStyle/>
        <a:p>
          <a:pPr algn="ctr"/>
          <a:r>
            <a:rPr lang="zh-CN" altLang="en-US" b="1" smtClean="0">
              <a:latin typeface="+mn-ea"/>
              <a:ea typeface="+mn-ea"/>
            </a:rPr>
            <a:t>可信客户</a:t>
          </a:r>
          <a:endParaRPr lang="zh-CN" altLang="en-US" b="1" dirty="0">
            <a:latin typeface="+mn-ea"/>
            <a:ea typeface="+mn-ea"/>
          </a:endParaRPr>
        </a:p>
      </dgm:t>
    </dgm:pt>
    <dgm:pt modelId="{F4F4509E-D11F-4609-8855-C2CFC6EF5E04}" type="parTrans" cxnId="{8DDBCE75-3637-4B9A-AD47-DFC77A01B43B}">
      <dgm:prSet/>
      <dgm:spPr/>
      <dgm:t>
        <a:bodyPr/>
        <a:lstStyle/>
        <a:p>
          <a:pPr algn="ctr"/>
          <a:endParaRPr lang="zh-CN" altLang="en-US" b="1">
            <a:solidFill>
              <a:schemeClr val="bg1"/>
            </a:solidFill>
            <a:latin typeface="+mn-ea"/>
            <a:ea typeface="+mn-ea"/>
          </a:endParaRPr>
        </a:p>
      </dgm:t>
    </dgm:pt>
    <dgm:pt modelId="{9C6EF1D1-128F-4145-AC08-7660EF7E3846}" type="sibTrans" cxnId="{8DDBCE75-3637-4B9A-AD47-DFC77A01B43B}">
      <dgm:prSet/>
      <dgm:spPr/>
      <dgm:t>
        <a:bodyPr/>
        <a:lstStyle/>
        <a:p>
          <a:pPr algn="ctr"/>
          <a:endParaRPr lang="zh-CN" altLang="en-US" b="1">
            <a:solidFill>
              <a:schemeClr val="bg1"/>
            </a:solidFill>
            <a:latin typeface="+mn-ea"/>
            <a:ea typeface="+mn-ea"/>
          </a:endParaRPr>
        </a:p>
      </dgm:t>
    </dgm:pt>
    <dgm:pt modelId="{9E4567F4-FFBE-4BBA-AAD6-33B832793945}">
      <dgm:prSet phldrT="[文本]"/>
      <dgm:spPr/>
      <dgm:t>
        <a:bodyPr/>
        <a:lstStyle/>
        <a:p>
          <a:pPr algn="ctr"/>
          <a:r>
            <a:rPr lang="zh-CN" altLang="zh-CN" b="1" smtClean="0">
              <a:latin typeface="+mn-ea"/>
              <a:ea typeface="+mn-ea"/>
            </a:rPr>
            <a:t>关注名单</a:t>
          </a:r>
          <a:endParaRPr lang="zh-CN" altLang="en-US" b="1" dirty="0">
            <a:latin typeface="+mn-ea"/>
            <a:ea typeface="+mn-ea"/>
          </a:endParaRPr>
        </a:p>
      </dgm:t>
    </dgm:pt>
    <dgm:pt modelId="{C548D9AD-76C6-405B-902C-AE573C37F30C}" type="parTrans" cxnId="{78A0D9A6-FF0A-4180-B13A-E3ECAD60E77C}">
      <dgm:prSet/>
      <dgm:spPr/>
      <dgm:t>
        <a:bodyPr/>
        <a:lstStyle/>
        <a:p>
          <a:pPr algn="ctr"/>
          <a:endParaRPr lang="zh-CN" altLang="en-US" b="1">
            <a:solidFill>
              <a:schemeClr val="bg1"/>
            </a:solidFill>
            <a:latin typeface="+mn-ea"/>
            <a:ea typeface="+mn-ea"/>
          </a:endParaRPr>
        </a:p>
      </dgm:t>
    </dgm:pt>
    <dgm:pt modelId="{13DAF7B6-C92C-4162-AE6C-C303BF9AAEAE}" type="sibTrans" cxnId="{78A0D9A6-FF0A-4180-B13A-E3ECAD60E77C}">
      <dgm:prSet/>
      <dgm:spPr/>
      <dgm:t>
        <a:bodyPr/>
        <a:lstStyle/>
        <a:p>
          <a:pPr algn="ctr"/>
          <a:endParaRPr lang="zh-CN" altLang="en-US" b="1">
            <a:solidFill>
              <a:schemeClr val="bg1"/>
            </a:solidFill>
            <a:latin typeface="+mn-ea"/>
            <a:ea typeface="+mn-ea"/>
          </a:endParaRPr>
        </a:p>
      </dgm:t>
    </dgm:pt>
    <dgm:pt modelId="{C4B59808-1FC9-49BC-99B2-35AF42B8FAB8}">
      <dgm:prSet phldrT="[文本]"/>
      <dgm:spPr/>
      <dgm:t>
        <a:bodyPr/>
        <a:lstStyle/>
        <a:p>
          <a:pPr algn="ctr"/>
          <a:r>
            <a:rPr lang="zh-CN" altLang="en-US" b="1" smtClean="0">
              <a:latin typeface="+mn-ea"/>
              <a:ea typeface="+mn-ea"/>
            </a:rPr>
            <a:t>预关注对象</a:t>
          </a:r>
          <a:endParaRPr lang="zh-CN" altLang="en-US" b="1" dirty="0">
            <a:latin typeface="+mn-ea"/>
            <a:ea typeface="+mn-ea"/>
          </a:endParaRPr>
        </a:p>
      </dgm:t>
    </dgm:pt>
    <dgm:pt modelId="{477D9026-CDD7-4172-8F3E-480F8FBD4373}" type="parTrans" cxnId="{4DC90B38-5A2A-426F-8D11-84B081339C8E}">
      <dgm:prSet/>
      <dgm:spPr/>
      <dgm:t>
        <a:bodyPr/>
        <a:lstStyle/>
        <a:p>
          <a:pPr algn="ctr"/>
          <a:endParaRPr lang="zh-CN" altLang="en-US" b="1">
            <a:solidFill>
              <a:schemeClr val="bg1"/>
            </a:solidFill>
            <a:latin typeface="+mn-ea"/>
            <a:ea typeface="+mn-ea"/>
          </a:endParaRPr>
        </a:p>
      </dgm:t>
    </dgm:pt>
    <dgm:pt modelId="{5BACFB5D-CD33-4DFF-B423-51A3159ECAFE}" type="sibTrans" cxnId="{4DC90B38-5A2A-426F-8D11-84B081339C8E}">
      <dgm:prSet/>
      <dgm:spPr/>
      <dgm:t>
        <a:bodyPr/>
        <a:lstStyle/>
        <a:p>
          <a:pPr algn="ctr"/>
          <a:endParaRPr lang="zh-CN" altLang="en-US" b="1">
            <a:solidFill>
              <a:schemeClr val="bg1"/>
            </a:solidFill>
            <a:latin typeface="+mn-ea"/>
            <a:ea typeface="+mn-ea"/>
          </a:endParaRPr>
        </a:p>
      </dgm:t>
    </dgm:pt>
    <dgm:pt modelId="{C7FFE676-18FD-4736-89B6-CA6AE0DA7304}">
      <dgm:prSet phldrT="[文本]"/>
      <dgm:spPr/>
      <dgm:t>
        <a:bodyPr/>
        <a:lstStyle/>
        <a:p>
          <a:pPr algn="ctr"/>
          <a:r>
            <a:rPr lang="zh-CN" altLang="en-US" b="1" smtClean="0">
              <a:latin typeface="+mn-ea"/>
              <a:ea typeface="+mn-ea"/>
            </a:rPr>
            <a:t>关注客户</a:t>
          </a:r>
          <a:endParaRPr lang="zh-CN" altLang="en-US" b="1" dirty="0">
            <a:latin typeface="+mn-ea"/>
            <a:ea typeface="+mn-ea"/>
          </a:endParaRPr>
        </a:p>
      </dgm:t>
    </dgm:pt>
    <dgm:pt modelId="{27B0AD52-A05A-447D-A603-9E513EB6271E}" type="parTrans" cxnId="{69280629-7F76-4700-A696-3B6B75E04DCE}">
      <dgm:prSet/>
      <dgm:spPr/>
      <dgm:t>
        <a:bodyPr/>
        <a:lstStyle/>
        <a:p>
          <a:pPr algn="ctr"/>
          <a:endParaRPr lang="zh-CN" altLang="en-US" b="1">
            <a:solidFill>
              <a:schemeClr val="bg1"/>
            </a:solidFill>
            <a:latin typeface="+mn-ea"/>
            <a:ea typeface="+mn-ea"/>
          </a:endParaRPr>
        </a:p>
      </dgm:t>
    </dgm:pt>
    <dgm:pt modelId="{A08ADF94-1C28-4962-A26B-B76D1BD0F6E2}" type="sibTrans" cxnId="{69280629-7F76-4700-A696-3B6B75E04DCE}">
      <dgm:prSet/>
      <dgm:spPr/>
      <dgm:t>
        <a:bodyPr/>
        <a:lstStyle/>
        <a:p>
          <a:pPr algn="ctr"/>
          <a:endParaRPr lang="zh-CN" altLang="en-US" b="1">
            <a:solidFill>
              <a:schemeClr val="bg1"/>
            </a:solidFill>
            <a:latin typeface="+mn-ea"/>
            <a:ea typeface="+mn-ea"/>
          </a:endParaRPr>
        </a:p>
      </dgm:t>
    </dgm:pt>
    <dgm:pt modelId="{2D466C2E-6695-40F1-B9A9-A34B35E59993}">
      <dgm:prSet phldrT="[文本]"/>
      <dgm:spPr/>
      <dgm:t>
        <a:bodyPr/>
        <a:lstStyle/>
        <a:p>
          <a:pPr algn="ctr"/>
          <a:r>
            <a:rPr lang="zh-CN" altLang="zh-CN" b="1" dirty="0" smtClean="0">
              <a:latin typeface="+mn-ea"/>
              <a:ea typeface="+mn-ea"/>
            </a:rPr>
            <a:t>按《总则》中“可信客户”标准对个人外汇业务客户进行分类确定。</a:t>
          </a:r>
          <a:endParaRPr lang="zh-CN" altLang="en-US" b="1" dirty="0">
            <a:latin typeface="+mn-ea"/>
            <a:ea typeface="+mn-ea"/>
          </a:endParaRPr>
        </a:p>
      </dgm:t>
    </dgm:pt>
    <dgm:pt modelId="{046852BF-D32B-424E-9D1D-082A69F4D923}" type="parTrans" cxnId="{86BBFDDD-F314-451F-BB5B-C25588CBE39C}">
      <dgm:prSet/>
      <dgm:spPr/>
      <dgm:t>
        <a:bodyPr/>
        <a:lstStyle/>
        <a:p>
          <a:pPr algn="ctr"/>
          <a:endParaRPr lang="zh-CN" altLang="en-US" b="1">
            <a:solidFill>
              <a:schemeClr val="bg1"/>
            </a:solidFill>
            <a:latin typeface="+mn-ea"/>
            <a:ea typeface="+mn-ea"/>
          </a:endParaRPr>
        </a:p>
      </dgm:t>
    </dgm:pt>
    <dgm:pt modelId="{C0FAD43C-1317-4124-9DCD-98A3AEE3DD71}" type="sibTrans" cxnId="{86BBFDDD-F314-451F-BB5B-C25588CBE39C}">
      <dgm:prSet/>
      <dgm:spPr/>
      <dgm:t>
        <a:bodyPr/>
        <a:lstStyle/>
        <a:p>
          <a:pPr algn="ctr"/>
          <a:endParaRPr lang="zh-CN" altLang="en-US" b="1">
            <a:solidFill>
              <a:schemeClr val="bg1"/>
            </a:solidFill>
            <a:latin typeface="+mn-ea"/>
            <a:ea typeface="+mn-ea"/>
          </a:endParaRPr>
        </a:p>
      </dgm:t>
    </dgm:pt>
    <dgm:pt modelId="{3CA8E5A5-ACC4-4831-8559-3ABC36EA3ADC}">
      <dgm:prSet phldrT="[文本]"/>
      <dgm:spPr/>
      <dgm:t>
        <a:bodyPr/>
        <a:lstStyle/>
        <a:p>
          <a:pPr algn="ctr"/>
          <a:r>
            <a:rPr lang="zh-CN" altLang="en-US" b="1" smtClean="0">
              <a:latin typeface="+mn-ea"/>
              <a:ea typeface="+mn-ea"/>
            </a:rPr>
            <a:t>其他被监管部门或法院列为失信人员的个人</a:t>
          </a:r>
          <a:endParaRPr lang="zh-CN" altLang="en-US" b="1" dirty="0">
            <a:latin typeface="+mn-ea"/>
            <a:ea typeface="+mn-ea"/>
          </a:endParaRPr>
        </a:p>
      </dgm:t>
    </dgm:pt>
    <dgm:pt modelId="{B4A38C50-7F50-427A-9D07-BFE86D88F0FA}" type="parTrans" cxnId="{D391272D-42B7-4961-988F-3EE7A7347AFC}">
      <dgm:prSet/>
      <dgm:spPr/>
      <dgm:t>
        <a:bodyPr/>
        <a:lstStyle/>
        <a:p>
          <a:endParaRPr lang="zh-CN" altLang="en-US" b="1">
            <a:latin typeface="+mn-ea"/>
            <a:ea typeface="+mn-ea"/>
          </a:endParaRPr>
        </a:p>
      </dgm:t>
    </dgm:pt>
    <dgm:pt modelId="{C8E31403-DA47-452F-BB35-21909945324B}" type="sibTrans" cxnId="{D391272D-42B7-4961-988F-3EE7A7347AFC}">
      <dgm:prSet/>
      <dgm:spPr/>
      <dgm:t>
        <a:bodyPr/>
        <a:lstStyle/>
        <a:p>
          <a:endParaRPr lang="zh-CN" altLang="en-US" b="1">
            <a:latin typeface="+mn-ea"/>
            <a:ea typeface="+mn-ea"/>
          </a:endParaRPr>
        </a:p>
      </dgm:t>
    </dgm:pt>
    <dgm:pt modelId="{74E7E061-713E-483E-A84F-A8E142184495}" type="pres">
      <dgm:prSet presAssocID="{AD944D9B-7AC6-4CA1-8BEA-8EC2FD8A3FD1}" presName="hierChild1" presStyleCnt="0">
        <dgm:presLayoutVars>
          <dgm:orgChart val="1"/>
          <dgm:chPref val="1"/>
          <dgm:dir/>
          <dgm:animOne val="branch"/>
          <dgm:animLvl val="lvl"/>
          <dgm:resizeHandles/>
        </dgm:presLayoutVars>
      </dgm:prSet>
      <dgm:spPr/>
      <dgm:t>
        <a:bodyPr/>
        <a:lstStyle/>
        <a:p>
          <a:endParaRPr lang="zh-CN" altLang="en-US"/>
        </a:p>
      </dgm:t>
    </dgm:pt>
    <dgm:pt modelId="{A691FC8C-5027-4634-971A-1AA21E2FE44E}" type="pres">
      <dgm:prSet presAssocID="{1B200146-7E3D-42DE-8AED-DE4A80FD3886}" presName="hierRoot1" presStyleCnt="0">
        <dgm:presLayoutVars>
          <dgm:hierBranch val="init"/>
        </dgm:presLayoutVars>
      </dgm:prSet>
      <dgm:spPr/>
      <dgm:t>
        <a:bodyPr/>
        <a:lstStyle/>
        <a:p>
          <a:endParaRPr lang="zh-CN" altLang="en-US"/>
        </a:p>
      </dgm:t>
    </dgm:pt>
    <dgm:pt modelId="{48B64431-E5B3-470D-8D4C-1C477F8DF5E6}" type="pres">
      <dgm:prSet presAssocID="{1B200146-7E3D-42DE-8AED-DE4A80FD3886}" presName="rootComposite1" presStyleCnt="0"/>
      <dgm:spPr/>
      <dgm:t>
        <a:bodyPr/>
        <a:lstStyle/>
        <a:p>
          <a:endParaRPr lang="zh-CN" altLang="en-US"/>
        </a:p>
      </dgm:t>
    </dgm:pt>
    <dgm:pt modelId="{4EDE480A-0181-4AAC-8940-445B186B9D66}" type="pres">
      <dgm:prSet presAssocID="{1B200146-7E3D-42DE-8AED-DE4A80FD3886}" presName="rootText1" presStyleLbl="node0" presStyleIdx="0" presStyleCnt="2">
        <dgm:presLayoutVars>
          <dgm:chPref val="3"/>
        </dgm:presLayoutVars>
      </dgm:prSet>
      <dgm:spPr/>
      <dgm:t>
        <a:bodyPr/>
        <a:lstStyle/>
        <a:p>
          <a:endParaRPr lang="zh-CN" altLang="en-US"/>
        </a:p>
      </dgm:t>
    </dgm:pt>
    <dgm:pt modelId="{87A387BA-A396-4B68-9CC1-C03C4168ED80}" type="pres">
      <dgm:prSet presAssocID="{1B200146-7E3D-42DE-8AED-DE4A80FD3886}" presName="rootConnector1" presStyleLbl="node1" presStyleIdx="0" presStyleCnt="0"/>
      <dgm:spPr/>
      <dgm:t>
        <a:bodyPr/>
        <a:lstStyle/>
        <a:p>
          <a:endParaRPr lang="zh-CN" altLang="en-US"/>
        </a:p>
      </dgm:t>
    </dgm:pt>
    <dgm:pt modelId="{9AA5FDA9-823D-4B53-875C-9EA29E44B22A}" type="pres">
      <dgm:prSet presAssocID="{1B200146-7E3D-42DE-8AED-DE4A80FD3886}" presName="hierChild2" presStyleCnt="0"/>
      <dgm:spPr/>
      <dgm:t>
        <a:bodyPr/>
        <a:lstStyle/>
        <a:p>
          <a:endParaRPr lang="zh-CN" altLang="en-US"/>
        </a:p>
      </dgm:t>
    </dgm:pt>
    <dgm:pt modelId="{D607BD75-7B33-455E-BA0F-F3157793A34F}" type="pres">
      <dgm:prSet presAssocID="{046852BF-D32B-424E-9D1D-082A69F4D923}" presName="Name64" presStyleLbl="parChTrans1D2" presStyleIdx="0" presStyleCnt="4"/>
      <dgm:spPr/>
      <dgm:t>
        <a:bodyPr/>
        <a:lstStyle/>
        <a:p>
          <a:endParaRPr lang="zh-CN" altLang="en-US"/>
        </a:p>
      </dgm:t>
    </dgm:pt>
    <dgm:pt modelId="{2E4AF1BB-6FD6-4AC0-B79E-EF735B0C6236}" type="pres">
      <dgm:prSet presAssocID="{2D466C2E-6695-40F1-B9A9-A34B35E59993}" presName="hierRoot2" presStyleCnt="0">
        <dgm:presLayoutVars>
          <dgm:hierBranch val="init"/>
        </dgm:presLayoutVars>
      </dgm:prSet>
      <dgm:spPr/>
      <dgm:t>
        <a:bodyPr/>
        <a:lstStyle/>
        <a:p>
          <a:endParaRPr lang="zh-CN" altLang="en-US"/>
        </a:p>
      </dgm:t>
    </dgm:pt>
    <dgm:pt modelId="{54088A9B-1DE4-4002-8EEE-B8A56D5011F5}" type="pres">
      <dgm:prSet presAssocID="{2D466C2E-6695-40F1-B9A9-A34B35E59993}" presName="rootComposite" presStyleCnt="0"/>
      <dgm:spPr/>
      <dgm:t>
        <a:bodyPr/>
        <a:lstStyle/>
        <a:p>
          <a:endParaRPr lang="zh-CN" altLang="en-US"/>
        </a:p>
      </dgm:t>
    </dgm:pt>
    <dgm:pt modelId="{85F4D3A2-000C-43BE-B5E9-D4FA91FC3CAA}" type="pres">
      <dgm:prSet presAssocID="{2D466C2E-6695-40F1-B9A9-A34B35E59993}" presName="rootText" presStyleLbl="node2" presStyleIdx="0" presStyleCnt="4" custScaleY="132560">
        <dgm:presLayoutVars>
          <dgm:chPref val="3"/>
        </dgm:presLayoutVars>
      </dgm:prSet>
      <dgm:spPr/>
      <dgm:t>
        <a:bodyPr/>
        <a:lstStyle/>
        <a:p>
          <a:endParaRPr lang="zh-CN" altLang="en-US"/>
        </a:p>
      </dgm:t>
    </dgm:pt>
    <dgm:pt modelId="{3008F224-B590-4F6F-935E-C55522FEFEE7}" type="pres">
      <dgm:prSet presAssocID="{2D466C2E-6695-40F1-B9A9-A34B35E59993}" presName="rootConnector" presStyleLbl="node2" presStyleIdx="0" presStyleCnt="4"/>
      <dgm:spPr/>
      <dgm:t>
        <a:bodyPr/>
        <a:lstStyle/>
        <a:p>
          <a:endParaRPr lang="zh-CN" altLang="en-US"/>
        </a:p>
      </dgm:t>
    </dgm:pt>
    <dgm:pt modelId="{7CACA955-CF04-4FA5-9CA2-2866F8396A40}" type="pres">
      <dgm:prSet presAssocID="{2D466C2E-6695-40F1-B9A9-A34B35E59993}" presName="hierChild4" presStyleCnt="0"/>
      <dgm:spPr/>
      <dgm:t>
        <a:bodyPr/>
        <a:lstStyle/>
        <a:p>
          <a:endParaRPr lang="zh-CN" altLang="en-US"/>
        </a:p>
      </dgm:t>
    </dgm:pt>
    <dgm:pt modelId="{EDF8C402-DF08-4485-B37F-64639E736EF1}" type="pres">
      <dgm:prSet presAssocID="{2D466C2E-6695-40F1-B9A9-A34B35E59993}" presName="hierChild5" presStyleCnt="0"/>
      <dgm:spPr/>
      <dgm:t>
        <a:bodyPr/>
        <a:lstStyle/>
        <a:p>
          <a:endParaRPr lang="zh-CN" altLang="en-US"/>
        </a:p>
      </dgm:t>
    </dgm:pt>
    <dgm:pt modelId="{B6376373-D746-425E-A5D3-5EB82C66CBBF}" type="pres">
      <dgm:prSet presAssocID="{1B200146-7E3D-42DE-8AED-DE4A80FD3886}" presName="hierChild3" presStyleCnt="0"/>
      <dgm:spPr/>
      <dgm:t>
        <a:bodyPr/>
        <a:lstStyle/>
        <a:p>
          <a:endParaRPr lang="zh-CN" altLang="en-US"/>
        </a:p>
      </dgm:t>
    </dgm:pt>
    <dgm:pt modelId="{E171C411-3A31-4E7C-A3D6-861408BFFA25}" type="pres">
      <dgm:prSet presAssocID="{C7FFE676-18FD-4736-89B6-CA6AE0DA7304}" presName="hierRoot1" presStyleCnt="0">
        <dgm:presLayoutVars>
          <dgm:hierBranch val="init"/>
        </dgm:presLayoutVars>
      </dgm:prSet>
      <dgm:spPr/>
      <dgm:t>
        <a:bodyPr/>
        <a:lstStyle/>
        <a:p>
          <a:endParaRPr lang="zh-CN" altLang="en-US"/>
        </a:p>
      </dgm:t>
    </dgm:pt>
    <dgm:pt modelId="{6B3DDB4F-1473-4D21-966A-01B74D29D559}" type="pres">
      <dgm:prSet presAssocID="{C7FFE676-18FD-4736-89B6-CA6AE0DA7304}" presName="rootComposite1" presStyleCnt="0"/>
      <dgm:spPr/>
      <dgm:t>
        <a:bodyPr/>
        <a:lstStyle/>
        <a:p>
          <a:endParaRPr lang="zh-CN" altLang="en-US"/>
        </a:p>
      </dgm:t>
    </dgm:pt>
    <dgm:pt modelId="{6D438DF4-AC8F-4883-A2CE-95499855244E}" type="pres">
      <dgm:prSet presAssocID="{C7FFE676-18FD-4736-89B6-CA6AE0DA7304}" presName="rootText1" presStyleLbl="node0" presStyleIdx="1" presStyleCnt="2">
        <dgm:presLayoutVars>
          <dgm:chPref val="3"/>
        </dgm:presLayoutVars>
      </dgm:prSet>
      <dgm:spPr/>
      <dgm:t>
        <a:bodyPr/>
        <a:lstStyle/>
        <a:p>
          <a:endParaRPr lang="zh-CN" altLang="en-US"/>
        </a:p>
      </dgm:t>
    </dgm:pt>
    <dgm:pt modelId="{CD79C881-3ADD-43D0-9349-80D32542447F}" type="pres">
      <dgm:prSet presAssocID="{C7FFE676-18FD-4736-89B6-CA6AE0DA7304}" presName="rootConnector1" presStyleLbl="node1" presStyleIdx="0" presStyleCnt="0"/>
      <dgm:spPr/>
      <dgm:t>
        <a:bodyPr/>
        <a:lstStyle/>
        <a:p>
          <a:endParaRPr lang="zh-CN" altLang="en-US"/>
        </a:p>
      </dgm:t>
    </dgm:pt>
    <dgm:pt modelId="{0AF273C5-18EC-42D4-9C6E-C578335BBF6D}" type="pres">
      <dgm:prSet presAssocID="{C7FFE676-18FD-4736-89B6-CA6AE0DA7304}" presName="hierChild2" presStyleCnt="0"/>
      <dgm:spPr/>
      <dgm:t>
        <a:bodyPr/>
        <a:lstStyle/>
        <a:p>
          <a:endParaRPr lang="zh-CN" altLang="en-US"/>
        </a:p>
      </dgm:t>
    </dgm:pt>
    <dgm:pt modelId="{31B5BB8F-313D-4AB4-889E-46608B780265}" type="pres">
      <dgm:prSet presAssocID="{C548D9AD-76C6-405B-902C-AE573C37F30C}" presName="Name64" presStyleLbl="parChTrans1D2" presStyleIdx="1" presStyleCnt="4"/>
      <dgm:spPr/>
      <dgm:t>
        <a:bodyPr/>
        <a:lstStyle/>
        <a:p>
          <a:endParaRPr lang="zh-CN" altLang="en-US"/>
        </a:p>
      </dgm:t>
    </dgm:pt>
    <dgm:pt modelId="{C9436AA1-112C-43E3-ACC4-FB914655A1C7}" type="pres">
      <dgm:prSet presAssocID="{9E4567F4-FFBE-4BBA-AAD6-33B832793945}" presName="hierRoot2" presStyleCnt="0">
        <dgm:presLayoutVars>
          <dgm:hierBranch val="init"/>
        </dgm:presLayoutVars>
      </dgm:prSet>
      <dgm:spPr/>
      <dgm:t>
        <a:bodyPr/>
        <a:lstStyle/>
        <a:p>
          <a:endParaRPr lang="zh-CN" altLang="en-US"/>
        </a:p>
      </dgm:t>
    </dgm:pt>
    <dgm:pt modelId="{96CE895A-B3A2-451C-851A-A2955A5CC5A4}" type="pres">
      <dgm:prSet presAssocID="{9E4567F4-FFBE-4BBA-AAD6-33B832793945}" presName="rootComposite" presStyleCnt="0"/>
      <dgm:spPr/>
      <dgm:t>
        <a:bodyPr/>
        <a:lstStyle/>
        <a:p>
          <a:endParaRPr lang="zh-CN" altLang="en-US"/>
        </a:p>
      </dgm:t>
    </dgm:pt>
    <dgm:pt modelId="{5692CC2F-EC05-4097-AEB4-E3ADB048BF27}" type="pres">
      <dgm:prSet presAssocID="{9E4567F4-FFBE-4BBA-AAD6-33B832793945}" presName="rootText" presStyleLbl="node2" presStyleIdx="1" presStyleCnt="4">
        <dgm:presLayoutVars>
          <dgm:chPref val="3"/>
        </dgm:presLayoutVars>
      </dgm:prSet>
      <dgm:spPr/>
      <dgm:t>
        <a:bodyPr/>
        <a:lstStyle/>
        <a:p>
          <a:endParaRPr lang="zh-CN" altLang="en-US"/>
        </a:p>
      </dgm:t>
    </dgm:pt>
    <dgm:pt modelId="{4A45089B-408D-492F-A8A6-2BE9F72EEF47}" type="pres">
      <dgm:prSet presAssocID="{9E4567F4-FFBE-4BBA-AAD6-33B832793945}" presName="rootConnector" presStyleLbl="node2" presStyleIdx="1" presStyleCnt="4"/>
      <dgm:spPr/>
      <dgm:t>
        <a:bodyPr/>
        <a:lstStyle/>
        <a:p>
          <a:endParaRPr lang="zh-CN" altLang="en-US"/>
        </a:p>
      </dgm:t>
    </dgm:pt>
    <dgm:pt modelId="{BD133B6A-6DC6-4E2A-ACEC-06C7DA49FC9F}" type="pres">
      <dgm:prSet presAssocID="{9E4567F4-FFBE-4BBA-AAD6-33B832793945}" presName="hierChild4" presStyleCnt="0"/>
      <dgm:spPr/>
      <dgm:t>
        <a:bodyPr/>
        <a:lstStyle/>
        <a:p>
          <a:endParaRPr lang="zh-CN" altLang="en-US"/>
        </a:p>
      </dgm:t>
    </dgm:pt>
    <dgm:pt modelId="{FBAFB11F-EC6A-424F-949F-4745C0E69397}" type="pres">
      <dgm:prSet presAssocID="{9E4567F4-FFBE-4BBA-AAD6-33B832793945}" presName="hierChild5" presStyleCnt="0"/>
      <dgm:spPr/>
      <dgm:t>
        <a:bodyPr/>
        <a:lstStyle/>
        <a:p>
          <a:endParaRPr lang="zh-CN" altLang="en-US"/>
        </a:p>
      </dgm:t>
    </dgm:pt>
    <dgm:pt modelId="{F69AB86B-244B-4255-8036-82EB5F8E73DD}" type="pres">
      <dgm:prSet presAssocID="{477D9026-CDD7-4172-8F3E-480F8FBD4373}" presName="Name64" presStyleLbl="parChTrans1D2" presStyleIdx="2" presStyleCnt="4"/>
      <dgm:spPr/>
      <dgm:t>
        <a:bodyPr/>
        <a:lstStyle/>
        <a:p>
          <a:endParaRPr lang="zh-CN" altLang="en-US"/>
        </a:p>
      </dgm:t>
    </dgm:pt>
    <dgm:pt modelId="{A7786AA5-46AE-47AF-BA33-56A2D704E8D6}" type="pres">
      <dgm:prSet presAssocID="{C4B59808-1FC9-49BC-99B2-35AF42B8FAB8}" presName="hierRoot2" presStyleCnt="0">
        <dgm:presLayoutVars>
          <dgm:hierBranch val="init"/>
        </dgm:presLayoutVars>
      </dgm:prSet>
      <dgm:spPr/>
      <dgm:t>
        <a:bodyPr/>
        <a:lstStyle/>
        <a:p>
          <a:endParaRPr lang="zh-CN" altLang="en-US"/>
        </a:p>
      </dgm:t>
    </dgm:pt>
    <dgm:pt modelId="{9CE26961-FF95-4083-AE1D-112367CCD149}" type="pres">
      <dgm:prSet presAssocID="{C4B59808-1FC9-49BC-99B2-35AF42B8FAB8}" presName="rootComposite" presStyleCnt="0"/>
      <dgm:spPr/>
      <dgm:t>
        <a:bodyPr/>
        <a:lstStyle/>
        <a:p>
          <a:endParaRPr lang="zh-CN" altLang="en-US"/>
        </a:p>
      </dgm:t>
    </dgm:pt>
    <dgm:pt modelId="{36DF44C7-8041-4EF2-8DC4-56B8B36B78E8}" type="pres">
      <dgm:prSet presAssocID="{C4B59808-1FC9-49BC-99B2-35AF42B8FAB8}" presName="rootText" presStyleLbl="node2" presStyleIdx="2" presStyleCnt="4">
        <dgm:presLayoutVars>
          <dgm:chPref val="3"/>
        </dgm:presLayoutVars>
      </dgm:prSet>
      <dgm:spPr/>
      <dgm:t>
        <a:bodyPr/>
        <a:lstStyle/>
        <a:p>
          <a:endParaRPr lang="zh-CN" altLang="en-US"/>
        </a:p>
      </dgm:t>
    </dgm:pt>
    <dgm:pt modelId="{75E2C8BA-124C-403C-975E-CFFF576C6671}" type="pres">
      <dgm:prSet presAssocID="{C4B59808-1FC9-49BC-99B2-35AF42B8FAB8}" presName="rootConnector" presStyleLbl="node2" presStyleIdx="2" presStyleCnt="4"/>
      <dgm:spPr/>
      <dgm:t>
        <a:bodyPr/>
        <a:lstStyle/>
        <a:p>
          <a:endParaRPr lang="zh-CN" altLang="en-US"/>
        </a:p>
      </dgm:t>
    </dgm:pt>
    <dgm:pt modelId="{8D9E85E2-E662-4528-B3CD-F638DF46FD99}" type="pres">
      <dgm:prSet presAssocID="{C4B59808-1FC9-49BC-99B2-35AF42B8FAB8}" presName="hierChild4" presStyleCnt="0"/>
      <dgm:spPr/>
      <dgm:t>
        <a:bodyPr/>
        <a:lstStyle/>
        <a:p>
          <a:endParaRPr lang="zh-CN" altLang="en-US"/>
        </a:p>
      </dgm:t>
    </dgm:pt>
    <dgm:pt modelId="{5132B468-627A-46F8-BA2B-55065CB9AE50}" type="pres">
      <dgm:prSet presAssocID="{C4B59808-1FC9-49BC-99B2-35AF42B8FAB8}" presName="hierChild5" presStyleCnt="0"/>
      <dgm:spPr/>
      <dgm:t>
        <a:bodyPr/>
        <a:lstStyle/>
        <a:p>
          <a:endParaRPr lang="zh-CN" altLang="en-US"/>
        </a:p>
      </dgm:t>
    </dgm:pt>
    <dgm:pt modelId="{4EAF9BA7-6732-4B0E-B1E7-F4FBE40939B6}" type="pres">
      <dgm:prSet presAssocID="{B4A38C50-7F50-427A-9D07-BFE86D88F0FA}" presName="Name64" presStyleLbl="parChTrans1D2" presStyleIdx="3" presStyleCnt="4"/>
      <dgm:spPr/>
      <dgm:t>
        <a:bodyPr/>
        <a:lstStyle/>
        <a:p>
          <a:endParaRPr lang="zh-CN" altLang="en-US"/>
        </a:p>
      </dgm:t>
    </dgm:pt>
    <dgm:pt modelId="{7860D224-0851-4DCE-AB62-6EDEDB859E52}" type="pres">
      <dgm:prSet presAssocID="{3CA8E5A5-ACC4-4831-8559-3ABC36EA3ADC}" presName="hierRoot2" presStyleCnt="0">
        <dgm:presLayoutVars>
          <dgm:hierBranch val="init"/>
        </dgm:presLayoutVars>
      </dgm:prSet>
      <dgm:spPr/>
      <dgm:t>
        <a:bodyPr/>
        <a:lstStyle/>
        <a:p>
          <a:endParaRPr lang="zh-CN" altLang="en-US"/>
        </a:p>
      </dgm:t>
    </dgm:pt>
    <dgm:pt modelId="{45908F9A-2D26-40B4-B19F-4A330671C605}" type="pres">
      <dgm:prSet presAssocID="{3CA8E5A5-ACC4-4831-8559-3ABC36EA3ADC}" presName="rootComposite" presStyleCnt="0"/>
      <dgm:spPr/>
      <dgm:t>
        <a:bodyPr/>
        <a:lstStyle/>
        <a:p>
          <a:endParaRPr lang="zh-CN" altLang="en-US"/>
        </a:p>
      </dgm:t>
    </dgm:pt>
    <dgm:pt modelId="{CFC94DA5-CA25-4B63-976C-5CE24F7EF1B8}" type="pres">
      <dgm:prSet presAssocID="{3CA8E5A5-ACC4-4831-8559-3ABC36EA3ADC}" presName="rootText" presStyleLbl="node2" presStyleIdx="3" presStyleCnt="4">
        <dgm:presLayoutVars>
          <dgm:chPref val="3"/>
        </dgm:presLayoutVars>
      </dgm:prSet>
      <dgm:spPr/>
      <dgm:t>
        <a:bodyPr/>
        <a:lstStyle/>
        <a:p>
          <a:endParaRPr lang="zh-CN" altLang="en-US"/>
        </a:p>
      </dgm:t>
    </dgm:pt>
    <dgm:pt modelId="{FF40E057-A726-4E7B-9E1B-5E3F4A70351B}" type="pres">
      <dgm:prSet presAssocID="{3CA8E5A5-ACC4-4831-8559-3ABC36EA3ADC}" presName="rootConnector" presStyleLbl="node2" presStyleIdx="3" presStyleCnt="4"/>
      <dgm:spPr/>
      <dgm:t>
        <a:bodyPr/>
        <a:lstStyle/>
        <a:p>
          <a:endParaRPr lang="zh-CN" altLang="en-US"/>
        </a:p>
      </dgm:t>
    </dgm:pt>
    <dgm:pt modelId="{2903DA26-0583-495D-825C-BBC6A58B78EC}" type="pres">
      <dgm:prSet presAssocID="{3CA8E5A5-ACC4-4831-8559-3ABC36EA3ADC}" presName="hierChild4" presStyleCnt="0"/>
      <dgm:spPr/>
      <dgm:t>
        <a:bodyPr/>
        <a:lstStyle/>
        <a:p>
          <a:endParaRPr lang="zh-CN" altLang="en-US"/>
        </a:p>
      </dgm:t>
    </dgm:pt>
    <dgm:pt modelId="{50D6A505-AA12-49FC-B42E-6F3B89AA05A6}" type="pres">
      <dgm:prSet presAssocID="{3CA8E5A5-ACC4-4831-8559-3ABC36EA3ADC}" presName="hierChild5" presStyleCnt="0"/>
      <dgm:spPr/>
      <dgm:t>
        <a:bodyPr/>
        <a:lstStyle/>
        <a:p>
          <a:endParaRPr lang="zh-CN" altLang="en-US"/>
        </a:p>
      </dgm:t>
    </dgm:pt>
    <dgm:pt modelId="{A13D2FA2-BBBF-4FA0-AFD2-79D511B83769}" type="pres">
      <dgm:prSet presAssocID="{C7FFE676-18FD-4736-89B6-CA6AE0DA7304}" presName="hierChild3" presStyleCnt="0"/>
      <dgm:spPr/>
      <dgm:t>
        <a:bodyPr/>
        <a:lstStyle/>
        <a:p>
          <a:endParaRPr lang="zh-CN" altLang="en-US"/>
        </a:p>
      </dgm:t>
    </dgm:pt>
  </dgm:ptLst>
  <dgm:cxnLst>
    <dgm:cxn modelId="{7ABEB341-CA4F-40C3-BAAC-68DEE0E1BD3F}" type="presOf" srcId="{1B200146-7E3D-42DE-8AED-DE4A80FD3886}" destId="{87A387BA-A396-4B68-9CC1-C03C4168ED80}" srcOrd="1" destOrd="0" presId="urn:microsoft.com/office/officeart/2009/3/layout/HorizontalOrganizationChart"/>
    <dgm:cxn modelId="{A0365E0C-94E4-40FE-AC8C-7E32422B436B}" type="presOf" srcId="{3CA8E5A5-ACC4-4831-8559-3ABC36EA3ADC}" destId="{CFC94DA5-CA25-4B63-976C-5CE24F7EF1B8}" srcOrd="0" destOrd="0" presId="urn:microsoft.com/office/officeart/2009/3/layout/HorizontalOrganizationChart"/>
    <dgm:cxn modelId="{9399A578-CCEF-476C-B850-08E010757025}" type="presOf" srcId="{2D466C2E-6695-40F1-B9A9-A34B35E59993}" destId="{3008F224-B590-4F6F-935E-C55522FEFEE7}" srcOrd="1" destOrd="0" presId="urn:microsoft.com/office/officeart/2009/3/layout/HorizontalOrganizationChart"/>
    <dgm:cxn modelId="{D4405B0E-DD95-4AED-820B-C44C45A1DC7C}" type="presOf" srcId="{C548D9AD-76C6-405B-902C-AE573C37F30C}" destId="{31B5BB8F-313D-4AB4-889E-46608B780265}" srcOrd="0" destOrd="0" presId="urn:microsoft.com/office/officeart/2009/3/layout/HorizontalOrganizationChart"/>
    <dgm:cxn modelId="{90034958-133D-4938-9005-73646FF39EF7}" type="presOf" srcId="{9E4567F4-FFBE-4BBA-AAD6-33B832793945}" destId="{4A45089B-408D-492F-A8A6-2BE9F72EEF47}" srcOrd="1" destOrd="0" presId="urn:microsoft.com/office/officeart/2009/3/layout/HorizontalOrganizationChart"/>
    <dgm:cxn modelId="{3140C010-7EB0-43F6-9E08-EEAEA52C7813}" type="presOf" srcId="{C4B59808-1FC9-49BC-99B2-35AF42B8FAB8}" destId="{36DF44C7-8041-4EF2-8DC4-56B8B36B78E8}" srcOrd="0" destOrd="0" presId="urn:microsoft.com/office/officeart/2009/3/layout/HorizontalOrganizationChart"/>
    <dgm:cxn modelId="{370C1935-46AC-45D4-BE84-DAF27BE90556}" type="presOf" srcId="{3CA8E5A5-ACC4-4831-8559-3ABC36EA3ADC}" destId="{FF40E057-A726-4E7B-9E1B-5E3F4A70351B}" srcOrd="1" destOrd="0" presId="urn:microsoft.com/office/officeart/2009/3/layout/HorizontalOrganizationChart"/>
    <dgm:cxn modelId="{BFE2C1D6-EF7F-4C82-BFCD-5CBD20FA0924}" type="presOf" srcId="{B4A38C50-7F50-427A-9D07-BFE86D88F0FA}" destId="{4EAF9BA7-6732-4B0E-B1E7-F4FBE40939B6}" srcOrd="0" destOrd="0" presId="urn:microsoft.com/office/officeart/2009/3/layout/HorizontalOrganizationChart"/>
    <dgm:cxn modelId="{63E4B5F2-271A-47FA-9942-63B45A7677AC}" type="presOf" srcId="{C7FFE676-18FD-4736-89B6-CA6AE0DA7304}" destId="{CD79C881-3ADD-43D0-9349-80D32542447F}" srcOrd="1" destOrd="0" presId="urn:microsoft.com/office/officeart/2009/3/layout/HorizontalOrganizationChart"/>
    <dgm:cxn modelId="{78A0D9A6-FF0A-4180-B13A-E3ECAD60E77C}" srcId="{C7FFE676-18FD-4736-89B6-CA6AE0DA7304}" destId="{9E4567F4-FFBE-4BBA-AAD6-33B832793945}" srcOrd="0" destOrd="0" parTransId="{C548D9AD-76C6-405B-902C-AE573C37F30C}" sibTransId="{13DAF7B6-C92C-4162-AE6C-C303BF9AAEAE}"/>
    <dgm:cxn modelId="{37C2EC70-0108-4A79-BDFD-1701CD0632C5}" type="presOf" srcId="{2D466C2E-6695-40F1-B9A9-A34B35E59993}" destId="{85F4D3A2-000C-43BE-B5E9-D4FA91FC3CAA}" srcOrd="0" destOrd="0" presId="urn:microsoft.com/office/officeart/2009/3/layout/HorizontalOrganizationChart"/>
    <dgm:cxn modelId="{616FEE6F-6A2E-4553-8E85-000390DBABF3}" type="presOf" srcId="{C7FFE676-18FD-4736-89B6-CA6AE0DA7304}" destId="{6D438DF4-AC8F-4883-A2CE-95499855244E}" srcOrd="0" destOrd="0" presId="urn:microsoft.com/office/officeart/2009/3/layout/HorizontalOrganizationChart"/>
    <dgm:cxn modelId="{52FC8C9F-E147-494A-B94C-F608D59677EB}" type="presOf" srcId="{477D9026-CDD7-4172-8F3E-480F8FBD4373}" destId="{F69AB86B-244B-4255-8036-82EB5F8E73DD}" srcOrd="0" destOrd="0" presId="urn:microsoft.com/office/officeart/2009/3/layout/HorizontalOrganizationChart"/>
    <dgm:cxn modelId="{69280629-7F76-4700-A696-3B6B75E04DCE}" srcId="{AD944D9B-7AC6-4CA1-8BEA-8EC2FD8A3FD1}" destId="{C7FFE676-18FD-4736-89B6-CA6AE0DA7304}" srcOrd="1" destOrd="0" parTransId="{27B0AD52-A05A-447D-A603-9E513EB6271E}" sibTransId="{A08ADF94-1C28-4962-A26B-B76D1BD0F6E2}"/>
    <dgm:cxn modelId="{86BBFDDD-F314-451F-BB5B-C25588CBE39C}" srcId="{1B200146-7E3D-42DE-8AED-DE4A80FD3886}" destId="{2D466C2E-6695-40F1-B9A9-A34B35E59993}" srcOrd="0" destOrd="0" parTransId="{046852BF-D32B-424E-9D1D-082A69F4D923}" sibTransId="{C0FAD43C-1317-4124-9DCD-98A3AEE3DD71}"/>
    <dgm:cxn modelId="{D391272D-42B7-4961-988F-3EE7A7347AFC}" srcId="{C7FFE676-18FD-4736-89B6-CA6AE0DA7304}" destId="{3CA8E5A5-ACC4-4831-8559-3ABC36EA3ADC}" srcOrd="2" destOrd="0" parTransId="{B4A38C50-7F50-427A-9D07-BFE86D88F0FA}" sibTransId="{C8E31403-DA47-452F-BB35-21909945324B}"/>
    <dgm:cxn modelId="{8DDBCE75-3637-4B9A-AD47-DFC77A01B43B}" srcId="{AD944D9B-7AC6-4CA1-8BEA-8EC2FD8A3FD1}" destId="{1B200146-7E3D-42DE-8AED-DE4A80FD3886}" srcOrd="0" destOrd="0" parTransId="{F4F4509E-D11F-4609-8855-C2CFC6EF5E04}" sibTransId="{9C6EF1D1-128F-4145-AC08-7660EF7E3846}"/>
    <dgm:cxn modelId="{4DC90B38-5A2A-426F-8D11-84B081339C8E}" srcId="{C7FFE676-18FD-4736-89B6-CA6AE0DA7304}" destId="{C4B59808-1FC9-49BC-99B2-35AF42B8FAB8}" srcOrd="1" destOrd="0" parTransId="{477D9026-CDD7-4172-8F3E-480F8FBD4373}" sibTransId="{5BACFB5D-CD33-4DFF-B423-51A3159ECAFE}"/>
    <dgm:cxn modelId="{933801C8-EDFB-41D8-9CB5-B5D673E73443}" type="presOf" srcId="{AD944D9B-7AC6-4CA1-8BEA-8EC2FD8A3FD1}" destId="{74E7E061-713E-483E-A84F-A8E142184495}" srcOrd="0" destOrd="0" presId="urn:microsoft.com/office/officeart/2009/3/layout/HorizontalOrganizationChart"/>
    <dgm:cxn modelId="{BF63BBF2-8E83-4DD1-AB35-A1AB982D51BF}" type="presOf" srcId="{9E4567F4-FFBE-4BBA-AAD6-33B832793945}" destId="{5692CC2F-EC05-4097-AEB4-E3ADB048BF27}" srcOrd="0" destOrd="0" presId="urn:microsoft.com/office/officeart/2009/3/layout/HorizontalOrganizationChart"/>
    <dgm:cxn modelId="{18B99012-0AED-48D3-B2F9-0F72931B2498}" type="presOf" srcId="{C4B59808-1FC9-49BC-99B2-35AF42B8FAB8}" destId="{75E2C8BA-124C-403C-975E-CFFF576C6671}" srcOrd="1" destOrd="0" presId="urn:microsoft.com/office/officeart/2009/3/layout/HorizontalOrganizationChart"/>
    <dgm:cxn modelId="{77489DB6-69A6-4B4D-85D8-0644C1D71558}" type="presOf" srcId="{1B200146-7E3D-42DE-8AED-DE4A80FD3886}" destId="{4EDE480A-0181-4AAC-8940-445B186B9D66}" srcOrd="0" destOrd="0" presId="urn:microsoft.com/office/officeart/2009/3/layout/HorizontalOrganizationChart"/>
    <dgm:cxn modelId="{7BB28329-7FD7-40F7-B9FA-310EB7D8C53F}" type="presOf" srcId="{046852BF-D32B-424E-9D1D-082A69F4D923}" destId="{D607BD75-7B33-455E-BA0F-F3157793A34F}" srcOrd="0" destOrd="0" presId="urn:microsoft.com/office/officeart/2009/3/layout/HorizontalOrganizationChart"/>
    <dgm:cxn modelId="{CD8F659A-224F-404B-9F7F-95278C7D5494}" type="presParOf" srcId="{74E7E061-713E-483E-A84F-A8E142184495}" destId="{A691FC8C-5027-4634-971A-1AA21E2FE44E}" srcOrd="0" destOrd="0" presId="urn:microsoft.com/office/officeart/2009/3/layout/HorizontalOrganizationChart"/>
    <dgm:cxn modelId="{BF169D99-517D-40B0-824E-8FD5F952313D}" type="presParOf" srcId="{A691FC8C-5027-4634-971A-1AA21E2FE44E}" destId="{48B64431-E5B3-470D-8D4C-1C477F8DF5E6}" srcOrd="0" destOrd="0" presId="urn:microsoft.com/office/officeart/2009/3/layout/HorizontalOrganizationChart"/>
    <dgm:cxn modelId="{C2CE0F38-6CB4-4CD6-A831-484A3E26076A}" type="presParOf" srcId="{48B64431-E5B3-470D-8D4C-1C477F8DF5E6}" destId="{4EDE480A-0181-4AAC-8940-445B186B9D66}" srcOrd="0" destOrd="0" presId="urn:microsoft.com/office/officeart/2009/3/layout/HorizontalOrganizationChart"/>
    <dgm:cxn modelId="{202BF926-4459-4870-A55B-B501664D8308}" type="presParOf" srcId="{48B64431-E5B3-470D-8D4C-1C477F8DF5E6}" destId="{87A387BA-A396-4B68-9CC1-C03C4168ED80}" srcOrd="1" destOrd="0" presId="urn:microsoft.com/office/officeart/2009/3/layout/HorizontalOrganizationChart"/>
    <dgm:cxn modelId="{295BE86C-A68D-4C95-A107-AADED0F0B4A2}" type="presParOf" srcId="{A691FC8C-5027-4634-971A-1AA21E2FE44E}" destId="{9AA5FDA9-823D-4B53-875C-9EA29E44B22A}" srcOrd="1" destOrd="0" presId="urn:microsoft.com/office/officeart/2009/3/layout/HorizontalOrganizationChart"/>
    <dgm:cxn modelId="{2A222391-18F3-4591-9332-732AF491B173}" type="presParOf" srcId="{9AA5FDA9-823D-4B53-875C-9EA29E44B22A}" destId="{D607BD75-7B33-455E-BA0F-F3157793A34F}" srcOrd="0" destOrd="0" presId="urn:microsoft.com/office/officeart/2009/3/layout/HorizontalOrganizationChart"/>
    <dgm:cxn modelId="{418D3D3D-2F49-4E37-83AF-97ADE3D71549}" type="presParOf" srcId="{9AA5FDA9-823D-4B53-875C-9EA29E44B22A}" destId="{2E4AF1BB-6FD6-4AC0-B79E-EF735B0C6236}" srcOrd="1" destOrd="0" presId="urn:microsoft.com/office/officeart/2009/3/layout/HorizontalOrganizationChart"/>
    <dgm:cxn modelId="{6E17BF73-039D-4FB9-9512-EAEFD83EEB18}" type="presParOf" srcId="{2E4AF1BB-6FD6-4AC0-B79E-EF735B0C6236}" destId="{54088A9B-1DE4-4002-8EEE-B8A56D5011F5}" srcOrd="0" destOrd="0" presId="urn:microsoft.com/office/officeart/2009/3/layout/HorizontalOrganizationChart"/>
    <dgm:cxn modelId="{D8D401AA-C431-4E2D-B3A7-AA0EFF9B6E01}" type="presParOf" srcId="{54088A9B-1DE4-4002-8EEE-B8A56D5011F5}" destId="{85F4D3A2-000C-43BE-B5E9-D4FA91FC3CAA}" srcOrd="0" destOrd="0" presId="urn:microsoft.com/office/officeart/2009/3/layout/HorizontalOrganizationChart"/>
    <dgm:cxn modelId="{9B934E6A-1E02-4897-AA14-DF4F1D55C01D}" type="presParOf" srcId="{54088A9B-1DE4-4002-8EEE-B8A56D5011F5}" destId="{3008F224-B590-4F6F-935E-C55522FEFEE7}" srcOrd="1" destOrd="0" presId="urn:microsoft.com/office/officeart/2009/3/layout/HorizontalOrganizationChart"/>
    <dgm:cxn modelId="{3BA6DCD2-3EF3-40B5-BC88-18273AA4E8B5}" type="presParOf" srcId="{2E4AF1BB-6FD6-4AC0-B79E-EF735B0C6236}" destId="{7CACA955-CF04-4FA5-9CA2-2866F8396A40}" srcOrd="1" destOrd="0" presId="urn:microsoft.com/office/officeart/2009/3/layout/HorizontalOrganizationChart"/>
    <dgm:cxn modelId="{39BCAC59-F5FD-43B3-9CD4-95ADF8961D69}" type="presParOf" srcId="{2E4AF1BB-6FD6-4AC0-B79E-EF735B0C6236}" destId="{EDF8C402-DF08-4485-B37F-64639E736EF1}" srcOrd="2" destOrd="0" presId="urn:microsoft.com/office/officeart/2009/3/layout/HorizontalOrganizationChart"/>
    <dgm:cxn modelId="{1E80B04D-ECB5-4575-A866-5A46EB7D1C21}" type="presParOf" srcId="{A691FC8C-5027-4634-971A-1AA21E2FE44E}" destId="{B6376373-D746-425E-A5D3-5EB82C66CBBF}" srcOrd="2" destOrd="0" presId="urn:microsoft.com/office/officeart/2009/3/layout/HorizontalOrganizationChart"/>
    <dgm:cxn modelId="{B4330F84-1688-4C26-993E-2EF41DAA5628}" type="presParOf" srcId="{74E7E061-713E-483E-A84F-A8E142184495}" destId="{E171C411-3A31-4E7C-A3D6-861408BFFA25}" srcOrd="1" destOrd="0" presId="urn:microsoft.com/office/officeart/2009/3/layout/HorizontalOrganizationChart"/>
    <dgm:cxn modelId="{DB519069-5A8A-4970-A6FF-BF224E7BA55E}" type="presParOf" srcId="{E171C411-3A31-4E7C-A3D6-861408BFFA25}" destId="{6B3DDB4F-1473-4D21-966A-01B74D29D559}" srcOrd="0" destOrd="0" presId="urn:microsoft.com/office/officeart/2009/3/layout/HorizontalOrganizationChart"/>
    <dgm:cxn modelId="{2793E2A2-3DE6-4168-9686-FDD697205C77}" type="presParOf" srcId="{6B3DDB4F-1473-4D21-966A-01B74D29D559}" destId="{6D438DF4-AC8F-4883-A2CE-95499855244E}" srcOrd="0" destOrd="0" presId="urn:microsoft.com/office/officeart/2009/3/layout/HorizontalOrganizationChart"/>
    <dgm:cxn modelId="{7F67B4A8-6740-485B-B740-9F01F43C4C39}" type="presParOf" srcId="{6B3DDB4F-1473-4D21-966A-01B74D29D559}" destId="{CD79C881-3ADD-43D0-9349-80D32542447F}" srcOrd="1" destOrd="0" presId="urn:microsoft.com/office/officeart/2009/3/layout/HorizontalOrganizationChart"/>
    <dgm:cxn modelId="{C25457BA-0D5A-4AB5-8BA1-D278CA074B26}" type="presParOf" srcId="{E171C411-3A31-4E7C-A3D6-861408BFFA25}" destId="{0AF273C5-18EC-42D4-9C6E-C578335BBF6D}" srcOrd="1" destOrd="0" presId="urn:microsoft.com/office/officeart/2009/3/layout/HorizontalOrganizationChart"/>
    <dgm:cxn modelId="{A7429ECC-6326-41EC-A268-A521A5AE0760}" type="presParOf" srcId="{0AF273C5-18EC-42D4-9C6E-C578335BBF6D}" destId="{31B5BB8F-313D-4AB4-889E-46608B780265}" srcOrd="0" destOrd="0" presId="urn:microsoft.com/office/officeart/2009/3/layout/HorizontalOrganizationChart"/>
    <dgm:cxn modelId="{5B6B486A-A373-44EE-8708-A4AED5ABF845}" type="presParOf" srcId="{0AF273C5-18EC-42D4-9C6E-C578335BBF6D}" destId="{C9436AA1-112C-43E3-ACC4-FB914655A1C7}" srcOrd="1" destOrd="0" presId="urn:microsoft.com/office/officeart/2009/3/layout/HorizontalOrganizationChart"/>
    <dgm:cxn modelId="{C02D413D-37CC-4A62-A277-22F53BC2746E}" type="presParOf" srcId="{C9436AA1-112C-43E3-ACC4-FB914655A1C7}" destId="{96CE895A-B3A2-451C-851A-A2955A5CC5A4}" srcOrd="0" destOrd="0" presId="urn:microsoft.com/office/officeart/2009/3/layout/HorizontalOrganizationChart"/>
    <dgm:cxn modelId="{F4880732-F889-4AA0-A786-DEB34899AE36}" type="presParOf" srcId="{96CE895A-B3A2-451C-851A-A2955A5CC5A4}" destId="{5692CC2F-EC05-4097-AEB4-E3ADB048BF27}" srcOrd="0" destOrd="0" presId="urn:microsoft.com/office/officeart/2009/3/layout/HorizontalOrganizationChart"/>
    <dgm:cxn modelId="{061CD8CF-F5FB-4064-9CFA-511E4BA0164B}" type="presParOf" srcId="{96CE895A-B3A2-451C-851A-A2955A5CC5A4}" destId="{4A45089B-408D-492F-A8A6-2BE9F72EEF47}" srcOrd="1" destOrd="0" presId="urn:microsoft.com/office/officeart/2009/3/layout/HorizontalOrganizationChart"/>
    <dgm:cxn modelId="{878135D9-D45C-4E46-8EC7-3A97F794DBF2}" type="presParOf" srcId="{C9436AA1-112C-43E3-ACC4-FB914655A1C7}" destId="{BD133B6A-6DC6-4E2A-ACEC-06C7DA49FC9F}" srcOrd="1" destOrd="0" presId="urn:microsoft.com/office/officeart/2009/3/layout/HorizontalOrganizationChart"/>
    <dgm:cxn modelId="{53EAAFD9-2E60-493C-A276-5FBFDB2781FA}" type="presParOf" srcId="{C9436AA1-112C-43E3-ACC4-FB914655A1C7}" destId="{FBAFB11F-EC6A-424F-949F-4745C0E69397}" srcOrd="2" destOrd="0" presId="urn:microsoft.com/office/officeart/2009/3/layout/HorizontalOrganizationChart"/>
    <dgm:cxn modelId="{D7BA7BB1-FCEB-4398-B6D6-7A6D3FF834B7}" type="presParOf" srcId="{0AF273C5-18EC-42D4-9C6E-C578335BBF6D}" destId="{F69AB86B-244B-4255-8036-82EB5F8E73DD}" srcOrd="2" destOrd="0" presId="urn:microsoft.com/office/officeart/2009/3/layout/HorizontalOrganizationChart"/>
    <dgm:cxn modelId="{D2EC1373-A531-4EFC-A59A-F09A9FDB6543}" type="presParOf" srcId="{0AF273C5-18EC-42D4-9C6E-C578335BBF6D}" destId="{A7786AA5-46AE-47AF-BA33-56A2D704E8D6}" srcOrd="3" destOrd="0" presId="urn:microsoft.com/office/officeart/2009/3/layout/HorizontalOrganizationChart"/>
    <dgm:cxn modelId="{8970DB44-6CB9-4A22-9B1C-B38AB98DFE4D}" type="presParOf" srcId="{A7786AA5-46AE-47AF-BA33-56A2D704E8D6}" destId="{9CE26961-FF95-4083-AE1D-112367CCD149}" srcOrd="0" destOrd="0" presId="urn:microsoft.com/office/officeart/2009/3/layout/HorizontalOrganizationChart"/>
    <dgm:cxn modelId="{79EEAB57-57A6-4871-978E-41DF55106791}" type="presParOf" srcId="{9CE26961-FF95-4083-AE1D-112367CCD149}" destId="{36DF44C7-8041-4EF2-8DC4-56B8B36B78E8}" srcOrd="0" destOrd="0" presId="urn:microsoft.com/office/officeart/2009/3/layout/HorizontalOrganizationChart"/>
    <dgm:cxn modelId="{8871B975-9D00-464A-B2AB-885F01F30DA2}" type="presParOf" srcId="{9CE26961-FF95-4083-AE1D-112367CCD149}" destId="{75E2C8BA-124C-403C-975E-CFFF576C6671}" srcOrd="1" destOrd="0" presId="urn:microsoft.com/office/officeart/2009/3/layout/HorizontalOrganizationChart"/>
    <dgm:cxn modelId="{7174C127-2236-4E07-83DB-80BA46DDB71A}" type="presParOf" srcId="{A7786AA5-46AE-47AF-BA33-56A2D704E8D6}" destId="{8D9E85E2-E662-4528-B3CD-F638DF46FD99}" srcOrd="1" destOrd="0" presId="urn:microsoft.com/office/officeart/2009/3/layout/HorizontalOrganizationChart"/>
    <dgm:cxn modelId="{BB369EE2-7EE0-442A-A34E-7EC4BE27A4B9}" type="presParOf" srcId="{A7786AA5-46AE-47AF-BA33-56A2D704E8D6}" destId="{5132B468-627A-46F8-BA2B-55065CB9AE50}" srcOrd="2" destOrd="0" presId="urn:microsoft.com/office/officeart/2009/3/layout/HorizontalOrganizationChart"/>
    <dgm:cxn modelId="{A7B6EAFD-BD6B-4466-A88C-24AE14D43976}" type="presParOf" srcId="{0AF273C5-18EC-42D4-9C6E-C578335BBF6D}" destId="{4EAF9BA7-6732-4B0E-B1E7-F4FBE40939B6}" srcOrd="4" destOrd="0" presId="urn:microsoft.com/office/officeart/2009/3/layout/HorizontalOrganizationChart"/>
    <dgm:cxn modelId="{967B87F9-FAF3-4953-BC8F-B141656EA6A6}" type="presParOf" srcId="{0AF273C5-18EC-42D4-9C6E-C578335BBF6D}" destId="{7860D224-0851-4DCE-AB62-6EDEDB859E52}" srcOrd="5" destOrd="0" presId="urn:microsoft.com/office/officeart/2009/3/layout/HorizontalOrganizationChart"/>
    <dgm:cxn modelId="{B83A5E0A-97E6-4CC0-B2F6-498CAEC9F018}" type="presParOf" srcId="{7860D224-0851-4DCE-AB62-6EDEDB859E52}" destId="{45908F9A-2D26-40B4-B19F-4A330671C605}" srcOrd="0" destOrd="0" presId="urn:microsoft.com/office/officeart/2009/3/layout/HorizontalOrganizationChart"/>
    <dgm:cxn modelId="{3EC4F088-DAF9-4EA0-93B7-0ED67BD6FE3A}" type="presParOf" srcId="{45908F9A-2D26-40B4-B19F-4A330671C605}" destId="{CFC94DA5-CA25-4B63-976C-5CE24F7EF1B8}" srcOrd="0" destOrd="0" presId="urn:microsoft.com/office/officeart/2009/3/layout/HorizontalOrganizationChart"/>
    <dgm:cxn modelId="{D139D3F6-5094-4E02-9D28-260918CAB799}" type="presParOf" srcId="{45908F9A-2D26-40B4-B19F-4A330671C605}" destId="{FF40E057-A726-4E7B-9E1B-5E3F4A70351B}" srcOrd="1" destOrd="0" presId="urn:microsoft.com/office/officeart/2009/3/layout/HorizontalOrganizationChart"/>
    <dgm:cxn modelId="{7DD8EED8-032B-43F3-AE34-45375EEC9EC0}" type="presParOf" srcId="{7860D224-0851-4DCE-AB62-6EDEDB859E52}" destId="{2903DA26-0583-495D-825C-BBC6A58B78EC}" srcOrd="1" destOrd="0" presId="urn:microsoft.com/office/officeart/2009/3/layout/HorizontalOrganizationChart"/>
    <dgm:cxn modelId="{638D48CE-0390-48AF-8159-302307266E32}" type="presParOf" srcId="{7860D224-0851-4DCE-AB62-6EDEDB859E52}" destId="{50D6A505-AA12-49FC-B42E-6F3B89AA05A6}" srcOrd="2" destOrd="0" presId="urn:microsoft.com/office/officeart/2009/3/layout/HorizontalOrganizationChart"/>
    <dgm:cxn modelId="{970C51A0-CC3E-4EAA-A9CE-A21F370137BA}" type="presParOf" srcId="{E171C411-3A31-4E7C-A3D6-861408BFFA25}" destId="{A13D2FA2-BBBF-4FA0-AFD2-79D511B83769}" srcOrd="2" destOrd="0" presId="urn:microsoft.com/office/officeart/2009/3/layout/HorizontalOrganizationChar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4D04643-016D-4367-81F2-AD6185904E8B}" type="doc">
      <dgm:prSet loTypeId="urn:microsoft.com/office/officeart/2005/8/layout/radial3" loCatId="cycle" qsTypeId="urn:microsoft.com/office/officeart/2005/8/quickstyle/simple1" qsCatId="simple" csTypeId="urn:microsoft.com/office/officeart/2005/8/colors/accent1_2" csCatId="accent1" phldr="1"/>
      <dgm:spPr/>
    </dgm:pt>
    <dgm:pt modelId="{F739E854-61E9-44FA-981A-CADC24C0261B}">
      <dgm:prSet phldrT="[文本]"/>
      <dgm:spPr/>
      <dgm:t>
        <a:bodyPr/>
        <a:lstStyle/>
        <a:p>
          <a:r>
            <a:rPr lang="zh-CN" altLang="en-US" dirty="0" smtClean="0"/>
            <a:t>个人外汇业务展业规范</a:t>
          </a:r>
        </a:p>
      </dgm:t>
    </dgm:pt>
    <dgm:pt modelId="{235FC4F9-901B-4035-B754-B8B73FCD3606}" type="parTrans" cxnId="{26DD0404-EDB4-46BA-BF35-CFBFFA023557}">
      <dgm:prSet/>
      <dgm:spPr/>
      <dgm:t>
        <a:bodyPr/>
        <a:lstStyle/>
        <a:p>
          <a:endParaRPr lang="zh-CN" altLang="en-US"/>
        </a:p>
      </dgm:t>
    </dgm:pt>
    <dgm:pt modelId="{141CF049-5A09-4B78-90E2-2236D13CD452}" type="sibTrans" cxnId="{26DD0404-EDB4-46BA-BF35-CFBFFA023557}">
      <dgm:prSet/>
      <dgm:spPr/>
      <dgm:t>
        <a:bodyPr/>
        <a:lstStyle/>
        <a:p>
          <a:endParaRPr lang="zh-CN" altLang="en-US"/>
        </a:p>
      </dgm:t>
    </dgm:pt>
    <dgm:pt modelId="{748C19C9-379B-495F-8512-0CA99523E1AB}">
      <dgm:prSet phldrT="[文本]"/>
      <dgm:spPr/>
      <dgm:t>
        <a:bodyPr/>
        <a:lstStyle/>
        <a:p>
          <a:endParaRPr lang="zh-CN" altLang="en-US"/>
        </a:p>
      </dgm:t>
    </dgm:pt>
    <dgm:pt modelId="{DC193433-F144-4BFD-8785-5D2F886EDF68}" type="parTrans" cxnId="{5F452C45-563B-4CBF-BCFE-D5D0362B68AD}">
      <dgm:prSet/>
      <dgm:spPr/>
      <dgm:t>
        <a:bodyPr/>
        <a:lstStyle/>
        <a:p>
          <a:endParaRPr lang="zh-CN" altLang="en-US"/>
        </a:p>
      </dgm:t>
    </dgm:pt>
    <dgm:pt modelId="{036F2237-B9C0-4B28-AB95-C8DFFEF5024A}" type="sibTrans" cxnId="{5F452C45-563B-4CBF-BCFE-D5D0362B68AD}">
      <dgm:prSet/>
      <dgm:spPr/>
      <dgm:t>
        <a:bodyPr/>
        <a:lstStyle/>
        <a:p>
          <a:endParaRPr lang="zh-CN" altLang="en-US"/>
        </a:p>
      </dgm:t>
    </dgm:pt>
    <dgm:pt modelId="{395CC645-1917-46A3-912C-49EE913F91EB}">
      <dgm:prSet phldrT="[文本]"/>
      <dgm:spPr/>
      <dgm:t>
        <a:bodyPr/>
        <a:lstStyle/>
        <a:p>
          <a:endParaRPr lang="zh-CN" altLang="en-US"/>
        </a:p>
      </dgm:t>
    </dgm:pt>
    <dgm:pt modelId="{4601EF15-B19D-4480-9831-1C130DD5B6E0}" type="parTrans" cxnId="{B797A07B-6D16-4150-8592-D532EBDF7245}">
      <dgm:prSet/>
      <dgm:spPr/>
      <dgm:t>
        <a:bodyPr/>
        <a:lstStyle/>
        <a:p>
          <a:endParaRPr lang="zh-CN" altLang="en-US"/>
        </a:p>
      </dgm:t>
    </dgm:pt>
    <dgm:pt modelId="{52F0B14B-C56E-4EB7-965C-0CEA1DA62BBA}" type="sibTrans" cxnId="{B797A07B-6D16-4150-8592-D532EBDF7245}">
      <dgm:prSet/>
      <dgm:spPr/>
      <dgm:t>
        <a:bodyPr/>
        <a:lstStyle/>
        <a:p>
          <a:endParaRPr lang="zh-CN" altLang="en-US"/>
        </a:p>
      </dgm:t>
    </dgm:pt>
    <dgm:pt modelId="{890AD403-027D-4362-B38A-F9CDFB77F846}">
      <dgm:prSet phldrT="[文本]"/>
      <dgm:spPr/>
      <dgm:t>
        <a:bodyPr/>
        <a:lstStyle/>
        <a:p>
          <a:r>
            <a:rPr lang="zh-CN" altLang="en-US" dirty="0" smtClean="0"/>
            <a:t>持续监控</a:t>
          </a:r>
          <a:endParaRPr lang="zh-CN" altLang="en-US" dirty="0"/>
        </a:p>
      </dgm:t>
    </dgm:pt>
    <dgm:pt modelId="{56F50E40-73CD-4393-BE76-4EF770598AEB}" type="parTrans" cxnId="{4393C797-FEAB-4C23-B802-90E17DD35539}">
      <dgm:prSet/>
      <dgm:spPr/>
      <dgm:t>
        <a:bodyPr/>
        <a:lstStyle/>
        <a:p>
          <a:endParaRPr lang="zh-CN" altLang="en-US"/>
        </a:p>
      </dgm:t>
    </dgm:pt>
    <dgm:pt modelId="{BCE46FB0-8AE9-43FA-9EA3-3A95286E2066}" type="sibTrans" cxnId="{4393C797-FEAB-4C23-B802-90E17DD35539}">
      <dgm:prSet/>
      <dgm:spPr/>
      <dgm:t>
        <a:bodyPr/>
        <a:lstStyle/>
        <a:p>
          <a:endParaRPr lang="zh-CN" altLang="en-US"/>
        </a:p>
      </dgm:t>
    </dgm:pt>
    <dgm:pt modelId="{C83801F3-DE20-4297-8DDC-A49D57EDB513}">
      <dgm:prSet phldrT="[文本]"/>
      <dgm:spPr/>
      <dgm:t>
        <a:bodyPr/>
        <a:lstStyle/>
        <a:p>
          <a:endParaRPr lang="zh-CN" altLang="en-US"/>
        </a:p>
      </dgm:t>
    </dgm:pt>
    <dgm:pt modelId="{E039B986-6828-4129-A7D1-1492DFB77940}" type="parTrans" cxnId="{BF4182A6-72CC-421D-87D1-BEC1431993D5}">
      <dgm:prSet/>
      <dgm:spPr/>
      <dgm:t>
        <a:bodyPr/>
        <a:lstStyle/>
        <a:p>
          <a:endParaRPr lang="zh-CN" altLang="en-US"/>
        </a:p>
      </dgm:t>
    </dgm:pt>
    <dgm:pt modelId="{A55E10ED-DCC9-4CA1-8763-5A5D6DF59C57}" type="sibTrans" cxnId="{BF4182A6-72CC-421D-87D1-BEC1431993D5}">
      <dgm:prSet/>
      <dgm:spPr/>
      <dgm:t>
        <a:bodyPr/>
        <a:lstStyle/>
        <a:p>
          <a:endParaRPr lang="zh-CN" altLang="en-US"/>
        </a:p>
      </dgm:t>
    </dgm:pt>
    <dgm:pt modelId="{332C594D-16A4-49ED-8737-0C2DEF4F0027}">
      <dgm:prSet phldrT="[文本]"/>
      <dgm:spPr/>
      <dgm:t>
        <a:bodyPr/>
        <a:lstStyle/>
        <a:p>
          <a:endParaRPr lang="zh-CN" altLang="en-US"/>
        </a:p>
      </dgm:t>
    </dgm:pt>
    <dgm:pt modelId="{BCAB3120-4560-41AD-8D4D-ADABFC00E160}" type="parTrans" cxnId="{099734A7-37BF-44EC-B230-7DBDAF8528DE}">
      <dgm:prSet/>
      <dgm:spPr/>
      <dgm:t>
        <a:bodyPr/>
        <a:lstStyle/>
        <a:p>
          <a:endParaRPr lang="zh-CN" altLang="en-US"/>
        </a:p>
      </dgm:t>
    </dgm:pt>
    <dgm:pt modelId="{7EA45581-8417-4126-B933-A0D3811A8562}" type="sibTrans" cxnId="{099734A7-37BF-44EC-B230-7DBDAF8528DE}">
      <dgm:prSet/>
      <dgm:spPr/>
      <dgm:t>
        <a:bodyPr/>
        <a:lstStyle/>
        <a:p>
          <a:endParaRPr lang="zh-CN" altLang="en-US"/>
        </a:p>
      </dgm:t>
    </dgm:pt>
    <dgm:pt modelId="{7AE3CBCE-5264-4520-A28C-36CB65E561A0}">
      <dgm:prSet phldrT="[文本]"/>
      <dgm:spPr/>
      <dgm:t>
        <a:bodyPr/>
        <a:lstStyle/>
        <a:p>
          <a:endParaRPr lang="zh-CN" altLang="en-US" dirty="0"/>
        </a:p>
      </dgm:t>
    </dgm:pt>
    <dgm:pt modelId="{066AD688-CFBC-453E-B0C6-9489F8E54B6C}" type="parTrans" cxnId="{B29C660A-EF25-4976-9DE3-C07BC696533D}">
      <dgm:prSet/>
      <dgm:spPr/>
      <dgm:t>
        <a:bodyPr/>
        <a:lstStyle/>
        <a:p>
          <a:endParaRPr lang="zh-CN" altLang="en-US"/>
        </a:p>
      </dgm:t>
    </dgm:pt>
    <dgm:pt modelId="{457A6D2E-992F-49A8-A440-A5A84306CE1C}" type="sibTrans" cxnId="{B29C660A-EF25-4976-9DE3-C07BC696533D}">
      <dgm:prSet/>
      <dgm:spPr/>
      <dgm:t>
        <a:bodyPr/>
        <a:lstStyle/>
        <a:p>
          <a:endParaRPr lang="zh-CN" altLang="en-US"/>
        </a:p>
      </dgm:t>
    </dgm:pt>
    <dgm:pt modelId="{B8BF6A79-B840-49C3-AFFE-0954EBE8329F}">
      <dgm:prSet phldrT="[文本]"/>
      <dgm:spPr/>
      <dgm:t>
        <a:bodyPr/>
        <a:lstStyle/>
        <a:p>
          <a:r>
            <a:rPr lang="zh-CN" altLang="en-US" dirty="0" smtClean="0"/>
            <a:t>风险提示</a:t>
          </a:r>
          <a:endParaRPr lang="zh-CN" altLang="en-US" dirty="0"/>
        </a:p>
      </dgm:t>
    </dgm:pt>
    <dgm:pt modelId="{5093BCB7-E7B2-4565-94B1-879949CE1777}" type="parTrans" cxnId="{D8C7D807-F766-4F2A-AD6C-A2F933A11C7E}">
      <dgm:prSet/>
      <dgm:spPr/>
      <dgm:t>
        <a:bodyPr/>
        <a:lstStyle/>
        <a:p>
          <a:endParaRPr lang="zh-CN" altLang="en-US"/>
        </a:p>
      </dgm:t>
    </dgm:pt>
    <dgm:pt modelId="{43EBB7F1-CF52-49AD-B096-B182922E2D50}" type="sibTrans" cxnId="{D8C7D807-F766-4F2A-AD6C-A2F933A11C7E}">
      <dgm:prSet/>
      <dgm:spPr/>
      <dgm:t>
        <a:bodyPr/>
        <a:lstStyle/>
        <a:p>
          <a:endParaRPr lang="zh-CN" altLang="en-US"/>
        </a:p>
      </dgm:t>
    </dgm:pt>
    <dgm:pt modelId="{FE2DD62D-838A-4DD8-A95F-BC63B7B3643F}">
      <dgm:prSet phldrT="[文本]"/>
      <dgm:spPr>
        <a:solidFill>
          <a:srgbClr val="C00000">
            <a:alpha val="50000"/>
          </a:srgbClr>
        </a:solidFill>
      </dgm:spPr>
      <dgm:t>
        <a:bodyPr/>
        <a:lstStyle/>
        <a:p>
          <a:r>
            <a:rPr lang="zh-CN" altLang="en-US" dirty="0" smtClean="0"/>
            <a:t>客户分类</a:t>
          </a:r>
          <a:endParaRPr lang="zh-CN" altLang="en-US" dirty="0"/>
        </a:p>
      </dgm:t>
    </dgm:pt>
    <dgm:pt modelId="{C0C9E3B3-F292-4348-BB1E-BE7318D558A7}" type="parTrans" cxnId="{0762C868-4C47-413B-9843-91824E8437EA}">
      <dgm:prSet/>
      <dgm:spPr/>
      <dgm:t>
        <a:bodyPr/>
        <a:lstStyle/>
        <a:p>
          <a:endParaRPr lang="zh-CN" altLang="en-US"/>
        </a:p>
      </dgm:t>
    </dgm:pt>
    <dgm:pt modelId="{553F167C-BC9A-48C0-ACFC-ED8F9251F413}" type="sibTrans" cxnId="{0762C868-4C47-413B-9843-91824E8437EA}">
      <dgm:prSet/>
      <dgm:spPr/>
      <dgm:t>
        <a:bodyPr/>
        <a:lstStyle/>
        <a:p>
          <a:endParaRPr lang="zh-CN" altLang="en-US"/>
        </a:p>
      </dgm:t>
    </dgm:pt>
    <dgm:pt modelId="{6264C4AB-999A-4E13-8048-AAE3508C289C}">
      <dgm:prSet phldrT="[文本]"/>
      <dgm:spPr/>
      <dgm:t>
        <a:bodyPr/>
        <a:lstStyle/>
        <a:p>
          <a:r>
            <a:rPr lang="zh-CN" altLang="en-US" dirty="0" smtClean="0"/>
            <a:t>业务审核</a:t>
          </a:r>
          <a:endParaRPr lang="zh-CN" altLang="en-US" dirty="0"/>
        </a:p>
      </dgm:t>
    </dgm:pt>
    <dgm:pt modelId="{129AD749-B560-4353-82C5-E798D176E4D0}" type="parTrans" cxnId="{412C7D1F-FA7E-4FE9-B1E5-FFCD1087EFDF}">
      <dgm:prSet/>
      <dgm:spPr/>
      <dgm:t>
        <a:bodyPr/>
        <a:lstStyle/>
        <a:p>
          <a:endParaRPr lang="zh-CN" altLang="en-US"/>
        </a:p>
      </dgm:t>
    </dgm:pt>
    <dgm:pt modelId="{63B1C1BB-48F4-4BD6-9617-2BB86CAE9AE1}" type="sibTrans" cxnId="{412C7D1F-FA7E-4FE9-B1E5-FFCD1087EFDF}">
      <dgm:prSet/>
      <dgm:spPr/>
      <dgm:t>
        <a:bodyPr/>
        <a:lstStyle/>
        <a:p>
          <a:endParaRPr lang="zh-CN" altLang="en-US"/>
        </a:p>
      </dgm:t>
    </dgm:pt>
    <dgm:pt modelId="{114330CA-7700-4C8A-81DD-0391221165A7}">
      <dgm:prSet phldrT="[文本]"/>
      <dgm:spPr/>
      <dgm:t>
        <a:bodyPr/>
        <a:lstStyle/>
        <a:p>
          <a:r>
            <a:rPr lang="zh-CN" altLang="en-US" dirty="0" smtClean="0"/>
            <a:t>客户识别</a:t>
          </a:r>
          <a:endParaRPr lang="zh-CN" altLang="en-US" dirty="0"/>
        </a:p>
      </dgm:t>
    </dgm:pt>
    <dgm:pt modelId="{DA6C9CBE-1116-47DA-8B5B-02F67B956FF6}" type="sibTrans" cxnId="{3B036984-D6CD-4678-A22A-978F22E2A52D}">
      <dgm:prSet/>
      <dgm:spPr/>
      <dgm:t>
        <a:bodyPr/>
        <a:lstStyle/>
        <a:p>
          <a:endParaRPr lang="zh-CN" altLang="en-US"/>
        </a:p>
      </dgm:t>
    </dgm:pt>
    <dgm:pt modelId="{BEDC8419-FF4E-49B5-B0B4-7B814482F644}" type="parTrans" cxnId="{3B036984-D6CD-4678-A22A-978F22E2A52D}">
      <dgm:prSet/>
      <dgm:spPr/>
      <dgm:t>
        <a:bodyPr/>
        <a:lstStyle/>
        <a:p>
          <a:endParaRPr lang="zh-CN" altLang="en-US"/>
        </a:p>
      </dgm:t>
    </dgm:pt>
    <dgm:pt modelId="{F7053446-1B70-4294-8032-DEFC575873BD}" type="pres">
      <dgm:prSet presAssocID="{34D04643-016D-4367-81F2-AD6185904E8B}" presName="composite" presStyleCnt="0">
        <dgm:presLayoutVars>
          <dgm:chMax val="1"/>
          <dgm:dir/>
          <dgm:resizeHandles val="exact"/>
        </dgm:presLayoutVars>
      </dgm:prSet>
      <dgm:spPr/>
    </dgm:pt>
    <dgm:pt modelId="{298290B7-5D0F-4A3B-9048-7D3179930E89}" type="pres">
      <dgm:prSet presAssocID="{34D04643-016D-4367-81F2-AD6185904E8B}" presName="radial" presStyleCnt="0">
        <dgm:presLayoutVars>
          <dgm:animLvl val="ctr"/>
        </dgm:presLayoutVars>
      </dgm:prSet>
      <dgm:spPr/>
    </dgm:pt>
    <dgm:pt modelId="{5101B53C-0EB3-4699-89FA-3420A7577EEF}" type="pres">
      <dgm:prSet presAssocID="{F739E854-61E9-44FA-981A-CADC24C0261B}" presName="centerShape" presStyleLbl="vennNode1" presStyleIdx="0" presStyleCnt="6"/>
      <dgm:spPr/>
      <dgm:t>
        <a:bodyPr/>
        <a:lstStyle/>
        <a:p>
          <a:endParaRPr lang="zh-CN" altLang="en-US"/>
        </a:p>
      </dgm:t>
    </dgm:pt>
    <dgm:pt modelId="{D5CF65CE-2006-4601-A2C1-D67B6B849CAC}" type="pres">
      <dgm:prSet presAssocID="{114330CA-7700-4C8A-81DD-0391221165A7}" presName="node" presStyleLbl="vennNode1" presStyleIdx="1" presStyleCnt="6">
        <dgm:presLayoutVars>
          <dgm:bulletEnabled val="1"/>
        </dgm:presLayoutVars>
      </dgm:prSet>
      <dgm:spPr/>
      <dgm:t>
        <a:bodyPr/>
        <a:lstStyle/>
        <a:p>
          <a:endParaRPr lang="zh-CN" altLang="en-US"/>
        </a:p>
      </dgm:t>
    </dgm:pt>
    <dgm:pt modelId="{CC14C18A-BDED-4926-9AFF-EDDF070D9D65}" type="pres">
      <dgm:prSet presAssocID="{FE2DD62D-838A-4DD8-A95F-BC63B7B3643F}" presName="node" presStyleLbl="vennNode1" presStyleIdx="2" presStyleCnt="6" custScaleX="164375" custScaleY="150507" custRadScaleRad="119028" custRadScaleInc="-2254">
        <dgm:presLayoutVars>
          <dgm:bulletEnabled val="1"/>
        </dgm:presLayoutVars>
      </dgm:prSet>
      <dgm:spPr/>
      <dgm:t>
        <a:bodyPr/>
        <a:lstStyle/>
        <a:p>
          <a:endParaRPr lang="zh-CN" altLang="en-US"/>
        </a:p>
      </dgm:t>
    </dgm:pt>
    <dgm:pt modelId="{08D2089D-CFD7-4123-A22C-930E98F51F12}" type="pres">
      <dgm:prSet presAssocID="{6264C4AB-999A-4E13-8048-AAE3508C289C}" presName="node" presStyleLbl="vennNode1" presStyleIdx="3" presStyleCnt="6">
        <dgm:presLayoutVars>
          <dgm:bulletEnabled val="1"/>
        </dgm:presLayoutVars>
      </dgm:prSet>
      <dgm:spPr/>
      <dgm:t>
        <a:bodyPr/>
        <a:lstStyle/>
        <a:p>
          <a:endParaRPr lang="zh-CN" altLang="en-US"/>
        </a:p>
      </dgm:t>
    </dgm:pt>
    <dgm:pt modelId="{11F24C4D-9697-4E4F-9667-3346FC9FA5A6}" type="pres">
      <dgm:prSet presAssocID="{B8BF6A79-B840-49C3-AFFE-0954EBE8329F}" presName="node" presStyleLbl="vennNode1" presStyleIdx="4" presStyleCnt="6">
        <dgm:presLayoutVars>
          <dgm:bulletEnabled val="1"/>
        </dgm:presLayoutVars>
      </dgm:prSet>
      <dgm:spPr/>
      <dgm:t>
        <a:bodyPr/>
        <a:lstStyle/>
        <a:p>
          <a:endParaRPr lang="zh-CN" altLang="en-US"/>
        </a:p>
      </dgm:t>
    </dgm:pt>
    <dgm:pt modelId="{41D79F41-896F-4CDD-8E47-F2C491EE7F9F}" type="pres">
      <dgm:prSet presAssocID="{890AD403-027D-4362-B38A-F9CDFB77F846}" presName="node" presStyleLbl="vennNode1" presStyleIdx="5" presStyleCnt="6">
        <dgm:presLayoutVars>
          <dgm:bulletEnabled val="1"/>
        </dgm:presLayoutVars>
      </dgm:prSet>
      <dgm:spPr/>
      <dgm:t>
        <a:bodyPr/>
        <a:lstStyle/>
        <a:p>
          <a:endParaRPr lang="zh-CN" altLang="en-US"/>
        </a:p>
      </dgm:t>
    </dgm:pt>
  </dgm:ptLst>
  <dgm:cxnLst>
    <dgm:cxn modelId="{D8198833-9C3F-4EE6-ACA7-7522A3870B0F}" type="presOf" srcId="{34D04643-016D-4367-81F2-AD6185904E8B}" destId="{F7053446-1B70-4294-8032-DEFC575873BD}" srcOrd="0" destOrd="0" presId="urn:microsoft.com/office/officeart/2005/8/layout/radial3"/>
    <dgm:cxn modelId="{5F452C45-563B-4CBF-BCFE-D5D0362B68AD}" srcId="{34D04643-016D-4367-81F2-AD6185904E8B}" destId="{748C19C9-379B-495F-8512-0CA99523E1AB}" srcOrd="2" destOrd="0" parTransId="{DC193433-F144-4BFD-8785-5D2F886EDF68}" sibTransId="{036F2237-B9C0-4B28-AB95-C8DFFEF5024A}"/>
    <dgm:cxn modelId="{BF4182A6-72CC-421D-87D1-BEC1431993D5}" srcId="{748C19C9-379B-495F-8512-0CA99523E1AB}" destId="{C83801F3-DE20-4297-8DDC-A49D57EDB513}" srcOrd="0" destOrd="0" parTransId="{E039B986-6828-4129-A7D1-1492DFB77940}" sibTransId="{A55E10ED-DCC9-4CA1-8763-5A5D6DF59C57}"/>
    <dgm:cxn modelId="{26DD0404-EDB4-46BA-BF35-CFBFFA023557}" srcId="{34D04643-016D-4367-81F2-AD6185904E8B}" destId="{F739E854-61E9-44FA-981A-CADC24C0261B}" srcOrd="0" destOrd="0" parTransId="{235FC4F9-901B-4035-B754-B8B73FCD3606}" sibTransId="{141CF049-5A09-4B78-90E2-2236D13CD452}"/>
    <dgm:cxn modelId="{B797A07B-6D16-4150-8592-D532EBDF7245}" srcId="{34D04643-016D-4367-81F2-AD6185904E8B}" destId="{395CC645-1917-46A3-912C-49EE913F91EB}" srcOrd="3" destOrd="0" parTransId="{4601EF15-B19D-4480-9831-1C130DD5B6E0}" sibTransId="{52F0B14B-C56E-4EB7-965C-0CEA1DA62BBA}"/>
    <dgm:cxn modelId="{01A0E2B6-BB00-4313-8864-B32C4C1359FC}" type="presOf" srcId="{6264C4AB-999A-4E13-8048-AAE3508C289C}" destId="{08D2089D-CFD7-4123-A22C-930E98F51F12}" srcOrd="0" destOrd="0" presId="urn:microsoft.com/office/officeart/2005/8/layout/radial3"/>
    <dgm:cxn modelId="{D8C7D807-F766-4F2A-AD6C-A2F933A11C7E}" srcId="{F739E854-61E9-44FA-981A-CADC24C0261B}" destId="{B8BF6A79-B840-49C3-AFFE-0954EBE8329F}" srcOrd="3" destOrd="0" parTransId="{5093BCB7-E7B2-4565-94B1-879949CE1777}" sibTransId="{43EBB7F1-CF52-49AD-B096-B182922E2D50}"/>
    <dgm:cxn modelId="{4393C797-FEAB-4C23-B802-90E17DD35539}" srcId="{F739E854-61E9-44FA-981A-CADC24C0261B}" destId="{890AD403-027D-4362-B38A-F9CDFB77F846}" srcOrd="4" destOrd="0" parTransId="{56F50E40-73CD-4393-BE76-4EF770598AEB}" sibTransId="{BCE46FB0-8AE9-43FA-9EA3-3A95286E2066}"/>
    <dgm:cxn modelId="{3B036984-D6CD-4678-A22A-978F22E2A52D}" srcId="{F739E854-61E9-44FA-981A-CADC24C0261B}" destId="{114330CA-7700-4C8A-81DD-0391221165A7}" srcOrd="0" destOrd="0" parTransId="{BEDC8419-FF4E-49B5-B0B4-7B814482F644}" sibTransId="{DA6C9CBE-1116-47DA-8B5B-02F67B956FF6}"/>
    <dgm:cxn modelId="{42E14BBE-2CC8-4EC2-BA5E-A4DB3C873B32}" type="presOf" srcId="{890AD403-027D-4362-B38A-F9CDFB77F846}" destId="{41D79F41-896F-4CDD-8E47-F2C491EE7F9F}" srcOrd="0" destOrd="0" presId="urn:microsoft.com/office/officeart/2005/8/layout/radial3"/>
    <dgm:cxn modelId="{FC6D02EA-AD5D-488C-AAB0-9B0729351E2D}" type="presOf" srcId="{FE2DD62D-838A-4DD8-A95F-BC63B7B3643F}" destId="{CC14C18A-BDED-4926-9AFF-EDDF070D9D65}" srcOrd="0" destOrd="0" presId="urn:microsoft.com/office/officeart/2005/8/layout/radial3"/>
    <dgm:cxn modelId="{54B3146D-9342-4706-A56F-ECB331ADE3BF}" type="presOf" srcId="{114330CA-7700-4C8A-81DD-0391221165A7}" destId="{D5CF65CE-2006-4601-A2C1-D67B6B849CAC}" srcOrd="0" destOrd="0" presId="urn:microsoft.com/office/officeart/2005/8/layout/radial3"/>
    <dgm:cxn modelId="{099734A7-37BF-44EC-B230-7DBDAF8528DE}" srcId="{748C19C9-379B-495F-8512-0CA99523E1AB}" destId="{332C594D-16A4-49ED-8737-0C2DEF4F0027}" srcOrd="1" destOrd="0" parTransId="{BCAB3120-4560-41AD-8D4D-ADABFC00E160}" sibTransId="{7EA45581-8417-4126-B933-A0D3811A8562}"/>
    <dgm:cxn modelId="{C68CBF6E-4B25-4C41-9036-7FAE3E0EF11D}" type="presOf" srcId="{B8BF6A79-B840-49C3-AFFE-0954EBE8329F}" destId="{11F24C4D-9697-4E4F-9667-3346FC9FA5A6}" srcOrd="0" destOrd="0" presId="urn:microsoft.com/office/officeart/2005/8/layout/radial3"/>
    <dgm:cxn modelId="{B29C660A-EF25-4976-9DE3-C07BC696533D}" srcId="{34D04643-016D-4367-81F2-AD6185904E8B}" destId="{7AE3CBCE-5264-4520-A28C-36CB65E561A0}" srcOrd="1" destOrd="0" parTransId="{066AD688-CFBC-453E-B0C6-9489F8E54B6C}" sibTransId="{457A6D2E-992F-49A8-A440-A5A84306CE1C}"/>
    <dgm:cxn modelId="{412C7D1F-FA7E-4FE9-B1E5-FFCD1087EFDF}" srcId="{F739E854-61E9-44FA-981A-CADC24C0261B}" destId="{6264C4AB-999A-4E13-8048-AAE3508C289C}" srcOrd="2" destOrd="0" parTransId="{129AD749-B560-4353-82C5-E798D176E4D0}" sibTransId="{63B1C1BB-48F4-4BD6-9617-2BB86CAE9AE1}"/>
    <dgm:cxn modelId="{0762C868-4C47-413B-9843-91824E8437EA}" srcId="{F739E854-61E9-44FA-981A-CADC24C0261B}" destId="{FE2DD62D-838A-4DD8-A95F-BC63B7B3643F}" srcOrd="1" destOrd="0" parTransId="{C0C9E3B3-F292-4348-BB1E-BE7318D558A7}" sibTransId="{553F167C-BC9A-48C0-ACFC-ED8F9251F413}"/>
    <dgm:cxn modelId="{E098704A-7EC3-409E-8642-1473C95451F5}" type="presOf" srcId="{F739E854-61E9-44FA-981A-CADC24C0261B}" destId="{5101B53C-0EB3-4699-89FA-3420A7577EEF}" srcOrd="0" destOrd="0" presId="urn:microsoft.com/office/officeart/2005/8/layout/radial3"/>
    <dgm:cxn modelId="{52511C15-590E-4F52-AAB3-876088B0420D}" type="presParOf" srcId="{F7053446-1B70-4294-8032-DEFC575873BD}" destId="{298290B7-5D0F-4A3B-9048-7D3179930E89}" srcOrd="0" destOrd="0" presId="urn:microsoft.com/office/officeart/2005/8/layout/radial3"/>
    <dgm:cxn modelId="{BD455594-21CD-484A-BD7D-052CF49EFD60}" type="presParOf" srcId="{298290B7-5D0F-4A3B-9048-7D3179930E89}" destId="{5101B53C-0EB3-4699-89FA-3420A7577EEF}" srcOrd="0" destOrd="0" presId="urn:microsoft.com/office/officeart/2005/8/layout/radial3"/>
    <dgm:cxn modelId="{7A3D688D-7EE5-415D-AD23-B794C0FF6602}" type="presParOf" srcId="{298290B7-5D0F-4A3B-9048-7D3179930E89}" destId="{D5CF65CE-2006-4601-A2C1-D67B6B849CAC}" srcOrd="1" destOrd="0" presId="urn:microsoft.com/office/officeart/2005/8/layout/radial3"/>
    <dgm:cxn modelId="{F8019D3F-4ED2-40F1-8BB7-B85E31C513D5}" type="presParOf" srcId="{298290B7-5D0F-4A3B-9048-7D3179930E89}" destId="{CC14C18A-BDED-4926-9AFF-EDDF070D9D65}" srcOrd="2" destOrd="0" presId="urn:microsoft.com/office/officeart/2005/8/layout/radial3"/>
    <dgm:cxn modelId="{874BDE65-F7C1-486B-B643-3863141C79B0}" type="presParOf" srcId="{298290B7-5D0F-4A3B-9048-7D3179930E89}" destId="{08D2089D-CFD7-4123-A22C-930E98F51F12}" srcOrd="3" destOrd="0" presId="urn:microsoft.com/office/officeart/2005/8/layout/radial3"/>
    <dgm:cxn modelId="{6170E214-39A8-437C-91A1-6CD5D3E7E65C}" type="presParOf" srcId="{298290B7-5D0F-4A3B-9048-7D3179930E89}" destId="{11F24C4D-9697-4E4F-9667-3346FC9FA5A6}" srcOrd="4" destOrd="0" presId="urn:microsoft.com/office/officeart/2005/8/layout/radial3"/>
    <dgm:cxn modelId="{C98C756F-A1E7-4881-A53B-510DBB7D2CF5}" type="presParOf" srcId="{298290B7-5D0F-4A3B-9048-7D3179930E89}" destId="{41D79F41-896F-4CDD-8E47-F2C491EE7F9F}" srcOrd="5" destOrd="0" presId="urn:microsoft.com/office/officeart/2005/8/layout/radial3"/>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4D04643-016D-4367-81F2-AD6185904E8B}" type="doc">
      <dgm:prSet loTypeId="urn:microsoft.com/office/officeart/2005/8/layout/radial3" loCatId="cycle" qsTypeId="urn:microsoft.com/office/officeart/2005/8/quickstyle/simple1" qsCatId="simple" csTypeId="urn:microsoft.com/office/officeart/2005/8/colors/accent1_2" csCatId="accent1" phldr="1"/>
      <dgm:spPr/>
    </dgm:pt>
    <dgm:pt modelId="{F739E854-61E9-44FA-981A-CADC24C0261B}">
      <dgm:prSet phldrT="[文本]"/>
      <dgm:spPr/>
      <dgm:t>
        <a:bodyPr/>
        <a:lstStyle/>
        <a:p>
          <a:r>
            <a:rPr lang="zh-CN" altLang="en-US" dirty="0" smtClean="0"/>
            <a:t>个人外汇业务展业规范</a:t>
          </a:r>
        </a:p>
      </dgm:t>
    </dgm:pt>
    <dgm:pt modelId="{235FC4F9-901B-4035-B754-B8B73FCD3606}" type="parTrans" cxnId="{26DD0404-EDB4-46BA-BF35-CFBFFA023557}">
      <dgm:prSet/>
      <dgm:spPr/>
      <dgm:t>
        <a:bodyPr/>
        <a:lstStyle/>
        <a:p>
          <a:endParaRPr lang="zh-CN" altLang="en-US"/>
        </a:p>
      </dgm:t>
    </dgm:pt>
    <dgm:pt modelId="{141CF049-5A09-4B78-90E2-2236D13CD452}" type="sibTrans" cxnId="{26DD0404-EDB4-46BA-BF35-CFBFFA023557}">
      <dgm:prSet/>
      <dgm:spPr/>
      <dgm:t>
        <a:bodyPr/>
        <a:lstStyle/>
        <a:p>
          <a:endParaRPr lang="zh-CN" altLang="en-US"/>
        </a:p>
      </dgm:t>
    </dgm:pt>
    <dgm:pt modelId="{748C19C9-379B-495F-8512-0CA99523E1AB}">
      <dgm:prSet phldrT="[文本]"/>
      <dgm:spPr/>
      <dgm:t>
        <a:bodyPr/>
        <a:lstStyle/>
        <a:p>
          <a:endParaRPr lang="zh-CN" altLang="en-US"/>
        </a:p>
      </dgm:t>
    </dgm:pt>
    <dgm:pt modelId="{DC193433-F144-4BFD-8785-5D2F886EDF68}" type="parTrans" cxnId="{5F452C45-563B-4CBF-BCFE-D5D0362B68AD}">
      <dgm:prSet/>
      <dgm:spPr/>
      <dgm:t>
        <a:bodyPr/>
        <a:lstStyle/>
        <a:p>
          <a:endParaRPr lang="zh-CN" altLang="en-US"/>
        </a:p>
      </dgm:t>
    </dgm:pt>
    <dgm:pt modelId="{036F2237-B9C0-4B28-AB95-C8DFFEF5024A}" type="sibTrans" cxnId="{5F452C45-563B-4CBF-BCFE-D5D0362B68AD}">
      <dgm:prSet/>
      <dgm:spPr/>
      <dgm:t>
        <a:bodyPr/>
        <a:lstStyle/>
        <a:p>
          <a:endParaRPr lang="zh-CN" altLang="en-US"/>
        </a:p>
      </dgm:t>
    </dgm:pt>
    <dgm:pt modelId="{395CC645-1917-46A3-912C-49EE913F91EB}">
      <dgm:prSet phldrT="[文本]"/>
      <dgm:spPr/>
      <dgm:t>
        <a:bodyPr/>
        <a:lstStyle/>
        <a:p>
          <a:endParaRPr lang="zh-CN" altLang="en-US"/>
        </a:p>
      </dgm:t>
    </dgm:pt>
    <dgm:pt modelId="{4601EF15-B19D-4480-9831-1C130DD5B6E0}" type="parTrans" cxnId="{B797A07B-6D16-4150-8592-D532EBDF7245}">
      <dgm:prSet/>
      <dgm:spPr/>
      <dgm:t>
        <a:bodyPr/>
        <a:lstStyle/>
        <a:p>
          <a:endParaRPr lang="zh-CN" altLang="en-US"/>
        </a:p>
      </dgm:t>
    </dgm:pt>
    <dgm:pt modelId="{52F0B14B-C56E-4EB7-965C-0CEA1DA62BBA}" type="sibTrans" cxnId="{B797A07B-6D16-4150-8592-D532EBDF7245}">
      <dgm:prSet/>
      <dgm:spPr/>
      <dgm:t>
        <a:bodyPr/>
        <a:lstStyle/>
        <a:p>
          <a:endParaRPr lang="zh-CN" altLang="en-US"/>
        </a:p>
      </dgm:t>
    </dgm:pt>
    <dgm:pt modelId="{890AD403-027D-4362-B38A-F9CDFB77F846}">
      <dgm:prSet phldrT="[文本]"/>
      <dgm:spPr/>
      <dgm:t>
        <a:bodyPr/>
        <a:lstStyle/>
        <a:p>
          <a:r>
            <a:rPr lang="zh-CN" altLang="en-US" dirty="0" smtClean="0"/>
            <a:t>持续监控</a:t>
          </a:r>
          <a:endParaRPr lang="zh-CN" altLang="en-US" dirty="0"/>
        </a:p>
      </dgm:t>
    </dgm:pt>
    <dgm:pt modelId="{56F50E40-73CD-4393-BE76-4EF770598AEB}" type="parTrans" cxnId="{4393C797-FEAB-4C23-B802-90E17DD35539}">
      <dgm:prSet/>
      <dgm:spPr/>
      <dgm:t>
        <a:bodyPr/>
        <a:lstStyle/>
        <a:p>
          <a:endParaRPr lang="zh-CN" altLang="en-US"/>
        </a:p>
      </dgm:t>
    </dgm:pt>
    <dgm:pt modelId="{BCE46FB0-8AE9-43FA-9EA3-3A95286E2066}" type="sibTrans" cxnId="{4393C797-FEAB-4C23-B802-90E17DD35539}">
      <dgm:prSet/>
      <dgm:spPr/>
      <dgm:t>
        <a:bodyPr/>
        <a:lstStyle/>
        <a:p>
          <a:endParaRPr lang="zh-CN" altLang="en-US"/>
        </a:p>
      </dgm:t>
    </dgm:pt>
    <dgm:pt modelId="{C83801F3-DE20-4297-8DDC-A49D57EDB513}">
      <dgm:prSet phldrT="[文本]"/>
      <dgm:spPr/>
      <dgm:t>
        <a:bodyPr/>
        <a:lstStyle/>
        <a:p>
          <a:endParaRPr lang="zh-CN" altLang="en-US"/>
        </a:p>
      </dgm:t>
    </dgm:pt>
    <dgm:pt modelId="{E039B986-6828-4129-A7D1-1492DFB77940}" type="parTrans" cxnId="{BF4182A6-72CC-421D-87D1-BEC1431993D5}">
      <dgm:prSet/>
      <dgm:spPr/>
      <dgm:t>
        <a:bodyPr/>
        <a:lstStyle/>
        <a:p>
          <a:endParaRPr lang="zh-CN" altLang="en-US"/>
        </a:p>
      </dgm:t>
    </dgm:pt>
    <dgm:pt modelId="{A55E10ED-DCC9-4CA1-8763-5A5D6DF59C57}" type="sibTrans" cxnId="{BF4182A6-72CC-421D-87D1-BEC1431993D5}">
      <dgm:prSet/>
      <dgm:spPr/>
      <dgm:t>
        <a:bodyPr/>
        <a:lstStyle/>
        <a:p>
          <a:endParaRPr lang="zh-CN" altLang="en-US"/>
        </a:p>
      </dgm:t>
    </dgm:pt>
    <dgm:pt modelId="{332C594D-16A4-49ED-8737-0C2DEF4F0027}">
      <dgm:prSet phldrT="[文本]"/>
      <dgm:spPr/>
      <dgm:t>
        <a:bodyPr/>
        <a:lstStyle/>
        <a:p>
          <a:endParaRPr lang="zh-CN" altLang="en-US"/>
        </a:p>
      </dgm:t>
    </dgm:pt>
    <dgm:pt modelId="{BCAB3120-4560-41AD-8D4D-ADABFC00E160}" type="parTrans" cxnId="{099734A7-37BF-44EC-B230-7DBDAF8528DE}">
      <dgm:prSet/>
      <dgm:spPr/>
      <dgm:t>
        <a:bodyPr/>
        <a:lstStyle/>
        <a:p>
          <a:endParaRPr lang="zh-CN" altLang="en-US"/>
        </a:p>
      </dgm:t>
    </dgm:pt>
    <dgm:pt modelId="{7EA45581-8417-4126-B933-A0D3811A8562}" type="sibTrans" cxnId="{099734A7-37BF-44EC-B230-7DBDAF8528DE}">
      <dgm:prSet/>
      <dgm:spPr/>
      <dgm:t>
        <a:bodyPr/>
        <a:lstStyle/>
        <a:p>
          <a:endParaRPr lang="zh-CN" altLang="en-US"/>
        </a:p>
      </dgm:t>
    </dgm:pt>
    <dgm:pt modelId="{7AE3CBCE-5264-4520-A28C-36CB65E561A0}">
      <dgm:prSet phldrT="[文本]"/>
      <dgm:spPr/>
      <dgm:t>
        <a:bodyPr/>
        <a:lstStyle/>
        <a:p>
          <a:endParaRPr lang="zh-CN" altLang="en-US" dirty="0"/>
        </a:p>
      </dgm:t>
    </dgm:pt>
    <dgm:pt modelId="{066AD688-CFBC-453E-B0C6-9489F8E54B6C}" type="parTrans" cxnId="{B29C660A-EF25-4976-9DE3-C07BC696533D}">
      <dgm:prSet/>
      <dgm:spPr/>
      <dgm:t>
        <a:bodyPr/>
        <a:lstStyle/>
        <a:p>
          <a:endParaRPr lang="zh-CN" altLang="en-US"/>
        </a:p>
      </dgm:t>
    </dgm:pt>
    <dgm:pt modelId="{457A6D2E-992F-49A8-A440-A5A84306CE1C}" type="sibTrans" cxnId="{B29C660A-EF25-4976-9DE3-C07BC696533D}">
      <dgm:prSet/>
      <dgm:spPr/>
      <dgm:t>
        <a:bodyPr/>
        <a:lstStyle/>
        <a:p>
          <a:endParaRPr lang="zh-CN" altLang="en-US"/>
        </a:p>
      </dgm:t>
    </dgm:pt>
    <dgm:pt modelId="{B8BF6A79-B840-49C3-AFFE-0954EBE8329F}">
      <dgm:prSet phldrT="[文本]"/>
      <dgm:spPr/>
      <dgm:t>
        <a:bodyPr/>
        <a:lstStyle/>
        <a:p>
          <a:r>
            <a:rPr lang="zh-CN" altLang="en-US" dirty="0" smtClean="0"/>
            <a:t>风险提示</a:t>
          </a:r>
          <a:endParaRPr lang="zh-CN" altLang="en-US" dirty="0"/>
        </a:p>
      </dgm:t>
    </dgm:pt>
    <dgm:pt modelId="{5093BCB7-E7B2-4565-94B1-879949CE1777}" type="parTrans" cxnId="{D8C7D807-F766-4F2A-AD6C-A2F933A11C7E}">
      <dgm:prSet/>
      <dgm:spPr/>
      <dgm:t>
        <a:bodyPr/>
        <a:lstStyle/>
        <a:p>
          <a:endParaRPr lang="zh-CN" altLang="en-US"/>
        </a:p>
      </dgm:t>
    </dgm:pt>
    <dgm:pt modelId="{43EBB7F1-CF52-49AD-B096-B182922E2D50}" type="sibTrans" cxnId="{D8C7D807-F766-4F2A-AD6C-A2F933A11C7E}">
      <dgm:prSet/>
      <dgm:spPr/>
      <dgm:t>
        <a:bodyPr/>
        <a:lstStyle/>
        <a:p>
          <a:endParaRPr lang="zh-CN" altLang="en-US"/>
        </a:p>
      </dgm:t>
    </dgm:pt>
    <dgm:pt modelId="{FE2DD62D-838A-4DD8-A95F-BC63B7B3643F}">
      <dgm:prSet phldrT="[文本]"/>
      <dgm:spPr/>
      <dgm:t>
        <a:bodyPr/>
        <a:lstStyle/>
        <a:p>
          <a:r>
            <a:rPr lang="zh-CN" altLang="en-US" dirty="0" smtClean="0"/>
            <a:t>客户分类</a:t>
          </a:r>
          <a:endParaRPr lang="zh-CN" altLang="en-US" dirty="0"/>
        </a:p>
      </dgm:t>
    </dgm:pt>
    <dgm:pt modelId="{C0C9E3B3-F292-4348-BB1E-BE7318D558A7}" type="parTrans" cxnId="{0762C868-4C47-413B-9843-91824E8437EA}">
      <dgm:prSet/>
      <dgm:spPr/>
      <dgm:t>
        <a:bodyPr/>
        <a:lstStyle/>
        <a:p>
          <a:endParaRPr lang="zh-CN" altLang="en-US"/>
        </a:p>
      </dgm:t>
    </dgm:pt>
    <dgm:pt modelId="{553F167C-BC9A-48C0-ACFC-ED8F9251F413}" type="sibTrans" cxnId="{0762C868-4C47-413B-9843-91824E8437EA}">
      <dgm:prSet/>
      <dgm:spPr/>
      <dgm:t>
        <a:bodyPr/>
        <a:lstStyle/>
        <a:p>
          <a:endParaRPr lang="zh-CN" altLang="en-US"/>
        </a:p>
      </dgm:t>
    </dgm:pt>
    <dgm:pt modelId="{6264C4AB-999A-4E13-8048-AAE3508C289C}">
      <dgm:prSet phldrT="[文本]"/>
      <dgm:spPr>
        <a:solidFill>
          <a:srgbClr val="FF0000">
            <a:alpha val="50000"/>
          </a:srgbClr>
        </a:solidFill>
      </dgm:spPr>
      <dgm:t>
        <a:bodyPr/>
        <a:lstStyle/>
        <a:p>
          <a:r>
            <a:rPr lang="zh-CN" altLang="en-US" dirty="0" smtClean="0"/>
            <a:t>业务审核</a:t>
          </a:r>
          <a:endParaRPr lang="zh-CN" altLang="en-US" dirty="0"/>
        </a:p>
      </dgm:t>
    </dgm:pt>
    <dgm:pt modelId="{129AD749-B560-4353-82C5-E798D176E4D0}" type="parTrans" cxnId="{412C7D1F-FA7E-4FE9-B1E5-FFCD1087EFDF}">
      <dgm:prSet/>
      <dgm:spPr/>
      <dgm:t>
        <a:bodyPr/>
        <a:lstStyle/>
        <a:p>
          <a:endParaRPr lang="zh-CN" altLang="en-US"/>
        </a:p>
      </dgm:t>
    </dgm:pt>
    <dgm:pt modelId="{63B1C1BB-48F4-4BD6-9617-2BB86CAE9AE1}" type="sibTrans" cxnId="{412C7D1F-FA7E-4FE9-B1E5-FFCD1087EFDF}">
      <dgm:prSet/>
      <dgm:spPr/>
      <dgm:t>
        <a:bodyPr/>
        <a:lstStyle/>
        <a:p>
          <a:endParaRPr lang="zh-CN" altLang="en-US"/>
        </a:p>
      </dgm:t>
    </dgm:pt>
    <dgm:pt modelId="{114330CA-7700-4C8A-81DD-0391221165A7}">
      <dgm:prSet phldrT="[文本]"/>
      <dgm:spPr/>
      <dgm:t>
        <a:bodyPr/>
        <a:lstStyle/>
        <a:p>
          <a:r>
            <a:rPr lang="zh-CN" altLang="en-US" dirty="0" smtClean="0"/>
            <a:t>客户识别</a:t>
          </a:r>
          <a:endParaRPr lang="zh-CN" altLang="en-US" dirty="0"/>
        </a:p>
      </dgm:t>
    </dgm:pt>
    <dgm:pt modelId="{DA6C9CBE-1116-47DA-8B5B-02F67B956FF6}" type="sibTrans" cxnId="{3B036984-D6CD-4678-A22A-978F22E2A52D}">
      <dgm:prSet/>
      <dgm:spPr/>
      <dgm:t>
        <a:bodyPr/>
        <a:lstStyle/>
        <a:p>
          <a:endParaRPr lang="zh-CN" altLang="en-US"/>
        </a:p>
      </dgm:t>
    </dgm:pt>
    <dgm:pt modelId="{BEDC8419-FF4E-49B5-B0B4-7B814482F644}" type="parTrans" cxnId="{3B036984-D6CD-4678-A22A-978F22E2A52D}">
      <dgm:prSet/>
      <dgm:spPr/>
      <dgm:t>
        <a:bodyPr/>
        <a:lstStyle/>
        <a:p>
          <a:endParaRPr lang="zh-CN" altLang="en-US"/>
        </a:p>
      </dgm:t>
    </dgm:pt>
    <dgm:pt modelId="{F7053446-1B70-4294-8032-DEFC575873BD}" type="pres">
      <dgm:prSet presAssocID="{34D04643-016D-4367-81F2-AD6185904E8B}" presName="composite" presStyleCnt="0">
        <dgm:presLayoutVars>
          <dgm:chMax val="1"/>
          <dgm:dir/>
          <dgm:resizeHandles val="exact"/>
        </dgm:presLayoutVars>
      </dgm:prSet>
      <dgm:spPr/>
    </dgm:pt>
    <dgm:pt modelId="{298290B7-5D0F-4A3B-9048-7D3179930E89}" type="pres">
      <dgm:prSet presAssocID="{34D04643-016D-4367-81F2-AD6185904E8B}" presName="radial" presStyleCnt="0">
        <dgm:presLayoutVars>
          <dgm:animLvl val="ctr"/>
        </dgm:presLayoutVars>
      </dgm:prSet>
      <dgm:spPr/>
    </dgm:pt>
    <dgm:pt modelId="{5101B53C-0EB3-4699-89FA-3420A7577EEF}" type="pres">
      <dgm:prSet presAssocID="{F739E854-61E9-44FA-981A-CADC24C0261B}" presName="centerShape" presStyleLbl="vennNode1" presStyleIdx="0" presStyleCnt="6"/>
      <dgm:spPr/>
      <dgm:t>
        <a:bodyPr/>
        <a:lstStyle/>
        <a:p>
          <a:endParaRPr lang="zh-CN" altLang="en-US"/>
        </a:p>
      </dgm:t>
    </dgm:pt>
    <dgm:pt modelId="{D5CF65CE-2006-4601-A2C1-D67B6B849CAC}" type="pres">
      <dgm:prSet presAssocID="{114330CA-7700-4C8A-81DD-0391221165A7}" presName="node" presStyleLbl="vennNode1" presStyleIdx="1" presStyleCnt="6">
        <dgm:presLayoutVars>
          <dgm:bulletEnabled val="1"/>
        </dgm:presLayoutVars>
      </dgm:prSet>
      <dgm:spPr/>
      <dgm:t>
        <a:bodyPr/>
        <a:lstStyle/>
        <a:p>
          <a:endParaRPr lang="zh-CN" altLang="en-US"/>
        </a:p>
      </dgm:t>
    </dgm:pt>
    <dgm:pt modelId="{CC14C18A-BDED-4926-9AFF-EDDF070D9D65}" type="pres">
      <dgm:prSet presAssocID="{FE2DD62D-838A-4DD8-A95F-BC63B7B3643F}" presName="node" presStyleLbl="vennNode1" presStyleIdx="2" presStyleCnt="6">
        <dgm:presLayoutVars>
          <dgm:bulletEnabled val="1"/>
        </dgm:presLayoutVars>
      </dgm:prSet>
      <dgm:spPr/>
      <dgm:t>
        <a:bodyPr/>
        <a:lstStyle/>
        <a:p>
          <a:endParaRPr lang="zh-CN" altLang="en-US"/>
        </a:p>
      </dgm:t>
    </dgm:pt>
    <dgm:pt modelId="{08D2089D-CFD7-4123-A22C-930E98F51F12}" type="pres">
      <dgm:prSet presAssocID="{6264C4AB-999A-4E13-8048-AAE3508C289C}" presName="node" presStyleLbl="vennNode1" presStyleIdx="3" presStyleCnt="6" custScaleX="173569" custScaleY="165292">
        <dgm:presLayoutVars>
          <dgm:bulletEnabled val="1"/>
        </dgm:presLayoutVars>
      </dgm:prSet>
      <dgm:spPr/>
      <dgm:t>
        <a:bodyPr/>
        <a:lstStyle/>
        <a:p>
          <a:endParaRPr lang="zh-CN" altLang="en-US"/>
        </a:p>
      </dgm:t>
    </dgm:pt>
    <dgm:pt modelId="{11F24C4D-9697-4E4F-9667-3346FC9FA5A6}" type="pres">
      <dgm:prSet presAssocID="{B8BF6A79-B840-49C3-AFFE-0954EBE8329F}" presName="node" presStyleLbl="vennNode1" presStyleIdx="4" presStyleCnt="6">
        <dgm:presLayoutVars>
          <dgm:bulletEnabled val="1"/>
        </dgm:presLayoutVars>
      </dgm:prSet>
      <dgm:spPr/>
      <dgm:t>
        <a:bodyPr/>
        <a:lstStyle/>
        <a:p>
          <a:endParaRPr lang="zh-CN" altLang="en-US"/>
        </a:p>
      </dgm:t>
    </dgm:pt>
    <dgm:pt modelId="{41D79F41-896F-4CDD-8E47-F2C491EE7F9F}" type="pres">
      <dgm:prSet presAssocID="{890AD403-027D-4362-B38A-F9CDFB77F846}" presName="node" presStyleLbl="vennNode1" presStyleIdx="5" presStyleCnt="6">
        <dgm:presLayoutVars>
          <dgm:bulletEnabled val="1"/>
        </dgm:presLayoutVars>
      </dgm:prSet>
      <dgm:spPr/>
      <dgm:t>
        <a:bodyPr/>
        <a:lstStyle/>
        <a:p>
          <a:endParaRPr lang="zh-CN" altLang="en-US"/>
        </a:p>
      </dgm:t>
    </dgm:pt>
  </dgm:ptLst>
  <dgm:cxnLst>
    <dgm:cxn modelId="{B29C660A-EF25-4976-9DE3-C07BC696533D}" srcId="{34D04643-016D-4367-81F2-AD6185904E8B}" destId="{7AE3CBCE-5264-4520-A28C-36CB65E561A0}" srcOrd="1" destOrd="0" parTransId="{066AD688-CFBC-453E-B0C6-9489F8E54B6C}" sibTransId="{457A6D2E-992F-49A8-A440-A5A84306CE1C}"/>
    <dgm:cxn modelId="{B797A07B-6D16-4150-8592-D532EBDF7245}" srcId="{34D04643-016D-4367-81F2-AD6185904E8B}" destId="{395CC645-1917-46A3-912C-49EE913F91EB}" srcOrd="3" destOrd="0" parTransId="{4601EF15-B19D-4480-9831-1C130DD5B6E0}" sibTransId="{52F0B14B-C56E-4EB7-965C-0CEA1DA62BBA}"/>
    <dgm:cxn modelId="{21BAB7A0-CF5B-4EEE-B68D-5A5D7F93500C}" type="presOf" srcId="{B8BF6A79-B840-49C3-AFFE-0954EBE8329F}" destId="{11F24C4D-9697-4E4F-9667-3346FC9FA5A6}" srcOrd="0" destOrd="0" presId="urn:microsoft.com/office/officeart/2005/8/layout/radial3"/>
    <dgm:cxn modelId="{BF4182A6-72CC-421D-87D1-BEC1431993D5}" srcId="{748C19C9-379B-495F-8512-0CA99523E1AB}" destId="{C83801F3-DE20-4297-8DDC-A49D57EDB513}" srcOrd="0" destOrd="0" parTransId="{E039B986-6828-4129-A7D1-1492DFB77940}" sibTransId="{A55E10ED-DCC9-4CA1-8763-5A5D6DF59C57}"/>
    <dgm:cxn modelId="{099734A7-37BF-44EC-B230-7DBDAF8528DE}" srcId="{748C19C9-379B-495F-8512-0CA99523E1AB}" destId="{332C594D-16A4-49ED-8737-0C2DEF4F0027}" srcOrd="1" destOrd="0" parTransId="{BCAB3120-4560-41AD-8D4D-ADABFC00E160}" sibTransId="{7EA45581-8417-4126-B933-A0D3811A8562}"/>
    <dgm:cxn modelId="{26DD0404-EDB4-46BA-BF35-CFBFFA023557}" srcId="{34D04643-016D-4367-81F2-AD6185904E8B}" destId="{F739E854-61E9-44FA-981A-CADC24C0261B}" srcOrd="0" destOrd="0" parTransId="{235FC4F9-901B-4035-B754-B8B73FCD3606}" sibTransId="{141CF049-5A09-4B78-90E2-2236D13CD452}"/>
    <dgm:cxn modelId="{412C7D1F-FA7E-4FE9-B1E5-FFCD1087EFDF}" srcId="{F739E854-61E9-44FA-981A-CADC24C0261B}" destId="{6264C4AB-999A-4E13-8048-AAE3508C289C}" srcOrd="2" destOrd="0" parTransId="{129AD749-B560-4353-82C5-E798D176E4D0}" sibTransId="{63B1C1BB-48F4-4BD6-9617-2BB86CAE9AE1}"/>
    <dgm:cxn modelId="{0762C868-4C47-413B-9843-91824E8437EA}" srcId="{F739E854-61E9-44FA-981A-CADC24C0261B}" destId="{FE2DD62D-838A-4DD8-A95F-BC63B7B3643F}" srcOrd="1" destOrd="0" parTransId="{C0C9E3B3-F292-4348-BB1E-BE7318D558A7}" sibTransId="{553F167C-BC9A-48C0-ACFC-ED8F9251F413}"/>
    <dgm:cxn modelId="{495F01D8-223D-4A5A-B730-0BA5EE166114}" type="presOf" srcId="{6264C4AB-999A-4E13-8048-AAE3508C289C}" destId="{08D2089D-CFD7-4123-A22C-930E98F51F12}" srcOrd="0" destOrd="0" presId="urn:microsoft.com/office/officeart/2005/8/layout/radial3"/>
    <dgm:cxn modelId="{6BA224F0-80C3-4416-BAB6-91D46406B0B1}" type="presOf" srcId="{FE2DD62D-838A-4DD8-A95F-BC63B7B3643F}" destId="{CC14C18A-BDED-4926-9AFF-EDDF070D9D65}" srcOrd="0" destOrd="0" presId="urn:microsoft.com/office/officeart/2005/8/layout/radial3"/>
    <dgm:cxn modelId="{D8C7D807-F766-4F2A-AD6C-A2F933A11C7E}" srcId="{F739E854-61E9-44FA-981A-CADC24C0261B}" destId="{B8BF6A79-B840-49C3-AFFE-0954EBE8329F}" srcOrd="3" destOrd="0" parTransId="{5093BCB7-E7B2-4565-94B1-879949CE1777}" sibTransId="{43EBB7F1-CF52-49AD-B096-B182922E2D50}"/>
    <dgm:cxn modelId="{15715375-544F-4AB9-AA54-A4FE7334867E}" type="presOf" srcId="{890AD403-027D-4362-B38A-F9CDFB77F846}" destId="{41D79F41-896F-4CDD-8E47-F2C491EE7F9F}" srcOrd="0" destOrd="0" presId="urn:microsoft.com/office/officeart/2005/8/layout/radial3"/>
    <dgm:cxn modelId="{3B036984-D6CD-4678-A22A-978F22E2A52D}" srcId="{F739E854-61E9-44FA-981A-CADC24C0261B}" destId="{114330CA-7700-4C8A-81DD-0391221165A7}" srcOrd="0" destOrd="0" parTransId="{BEDC8419-FF4E-49B5-B0B4-7B814482F644}" sibTransId="{DA6C9CBE-1116-47DA-8B5B-02F67B956FF6}"/>
    <dgm:cxn modelId="{5F452C45-563B-4CBF-BCFE-D5D0362B68AD}" srcId="{34D04643-016D-4367-81F2-AD6185904E8B}" destId="{748C19C9-379B-495F-8512-0CA99523E1AB}" srcOrd="2" destOrd="0" parTransId="{DC193433-F144-4BFD-8785-5D2F886EDF68}" sibTransId="{036F2237-B9C0-4B28-AB95-C8DFFEF5024A}"/>
    <dgm:cxn modelId="{4393C797-FEAB-4C23-B802-90E17DD35539}" srcId="{F739E854-61E9-44FA-981A-CADC24C0261B}" destId="{890AD403-027D-4362-B38A-F9CDFB77F846}" srcOrd="4" destOrd="0" parTransId="{56F50E40-73CD-4393-BE76-4EF770598AEB}" sibTransId="{BCE46FB0-8AE9-43FA-9EA3-3A95286E2066}"/>
    <dgm:cxn modelId="{A6131774-E2C4-4D66-87CC-7BE46D037574}" type="presOf" srcId="{F739E854-61E9-44FA-981A-CADC24C0261B}" destId="{5101B53C-0EB3-4699-89FA-3420A7577EEF}" srcOrd="0" destOrd="0" presId="urn:microsoft.com/office/officeart/2005/8/layout/radial3"/>
    <dgm:cxn modelId="{F98D9DFD-A231-4F20-B4C9-AE8C0DCCE410}" type="presOf" srcId="{34D04643-016D-4367-81F2-AD6185904E8B}" destId="{F7053446-1B70-4294-8032-DEFC575873BD}" srcOrd="0" destOrd="0" presId="urn:microsoft.com/office/officeart/2005/8/layout/radial3"/>
    <dgm:cxn modelId="{A343C297-F429-4C3C-9E22-2E3632DBAFCC}" type="presOf" srcId="{114330CA-7700-4C8A-81DD-0391221165A7}" destId="{D5CF65CE-2006-4601-A2C1-D67B6B849CAC}" srcOrd="0" destOrd="0" presId="urn:microsoft.com/office/officeart/2005/8/layout/radial3"/>
    <dgm:cxn modelId="{3F41CABB-5733-4C68-AD14-44546ECED0CB}" type="presParOf" srcId="{F7053446-1B70-4294-8032-DEFC575873BD}" destId="{298290B7-5D0F-4A3B-9048-7D3179930E89}" srcOrd="0" destOrd="0" presId="urn:microsoft.com/office/officeart/2005/8/layout/radial3"/>
    <dgm:cxn modelId="{C8AE5AC7-2056-4885-A355-DBFCC32CAD26}" type="presParOf" srcId="{298290B7-5D0F-4A3B-9048-7D3179930E89}" destId="{5101B53C-0EB3-4699-89FA-3420A7577EEF}" srcOrd="0" destOrd="0" presId="urn:microsoft.com/office/officeart/2005/8/layout/radial3"/>
    <dgm:cxn modelId="{593B97C1-FBF3-43B8-8938-0D55CE700031}" type="presParOf" srcId="{298290B7-5D0F-4A3B-9048-7D3179930E89}" destId="{D5CF65CE-2006-4601-A2C1-D67B6B849CAC}" srcOrd="1" destOrd="0" presId="urn:microsoft.com/office/officeart/2005/8/layout/radial3"/>
    <dgm:cxn modelId="{D52DD2BC-6C87-4A4A-9876-3955B879DBF6}" type="presParOf" srcId="{298290B7-5D0F-4A3B-9048-7D3179930E89}" destId="{CC14C18A-BDED-4926-9AFF-EDDF070D9D65}" srcOrd="2" destOrd="0" presId="urn:microsoft.com/office/officeart/2005/8/layout/radial3"/>
    <dgm:cxn modelId="{6F0BD0E9-3EE4-4075-95F4-7E55EA456E22}" type="presParOf" srcId="{298290B7-5D0F-4A3B-9048-7D3179930E89}" destId="{08D2089D-CFD7-4123-A22C-930E98F51F12}" srcOrd="3" destOrd="0" presId="urn:microsoft.com/office/officeart/2005/8/layout/radial3"/>
    <dgm:cxn modelId="{40951F23-3484-4D0C-854D-35ECA663B2C9}" type="presParOf" srcId="{298290B7-5D0F-4A3B-9048-7D3179930E89}" destId="{11F24C4D-9697-4E4F-9667-3346FC9FA5A6}" srcOrd="4" destOrd="0" presId="urn:microsoft.com/office/officeart/2005/8/layout/radial3"/>
    <dgm:cxn modelId="{2C044ADB-ECB5-4781-B9BC-41D715BBF533}" type="presParOf" srcId="{298290B7-5D0F-4A3B-9048-7D3179930E89}" destId="{41D79F41-896F-4CDD-8E47-F2C491EE7F9F}" srcOrd="5" destOrd="0" presId="urn:microsoft.com/office/officeart/2005/8/layout/radial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D616C7D-DA77-4190-913B-A2C0C979C834}"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zh-CN" altLang="en-US"/>
        </a:p>
      </dgm:t>
    </dgm:pt>
    <dgm:pt modelId="{9143F9E2-D7E9-426F-8DC1-AAA13CF1D8A6}">
      <dgm:prSet phldrT="[文本]" custT="1"/>
      <dgm:spPr/>
      <dgm:t>
        <a:bodyPr/>
        <a:lstStyle/>
        <a:p>
          <a:r>
            <a:rPr lang="zh-CN" altLang="en-US" sz="1800" b="0" dirty="0" smtClean="0">
              <a:solidFill>
                <a:schemeClr val="bg1"/>
              </a:solidFill>
              <a:latin typeface="仿宋" panose="02010609060101010101" pitchFamily="49" charset="-122"/>
              <a:ea typeface="仿宋" panose="02010609060101010101" pitchFamily="49" charset="-122"/>
            </a:rPr>
            <a:t>个人有效身份证件</a:t>
          </a:r>
          <a:endParaRPr lang="zh-CN" altLang="en-US" sz="1800" b="0" dirty="0">
            <a:solidFill>
              <a:schemeClr val="bg1"/>
            </a:solidFill>
            <a:latin typeface="仿宋" panose="02010609060101010101" pitchFamily="49" charset="-122"/>
            <a:ea typeface="仿宋" panose="02010609060101010101" pitchFamily="49" charset="-122"/>
          </a:endParaRPr>
        </a:p>
      </dgm:t>
    </dgm:pt>
    <dgm:pt modelId="{828109DA-6D33-45E3-BAFE-9BCBD3467D39}" type="parTrans" cxnId="{9F78F641-B2D4-4A4B-8D8D-B490475E6D0A}">
      <dgm:prSet/>
      <dgm:spPr/>
      <dgm:t>
        <a:bodyPr/>
        <a:lstStyle/>
        <a:p>
          <a:endParaRPr lang="zh-CN" altLang="en-US" sz="1800" b="0">
            <a:latin typeface="仿宋" panose="02010609060101010101" pitchFamily="49" charset="-122"/>
            <a:ea typeface="仿宋" panose="02010609060101010101" pitchFamily="49" charset="-122"/>
          </a:endParaRPr>
        </a:p>
      </dgm:t>
    </dgm:pt>
    <dgm:pt modelId="{1B21333C-9C3C-4CE8-B005-6429DA2BDA74}" type="sibTrans" cxnId="{9F78F641-B2D4-4A4B-8D8D-B490475E6D0A}">
      <dgm:prSet/>
      <dgm:spPr/>
      <dgm:t>
        <a:bodyPr/>
        <a:lstStyle/>
        <a:p>
          <a:endParaRPr lang="zh-CN" altLang="en-US" sz="1800" b="0">
            <a:latin typeface="仿宋" panose="02010609060101010101" pitchFamily="49" charset="-122"/>
            <a:ea typeface="仿宋" panose="02010609060101010101" pitchFamily="49" charset="-122"/>
          </a:endParaRPr>
        </a:p>
      </dgm:t>
    </dgm:pt>
    <dgm:pt modelId="{A4A56A29-BD7A-49CD-8DB1-4A8F57D1D0D2}">
      <dgm:prSet phldrT="[文本]" custT="1"/>
      <dgm:spPr/>
      <dgm:t>
        <a:bodyPr/>
        <a:lstStyle/>
        <a:p>
          <a:r>
            <a:rPr lang="zh-CN" altLang="en-US" sz="1800" b="0" dirty="0" smtClean="0">
              <a:latin typeface="仿宋" panose="02010609060101010101" pitchFamily="49" charset="-122"/>
              <a:ea typeface="仿宋" panose="02010609060101010101" pitchFamily="49" charset="-122"/>
            </a:rPr>
            <a:t>居民身份证</a:t>
          </a:r>
          <a:endParaRPr lang="zh-CN" altLang="en-US" sz="1800" b="0" dirty="0">
            <a:latin typeface="仿宋" panose="02010609060101010101" pitchFamily="49" charset="-122"/>
            <a:ea typeface="仿宋" panose="02010609060101010101" pitchFamily="49" charset="-122"/>
          </a:endParaRPr>
        </a:p>
      </dgm:t>
    </dgm:pt>
    <dgm:pt modelId="{4F381483-1DEB-41EB-919D-9A74BB3B01ED}" type="parTrans" cxnId="{0CFDC4AD-16B5-4DA6-B476-9193AFC4A45E}">
      <dgm:prSet/>
      <dgm:spPr/>
      <dgm:t>
        <a:bodyPr/>
        <a:lstStyle/>
        <a:p>
          <a:endParaRPr lang="zh-CN" altLang="en-US" sz="1800" b="0">
            <a:latin typeface="仿宋" panose="02010609060101010101" pitchFamily="49" charset="-122"/>
            <a:ea typeface="仿宋" panose="02010609060101010101" pitchFamily="49" charset="-122"/>
          </a:endParaRPr>
        </a:p>
      </dgm:t>
    </dgm:pt>
    <dgm:pt modelId="{C65A8223-C1C2-490D-985E-61A1B8801972}" type="sibTrans" cxnId="{0CFDC4AD-16B5-4DA6-B476-9193AFC4A45E}">
      <dgm:prSet/>
      <dgm:spPr/>
      <dgm:t>
        <a:bodyPr/>
        <a:lstStyle/>
        <a:p>
          <a:endParaRPr lang="zh-CN" altLang="en-US" sz="1800" b="0">
            <a:latin typeface="仿宋" panose="02010609060101010101" pitchFamily="49" charset="-122"/>
            <a:ea typeface="仿宋" panose="02010609060101010101" pitchFamily="49" charset="-122"/>
          </a:endParaRPr>
        </a:p>
      </dgm:t>
    </dgm:pt>
    <dgm:pt modelId="{26127844-5EF1-43F0-B3FE-CAE925E01E7D}">
      <dgm:prSet phldrT="[文本]" custT="1"/>
      <dgm:spPr/>
      <dgm:t>
        <a:bodyPr/>
        <a:lstStyle/>
        <a:p>
          <a:r>
            <a:rPr lang="zh-CN" altLang="en-US" sz="1800" b="0" dirty="0" smtClean="0">
              <a:solidFill>
                <a:schemeClr val="bg1"/>
              </a:solidFill>
              <a:latin typeface="仿宋" panose="02010609060101010101" pitchFamily="49" charset="-122"/>
              <a:ea typeface="仿宋" panose="02010609060101010101" pitchFamily="49" charset="-122"/>
            </a:rPr>
            <a:t>直系亲属关系证明</a:t>
          </a:r>
          <a:endParaRPr lang="zh-CN" altLang="en-US" sz="1800" b="0" dirty="0">
            <a:solidFill>
              <a:schemeClr val="bg1"/>
            </a:solidFill>
            <a:latin typeface="仿宋" panose="02010609060101010101" pitchFamily="49" charset="-122"/>
            <a:ea typeface="仿宋" panose="02010609060101010101" pitchFamily="49" charset="-122"/>
          </a:endParaRPr>
        </a:p>
      </dgm:t>
    </dgm:pt>
    <dgm:pt modelId="{8CE3FB16-8C37-4AE6-8070-92A1ABB6B8F3}" type="parTrans" cxnId="{BC34183E-81A2-406F-A451-2C0ACB9F5C64}">
      <dgm:prSet/>
      <dgm:spPr/>
      <dgm:t>
        <a:bodyPr/>
        <a:lstStyle/>
        <a:p>
          <a:endParaRPr lang="zh-CN" altLang="en-US" sz="1800" b="0">
            <a:latin typeface="仿宋" panose="02010609060101010101" pitchFamily="49" charset="-122"/>
            <a:ea typeface="仿宋" panose="02010609060101010101" pitchFamily="49" charset="-122"/>
          </a:endParaRPr>
        </a:p>
      </dgm:t>
    </dgm:pt>
    <dgm:pt modelId="{686852DD-7DD4-4EA5-A5F1-F8F8933B9013}" type="sibTrans" cxnId="{BC34183E-81A2-406F-A451-2C0ACB9F5C64}">
      <dgm:prSet/>
      <dgm:spPr/>
      <dgm:t>
        <a:bodyPr/>
        <a:lstStyle/>
        <a:p>
          <a:endParaRPr lang="zh-CN" altLang="en-US" sz="1800" b="0">
            <a:latin typeface="仿宋" panose="02010609060101010101" pitchFamily="49" charset="-122"/>
            <a:ea typeface="仿宋" panose="02010609060101010101" pitchFamily="49" charset="-122"/>
          </a:endParaRPr>
        </a:p>
      </dgm:t>
    </dgm:pt>
    <dgm:pt modelId="{B96A1838-B2EB-4E05-A45C-536A7873C69B}">
      <dgm:prSet phldrT="[文本]" custT="1"/>
      <dgm:spPr/>
      <dgm:t>
        <a:bodyPr/>
        <a:lstStyle/>
        <a:p>
          <a:r>
            <a:rPr lang="zh-CN" altLang="en-US" sz="1800" b="0" dirty="0" smtClean="0">
              <a:solidFill>
                <a:srgbClr val="000000"/>
              </a:solidFill>
              <a:latin typeface="仿宋" panose="02010609060101010101" pitchFamily="49" charset="-122"/>
              <a:ea typeface="仿宋" panose="02010609060101010101" pitchFamily="49" charset="-122"/>
            </a:rPr>
            <a:t>户口簿</a:t>
          </a:r>
          <a:endParaRPr lang="zh-CN" altLang="en-US" sz="1800" b="0" dirty="0">
            <a:latin typeface="仿宋" panose="02010609060101010101" pitchFamily="49" charset="-122"/>
            <a:ea typeface="仿宋" panose="02010609060101010101" pitchFamily="49" charset="-122"/>
          </a:endParaRPr>
        </a:p>
      </dgm:t>
    </dgm:pt>
    <dgm:pt modelId="{2CC5A0B8-F25B-4789-BB5A-197171848664}" type="parTrans" cxnId="{4A6DD0ED-300C-44DC-AE81-C1AA60325BFE}">
      <dgm:prSet/>
      <dgm:spPr/>
      <dgm:t>
        <a:bodyPr/>
        <a:lstStyle/>
        <a:p>
          <a:endParaRPr lang="zh-CN" altLang="en-US" sz="1800" b="0">
            <a:latin typeface="仿宋" panose="02010609060101010101" pitchFamily="49" charset="-122"/>
            <a:ea typeface="仿宋" panose="02010609060101010101" pitchFamily="49" charset="-122"/>
          </a:endParaRPr>
        </a:p>
      </dgm:t>
    </dgm:pt>
    <dgm:pt modelId="{9698F442-A252-4D09-8301-31AA560B0C0B}" type="sibTrans" cxnId="{4A6DD0ED-300C-44DC-AE81-C1AA60325BFE}">
      <dgm:prSet/>
      <dgm:spPr/>
      <dgm:t>
        <a:bodyPr/>
        <a:lstStyle/>
        <a:p>
          <a:endParaRPr lang="zh-CN" altLang="en-US" sz="1800" b="0">
            <a:latin typeface="仿宋" panose="02010609060101010101" pitchFamily="49" charset="-122"/>
            <a:ea typeface="仿宋" panose="02010609060101010101" pitchFamily="49" charset="-122"/>
          </a:endParaRPr>
        </a:p>
      </dgm:t>
    </dgm:pt>
    <dgm:pt modelId="{9C445603-E09E-4C0C-A8E6-DC9B55060A4C}">
      <dgm:prSet phldrT="[文本]" custT="1"/>
      <dgm:spPr/>
      <dgm:t>
        <a:bodyPr/>
        <a:lstStyle/>
        <a:p>
          <a:r>
            <a:rPr lang="zh-CN" altLang="en-US" sz="1800" b="0" dirty="0" smtClean="0">
              <a:solidFill>
                <a:schemeClr val="bg1"/>
              </a:solidFill>
              <a:latin typeface="仿宋" panose="02010609060101010101" pitchFamily="49" charset="-122"/>
              <a:ea typeface="仿宋" panose="02010609060101010101" pitchFamily="49" charset="-122"/>
            </a:rPr>
            <a:t>交易类文件或凭证</a:t>
          </a:r>
          <a:endParaRPr lang="zh-CN" altLang="en-US" sz="1800" b="0" dirty="0">
            <a:solidFill>
              <a:schemeClr val="bg1"/>
            </a:solidFill>
            <a:latin typeface="仿宋" panose="02010609060101010101" pitchFamily="49" charset="-122"/>
            <a:ea typeface="仿宋" panose="02010609060101010101" pitchFamily="49" charset="-122"/>
          </a:endParaRPr>
        </a:p>
      </dgm:t>
    </dgm:pt>
    <dgm:pt modelId="{EA2F83C1-DFDF-4A97-B6B3-FB4320127D58}" type="parTrans" cxnId="{27970AE1-64BF-442D-9D38-D4A313769059}">
      <dgm:prSet/>
      <dgm:spPr/>
      <dgm:t>
        <a:bodyPr/>
        <a:lstStyle/>
        <a:p>
          <a:endParaRPr lang="zh-CN" altLang="en-US" sz="1800" b="0">
            <a:latin typeface="仿宋" panose="02010609060101010101" pitchFamily="49" charset="-122"/>
            <a:ea typeface="仿宋" panose="02010609060101010101" pitchFamily="49" charset="-122"/>
          </a:endParaRPr>
        </a:p>
      </dgm:t>
    </dgm:pt>
    <dgm:pt modelId="{60CDFF7A-7AAA-4C8B-9BBF-C9D4538D1AE5}" type="sibTrans" cxnId="{27970AE1-64BF-442D-9D38-D4A313769059}">
      <dgm:prSet/>
      <dgm:spPr/>
      <dgm:t>
        <a:bodyPr/>
        <a:lstStyle/>
        <a:p>
          <a:endParaRPr lang="zh-CN" altLang="en-US" sz="1800" b="0">
            <a:latin typeface="仿宋" panose="02010609060101010101" pitchFamily="49" charset="-122"/>
            <a:ea typeface="仿宋" panose="02010609060101010101" pitchFamily="49" charset="-122"/>
          </a:endParaRPr>
        </a:p>
      </dgm:t>
    </dgm:pt>
    <dgm:pt modelId="{AF4F0F97-AD29-48CF-A347-45838BE286FB}">
      <dgm:prSet phldrT="[文本]" custT="1"/>
      <dgm:spPr/>
      <dgm:t>
        <a:bodyPr/>
        <a:lstStyle/>
        <a:p>
          <a:r>
            <a:rPr lang="zh-CN" altLang="en-US" sz="1800" b="0" dirty="0" smtClean="0">
              <a:solidFill>
                <a:srgbClr val="000000"/>
              </a:solidFill>
              <a:latin typeface="仿宋" panose="02010609060101010101" pitchFamily="49" charset="-122"/>
              <a:ea typeface="仿宋" panose="02010609060101010101" pitchFamily="49" charset="-122"/>
            </a:rPr>
            <a:t>应列明交易标的、主体、金额等要素凭证，包括合同（或协议）、发票、取款单等</a:t>
          </a:r>
          <a:endParaRPr lang="zh-CN" altLang="en-US" sz="1800" b="0" dirty="0">
            <a:latin typeface="仿宋" panose="02010609060101010101" pitchFamily="49" charset="-122"/>
            <a:ea typeface="仿宋" panose="02010609060101010101" pitchFamily="49" charset="-122"/>
          </a:endParaRPr>
        </a:p>
      </dgm:t>
    </dgm:pt>
    <dgm:pt modelId="{9BEFB0A5-79C2-4323-9A1B-BCE45C7E345F}" type="parTrans" cxnId="{4DC50552-9BA3-479A-9031-707B522AD9B2}">
      <dgm:prSet/>
      <dgm:spPr/>
      <dgm:t>
        <a:bodyPr/>
        <a:lstStyle/>
        <a:p>
          <a:endParaRPr lang="zh-CN" altLang="en-US" sz="1800" b="0">
            <a:latin typeface="仿宋" panose="02010609060101010101" pitchFamily="49" charset="-122"/>
            <a:ea typeface="仿宋" panose="02010609060101010101" pitchFamily="49" charset="-122"/>
          </a:endParaRPr>
        </a:p>
      </dgm:t>
    </dgm:pt>
    <dgm:pt modelId="{A7FDCBD5-B221-426C-88A9-0878EA567996}" type="sibTrans" cxnId="{4DC50552-9BA3-479A-9031-707B522AD9B2}">
      <dgm:prSet/>
      <dgm:spPr/>
      <dgm:t>
        <a:bodyPr/>
        <a:lstStyle/>
        <a:p>
          <a:endParaRPr lang="zh-CN" altLang="en-US" sz="1800" b="0">
            <a:latin typeface="仿宋" panose="02010609060101010101" pitchFamily="49" charset="-122"/>
            <a:ea typeface="仿宋" panose="02010609060101010101" pitchFamily="49" charset="-122"/>
          </a:endParaRPr>
        </a:p>
      </dgm:t>
    </dgm:pt>
    <dgm:pt modelId="{D4EBBE02-5F06-4BD8-A66D-6E75EB3DBFC3}">
      <dgm:prSet phldrT="[文本]" custT="1"/>
      <dgm:spPr/>
      <dgm:t>
        <a:bodyPr/>
        <a:lstStyle/>
        <a:p>
          <a:r>
            <a:rPr lang="zh-CN" altLang="en-US" sz="1800" b="0" dirty="0" smtClean="0">
              <a:latin typeface="仿宋" panose="02010609060101010101" pitchFamily="49" charset="-122"/>
              <a:ea typeface="仿宋" panose="02010609060101010101" pitchFamily="49" charset="-122"/>
            </a:rPr>
            <a:t>户口簿</a:t>
          </a:r>
          <a:endParaRPr lang="zh-CN" altLang="en-US" sz="1800" b="0" dirty="0">
            <a:latin typeface="仿宋" panose="02010609060101010101" pitchFamily="49" charset="-122"/>
            <a:ea typeface="仿宋" panose="02010609060101010101" pitchFamily="49" charset="-122"/>
          </a:endParaRPr>
        </a:p>
      </dgm:t>
    </dgm:pt>
    <dgm:pt modelId="{492A195A-24C4-4BDB-9777-E30E26A528E8}" type="parTrans" cxnId="{E729243D-ADD4-401E-ACB9-F0A9C1723B51}">
      <dgm:prSet/>
      <dgm:spPr/>
      <dgm:t>
        <a:bodyPr/>
        <a:lstStyle/>
        <a:p>
          <a:endParaRPr lang="zh-CN" altLang="en-US" sz="1800" b="0">
            <a:latin typeface="仿宋" panose="02010609060101010101" pitchFamily="49" charset="-122"/>
            <a:ea typeface="仿宋" panose="02010609060101010101" pitchFamily="49" charset="-122"/>
          </a:endParaRPr>
        </a:p>
      </dgm:t>
    </dgm:pt>
    <dgm:pt modelId="{26436ED0-0291-498B-B030-37BD56E20713}" type="sibTrans" cxnId="{E729243D-ADD4-401E-ACB9-F0A9C1723B51}">
      <dgm:prSet/>
      <dgm:spPr/>
      <dgm:t>
        <a:bodyPr/>
        <a:lstStyle/>
        <a:p>
          <a:endParaRPr lang="zh-CN" altLang="en-US" sz="1800" b="0">
            <a:latin typeface="仿宋" panose="02010609060101010101" pitchFamily="49" charset="-122"/>
            <a:ea typeface="仿宋" panose="02010609060101010101" pitchFamily="49" charset="-122"/>
          </a:endParaRPr>
        </a:p>
      </dgm:t>
    </dgm:pt>
    <dgm:pt modelId="{D4F62C19-0F77-4387-B451-1B4F30CA7163}">
      <dgm:prSet phldrT="[文本]" custT="1"/>
      <dgm:spPr/>
      <dgm:t>
        <a:bodyPr/>
        <a:lstStyle/>
        <a:p>
          <a:r>
            <a:rPr lang="zh-CN" altLang="en-US" sz="1800" b="0" dirty="0" smtClean="0">
              <a:solidFill>
                <a:srgbClr val="000000"/>
              </a:solidFill>
              <a:latin typeface="仿宋" panose="02010609060101010101" pitchFamily="49" charset="-122"/>
              <a:ea typeface="仿宋" panose="02010609060101010101" pitchFamily="49" charset="-122"/>
            </a:rPr>
            <a:t>港澳居民往来内地</a:t>
          </a:r>
          <a:r>
            <a:rPr lang="zh-CN" altLang="en-US" sz="1800" b="0" dirty="0" smtClean="0">
              <a:solidFill>
                <a:srgbClr val="000000"/>
              </a:solidFill>
              <a:latin typeface="仿宋" panose="02010609060101010101" pitchFamily="49" charset="-122"/>
              <a:ea typeface="仿宋" panose="02010609060101010101" pitchFamily="49" charset="-122"/>
            </a:rPr>
            <a:t>通行证，台湾居民往来大陆通行证</a:t>
          </a:r>
          <a:endParaRPr lang="zh-CN" altLang="en-US" sz="1800" b="0" dirty="0">
            <a:latin typeface="仿宋" panose="02010609060101010101" pitchFamily="49" charset="-122"/>
            <a:ea typeface="仿宋" panose="02010609060101010101" pitchFamily="49" charset="-122"/>
          </a:endParaRPr>
        </a:p>
      </dgm:t>
    </dgm:pt>
    <dgm:pt modelId="{6877ABDB-BD64-4EF7-A2A3-398F4D4581B4}" type="parTrans" cxnId="{874EA4E2-CC98-4947-AE5D-6E94D58375A4}">
      <dgm:prSet/>
      <dgm:spPr/>
      <dgm:t>
        <a:bodyPr/>
        <a:lstStyle/>
        <a:p>
          <a:endParaRPr lang="zh-CN" altLang="en-US" sz="1800" b="0">
            <a:latin typeface="仿宋" panose="02010609060101010101" pitchFamily="49" charset="-122"/>
            <a:ea typeface="仿宋" panose="02010609060101010101" pitchFamily="49" charset="-122"/>
          </a:endParaRPr>
        </a:p>
      </dgm:t>
    </dgm:pt>
    <dgm:pt modelId="{0B0F45A4-5FE4-4BAB-9E4D-DD040E67FB9F}" type="sibTrans" cxnId="{874EA4E2-CC98-4947-AE5D-6E94D58375A4}">
      <dgm:prSet/>
      <dgm:spPr/>
      <dgm:t>
        <a:bodyPr/>
        <a:lstStyle/>
        <a:p>
          <a:endParaRPr lang="zh-CN" altLang="en-US" sz="1800" b="0">
            <a:latin typeface="仿宋" panose="02010609060101010101" pitchFamily="49" charset="-122"/>
            <a:ea typeface="仿宋" panose="02010609060101010101" pitchFamily="49" charset="-122"/>
          </a:endParaRPr>
        </a:p>
      </dgm:t>
    </dgm:pt>
    <dgm:pt modelId="{F49F03AD-360A-4B6C-A5F7-EF7C55023648}">
      <dgm:prSet phldrT="[文本]" custT="1"/>
      <dgm:spPr/>
      <dgm:t>
        <a:bodyPr/>
        <a:lstStyle/>
        <a:p>
          <a:r>
            <a:rPr lang="zh-CN" altLang="en-US" sz="1800" b="0" dirty="0" smtClean="0">
              <a:solidFill>
                <a:srgbClr val="000000"/>
              </a:solidFill>
              <a:latin typeface="仿宋" panose="02010609060101010101" pitchFamily="49" charset="-122"/>
              <a:ea typeface="仿宋" panose="02010609060101010101" pitchFamily="49" charset="-122"/>
            </a:rPr>
            <a:t>外国护照外国人永久居留证</a:t>
          </a:r>
          <a:endParaRPr lang="zh-CN" altLang="en-US" sz="1800" b="0" dirty="0">
            <a:latin typeface="仿宋" panose="02010609060101010101" pitchFamily="49" charset="-122"/>
            <a:ea typeface="仿宋" panose="02010609060101010101" pitchFamily="49" charset="-122"/>
          </a:endParaRPr>
        </a:p>
      </dgm:t>
    </dgm:pt>
    <dgm:pt modelId="{F5DB66D8-8E16-4125-A102-62D0AC41BAFE}" type="parTrans" cxnId="{CFB5EEB9-BC81-440A-97EA-8E1C0ABC2AFC}">
      <dgm:prSet/>
      <dgm:spPr/>
      <dgm:t>
        <a:bodyPr/>
        <a:lstStyle/>
        <a:p>
          <a:endParaRPr lang="zh-CN" altLang="en-US" sz="1800" b="0">
            <a:latin typeface="仿宋" panose="02010609060101010101" pitchFamily="49" charset="-122"/>
            <a:ea typeface="仿宋" panose="02010609060101010101" pitchFamily="49" charset="-122"/>
          </a:endParaRPr>
        </a:p>
      </dgm:t>
    </dgm:pt>
    <dgm:pt modelId="{58B3AC79-34BE-4AA6-B67A-3589507C79DF}" type="sibTrans" cxnId="{CFB5EEB9-BC81-440A-97EA-8E1C0ABC2AFC}">
      <dgm:prSet/>
      <dgm:spPr/>
      <dgm:t>
        <a:bodyPr/>
        <a:lstStyle/>
        <a:p>
          <a:endParaRPr lang="zh-CN" altLang="en-US" sz="1800" b="0">
            <a:latin typeface="仿宋" panose="02010609060101010101" pitchFamily="49" charset="-122"/>
            <a:ea typeface="仿宋" panose="02010609060101010101" pitchFamily="49" charset="-122"/>
          </a:endParaRPr>
        </a:p>
      </dgm:t>
    </dgm:pt>
    <dgm:pt modelId="{9F405161-594F-4AE8-8155-52DDBAE9CA34}">
      <dgm:prSet phldrT="[文本]" custT="1"/>
      <dgm:spPr/>
      <dgm:t>
        <a:bodyPr/>
        <a:lstStyle/>
        <a:p>
          <a:r>
            <a:rPr lang="zh-CN" altLang="en-US" sz="1800" b="0" dirty="0" smtClean="0">
              <a:solidFill>
                <a:srgbClr val="000000"/>
              </a:solidFill>
              <a:latin typeface="仿宋" panose="02010609060101010101" pitchFamily="49" charset="-122"/>
              <a:ea typeface="仿宋" panose="02010609060101010101" pitchFamily="49" charset="-122"/>
            </a:rPr>
            <a:t>外交人员证、行政技术人员证、国际组织人员证等。</a:t>
          </a:r>
          <a:endParaRPr lang="zh-CN" altLang="en-US" sz="1800" b="0" dirty="0">
            <a:latin typeface="仿宋" panose="02010609060101010101" pitchFamily="49" charset="-122"/>
            <a:ea typeface="仿宋" panose="02010609060101010101" pitchFamily="49" charset="-122"/>
          </a:endParaRPr>
        </a:p>
      </dgm:t>
    </dgm:pt>
    <dgm:pt modelId="{EB3E5523-897F-4853-B789-201066414915}" type="parTrans" cxnId="{EA7D04B3-038E-423A-AB05-37AC8C2D211E}">
      <dgm:prSet/>
      <dgm:spPr/>
      <dgm:t>
        <a:bodyPr/>
        <a:lstStyle/>
        <a:p>
          <a:endParaRPr lang="zh-CN" altLang="en-US" sz="1800" b="0">
            <a:latin typeface="仿宋" panose="02010609060101010101" pitchFamily="49" charset="-122"/>
            <a:ea typeface="仿宋" panose="02010609060101010101" pitchFamily="49" charset="-122"/>
          </a:endParaRPr>
        </a:p>
      </dgm:t>
    </dgm:pt>
    <dgm:pt modelId="{F1A644E0-4B5B-4010-A71C-CB6066CC8C03}" type="sibTrans" cxnId="{EA7D04B3-038E-423A-AB05-37AC8C2D211E}">
      <dgm:prSet/>
      <dgm:spPr/>
      <dgm:t>
        <a:bodyPr/>
        <a:lstStyle/>
        <a:p>
          <a:endParaRPr lang="zh-CN" altLang="en-US" sz="1800" b="0">
            <a:latin typeface="仿宋" panose="02010609060101010101" pitchFamily="49" charset="-122"/>
            <a:ea typeface="仿宋" panose="02010609060101010101" pitchFamily="49" charset="-122"/>
          </a:endParaRPr>
        </a:p>
      </dgm:t>
    </dgm:pt>
    <dgm:pt modelId="{FA00513F-8FDA-4222-AEB7-B23DE973D8AC}">
      <dgm:prSet phldrT="[文本]" custT="1"/>
      <dgm:spPr/>
      <dgm:t>
        <a:bodyPr/>
        <a:lstStyle/>
        <a:p>
          <a:r>
            <a:rPr lang="zh-CN" altLang="en-US" sz="1800" b="0" dirty="0" smtClean="0">
              <a:solidFill>
                <a:srgbClr val="000000"/>
              </a:solidFill>
              <a:latin typeface="仿宋" panose="02010609060101010101" pitchFamily="49" charset="-122"/>
              <a:ea typeface="仿宋" panose="02010609060101010101" pitchFamily="49" charset="-122"/>
            </a:rPr>
            <a:t>结婚证</a:t>
          </a:r>
          <a:endParaRPr lang="zh-CN" altLang="en-US" sz="1800" b="0" dirty="0">
            <a:latin typeface="仿宋" panose="02010609060101010101" pitchFamily="49" charset="-122"/>
            <a:ea typeface="仿宋" panose="02010609060101010101" pitchFamily="49" charset="-122"/>
          </a:endParaRPr>
        </a:p>
      </dgm:t>
    </dgm:pt>
    <dgm:pt modelId="{11E8A301-9777-4C51-8D18-60A8FBC8FC46}" type="parTrans" cxnId="{7E42641C-3819-43C8-B822-4546311C968A}">
      <dgm:prSet/>
      <dgm:spPr/>
      <dgm:t>
        <a:bodyPr/>
        <a:lstStyle/>
        <a:p>
          <a:endParaRPr lang="zh-CN" altLang="en-US" sz="1800" b="0">
            <a:latin typeface="仿宋" panose="02010609060101010101" pitchFamily="49" charset="-122"/>
            <a:ea typeface="仿宋" panose="02010609060101010101" pitchFamily="49" charset="-122"/>
          </a:endParaRPr>
        </a:p>
      </dgm:t>
    </dgm:pt>
    <dgm:pt modelId="{4E277F5D-0746-4165-AB92-1AABB3D2FE65}" type="sibTrans" cxnId="{7E42641C-3819-43C8-B822-4546311C968A}">
      <dgm:prSet/>
      <dgm:spPr/>
      <dgm:t>
        <a:bodyPr/>
        <a:lstStyle/>
        <a:p>
          <a:endParaRPr lang="zh-CN" altLang="en-US" sz="1800" b="0">
            <a:latin typeface="仿宋" panose="02010609060101010101" pitchFamily="49" charset="-122"/>
            <a:ea typeface="仿宋" panose="02010609060101010101" pitchFamily="49" charset="-122"/>
          </a:endParaRPr>
        </a:p>
      </dgm:t>
    </dgm:pt>
    <dgm:pt modelId="{790A5CAC-FC90-4D1A-B928-B0CA88684D6D}">
      <dgm:prSet phldrT="[文本]" custT="1"/>
      <dgm:spPr/>
      <dgm:t>
        <a:bodyPr/>
        <a:lstStyle/>
        <a:p>
          <a:r>
            <a:rPr lang="zh-CN" altLang="en-US" sz="1800" b="0" dirty="0" smtClean="0">
              <a:solidFill>
                <a:srgbClr val="000000"/>
              </a:solidFill>
              <a:latin typeface="仿宋" panose="02010609060101010101" pitchFamily="49" charset="-122"/>
              <a:ea typeface="仿宋" panose="02010609060101010101" pitchFamily="49" charset="-122"/>
            </a:rPr>
            <a:t>街道办事处等政府基层组织或公安部门、公证部门出具的有效亲属关系证明</a:t>
          </a:r>
          <a:endParaRPr lang="zh-CN" altLang="en-US" sz="1800" b="0" dirty="0">
            <a:latin typeface="仿宋" panose="02010609060101010101" pitchFamily="49" charset="-122"/>
            <a:ea typeface="仿宋" panose="02010609060101010101" pitchFamily="49" charset="-122"/>
          </a:endParaRPr>
        </a:p>
      </dgm:t>
    </dgm:pt>
    <dgm:pt modelId="{0D828033-A7C8-4348-9943-C51EF683B0D2}" type="parTrans" cxnId="{B562149B-C843-4FE8-A284-F3563ACC1073}">
      <dgm:prSet/>
      <dgm:spPr/>
      <dgm:t>
        <a:bodyPr/>
        <a:lstStyle/>
        <a:p>
          <a:endParaRPr lang="zh-CN" altLang="en-US" sz="1800" b="0">
            <a:latin typeface="仿宋" panose="02010609060101010101" pitchFamily="49" charset="-122"/>
            <a:ea typeface="仿宋" panose="02010609060101010101" pitchFamily="49" charset="-122"/>
          </a:endParaRPr>
        </a:p>
      </dgm:t>
    </dgm:pt>
    <dgm:pt modelId="{69229E9A-F3FF-4EC2-B280-28293894171B}" type="sibTrans" cxnId="{B562149B-C843-4FE8-A284-F3563ACC1073}">
      <dgm:prSet/>
      <dgm:spPr/>
      <dgm:t>
        <a:bodyPr/>
        <a:lstStyle/>
        <a:p>
          <a:endParaRPr lang="zh-CN" altLang="en-US" sz="1800" b="0">
            <a:latin typeface="仿宋" panose="02010609060101010101" pitchFamily="49" charset="-122"/>
            <a:ea typeface="仿宋" panose="02010609060101010101" pitchFamily="49" charset="-122"/>
          </a:endParaRPr>
        </a:p>
      </dgm:t>
    </dgm:pt>
    <dgm:pt modelId="{95D9B094-3EAD-4C04-8E7E-255B5DBAC998}">
      <dgm:prSet phldrT="[文本]" custT="1"/>
      <dgm:spPr/>
      <dgm:t>
        <a:bodyPr/>
        <a:lstStyle/>
        <a:p>
          <a:r>
            <a:rPr lang="zh-CN" altLang="en-US" sz="1800" b="0" dirty="0" smtClean="0">
              <a:solidFill>
                <a:srgbClr val="000000"/>
              </a:solidFill>
              <a:latin typeface="仿宋" panose="02010609060101010101" pitchFamily="49" charset="-122"/>
              <a:ea typeface="仿宋" panose="02010609060101010101" pitchFamily="49" charset="-122"/>
            </a:rPr>
            <a:t>境外个人可凭大使馆出具的相关证明文件。</a:t>
          </a:r>
          <a:endParaRPr lang="zh-CN" altLang="en-US" sz="1800" b="0" dirty="0">
            <a:latin typeface="仿宋" panose="02010609060101010101" pitchFamily="49" charset="-122"/>
            <a:ea typeface="仿宋" panose="02010609060101010101" pitchFamily="49" charset="-122"/>
          </a:endParaRPr>
        </a:p>
      </dgm:t>
    </dgm:pt>
    <dgm:pt modelId="{6F01CB71-4136-4E7F-A2DD-148CA6CA611E}" type="parTrans" cxnId="{2284E4CD-D935-4379-BDBF-BADE9A5A6A4B}">
      <dgm:prSet/>
      <dgm:spPr/>
      <dgm:t>
        <a:bodyPr/>
        <a:lstStyle/>
        <a:p>
          <a:endParaRPr lang="zh-CN" altLang="en-US" sz="1800" b="0">
            <a:latin typeface="仿宋" panose="02010609060101010101" pitchFamily="49" charset="-122"/>
            <a:ea typeface="仿宋" panose="02010609060101010101" pitchFamily="49" charset="-122"/>
          </a:endParaRPr>
        </a:p>
      </dgm:t>
    </dgm:pt>
    <dgm:pt modelId="{B389B6CE-785A-4D93-B643-49F719A0239D}" type="sibTrans" cxnId="{2284E4CD-D935-4379-BDBF-BADE9A5A6A4B}">
      <dgm:prSet/>
      <dgm:spPr/>
      <dgm:t>
        <a:bodyPr/>
        <a:lstStyle/>
        <a:p>
          <a:endParaRPr lang="zh-CN" altLang="en-US" sz="1800" b="0">
            <a:latin typeface="仿宋" panose="02010609060101010101" pitchFamily="49" charset="-122"/>
            <a:ea typeface="仿宋" panose="02010609060101010101" pitchFamily="49" charset="-122"/>
          </a:endParaRPr>
        </a:p>
      </dgm:t>
    </dgm:pt>
    <dgm:pt modelId="{4CAD4818-13AD-4052-9C1A-C1707CE8A7D8}">
      <dgm:prSet phldrT="[文本]" custT="1"/>
      <dgm:spPr/>
      <dgm:t>
        <a:bodyPr/>
        <a:lstStyle/>
        <a:p>
          <a:r>
            <a:rPr lang="zh-CN" altLang="en-US" sz="1800" b="0" dirty="0" smtClean="0">
              <a:latin typeface="仿宋" panose="02010609060101010101" pitchFamily="49" charset="-122"/>
              <a:ea typeface="仿宋" panose="02010609060101010101" pitchFamily="49" charset="-122"/>
            </a:rPr>
            <a:t>监管部门文件</a:t>
          </a:r>
          <a:endParaRPr lang="zh-CN" altLang="en-US" sz="1800" b="0" dirty="0">
            <a:latin typeface="仿宋" panose="02010609060101010101" pitchFamily="49" charset="-122"/>
            <a:ea typeface="仿宋" panose="02010609060101010101" pitchFamily="49" charset="-122"/>
          </a:endParaRPr>
        </a:p>
      </dgm:t>
    </dgm:pt>
    <dgm:pt modelId="{E0E71618-9D58-4BE6-B959-36157CE95ABF}" type="parTrans" cxnId="{FC4FC245-83C6-4034-8D6F-21906837ECA3}">
      <dgm:prSet/>
      <dgm:spPr/>
      <dgm:t>
        <a:bodyPr/>
        <a:lstStyle/>
        <a:p>
          <a:endParaRPr lang="zh-CN" altLang="en-US" sz="1800" b="0">
            <a:latin typeface="仿宋" panose="02010609060101010101" pitchFamily="49" charset="-122"/>
            <a:ea typeface="仿宋" panose="02010609060101010101" pitchFamily="49" charset="-122"/>
          </a:endParaRPr>
        </a:p>
      </dgm:t>
    </dgm:pt>
    <dgm:pt modelId="{B2614087-647F-4DCC-9924-D4022D6BA1ED}" type="sibTrans" cxnId="{FC4FC245-83C6-4034-8D6F-21906837ECA3}">
      <dgm:prSet/>
      <dgm:spPr/>
      <dgm:t>
        <a:bodyPr/>
        <a:lstStyle/>
        <a:p>
          <a:endParaRPr lang="zh-CN" altLang="en-US" sz="1800" b="0">
            <a:latin typeface="仿宋" panose="02010609060101010101" pitchFamily="49" charset="-122"/>
            <a:ea typeface="仿宋" panose="02010609060101010101" pitchFamily="49" charset="-122"/>
          </a:endParaRPr>
        </a:p>
      </dgm:t>
    </dgm:pt>
    <dgm:pt modelId="{1962C1C0-BD5D-4417-BF7D-03B716A9BE6B}">
      <dgm:prSet phldrT="[文本]"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altLang="zh-CN" sz="1800" b="0" dirty="0" smtClean="0">
              <a:solidFill>
                <a:srgbClr val="000000"/>
              </a:solidFill>
              <a:latin typeface="仿宋" panose="02010609060101010101" pitchFamily="49" charset="-122"/>
              <a:ea typeface="仿宋" panose="02010609060101010101" pitchFamily="49" charset="-122"/>
            </a:rPr>
            <a:t>《</a:t>
          </a:r>
          <a:r>
            <a:rPr lang="zh-CN" altLang="en-US" sz="1800" b="0" dirty="0" smtClean="0">
              <a:solidFill>
                <a:srgbClr val="000000"/>
              </a:solidFill>
              <a:latin typeface="仿宋" panose="02010609060101010101" pitchFamily="49" charset="-122"/>
              <a:ea typeface="仿宋" panose="02010609060101010101" pitchFamily="49" charset="-122"/>
            </a:rPr>
            <a:t>提取外币现钞备案表</a:t>
          </a:r>
          <a:r>
            <a:rPr lang="en-US" altLang="zh-CN" sz="1800" b="0" dirty="0" smtClean="0">
              <a:solidFill>
                <a:srgbClr val="000000"/>
              </a:solidFill>
              <a:latin typeface="仿宋" panose="02010609060101010101" pitchFamily="49" charset="-122"/>
              <a:ea typeface="仿宋" panose="02010609060101010101" pitchFamily="49" charset="-122"/>
            </a:rPr>
            <a:t>》</a:t>
          </a:r>
          <a:endParaRPr lang="zh-CN" altLang="en-US" sz="1800" b="0" dirty="0">
            <a:latin typeface="仿宋" panose="02010609060101010101" pitchFamily="49" charset="-122"/>
            <a:ea typeface="仿宋" panose="02010609060101010101" pitchFamily="49" charset="-122"/>
          </a:endParaRPr>
        </a:p>
      </dgm:t>
    </dgm:pt>
    <dgm:pt modelId="{90B138FF-67BE-4905-8BD4-69E0E1FC14A8}" type="parTrans" cxnId="{2C4CAE76-FB30-4B57-B617-2CD4C1FB102F}">
      <dgm:prSet/>
      <dgm:spPr/>
      <dgm:t>
        <a:bodyPr/>
        <a:lstStyle/>
        <a:p>
          <a:endParaRPr lang="zh-CN" altLang="en-US" sz="1800" b="0">
            <a:latin typeface="仿宋" panose="02010609060101010101" pitchFamily="49" charset="-122"/>
            <a:ea typeface="仿宋" panose="02010609060101010101" pitchFamily="49" charset="-122"/>
          </a:endParaRPr>
        </a:p>
      </dgm:t>
    </dgm:pt>
    <dgm:pt modelId="{68F8B834-75D6-4BD0-A324-64E8A8D58431}" type="sibTrans" cxnId="{2C4CAE76-FB30-4B57-B617-2CD4C1FB102F}">
      <dgm:prSet/>
      <dgm:spPr/>
      <dgm:t>
        <a:bodyPr/>
        <a:lstStyle/>
        <a:p>
          <a:endParaRPr lang="zh-CN" altLang="en-US" sz="1800" b="0">
            <a:latin typeface="仿宋" panose="02010609060101010101" pitchFamily="49" charset="-122"/>
            <a:ea typeface="仿宋" panose="02010609060101010101" pitchFamily="49" charset="-122"/>
          </a:endParaRPr>
        </a:p>
      </dgm:t>
    </dgm:pt>
    <dgm:pt modelId="{7CBB8C8C-FE1A-4F60-B3DF-3EC466B8B147}">
      <dgm:prSet phldrT="[文本]" custT="1"/>
      <dgm:spPr/>
      <dgm:t>
        <a:bodyPr/>
        <a:lstStyle/>
        <a:p>
          <a:pPr marL="171450" indent="0" defTabSz="800100">
            <a:lnSpc>
              <a:spcPct val="90000"/>
            </a:lnSpc>
            <a:spcBef>
              <a:spcPct val="0"/>
            </a:spcBef>
            <a:spcAft>
              <a:spcPct val="15000"/>
            </a:spcAft>
            <a:buNone/>
          </a:pPr>
          <a:r>
            <a:rPr lang="en-US" altLang="zh-CN" sz="1800" b="0" dirty="0" smtClean="0">
              <a:solidFill>
                <a:srgbClr val="000000"/>
              </a:solidFill>
              <a:latin typeface="仿宋" panose="02010609060101010101" pitchFamily="49" charset="-122"/>
              <a:ea typeface="仿宋" panose="02010609060101010101" pitchFamily="49" charset="-122"/>
            </a:rPr>
            <a:t>《</a:t>
          </a:r>
          <a:r>
            <a:rPr lang="zh-CN" altLang="en-US" sz="1800" b="0" dirty="0" smtClean="0">
              <a:solidFill>
                <a:srgbClr val="000000"/>
              </a:solidFill>
              <a:latin typeface="仿宋" panose="02010609060101010101" pitchFamily="49" charset="-122"/>
              <a:ea typeface="仿宋" panose="02010609060101010101" pitchFamily="49" charset="-122"/>
            </a:rPr>
            <a:t>中华人民共和国海关进境旅客行李物品申报单</a:t>
          </a:r>
          <a:r>
            <a:rPr lang="en-US" altLang="zh-CN" sz="1800" b="0" dirty="0" smtClean="0">
              <a:solidFill>
                <a:srgbClr val="000000"/>
              </a:solidFill>
              <a:latin typeface="仿宋" panose="02010609060101010101" pitchFamily="49" charset="-122"/>
              <a:ea typeface="仿宋" panose="02010609060101010101" pitchFamily="49" charset="-122"/>
            </a:rPr>
            <a:t>》</a:t>
          </a:r>
          <a:endParaRPr lang="zh-CN" altLang="en-US" sz="1800" b="0" dirty="0">
            <a:latin typeface="仿宋" panose="02010609060101010101" pitchFamily="49" charset="-122"/>
            <a:ea typeface="仿宋" panose="02010609060101010101" pitchFamily="49" charset="-122"/>
          </a:endParaRPr>
        </a:p>
      </dgm:t>
    </dgm:pt>
    <dgm:pt modelId="{D723854F-36E3-4EBA-B056-EBA43CB08941}" type="parTrans" cxnId="{4653F46A-00D1-4ECE-A59D-172FBB08359F}">
      <dgm:prSet/>
      <dgm:spPr/>
      <dgm:t>
        <a:bodyPr/>
        <a:lstStyle/>
        <a:p>
          <a:endParaRPr lang="zh-CN" altLang="en-US" sz="1800" b="0">
            <a:latin typeface="仿宋" panose="02010609060101010101" pitchFamily="49" charset="-122"/>
            <a:ea typeface="仿宋" panose="02010609060101010101" pitchFamily="49" charset="-122"/>
          </a:endParaRPr>
        </a:p>
      </dgm:t>
    </dgm:pt>
    <dgm:pt modelId="{0617CB8D-1FFC-4AFA-92C8-F4DDA26D361A}" type="sibTrans" cxnId="{4653F46A-00D1-4ECE-A59D-172FBB08359F}">
      <dgm:prSet/>
      <dgm:spPr/>
      <dgm:t>
        <a:bodyPr/>
        <a:lstStyle/>
        <a:p>
          <a:endParaRPr lang="zh-CN" altLang="en-US" sz="1800" b="0">
            <a:latin typeface="仿宋" panose="02010609060101010101" pitchFamily="49" charset="-122"/>
            <a:ea typeface="仿宋" panose="02010609060101010101" pitchFamily="49" charset="-122"/>
          </a:endParaRPr>
        </a:p>
      </dgm:t>
    </dgm:pt>
    <dgm:pt modelId="{7CD873E0-AD20-4DC5-8CBF-B45AE31BC256}">
      <dgm:prSet phldrT="[文本]" custT="1"/>
      <dgm:spPr/>
      <dgm:t>
        <a:bodyPr/>
        <a:lstStyle/>
        <a:p>
          <a:pPr marL="171450" indent="0" defTabSz="800100">
            <a:lnSpc>
              <a:spcPct val="90000"/>
            </a:lnSpc>
            <a:spcBef>
              <a:spcPct val="0"/>
            </a:spcBef>
            <a:spcAft>
              <a:spcPct val="15000"/>
            </a:spcAft>
            <a:buNone/>
          </a:pPr>
          <a:endParaRPr lang="zh-CN" altLang="en-US" sz="1800" b="0" dirty="0">
            <a:latin typeface="仿宋" panose="02010609060101010101" pitchFamily="49" charset="-122"/>
            <a:ea typeface="仿宋" panose="02010609060101010101" pitchFamily="49" charset="-122"/>
          </a:endParaRPr>
        </a:p>
      </dgm:t>
    </dgm:pt>
    <dgm:pt modelId="{5A17F6B0-3D2C-466C-8306-8AC2543A8C4B}" type="parTrans" cxnId="{0BC25A4E-D160-4F6C-923D-2C19238197D9}">
      <dgm:prSet/>
      <dgm:spPr/>
      <dgm:t>
        <a:bodyPr/>
        <a:lstStyle/>
        <a:p>
          <a:endParaRPr lang="zh-CN" altLang="en-US" sz="1800" b="0">
            <a:latin typeface="仿宋" panose="02010609060101010101" pitchFamily="49" charset="-122"/>
            <a:ea typeface="仿宋" panose="02010609060101010101" pitchFamily="49" charset="-122"/>
          </a:endParaRPr>
        </a:p>
      </dgm:t>
    </dgm:pt>
    <dgm:pt modelId="{B6AACE0D-F500-4114-8222-99D59045D320}" type="sibTrans" cxnId="{0BC25A4E-D160-4F6C-923D-2C19238197D9}">
      <dgm:prSet/>
      <dgm:spPr/>
      <dgm:t>
        <a:bodyPr/>
        <a:lstStyle/>
        <a:p>
          <a:endParaRPr lang="zh-CN" altLang="en-US" sz="1800" b="0">
            <a:latin typeface="仿宋" panose="02010609060101010101" pitchFamily="49" charset="-122"/>
            <a:ea typeface="仿宋" panose="02010609060101010101" pitchFamily="49" charset="-122"/>
          </a:endParaRPr>
        </a:p>
      </dgm:t>
    </dgm:pt>
    <dgm:pt modelId="{02B9D312-E1D2-4B3D-B189-7CA1A7BD16A8}">
      <dgm:prSet phldrT="[文本]" custT="1"/>
      <dgm:spPr/>
      <dgm:t>
        <a:bodyPr/>
        <a:lstStyle/>
        <a:p>
          <a:r>
            <a:rPr lang="en-US" altLang="zh-CN" sz="1800" b="0" dirty="0" smtClean="0">
              <a:latin typeface="仿宋" panose="02010609060101010101" pitchFamily="49" charset="-122"/>
              <a:ea typeface="仿宋" panose="02010609060101010101" pitchFamily="49" charset="-122"/>
            </a:rPr>
            <a:t>《</a:t>
          </a:r>
          <a:r>
            <a:rPr lang="zh-CN" altLang="en-US" sz="1800" b="0" dirty="0" smtClean="0">
              <a:latin typeface="仿宋" panose="02010609060101010101" pitchFamily="49" charset="-122"/>
              <a:ea typeface="仿宋" panose="02010609060101010101" pitchFamily="49" charset="-122"/>
            </a:rPr>
            <a:t>个人购汇申请书</a:t>
          </a:r>
          <a:r>
            <a:rPr lang="en-US" altLang="zh-CN" sz="1800" b="0" dirty="0" smtClean="0">
              <a:latin typeface="仿宋" panose="02010609060101010101" pitchFamily="49" charset="-122"/>
              <a:ea typeface="仿宋" panose="02010609060101010101" pitchFamily="49" charset="-122"/>
            </a:rPr>
            <a:t>》</a:t>
          </a:r>
          <a:endParaRPr lang="zh-CN" altLang="en-US" sz="1800" b="0" dirty="0">
            <a:latin typeface="仿宋" panose="02010609060101010101" pitchFamily="49" charset="-122"/>
            <a:ea typeface="仿宋" panose="02010609060101010101" pitchFamily="49" charset="-122"/>
          </a:endParaRPr>
        </a:p>
      </dgm:t>
    </dgm:pt>
    <dgm:pt modelId="{805886CA-9668-4C75-8032-A0A338D0D851}" type="parTrans" cxnId="{3A7C29D7-8F40-4FEA-8883-0D3BB7CB001B}">
      <dgm:prSet/>
      <dgm:spPr/>
      <dgm:t>
        <a:bodyPr/>
        <a:lstStyle/>
        <a:p>
          <a:endParaRPr lang="zh-CN" altLang="en-US" sz="1800" b="0">
            <a:latin typeface="仿宋" panose="02010609060101010101" pitchFamily="49" charset="-122"/>
            <a:ea typeface="仿宋" panose="02010609060101010101" pitchFamily="49" charset="-122"/>
          </a:endParaRPr>
        </a:p>
      </dgm:t>
    </dgm:pt>
    <dgm:pt modelId="{C93C9661-383B-44C2-AFE2-308FC5655AB0}" type="sibTrans" cxnId="{3A7C29D7-8F40-4FEA-8883-0D3BB7CB001B}">
      <dgm:prSet/>
      <dgm:spPr/>
      <dgm:t>
        <a:bodyPr/>
        <a:lstStyle/>
        <a:p>
          <a:endParaRPr lang="zh-CN" altLang="en-US" sz="1800" b="0">
            <a:latin typeface="仿宋" panose="02010609060101010101" pitchFamily="49" charset="-122"/>
            <a:ea typeface="仿宋" panose="02010609060101010101" pitchFamily="49" charset="-122"/>
          </a:endParaRPr>
        </a:p>
      </dgm:t>
    </dgm:pt>
    <dgm:pt modelId="{16B12CB6-1BAE-4ED5-A73F-EFEF745B671A}">
      <dgm:prSet phldrT="[文本]" custT="1"/>
      <dgm:spPr/>
      <dgm:t>
        <a:bodyPr/>
        <a:lstStyle/>
        <a:p>
          <a:r>
            <a:rPr lang="zh-CN" altLang="en-US" sz="1800" b="0" dirty="0" smtClean="0">
              <a:latin typeface="仿宋" panose="02010609060101010101" pitchFamily="49" charset="-122"/>
              <a:ea typeface="仿宋" panose="02010609060101010101" pitchFamily="49" charset="-122"/>
            </a:rPr>
            <a:t>港澳台居住证</a:t>
          </a:r>
          <a:endParaRPr lang="zh-CN" altLang="en-US" sz="1800" b="0" dirty="0">
            <a:latin typeface="仿宋" panose="02010609060101010101" pitchFamily="49" charset="-122"/>
            <a:ea typeface="仿宋" panose="02010609060101010101" pitchFamily="49" charset="-122"/>
          </a:endParaRPr>
        </a:p>
      </dgm:t>
    </dgm:pt>
    <dgm:pt modelId="{642765AC-F6EB-46C4-9123-F739AFC8D60A}" type="parTrans" cxnId="{F9028AB1-48EA-4061-9435-D1DE7A20EE4A}">
      <dgm:prSet/>
      <dgm:spPr/>
      <dgm:t>
        <a:bodyPr/>
        <a:lstStyle/>
        <a:p>
          <a:endParaRPr lang="zh-CN" altLang="en-US"/>
        </a:p>
      </dgm:t>
    </dgm:pt>
    <dgm:pt modelId="{53F70285-C2CE-456C-9C67-DD0D3D340128}" type="sibTrans" cxnId="{F9028AB1-48EA-4061-9435-D1DE7A20EE4A}">
      <dgm:prSet/>
      <dgm:spPr/>
      <dgm:t>
        <a:bodyPr/>
        <a:lstStyle/>
        <a:p>
          <a:endParaRPr lang="zh-CN" altLang="en-US"/>
        </a:p>
      </dgm:t>
    </dgm:pt>
    <dgm:pt modelId="{15CF7A98-E3F7-4FFC-B060-F6D4C814A434}">
      <dgm:prSet phldrT="[文本]"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altLang="zh-CN" sz="1800" b="0" dirty="0" smtClean="0">
              <a:solidFill>
                <a:srgbClr val="000000"/>
              </a:solidFill>
              <a:latin typeface="仿宋" panose="02010609060101010101" pitchFamily="49" charset="-122"/>
              <a:ea typeface="仿宋" panose="02010609060101010101" pitchFamily="49" charset="-122"/>
            </a:rPr>
            <a:t>《</a:t>
          </a:r>
          <a:r>
            <a:rPr lang="zh-CN" altLang="en-US" sz="1800" b="0" dirty="0" smtClean="0">
              <a:solidFill>
                <a:srgbClr val="000000"/>
              </a:solidFill>
              <a:latin typeface="仿宋" panose="02010609060101010101" pitchFamily="49" charset="-122"/>
              <a:ea typeface="仿宋" panose="02010609060101010101" pitchFamily="49" charset="-122"/>
            </a:rPr>
            <a:t>服务贸易等项目对外支付税务备案表</a:t>
          </a:r>
          <a:r>
            <a:rPr lang="en-US" altLang="zh-CN" sz="1800" b="0" dirty="0" smtClean="0">
              <a:solidFill>
                <a:srgbClr val="000000"/>
              </a:solidFill>
              <a:latin typeface="仿宋" panose="02010609060101010101" pitchFamily="49" charset="-122"/>
              <a:ea typeface="仿宋" panose="02010609060101010101" pitchFamily="49" charset="-122"/>
            </a:rPr>
            <a:t>》</a:t>
          </a:r>
          <a:r>
            <a:rPr lang="zh-CN" altLang="en-US" sz="1800" b="0" dirty="0" smtClean="0">
              <a:solidFill>
                <a:srgbClr val="000000"/>
              </a:solidFill>
              <a:latin typeface="仿宋" panose="02010609060101010101" pitchFamily="49" charset="-122"/>
              <a:ea typeface="仿宋" panose="02010609060101010101" pitchFamily="49" charset="-122"/>
            </a:rPr>
            <a:t>（金额、印章）</a:t>
          </a:r>
          <a:endParaRPr lang="zh-CN" altLang="en-US" sz="1800" b="0" dirty="0">
            <a:latin typeface="仿宋" panose="02010609060101010101" pitchFamily="49" charset="-122"/>
            <a:ea typeface="仿宋" panose="02010609060101010101" pitchFamily="49" charset="-122"/>
          </a:endParaRPr>
        </a:p>
      </dgm:t>
    </dgm:pt>
    <dgm:pt modelId="{E98E2FA7-820B-4FA8-B222-D3F97651E6CB}" type="parTrans" cxnId="{F5342339-06B3-401E-8602-11EB72564E29}">
      <dgm:prSet/>
      <dgm:spPr/>
      <dgm:t>
        <a:bodyPr/>
        <a:lstStyle/>
        <a:p>
          <a:endParaRPr lang="zh-CN" altLang="en-US"/>
        </a:p>
      </dgm:t>
    </dgm:pt>
    <dgm:pt modelId="{55F1AE28-747E-4881-A3C6-126CB4F2E9A5}" type="sibTrans" cxnId="{F5342339-06B3-401E-8602-11EB72564E29}">
      <dgm:prSet/>
      <dgm:spPr/>
      <dgm:t>
        <a:bodyPr/>
        <a:lstStyle/>
        <a:p>
          <a:endParaRPr lang="zh-CN" altLang="en-US"/>
        </a:p>
      </dgm:t>
    </dgm:pt>
    <dgm:pt modelId="{8BE9025E-C44C-441D-B02F-42D104395762}" type="pres">
      <dgm:prSet presAssocID="{DD616C7D-DA77-4190-913B-A2C0C979C834}" presName="Name0" presStyleCnt="0">
        <dgm:presLayoutVars>
          <dgm:dir/>
          <dgm:animLvl val="lvl"/>
          <dgm:resizeHandles val="exact"/>
        </dgm:presLayoutVars>
      </dgm:prSet>
      <dgm:spPr/>
      <dgm:t>
        <a:bodyPr/>
        <a:lstStyle/>
        <a:p>
          <a:endParaRPr lang="zh-CN" altLang="en-US"/>
        </a:p>
      </dgm:t>
    </dgm:pt>
    <dgm:pt modelId="{4A2E1B31-8678-4C36-BE5C-C8CFF371E495}" type="pres">
      <dgm:prSet presAssocID="{9143F9E2-D7E9-426F-8DC1-AAA13CF1D8A6}" presName="composite" presStyleCnt="0"/>
      <dgm:spPr/>
    </dgm:pt>
    <dgm:pt modelId="{9045CD4A-DAFC-4A91-BC86-AC0CA085298F}" type="pres">
      <dgm:prSet presAssocID="{9143F9E2-D7E9-426F-8DC1-AAA13CF1D8A6}" presName="parTx" presStyleLbl="alignNode1" presStyleIdx="0" presStyleCnt="4">
        <dgm:presLayoutVars>
          <dgm:chMax val="0"/>
          <dgm:chPref val="0"/>
          <dgm:bulletEnabled val="1"/>
        </dgm:presLayoutVars>
      </dgm:prSet>
      <dgm:spPr/>
      <dgm:t>
        <a:bodyPr/>
        <a:lstStyle/>
        <a:p>
          <a:endParaRPr lang="zh-CN" altLang="en-US"/>
        </a:p>
      </dgm:t>
    </dgm:pt>
    <dgm:pt modelId="{FA8443E2-D63B-4612-9BDA-F46A97946E26}" type="pres">
      <dgm:prSet presAssocID="{9143F9E2-D7E9-426F-8DC1-AAA13CF1D8A6}" presName="desTx" presStyleLbl="alignAccFollowNode1" presStyleIdx="0" presStyleCnt="4">
        <dgm:presLayoutVars>
          <dgm:bulletEnabled val="1"/>
        </dgm:presLayoutVars>
      </dgm:prSet>
      <dgm:spPr/>
      <dgm:t>
        <a:bodyPr/>
        <a:lstStyle/>
        <a:p>
          <a:endParaRPr lang="zh-CN" altLang="en-US"/>
        </a:p>
      </dgm:t>
    </dgm:pt>
    <dgm:pt modelId="{B6F528F6-95AA-4B52-871C-D3CEB23C720B}" type="pres">
      <dgm:prSet presAssocID="{1B21333C-9C3C-4CE8-B005-6429DA2BDA74}" presName="space" presStyleCnt="0"/>
      <dgm:spPr/>
    </dgm:pt>
    <dgm:pt modelId="{F4606F8A-9446-42EA-894E-CCB4229D8870}" type="pres">
      <dgm:prSet presAssocID="{26127844-5EF1-43F0-B3FE-CAE925E01E7D}" presName="composite" presStyleCnt="0"/>
      <dgm:spPr/>
    </dgm:pt>
    <dgm:pt modelId="{71397E4A-215A-4BC8-89D0-022EB4F26B6D}" type="pres">
      <dgm:prSet presAssocID="{26127844-5EF1-43F0-B3FE-CAE925E01E7D}" presName="parTx" presStyleLbl="alignNode1" presStyleIdx="1" presStyleCnt="4">
        <dgm:presLayoutVars>
          <dgm:chMax val="0"/>
          <dgm:chPref val="0"/>
          <dgm:bulletEnabled val="1"/>
        </dgm:presLayoutVars>
      </dgm:prSet>
      <dgm:spPr/>
      <dgm:t>
        <a:bodyPr/>
        <a:lstStyle/>
        <a:p>
          <a:endParaRPr lang="zh-CN" altLang="en-US"/>
        </a:p>
      </dgm:t>
    </dgm:pt>
    <dgm:pt modelId="{64941C62-303A-4F65-9C97-E1FAB6B6B1F2}" type="pres">
      <dgm:prSet presAssocID="{26127844-5EF1-43F0-B3FE-CAE925E01E7D}" presName="desTx" presStyleLbl="alignAccFollowNode1" presStyleIdx="1" presStyleCnt="4">
        <dgm:presLayoutVars>
          <dgm:bulletEnabled val="1"/>
        </dgm:presLayoutVars>
      </dgm:prSet>
      <dgm:spPr/>
      <dgm:t>
        <a:bodyPr/>
        <a:lstStyle/>
        <a:p>
          <a:endParaRPr lang="zh-CN" altLang="en-US"/>
        </a:p>
      </dgm:t>
    </dgm:pt>
    <dgm:pt modelId="{A45CEB8C-AB65-4D0B-BAD8-9717FB16A207}" type="pres">
      <dgm:prSet presAssocID="{686852DD-7DD4-4EA5-A5F1-F8F8933B9013}" presName="space" presStyleCnt="0"/>
      <dgm:spPr/>
    </dgm:pt>
    <dgm:pt modelId="{B93F2CDA-12BB-4F28-8B8C-6DE7E05AE5F1}" type="pres">
      <dgm:prSet presAssocID="{9C445603-E09E-4C0C-A8E6-DC9B55060A4C}" presName="composite" presStyleCnt="0"/>
      <dgm:spPr/>
    </dgm:pt>
    <dgm:pt modelId="{C5E8CF22-DA49-4BEC-BB48-FEB22EFC8A54}" type="pres">
      <dgm:prSet presAssocID="{9C445603-E09E-4C0C-A8E6-DC9B55060A4C}" presName="parTx" presStyleLbl="alignNode1" presStyleIdx="2" presStyleCnt="4">
        <dgm:presLayoutVars>
          <dgm:chMax val="0"/>
          <dgm:chPref val="0"/>
          <dgm:bulletEnabled val="1"/>
        </dgm:presLayoutVars>
      </dgm:prSet>
      <dgm:spPr/>
      <dgm:t>
        <a:bodyPr/>
        <a:lstStyle/>
        <a:p>
          <a:endParaRPr lang="zh-CN" altLang="en-US"/>
        </a:p>
      </dgm:t>
    </dgm:pt>
    <dgm:pt modelId="{B1B08CD9-F366-42FF-B573-70A63B410599}" type="pres">
      <dgm:prSet presAssocID="{9C445603-E09E-4C0C-A8E6-DC9B55060A4C}" presName="desTx" presStyleLbl="alignAccFollowNode1" presStyleIdx="2" presStyleCnt="4">
        <dgm:presLayoutVars>
          <dgm:bulletEnabled val="1"/>
        </dgm:presLayoutVars>
      </dgm:prSet>
      <dgm:spPr/>
      <dgm:t>
        <a:bodyPr/>
        <a:lstStyle/>
        <a:p>
          <a:endParaRPr lang="zh-CN" altLang="en-US"/>
        </a:p>
      </dgm:t>
    </dgm:pt>
    <dgm:pt modelId="{739E38BC-DAE0-49AE-A9FB-8688B1E4FF08}" type="pres">
      <dgm:prSet presAssocID="{60CDFF7A-7AAA-4C8B-9BBF-C9D4538D1AE5}" presName="space" presStyleCnt="0"/>
      <dgm:spPr/>
    </dgm:pt>
    <dgm:pt modelId="{3BD988F0-CAA8-4DDD-9932-AB8772B28ADA}" type="pres">
      <dgm:prSet presAssocID="{4CAD4818-13AD-4052-9C1A-C1707CE8A7D8}" presName="composite" presStyleCnt="0"/>
      <dgm:spPr/>
    </dgm:pt>
    <dgm:pt modelId="{43A58973-55C6-4FED-8B6B-886325CE9B39}" type="pres">
      <dgm:prSet presAssocID="{4CAD4818-13AD-4052-9C1A-C1707CE8A7D8}" presName="parTx" presStyleLbl="alignNode1" presStyleIdx="3" presStyleCnt="4">
        <dgm:presLayoutVars>
          <dgm:chMax val="0"/>
          <dgm:chPref val="0"/>
          <dgm:bulletEnabled val="1"/>
        </dgm:presLayoutVars>
      </dgm:prSet>
      <dgm:spPr/>
      <dgm:t>
        <a:bodyPr/>
        <a:lstStyle/>
        <a:p>
          <a:endParaRPr lang="zh-CN" altLang="en-US"/>
        </a:p>
      </dgm:t>
    </dgm:pt>
    <dgm:pt modelId="{EB11941B-C383-4E75-A3EF-3D75858FD33C}" type="pres">
      <dgm:prSet presAssocID="{4CAD4818-13AD-4052-9C1A-C1707CE8A7D8}" presName="desTx" presStyleLbl="alignAccFollowNode1" presStyleIdx="3" presStyleCnt="4">
        <dgm:presLayoutVars>
          <dgm:bulletEnabled val="1"/>
        </dgm:presLayoutVars>
      </dgm:prSet>
      <dgm:spPr/>
      <dgm:t>
        <a:bodyPr/>
        <a:lstStyle/>
        <a:p>
          <a:endParaRPr lang="zh-CN" altLang="en-US"/>
        </a:p>
      </dgm:t>
    </dgm:pt>
  </dgm:ptLst>
  <dgm:cxnLst>
    <dgm:cxn modelId="{874EA4E2-CC98-4947-AE5D-6E94D58375A4}" srcId="{9143F9E2-D7E9-426F-8DC1-AAA13CF1D8A6}" destId="{D4F62C19-0F77-4387-B451-1B4F30CA7163}" srcOrd="2" destOrd="0" parTransId="{6877ABDB-BD64-4EF7-A2A3-398F4D4581B4}" sibTransId="{0B0F45A4-5FE4-4BAB-9E4D-DD040E67FB9F}"/>
    <dgm:cxn modelId="{E729243D-ADD4-401E-ACB9-F0A9C1723B51}" srcId="{9143F9E2-D7E9-426F-8DC1-AAA13CF1D8A6}" destId="{D4EBBE02-5F06-4BD8-A66D-6E75EB3DBFC3}" srcOrd="1" destOrd="0" parTransId="{492A195A-24C4-4BDB-9777-E30E26A528E8}" sibTransId="{26436ED0-0291-498B-B030-37BD56E20713}"/>
    <dgm:cxn modelId="{F47B8A4A-7C73-413E-9489-6E4A949A8AA4}" type="presOf" srcId="{DD616C7D-DA77-4190-913B-A2C0C979C834}" destId="{8BE9025E-C44C-441D-B02F-42D104395762}" srcOrd="0" destOrd="0" presId="urn:microsoft.com/office/officeart/2005/8/layout/hList1"/>
    <dgm:cxn modelId="{9E74FA7E-2EE4-4198-920C-CACAB4734B76}" type="presOf" srcId="{15CF7A98-E3F7-4FFC-B060-F6D4C814A434}" destId="{EB11941B-C383-4E75-A3EF-3D75858FD33C}" srcOrd="0" destOrd="2" presId="urn:microsoft.com/office/officeart/2005/8/layout/hList1"/>
    <dgm:cxn modelId="{335798C6-7F5A-48B0-82CE-E7492337C856}" type="presOf" srcId="{790A5CAC-FC90-4D1A-B928-B0CA88684D6D}" destId="{64941C62-303A-4F65-9C97-E1FAB6B6B1F2}" srcOrd="0" destOrd="2" presId="urn:microsoft.com/office/officeart/2005/8/layout/hList1"/>
    <dgm:cxn modelId="{BC34183E-81A2-406F-A451-2C0ACB9F5C64}" srcId="{DD616C7D-DA77-4190-913B-A2C0C979C834}" destId="{26127844-5EF1-43F0-B3FE-CAE925E01E7D}" srcOrd="1" destOrd="0" parTransId="{8CE3FB16-8C37-4AE6-8070-92A1ABB6B8F3}" sibTransId="{686852DD-7DD4-4EA5-A5F1-F8F8933B9013}"/>
    <dgm:cxn modelId="{2C4CAE76-FB30-4B57-B617-2CD4C1FB102F}" srcId="{4CAD4818-13AD-4052-9C1A-C1707CE8A7D8}" destId="{1962C1C0-BD5D-4417-BF7D-03B716A9BE6B}" srcOrd="1" destOrd="0" parTransId="{90B138FF-67BE-4905-8BD4-69E0E1FC14A8}" sibTransId="{68F8B834-75D6-4BD0-A324-64E8A8D58431}"/>
    <dgm:cxn modelId="{DCE0BF19-085D-48B4-ABD3-15743737C410}" type="presOf" srcId="{A4A56A29-BD7A-49CD-8DB1-4A8F57D1D0D2}" destId="{FA8443E2-D63B-4612-9BDA-F46A97946E26}" srcOrd="0" destOrd="0" presId="urn:microsoft.com/office/officeart/2005/8/layout/hList1"/>
    <dgm:cxn modelId="{B562149B-C843-4FE8-A284-F3563ACC1073}" srcId="{26127844-5EF1-43F0-B3FE-CAE925E01E7D}" destId="{790A5CAC-FC90-4D1A-B928-B0CA88684D6D}" srcOrd="2" destOrd="0" parTransId="{0D828033-A7C8-4348-9943-C51EF683B0D2}" sibTransId="{69229E9A-F3FF-4EC2-B280-28293894171B}"/>
    <dgm:cxn modelId="{9D53379E-CBE3-4D31-A816-DA3C0BD2A8DA}" type="presOf" srcId="{D4EBBE02-5F06-4BD8-A66D-6E75EB3DBFC3}" destId="{FA8443E2-D63B-4612-9BDA-F46A97946E26}" srcOrd="0" destOrd="1" presId="urn:microsoft.com/office/officeart/2005/8/layout/hList1"/>
    <dgm:cxn modelId="{2284E4CD-D935-4379-BDBF-BADE9A5A6A4B}" srcId="{26127844-5EF1-43F0-B3FE-CAE925E01E7D}" destId="{95D9B094-3EAD-4C04-8E7E-255B5DBAC998}" srcOrd="3" destOrd="0" parTransId="{6F01CB71-4136-4E7F-A2DD-148CA6CA611E}" sibTransId="{B389B6CE-785A-4D93-B643-49F719A0239D}"/>
    <dgm:cxn modelId="{F5342339-06B3-401E-8602-11EB72564E29}" srcId="{4CAD4818-13AD-4052-9C1A-C1707CE8A7D8}" destId="{15CF7A98-E3F7-4FFC-B060-F6D4C814A434}" srcOrd="2" destOrd="0" parTransId="{E98E2FA7-820B-4FA8-B222-D3F97651E6CB}" sibTransId="{55F1AE28-747E-4881-A3C6-126CB4F2E9A5}"/>
    <dgm:cxn modelId="{9EFDB96E-CE61-4FBF-870C-C85DAFC22A62}" type="presOf" srcId="{AF4F0F97-AD29-48CF-A347-45838BE286FB}" destId="{B1B08CD9-F366-42FF-B573-70A63B410599}" srcOrd="0" destOrd="1" presId="urn:microsoft.com/office/officeart/2005/8/layout/hList1"/>
    <dgm:cxn modelId="{4A6DD0ED-300C-44DC-AE81-C1AA60325BFE}" srcId="{26127844-5EF1-43F0-B3FE-CAE925E01E7D}" destId="{B96A1838-B2EB-4E05-A45C-536A7873C69B}" srcOrd="0" destOrd="0" parTransId="{2CC5A0B8-F25B-4789-BB5A-197171848664}" sibTransId="{9698F442-A252-4D09-8301-31AA560B0C0B}"/>
    <dgm:cxn modelId="{EA7D04B3-038E-423A-AB05-37AC8C2D211E}" srcId="{9143F9E2-D7E9-426F-8DC1-AAA13CF1D8A6}" destId="{9F405161-594F-4AE8-8155-52DDBAE9CA34}" srcOrd="5" destOrd="0" parTransId="{EB3E5523-897F-4853-B789-201066414915}" sibTransId="{F1A644E0-4B5B-4010-A71C-CB6066CC8C03}"/>
    <dgm:cxn modelId="{4DC50552-9BA3-479A-9031-707B522AD9B2}" srcId="{9C445603-E09E-4C0C-A8E6-DC9B55060A4C}" destId="{AF4F0F97-AD29-48CF-A347-45838BE286FB}" srcOrd="1" destOrd="0" parTransId="{9BEFB0A5-79C2-4323-9A1B-BCE45C7E345F}" sibTransId="{A7FDCBD5-B221-426C-88A9-0878EA567996}"/>
    <dgm:cxn modelId="{FD428AA9-6B88-43B5-B665-E34A2442BE66}" type="presOf" srcId="{FA00513F-8FDA-4222-AEB7-B23DE973D8AC}" destId="{64941C62-303A-4F65-9C97-E1FAB6B6B1F2}" srcOrd="0" destOrd="1" presId="urn:microsoft.com/office/officeart/2005/8/layout/hList1"/>
    <dgm:cxn modelId="{27970AE1-64BF-442D-9D38-D4A313769059}" srcId="{DD616C7D-DA77-4190-913B-A2C0C979C834}" destId="{9C445603-E09E-4C0C-A8E6-DC9B55060A4C}" srcOrd="2" destOrd="0" parTransId="{EA2F83C1-DFDF-4A97-B6B3-FB4320127D58}" sibTransId="{60CDFF7A-7AAA-4C8B-9BBF-C9D4538D1AE5}"/>
    <dgm:cxn modelId="{396E4ED7-F7BD-4F38-ADAB-4BDFF678310D}" type="presOf" srcId="{1962C1C0-BD5D-4417-BF7D-03B716A9BE6B}" destId="{EB11941B-C383-4E75-A3EF-3D75858FD33C}" srcOrd="0" destOrd="1" presId="urn:microsoft.com/office/officeart/2005/8/layout/hList1"/>
    <dgm:cxn modelId="{3A7C29D7-8F40-4FEA-8883-0D3BB7CB001B}" srcId="{9C445603-E09E-4C0C-A8E6-DC9B55060A4C}" destId="{02B9D312-E1D2-4B3D-B189-7CA1A7BD16A8}" srcOrd="0" destOrd="0" parTransId="{805886CA-9668-4C75-8032-A0A338D0D851}" sibTransId="{C93C9661-383B-44C2-AFE2-308FC5655AB0}"/>
    <dgm:cxn modelId="{121E094B-B16E-4CBB-AB7F-E8239EDF8682}" type="presOf" srcId="{26127844-5EF1-43F0-B3FE-CAE925E01E7D}" destId="{71397E4A-215A-4BC8-89D0-022EB4F26B6D}" srcOrd="0" destOrd="0" presId="urn:microsoft.com/office/officeart/2005/8/layout/hList1"/>
    <dgm:cxn modelId="{CFB5EEB9-BC81-440A-97EA-8E1C0ABC2AFC}" srcId="{9143F9E2-D7E9-426F-8DC1-AAA13CF1D8A6}" destId="{F49F03AD-360A-4B6C-A5F7-EF7C55023648}" srcOrd="4" destOrd="0" parTransId="{F5DB66D8-8E16-4125-A102-62D0AC41BAFE}" sibTransId="{58B3AC79-34BE-4AA6-B67A-3589507C79DF}"/>
    <dgm:cxn modelId="{EFB6A33E-7ED3-467F-AE98-00C68449403F}" type="presOf" srcId="{7CD873E0-AD20-4DC5-8CBF-B45AE31BC256}" destId="{EB11941B-C383-4E75-A3EF-3D75858FD33C}" srcOrd="0" destOrd="3" presId="urn:microsoft.com/office/officeart/2005/8/layout/hList1"/>
    <dgm:cxn modelId="{F9028AB1-48EA-4061-9435-D1DE7A20EE4A}" srcId="{9143F9E2-D7E9-426F-8DC1-AAA13CF1D8A6}" destId="{16B12CB6-1BAE-4ED5-A73F-EFEF745B671A}" srcOrd="3" destOrd="0" parTransId="{642765AC-F6EB-46C4-9123-F739AFC8D60A}" sibTransId="{53F70285-C2CE-456C-9C67-DD0D3D340128}"/>
    <dgm:cxn modelId="{0CFDC4AD-16B5-4DA6-B476-9193AFC4A45E}" srcId="{9143F9E2-D7E9-426F-8DC1-AAA13CF1D8A6}" destId="{A4A56A29-BD7A-49CD-8DB1-4A8F57D1D0D2}" srcOrd="0" destOrd="0" parTransId="{4F381483-1DEB-41EB-919D-9A74BB3B01ED}" sibTransId="{C65A8223-C1C2-490D-985E-61A1B8801972}"/>
    <dgm:cxn modelId="{FC4FC245-83C6-4034-8D6F-21906837ECA3}" srcId="{DD616C7D-DA77-4190-913B-A2C0C979C834}" destId="{4CAD4818-13AD-4052-9C1A-C1707CE8A7D8}" srcOrd="3" destOrd="0" parTransId="{E0E71618-9D58-4BE6-B959-36157CE95ABF}" sibTransId="{B2614087-647F-4DCC-9924-D4022D6BA1ED}"/>
    <dgm:cxn modelId="{DE50E8AC-D71B-456C-AF52-A3B55B8B15FE}" type="presOf" srcId="{9143F9E2-D7E9-426F-8DC1-AAA13CF1D8A6}" destId="{9045CD4A-DAFC-4A91-BC86-AC0CA085298F}" srcOrd="0" destOrd="0" presId="urn:microsoft.com/office/officeart/2005/8/layout/hList1"/>
    <dgm:cxn modelId="{7E42641C-3819-43C8-B822-4546311C968A}" srcId="{26127844-5EF1-43F0-B3FE-CAE925E01E7D}" destId="{FA00513F-8FDA-4222-AEB7-B23DE973D8AC}" srcOrd="1" destOrd="0" parTransId="{11E8A301-9777-4C51-8D18-60A8FBC8FC46}" sibTransId="{4E277F5D-0746-4165-AB92-1AABB3D2FE65}"/>
    <dgm:cxn modelId="{A96208BC-19EC-4E37-8263-861CABE6140C}" type="presOf" srcId="{B96A1838-B2EB-4E05-A45C-536A7873C69B}" destId="{64941C62-303A-4F65-9C97-E1FAB6B6B1F2}" srcOrd="0" destOrd="0" presId="urn:microsoft.com/office/officeart/2005/8/layout/hList1"/>
    <dgm:cxn modelId="{373E5A2E-539E-482E-A84D-849D1AC3F848}" type="presOf" srcId="{4CAD4818-13AD-4052-9C1A-C1707CE8A7D8}" destId="{43A58973-55C6-4FED-8B6B-886325CE9B39}" srcOrd="0" destOrd="0" presId="urn:microsoft.com/office/officeart/2005/8/layout/hList1"/>
    <dgm:cxn modelId="{9E6BBC13-8701-463E-B4AD-EEB666F3B248}" type="presOf" srcId="{16B12CB6-1BAE-4ED5-A73F-EFEF745B671A}" destId="{FA8443E2-D63B-4612-9BDA-F46A97946E26}" srcOrd="0" destOrd="3" presId="urn:microsoft.com/office/officeart/2005/8/layout/hList1"/>
    <dgm:cxn modelId="{39A3347F-3101-43C6-9827-F0FC6C946F13}" type="presOf" srcId="{9C445603-E09E-4C0C-A8E6-DC9B55060A4C}" destId="{C5E8CF22-DA49-4BEC-BB48-FEB22EFC8A54}" srcOrd="0" destOrd="0" presId="urn:microsoft.com/office/officeart/2005/8/layout/hList1"/>
    <dgm:cxn modelId="{638FFA1F-CE88-4F51-866B-C3F12FA6CFD8}" type="presOf" srcId="{F49F03AD-360A-4B6C-A5F7-EF7C55023648}" destId="{FA8443E2-D63B-4612-9BDA-F46A97946E26}" srcOrd="0" destOrd="4" presId="urn:microsoft.com/office/officeart/2005/8/layout/hList1"/>
    <dgm:cxn modelId="{0BC25A4E-D160-4F6C-923D-2C19238197D9}" srcId="{4CAD4818-13AD-4052-9C1A-C1707CE8A7D8}" destId="{7CD873E0-AD20-4DC5-8CBF-B45AE31BC256}" srcOrd="3" destOrd="0" parTransId="{5A17F6B0-3D2C-466C-8306-8AC2543A8C4B}" sibTransId="{B6AACE0D-F500-4114-8222-99D59045D320}"/>
    <dgm:cxn modelId="{CF8BF25D-9A01-4520-A8DD-5F6353EC66DD}" type="presOf" srcId="{9F405161-594F-4AE8-8155-52DDBAE9CA34}" destId="{FA8443E2-D63B-4612-9BDA-F46A97946E26}" srcOrd="0" destOrd="5" presId="urn:microsoft.com/office/officeart/2005/8/layout/hList1"/>
    <dgm:cxn modelId="{9F78F641-B2D4-4A4B-8D8D-B490475E6D0A}" srcId="{DD616C7D-DA77-4190-913B-A2C0C979C834}" destId="{9143F9E2-D7E9-426F-8DC1-AAA13CF1D8A6}" srcOrd="0" destOrd="0" parTransId="{828109DA-6D33-45E3-BAFE-9BCBD3467D39}" sibTransId="{1B21333C-9C3C-4CE8-B005-6429DA2BDA74}"/>
    <dgm:cxn modelId="{700BC68F-40C6-4D81-88AC-C5949EF88442}" type="presOf" srcId="{02B9D312-E1D2-4B3D-B189-7CA1A7BD16A8}" destId="{B1B08CD9-F366-42FF-B573-70A63B410599}" srcOrd="0" destOrd="0" presId="urn:microsoft.com/office/officeart/2005/8/layout/hList1"/>
    <dgm:cxn modelId="{2B353C0E-75FE-4360-8B6B-7B0992E1C1A0}" type="presOf" srcId="{95D9B094-3EAD-4C04-8E7E-255B5DBAC998}" destId="{64941C62-303A-4F65-9C97-E1FAB6B6B1F2}" srcOrd="0" destOrd="3" presId="urn:microsoft.com/office/officeart/2005/8/layout/hList1"/>
    <dgm:cxn modelId="{1794F993-0C84-4F4D-B1B8-CE753F8395A7}" type="presOf" srcId="{D4F62C19-0F77-4387-B451-1B4F30CA7163}" destId="{FA8443E2-D63B-4612-9BDA-F46A97946E26}" srcOrd="0" destOrd="2" presId="urn:microsoft.com/office/officeart/2005/8/layout/hList1"/>
    <dgm:cxn modelId="{4653F46A-00D1-4ECE-A59D-172FBB08359F}" srcId="{4CAD4818-13AD-4052-9C1A-C1707CE8A7D8}" destId="{7CBB8C8C-FE1A-4F60-B3DF-3EC466B8B147}" srcOrd="0" destOrd="0" parTransId="{D723854F-36E3-4EBA-B056-EBA43CB08941}" sibTransId="{0617CB8D-1FFC-4AFA-92C8-F4DDA26D361A}"/>
    <dgm:cxn modelId="{93D0B44E-42E0-4716-B889-C315A320B500}" type="presOf" srcId="{7CBB8C8C-FE1A-4F60-B3DF-3EC466B8B147}" destId="{EB11941B-C383-4E75-A3EF-3D75858FD33C}" srcOrd="0" destOrd="0" presId="urn:microsoft.com/office/officeart/2005/8/layout/hList1"/>
    <dgm:cxn modelId="{BCBDC682-B4A2-418E-971F-5414F6AD000B}" type="presParOf" srcId="{8BE9025E-C44C-441D-B02F-42D104395762}" destId="{4A2E1B31-8678-4C36-BE5C-C8CFF371E495}" srcOrd="0" destOrd="0" presId="urn:microsoft.com/office/officeart/2005/8/layout/hList1"/>
    <dgm:cxn modelId="{4497DCB5-06C1-45C1-BC48-3F680F5127D1}" type="presParOf" srcId="{4A2E1B31-8678-4C36-BE5C-C8CFF371E495}" destId="{9045CD4A-DAFC-4A91-BC86-AC0CA085298F}" srcOrd="0" destOrd="0" presId="urn:microsoft.com/office/officeart/2005/8/layout/hList1"/>
    <dgm:cxn modelId="{946BF5A9-D3AD-4346-B1AC-196452A7EE48}" type="presParOf" srcId="{4A2E1B31-8678-4C36-BE5C-C8CFF371E495}" destId="{FA8443E2-D63B-4612-9BDA-F46A97946E26}" srcOrd="1" destOrd="0" presId="urn:microsoft.com/office/officeart/2005/8/layout/hList1"/>
    <dgm:cxn modelId="{FC7EC995-8F0E-4316-BCA0-BCF817CEBF0C}" type="presParOf" srcId="{8BE9025E-C44C-441D-B02F-42D104395762}" destId="{B6F528F6-95AA-4B52-871C-D3CEB23C720B}" srcOrd="1" destOrd="0" presId="urn:microsoft.com/office/officeart/2005/8/layout/hList1"/>
    <dgm:cxn modelId="{02D0A9BD-6063-4C17-939B-6C99BAE850BD}" type="presParOf" srcId="{8BE9025E-C44C-441D-B02F-42D104395762}" destId="{F4606F8A-9446-42EA-894E-CCB4229D8870}" srcOrd="2" destOrd="0" presId="urn:microsoft.com/office/officeart/2005/8/layout/hList1"/>
    <dgm:cxn modelId="{CD80A272-54D9-4699-955E-69B597FEB246}" type="presParOf" srcId="{F4606F8A-9446-42EA-894E-CCB4229D8870}" destId="{71397E4A-215A-4BC8-89D0-022EB4F26B6D}" srcOrd="0" destOrd="0" presId="urn:microsoft.com/office/officeart/2005/8/layout/hList1"/>
    <dgm:cxn modelId="{47431845-05E1-4ECE-813A-8B6E60DC1F21}" type="presParOf" srcId="{F4606F8A-9446-42EA-894E-CCB4229D8870}" destId="{64941C62-303A-4F65-9C97-E1FAB6B6B1F2}" srcOrd="1" destOrd="0" presId="urn:microsoft.com/office/officeart/2005/8/layout/hList1"/>
    <dgm:cxn modelId="{ABD55322-0A17-4BA0-9640-8E54F26562F4}" type="presParOf" srcId="{8BE9025E-C44C-441D-B02F-42D104395762}" destId="{A45CEB8C-AB65-4D0B-BAD8-9717FB16A207}" srcOrd="3" destOrd="0" presId="urn:microsoft.com/office/officeart/2005/8/layout/hList1"/>
    <dgm:cxn modelId="{C27A751E-4387-40CE-B364-69DAEA6BB496}" type="presParOf" srcId="{8BE9025E-C44C-441D-B02F-42D104395762}" destId="{B93F2CDA-12BB-4F28-8B8C-6DE7E05AE5F1}" srcOrd="4" destOrd="0" presId="urn:microsoft.com/office/officeart/2005/8/layout/hList1"/>
    <dgm:cxn modelId="{7A8D6470-A542-4161-B435-012366D19490}" type="presParOf" srcId="{B93F2CDA-12BB-4F28-8B8C-6DE7E05AE5F1}" destId="{C5E8CF22-DA49-4BEC-BB48-FEB22EFC8A54}" srcOrd="0" destOrd="0" presId="urn:microsoft.com/office/officeart/2005/8/layout/hList1"/>
    <dgm:cxn modelId="{03BD1FDF-BED2-4D02-AC01-093C16D01D6D}" type="presParOf" srcId="{B93F2CDA-12BB-4F28-8B8C-6DE7E05AE5F1}" destId="{B1B08CD9-F366-42FF-B573-70A63B410599}" srcOrd="1" destOrd="0" presId="urn:microsoft.com/office/officeart/2005/8/layout/hList1"/>
    <dgm:cxn modelId="{6BEA9A10-3208-4A02-8C1B-B0D96D20DB2F}" type="presParOf" srcId="{8BE9025E-C44C-441D-B02F-42D104395762}" destId="{739E38BC-DAE0-49AE-A9FB-8688B1E4FF08}" srcOrd="5" destOrd="0" presId="urn:microsoft.com/office/officeart/2005/8/layout/hList1"/>
    <dgm:cxn modelId="{0B5ECF93-BBC7-4A6F-BDCE-5E8473B81D66}" type="presParOf" srcId="{8BE9025E-C44C-441D-B02F-42D104395762}" destId="{3BD988F0-CAA8-4DDD-9932-AB8772B28ADA}" srcOrd="6" destOrd="0" presId="urn:microsoft.com/office/officeart/2005/8/layout/hList1"/>
    <dgm:cxn modelId="{771F5233-7B46-4AAD-BA6F-0DAD56874077}" type="presParOf" srcId="{3BD988F0-CAA8-4DDD-9932-AB8772B28ADA}" destId="{43A58973-55C6-4FED-8B6B-886325CE9B39}" srcOrd="0" destOrd="0" presId="urn:microsoft.com/office/officeart/2005/8/layout/hList1"/>
    <dgm:cxn modelId="{7A2FD3D6-DFF3-42B7-8B46-CABE8908CAA0}" type="presParOf" srcId="{3BD988F0-CAA8-4DDD-9932-AB8772B28ADA}" destId="{EB11941B-C383-4E75-A3EF-3D75858FD33C}"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4D04643-016D-4367-81F2-AD6185904E8B}" type="doc">
      <dgm:prSet loTypeId="urn:microsoft.com/office/officeart/2005/8/layout/radial3" loCatId="cycle" qsTypeId="urn:microsoft.com/office/officeart/2005/8/quickstyle/simple1" qsCatId="simple" csTypeId="urn:microsoft.com/office/officeart/2005/8/colors/accent1_2" csCatId="accent1" phldr="1"/>
      <dgm:spPr/>
    </dgm:pt>
    <dgm:pt modelId="{F739E854-61E9-44FA-981A-CADC24C0261B}">
      <dgm:prSet phldrT="[文本]"/>
      <dgm:spPr/>
      <dgm:t>
        <a:bodyPr/>
        <a:lstStyle/>
        <a:p>
          <a:r>
            <a:rPr lang="zh-CN" altLang="en-US" dirty="0" smtClean="0"/>
            <a:t>个人外汇业务展业规范</a:t>
          </a:r>
        </a:p>
      </dgm:t>
    </dgm:pt>
    <dgm:pt modelId="{235FC4F9-901B-4035-B754-B8B73FCD3606}" type="parTrans" cxnId="{26DD0404-EDB4-46BA-BF35-CFBFFA023557}">
      <dgm:prSet/>
      <dgm:spPr/>
      <dgm:t>
        <a:bodyPr/>
        <a:lstStyle/>
        <a:p>
          <a:endParaRPr lang="zh-CN" altLang="en-US"/>
        </a:p>
      </dgm:t>
    </dgm:pt>
    <dgm:pt modelId="{141CF049-5A09-4B78-90E2-2236D13CD452}" type="sibTrans" cxnId="{26DD0404-EDB4-46BA-BF35-CFBFFA023557}">
      <dgm:prSet/>
      <dgm:spPr/>
      <dgm:t>
        <a:bodyPr/>
        <a:lstStyle/>
        <a:p>
          <a:endParaRPr lang="zh-CN" altLang="en-US"/>
        </a:p>
      </dgm:t>
    </dgm:pt>
    <dgm:pt modelId="{748C19C9-379B-495F-8512-0CA99523E1AB}">
      <dgm:prSet phldrT="[文本]"/>
      <dgm:spPr/>
      <dgm:t>
        <a:bodyPr/>
        <a:lstStyle/>
        <a:p>
          <a:endParaRPr lang="zh-CN" altLang="en-US"/>
        </a:p>
      </dgm:t>
    </dgm:pt>
    <dgm:pt modelId="{DC193433-F144-4BFD-8785-5D2F886EDF68}" type="parTrans" cxnId="{5F452C45-563B-4CBF-BCFE-D5D0362B68AD}">
      <dgm:prSet/>
      <dgm:spPr/>
      <dgm:t>
        <a:bodyPr/>
        <a:lstStyle/>
        <a:p>
          <a:endParaRPr lang="zh-CN" altLang="en-US"/>
        </a:p>
      </dgm:t>
    </dgm:pt>
    <dgm:pt modelId="{036F2237-B9C0-4B28-AB95-C8DFFEF5024A}" type="sibTrans" cxnId="{5F452C45-563B-4CBF-BCFE-D5D0362B68AD}">
      <dgm:prSet/>
      <dgm:spPr/>
      <dgm:t>
        <a:bodyPr/>
        <a:lstStyle/>
        <a:p>
          <a:endParaRPr lang="zh-CN" altLang="en-US"/>
        </a:p>
      </dgm:t>
    </dgm:pt>
    <dgm:pt modelId="{395CC645-1917-46A3-912C-49EE913F91EB}">
      <dgm:prSet phldrT="[文本]"/>
      <dgm:spPr/>
      <dgm:t>
        <a:bodyPr/>
        <a:lstStyle/>
        <a:p>
          <a:endParaRPr lang="zh-CN" altLang="en-US"/>
        </a:p>
      </dgm:t>
    </dgm:pt>
    <dgm:pt modelId="{4601EF15-B19D-4480-9831-1C130DD5B6E0}" type="parTrans" cxnId="{B797A07B-6D16-4150-8592-D532EBDF7245}">
      <dgm:prSet/>
      <dgm:spPr/>
      <dgm:t>
        <a:bodyPr/>
        <a:lstStyle/>
        <a:p>
          <a:endParaRPr lang="zh-CN" altLang="en-US"/>
        </a:p>
      </dgm:t>
    </dgm:pt>
    <dgm:pt modelId="{52F0B14B-C56E-4EB7-965C-0CEA1DA62BBA}" type="sibTrans" cxnId="{B797A07B-6D16-4150-8592-D532EBDF7245}">
      <dgm:prSet/>
      <dgm:spPr/>
      <dgm:t>
        <a:bodyPr/>
        <a:lstStyle/>
        <a:p>
          <a:endParaRPr lang="zh-CN" altLang="en-US"/>
        </a:p>
      </dgm:t>
    </dgm:pt>
    <dgm:pt modelId="{890AD403-027D-4362-B38A-F9CDFB77F846}">
      <dgm:prSet phldrT="[文本]"/>
      <dgm:spPr/>
      <dgm:t>
        <a:bodyPr/>
        <a:lstStyle/>
        <a:p>
          <a:r>
            <a:rPr lang="zh-CN" altLang="en-US" dirty="0" smtClean="0"/>
            <a:t>持续监控</a:t>
          </a:r>
          <a:endParaRPr lang="zh-CN" altLang="en-US" dirty="0"/>
        </a:p>
      </dgm:t>
    </dgm:pt>
    <dgm:pt modelId="{56F50E40-73CD-4393-BE76-4EF770598AEB}" type="parTrans" cxnId="{4393C797-FEAB-4C23-B802-90E17DD35539}">
      <dgm:prSet/>
      <dgm:spPr/>
      <dgm:t>
        <a:bodyPr/>
        <a:lstStyle/>
        <a:p>
          <a:endParaRPr lang="zh-CN" altLang="en-US"/>
        </a:p>
      </dgm:t>
    </dgm:pt>
    <dgm:pt modelId="{BCE46FB0-8AE9-43FA-9EA3-3A95286E2066}" type="sibTrans" cxnId="{4393C797-FEAB-4C23-B802-90E17DD35539}">
      <dgm:prSet/>
      <dgm:spPr/>
      <dgm:t>
        <a:bodyPr/>
        <a:lstStyle/>
        <a:p>
          <a:endParaRPr lang="zh-CN" altLang="en-US"/>
        </a:p>
      </dgm:t>
    </dgm:pt>
    <dgm:pt modelId="{C83801F3-DE20-4297-8DDC-A49D57EDB513}">
      <dgm:prSet phldrT="[文本]"/>
      <dgm:spPr/>
      <dgm:t>
        <a:bodyPr/>
        <a:lstStyle/>
        <a:p>
          <a:endParaRPr lang="zh-CN" altLang="en-US"/>
        </a:p>
      </dgm:t>
    </dgm:pt>
    <dgm:pt modelId="{E039B986-6828-4129-A7D1-1492DFB77940}" type="parTrans" cxnId="{BF4182A6-72CC-421D-87D1-BEC1431993D5}">
      <dgm:prSet/>
      <dgm:spPr/>
      <dgm:t>
        <a:bodyPr/>
        <a:lstStyle/>
        <a:p>
          <a:endParaRPr lang="zh-CN" altLang="en-US"/>
        </a:p>
      </dgm:t>
    </dgm:pt>
    <dgm:pt modelId="{A55E10ED-DCC9-4CA1-8763-5A5D6DF59C57}" type="sibTrans" cxnId="{BF4182A6-72CC-421D-87D1-BEC1431993D5}">
      <dgm:prSet/>
      <dgm:spPr/>
      <dgm:t>
        <a:bodyPr/>
        <a:lstStyle/>
        <a:p>
          <a:endParaRPr lang="zh-CN" altLang="en-US"/>
        </a:p>
      </dgm:t>
    </dgm:pt>
    <dgm:pt modelId="{332C594D-16A4-49ED-8737-0C2DEF4F0027}">
      <dgm:prSet phldrT="[文本]"/>
      <dgm:spPr/>
      <dgm:t>
        <a:bodyPr/>
        <a:lstStyle/>
        <a:p>
          <a:endParaRPr lang="zh-CN" altLang="en-US"/>
        </a:p>
      </dgm:t>
    </dgm:pt>
    <dgm:pt modelId="{BCAB3120-4560-41AD-8D4D-ADABFC00E160}" type="parTrans" cxnId="{099734A7-37BF-44EC-B230-7DBDAF8528DE}">
      <dgm:prSet/>
      <dgm:spPr/>
      <dgm:t>
        <a:bodyPr/>
        <a:lstStyle/>
        <a:p>
          <a:endParaRPr lang="zh-CN" altLang="en-US"/>
        </a:p>
      </dgm:t>
    </dgm:pt>
    <dgm:pt modelId="{7EA45581-8417-4126-B933-A0D3811A8562}" type="sibTrans" cxnId="{099734A7-37BF-44EC-B230-7DBDAF8528DE}">
      <dgm:prSet/>
      <dgm:spPr/>
      <dgm:t>
        <a:bodyPr/>
        <a:lstStyle/>
        <a:p>
          <a:endParaRPr lang="zh-CN" altLang="en-US"/>
        </a:p>
      </dgm:t>
    </dgm:pt>
    <dgm:pt modelId="{7AE3CBCE-5264-4520-A28C-36CB65E561A0}">
      <dgm:prSet phldrT="[文本]"/>
      <dgm:spPr/>
      <dgm:t>
        <a:bodyPr/>
        <a:lstStyle/>
        <a:p>
          <a:endParaRPr lang="zh-CN" altLang="en-US" dirty="0"/>
        </a:p>
      </dgm:t>
    </dgm:pt>
    <dgm:pt modelId="{066AD688-CFBC-453E-B0C6-9489F8E54B6C}" type="parTrans" cxnId="{B29C660A-EF25-4976-9DE3-C07BC696533D}">
      <dgm:prSet/>
      <dgm:spPr/>
      <dgm:t>
        <a:bodyPr/>
        <a:lstStyle/>
        <a:p>
          <a:endParaRPr lang="zh-CN" altLang="en-US"/>
        </a:p>
      </dgm:t>
    </dgm:pt>
    <dgm:pt modelId="{457A6D2E-992F-49A8-A440-A5A84306CE1C}" type="sibTrans" cxnId="{B29C660A-EF25-4976-9DE3-C07BC696533D}">
      <dgm:prSet/>
      <dgm:spPr/>
      <dgm:t>
        <a:bodyPr/>
        <a:lstStyle/>
        <a:p>
          <a:endParaRPr lang="zh-CN" altLang="en-US"/>
        </a:p>
      </dgm:t>
    </dgm:pt>
    <dgm:pt modelId="{B8BF6A79-B840-49C3-AFFE-0954EBE8329F}">
      <dgm:prSet phldrT="[文本]"/>
      <dgm:spPr>
        <a:solidFill>
          <a:srgbClr val="C00000">
            <a:alpha val="50000"/>
          </a:srgbClr>
        </a:solidFill>
      </dgm:spPr>
      <dgm:t>
        <a:bodyPr/>
        <a:lstStyle/>
        <a:p>
          <a:r>
            <a:rPr lang="zh-CN" altLang="en-US" dirty="0" smtClean="0"/>
            <a:t>风险提示</a:t>
          </a:r>
          <a:endParaRPr lang="zh-CN" altLang="en-US" dirty="0"/>
        </a:p>
      </dgm:t>
    </dgm:pt>
    <dgm:pt modelId="{5093BCB7-E7B2-4565-94B1-879949CE1777}" type="parTrans" cxnId="{D8C7D807-F766-4F2A-AD6C-A2F933A11C7E}">
      <dgm:prSet/>
      <dgm:spPr/>
      <dgm:t>
        <a:bodyPr/>
        <a:lstStyle/>
        <a:p>
          <a:endParaRPr lang="zh-CN" altLang="en-US"/>
        </a:p>
      </dgm:t>
    </dgm:pt>
    <dgm:pt modelId="{43EBB7F1-CF52-49AD-B096-B182922E2D50}" type="sibTrans" cxnId="{D8C7D807-F766-4F2A-AD6C-A2F933A11C7E}">
      <dgm:prSet/>
      <dgm:spPr/>
      <dgm:t>
        <a:bodyPr/>
        <a:lstStyle/>
        <a:p>
          <a:endParaRPr lang="zh-CN" altLang="en-US"/>
        </a:p>
      </dgm:t>
    </dgm:pt>
    <dgm:pt modelId="{FE2DD62D-838A-4DD8-A95F-BC63B7B3643F}">
      <dgm:prSet phldrT="[文本]"/>
      <dgm:spPr/>
      <dgm:t>
        <a:bodyPr/>
        <a:lstStyle/>
        <a:p>
          <a:r>
            <a:rPr lang="zh-CN" altLang="en-US" dirty="0" smtClean="0"/>
            <a:t>客户分类</a:t>
          </a:r>
          <a:endParaRPr lang="zh-CN" altLang="en-US" dirty="0"/>
        </a:p>
      </dgm:t>
    </dgm:pt>
    <dgm:pt modelId="{C0C9E3B3-F292-4348-BB1E-BE7318D558A7}" type="parTrans" cxnId="{0762C868-4C47-413B-9843-91824E8437EA}">
      <dgm:prSet/>
      <dgm:spPr/>
      <dgm:t>
        <a:bodyPr/>
        <a:lstStyle/>
        <a:p>
          <a:endParaRPr lang="zh-CN" altLang="en-US"/>
        </a:p>
      </dgm:t>
    </dgm:pt>
    <dgm:pt modelId="{553F167C-BC9A-48C0-ACFC-ED8F9251F413}" type="sibTrans" cxnId="{0762C868-4C47-413B-9843-91824E8437EA}">
      <dgm:prSet/>
      <dgm:spPr/>
      <dgm:t>
        <a:bodyPr/>
        <a:lstStyle/>
        <a:p>
          <a:endParaRPr lang="zh-CN" altLang="en-US"/>
        </a:p>
      </dgm:t>
    </dgm:pt>
    <dgm:pt modelId="{6264C4AB-999A-4E13-8048-AAE3508C289C}">
      <dgm:prSet phldrT="[文本]"/>
      <dgm:spPr/>
      <dgm:t>
        <a:bodyPr/>
        <a:lstStyle/>
        <a:p>
          <a:r>
            <a:rPr lang="zh-CN" altLang="en-US" dirty="0" smtClean="0"/>
            <a:t>业务审核</a:t>
          </a:r>
          <a:endParaRPr lang="zh-CN" altLang="en-US" dirty="0"/>
        </a:p>
      </dgm:t>
    </dgm:pt>
    <dgm:pt modelId="{129AD749-B560-4353-82C5-E798D176E4D0}" type="parTrans" cxnId="{412C7D1F-FA7E-4FE9-B1E5-FFCD1087EFDF}">
      <dgm:prSet/>
      <dgm:spPr/>
      <dgm:t>
        <a:bodyPr/>
        <a:lstStyle/>
        <a:p>
          <a:endParaRPr lang="zh-CN" altLang="en-US"/>
        </a:p>
      </dgm:t>
    </dgm:pt>
    <dgm:pt modelId="{63B1C1BB-48F4-4BD6-9617-2BB86CAE9AE1}" type="sibTrans" cxnId="{412C7D1F-FA7E-4FE9-B1E5-FFCD1087EFDF}">
      <dgm:prSet/>
      <dgm:spPr/>
      <dgm:t>
        <a:bodyPr/>
        <a:lstStyle/>
        <a:p>
          <a:endParaRPr lang="zh-CN" altLang="en-US"/>
        </a:p>
      </dgm:t>
    </dgm:pt>
    <dgm:pt modelId="{114330CA-7700-4C8A-81DD-0391221165A7}">
      <dgm:prSet phldrT="[文本]"/>
      <dgm:spPr/>
      <dgm:t>
        <a:bodyPr/>
        <a:lstStyle/>
        <a:p>
          <a:r>
            <a:rPr lang="zh-CN" altLang="en-US" dirty="0" smtClean="0"/>
            <a:t>客户识别</a:t>
          </a:r>
          <a:endParaRPr lang="zh-CN" altLang="en-US" dirty="0"/>
        </a:p>
      </dgm:t>
    </dgm:pt>
    <dgm:pt modelId="{DA6C9CBE-1116-47DA-8B5B-02F67B956FF6}" type="sibTrans" cxnId="{3B036984-D6CD-4678-A22A-978F22E2A52D}">
      <dgm:prSet/>
      <dgm:spPr/>
      <dgm:t>
        <a:bodyPr/>
        <a:lstStyle/>
        <a:p>
          <a:endParaRPr lang="zh-CN" altLang="en-US"/>
        </a:p>
      </dgm:t>
    </dgm:pt>
    <dgm:pt modelId="{BEDC8419-FF4E-49B5-B0B4-7B814482F644}" type="parTrans" cxnId="{3B036984-D6CD-4678-A22A-978F22E2A52D}">
      <dgm:prSet/>
      <dgm:spPr/>
      <dgm:t>
        <a:bodyPr/>
        <a:lstStyle/>
        <a:p>
          <a:endParaRPr lang="zh-CN" altLang="en-US"/>
        </a:p>
      </dgm:t>
    </dgm:pt>
    <dgm:pt modelId="{F7053446-1B70-4294-8032-DEFC575873BD}" type="pres">
      <dgm:prSet presAssocID="{34D04643-016D-4367-81F2-AD6185904E8B}" presName="composite" presStyleCnt="0">
        <dgm:presLayoutVars>
          <dgm:chMax val="1"/>
          <dgm:dir/>
          <dgm:resizeHandles val="exact"/>
        </dgm:presLayoutVars>
      </dgm:prSet>
      <dgm:spPr/>
    </dgm:pt>
    <dgm:pt modelId="{298290B7-5D0F-4A3B-9048-7D3179930E89}" type="pres">
      <dgm:prSet presAssocID="{34D04643-016D-4367-81F2-AD6185904E8B}" presName="radial" presStyleCnt="0">
        <dgm:presLayoutVars>
          <dgm:animLvl val="ctr"/>
        </dgm:presLayoutVars>
      </dgm:prSet>
      <dgm:spPr/>
    </dgm:pt>
    <dgm:pt modelId="{5101B53C-0EB3-4699-89FA-3420A7577EEF}" type="pres">
      <dgm:prSet presAssocID="{F739E854-61E9-44FA-981A-CADC24C0261B}" presName="centerShape" presStyleLbl="vennNode1" presStyleIdx="0" presStyleCnt="6"/>
      <dgm:spPr/>
      <dgm:t>
        <a:bodyPr/>
        <a:lstStyle/>
        <a:p>
          <a:endParaRPr lang="zh-CN" altLang="en-US"/>
        </a:p>
      </dgm:t>
    </dgm:pt>
    <dgm:pt modelId="{D5CF65CE-2006-4601-A2C1-D67B6B849CAC}" type="pres">
      <dgm:prSet presAssocID="{114330CA-7700-4C8A-81DD-0391221165A7}" presName="node" presStyleLbl="vennNode1" presStyleIdx="1" presStyleCnt="6">
        <dgm:presLayoutVars>
          <dgm:bulletEnabled val="1"/>
        </dgm:presLayoutVars>
      </dgm:prSet>
      <dgm:spPr/>
      <dgm:t>
        <a:bodyPr/>
        <a:lstStyle/>
        <a:p>
          <a:endParaRPr lang="zh-CN" altLang="en-US"/>
        </a:p>
      </dgm:t>
    </dgm:pt>
    <dgm:pt modelId="{CC14C18A-BDED-4926-9AFF-EDDF070D9D65}" type="pres">
      <dgm:prSet presAssocID="{FE2DD62D-838A-4DD8-A95F-BC63B7B3643F}" presName="node" presStyleLbl="vennNode1" presStyleIdx="2" presStyleCnt="6">
        <dgm:presLayoutVars>
          <dgm:bulletEnabled val="1"/>
        </dgm:presLayoutVars>
      </dgm:prSet>
      <dgm:spPr/>
      <dgm:t>
        <a:bodyPr/>
        <a:lstStyle/>
        <a:p>
          <a:endParaRPr lang="zh-CN" altLang="en-US"/>
        </a:p>
      </dgm:t>
    </dgm:pt>
    <dgm:pt modelId="{08D2089D-CFD7-4123-A22C-930E98F51F12}" type="pres">
      <dgm:prSet presAssocID="{6264C4AB-999A-4E13-8048-AAE3508C289C}" presName="node" presStyleLbl="vennNode1" presStyleIdx="3" presStyleCnt="6">
        <dgm:presLayoutVars>
          <dgm:bulletEnabled val="1"/>
        </dgm:presLayoutVars>
      </dgm:prSet>
      <dgm:spPr/>
      <dgm:t>
        <a:bodyPr/>
        <a:lstStyle/>
        <a:p>
          <a:endParaRPr lang="zh-CN" altLang="en-US"/>
        </a:p>
      </dgm:t>
    </dgm:pt>
    <dgm:pt modelId="{11F24C4D-9697-4E4F-9667-3346FC9FA5A6}" type="pres">
      <dgm:prSet presAssocID="{B8BF6A79-B840-49C3-AFFE-0954EBE8329F}" presName="node" presStyleLbl="vennNode1" presStyleIdx="4" presStyleCnt="6" custScaleX="172080" custScaleY="175764">
        <dgm:presLayoutVars>
          <dgm:bulletEnabled val="1"/>
        </dgm:presLayoutVars>
      </dgm:prSet>
      <dgm:spPr/>
      <dgm:t>
        <a:bodyPr/>
        <a:lstStyle/>
        <a:p>
          <a:endParaRPr lang="zh-CN" altLang="en-US"/>
        </a:p>
      </dgm:t>
    </dgm:pt>
    <dgm:pt modelId="{41D79F41-896F-4CDD-8E47-F2C491EE7F9F}" type="pres">
      <dgm:prSet presAssocID="{890AD403-027D-4362-B38A-F9CDFB77F846}" presName="node" presStyleLbl="vennNode1" presStyleIdx="5" presStyleCnt="6">
        <dgm:presLayoutVars>
          <dgm:bulletEnabled val="1"/>
        </dgm:presLayoutVars>
      </dgm:prSet>
      <dgm:spPr/>
      <dgm:t>
        <a:bodyPr/>
        <a:lstStyle/>
        <a:p>
          <a:endParaRPr lang="zh-CN" altLang="en-US"/>
        </a:p>
      </dgm:t>
    </dgm:pt>
  </dgm:ptLst>
  <dgm:cxnLst>
    <dgm:cxn modelId="{8CC7EDC6-3CEE-46E5-BA03-498DEBFFFFDC}" type="presOf" srcId="{F739E854-61E9-44FA-981A-CADC24C0261B}" destId="{5101B53C-0EB3-4699-89FA-3420A7577EEF}" srcOrd="0" destOrd="0" presId="urn:microsoft.com/office/officeart/2005/8/layout/radial3"/>
    <dgm:cxn modelId="{016FEFDE-3612-4C82-B674-45E5DABA5E19}" type="presOf" srcId="{FE2DD62D-838A-4DD8-A95F-BC63B7B3643F}" destId="{CC14C18A-BDED-4926-9AFF-EDDF070D9D65}" srcOrd="0" destOrd="0" presId="urn:microsoft.com/office/officeart/2005/8/layout/radial3"/>
    <dgm:cxn modelId="{A88359C1-AC1E-47E2-9430-39979B5DBE16}" type="presOf" srcId="{34D04643-016D-4367-81F2-AD6185904E8B}" destId="{F7053446-1B70-4294-8032-DEFC575873BD}" srcOrd="0" destOrd="0" presId="urn:microsoft.com/office/officeart/2005/8/layout/radial3"/>
    <dgm:cxn modelId="{5F452C45-563B-4CBF-BCFE-D5D0362B68AD}" srcId="{34D04643-016D-4367-81F2-AD6185904E8B}" destId="{748C19C9-379B-495F-8512-0CA99523E1AB}" srcOrd="2" destOrd="0" parTransId="{DC193433-F144-4BFD-8785-5D2F886EDF68}" sibTransId="{036F2237-B9C0-4B28-AB95-C8DFFEF5024A}"/>
    <dgm:cxn modelId="{BF4182A6-72CC-421D-87D1-BEC1431993D5}" srcId="{748C19C9-379B-495F-8512-0CA99523E1AB}" destId="{C83801F3-DE20-4297-8DDC-A49D57EDB513}" srcOrd="0" destOrd="0" parTransId="{E039B986-6828-4129-A7D1-1492DFB77940}" sibTransId="{A55E10ED-DCC9-4CA1-8763-5A5D6DF59C57}"/>
    <dgm:cxn modelId="{4E392915-F9EC-47FE-BD5C-EE71442DBA8C}" type="presOf" srcId="{114330CA-7700-4C8A-81DD-0391221165A7}" destId="{D5CF65CE-2006-4601-A2C1-D67B6B849CAC}" srcOrd="0" destOrd="0" presId="urn:microsoft.com/office/officeart/2005/8/layout/radial3"/>
    <dgm:cxn modelId="{26DD0404-EDB4-46BA-BF35-CFBFFA023557}" srcId="{34D04643-016D-4367-81F2-AD6185904E8B}" destId="{F739E854-61E9-44FA-981A-CADC24C0261B}" srcOrd="0" destOrd="0" parTransId="{235FC4F9-901B-4035-B754-B8B73FCD3606}" sibTransId="{141CF049-5A09-4B78-90E2-2236D13CD452}"/>
    <dgm:cxn modelId="{B797A07B-6D16-4150-8592-D532EBDF7245}" srcId="{34D04643-016D-4367-81F2-AD6185904E8B}" destId="{395CC645-1917-46A3-912C-49EE913F91EB}" srcOrd="3" destOrd="0" parTransId="{4601EF15-B19D-4480-9831-1C130DD5B6E0}" sibTransId="{52F0B14B-C56E-4EB7-965C-0CEA1DA62BBA}"/>
    <dgm:cxn modelId="{D8C7D807-F766-4F2A-AD6C-A2F933A11C7E}" srcId="{F739E854-61E9-44FA-981A-CADC24C0261B}" destId="{B8BF6A79-B840-49C3-AFFE-0954EBE8329F}" srcOrd="3" destOrd="0" parTransId="{5093BCB7-E7B2-4565-94B1-879949CE1777}" sibTransId="{43EBB7F1-CF52-49AD-B096-B182922E2D50}"/>
    <dgm:cxn modelId="{4393C797-FEAB-4C23-B802-90E17DD35539}" srcId="{F739E854-61E9-44FA-981A-CADC24C0261B}" destId="{890AD403-027D-4362-B38A-F9CDFB77F846}" srcOrd="4" destOrd="0" parTransId="{56F50E40-73CD-4393-BE76-4EF770598AEB}" sibTransId="{BCE46FB0-8AE9-43FA-9EA3-3A95286E2066}"/>
    <dgm:cxn modelId="{29DDD00A-DD83-4F39-9B8E-48BA8B9DD715}" type="presOf" srcId="{B8BF6A79-B840-49C3-AFFE-0954EBE8329F}" destId="{11F24C4D-9697-4E4F-9667-3346FC9FA5A6}" srcOrd="0" destOrd="0" presId="urn:microsoft.com/office/officeart/2005/8/layout/radial3"/>
    <dgm:cxn modelId="{3B036984-D6CD-4678-A22A-978F22E2A52D}" srcId="{F739E854-61E9-44FA-981A-CADC24C0261B}" destId="{114330CA-7700-4C8A-81DD-0391221165A7}" srcOrd="0" destOrd="0" parTransId="{BEDC8419-FF4E-49B5-B0B4-7B814482F644}" sibTransId="{DA6C9CBE-1116-47DA-8B5B-02F67B956FF6}"/>
    <dgm:cxn modelId="{CD95CB39-480E-4FB7-83E3-FF261ADD6667}" type="presOf" srcId="{6264C4AB-999A-4E13-8048-AAE3508C289C}" destId="{08D2089D-CFD7-4123-A22C-930E98F51F12}" srcOrd="0" destOrd="0" presId="urn:microsoft.com/office/officeart/2005/8/layout/radial3"/>
    <dgm:cxn modelId="{42A34986-88C9-4527-92AE-AB3C7EE4C0DC}" type="presOf" srcId="{890AD403-027D-4362-B38A-F9CDFB77F846}" destId="{41D79F41-896F-4CDD-8E47-F2C491EE7F9F}" srcOrd="0" destOrd="0" presId="urn:microsoft.com/office/officeart/2005/8/layout/radial3"/>
    <dgm:cxn modelId="{099734A7-37BF-44EC-B230-7DBDAF8528DE}" srcId="{748C19C9-379B-495F-8512-0CA99523E1AB}" destId="{332C594D-16A4-49ED-8737-0C2DEF4F0027}" srcOrd="1" destOrd="0" parTransId="{BCAB3120-4560-41AD-8D4D-ADABFC00E160}" sibTransId="{7EA45581-8417-4126-B933-A0D3811A8562}"/>
    <dgm:cxn modelId="{B29C660A-EF25-4976-9DE3-C07BC696533D}" srcId="{34D04643-016D-4367-81F2-AD6185904E8B}" destId="{7AE3CBCE-5264-4520-A28C-36CB65E561A0}" srcOrd="1" destOrd="0" parTransId="{066AD688-CFBC-453E-B0C6-9489F8E54B6C}" sibTransId="{457A6D2E-992F-49A8-A440-A5A84306CE1C}"/>
    <dgm:cxn modelId="{412C7D1F-FA7E-4FE9-B1E5-FFCD1087EFDF}" srcId="{F739E854-61E9-44FA-981A-CADC24C0261B}" destId="{6264C4AB-999A-4E13-8048-AAE3508C289C}" srcOrd="2" destOrd="0" parTransId="{129AD749-B560-4353-82C5-E798D176E4D0}" sibTransId="{63B1C1BB-48F4-4BD6-9617-2BB86CAE9AE1}"/>
    <dgm:cxn modelId="{0762C868-4C47-413B-9843-91824E8437EA}" srcId="{F739E854-61E9-44FA-981A-CADC24C0261B}" destId="{FE2DD62D-838A-4DD8-A95F-BC63B7B3643F}" srcOrd="1" destOrd="0" parTransId="{C0C9E3B3-F292-4348-BB1E-BE7318D558A7}" sibTransId="{553F167C-BC9A-48C0-ACFC-ED8F9251F413}"/>
    <dgm:cxn modelId="{F22E62B9-FCB6-4D9A-B35C-3E5674155F0F}" type="presParOf" srcId="{F7053446-1B70-4294-8032-DEFC575873BD}" destId="{298290B7-5D0F-4A3B-9048-7D3179930E89}" srcOrd="0" destOrd="0" presId="urn:microsoft.com/office/officeart/2005/8/layout/radial3"/>
    <dgm:cxn modelId="{2AC12AD5-1AA5-477A-B6A1-08258E8A5D1C}" type="presParOf" srcId="{298290B7-5D0F-4A3B-9048-7D3179930E89}" destId="{5101B53C-0EB3-4699-89FA-3420A7577EEF}" srcOrd="0" destOrd="0" presId="urn:microsoft.com/office/officeart/2005/8/layout/radial3"/>
    <dgm:cxn modelId="{04E1B2F6-067E-4D27-AF60-50B9201569FC}" type="presParOf" srcId="{298290B7-5D0F-4A3B-9048-7D3179930E89}" destId="{D5CF65CE-2006-4601-A2C1-D67B6B849CAC}" srcOrd="1" destOrd="0" presId="urn:microsoft.com/office/officeart/2005/8/layout/radial3"/>
    <dgm:cxn modelId="{01631438-44A1-469D-981B-ECE3D445C3A8}" type="presParOf" srcId="{298290B7-5D0F-4A3B-9048-7D3179930E89}" destId="{CC14C18A-BDED-4926-9AFF-EDDF070D9D65}" srcOrd="2" destOrd="0" presId="urn:microsoft.com/office/officeart/2005/8/layout/radial3"/>
    <dgm:cxn modelId="{C4CE493D-7EB6-4C4C-8FC6-27F7B5D942FC}" type="presParOf" srcId="{298290B7-5D0F-4A3B-9048-7D3179930E89}" destId="{08D2089D-CFD7-4123-A22C-930E98F51F12}" srcOrd="3" destOrd="0" presId="urn:microsoft.com/office/officeart/2005/8/layout/radial3"/>
    <dgm:cxn modelId="{F18AFF22-CCCC-426A-87CD-B316ED75F936}" type="presParOf" srcId="{298290B7-5D0F-4A3B-9048-7D3179930E89}" destId="{11F24C4D-9697-4E4F-9667-3346FC9FA5A6}" srcOrd="4" destOrd="0" presId="urn:microsoft.com/office/officeart/2005/8/layout/radial3"/>
    <dgm:cxn modelId="{6CCE6746-37E6-4438-9362-E604CA181133}" type="presParOf" srcId="{298290B7-5D0F-4A3B-9048-7D3179930E89}" destId="{41D79F41-896F-4CDD-8E47-F2C491EE7F9F}" srcOrd="5" destOrd="0" presId="urn:microsoft.com/office/officeart/2005/8/layout/radial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7DA255-4712-4F7E-975D-D667CF833E58}">
      <dsp:nvSpPr>
        <dsp:cNvPr id="0" name=""/>
        <dsp:cNvSpPr/>
      </dsp:nvSpPr>
      <dsp:spPr>
        <a:xfrm rot="5400000">
          <a:off x="207661" y="2407001"/>
          <a:ext cx="1486499" cy="1891902"/>
        </a:xfrm>
        <a:prstGeom prst="corner">
          <a:avLst>
            <a:gd name="adj1" fmla="val 16120"/>
            <a:gd name="adj2" fmla="val 161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6670974-1806-4E3D-B6D2-65B7CBBD11E5}">
      <dsp:nvSpPr>
        <dsp:cNvPr id="0" name=""/>
        <dsp:cNvSpPr/>
      </dsp:nvSpPr>
      <dsp:spPr>
        <a:xfrm>
          <a:off x="312315" y="2886555"/>
          <a:ext cx="1747478" cy="15356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en-US" altLang="zh-CN" sz="1800" b="1" kern="1200" dirty="0" smtClean="0"/>
            <a:t>90</a:t>
          </a:r>
          <a:r>
            <a:rPr lang="zh-CN" altLang="en-US" sz="1800" b="1" kern="1200" dirty="0" smtClean="0"/>
            <a:t>年代往事</a:t>
          </a:r>
          <a:endParaRPr lang="zh-CN" altLang="en-US" sz="1800" b="1" kern="1200" dirty="0"/>
        </a:p>
        <a:p>
          <a:pPr marL="114300" lvl="1" indent="-114300" algn="l" defTabSz="622300">
            <a:lnSpc>
              <a:spcPct val="90000"/>
            </a:lnSpc>
            <a:spcBef>
              <a:spcPct val="0"/>
            </a:spcBef>
            <a:spcAft>
              <a:spcPct val="15000"/>
            </a:spcAft>
            <a:buChar char="••"/>
          </a:pPr>
          <a:r>
            <a:rPr lang="en-US" altLang="zh-CN" sz="1400" kern="1200" dirty="0" smtClean="0"/>
            <a:t>1994</a:t>
          </a:r>
          <a:r>
            <a:rPr lang="zh-CN" altLang="en-US" sz="1400" kern="1200" dirty="0" smtClean="0"/>
            <a:t>年</a:t>
          </a:r>
          <a:endParaRPr lang="zh-CN" altLang="en-US" sz="1400" kern="1200" dirty="0"/>
        </a:p>
        <a:p>
          <a:pPr marL="114300" lvl="1" indent="-114300" algn="l" defTabSz="622300">
            <a:lnSpc>
              <a:spcPct val="90000"/>
            </a:lnSpc>
            <a:spcBef>
              <a:spcPct val="0"/>
            </a:spcBef>
            <a:spcAft>
              <a:spcPct val="15000"/>
            </a:spcAft>
            <a:buChar char="••"/>
          </a:pPr>
          <a:r>
            <a:rPr lang="en-US" altLang="zh-CN" sz="1400" kern="1200" dirty="0" smtClean="0"/>
            <a:t>1996</a:t>
          </a:r>
          <a:r>
            <a:rPr lang="zh-CN" altLang="en-US" sz="1400" kern="1200" dirty="0" smtClean="0"/>
            <a:t>年</a:t>
          </a:r>
          <a:r>
            <a:rPr lang="en-US" altLang="zh-CN" sz="1400" kern="1200" dirty="0" smtClean="0"/>
            <a:t> </a:t>
          </a:r>
          <a:endParaRPr lang="zh-CN" altLang="en-US" sz="1400" kern="1200" dirty="0"/>
        </a:p>
        <a:p>
          <a:pPr marL="114300" lvl="1" indent="-114300" algn="l" defTabSz="622300">
            <a:lnSpc>
              <a:spcPct val="90000"/>
            </a:lnSpc>
            <a:spcBef>
              <a:spcPct val="0"/>
            </a:spcBef>
            <a:spcAft>
              <a:spcPct val="15000"/>
            </a:spcAft>
            <a:buChar char="••"/>
          </a:pPr>
          <a:r>
            <a:rPr lang="en-US" altLang="zh-CN" sz="1400" kern="1200" dirty="0" smtClean="0"/>
            <a:t>1997</a:t>
          </a:r>
          <a:r>
            <a:rPr lang="zh-CN" altLang="en-US" sz="1400" kern="1200" dirty="0" smtClean="0"/>
            <a:t>年</a:t>
          </a:r>
          <a:r>
            <a:rPr lang="en-US" altLang="zh-CN" sz="1400" kern="1200" dirty="0" smtClean="0"/>
            <a:t> </a:t>
          </a:r>
          <a:endParaRPr lang="zh-CN" altLang="en-US" sz="1400" kern="1200" dirty="0"/>
        </a:p>
      </dsp:txBody>
      <dsp:txXfrm>
        <a:off x="312315" y="2886555"/>
        <a:ext cx="1747478" cy="1535696"/>
      </dsp:txXfrm>
    </dsp:sp>
    <dsp:sp modelId="{FE6B930D-D980-4800-B54D-DF887A4FF0D0}">
      <dsp:nvSpPr>
        <dsp:cNvPr id="0" name=""/>
        <dsp:cNvSpPr/>
      </dsp:nvSpPr>
      <dsp:spPr>
        <a:xfrm>
          <a:off x="1409017" y="2051977"/>
          <a:ext cx="464724" cy="464724"/>
        </a:xfrm>
        <a:prstGeom prst="triangle">
          <a:avLst>
            <a:gd name="adj" fmla="val 10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AA4A25B-2646-4502-A6B0-F5B8B6F40051}">
      <dsp:nvSpPr>
        <dsp:cNvPr id="0" name=""/>
        <dsp:cNvSpPr/>
      </dsp:nvSpPr>
      <dsp:spPr>
        <a:xfrm rot="5400000">
          <a:off x="2107932" y="1781705"/>
          <a:ext cx="1919838" cy="2001767"/>
        </a:xfrm>
        <a:prstGeom prst="corner">
          <a:avLst>
            <a:gd name="adj1" fmla="val 16120"/>
            <a:gd name="adj2" fmla="val 161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2D57652-ADE3-41F4-B7F6-A80691A62A50}">
      <dsp:nvSpPr>
        <dsp:cNvPr id="0" name=""/>
        <dsp:cNvSpPr/>
      </dsp:nvSpPr>
      <dsp:spPr>
        <a:xfrm>
          <a:off x="2418578" y="2156148"/>
          <a:ext cx="1866985" cy="16624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zh-CN" altLang="en-US" sz="1800" b="1" kern="1200" dirty="0" smtClean="0"/>
            <a:t>加入世贸后的</a:t>
          </a:r>
          <a:endParaRPr lang="en-US" altLang="zh-CN" sz="1800" b="1" kern="1200" dirty="0" smtClean="0"/>
        </a:p>
        <a:p>
          <a:pPr lvl="0" algn="l" defTabSz="800100">
            <a:lnSpc>
              <a:spcPct val="90000"/>
            </a:lnSpc>
            <a:spcBef>
              <a:spcPct val="0"/>
            </a:spcBef>
            <a:spcAft>
              <a:spcPct val="35000"/>
            </a:spcAft>
          </a:pPr>
          <a:r>
            <a:rPr lang="zh-CN" altLang="en-US" sz="1800" b="1" kern="1200" dirty="0" smtClean="0"/>
            <a:t>“大踏步”</a:t>
          </a:r>
          <a:endParaRPr lang="en-US" altLang="zh-CN" sz="1800" b="1" kern="1200" dirty="0" smtClean="0"/>
        </a:p>
        <a:p>
          <a:pPr marL="114300" lvl="1" indent="-114300" algn="l" defTabSz="622300">
            <a:lnSpc>
              <a:spcPct val="90000"/>
            </a:lnSpc>
            <a:spcBef>
              <a:spcPct val="0"/>
            </a:spcBef>
            <a:spcAft>
              <a:spcPct val="15000"/>
            </a:spcAft>
            <a:buChar char="••"/>
          </a:pPr>
          <a:r>
            <a:rPr lang="en-US" altLang="zh-CN" sz="1400" kern="1200" dirty="0" smtClean="0"/>
            <a:t>2001</a:t>
          </a:r>
          <a:r>
            <a:rPr lang="zh-CN" altLang="en-US" sz="1400" kern="1200" dirty="0" smtClean="0"/>
            <a:t>年</a:t>
          </a:r>
          <a:endParaRPr lang="en-US" altLang="zh-CN" sz="1400" kern="1200" dirty="0" smtClean="0"/>
        </a:p>
        <a:p>
          <a:pPr marL="114300" lvl="1" indent="-114300" algn="l" defTabSz="622300">
            <a:lnSpc>
              <a:spcPct val="90000"/>
            </a:lnSpc>
            <a:spcBef>
              <a:spcPct val="0"/>
            </a:spcBef>
            <a:spcAft>
              <a:spcPct val="15000"/>
            </a:spcAft>
            <a:buChar char="••"/>
          </a:pPr>
          <a:r>
            <a:rPr lang="en-US" altLang="zh-CN" sz="1400" kern="1200" dirty="0" smtClean="0"/>
            <a:t>2003</a:t>
          </a:r>
          <a:r>
            <a:rPr lang="zh-CN" altLang="en-US" sz="1400" kern="1200" dirty="0" smtClean="0"/>
            <a:t>年</a:t>
          </a:r>
          <a:endParaRPr lang="en-US" altLang="zh-CN" sz="1400" kern="1200" dirty="0" smtClean="0"/>
        </a:p>
        <a:p>
          <a:pPr marL="114300" lvl="1" indent="-114300" algn="l" defTabSz="622300">
            <a:lnSpc>
              <a:spcPct val="90000"/>
            </a:lnSpc>
            <a:spcBef>
              <a:spcPct val="0"/>
            </a:spcBef>
            <a:spcAft>
              <a:spcPct val="15000"/>
            </a:spcAft>
            <a:buChar char="••"/>
          </a:pPr>
          <a:r>
            <a:rPr lang="en-US" altLang="zh-CN" sz="1400" kern="1200" dirty="0" smtClean="0"/>
            <a:t>2005</a:t>
          </a:r>
          <a:r>
            <a:rPr lang="zh-CN" altLang="en-US" sz="1400" kern="1200" dirty="0" smtClean="0"/>
            <a:t>年</a:t>
          </a:r>
          <a:endParaRPr lang="en-US" altLang="zh-CN" sz="1400" kern="1200" dirty="0" smtClean="0"/>
        </a:p>
      </dsp:txBody>
      <dsp:txXfrm>
        <a:off x="2418578" y="2156148"/>
        <a:ext cx="1866985" cy="1662473"/>
      </dsp:txXfrm>
    </dsp:sp>
    <dsp:sp modelId="{F5B82C20-3AEF-4DBD-87CF-BC9A771CFBB0}">
      <dsp:nvSpPr>
        <dsp:cNvPr id="0" name=""/>
        <dsp:cNvSpPr/>
      </dsp:nvSpPr>
      <dsp:spPr>
        <a:xfrm>
          <a:off x="3621657" y="1194066"/>
          <a:ext cx="464724" cy="464724"/>
        </a:xfrm>
        <a:prstGeom prst="triangle">
          <a:avLst>
            <a:gd name="adj" fmla="val 10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706A232-6FE5-499D-B540-55B6D7A9C3BC}">
      <dsp:nvSpPr>
        <dsp:cNvPr id="0" name=""/>
        <dsp:cNvSpPr/>
      </dsp:nvSpPr>
      <dsp:spPr>
        <a:xfrm rot="5400000">
          <a:off x="5360902" y="-12422"/>
          <a:ext cx="2683287" cy="4161553"/>
        </a:xfrm>
        <a:prstGeom prst="corner">
          <a:avLst>
            <a:gd name="adj1" fmla="val 16120"/>
            <a:gd name="adj2" fmla="val 161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935CCE9-F60C-4F63-B1BF-3EDBB41E33B0}">
      <dsp:nvSpPr>
        <dsp:cNvPr id="0" name=""/>
        <dsp:cNvSpPr/>
      </dsp:nvSpPr>
      <dsp:spPr>
        <a:xfrm>
          <a:off x="5040867" y="1223420"/>
          <a:ext cx="5132362" cy="2159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150000"/>
            </a:lnSpc>
            <a:spcBef>
              <a:spcPct val="0"/>
            </a:spcBef>
            <a:spcAft>
              <a:spcPct val="35000"/>
            </a:spcAft>
          </a:pPr>
          <a:r>
            <a:rPr lang="zh-CN" altLang="en-US" sz="1800" b="1" kern="1200" dirty="0" smtClean="0"/>
            <a:t>“便利化”进行时</a:t>
          </a:r>
          <a:endParaRPr lang="zh-CN" altLang="en-US" sz="1800" b="1" kern="1200" dirty="0"/>
        </a:p>
        <a:p>
          <a:pPr marL="114300" lvl="1" indent="-114300" algn="l" defTabSz="622300">
            <a:lnSpc>
              <a:spcPct val="150000"/>
            </a:lnSpc>
            <a:spcBef>
              <a:spcPct val="0"/>
            </a:spcBef>
            <a:spcAft>
              <a:spcPct val="15000"/>
            </a:spcAft>
            <a:buChar char="••"/>
          </a:pPr>
          <a:r>
            <a:rPr lang="en-US" altLang="zh-CN" sz="1400" b="1" kern="1200" dirty="0" smtClean="0">
              <a:latin typeface="+mn-ea"/>
              <a:ea typeface="+mn-ea"/>
            </a:rPr>
            <a:t>2006</a:t>
          </a:r>
          <a:r>
            <a:rPr lang="zh-CN" altLang="en-US" sz="1400" b="1" kern="1200" dirty="0" smtClean="0">
              <a:latin typeface="+mn-ea"/>
              <a:ea typeface="+mn-ea"/>
            </a:rPr>
            <a:t>年</a:t>
          </a:r>
          <a:r>
            <a:rPr lang="en-US" altLang="zh-CN" sz="1400" b="1" kern="1200" dirty="0" smtClean="0">
              <a:latin typeface="+mn-ea"/>
              <a:ea typeface="+mn-ea"/>
            </a:rPr>
            <a:t>5</a:t>
          </a:r>
          <a:r>
            <a:rPr lang="zh-CN" altLang="en-US" sz="1400" b="1" kern="1200" dirty="0" smtClean="0">
              <a:latin typeface="+mn-ea"/>
              <a:ea typeface="+mn-ea"/>
            </a:rPr>
            <a:t>月 </a:t>
          </a:r>
          <a:r>
            <a:rPr lang="zh-CN" altLang="en-US" sz="1400" b="1" kern="1200" dirty="0" smtClean="0">
              <a:latin typeface="+mn-ea"/>
              <a:ea typeface="+mn-ea"/>
            </a:rPr>
            <a:t>单笔限额</a:t>
          </a:r>
          <a:r>
            <a:rPr lang="en-US" altLang="zh-CN" sz="1400" b="1" kern="1200" dirty="0" smtClean="0">
              <a:latin typeface="+mn-ea"/>
              <a:ea typeface="+mn-ea"/>
            </a:rPr>
            <a:t>-&gt;</a:t>
          </a:r>
          <a:r>
            <a:rPr lang="zh-CN" altLang="en-US" sz="1400" b="1" kern="1200" dirty="0" smtClean="0">
              <a:latin typeface="+mn-ea"/>
              <a:ea typeface="+mn-ea"/>
            </a:rPr>
            <a:t>年度总额</a:t>
          </a:r>
          <a:endParaRPr lang="zh-CN" altLang="en-US" sz="1400" b="1" kern="1200" dirty="0">
            <a:latin typeface="+mn-ea"/>
            <a:ea typeface="+mn-ea"/>
          </a:endParaRPr>
        </a:p>
        <a:p>
          <a:pPr marL="114300" lvl="1" indent="-114300" algn="l" defTabSz="622300">
            <a:lnSpc>
              <a:spcPct val="150000"/>
            </a:lnSpc>
            <a:spcBef>
              <a:spcPct val="0"/>
            </a:spcBef>
            <a:spcAft>
              <a:spcPct val="15000"/>
            </a:spcAft>
            <a:buChar char="••"/>
          </a:pPr>
          <a:r>
            <a:rPr lang="en-US" altLang="zh-CN" sz="1400" b="1" kern="1200" dirty="0" smtClean="0">
              <a:latin typeface="+mn-ea"/>
              <a:ea typeface="+mn-ea"/>
            </a:rPr>
            <a:t>2006</a:t>
          </a:r>
          <a:r>
            <a:rPr lang="zh-CN" altLang="en-US" sz="1400" b="1" kern="1200" dirty="0" smtClean="0">
              <a:latin typeface="+mn-ea"/>
              <a:ea typeface="+mn-ea"/>
            </a:rPr>
            <a:t>年</a:t>
          </a:r>
          <a:r>
            <a:rPr lang="en-US" altLang="zh-CN" sz="1400" b="1" kern="1200" dirty="0" smtClean="0">
              <a:latin typeface="+mn-ea"/>
              <a:ea typeface="+mn-ea"/>
            </a:rPr>
            <a:t>12</a:t>
          </a:r>
          <a:r>
            <a:rPr lang="zh-CN" altLang="en-US" sz="1400" b="1" kern="1200" dirty="0" smtClean="0">
              <a:latin typeface="+mn-ea"/>
              <a:ea typeface="+mn-ea"/>
            </a:rPr>
            <a:t>月 </a:t>
          </a:r>
          <a:r>
            <a:rPr lang="zh-CN" altLang="en-US" sz="1400" b="1" kern="1200" dirty="0" smtClean="0">
              <a:latin typeface="+mn-ea"/>
              <a:ea typeface="+mn-ea"/>
            </a:rPr>
            <a:t>宽进严出</a:t>
          </a:r>
          <a:r>
            <a:rPr lang="en-US" altLang="zh-CN" sz="1400" b="1" kern="1200" dirty="0" smtClean="0">
              <a:latin typeface="+mn-ea"/>
              <a:ea typeface="+mn-ea"/>
            </a:rPr>
            <a:t>-&gt;</a:t>
          </a:r>
          <a:r>
            <a:rPr lang="zh-CN" altLang="en-US" sz="1400" b="1" kern="1200" dirty="0" smtClean="0">
              <a:latin typeface="+mn-ea"/>
              <a:ea typeface="+mn-ea"/>
            </a:rPr>
            <a:t>均衡管理（结售汇年度总额）</a:t>
          </a:r>
          <a:endParaRPr lang="zh-CN" altLang="en-US" sz="1400" b="1" kern="1200" dirty="0">
            <a:latin typeface="+mn-ea"/>
            <a:ea typeface="+mn-ea"/>
          </a:endParaRPr>
        </a:p>
        <a:p>
          <a:pPr marL="114300" lvl="1" indent="-114300" algn="l" defTabSz="622300">
            <a:lnSpc>
              <a:spcPct val="150000"/>
            </a:lnSpc>
            <a:spcBef>
              <a:spcPct val="0"/>
            </a:spcBef>
            <a:spcAft>
              <a:spcPct val="15000"/>
            </a:spcAft>
            <a:buChar char="••"/>
          </a:pPr>
          <a:r>
            <a:rPr lang="en-US" altLang="zh-CN" sz="1400" b="1" kern="1200" dirty="0" smtClean="0">
              <a:latin typeface="+mn-ea"/>
              <a:ea typeface="+mn-ea"/>
            </a:rPr>
            <a:t>2007</a:t>
          </a:r>
          <a:r>
            <a:rPr lang="zh-CN" altLang="en-US" sz="1400" b="1" kern="1200" dirty="0" smtClean="0">
              <a:latin typeface="+mn-ea"/>
              <a:ea typeface="+mn-ea"/>
            </a:rPr>
            <a:t>年 </a:t>
          </a:r>
          <a:r>
            <a:rPr lang="zh-CN" altLang="zh-CN" sz="1400" b="1" kern="1200" dirty="0" smtClean="0">
              <a:solidFill>
                <a:schemeClr val="tx1"/>
              </a:solidFill>
              <a:effectLst/>
              <a:latin typeface="+mn-ea"/>
              <a:ea typeface="+mn-ea"/>
              <a:cs typeface="+mn-cs"/>
            </a:rPr>
            <a:t>年度</a:t>
          </a:r>
          <a:r>
            <a:rPr lang="zh-CN" altLang="zh-CN" sz="1400" b="1" kern="1200" dirty="0" smtClean="0">
              <a:solidFill>
                <a:schemeClr val="tx1"/>
              </a:solidFill>
              <a:effectLst/>
              <a:latin typeface="+mn-ea"/>
              <a:ea typeface="+mn-ea"/>
              <a:cs typeface="+mn-cs"/>
            </a:rPr>
            <a:t>便利化额度</a:t>
          </a:r>
          <a:r>
            <a:rPr lang="en-US" altLang="zh-CN" sz="1400" b="1" kern="1200" dirty="0" smtClean="0">
              <a:solidFill>
                <a:schemeClr val="tx1"/>
              </a:solidFill>
              <a:effectLst/>
              <a:latin typeface="+mn-ea"/>
              <a:ea typeface="+mn-ea"/>
              <a:cs typeface="+mn-cs"/>
            </a:rPr>
            <a:t>+</a:t>
          </a:r>
          <a:r>
            <a:rPr lang="zh-CN" altLang="zh-CN" sz="1400" b="1" kern="1200" dirty="0" smtClean="0">
              <a:solidFill>
                <a:schemeClr val="tx1"/>
              </a:solidFill>
              <a:effectLst/>
              <a:latin typeface="+mn-ea"/>
              <a:ea typeface="+mn-ea"/>
              <a:cs typeface="+mn-cs"/>
            </a:rPr>
            <a:t>真实性合规性</a:t>
          </a:r>
          <a:r>
            <a:rPr lang="zh-CN" altLang="zh-CN" sz="1400" b="1" kern="1200" dirty="0" smtClean="0">
              <a:solidFill>
                <a:schemeClr val="tx1"/>
              </a:solidFill>
              <a:effectLst/>
              <a:latin typeface="+mn-ea"/>
              <a:ea typeface="+mn-ea"/>
              <a:cs typeface="+mn-cs"/>
            </a:rPr>
            <a:t>审核</a:t>
          </a:r>
          <a:r>
            <a:rPr lang="zh-CN" altLang="en-US" sz="1400" b="1" kern="1200" dirty="0" smtClean="0">
              <a:solidFill>
                <a:schemeClr val="tx1"/>
              </a:solidFill>
              <a:effectLst/>
              <a:latin typeface="+mn-ea"/>
              <a:ea typeface="+mn-ea"/>
              <a:cs typeface="+mn-cs"/>
            </a:rPr>
            <a:t>（</a:t>
          </a:r>
          <a:r>
            <a:rPr lang="en-US" altLang="zh-CN" sz="1400" b="1" kern="1200" dirty="0" smtClean="0">
              <a:solidFill>
                <a:schemeClr val="tx1"/>
              </a:solidFill>
              <a:effectLst/>
              <a:latin typeface="+mn-ea"/>
              <a:ea typeface="+mn-ea"/>
              <a:cs typeface="+mn-cs"/>
            </a:rPr>
            <a:t>《</a:t>
          </a:r>
          <a:r>
            <a:rPr lang="zh-CN" altLang="en-US" sz="1400" b="1" kern="1200" dirty="0" smtClean="0">
              <a:solidFill>
                <a:schemeClr val="tx1"/>
              </a:solidFill>
              <a:effectLst/>
              <a:latin typeface="+mn-ea"/>
              <a:ea typeface="+mn-ea"/>
              <a:cs typeface="+mn-cs"/>
            </a:rPr>
            <a:t>实施细则</a:t>
          </a:r>
          <a:r>
            <a:rPr lang="en-US" altLang="zh-CN" sz="1400" b="1" kern="1200" dirty="0" smtClean="0">
              <a:solidFill>
                <a:schemeClr val="tx1"/>
              </a:solidFill>
              <a:effectLst/>
              <a:latin typeface="+mn-ea"/>
              <a:ea typeface="+mn-ea"/>
              <a:cs typeface="+mn-cs"/>
            </a:rPr>
            <a:t>》</a:t>
          </a:r>
          <a:r>
            <a:rPr lang="zh-CN" altLang="en-US" sz="1400" b="1" kern="1200" dirty="0" smtClean="0">
              <a:solidFill>
                <a:schemeClr val="tx1"/>
              </a:solidFill>
              <a:effectLst/>
              <a:latin typeface="+mn-ea"/>
              <a:ea typeface="+mn-ea"/>
              <a:cs typeface="+mn-cs"/>
            </a:rPr>
            <a:t>）</a:t>
          </a:r>
          <a:endParaRPr lang="zh-CN" altLang="en-US" sz="1400" b="1" kern="1200" dirty="0">
            <a:latin typeface="+mn-ea"/>
            <a:ea typeface="+mn-ea"/>
          </a:endParaRPr>
        </a:p>
        <a:p>
          <a:pPr marL="114300" lvl="1" indent="-114300" algn="l" defTabSz="622300">
            <a:lnSpc>
              <a:spcPct val="150000"/>
            </a:lnSpc>
            <a:spcBef>
              <a:spcPct val="0"/>
            </a:spcBef>
            <a:spcAft>
              <a:spcPct val="15000"/>
            </a:spcAft>
            <a:buChar char="••"/>
          </a:pPr>
          <a:r>
            <a:rPr lang="en-US" altLang="zh-CN" sz="1400" b="1" kern="1200" dirty="0" smtClean="0">
              <a:latin typeface="+mn-ea"/>
              <a:ea typeface="+mn-ea"/>
            </a:rPr>
            <a:t>2011</a:t>
          </a:r>
          <a:r>
            <a:rPr lang="zh-CN" altLang="en-US" sz="1400" b="1" kern="1200" dirty="0" smtClean="0">
              <a:latin typeface="+mn-ea"/>
              <a:ea typeface="+mn-ea"/>
            </a:rPr>
            <a:t>年 </a:t>
          </a:r>
          <a:r>
            <a:rPr lang="zh-CN" altLang="en-US" sz="1400" b="1" kern="1200" dirty="0" smtClean="0">
              <a:latin typeface="+mn-ea"/>
              <a:ea typeface="+mn-ea"/>
            </a:rPr>
            <a:t>电子</a:t>
          </a:r>
          <a:r>
            <a:rPr lang="zh-CN" altLang="en-US" sz="1400" b="1" kern="1200" dirty="0" smtClean="0">
              <a:latin typeface="+mn-ea"/>
              <a:ea typeface="+mn-ea"/>
            </a:rPr>
            <a:t>银行结售汇</a:t>
          </a:r>
          <a:endParaRPr lang="zh-CN" altLang="en-US" sz="1400" b="1" kern="1200" dirty="0">
            <a:latin typeface="+mn-ea"/>
            <a:ea typeface="+mn-ea"/>
          </a:endParaRPr>
        </a:p>
      </dsp:txBody>
      <dsp:txXfrm>
        <a:off x="5040867" y="1223420"/>
        <a:ext cx="5132362" cy="215900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01B53C-0EB3-4699-89FA-3420A7577EEF}">
      <dsp:nvSpPr>
        <dsp:cNvPr id="0" name=""/>
        <dsp:cNvSpPr/>
      </dsp:nvSpPr>
      <dsp:spPr>
        <a:xfrm>
          <a:off x="1156577" y="688653"/>
          <a:ext cx="1596357" cy="1596357"/>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zh-CN" altLang="en-US" sz="2100" kern="1200" dirty="0" smtClean="0"/>
            <a:t>个人外汇业务展业规范</a:t>
          </a:r>
        </a:p>
      </dsp:txBody>
      <dsp:txXfrm>
        <a:off x="1390358" y="922434"/>
        <a:ext cx="1128795" cy="1128795"/>
      </dsp:txXfrm>
    </dsp:sp>
    <dsp:sp modelId="{D5CF65CE-2006-4601-A2C1-D67B6B849CAC}">
      <dsp:nvSpPr>
        <dsp:cNvPr id="0" name=""/>
        <dsp:cNvSpPr/>
      </dsp:nvSpPr>
      <dsp:spPr>
        <a:xfrm>
          <a:off x="1555667" y="49251"/>
          <a:ext cx="798178" cy="798178"/>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zh-CN" altLang="en-US" sz="1700" kern="1200" dirty="0" smtClean="0"/>
            <a:t>客户识别</a:t>
          </a:r>
          <a:endParaRPr lang="zh-CN" altLang="en-US" sz="1700" kern="1200" dirty="0"/>
        </a:p>
      </dsp:txBody>
      <dsp:txXfrm>
        <a:off x="1672557" y="166141"/>
        <a:ext cx="564398" cy="564398"/>
      </dsp:txXfrm>
    </dsp:sp>
    <dsp:sp modelId="{CC14C18A-BDED-4926-9AFF-EDDF070D9D65}">
      <dsp:nvSpPr>
        <dsp:cNvPr id="0" name=""/>
        <dsp:cNvSpPr/>
      </dsp:nvSpPr>
      <dsp:spPr>
        <a:xfrm>
          <a:off x="2543331" y="766831"/>
          <a:ext cx="798178" cy="798178"/>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zh-CN" altLang="en-US" sz="1700" kern="1200" dirty="0" smtClean="0"/>
            <a:t>客户分类</a:t>
          </a:r>
          <a:endParaRPr lang="zh-CN" altLang="en-US" sz="1700" kern="1200" dirty="0"/>
        </a:p>
      </dsp:txBody>
      <dsp:txXfrm>
        <a:off x="2660221" y="883721"/>
        <a:ext cx="564398" cy="564398"/>
      </dsp:txXfrm>
    </dsp:sp>
    <dsp:sp modelId="{08D2089D-CFD7-4123-A22C-930E98F51F12}">
      <dsp:nvSpPr>
        <dsp:cNvPr id="0" name=""/>
        <dsp:cNvSpPr/>
      </dsp:nvSpPr>
      <dsp:spPr>
        <a:xfrm>
          <a:off x="2166077" y="1927900"/>
          <a:ext cx="798178" cy="798178"/>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zh-CN" altLang="en-US" sz="1700" kern="1200" dirty="0" smtClean="0"/>
            <a:t>业务审核</a:t>
          </a:r>
          <a:endParaRPr lang="zh-CN" altLang="en-US" sz="1700" kern="1200" dirty="0"/>
        </a:p>
      </dsp:txBody>
      <dsp:txXfrm>
        <a:off x="2282967" y="2044790"/>
        <a:ext cx="564398" cy="564398"/>
      </dsp:txXfrm>
    </dsp:sp>
    <dsp:sp modelId="{11F24C4D-9697-4E4F-9667-3346FC9FA5A6}">
      <dsp:nvSpPr>
        <dsp:cNvPr id="0" name=""/>
        <dsp:cNvSpPr/>
      </dsp:nvSpPr>
      <dsp:spPr>
        <a:xfrm>
          <a:off x="945256" y="1927900"/>
          <a:ext cx="798178" cy="798178"/>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zh-CN" altLang="en-US" sz="1700" kern="1200" dirty="0" smtClean="0"/>
            <a:t>风险提示</a:t>
          </a:r>
          <a:endParaRPr lang="zh-CN" altLang="en-US" sz="1700" kern="1200" dirty="0"/>
        </a:p>
      </dsp:txBody>
      <dsp:txXfrm>
        <a:off x="1062146" y="2044790"/>
        <a:ext cx="564398" cy="564398"/>
      </dsp:txXfrm>
    </dsp:sp>
    <dsp:sp modelId="{41D79F41-896F-4CDD-8E47-F2C491EE7F9F}">
      <dsp:nvSpPr>
        <dsp:cNvPr id="0" name=""/>
        <dsp:cNvSpPr/>
      </dsp:nvSpPr>
      <dsp:spPr>
        <a:xfrm>
          <a:off x="304056" y="553450"/>
          <a:ext cx="1326070" cy="1224940"/>
        </a:xfrm>
        <a:prstGeom prst="ellipse">
          <a:avLst/>
        </a:prstGeom>
        <a:solidFill>
          <a:srgbClr val="C00000">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zh-CN" altLang="en-US" sz="1700" kern="1200" dirty="0" smtClean="0"/>
            <a:t>持续监控</a:t>
          </a:r>
          <a:endParaRPr lang="zh-CN" altLang="en-US" sz="1700" kern="1200" dirty="0"/>
        </a:p>
      </dsp:txBody>
      <dsp:txXfrm>
        <a:off x="498254" y="732838"/>
        <a:ext cx="937674" cy="86616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54641D-3179-4CC1-B8CE-9F39C0DCC850}">
      <dsp:nvSpPr>
        <dsp:cNvPr id="0" name=""/>
        <dsp:cNvSpPr/>
      </dsp:nvSpPr>
      <dsp:spPr>
        <a:xfrm>
          <a:off x="0" y="93766"/>
          <a:ext cx="5029201" cy="75127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90322" tIns="187452" rIns="390322" bIns="99568" numCol="1" spcCol="1270" anchor="t" anchorCtr="0">
          <a:noAutofit/>
        </a:bodyPr>
        <a:lstStyle/>
        <a:p>
          <a:pPr marL="114300" lvl="1" indent="-114300" algn="l" defTabSz="622300">
            <a:lnSpc>
              <a:spcPct val="90000"/>
            </a:lnSpc>
            <a:spcBef>
              <a:spcPct val="0"/>
            </a:spcBef>
            <a:spcAft>
              <a:spcPct val="15000"/>
            </a:spcAft>
            <a:buChar char="••"/>
          </a:pPr>
          <a:r>
            <a:rPr lang="zh-CN" altLang="en-US" sz="1400" kern="1200" dirty="0" smtClean="0"/>
            <a:t>凭本人有效身份证件办理</a:t>
          </a:r>
          <a:endParaRPr lang="zh-CN" altLang="en-US" sz="1400" kern="1200" dirty="0"/>
        </a:p>
        <a:p>
          <a:pPr marL="114300" lvl="1" indent="-114300" algn="l" defTabSz="622300">
            <a:lnSpc>
              <a:spcPct val="90000"/>
            </a:lnSpc>
            <a:spcBef>
              <a:spcPct val="0"/>
            </a:spcBef>
            <a:spcAft>
              <a:spcPct val="15000"/>
            </a:spcAft>
            <a:buChar char="••"/>
          </a:pPr>
          <a:r>
            <a:rPr lang="zh-CN" altLang="en-US" sz="1400" kern="1200" smtClean="0"/>
            <a:t>无金额限制</a:t>
          </a:r>
          <a:endParaRPr lang="zh-CN" altLang="en-US" sz="1400" kern="1200" dirty="0"/>
        </a:p>
      </dsp:txBody>
      <dsp:txXfrm>
        <a:off x="0" y="93766"/>
        <a:ext cx="5029201" cy="751275"/>
      </dsp:txXfrm>
    </dsp:sp>
    <dsp:sp modelId="{0AD9A903-D177-4C2A-8053-38011FE51FDF}">
      <dsp:nvSpPr>
        <dsp:cNvPr id="0" name=""/>
        <dsp:cNvSpPr/>
      </dsp:nvSpPr>
      <dsp:spPr>
        <a:xfrm>
          <a:off x="251460" y="303"/>
          <a:ext cx="1792960" cy="2656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064" tIns="0" rIns="133064" bIns="0" numCol="1" spcCol="1270" anchor="ctr" anchorCtr="0">
          <a:noAutofit/>
        </a:bodyPr>
        <a:lstStyle/>
        <a:p>
          <a:pPr lvl="0" algn="l" defTabSz="622300">
            <a:lnSpc>
              <a:spcPct val="90000"/>
            </a:lnSpc>
            <a:spcBef>
              <a:spcPct val="0"/>
            </a:spcBef>
            <a:spcAft>
              <a:spcPct val="35000"/>
            </a:spcAft>
          </a:pPr>
          <a:r>
            <a:rPr lang="zh-CN" altLang="en-US" sz="1400" kern="1200" dirty="0" smtClean="0"/>
            <a:t>本人外汇储蓄账户</a:t>
          </a:r>
          <a:endParaRPr lang="zh-CN" altLang="en-US" sz="1400" kern="1200" dirty="0"/>
        </a:p>
      </dsp:txBody>
      <dsp:txXfrm>
        <a:off x="264429" y="13272"/>
        <a:ext cx="1767022" cy="239742"/>
      </dsp:txXfrm>
    </dsp:sp>
    <dsp:sp modelId="{1827FB58-EE98-4F52-8929-5C7A3C343967}">
      <dsp:nvSpPr>
        <dsp:cNvPr id="0" name=""/>
        <dsp:cNvSpPr/>
      </dsp:nvSpPr>
      <dsp:spPr>
        <a:xfrm>
          <a:off x="0" y="1065859"/>
          <a:ext cx="5029201" cy="1247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90322" tIns="187452" rIns="390322" bIns="99568" numCol="1" spcCol="1270" anchor="t" anchorCtr="0">
          <a:noAutofit/>
        </a:bodyPr>
        <a:lstStyle/>
        <a:p>
          <a:pPr marL="114300" lvl="1" indent="-114300" algn="l" defTabSz="622300">
            <a:lnSpc>
              <a:spcPct val="90000"/>
            </a:lnSpc>
            <a:spcBef>
              <a:spcPct val="0"/>
            </a:spcBef>
            <a:spcAft>
              <a:spcPct val="15000"/>
            </a:spcAft>
            <a:buChar char="••"/>
          </a:pPr>
          <a:r>
            <a:rPr lang="zh-CN" altLang="en-US" sz="1400" kern="1200" dirty="0" smtClean="0"/>
            <a:t>双方有效身份证件</a:t>
          </a:r>
          <a:endParaRPr lang="zh-CN" altLang="en-US" sz="1400" kern="1200" dirty="0"/>
        </a:p>
        <a:p>
          <a:pPr marL="114300" lvl="1" indent="-114300" algn="l" defTabSz="622300">
            <a:lnSpc>
              <a:spcPct val="90000"/>
            </a:lnSpc>
            <a:spcBef>
              <a:spcPct val="0"/>
            </a:spcBef>
            <a:spcAft>
              <a:spcPct val="15000"/>
            </a:spcAft>
            <a:buChar char="••"/>
          </a:pPr>
          <a:r>
            <a:rPr lang="zh-CN" altLang="en-US" sz="1400" kern="1200" dirty="0" smtClean="0"/>
            <a:t>直系亲属证明</a:t>
          </a:r>
          <a:endParaRPr lang="zh-CN" altLang="en-US" sz="1400" kern="1200" dirty="0"/>
        </a:p>
        <a:p>
          <a:pPr marL="114300" lvl="1" indent="-114300" algn="l" defTabSz="622300">
            <a:lnSpc>
              <a:spcPct val="90000"/>
            </a:lnSpc>
            <a:spcBef>
              <a:spcPct val="0"/>
            </a:spcBef>
            <a:spcAft>
              <a:spcPct val="15000"/>
            </a:spcAft>
            <a:buChar char="••"/>
          </a:pPr>
          <a:r>
            <a:rPr lang="zh-CN" altLang="en-US" sz="1400" kern="1200" dirty="0" smtClean="0"/>
            <a:t>双方同为境内个人或境外个人</a:t>
          </a:r>
          <a:endParaRPr lang="zh-CN" altLang="en-US" sz="1400" kern="1200" dirty="0"/>
        </a:p>
        <a:p>
          <a:pPr marL="114300" lvl="1" indent="-114300" algn="l" defTabSz="622300">
            <a:lnSpc>
              <a:spcPct val="90000"/>
            </a:lnSpc>
            <a:spcBef>
              <a:spcPct val="0"/>
            </a:spcBef>
            <a:spcAft>
              <a:spcPct val="15000"/>
            </a:spcAft>
            <a:buChar char="••"/>
          </a:pPr>
          <a:r>
            <a:rPr lang="zh-CN" altLang="en-US" sz="1400" kern="1200" dirty="0" smtClean="0"/>
            <a:t>金额不受限制</a:t>
          </a:r>
          <a:endParaRPr lang="zh-CN" altLang="en-US" sz="1400" kern="1200" dirty="0"/>
        </a:p>
      </dsp:txBody>
      <dsp:txXfrm>
        <a:off x="0" y="1065859"/>
        <a:ext cx="5029201" cy="1247400"/>
      </dsp:txXfrm>
    </dsp:sp>
    <dsp:sp modelId="{8A558B51-A4A6-46A5-A5AA-BAB627B5ED04}">
      <dsp:nvSpPr>
        <dsp:cNvPr id="0" name=""/>
        <dsp:cNvSpPr/>
      </dsp:nvSpPr>
      <dsp:spPr>
        <a:xfrm>
          <a:off x="251460" y="933019"/>
          <a:ext cx="1827812" cy="2656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064" tIns="0" rIns="133064" bIns="0" numCol="1" spcCol="1270" anchor="ctr" anchorCtr="0">
          <a:noAutofit/>
        </a:bodyPr>
        <a:lstStyle/>
        <a:p>
          <a:pPr lvl="0" algn="l" defTabSz="622300">
            <a:lnSpc>
              <a:spcPct val="90000"/>
            </a:lnSpc>
            <a:spcBef>
              <a:spcPct val="0"/>
            </a:spcBef>
            <a:spcAft>
              <a:spcPct val="35000"/>
            </a:spcAft>
          </a:pPr>
          <a:r>
            <a:rPr lang="zh-CN" altLang="en-US" sz="1400" kern="1200" dirty="0" smtClean="0"/>
            <a:t>直系亲属储蓄账户</a:t>
          </a:r>
          <a:endParaRPr lang="zh-CN" altLang="en-US" sz="1400" kern="1200" dirty="0"/>
        </a:p>
      </dsp:txBody>
      <dsp:txXfrm>
        <a:off x="264429" y="945988"/>
        <a:ext cx="1801874" cy="239742"/>
      </dsp:txXfrm>
    </dsp:sp>
    <dsp:sp modelId="{9E132D99-E8AC-4681-B7A5-7A4634FCB805}">
      <dsp:nvSpPr>
        <dsp:cNvPr id="0" name=""/>
        <dsp:cNvSpPr/>
      </dsp:nvSpPr>
      <dsp:spPr>
        <a:xfrm>
          <a:off x="0" y="2494699"/>
          <a:ext cx="5029201" cy="99225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90322" tIns="187452" rIns="390322" bIns="99568" numCol="1" spcCol="1270" anchor="t" anchorCtr="0">
          <a:noAutofit/>
        </a:bodyPr>
        <a:lstStyle/>
        <a:p>
          <a:pPr marL="114300" lvl="1" indent="-114300" algn="l" defTabSz="622300">
            <a:lnSpc>
              <a:spcPct val="90000"/>
            </a:lnSpc>
            <a:spcBef>
              <a:spcPct val="0"/>
            </a:spcBef>
            <a:spcAft>
              <a:spcPct val="15000"/>
            </a:spcAft>
            <a:buChar char="••"/>
          </a:pPr>
          <a:r>
            <a:rPr lang="zh-CN" altLang="en-US" sz="1400" kern="1200" dirty="0" smtClean="0"/>
            <a:t>本人有效身份证件</a:t>
          </a:r>
          <a:endParaRPr lang="zh-CN" altLang="en-US" sz="1400" kern="1200" dirty="0"/>
        </a:p>
        <a:p>
          <a:pPr marL="114300" lvl="1" indent="-114300" algn="l" defTabSz="622300">
            <a:lnSpc>
              <a:spcPct val="90000"/>
            </a:lnSpc>
            <a:spcBef>
              <a:spcPct val="0"/>
            </a:spcBef>
            <a:spcAft>
              <a:spcPct val="15000"/>
            </a:spcAft>
            <a:buChar char="••"/>
          </a:pPr>
          <a:r>
            <a:rPr lang="zh-CN" altLang="en-US" sz="1400" kern="1200" dirty="0" smtClean="0"/>
            <a:t>划款当日对外支付，不得结汇</a:t>
          </a:r>
          <a:endParaRPr lang="zh-CN" altLang="en-US" sz="1400" kern="1200" dirty="0"/>
        </a:p>
        <a:p>
          <a:pPr marL="114300" lvl="1" indent="-114300" algn="l" defTabSz="622300">
            <a:lnSpc>
              <a:spcPct val="90000"/>
            </a:lnSpc>
            <a:spcBef>
              <a:spcPct val="0"/>
            </a:spcBef>
            <a:spcAft>
              <a:spcPct val="15000"/>
            </a:spcAft>
            <a:buChar char="••"/>
          </a:pPr>
          <a:r>
            <a:rPr lang="zh-CN" altLang="en-US" sz="1400" kern="1200" dirty="0" smtClean="0"/>
            <a:t>跨行划款时，划出行标注账户性质</a:t>
          </a:r>
          <a:endParaRPr lang="zh-CN" altLang="en-US" sz="1400" kern="1200" dirty="0"/>
        </a:p>
      </dsp:txBody>
      <dsp:txXfrm>
        <a:off x="0" y="2494699"/>
        <a:ext cx="5029201" cy="992250"/>
      </dsp:txXfrm>
    </dsp:sp>
    <dsp:sp modelId="{C4452669-4459-4695-9265-57C09F618326}">
      <dsp:nvSpPr>
        <dsp:cNvPr id="0" name=""/>
        <dsp:cNvSpPr/>
      </dsp:nvSpPr>
      <dsp:spPr>
        <a:xfrm>
          <a:off x="251460" y="2361859"/>
          <a:ext cx="1883506" cy="2656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064" tIns="0" rIns="133064" bIns="0" numCol="1" spcCol="1270" anchor="ctr" anchorCtr="0">
          <a:noAutofit/>
        </a:bodyPr>
        <a:lstStyle/>
        <a:p>
          <a:pPr lvl="0" algn="l" defTabSz="622300">
            <a:lnSpc>
              <a:spcPct val="90000"/>
            </a:lnSpc>
            <a:spcBef>
              <a:spcPct val="0"/>
            </a:spcBef>
            <a:spcAft>
              <a:spcPct val="35000"/>
            </a:spcAft>
          </a:pPr>
          <a:r>
            <a:rPr lang="zh-CN" altLang="en-US" sz="1400" kern="1200" dirty="0" smtClean="0"/>
            <a:t>本人外汇结算账户</a:t>
          </a:r>
          <a:endParaRPr lang="zh-CN" altLang="en-US" sz="1400" kern="1200" dirty="0"/>
        </a:p>
      </dsp:txBody>
      <dsp:txXfrm>
        <a:off x="264429" y="2374828"/>
        <a:ext cx="1857568" cy="239742"/>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455D0D-723F-433E-A090-DADAFC049061}">
      <dsp:nvSpPr>
        <dsp:cNvPr id="0" name=""/>
        <dsp:cNvSpPr/>
      </dsp:nvSpPr>
      <dsp:spPr>
        <a:xfrm rot="5400000">
          <a:off x="4287992" y="-2159869"/>
          <a:ext cx="1259883" cy="5581926"/>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zh-CN" altLang="zh-CN" sz="1400" kern="1200" dirty="0" smtClean="0">
              <a:latin typeface="+mn-ea"/>
              <a:ea typeface="+mn-ea"/>
            </a:rPr>
            <a:t>当日累计等值</a:t>
          </a:r>
          <a:r>
            <a:rPr lang="en-US" altLang="zh-CN" sz="1400" kern="1200" dirty="0" smtClean="0">
              <a:latin typeface="+mn-ea"/>
              <a:ea typeface="+mn-ea"/>
            </a:rPr>
            <a:t>5</a:t>
          </a:r>
          <a:r>
            <a:rPr lang="zh-CN" altLang="zh-CN" sz="1400" kern="1200" dirty="0" smtClean="0">
              <a:latin typeface="+mn-ea"/>
              <a:ea typeface="+mn-ea"/>
            </a:rPr>
            <a:t>万美元</a:t>
          </a:r>
          <a:r>
            <a:rPr lang="en-US" altLang="zh-CN" sz="1400" kern="1200" dirty="0" smtClean="0">
              <a:latin typeface="+mn-ea"/>
              <a:ea typeface="+mn-ea"/>
            </a:rPr>
            <a:t>(</a:t>
          </a:r>
          <a:r>
            <a:rPr lang="zh-CN" altLang="en-US" sz="1400" kern="1200" dirty="0" smtClean="0">
              <a:latin typeface="+mn-ea"/>
              <a:ea typeface="+mn-ea"/>
            </a:rPr>
            <a:t>含）</a:t>
          </a:r>
          <a:r>
            <a:rPr lang="zh-CN" altLang="zh-CN" sz="1400" kern="1200" dirty="0" smtClean="0">
              <a:latin typeface="+mn-ea"/>
              <a:ea typeface="+mn-ea"/>
            </a:rPr>
            <a:t>以下</a:t>
          </a:r>
          <a:r>
            <a:rPr lang="zh-CN" altLang="en-US" sz="1400" kern="1200" dirty="0" smtClean="0">
              <a:latin typeface="+mn-ea"/>
              <a:ea typeface="+mn-ea"/>
            </a:rPr>
            <a:t>，凭本人有效身份证办理</a:t>
          </a:r>
          <a:endParaRPr lang="zh-CN" altLang="en-US" sz="1400" kern="1200" dirty="0">
            <a:latin typeface="+mn-ea"/>
            <a:ea typeface="+mn-ea"/>
          </a:endParaRPr>
        </a:p>
        <a:p>
          <a:pPr marL="114300" lvl="1" indent="-114300" algn="l" defTabSz="622300">
            <a:lnSpc>
              <a:spcPct val="90000"/>
            </a:lnSpc>
            <a:spcBef>
              <a:spcPct val="0"/>
            </a:spcBef>
            <a:spcAft>
              <a:spcPct val="15000"/>
            </a:spcAft>
            <a:buChar char="••"/>
          </a:pPr>
          <a:r>
            <a:rPr lang="zh-CN" altLang="zh-CN" sz="1400" kern="1200" dirty="0" smtClean="0">
              <a:latin typeface="+mn-ea"/>
              <a:ea typeface="+mn-ea"/>
            </a:rPr>
            <a:t>当日累计等值</a:t>
          </a:r>
          <a:r>
            <a:rPr lang="en-US" altLang="zh-CN" sz="1400" kern="1200" dirty="0" smtClean="0">
              <a:latin typeface="+mn-ea"/>
              <a:ea typeface="+mn-ea"/>
            </a:rPr>
            <a:t>5</a:t>
          </a:r>
          <a:r>
            <a:rPr lang="zh-CN" altLang="zh-CN" sz="1400" kern="1200" dirty="0" smtClean="0">
              <a:latin typeface="+mn-ea"/>
              <a:ea typeface="+mn-ea"/>
            </a:rPr>
            <a:t>万美元</a:t>
          </a:r>
          <a:r>
            <a:rPr lang="en-US" altLang="zh-CN" sz="1400" kern="1200" dirty="0" smtClean="0">
              <a:latin typeface="+mn-ea"/>
              <a:ea typeface="+mn-ea"/>
            </a:rPr>
            <a:t>(</a:t>
          </a:r>
          <a:r>
            <a:rPr lang="zh-CN" altLang="en-US" sz="1400" kern="1200" dirty="0" smtClean="0">
              <a:latin typeface="+mn-ea"/>
              <a:ea typeface="+mn-ea"/>
            </a:rPr>
            <a:t>含）</a:t>
          </a:r>
          <a:r>
            <a:rPr lang="zh-CN" altLang="zh-CN" sz="1400" kern="1200" dirty="0" smtClean="0">
              <a:latin typeface="+mn-ea"/>
              <a:ea typeface="+mn-ea"/>
            </a:rPr>
            <a:t>以</a:t>
          </a:r>
          <a:r>
            <a:rPr lang="zh-CN" altLang="en-US" sz="1400" kern="1200" dirty="0" smtClean="0">
              <a:latin typeface="+mn-ea"/>
              <a:ea typeface="+mn-ea"/>
            </a:rPr>
            <a:t>上，客户还应</a:t>
          </a:r>
          <a:r>
            <a:rPr lang="zh-CN" altLang="zh-CN" sz="1400" kern="1200" dirty="0" smtClean="0">
              <a:latin typeface="+mn-ea"/>
              <a:ea typeface="+mn-ea"/>
            </a:rPr>
            <a:t>提交</a:t>
          </a:r>
          <a:r>
            <a:rPr lang="zh-CN" altLang="en-US" sz="1400" kern="1200" dirty="0" smtClean="0">
              <a:latin typeface="+mn-ea"/>
              <a:ea typeface="+mn-ea"/>
            </a:rPr>
            <a:t>有交易额的</a:t>
          </a:r>
          <a:r>
            <a:rPr lang="zh-CN" altLang="zh-CN" sz="1400" kern="1200" dirty="0" smtClean="0">
              <a:latin typeface="+mn-ea"/>
              <a:ea typeface="+mn-ea"/>
            </a:rPr>
            <a:t>真实性证明材料和《服务贸易等项目对外支付税务备案表》</a:t>
          </a:r>
          <a:endParaRPr lang="zh-CN" altLang="en-US" sz="1400" kern="1200" dirty="0">
            <a:latin typeface="+mn-ea"/>
            <a:ea typeface="+mn-ea"/>
          </a:endParaRPr>
        </a:p>
      </dsp:txBody>
      <dsp:txXfrm rot="-5400000">
        <a:off x="2126971" y="62654"/>
        <a:ext cx="5520424" cy="1136879"/>
      </dsp:txXfrm>
    </dsp:sp>
    <dsp:sp modelId="{F0699C2D-5625-424B-AFF2-E068EC76E8CC}">
      <dsp:nvSpPr>
        <dsp:cNvPr id="0" name=""/>
        <dsp:cNvSpPr/>
      </dsp:nvSpPr>
      <dsp:spPr>
        <a:xfrm>
          <a:off x="1012863" y="4136"/>
          <a:ext cx="1114107" cy="125391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zh-CN" altLang="en-US" sz="1400" kern="1200" dirty="0" smtClean="0">
              <a:latin typeface="+mn-ea"/>
              <a:ea typeface="+mn-ea"/>
            </a:rPr>
            <a:t>境内个人</a:t>
          </a:r>
          <a:endParaRPr lang="zh-CN" altLang="en-US" sz="1400" kern="1200" dirty="0">
            <a:latin typeface="+mn-ea"/>
            <a:ea typeface="+mn-ea"/>
          </a:endParaRPr>
        </a:p>
      </dsp:txBody>
      <dsp:txXfrm>
        <a:off x="1067249" y="58522"/>
        <a:ext cx="1005335" cy="1145142"/>
      </dsp:txXfrm>
    </dsp:sp>
    <dsp:sp modelId="{A1082914-5BEC-4263-AA91-8E2F01F5BF69}">
      <dsp:nvSpPr>
        <dsp:cNvPr id="0" name=""/>
        <dsp:cNvSpPr/>
      </dsp:nvSpPr>
      <dsp:spPr>
        <a:xfrm rot="5400000">
          <a:off x="4280016" y="-821125"/>
          <a:ext cx="1259883" cy="5581926"/>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zh-CN" altLang="en-US" sz="1400" kern="1200" dirty="0" smtClean="0">
              <a:latin typeface="+mn-ea"/>
              <a:ea typeface="+mn-ea"/>
            </a:rPr>
            <a:t>外汇储蓄账户内外汇汇出，凭本人有效身份证件办理</a:t>
          </a:r>
          <a:endParaRPr lang="zh-CN" altLang="en-US" sz="1400" kern="1200" dirty="0">
            <a:latin typeface="+mn-ea"/>
            <a:ea typeface="+mn-ea"/>
          </a:endParaRPr>
        </a:p>
        <a:p>
          <a:pPr marL="114300" lvl="1" indent="-114300" algn="l" defTabSz="622300">
            <a:lnSpc>
              <a:spcPct val="90000"/>
            </a:lnSpc>
            <a:spcBef>
              <a:spcPct val="0"/>
            </a:spcBef>
            <a:spcAft>
              <a:spcPct val="15000"/>
            </a:spcAft>
            <a:buChar char="••"/>
          </a:pPr>
          <a:r>
            <a:rPr lang="zh-CN" altLang="en-US" sz="1400" kern="1200" dirty="0" smtClean="0">
              <a:latin typeface="+mn-ea"/>
              <a:ea typeface="+mn-ea"/>
            </a:rPr>
            <a:t>外交官可凭外交官证件办理，不受金额限制</a:t>
          </a:r>
          <a:endParaRPr lang="zh-CN" altLang="en-US" sz="1400" kern="1200" dirty="0">
            <a:latin typeface="+mn-ea"/>
            <a:ea typeface="+mn-ea"/>
          </a:endParaRPr>
        </a:p>
      </dsp:txBody>
      <dsp:txXfrm rot="-5400000">
        <a:off x="2118995" y="1401398"/>
        <a:ext cx="5520424" cy="1136879"/>
      </dsp:txXfrm>
    </dsp:sp>
    <dsp:sp modelId="{48305C4F-2364-4AF4-AAB5-CA8428E34CC3}">
      <dsp:nvSpPr>
        <dsp:cNvPr id="0" name=""/>
        <dsp:cNvSpPr/>
      </dsp:nvSpPr>
      <dsp:spPr>
        <a:xfrm>
          <a:off x="1012863" y="1339777"/>
          <a:ext cx="1106131" cy="126011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zh-CN" altLang="en-US" sz="1400" kern="1200" dirty="0" smtClean="0">
              <a:latin typeface="+mn-ea"/>
              <a:ea typeface="+mn-ea"/>
            </a:rPr>
            <a:t>境外个人</a:t>
          </a:r>
          <a:endParaRPr lang="zh-CN" altLang="en-US" sz="1400" kern="1200" dirty="0">
            <a:latin typeface="+mn-ea"/>
            <a:ea typeface="+mn-ea"/>
          </a:endParaRPr>
        </a:p>
      </dsp:txBody>
      <dsp:txXfrm>
        <a:off x="1066860" y="1393774"/>
        <a:ext cx="998137" cy="1152125"/>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4E47E0-95BD-4921-BD5B-5415D3083AD9}">
      <dsp:nvSpPr>
        <dsp:cNvPr id="0" name=""/>
        <dsp:cNvSpPr/>
      </dsp:nvSpPr>
      <dsp:spPr>
        <a:xfrm>
          <a:off x="3998649" y="640431"/>
          <a:ext cx="809928" cy="223616"/>
        </a:xfrm>
        <a:custGeom>
          <a:avLst/>
          <a:gdLst/>
          <a:ahLst/>
          <a:cxnLst/>
          <a:rect l="0" t="0" r="0" b="0"/>
          <a:pathLst>
            <a:path>
              <a:moveTo>
                <a:pt x="809928" y="0"/>
              </a:moveTo>
              <a:lnTo>
                <a:pt x="809928" y="223616"/>
              </a:lnTo>
              <a:lnTo>
                <a:pt x="0" y="22361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38C4A6D-E2B0-44F0-B4D1-939EE284D550}">
      <dsp:nvSpPr>
        <dsp:cNvPr id="0" name=""/>
        <dsp:cNvSpPr/>
      </dsp:nvSpPr>
      <dsp:spPr>
        <a:xfrm>
          <a:off x="4808577" y="640431"/>
          <a:ext cx="2470252" cy="1411638"/>
        </a:xfrm>
        <a:custGeom>
          <a:avLst/>
          <a:gdLst/>
          <a:ahLst/>
          <a:cxnLst/>
          <a:rect l="0" t="0" r="0" b="0"/>
          <a:pathLst>
            <a:path>
              <a:moveTo>
                <a:pt x="0" y="0"/>
              </a:moveTo>
              <a:lnTo>
                <a:pt x="0" y="1185196"/>
              </a:lnTo>
              <a:lnTo>
                <a:pt x="2470252" y="1185196"/>
              </a:lnTo>
              <a:lnTo>
                <a:pt x="2470252" y="141163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4EF45E9-3811-4B33-B84C-74395C9C53F2}">
      <dsp:nvSpPr>
        <dsp:cNvPr id="0" name=""/>
        <dsp:cNvSpPr/>
      </dsp:nvSpPr>
      <dsp:spPr>
        <a:xfrm>
          <a:off x="2308293" y="640431"/>
          <a:ext cx="2500284" cy="1415019"/>
        </a:xfrm>
        <a:custGeom>
          <a:avLst/>
          <a:gdLst/>
          <a:ahLst/>
          <a:cxnLst/>
          <a:rect l="0" t="0" r="0" b="0"/>
          <a:pathLst>
            <a:path>
              <a:moveTo>
                <a:pt x="2500284" y="0"/>
              </a:moveTo>
              <a:lnTo>
                <a:pt x="2500284" y="1188578"/>
              </a:lnTo>
              <a:lnTo>
                <a:pt x="0" y="1188578"/>
              </a:lnTo>
              <a:lnTo>
                <a:pt x="0" y="141501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030247B-7709-4F76-AB9A-6522CF18E02C}">
      <dsp:nvSpPr>
        <dsp:cNvPr id="0" name=""/>
        <dsp:cNvSpPr/>
      </dsp:nvSpPr>
      <dsp:spPr>
        <a:xfrm>
          <a:off x="4269430" y="11980"/>
          <a:ext cx="1078293" cy="628451"/>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BC18463-B6DA-4779-A8AC-080DDD42A700}">
      <dsp:nvSpPr>
        <dsp:cNvPr id="0" name=""/>
        <dsp:cNvSpPr/>
      </dsp:nvSpPr>
      <dsp:spPr>
        <a:xfrm>
          <a:off x="4269430" y="11980"/>
          <a:ext cx="1078293" cy="628451"/>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B892DC9-E929-41DD-8356-0336AD197AFE}">
      <dsp:nvSpPr>
        <dsp:cNvPr id="0" name=""/>
        <dsp:cNvSpPr/>
      </dsp:nvSpPr>
      <dsp:spPr>
        <a:xfrm>
          <a:off x="3730283" y="125101"/>
          <a:ext cx="2156587" cy="402208"/>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zh-CN" altLang="en-US" sz="1500" kern="1200" dirty="0" smtClean="0"/>
            <a:t>个人经营性外汇业务</a:t>
          </a:r>
          <a:endParaRPr lang="zh-CN" altLang="en-US" sz="1500" kern="1200" dirty="0"/>
        </a:p>
      </dsp:txBody>
      <dsp:txXfrm>
        <a:off x="3730283" y="125101"/>
        <a:ext cx="2156587" cy="402208"/>
      </dsp:txXfrm>
    </dsp:sp>
    <dsp:sp modelId="{41EB526C-F126-43E1-AD2C-78B0B6DBD71E}">
      <dsp:nvSpPr>
        <dsp:cNvPr id="0" name=""/>
        <dsp:cNvSpPr/>
      </dsp:nvSpPr>
      <dsp:spPr>
        <a:xfrm>
          <a:off x="1154146" y="2055451"/>
          <a:ext cx="2308293" cy="2106123"/>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0589989-3CDF-4DCA-B7B8-3E95B4FCA8B6}">
      <dsp:nvSpPr>
        <dsp:cNvPr id="0" name=""/>
        <dsp:cNvSpPr/>
      </dsp:nvSpPr>
      <dsp:spPr>
        <a:xfrm>
          <a:off x="1154146" y="2055451"/>
          <a:ext cx="2308293" cy="2106123"/>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F45D211-CC56-47C4-B5E8-571CA191566C}">
      <dsp:nvSpPr>
        <dsp:cNvPr id="0" name=""/>
        <dsp:cNvSpPr/>
      </dsp:nvSpPr>
      <dsp:spPr>
        <a:xfrm>
          <a:off x="0" y="2434553"/>
          <a:ext cx="4616586" cy="1347919"/>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zh-CN" altLang="en-US" sz="1500" b="1" kern="1200" dirty="0" smtClean="0"/>
            <a:t>个人对外贸易经营者</a:t>
          </a:r>
          <a:endParaRPr lang="en-US" altLang="zh-CN" sz="1500" b="1" kern="1200" dirty="0" smtClean="0"/>
        </a:p>
        <a:p>
          <a:pPr lvl="0" algn="just" defTabSz="666750">
            <a:lnSpc>
              <a:spcPct val="90000"/>
            </a:lnSpc>
            <a:spcBef>
              <a:spcPct val="0"/>
            </a:spcBef>
            <a:spcAft>
              <a:spcPct val="35000"/>
            </a:spcAft>
          </a:pPr>
          <a:r>
            <a:rPr lang="zh-CN" altLang="zh-CN" sz="1500" kern="1200" dirty="0" smtClean="0">
              <a:latin typeface="仿宋" panose="02010609060101010101" pitchFamily="49" charset="-122"/>
              <a:ea typeface="仿宋" panose="02010609060101010101" pitchFamily="49" charset="-122"/>
            </a:rPr>
            <a:t>指依法办理工商登记或者其他执业手续，取得个人工商营业执照或者其他执业证明，并按照国务院商务主管部门的规定，办理对外贸易经营备案登记，</a:t>
          </a:r>
          <a:r>
            <a:rPr lang="zh-CN" altLang="zh-CN" sz="1500" kern="1200" dirty="0" smtClean="0">
              <a:solidFill>
                <a:srgbClr val="C00000"/>
              </a:solidFill>
              <a:latin typeface="仿宋" panose="02010609060101010101" pitchFamily="49" charset="-122"/>
              <a:ea typeface="仿宋" panose="02010609060101010101" pitchFamily="49" charset="-122"/>
            </a:rPr>
            <a:t>取得对外贸易经营权</a:t>
          </a:r>
          <a:r>
            <a:rPr lang="zh-CN" altLang="zh-CN" sz="1500" kern="1200" dirty="0" smtClean="0">
              <a:latin typeface="仿宋" panose="02010609060101010101" pitchFamily="49" charset="-122"/>
              <a:ea typeface="仿宋" panose="02010609060101010101" pitchFamily="49" charset="-122"/>
            </a:rPr>
            <a:t>，从事对外贸易经营活动的个人。</a:t>
          </a:r>
          <a:endParaRPr lang="zh-CN" altLang="en-US" sz="1500" kern="1200" dirty="0"/>
        </a:p>
      </dsp:txBody>
      <dsp:txXfrm>
        <a:off x="0" y="2434553"/>
        <a:ext cx="4616586" cy="1347919"/>
      </dsp:txXfrm>
    </dsp:sp>
    <dsp:sp modelId="{71CFDE85-0C27-422F-ABF8-F2753F382062}">
      <dsp:nvSpPr>
        <dsp:cNvPr id="0" name=""/>
        <dsp:cNvSpPr/>
      </dsp:nvSpPr>
      <dsp:spPr>
        <a:xfrm>
          <a:off x="6170819" y="2052070"/>
          <a:ext cx="2216023" cy="1997356"/>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6ED7138-C7E5-4137-9473-C85D51886327}">
      <dsp:nvSpPr>
        <dsp:cNvPr id="0" name=""/>
        <dsp:cNvSpPr/>
      </dsp:nvSpPr>
      <dsp:spPr>
        <a:xfrm>
          <a:off x="6170819" y="2052070"/>
          <a:ext cx="2216023" cy="1997356"/>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C7E5886-EFDC-46A1-A9D6-76A9733BB6F1}">
      <dsp:nvSpPr>
        <dsp:cNvPr id="0" name=""/>
        <dsp:cNvSpPr/>
      </dsp:nvSpPr>
      <dsp:spPr>
        <a:xfrm>
          <a:off x="5062807" y="2411594"/>
          <a:ext cx="4432047" cy="1278308"/>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zh-CN" altLang="en-US" sz="1500" b="1" kern="1200" dirty="0" smtClean="0"/>
            <a:t>个体工商户</a:t>
          </a:r>
          <a:endParaRPr lang="en-US" altLang="zh-CN" sz="1500" b="1" kern="1200" dirty="0" smtClean="0"/>
        </a:p>
        <a:p>
          <a:pPr lvl="0" algn="just" defTabSz="666750">
            <a:lnSpc>
              <a:spcPct val="90000"/>
            </a:lnSpc>
            <a:spcBef>
              <a:spcPct val="0"/>
            </a:spcBef>
            <a:spcAft>
              <a:spcPct val="35000"/>
            </a:spcAft>
          </a:pPr>
          <a:r>
            <a:rPr lang="zh-CN" altLang="zh-CN" sz="1500" kern="1200" dirty="0" smtClean="0">
              <a:latin typeface="仿宋" panose="02010609060101010101" pitchFamily="49" charset="-122"/>
              <a:ea typeface="仿宋" panose="02010609060101010101" pitchFamily="49" charset="-122"/>
            </a:rPr>
            <a:t>有经营能力并依法办理工商登记或者其他执业手续，取得个人工商营业执照或者其他执业证明，从事工商业经营的个人。</a:t>
          </a:r>
          <a:r>
            <a:rPr lang="zh-CN" altLang="zh-CN" sz="1500" kern="1200" dirty="0" smtClean="0">
              <a:solidFill>
                <a:srgbClr val="C00000"/>
              </a:solidFill>
              <a:latin typeface="仿宋" panose="02010609060101010101" pitchFamily="49" charset="-122"/>
              <a:ea typeface="仿宋" panose="02010609060101010101" pitchFamily="49" charset="-122"/>
            </a:rPr>
            <a:t>个体工商户无对外贸易经营权，必须委托有对外贸易经营权的企业办理进出口贸易</a:t>
          </a:r>
          <a:r>
            <a:rPr lang="zh-CN" altLang="zh-CN" sz="1500" kern="1200" dirty="0" smtClean="0">
              <a:latin typeface="仿宋" panose="02010609060101010101" pitchFamily="49" charset="-122"/>
              <a:ea typeface="仿宋" panose="02010609060101010101" pitchFamily="49" charset="-122"/>
            </a:rPr>
            <a:t>。</a:t>
          </a:r>
          <a:endParaRPr lang="zh-CN" altLang="en-US" sz="1500" kern="1200" dirty="0"/>
        </a:p>
      </dsp:txBody>
      <dsp:txXfrm>
        <a:off x="5062807" y="2411594"/>
        <a:ext cx="4432047" cy="1278308"/>
      </dsp:txXfrm>
    </dsp:sp>
    <dsp:sp modelId="{4449461A-320B-4512-B40E-E20AA0DF8CBB}">
      <dsp:nvSpPr>
        <dsp:cNvPr id="0" name=""/>
        <dsp:cNvSpPr/>
      </dsp:nvSpPr>
      <dsp:spPr>
        <a:xfrm>
          <a:off x="3049751" y="1060196"/>
          <a:ext cx="1078293" cy="416868"/>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8193155-2AA4-4285-90CB-F3D2DCDE6E5B}">
      <dsp:nvSpPr>
        <dsp:cNvPr id="0" name=""/>
        <dsp:cNvSpPr/>
      </dsp:nvSpPr>
      <dsp:spPr>
        <a:xfrm>
          <a:off x="3049751" y="1060196"/>
          <a:ext cx="1078293" cy="416868"/>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099D749-1F1B-43DA-B8A4-E6943C27AB9A}">
      <dsp:nvSpPr>
        <dsp:cNvPr id="0" name=""/>
        <dsp:cNvSpPr/>
      </dsp:nvSpPr>
      <dsp:spPr>
        <a:xfrm>
          <a:off x="2510604" y="1135232"/>
          <a:ext cx="2156587" cy="266795"/>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zh-CN" altLang="en-US" sz="1500" b="1" kern="1200" dirty="0" smtClean="0"/>
            <a:t>个人外汇结算账户</a:t>
          </a:r>
          <a:endParaRPr lang="zh-CN" altLang="en-US" sz="1500" b="1" kern="1200" dirty="0"/>
        </a:p>
      </dsp:txBody>
      <dsp:txXfrm>
        <a:off x="2510604" y="1135232"/>
        <a:ext cx="2156587" cy="266795"/>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E2BF9A-71D2-4940-9B09-E8C6B1D2F18E}">
      <dsp:nvSpPr>
        <dsp:cNvPr id="0" name=""/>
        <dsp:cNvSpPr/>
      </dsp:nvSpPr>
      <dsp:spPr>
        <a:xfrm>
          <a:off x="48" y="22795"/>
          <a:ext cx="4671779" cy="3456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lvl="0" algn="ctr" defTabSz="533400">
            <a:lnSpc>
              <a:spcPct val="90000"/>
            </a:lnSpc>
            <a:spcBef>
              <a:spcPct val="0"/>
            </a:spcBef>
            <a:spcAft>
              <a:spcPct val="35000"/>
            </a:spcAft>
          </a:pPr>
          <a:r>
            <a:rPr lang="zh-CN" altLang="en-US" sz="1200" b="1" kern="1200" dirty="0" smtClean="0"/>
            <a:t>账户开立、变更</a:t>
          </a:r>
          <a:endParaRPr lang="zh-CN" altLang="en-US" sz="1200" b="1" kern="1200" dirty="0"/>
        </a:p>
      </dsp:txBody>
      <dsp:txXfrm>
        <a:off x="48" y="22795"/>
        <a:ext cx="4671779" cy="345600"/>
      </dsp:txXfrm>
    </dsp:sp>
    <dsp:sp modelId="{13FDA813-0AF2-43D4-8C47-47C78ABE9689}">
      <dsp:nvSpPr>
        <dsp:cNvPr id="0" name=""/>
        <dsp:cNvSpPr/>
      </dsp:nvSpPr>
      <dsp:spPr>
        <a:xfrm>
          <a:off x="48" y="368395"/>
          <a:ext cx="4671779" cy="167994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150000"/>
            </a:lnSpc>
            <a:spcBef>
              <a:spcPct val="0"/>
            </a:spcBef>
            <a:spcAft>
              <a:spcPct val="15000"/>
            </a:spcAft>
            <a:buChar char="••"/>
          </a:pPr>
          <a:r>
            <a:rPr lang="zh-CN" altLang="en-US" sz="1400" kern="1200" dirty="0" smtClean="0"/>
            <a:t>查询“外汇账户管理信息系统”信息</a:t>
          </a:r>
          <a:endParaRPr lang="zh-CN" altLang="en-US" sz="1400" kern="1200" dirty="0"/>
        </a:p>
        <a:p>
          <a:pPr marL="114300" lvl="1" indent="-114300" algn="l" defTabSz="622300">
            <a:lnSpc>
              <a:spcPct val="150000"/>
            </a:lnSpc>
            <a:spcBef>
              <a:spcPct val="0"/>
            </a:spcBef>
            <a:spcAft>
              <a:spcPct val="15000"/>
            </a:spcAft>
            <a:buChar char="••"/>
          </a:pPr>
          <a:r>
            <a:rPr lang="zh-CN" altLang="en-US" sz="1400" kern="1200" dirty="0" smtClean="0"/>
            <a:t>按要求报送账户开立、变更等信息</a:t>
          </a:r>
          <a:endParaRPr lang="zh-CN" altLang="en-US" sz="1400" kern="1200" dirty="0"/>
        </a:p>
        <a:p>
          <a:pPr marL="114300" lvl="1" indent="-114300" algn="l" defTabSz="622300">
            <a:lnSpc>
              <a:spcPct val="150000"/>
            </a:lnSpc>
            <a:spcBef>
              <a:spcPct val="0"/>
            </a:spcBef>
            <a:spcAft>
              <a:spcPct val="15000"/>
            </a:spcAft>
            <a:buChar char="••"/>
          </a:pPr>
          <a:r>
            <a:rPr lang="zh-CN" altLang="en-US" sz="1400" kern="1200" dirty="0" smtClean="0"/>
            <a:t>开户资料应通过实地上门等方式进行核实</a:t>
          </a:r>
          <a:endParaRPr lang="zh-CN" altLang="en-US" sz="1400" kern="1200" dirty="0"/>
        </a:p>
        <a:p>
          <a:pPr marL="114300" lvl="1" indent="-114300" algn="l" defTabSz="622300">
            <a:lnSpc>
              <a:spcPct val="150000"/>
            </a:lnSpc>
            <a:spcBef>
              <a:spcPct val="0"/>
            </a:spcBef>
            <a:spcAft>
              <a:spcPct val="15000"/>
            </a:spcAft>
            <a:buChar char="••"/>
          </a:pPr>
          <a:r>
            <a:rPr lang="zh-CN" altLang="en-US" sz="1400" kern="1200" dirty="0" smtClean="0"/>
            <a:t>客户机构名称、性质变化时应办理基本信息变更手续</a:t>
          </a:r>
          <a:endParaRPr lang="zh-CN" altLang="en-US" sz="1400" kern="1200" dirty="0"/>
        </a:p>
      </dsp:txBody>
      <dsp:txXfrm>
        <a:off x="48" y="368395"/>
        <a:ext cx="4671779" cy="1679940"/>
      </dsp:txXfrm>
    </dsp:sp>
    <dsp:sp modelId="{1E4371CA-EB24-44A1-8920-26100116218A}">
      <dsp:nvSpPr>
        <dsp:cNvPr id="0" name=""/>
        <dsp:cNvSpPr/>
      </dsp:nvSpPr>
      <dsp:spPr>
        <a:xfrm>
          <a:off x="5325877" y="22795"/>
          <a:ext cx="4671779" cy="3456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lvl="0" algn="ctr" defTabSz="533400">
            <a:lnSpc>
              <a:spcPct val="90000"/>
            </a:lnSpc>
            <a:spcBef>
              <a:spcPct val="0"/>
            </a:spcBef>
            <a:spcAft>
              <a:spcPct val="35000"/>
            </a:spcAft>
          </a:pPr>
          <a:r>
            <a:rPr lang="zh-CN" altLang="en-US" sz="1200" b="1" kern="1200" dirty="0" smtClean="0"/>
            <a:t>销户</a:t>
          </a:r>
          <a:endParaRPr lang="zh-CN" altLang="en-US" sz="1200" b="1" kern="1200" dirty="0"/>
        </a:p>
      </dsp:txBody>
      <dsp:txXfrm>
        <a:off x="5325877" y="22795"/>
        <a:ext cx="4671779" cy="345600"/>
      </dsp:txXfrm>
    </dsp:sp>
    <dsp:sp modelId="{E50C65F6-D959-49B7-8399-BFD6845DCA00}">
      <dsp:nvSpPr>
        <dsp:cNvPr id="0" name=""/>
        <dsp:cNvSpPr/>
      </dsp:nvSpPr>
      <dsp:spPr>
        <a:xfrm>
          <a:off x="5325877" y="368395"/>
          <a:ext cx="4671779" cy="167994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150000"/>
            </a:lnSpc>
            <a:spcBef>
              <a:spcPct val="0"/>
            </a:spcBef>
            <a:spcAft>
              <a:spcPct val="15000"/>
            </a:spcAft>
            <a:buChar char="••"/>
          </a:pPr>
          <a:r>
            <a:rPr lang="zh-CN" altLang="en-US" sz="1400" kern="1200" dirty="0" smtClean="0"/>
            <a:t>销户后及时向外汇局上报销户信息</a:t>
          </a:r>
          <a:endParaRPr lang="zh-CN" altLang="en-US" sz="1400" kern="1200" dirty="0"/>
        </a:p>
        <a:p>
          <a:pPr marL="114300" lvl="1" indent="-114300" algn="l" defTabSz="622300">
            <a:lnSpc>
              <a:spcPct val="150000"/>
            </a:lnSpc>
            <a:spcBef>
              <a:spcPct val="0"/>
            </a:spcBef>
            <a:spcAft>
              <a:spcPct val="15000"/>
            </a:spcAft>
            <a:buChar char="••"/>
          </a:pPr>
          <a:r>
            <a:rPr lang="zh-CN" altLang="en-US" sz="1400" kern="1200" dirty="0" smtClean="0"/>
            <a:t>收支申报信息应在销户前准确报送</a:t>
          </a:r>
          <a:endParaRPr lang="zh-CN" altLang="en-US" sz="1400" kern="1200" dirty="0"/>
        </a:p>
        <a:p>
          <a:pPr marL="114300" lvl="1" indent="-114300" algn="l" defTabSz="622300">
            <a:lnSpc>
              <a:spcPct val="150000"/>
            </a:lnSpc>
            <a:spcBef>
              <a:spcPct val="0"/>
            </a:spcBef>
            <a:spcAft>
              <a:spcPct val="15000"/>
            </a:spcAft>
            <a:buChar char="••"/>
          </a:pPr>
          <a:r>
            <a:rPr lang="zh-CN" altLang="en-US" sz="1400" kern="1200" dirty="0" smtClean="0"/>
            <a:t>营业执照被吊销的，应主动联系客户进行销户，超过</a:t>
          </a:r>
          <a:r>
            <a:rPr lang="en-US" altLang="zh-CN" sz="1400" kern="1200" dirty="0" smtClean="0"/>
            <a:t>1</a:t>
          </a:r>
          <a:r>
            <a:rPr lang="zh-CN" altLang="en-US" sz="1400" kern="1200" dirty="0" smtClean="0"/>
            <a:t>个月未办理的，银行应冻结账户</a:t>
          </a:r>
          <a:endParaRPr lang="zh-CN" altLang="en-US" sz="1400" kern="1200" dirty="0"/>
        </a:p>
      </dsp:txBody>
      <dsp:txXfrm>
        <a:off x="5325877" y="368395"/>
        <a:ext cx="4671779" cy="167994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54641D-3179-4CC1-B8CE-9F39C0DCC850}">
      <dsp:nvSpPr>
        <dsp:cNvPr id="0" name=""/>
        <dsp:cNvSpPr/>
      </dsp:nvSpPr>
      <dsp:spPr>
        <a:xfrm>
          <a:off x="0" y="442331"/>
          <a:ext cx="5950719" cy="85995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61842" tIns="291592" rIns="461842" bIns="99568" numCol="1" spcCol="1270" anchor="t" anchorCtr="0">
          <a:noAutofit/>
        </a:bodyPr>
        <a:lstStyle/>
        <a:p>
          <a:pPr marL="114300" lvl="1" indent="-114300" algn="l" defTabSz="622300">
            <a:lnSpc>
              <a:spcPct val="90000"/>
            </a:lnSpc>
            <a:spcBef>
              <a:spcPct val="0"/>
            </a:spcBef>
            <a:spcAft>
              <a:spcPct val="15000"/>
            </a:spcAft>
            <a:buChar char="••"/>
          </a:pPr>
          <a:r>
            <a:rPr lang="zh-CN" altLang="en-US" sz="1400" kern="1200" dirty="0" smtClean="0"/>
            <a:t>凭本人有效身份证件办理</a:t>
          </a:r>
          <a:endParaRPr lang="zh-CN" altLang="en-US" sz="1400" kern="1200" dirty="0"/>
        </a:p>
        <a:p>
          <a:pPr marL="114300" lvl="1" indent="-114300" algn="l" defTabSz="622300">
            <a:lnSpc>
              <a:spcPct val="90000"/>
            </a:lnSpc>
            <a:spcBef>
              <a:spcPct val="0"/>
            </a:spcBef>
            <a:spcAft>
              <a:spcPct val="15000"/>
            </a:spcAft>
            <a:buChar char="••"/>
          </a:pPr>
          <a:r>
            <a:rPr lang="zh-CN" altLang="en-US" sz="1400" kern="1200" dirty="0" smtClean="0"/>
            <a:t>无金额限制</a:t>
          </a:r>
          <a:endParaRPr lang="zh-CN" altLang="en-US" sz="1400" kern="1200" dirty="0"/>
        </a:p>
      </dsp:txBody>
      <dsp:txXfrm>
        <a:off x="0" y="442331"/>
        <a:ext cx="5950719" cy="859950"/>
      </dsp:txXfrm>
    </dsp:sp>
    <dsp:sp modelId="{0AD9A903-D177-4C2A-8053-38011FE51FDF}">
      <dsp:nvSpPr>
        <dsp:cNvPr id="0" name=""/>
        <dsp:cNvSpPr/>
      </dsp:nvSpPr>
      <dsp:spPr>
        <a:xfrm>
          <a:off x="297535" y="235691"/>
          <a:ext cx="4165503" cy="4132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7446" tIns="0" rIns="157446" bIns="0" numCol="1" spcCol="1270" anchor="ctr" anchorCtr="0">
          <a:noAutofit/>
        </a:bodyPr>
        <a:lstStyle/>
        <a:p>
          <a:pPr lvl="0" algn="l" defTabSz="622300">
            <a:lnSpc>
              <a:spcPct val="90000"/>
            </a:lnSpc>
            <a:spcBef>
              <a:spcPct val="0"/>
            </a:spcBef>
            <a:spcAft>
              <a:spcPct val="35000"/>
            </a:spcAft>
          </a:pPr>
          <a:r>
            <a:rPr lang="zh-CN" altLang="en-US" sz="1400" b="1" kern="1200" dirty="0" smtClean="0"/>
            <a:t>本人外汇结算账户</a:t>
          </a:r>
          <a:endParaRPr lang="zh-CN" altLang="en-US" sz="1400" b="1" kern="1200" dirty="0"/>
        </a:p>
      </dsp:txBody>
      <dsp:txXfrm>
        <a:off x="317710" y="255866"/>
        <a:ext cx="4125153" cy="372930"/>
      </dsp:txXfrm>
    </dsp:sp>
    <dsp:sp modelId="{1827FB58-EE98-4F52-8929-5C7A3C343967}">
      <dsp:nvSpPr>
        <dsp:cNvPr id="0" name=""/>
        <dsp:cNvSpPr/>
      </dsp:nvSpPr>
      <dsp:spPr>
        <a:xfrm>
          <a:off x="0" y="1584521"/>
          <a:ext cx="5950719" cy="11025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61842" tIns="291592" rIns="461842" bIns="99568" numCol="1" spcCol="1270" anchor="t" anchorCtr="0">
          <a:noAutofit/>
        </a:bodyPr>
        <a:lstStyle/>
        <a:p>
          <a:pPr marL="114300" lvl="1" indent="-114300" algn="l" defTabSz="622300">
            <a:lnSpc>
              <a:spcPct val="90000"/>
            </a:lnSpc>
            <a:spcBef>
              <a:spcPct val="0"/>
            </a:spcBef>
            <a:spcAft>
              <a:spcPct val="15000"/>
            </a:spcAft>
            <a:buChar char="••"/>
          </a:pPr>
          <a:r>
            <a:rPr lang="zh-CN" altLang="en-US" sz="1400" kern="1200" dirty="0" smtClean="0"/>
            <a:t>本人有效身份证件</a:t>
          </a:r>
          <a:endParaRPr lang="zh-CN" altLang="en-US" sz="1400" kern="1200" dirty="0"/>
        </a:p>
        <a:p>
          <a:pPr marL="114300" lvl="1" indent="-114300" algn="l" defTabSz="622300">
            <a:lnSpc>
              <a:spcPct val="90000"/>
            </a:lnSpc>
            <a:spcBef>
              <a:spcPct val="0"/>
            </a:spcBef>
            <a:spcAft>
              <a:spcPct val="15000"/>
            </a:spcAft>
            <a:buChar char="••"/>
          </a:pPr>
          <a:r>
            <a:rPr lang="zh-CN" altLang="en-US" sz="1400" kern="1200" dirty="0" smtClean="0"/>
            <a:t>储蓄账户向结算账户转账，当日资金必须对外支付，不得结汇</a:t>
          </a:r>
          <a:endParaRPr lang="zh-CN" altLang="en-US" sz="1400" kern="1200" dirty="0"/>
        </a:p>
        <a:p>
          <a:pPr marL="114300" lvl="1" indent="-114300" algn="l" defTabSz="622300">
            <a:lnSpc>
              <a:spcPct val="90000"/>
            </a:lnSpc>
            <a:spcBef>
              <a:spcPct val="0"/>
            </a:spcBef>
            <a:spcAft>
              <a:spcPct val="15000"/>
            </a:spcAft>
            <a:buChar char="••"/>
          </a:pPr>
          <a:r>
            <a:rPr lang="zh-CN" altLang="en-US" sz="1400" kern="1200" dirty="0" smtClean="0"/>
            <a:t>跨行划款时，划出行应标注账户性质</a:t>
          </a:r>
          <a:endParaRPr lang="zh-CN" altLang="en-US" sz="1400" kern="1200" dirty="0"/>
        </a:p>
      </dsp:txBody>
      <dsp:txXfrm>
        <a:off x="0" y="1584521"/>
        <a:ext cx="5950719" cy="1102500"/>
      </dsp:txXfrm>
    </dsp:sp>
    <dsp:sp modelId="{8A558B51-A4A6-46A5-A5AA-BAB627B5ED04}">
      <dsp:nvSpPr>
        <dsp:cNvPr id="0" name=""/>
        <dsp:cNvSpPr/>
      </dsp:nvSpPr>
      <dsp:spPr>
        <a:xfrm>
          <a:off x="297535" y="1377881"/>
          <a:ext cx="4165503" cy="4132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7446" tIns="0" rIns="157446" bIns="0" numCol="1" spcCol="1270" anchor="ctr" anchorCtr="0">
          <a:noAutofit/>
        </a:bodyPr>
        <a:lstStyle/>
        <a:p>
          <a:pPr lvl="0" algn="l" defTabSz="622300">
            <a:lnSpc>
              <a:spcPct val="90000"/>
            </a:lnSpc>
            <a:spcBef>
              <a:spcPct val="0"/>
            </a:spcBef>
            <a:spcAft>
              <a:spcPct val="35000"/>
            </a:spcAft>
          </a:pPr>
          <a:r>
            <a:rPr lang="zh-CN" altLang="en-US" sz="1400" b="1" kern="1200" dirty="0" smtClean="0"/>
            <a:t>本人外汇储蓄账户</a:t>
          </a:r>
          <a:endParaRPr lang="zh-CN" altLang="en-US" sz="1400" b="1" kern="1200" dirty="0"/>
        </a:p>
      </dsp:txBody>
      <dsp:txXfrm>
        <a:off x="317710" y="1398056"/>
        <a:ext cx="4125153" cy="372930"/>
      </dsp:txXfrm>
    </dsp:sp>
    <dsp:sp modelId="{9E132D99-E8AC-4681-B7A5-7A4634FCB805}">
      <dsp:nvSpPr>
        <dsp:cNvPr id="0" name=""/>
        <dsp:cNvSpPr/>
      </dsp:nvSpPr>
      <dsp:spPr>
        <a:xfrm>
          <a:off x="0" y="2969261"/>
          <a:ext cx="5950719" cy="11025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61842" tIns="291592" rIns="461842" bIns="99568" numCol="1" spcCol="1270" anchor="t" anchorCtr="0">
          <a:noAutofit/>
        </a:bodyPr>
        <a:lstStyle/>
        <a:p>
          <a:pPr marL="114300" lvl="1" indent="-114300" algn="l" defTabSz="622300">
            <a:lnSpc>
              <a:spcPct val="90000"/>
            </a:lnSpc>
            <a:spcBef>
              <a:spcPct val="0"/>
            </a:spcBef>
            <a:spcAft>
              <a:spcPct val="15000"/>
            </a:spcAft>
            <a:buChar char="••"/>
          </a:pPr>
          <a:r>
            <a:rPr lang="zh-CN" altLang="en-US" sz="1400" kern="1200" dirty="0" smtClean="0"/>
            <a:t>本人有效身份证件</a:t>
          </a:r>
          <a:endParaRPr lang="zh-CN" altLang="en-US" sz="1400" kern="1200" dirty="0"/>
        </a:p>
        <a:p>
          <a:pPr marL="114300" lvl="1" indent="-114300" algn="l" defTabSz="622300">
            <a:lnSpc>
              <a:spcPct val="90000"/>
            </a:lnSpc>
            <a:spcBef>
              <a:spcPct val="0"/>
            </a:spcBef>
            <a:spcAft>
              <a:spcPct val="15000"/>
            </a:spcAft>
            <a:buChar char="••"/>
          </a:pPr>
          <a:r>
            <a:rPr lang="zh-CN" altLang="en-US" sz="1400" kern="1200" dirty="0" smtClean="0"/>
            <a:t>进口代理合同或协议</a:t>
          </a:r>
          <a:endParaRPr lang="zh-CN" altLang="en-US" sz="1400" kern="1200" dirty="0"/>
        </a:p>
        <a:p>
          <a:pPr marL="114300" lvl="1" indent="-114300" algn="l" defTabSz="622300">
            <a:lnSpc>
              <a:spcPct val="90000"/>
            </a:lnSpc>
            <a:spcBef>
              <a:spcPct val="0"/>
            </a:spcBef>
            <a:spcAft>
              <a:spcPct val="15000"/>
            </a:spcAft>
            <a:buChar char="••"/>
          </a:pPr>
          <a:r>
            <a:rPr lang="zh-CN" altLang="en-US" sz="1400" kern="1200" dirty="0" smtClean="0"/>
            <a:t>收款方必须为代理企业经常项目外汇账户</a:t>
          </a:r>
          <a:endParaRPr lang="zh-CN" altLang="en-US" sz="1400" kern="1200" dirty="0"/>
        </a:p>
      </dsp:txBody>
      <dsp:txXfrm>
        <a:off x="0" y="2969261"/>
        <a:ext cx="5950719" cy="1102500"/>
      </dsp:txXfrm>
    </dsp:sp>
    <dsp:sp modelId="{C4452669-4459-4695-9265-57C09F618326}">
      <dsp:nvSpPr>
        <dsp:cNvPr id="0" name=""/>
        <dsp:cNvSpPr/>
      </dsp:nvSpPr>
      <dsp:spPr>
        <a:xfrm>
          <a:off x="297535" y="2762621"/>
          <a:ext cx="4165503" cy="4132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7446" tIns="0" rIns="157446" bIns="0" numCol="1" spcCol="1270" anchor="ctr" anchorCtr="0">
          <a:noAutofit/>
        </a:bodyPr>
        <a:lstStyle/>
        <a:p>
          <a:pPr lvl="0" algn="l" defTabSz="622300">
            <a:lnSpc>
              <a:spcPct val="90000"/>
            </a:lnSpc>
            <a:spcBef>
              <a:spcPct val="0"/>
            </a:spcBef>
            <a:spcAft>
              <a:spcPct val="35000"/>
            </a:spcAft>
          </a:pPr>
          <a:r>
            <a:rPr lang="zh-CN" altLang="en-US" sz="1400" b="1" kern="1200" dirty="0" smtClean="0"/>
            <a:t>代理企业账户</a:t>
          </a:r>
          <a:endParaRPr lang="zh-CN" altLang="en-US" sz="1400" b="1" kern="1200" dirty="0"/>
        </a:p>
      </dsp:txBody>
      <dsp:txXfrm>
        <a:off x="317710" y="2782796"/>
        <a:ext cx="4125153" cy="372930"/>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44524A-3092-41ED-9974-C749BFA75BF7}">
      <dsp:nvSpPr>
        <dsp:cNvPr id="0" name=""/>
        <dsp:cNvSpPr/>
      </dsp:nvSpPr>
      <dsp:spPr>
        <a:xfrm>
          <a:off x="0" y="49936"/>
          <a:ext cx="6446975" cy="748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zh-CN" altLang="en-US" sz="2400" b="1" kern="1200" dirty="0" smtClean="0">
              <a:solidFill>
                <a:srgbClr val="000000"/>
              </a:solidFill>
              <a:latin typeface="仿宋" panose="02010609060101010101" pitchFamily="49" charset="-122"/>
              <a:ea typeface="仿宋" panose="02010609060101010101" pitchFamily="49" charset="-122"/>
            </a:rPr>
            <a:t>境内个人参与境外上市公司股权激励计划</a:t>
          </a:r>
          <a:endParaRPr lang="zh-CN" altLang="en-US" sz="2400" kern="1200" dirty="0"/>
        </a:p>
      </dsp:txBody>
      <dsp:txXfrm>
        <a:off x="36553" y="86489"/>
        <a:ext cx="6373869" cy="675694"/>
      </dsp:txXfrm>
    </dsp:sp>
    <dsp:sp modelId="{D706E7FA-3850-4D8D-B572-2490554D791D}">
      <dsp:nvSpPr>
        <dsp:cNvPr id="0" name=""/>
        <dsp:cNvSpPr/>
      </dsp:nvSpPr>
      <dsp:spPr>
        <a:xfrm>
          <a:off x="0" y="867593"/>
          <a:ext cx="6446975" cy="748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zh-CN" altLang="en-US" sz="2400" b="1" kern="1200" dirty="0" smtClean="0">
              <a:solidFill>
                <a:srgbClr val="000000"/>
              </a:solidFill>
              <a:latin typeface="仿宋" panose="02010609060101010101" pitchFamily="49" charset="-122"/>
              <a:ea typeface="仿宋" panose="02010609060101010101" pitchFamily="49" charset="-122"/>
            </a:rPr>
            <a:t>境外个人参与境内商品房买卖</a:t>
          </a:r>
          <a:endParaRPr lang="zh-CN" altLang="en-US" sz="2400" kern="1200" dirty="0"/>
        </a:p>
      </dsp:txBody>
      <dsp:txXfrm>
        <a:off x="36553" y="904146"/>
        <a:ext cx="6373869" cy="675694"/>
      </dsp:txXfrm>
    </dsp:sp>
    <dsp:sp modelId="{E920A766-2116-4DE9-B10A-C252F20E4E03}">
      <dsp:nvSpPr>
        <dsp:cNvPr id="0" name=""/>
        <dsp:cNvSpPr/>
      </dsp:nvSpPr>
      <dsp:spPr>
        <a:xfrm>
          <a:off x="0" y="1731593"/>
          <a:ext cx="6446975" cy="748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zh-CN" altLang="en-US" sz="2400" b="1" kern="1200" dirty="0" smtClean="0">
              <a:solidFill>
                <a:srgbClr val="000000"/>
              </a:solidFill>
              <a:latin typeface="仿宋" panose="02010609060101010101" pitchFamily="49" charset="-122"/>
              <a:ea typeface="仿宋" panose="02010609060101010101" pitchFamily="49" charset="-122"/>
            </a:rPr>
            <a:t>特殊目的公司项下个人购付汇</a:t>
          </a:r>
          <a:endParaRPr lang="zh-CN" altLang="en-US" sz="2400" kern="1200" dirty="0"/>
        </a:p>
      </dsp:txBody>
      <dsp:txXfrm>
        <a:off x="36553" y="1768146"/>
        <a:ext cx="6373869" cy="675694"/>
      </dsp:txXfrm>
    </dsp:sp>
    <dsp:sp modelId="{3F25EE40-C3EC-402F-B4A6-4031366C6C44}">
      <dsp:nvSpPr>
        <dsp:cNvPr id="0" name=""/>
        <dsp:cNvSpPr/>
      </dsp:nvSpPr>
      <dsp:spPr>
        <a:xfrm>
          <a:off x="0" y="2595593"/>
          <a:ext cx="6446975" cy="748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zh-CN" altLang="en-US" sz="2400" b="1" kern="1200" dirty="0" smtClean="0">
              <a:solidFill>
                <a:schemeClr val="tx1"/>
              </a:solidFill>
              <a:latin typeface="仿宋" panose="02010609060101010101" pitchFamily="49" charset="-122"/>
              <a:ea typeface="仿宋" panose="02010609060101010101" pitchFamily="49" charset="-122"/>
            </a:rPr>
            <a:t>财产转移购付汇</a:t>
          </a:r>
          <a:endParaRPr lang="zh-CN" altLang="en-US" sz="2400" b="1" kern="1200" dirty="0">
            <a:solidFill>
              <a:schemeClr val="tx1"/>
            </a:solidFill>
            <a:latin typeface="仿宋" panose="02010609060101010101" pitchFamily="49" charset="-122"/>
            <a:ea typeface="仿宋" panose="02010609060101010101" pitchFamily="49" charset="-122"/>
          </a:endParaRPr>
        </a:p>
      </dsp:txBody>
      <dsp:txXfrm>
        <a:off x="36553" y="2632146"/>
        <a:ext cx="6373869" cy="675694"/>
      </dsp:txXfrm>
    </dsp:sp>
    <dsp:sp modelId="{ADA6E15B-DCCA-45EC-B48F-07C73516BAC0}">
      <dsp:nvSpPr>
        <dsp:cNvPr id="0" name=""/>
        <dsp:cNvSpPr/>
      </dsp:nvSpPr>
      <dsp:spPr>
        <a:xfrm>
          <a:off x="0" y="3459593"/>
          <a:ext cx="6446975" cy="748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zh-CN" altLang="en-US" sz="2400" b="1" kern="1200" dirty="0" smtClean="0">
              <a:solidFill>
                <a:schemeClr val="tx1"/>
              </a:solidFill>
              <a:latin typeface="仿宋" panose="02010609060101010101" pitchFamily="49" charset="-122"/>
              <a:ea typeface="仿宋" panose="02010609060101010101" pitchFamily="49" charset="-122"/>
            </a:rPr>
            <a:t>电子银行业务</a:t>
          </a:r>
          <a:endParaRPr lang="zh-CN" altLang="en-US" sz="2400" b="1" kern="1200" dirty="0">
            <a:solidFill>
              <a:schemeClr val="tx1"/>
            </a:solidFill>
            <a:latin typeface="仿宋" panose="02010609060101010101" pitchFamily="49" charset="-122"/>
            <a:ea typeface="仿宋" panose="02010609060101010101" pitchFamily="49" charset="-122"/>
          </a:endParaRPr>
        </a:p>
      </dsp:txBody>
      <dsp:txXfrm>
        <a:off x="36553" y="3496146"/>
        <a:ext cx="6373869" cy="675694"/>
      </dsp:txXfrm>
    </dsp:sp>
    <dsp:sp modelId="{821C1697-01B6-4460-8EE0-BB11BBAE22CB}">
      <dsp:nvSpPr>
        <dsp:cNvPr id="0" name=""/>
        <dsp:cNvSpPr/>
      </dsp:nvSpPr>
      <dsp:spPr>
        <a:xfrm>
          <a:off x="0" y="4323593"/>
          <a:ext cx="6446975" cy="748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zh-CN" altLang="en-US" sz="2400" b="1" kern="1200" dirty="0" smtClean="0">
              <a:solidFill>
                <a:schemeClr val="tx1"/>
              </a:solidFill>
              <a:latin typeface="仿宋" panose="02010609060101010101" pitchFamily="49" charset="-122"/>
              <a:ea typeface="仿宋" panose="02010609060101010101" pitchFamily="49" charset="-122"/>
            </a:rPr>
            <a:t>支付机构业务</a:t>
          </a:r>
          <a:endParaRPr lang="zh-CN" altLang="en-US" sz="2400" b="1" kern="1200" dirty="0">
            <a:solidFill>
              <a:schemeClr val="tx1"/>
            </a:solidFill>
            <a:latin typeface="仿宋" panose="02010609060101010101" pitchFamily="49" charset="-122"/>
            <a:ea typeface="仿宋" panose="02010609060101010101" pitchFamily="49" charset="-122"/>
          </a:endParaRPr>
        </a:p>
      </dsp:txBody>
      <dsp:txXfrm>
        <a:off x="36553" y="4360146"/>
        <a:ext cx="6373869" cy="675694"/>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DB0F7F-55CC-4B84-8802-3B3DAA7C05FC}">
      <dsp:nvSpPr>
        <dsp:cNvPr id="0" name=""/>
        <dsp:cNvSpPr/>
      </dsp:nvSpPr>
      <dsp:spPr>
        <a:xfrm>
          <a:off x="41" y="20277"/>
          <a:ext cx="3994229" cy="5472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lvl="0" algn="ctr" defTabSz="844550">
            <a:lnSpc>
              <a:spcPct val="90000"/>
            </a:lnSpc>
            <a:spcBef>
              <a:spcPct val="0"/>
            </a:spcBef>
            <a:spcAft>
              <a:spcPct val="35000"/>
            </a:spcAft>
          </a:pPr>
          <a:r>
            <a:rPr lang="zh-CN" altLang="en-US" sz="1900" b="1" kern="1200" dirty="0" smtClean="0">
              <a:latin typeface="仿宋" panose="02010609060101010101" pitchFamily="49" charset="-122"/>
              <a:ea typeface="仿宋" panose="02010609060101010101" pitchFamily="49" charset="-122"/>
            </a:rPr>
            <a:t>审核材料</a:t>
          </a:r>
          <a:endParaRPr lang="zh-CN" altLang="en-US" sz="1900" b="1" kern="1200" dirty="0">
            <a:latin typeface="仿宋" panose="02010609060101010101" pitchFamily="49" charset="-122"/>
            <a:ea typeface="仿宋" panose="02010609060101010101" pitchFamily="49" charset="-122"/>
          </a:endParaRPr>
        </a:p>
      </dsp:txBody>
      <dsp:txXfrm>
        <a:off x="41" y="20277"/>
        <a:ext cx="3994229" cy="547200"/>
      </dsp:txXfrm>
    </dsp:sp>
    <dsp:sp modelId="{4D003993-BB88-412E-9E7C-80FADABCB304}">
      <dsp:nvSpPr>
        <dsp:cNvPr id="0" name=""/>
        <dsp:cNvSpPr/>
      </dsp:nvSpPr>
      <dsp:spPr>
        <a:xfrm>
          <a:off x="41" y="567477"/>
          <a:ext cx="3994229" cy="365084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zh-CN" altLang="en-US" sz="1900" kern="1200" dirty="0" smtClean="0">
              <a:latin typeface="仿宋" panose="02010609060101010101" pitchFamily="49" charset="-122"/>
              <a:ea typeface="仿宋" panose="02010609060101010101" pitchFamily="49" charset="-122"/>
            </a:rPr>
            <a:t>本人有效身份证件</a:t>
          </a:r>
          <a:endParaRPr lang="zh-CN" altLang="en-US" sz="1900" kern="1200" dirty="0">
            <a:latin typeface="仿宋" panose="02010609060101010101" pitchFamily="49" charset="-122"/>
            <a:ea typeface="仿宋" panose="02010609060101010101" pitchFamily="49" charset="-122"/>
          </a:endParaRPr>
        </a:p>
        <a:p>
          <a:pPr marL="171450" lvl="1" indent="-171450" algn="l" defTabSz="844550">
            <a:lnSpc>
              <a:spcPct val="90000"/>
            </a:lnSpc>
            <a:spcBef>
              <a:spcPct val="0"/>
            </a:spcBef>
            <a:spcAft>
              <a:spcPct val="15000"/>
            </a:spcAft>
            <a:buChar char="••"/>
          </a:pPr>
          <a:r>
            <a:rPr lang="zh-CN" altLang="en-US" sz="1900" kern="1200" dirty="0" smtClean="0">
              <a:latin typeface="仿宋" panose="02010609060101010101" pitchFamily="49" charset="-122"/>
              <a:ea typeface="仿宋" panose="02010609060101010101" pitchFamily="49" charset="-122"/>
            </a:rPr>
            <a:t>商品房销售合同或预售合同</a:t>
          </a:r>
          <a:endParaRPr lang="zh-CN" altLang="en-US" sz="1900" kern="1200" dirty="0">
            <a:latin typeface="仿宋" panose="02010609060101010101" pitchFamily="49" charset="-122"/>
            <a:ea typeface="仿宋" panose="02010609060101010101" pitchFamily="49" charset="-122"/>
          </a:endParaRPr>
        </a:p>
        <a:p>
          <a:pPr marL="171450" lvl="1" indent="-171450" algn="l" defTabSz="844550">
            <a:lnSpc>
              <a:spcPct val="90000"/>
            </a:lnSpc>
            <a:spcBef>
              <a:spcPct val="0"/>
            </a:spcBef>
            <a:spcAft>
              <a:spcPct val="15000"/>
            </a:spcAft>
            <a:buChar char="••"/>
          </a:pPr>
          <a:r>
            <a:rPr lang="zh-CN" altLang="en-US" sz="1900" kern="1200" dirty="0" smtClean="0">
              <a:latin typeface="仿宋" panose="02010609060101010101" pitchFamily="49" charset="-122"/>
              <a:ea typeface="仿宋" panose="02010609060101010101" pitchFamily="49" charset="-122"/>
            </a:rPr>
            <a:t>房产所在地房地产主管部门出具证明文件：预售房产为合同登记备案表；现房及二手房为产权登记证明文件</a:t>
          </a:r>
          <a:endParaRPr lang="zh-CN" altLang="en-US" sz="1900" kern="1200" dirty="0">
            <a:latin typeface="仿宋" panose="02010609060101010101" pitchFamily="49" charset="-122"/>
            <a:ea typeface="仿宋" panose="02010609060101010101" pitchFamily="49" charset="-122"/>
          </a:endParaRPr>
        </a:p>
        <a:p>
          <a:pPr marL="171450" lvl="1" indent="-171450" algn="l" defTabSz="844550">
            <a:lnSpc>
              <a:spcPct val="90000"/>
            </a:lnSpc>
            <a:spcBef>
              <a:spcPct val="0"/>
            </a:spcBef>
            <a:spcAft>
              <a:spcPct val="15000"/>
            </a:spcAft>
            <a:buChar char="••"/>
          </a:pPr>
          <a:r>
            <a:rPr lang="zh-CN" altLang="en-US" sz="1900" kern="1200" dirty="0" smtClean="0">
              <a:latin typeface="仿宋" panose="02010609060101010101" pitchFamily="49" charset="-122"/>
              <a:ea typeface="仿宋" panose="02010609060101010101" pitchFamily="49" charset="-122"/>
            </a:rPr>
            <a:t>如委托他人办理，还应提供经公证的授权书及受托人有效身份证明</a:t>
          </a:r>
          <a:endParaRPr lang="zh-CN" altLang="en-US" sz="1900" kern="1200" dirty="0">
            <a:latin typeface="仿宋" panose="02010609060101010101" pitchFamily="49" charset="-122"/>
            <a:ea typeface="仿宋" panose="02010609060101010101" pitchFamily="49" charset="-122"/>
          </a:endParaRPr>
        </a:p>
        <a:p>
          <a:pPr marL="171450" lvl="1" indent="-171450" algn="l" defTabSz="844550">
            <a:lnSpc>
              <a:spcPct val="90000"/>
            </a:lnSpc>
            <a:spcBef>
              <a:spcPct val="0"/>
            </a:spcBef>
            <a:spcAft>
              <a:spcPct val="15000"/>
            </a:spcAft>
            <a:buChar char="••"/>
          </a:pPr>
          <a:r>
            <a:rPr lang="zh-CN" altLang="en-US" sz="1900" kern="1200" dirty="0" smtClean="0">
              <a:latin typeface="仿宋" panose="02010609060101010101" pitchFamily="49" charset="-122"/>
              <a:ea typeface="仿宋" panose="02010609060101010101" pitchFamily="49" charset="-122"/>
            </a:rPr>
            <a:t>针对上述材料需提供的其他补充材料</a:t>
          </a:r>
          <a:endParaRPr lang="zh-CN" altLang="en-US" sz="1900" kern="1200" dirty="0">
            <a:latin typeface="仿宋" panose="02010609060101010101" pitchFamily="49" charset="-122"/>
            <a:ea typeface="仿宋" panose="02010609060101010101" pitchFamily="49" charset="-122"/>
          </a:endParaRPr>
        </a:p>
      </dsp:txBody>
      <dsp:txXfrm>
        <a:off x="41" y="567477"/>
        <a:ext cx="3994229" cy="3650849"/>
      </dsp:txXfrm>
    </dsp:sp>
    <dsp:sp modelId="{4F45EF3E-E4C5-4CBC-85D6-368C409A3376}">
      <dsp:nvSpPr>
        <dsp:cNvPr id="0" name=""/>
        <dsp:cNvSpPr/>
      </dsp:nvSpPr>
      <dsp:spPr>
        <a:xfrm>
          <a:off x="4553463" y="20277"/>
          <a:ext cx="3994229" cy="5472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lvl="0" algn="ctr" defTabSz="844550">
            <a:lnSpc>
              <a:spcPct val="90000"/>
            </a:lnSpc>
            <a:spcBef>
              <a:spcPct val="0"/>
            </a:spcBef>
            <a:spcAft>
              <a:spcPct val="35000"/>
            </a:spcAft>
          </a:pPr>
          <a:r>
            <a:rPr lang="zh-CN" altLang="en-US" sz="1900" b="1" kern="1200" dirty="0" smtClean="0">
              <a:latin typeface="仿宋" panose="02010609060101010101" pitchFamily="49" charset="-122"/>
              <a:ea typeface="仿宋" panose="02010609060101010101" pitchFamily="49" charset="-122"/>
            </a:rPr>
            <a:t>办理原则</a:t>
          </a:r>
          <a:endParaRPr lang="zh-CN" altLang="en-US" sz="1900" b="1" kern="1200" dirty="0">
            <a:latin typeface="仿宋" panose="02010609060101010101" pitchFamily="49" charset="-122"/>
            <a:ea typeface="仿宋" panose="02010609060101010101" pitchFamily="49" charset="-122"/>
          </a:endParaRPr>
        </a:p>
      </dsp:txBody>
      <dsp:txXfrm>
        <a:off x="4553463" y="20277"/>
        <a:ext cx="3994229" cy="547200"/>
      </dsp:txXfrm>
    </dsp:sp>
    <dsp:sp modelId="{0BF33B14-593A-47E2-8E4A-70F3BE8D6257}">
      <dsp:nvSpPr>
        <dsp:cNvPr id="0" name=""/>
        <dsp:cNvSpPr/>
      </dsp:nvSpPr>
      <dsp:spPr>
        <a:xfrm>
          <a:off x="4553463" y="567477"/>
          <a:ext cx="3994229" cy="365084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zh-CN" altLang="en-US" sz="1900" kern="1200" dirty="0" smtClean="0">
              <a:latin typeface="仿宋" panose="02010609060101010101" pitchFamily="49" charset="-122"/>
              <a:ea typeface="仿宋" panose="02010609060101010101" pitchFamily="49" charset="-122"/>
            </a:rPr>
            <a:t>银行为客户办理结汇后应直接划入房地产开发商的人民币账户或二手房转让方的人民币账户，不得办理原币划转。</a:t>
          </a:r>
          <a:endParaRPr lang="zh-CN" altLang="en-US" sz="1900" kern="1200" dirty="0">
            <a:latin typeface="仿宋" panose="02010609060101010101" pitchFamily="49" charset="-122"/>
            <a:ea typeface="仿宋" panose="02010609060101010101" pitchFamily="49" charset="-122"/>
          </a:endParaRPr>
        </a:p>
        <a:p>
          <a:pPr marL="171450" lvl="1" indent="-171450" algn="l" defTabSz="844550">
            <a:lnSpc>
              <a:spcPct val="90000"/>
            </a:lnSpc>
            <a:spcBef>
              <a:spcPct val="0"/>
            </a:spcBef>
            <a:spcAft>
              <a:spcPct val="15000"/>
            </a:spcAft>
            <a:buChar char="••"/>
          </a:pPr>
          <a:endParaRPr lang="zh-CN" altLang="en-US" sz="1900" kern="1200" dirty="0">
            <a:latin typeface="仿宋" panose="02010609060101010101" pitchFamily="49" charset="-122"/>
            <a:ea typeface="仿宋" panose="02010609060101010101" pitchFamily="49" charset="-122"/>
          </a:endParaRPr>
        </a:p>
        <a:p>
          <a:pPr marL="171450" lvl="1" indent="-171450" algn="l" defTabSz="844550">
            <a:lnSpc>
              <a:spcPct val="90000"/>
            </a:lnSpc>
            <a:spcBef>
              <a:spcPct val="0"/>
            </a:spcBef>
            <a:spcAft>
              <a:spcPct val="15000"/>
            </a:spcAft>
            <a:buChar char="••"/>
          </a:pPr>
          <a:r>
            <a:rPr lang="zh-CN" altLang="en-US" sz="1900" kern="1200" dirty="0" smtClean="0">
              <a:latin typeface="仿宋" panose="02010609060101010101" pitchFamily="49" charset="-122"/>
              <a:ea typeface="仿宋" panose="02010609060101010101" pitchFamily="49" charset="-122"/>
            </a:rPr>
            <a:t>夫妻共同购买的，若其中一方为境外个人，也视同境外个人境内购房办理。</a:t>
          </a:r>
          <a:endParaRPr lang="zh-CN" altLang="en-US" sz="1900" kern="1200" dirty="0">
            <a:latin typeface="仿宋" panose="02010609060101010101" pitchFamily="49" charset="-122"/>
            <a:ea typeface="仿宋" panose="02010609060101010101" pitchFamily="49" charset="-122"/>
          </a:endParaRPr>
        </a:p>
      </dsp:txBody>
      <dsp:txXfrm>
        <a:off x="4553463" y="567477"/>
        <a:ext cx="3994229" cy="3650849"/>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DB0F7F-55CC-4B84-8802-3B3DAA7C05FC}">
      <dsp:nvSpPr>
        <dsp:cNvPr id="0" name=""/>
        <dsp:cNvSpPr/>
      </dsp:nvSpPr>
      <dsp:spPr>
        <a:xfrm>
          <a:off x="41" y="20277"/>
          <a:ext cx="3994229" cy="5472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lvl="0" algn="ctr" defTabSz="844550">
            <a:lnSpc>
              <a:spcPct val="90000"/>
            </a:lnSpc>
            <a:spcBef>
              <a:spcPct val="0"/>
            </a:spcBef>
            <a:spcAft>
              <a:spcPct val="35000"/>
            </a:spcAft>
          </a:pPr>
          <a:r>
            <a:rPr lang="zh-CN" altLang="en-US" sz="1900" b="1" kern="1200" dirty="0" smtClean="0">
              <a:latin typeface="仿宋" panose="02010609060101010101" pitchFamily="49" charset="-122"/>
              <a:ea typeface="仿宋" panose="02010609060101010101" pitchFamily="49" charset="-122"/>
            </a:rPr>
            <a:t>审核材料</a:t>
          </a:r>
          <a:endParaRPr lang="zh-CN" altLang="en-US" sz="1900" b="1" kern="1200" dirty="0">
            <a:latin typeface="仿宋" panose="02010609060101010101" pitchFamily="49" charset="-122"/>
            <a:ea typeface="仿宋" panose="02010609060101010101" pitchFamily="49" charset="-122"/>
          </a:endParaRPr>
        </a:p>
      </dsp:txBody>
      <dsp:txXfrm>
        <a:off x="41" y="20277"/>
        <a:ext cx="3994229" cy="547200"/>
      </dsp:txXfrm>
    </dsp:sp>
    <dsp:sp modelId="{4D003993-BB88-412E-9E7C-80FADABCB304}">
      <dsp:nvSpPr>
        <dsp:cNvPr id="0" name=""/>
        <dsp:cNvSpPr/>
      </dsp:nvSpPr>
      <dsp:spPr>
        <a:xfrm>
          <a:off x="41" y="567477"/>
          <a:ext cx="3994229" cy="365084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zh-CN" altLang="en-US" sz="1900" kern="1200" dirty="0" smtClean="0">
              <a:latin typeface="仿宋" panose="02010609060101010101" pitchFamily="49" charset="-122"/>
              <a:ea typeface="仿宋" panose="02010609060101010101" pitchFamily="49" charset="-122"/>
            </a:rPr>
            <a:t>本人有效身份证件</a:t>
          </a:r>
          <a:endParaRPr lang="zh-CN" altLang="en-US" sz="1900" kern="1200" dirty="0">
            <a:latin typeface="仿宋" panose="02010609060101010101" pitchFamily="49" charset="-122"/>
            <a:ea typeface="仿宋" panose="02010609060101010101" pitchFamily="49" charset="-122"/>
          </a:endParaRPr>
        </a:p>
        <a:p>
          <a:pPr marL="171450" lvl="1" indent="-171450" algn="l" defTabSz="844550">
            <a:lnSpc>
              <a:spcPct val="90000"/>
            </a:lnSpc>
            <a:spcBef>
              <a:spcPct val="0"/>
            </a:spcBef>
            <a:spcAft>
              <a:spcPct val="15000"/>
            </a:spcAft>
            <a:buChar char="••"/>
          </a:pPr>
          <a:r>
            <a:rPr lang="zh-CN" altLang="en-US" sz="1900" kern="1200" dirty="0" smtClean="0">
              <a:latin typeface="仿宋" panose="02010609060101010101" pitchFamily="49" charset="-122"/>
              <a:ea typeface="仿宋" panose="02010609060101010101" pitchFamily="49" charset="-122"/>
            </a:rPr>
            <a:t>原结汇凭证</a:t>
          </a:r>
          <a:endParaRPr lang="zh-CN" altLang="en-US" sz="1900" kern="1200" dirty="0">
            <a:latin typeface="仿宋" panose="02010609060101010101" pitchFamily="49" charset="-122"/>
            <a:ea typeface="仿宋" panose="02010609060101010101" pitchFamily="49" charset="-122"/>
          </a:endParaRPr>
        </a:p>
        <a:p>
          <a:pPr marL="171450" lvl="1" indent="-171450" algn="l" defTabSz="844550">
            <a:lnSpc>
              <a:spcPct val="90000"/>
            </a:lnSpc>
            <a:spcBef>
              <a:spcPct val="0"/>
            </a:spcBef>
            <a:spcAft>
              <a:spcPct val="15000"/>
            </a:spcAft>
            <a:buChar char="••"/>
          </a:pPr>
          <a:r>
            <a:rPr lang="zh-CN" altLang="en-US" sz="1900" kern="1200" dirty="0" smtClean="0">
              <a:latin typeface="仿宋" panose="02010609060101010101" pitchFamily="49" charset="-122"/>
              <a:ea typeface="仿宋" panose="02010609060101010101" pitchFamily="49" charset="-122"/>
            </a:rPr>
            <a:t>与开发商或二手房出让方解除买卖合同的证明文件</a:t>
          </a:r>
          <a:endParaRPr lang="zh-CN" altLang="en-US" sz="1900" kern="1200" dirty="0">
            <a:latin typeface="仿宋" panose="02010609060101010101" pitchFamily="49" charset="-122"/>
            <a:ea typeface="仿宋" panose="02010609060101010101" pitchFamily="49" charset="-122"/>
          </a:endParaRPr>
        </a:p>
        <a:p>
          <a:pPr marL="171450" lvl="1" indent="-171450" algn="l" defTabSz="844550">
            <a:lnSpc>
              <a:spcPct val="90000"/>
            </a:lnSpc>
            <a:spcBef>
              <a:spcPct val="0"/>
            </a:spcBef>
            <a:spcAft>
              <a:spcPct val="15000"/>
            </a:spcAft>
            <a:buChar char="••"/>
          </a:pPr>
          <a:r>
            <a:rPr lang="zh-CN" altLang="en-US" sz="1900" kern="1200" dirty="0" smtClean="0">
              <a:latin typeface="仿宋" panose="02010609060101010101" pitchFamily="49" charset="-122"/>
              <a:ea typeface="仿宋" panose="02010609060101010101" pitchFamily="49" charset="-122"/>
            </a:rPr>
            <a:t>房地产主管部门出具的取消购买证明</a:t>
          </a:r>
          <a:endParaRPr lang="zh-CN" altLang="en-US" sz="1900" kern="1200" dirty="0">
            <a:latin typeface="仿宋" panose="02010609060101010101" pitchFamily="49" charset="-122"/>
            <a:ea typeface="仿宋" panose="02010609060101010101" pitchFamily="49" charset="-122"/>
          </a:endParaRPr>
        </a:p>
        <a:p>
          <a:pPr marL="171450" lvl="1" indent="-171450" algn="l" defTabSz="844550">
            <a:lnSpc>
              <a:spcPct val="90000"/>
            </a:lnSpc>
            <a:spcBef>
              <a:spcPct val="0"/>
            </a:spcBef>
            <a:spcAft>
              <a:spcPct val="15000"/>
            </a:spcAft>
            <a:buChar char="••"/>
          </a:pPr>
          <a:r>
            <a:rPr lang="zh-CN" altLang="en-US" sz="1900" kern="1200" dirty="0" smtClean="0">
              <a:latin typeface="仿宋" panose="02010609060101010101" pitchFamily="49" charset="-122"/>
              <a:ea typeface="仿宋" panose="02010609060101010101" pitchFamily="49" charset="-122"/>
            </a:rPr>
            <a:t>如委托他人办理，还应提供经公证的授权书及受托人有效身份证明</a:t>
          </a:r>
          <a:endParaRPr lang="zh-CN" altLang="en-US" sz="1900" kern="1200" dirty="0">
            <a:latin typeface="仿宋" panose="02010609060101010101" pitchFamily="49" charset="-122"/>
            <a:ea typeface="仿宋" panose="02010609060101010101" pitchFamily="49" charset="-122"/>
          </a:endParaRPr>
        </a:p>
        <a:p>
          <a:pPr marL="171450" lvl="1" indent="-171450" algn="l" defTabSz="844550">
            <a:lnSpc>
              <a:spcPct val="90000"/>
            </a:lnSpc>
            <a:spcBef>
              <a:spcPct val="0"/>
            </a:spcBef>
            <a:spcAft>
              <a:spcPct val="15000"/>
            </a:spcAft>
            <a:buChar char="••"/>
          </a:pPr>
          <a:r>
            <a:rPr lang="zh-CN" altLang="en-US" sz="1900" kern="1200" dirty="0" smtClean="0">
              <a:latin typeface="仿宋" panose="02010609060101010101" pitchFamily="49" charset="-122"/>
              <a:ea typeface="仿宋" panose="02010609060101010101" pitchFamily="49" charset="-122"/>
            </a:rPr>
            <a:t>针对上述材料需提供的其他补充材料</a:t>
          </a:r>
          <a:endParaRPr lang="zh-CN" altLang="en-US" sz="1900" kern="1200" dirty="0">
            <a:latin typeface="仿宋" panose="02010609060101010101" pitchFamily="49" charset="-122"/>
            <a:ea typeface="仿宋" panose="02010609060101010101" pitchFamily="49" charset="-122"/>
          </a:endParaRPr>
        </a:p>
      </dsp:txBody>
      <dsp:txXfrm>
        <a:off x="41" y="567477"/>
        <a:ext cx="3994229" cy="3650849"/>
      </dsp:txXfrm>
    </dsp:sp>
    <dsp:sp modelId="{4F45EF3E-E4C5-4CBC-85D6-368C409A3376}">
      <dsp:nvSpPr>
        <dsp:cNvPr id="0" name=""/>
        <dsp:cNvSpPr/>
      </dsp:nvSpPr>
      <dsp:spPr>
        <a:xfrm>
          <a:off x="4553463" y="20277"/>
          <a:ext cx="3994229" cy="5472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lvl="0" algn="ctr" defTabSz="844550">
            <a:lnSpc>
              <a:spcPct val="90000"/>
            </a:lnSpc>
            <a:spcBef>
              <a:spcPct val="0"/>
            </a:spcBef>
            <a:spcAft>
              <a:spcPct val="35000"/>
            </a:spcAft>
          </a:pPr>
          <a:r>
            <a:rPr lang="zh-CN" altLang="en-US" sz="1900" b="1" kern="1200" dirty="0" smtClean="0">
              <a:latin typeface="仿宋" panose="02010609060101010101" pitchFamily="49" charset="-122"/>
              <a:ea typeface="仿宋" panose="02010609060101010101" pitchFamily="49" charset="-122"/>
            </a:rPr>
            <a:t>办理原则</a:t>
          </a:r>
          <a:endParaRPr lang="zh-CN" altLang="en-US" sz="1900" b="1" kern="1200" dirty="0">
            <a:latin typeface="仿宋" panose="02010609060101010101" pitchFamily="49" charset="-122"/>
            <a:ea typeface="仿宋" panose="02010609060101010101" pitchFamily="49" charset="-122"/>
          </a:endParaRPr>
        </a:p>
      </dsp:txBody>
      <dsp:txXfrm>
        <a:off x="4553463" y="20277"/>
        <a:ext cx="3994229" cy="547200"/>
      </dsp:txXfrm>
    </dsp:sp>
    <dsp:sp modelId="{0BF33B14-593A-47E2-8E4A-70F3BE8D6257}">
      <dsp:nvSpPr>
        <dsp:cNvPr id="0" name=""/>
        <dsp:cNvSpPr/>
      </dsp:nvSpPr>
      <dsp:spPr>
        <a:xfrm>
          <a:off x="4553463" y="567477"/>
          <a:ext cx="3994229" cy="365084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zh-CN" altLang="en-US" sz="1900" kern="1200" dirty="0" smtClean="0">
              <a:latin typeface="仿宋" panose="02010609060101010101" pitchFamily="49" charset="-122"/>
              <a:ea typeface="仿宋" panose="02010609060101010101" pitchFamily="49" charset="-122"/>
            </a:rPr>
            <a:t>退回的人民币低于原结汇金额时应提交人民币资金被合规使用的证明材料</a:t>
          </a:r>
          <a:endParaRPr lang="zh-CN" altLang="en-US" sz="1900" kern="1200" dirty="0">
            <a:latin typeface="仿宋" panose="02010609060101010101" pitchFamily="49" charset="-122"/>
            <a:ea typeface="仿宋" panose="02010609060101010101" pitchFamily="49" charset="-122"/>
          </a:endParaRPr>
        </a:p>
        <a:p>
          <a:pPr marL="171450" lvl="1" indent="-171450" algn="l" defTabSz="844550">
            <a:lnSpc>
              <a:spcPct val="90000"/>
            </a:lnSpc>
            <a:spcBef>
              <a:spcPct val="0"/>
            </a:spcBef>
            <a:spcAft>
              <a:spcPct val="15000"/>
            </a:spcAft>
            <a:buChar char="••"/>
          </a:pPr>
          <a:endParaRPr lang="zh-CN" altLang="en-US" sz="1900" kern="1200" dirty="0">
            <a:latin typeface="仿宋" panose="02010609060101010101" pitchFamily="49" charset="-122"/>
            <a:ea typeface="仿宋" panose="02010609060101010101" pitchFamily="49" charset="-122"/>
          </a:endParaRPr>
        </a:p>
        <a:p>
          <a:pPr marL="171450" lvl="1" indent="-171450" algn="l" defTabSz="844550">
            <a:lnSpc>
              <a:spcPct val="90000"/>
            </a:lnSpc>
            <a:spcBef>
              <a:spcPct val="0"/>
            </a:spcBef>
            <a:spcAft>
              <a:spcPct val="15000"/>
            </a:spcAft>
            <a:buChar char="••"/>
          </a:pPr>
          <a:r>
            <a:rPr lang="zh-CN" altLang="en-US" sz="1900" kern="1200" dirty="0" smtClean="0">
              <a:latin typeface="仿宋" panose="02010609060101010101" pitchFamily="49" charset="-122"/>
              <a:ea typeface="仿宋" panose="02010609060101010101" pitchFamily="49" charset="-122"/>
            </a:rPr>
            <a:t>人民币购汇后的外币应原路退回原外汇支付账户</a:t>
          </a:r>
          <a:endParaRPr lang="zh-CN" altLang="en-US" sz="1900" kern="1200" dirty="0">
            <a:latin typeface="仿宋" panose="02010609060101010101" pitchFamily="49" charset="-122"/>
            <a:ea typeface="仿宋" panose="02010609060101010101" pitchFamily="49" charset="-122"/>
          </a:endParaRPr>
        </a:p>
        <a:p>
          <a:pPr marL="171450" lvl="1" indent="-171450" algn="l" defTabSz="844550">
            <a:lnSpc>
              <a:spcPct val="90000"/>
            </a:lnSpc>
            <a:spcBef>
              <a:spcPct val="0"/>
            </a:spcBef>
            <a:spcAft>
              <a:spcPct val="15000"/>
            </a:spcAft>
            <a:buChar char="••"/>
          </a:pPr>
          <a:endParaRPr lang="zh-CN" altLang="en-US" sz="1900" kern="1200" dirty="0">
            <a:latin typeface="仿宋" panose="02010609060101010101" pitchFamily="49" charset="-122"/>
            <a:ea typeface="仿宋" panose="02010609060101010101" pitchFamily="49" charset="-122"/>
          </a:endParaRPr>
        </a:p>
        <a:p>
          <a:pPr marL="171450" lvl="1" indent="-171450" algn="l" defTabSz="844550">
            <a:lnSpc>
              <a:spcPct val="90000"/>
            </a:lnSpc>
            <a:spcBef>
              <a:spcPct val="0"/>
            </a:spcBef>
            <a:spcAft>
              <a:spcPct val="15000"/>
            </a:spcAft>
            <a:buChar char="••"/>
          </a:pPr>
          <a:r>
            <a:rPr lang="zh-CN" altLang="en-US" sz="1900" kern="1200" dirty="0" smtClean="0">
              <a:latin typeface="仿宋" panose="02010609060101010101" pitchFamily="49" charset="-122"/>
              <a:ea typeface="仿宋" panose="02010609060101010101" pitchFamily="49" charset="-122"/>
            </a:rPr>
            <a:t>允许购房款境内留存期间产生的合理利息办理汇出</a:t>
          </a:r>
          <a:endParaRPr lang="zh-CN" altLang="en-US" sz="1900" kern="1200" dirty="0">
            <a:latin typeface="仿宋" panose="02010609060101010101" pitchFamily="49" charset="-122"/>
            <a:ea typeface="仿宋" panose="02010609060101010101" pitchFamily="49" charset="-122"/>
          </a:endParaRPr>
        </a:p>
      </dsp:txBody>
      <dsp:txXfrm>
        <a:off x="4553463" y="567477"/>
        <a:ext cx="3994229" cy="3650849"/>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DB0F7F-55CC-4B84-8802-3B3DAA7C05FC}">
      <dsp:nvSpPr>
        <dsp:cNvPr id="0" name=""/>
        <dsp:cNvSpPr/>
      </dsp:nvSpPr>
      <dsp:spPr>
        <a:xfrm>
          <a:off x="41" y="303687"/>
          <a:ext cx="3994229" cy="5184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zh-CN" altLang="en-US" sz="1800" b="1" kern="1200" dirty="0" smtClean="0">
              <a:latin typeface="仿宋" panose="02010609060101010101" pitchFamily="49" charset="-122"/>
              <a:ea typeface="仿宋" panose="02010609060101010101" pitchFamily="49" charset="-122"/>
            </a:rPr>
            <a:t>审核材料</a:t>
          </a:r>
          <a:endParaRPr lang="zh-CN" altLang="en-US" sz="1800" b="1" kern="1200" dirty="0">
            <a:latin typeface="仿宋" panose="02010609060101010101" pitchFamily="49" charset="-122"/>
            <a:ea typeface="仿宋" panose="02010609060101010101" pitchFamily="49" charset="-122"/>
          </a:endParaRPr>
        </a:p>
      </dsp:txBody>
      <dsp:txXfrm>
        <a:off x="41" y="303687"/>
        <a:ext cx="3994229" cy="518400"/>
      </dsp:txXfrm>
    </dsp:sp>
    <dsp:sp modelId="{4D003993-BB88-412E-9E7C-80FADABCB304}">
      <dsp:nvSpPr>
        <dsp:cNvPr id="0" name=""/>
        <dsp:cNvSpPr/>
      </dsp:nvSpPr>
      <dsp:spPr>
        <a:xfrm>
          <a:off x="41" y="822087"/>
          <a:ext cx="3994229" cy="311283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zh-CN" altLang="en-US" sz="1800" kern="1200" dirty="0" smtClean="0">
              <a:latin typeface="仿宋" panose="02010609060101010101" pitchFamily="49" charset="-122"/>
              <a:ea typeface="仿宋" panose="02010609060101010101" pitchFamily="49" charset="-122"/>
            </a:rPr>
            <a:t>本人有效身份证件或注册登记证明</a:t>
          </a:r>
          <a:endParaRPr lang="zh-CN" altLang="en-US" sz="1800" kern="1200" dirty="0">
            <a:latin typeface="仿宋" panose="02010609060101010101" pitchFamily="49" charset="-122"/>
            <a:ea typeface="仿宋" panose="02010609060101010101" pitchFamily="49" charset="-122"/>
          </a:endParaRPr>
        </a:p>
        <a:p>
          <a:pPr marL="171450" lvl="1" indent="-171450" algn="l" defTabSz="800100">
            <a:lnSpc>
              <a:spcPct val="90000"/>
            </a:lnSpc>
            <a:spcBef>
              <a:spcPct val="0"/>
            </a:spcBef>
            <a:spcAft>
              <a:spcPct val="15000"/>
            </a:spcAft>
            <a:buChar char="••"/>
          </a:pPr>
          <a:r>
            <a:rPr lang="zh-CN" altLang="en-US" sz="1800" kern="1200" dirty="0" smtClean="0">
              <a:latin typeface="仿宋" panose="02010609060101010101" pitchFamily="49" charset="-122"/>
              <a:ea typeface="仿宋" panose="02010609060101010101" pitchFamily="49" charset="-122"/>
            </a:rPr>
            <a:t>商品房转让合同及登记证明文件</a:t>
          </a:r>
          <a:endParaRPr lang="zh-CN" altLang="en-US" sz="1800" kern="1200" dirty="0">
            <a:latin typeface="仿宋" panose="02010609060101010101" pitchFamily="49" charset="-122"/>
            <a:ea typeface="仿宋" panose="02010609060101010101" pitchFamily="49" charset="-122"/>
          </a:endParaRPr>
        </a:p>
        <a:p>
          <a:pPr marL="171450" lvl="1" indent="-171450" algn="l" defTabSz="800100">
            <a:lnSpc>
              <a:spcPct val="90000"/>
            </a:lnSpc>
            <a:spcBef>
              <a:spcPct val="0"/>
            </a:spcBef>
            <a:spcAft>
              <a:spcPct val="15000"/>
            </a:spcAft>
            <a:buChar char="••"/>
          </a:pPr>
          <a:r>
            <a:rPr lang="zh-CN" altLang="en-US" sz="1800" kern="1200" dirty="0" smtClean="0">
              <a:latin typeface="仿宋" panose="02010609060101010101" pitchFamily="49" charset="-122"/>
              <a:ea typeface="仿宋" panose="02010609060101010101" pitchFamily="49" charset="-122"/>
            </a:rPr>
            <a:t>金额超过</a:t>
          </a:r>
          <a:r>
            <a:rPr lang="en-US" altLang="zh-CN" sz="1800" kern="1200" dirty="0" smtClean="0">
              <a:latin typeface="仿宋" panose="02010609060101010101" pitchFamily="49" charset="-122"/>
              <a:ea typeface="仿宋" panose="02010609060101010101" pitchFamily="49" charset="-122"/>
            </a:rPr>
            <a:t>5</a:t>
          </a:r>
          <a:r>
            <a:rPr lang="zh-CN" altLang="en-US" sz="1800" kern="1200" dirty="0" smtClean="0">
              <a:latin typeface="仿宋" panose="02010609060101010101" pitchFamily="49" charset="-122"/>
              <a:ea typeface="仿宋" panose="02010609060101010101" pitchFamily="49" charset="-122"/>
            </a:rPr>
            <a:t>万美元需提供加盖主管国税机关印章的</a:t>
          </a:r>
          <a:r>
            <a:rPr lang="en-US" altLang="zh-CN" sz="1800" kern="1200" dirty="0" smtClean="0">
              <a:latin typeface="仿宋" panose="02010609060101010101" pitchFamily="49" charset="-122"/>
              <a:ea typeface="仿宋" panose="02010609060101010101" pitchFamily="49" charset="-122"/>
            </a:rPr>
            <a:t>《</a:t>
          </a:r>
          <a:r>
            <a:rPr lang="zh-CN" altLang="en-US" sz="1800" kern="1200" dirty="0" smtClean="0">
              <a:latin typeface="仿宋" panose="02010609060101010101" pitchFamily="49" charset="-122"/>
              <a:ea typeface="仿宋" panose="02010609060101010101" pitchFamily="49" charset="-122"/>
            </a:rPr>
            <a:t>服务贸易等项目对外支付税务备案表</a:t>
          </a:r>
          <a:r>
            <a:rPr lang="en-US" altLang="zh-CN" sz="1800" kern="1200" dirty="0" smtClean="0">
              <a:latin typeface="仿宋" panose="02010609060101010101" pitchFamily="49" charset="-122"/>
              <a:ea typeface="仿宋" panose="02010609060101010101" pitchFamily="49" charset="-122"/>
            </a:rPr>
            <a:t>》</a:t>
          </a:r>
          <a:r>
            <a:rPr lang="zh-CN" altLang="en-US" sz="1800" kern="1200" dirty="0" smtClean="0">
              <a:latin typeface="仿宋" panose="02010609060101010101" pitchFamily="49" charset="-122"/>
              <a:ea typeface="仿宋" panose="02010609060101010101" pitchFamily="49" charset="-122"/>
            </a:rPr>
            <a:t>或其他税务证明材料</a:t>
          </a:r>
          <a:endParaRPr lang="zh-CN" altLang="en-US" sz="1800" kern="1200" dirty="0">
            <a:latin typeface="仿宋" panose="02010609060101010101" pitchFamily="49" charset="-122"/>
            <a:ea typeface="仿宋" panose="02010609060101010101" pitchFamily="49" charset="-122"/>
          </a:endParaRPr>
        </a:p>
        <a:p>
          <a:pPr marL="171450" lvl="1" indent="-171450" algn="l" defTabSz="800100">
            <a:lnSpc>
              <a:spcPct val="90000"/>
            </a:lnSpc>
            <a:spcBef>
              <a:spcPct val="0"/>
            </a:spcBef>
            <a:spcAft>
              <a:spcPct val="15000"/>
            </a:spcAft>
            <a:buChar char="••"/>
          </a:pPr>
          <a:r>
            <a:rPr lang="zh-CN" altLang="en-US" sz="1800" kern="1200" dirty="0" smtClean="0">
              <a:latin typeface="仿宋" panose="02010609060101010101" pitchFamily="49" charset="-122"/>
              <a:ea typeface="仿宋" panose="02010609060101010101" pitchFamily="49" charset="-122"/>
            </a:rPr>
            <a:t>如委托他人办理，还应提供经公证的授权书及受托人有效身份证明</a:t>
          </a:r>
          <a:endParaRPr lang="zh-CN" altLang="en-US" sz="1800" kern="1200" dirty="0">
            <a:latin typeface="仿宋" panose="02010609060101010101" pitchFamily="49" charset="-122"/>
            <a:ea typeface="仿宋" panose="02010609060101010101" pitchFamily="49" charset="-122"/>
          </a:endParaRPr>
        </a:p>
        <a:p>
          <a:pPr marL="171450" lvl="1" indent="-171450" algn="l" defTabSz="800100">
            <a:lnSpc>
              <a:spcPct val="90000"/>
            </a:lnSpc>
            <a:spcBef>
              <a:spcPct val="0"/>
            </a:spcBef>
            <a:spcAft>
              <a:spcPct val="15000"/>
            </a:spcAft>
            <a:buChar char="••"/>
          </a:pPr>
          <a:r>
            <a:rPr lang="zh-CN" altLang="en-US" sz="1800" kern="1200" dirty="0" smtClean="0">
              <a:latin typeface="仿宋" panose="02010609060101010101" pitchFamily="49" charset="-122"/>
              <a:ea typeface="仿宋" panose="02010609060101010101" pitchFamily="49" charset="-122"/>
            </a:rPr>
            <a:t>针对上述材料需提供的其他补充材料</a:t>
          </a:r>
          <a:endParaRPr lang="zh-CN" altLang="en-US" sz="1800" kern="1200" dirty="0">
            <a:latin typeface="仿宋" panose="02010609060101010101" pitchFamily="49" charset="-122"/>
            <a:ea typeface="仿宋" panose="02010609060101010101" pitchFamily="49" charset="-122"/>
          </a:endParaRPr>
        </a:p>
      </dsp:txBody>
      <dsp:txXfrm>
        <a:off x="41" y="822087"/>
        <a:ext cx="3994229" cy="3112830"/>
      </dsp:txXfrm>
    </dsp:sp>
    <dsp:sp modelId="{4F45EF3E-E4C5-4CBC-85D6-368C409A3376}">
      <dsp:nvSpPr>
        <dsp:cNvPr id="0" name=""/>
        <dsp:cNvSpPr/>
      </dsp:nvSpPr>
      <dsp:spPr>
        <a:xfrm>
          <a:off x="4553463" y="303687"/>
          <a:ext cx="3994229" cy="5184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zh-CN" altLang="en-US" sz="1800" b="1" kern="1200" dirty="0" smtClean="0">
              <a:latin typeface="仿宋" panose="02010609060101010101" pitchFamily="49" charset="-122"/>
              <a:ea typeface="仿宋" panose="02010609060101010101" pitchFamily="49" charset="-122"/>
            </a:rPr>
            <a:t>办理原则</a:t>
          </a:r>
          <a:endParaRPr lang="zh-CN" altLang="en-US" sz="1800" b="1" kern="1200" dirty="0">
            <a:latin typeface="仿宋" panose="02010609060101010101" pitchFamily="49" charset="-122"/>
            <a:ea typeface="仿宋" panose="02010609060101010101" pitchFamily="49" charset="-122"/>
          </a:endParaRPr>
        </a:p>
      </dsp:txBody>
      <dsp:txXfrm>
        <a:off x="4553463" y="303687"/>
        <a:ext cx="3994229" cy="518400"/>
      </dsp:txXfrm>
    </dsp:sp>
    <dsp:sp modelId="{0BF33B14-593A-47E2-8E4A-70F3BE8D6257}">
      <dsp:nvSpPr>
        <dsp:cNvPr id="0" name=""/>
        <dsp:cNvSpPr/>
      </dsp:nvSpPr>
      <dsp:spPr>
        <a:xfrm>
          <a:off x="4553463" y="822087"/>
          <a:ext cx="3994229" cy="311283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zh-CN" altLang="en-US" sz="1800" kern="1200" dirty="0" smtClean="0">
              <a:latin typeface="仿宋" panose="02010609060101010101" pitchFamily="49" charset="-122"/>
              <a:ea typeface="仿宋" panose="02010609060101010101" pitchFamily="49" charset="-122"/>
            </a:rPr>
            <a:t>办理汇出时，转让商品房应已在房产主管部门办理权属转移手续</a:t>
          </a:r>
          <a:endParaRPr lang="zh-CN" altLang="en-US" sz="1800" kern="1200" dirty="0">
            <a:latin typeface="仿宋" panose="02010609060101010101" pitchFamily="49" charset="-122"/>
            <a:ea typeface="仿宋" panose="02010609060101010101" pitchFamily="49" charset="-122"/>
          </a:endParaRPr>
        </a:p>
        <a:p>
          <a:pPr marL="171450" lvl="1" indent="-171450" algn="l" defTabSz="800100">
            <a:lnSpc>
              <a:spcPct val="90000"/>
            </a:lnSpc>
            <a:spcBef>
              <a:spcPct val="0"/>
            </a:spcBef>
            <a:spcAft>
              <a:spcPct val="15000"/>
            </a:spcAft>
            <a:buChar char="••"/>
          </a:pPr>
          <a:endParaRPr lang="zh-CN" altLang="en-US" sz="1800" kern="1200" dirty="0">
            <a:latin typeface="仿宋" panose="02010609060101010101" pitchFamily="49" charset="-122"/>
            <a:ea typeface="仿宋" panose="02010609060101010101" pitchFamily="49" charset="-122"/>
          </a:endParaRPr>
        </a:p>
        <a:p>
          <a:pPr marL="171450" lvl="1" indent="-171450" algn="l" defTabSz="800100">
            <a:lnSpc>
              <a:spcPct val="90000"/>
            </a:lnSpc>
            <a:spcBef>
              <a:spcPct val="0"/>
            </a:spcBef>
            <a:spcAft>
              <a:spcPct val="15000"/>
            </a:spcAft>
            <a:buChar char="••"/>
          </a:pPr>
          <a:r>
            <a:rPr lang="zh-CN" altLang="en-US" sz="1800" kern="1200" dirty="0" smtClean="0">
              <a:latin typeface="仿宋" panose="02010609060101010101" pitchFamily="49" charset="-122"/>
              <a:ea typeface="仿宋" panose="02010609060101010101" pitchFamily="49" charset="-122"/>
            </a:rPr>
            <a:t>汇出金额不得超过扣减商品房转让金额扣减本次转让所含税费后的余额</a:t>
          </a:r>
          <a:endParaRPr lang="zh-CN" altLang="en-US" sz="1800" kern="1200" dirty="0">
            <a:latin typeface="仿宋" panose="02010609060101010101" pitchFamily="49" charset="-122"/>
            <a:ea typeface="仿宋" panose="02010609060101010101" pitchFamily="49" charset="-122"/>
          </a:endParaRPr>
        </a:p>
        <a:p>
          <a:pPr marL="171450" lvl="1" indent="-171450" algn="l" defTabSz="800100">
            <a:lnSpc>
              <a:spcPct val="90000"/>
            </a:lnSpc>
            <a:spcBef>
              <a:spcPct val="0"/>
            </a:spcBef>
            <a:spcAft>
              <a:spcPct val="15000"/>
            </a:spcAft>
            <a:buChar char="••"/>
          </a:pPr>
          <a:endParaRPr lang="zh-CN" altLang="en-US" sz="1800" kern="1200" dirty="0">
            <a:latin typeface="仿宋" panose="02010609060101010101" pitchFamily="49" charset="-122"/>
            <a:ea typeface="仿宋" panose="02010609060101010101" pitchFamily="49" charset="-122"/>
          </a:endParaRPr>
        </a:p>
        <a:p>
          <a:pPr marL="171450" lvl="1" indent="-171450" algn="l" defTabSz="800100">
            <a:lnSpc>
              <a:spcPct val="90000"/>
            </a:lnSpc>
            <a:spcBef>
              <a:spcPct val="0"/>
            </a:spcBef>
            <a:spcAft>
              <a:spcPct val="15000"/>
            </a:spcAft>
            <a:buChar char="••"/>
          </a:pPr>
          <a:r>
            <a:rPr lang="zh-CN" altLang="en-US" sz="1800" kern="1200" dirty="0" smtClean="0">
              <a:latin typeface="仿宋" panose="02010609060101010101" pitchFamily="49" charset="-122"/>
              <a:ea typeface="仿宋" panose="02010609060101010101" pitchFamily="49" charset="-122"/>
            </a:rPr>
            <a:t>银行应审核税务证明中记载的金额与申请汇出金额是否一致，不得办理超过证明所记载金额的汇出</a:t>
          </a:r>
          <a:endParaRPr lang="zh-CN" altLang="en-US" sz="1800" kern="1200" dirty="0">
            <a:latin typeface="仿宋" panose="02010609060101010101" pitchFamily="49" charset="-122"/>
            <a:ea typeface="仿宋" panose="02010609060101010101" pitchFamily="49" charset="-122"/>
          </a:endParaRPr>
        </a:p>
      </dsp:txBody>
      <dsp:txXfrm>
        <a:off x="4553463" y="822087"/>
        <a:ext cx="3994229" cy="31128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01B53C-0EB3-4699-89FA-3420A7577EEF}">
      <dsp:nvSpPr>
        <dsp:cNvPr id="0" name=""/>
        <dsp:cNvSpPr/>
      </dsp:nvSpPr>
      <dsp:spPr>
        <a:xfrm>
          <a:off x="3125836" y="1247552"/>
          <a:ext cx="2891931" cy="2891931"/>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48260" tIns="48260" rIns="48260" bIns="48260" numCol="1" spcCol="1270" anchor="ctr" anchorCtr="0">
          <a:noAutofit/>
        </a:bodyPr>
        <a:lstStyle/>
        <a:p>
          <a:pPr lvl="0" algn="ctr" defTabSz="1689100">
            <a:lnSpc>
              <a:spcPct val="90000"/>
            </a:lnSpc>
            <a:spcBef>
              <a:spcPct val="0"/>
            </a:spcBef>
            <a:spcAft>
              <a:spcPct val="35000"/>
            </a:spcAft>
          </a:pPr>
          <a:r>
            <a:rPr lang="zh-CN" altLang="en-US" sz="3800" kern="1200" dirty="0" smtClean="0"/>
            <a:t>个人外汇业务展业规范</a:t>
          </a:r>
        </a:p>
      </dsp:txBody>
      <dsp:txXfrm>
        <a:off x="3549349" y="1671065"/>
        <a:ext cx="2044905" cy="2044905"/>
      </dsp:txXfrm>
    </dsp:sp>
    <dsp:sp modelId="{D5CF65CE-2006-4601-A2C1-D67B6B849CAC}">
      <dsp:nvSpPr>
        <dsp:cNvPr id="0" name=""/>
        <dsp:cNvSpPr/>
      </dsp:nvSpPr>
      <dsp:spPr>
        <a:xfrm>
          <a:off x="3848819" y="89222"/>
          <a:ext cx="1445965" cy="1445965"/>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r>
            <a:rPr lang="zh-CN" altLang="en-US" sz="3100" kern="1200" dirty="0" smtClean="0"/>
            <a:t>客户识别</a:t>
          </a:r>
          <a:endParaRPr lang="zh-CN" altLang="en-US" sz="3100" kern="1200" dirty="0"/>
        </a:p>
      </dsp:txBody>
      <dsp:txXfrm>
        <a:off x="4060576" y="300979"/>
        <a:ext cx="1022451" cy="1022451"/>
      </dsp:txXfrm>
    </dsp:sp>
    <dsp:sp modelId="{CC14C18A-BDED-4926-9AFF-EDDF070D9D65}">
      <dsp:nvSpPr>
        <dsp:cNvPr id="0" name=""/>
        <dsp:cNvSpPr/>
      </dsp:nvSpPr>
      <dsp:spPr>
        <a:xfrm>
          <a:off x="5638054" y="1389177"/>
          <a:ext cx="1445965" cy="1445965"/>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r>
            <a:rPr lang="zh-CN" altLang="en-US" sz="3100" kern="1200" dirty="0" smtClean="0"/>
            <a:t>客户分类</a:t>
          </a:r>
          <a:endParaRPr lang="zh-CN" altLang="en-US" sz="3100" kern="1200" dirty="0"/>
        </a:p>
      </dsp:txBody>
      <dsp:txXfrm>
        <a:off x="5849811" y="1600934"/>
        <a:ext cx="1022451" cy="1022451"/>
      </dsp:txXfrm>
    </dsp:sp>
    <dsp:sp modelId="{08D2089D-CFD7-4123-A22C-930E98F51F12}">
      <dsp:nvSpPr>
        <dsp:cNvPr id="0" name=""/>
        <dsp:cNvSpPr/>
      </dsp:nvSpPr>
      <dsp:spPr>
        <a:xfrm>
          <a:off x="4954627" y="3492549"/>
          <a:ext cx="1445965" cy="1445965"/>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r>
            <a:rPr lang="zh-CN" altLang="en-US" sz="3100" kern="1200" dirty="0" smtClean="0"/>
            <a:t>业务审核</a:t>
          </a:r>
          <a:endParaRPr lang="zh-CN" altLang="en-US" sz="3100" kern="1200" dirty="0"/>
        </a:p>
      </dsp:txBody>
      <dsp:txXfrm>
        <a:off x="5166384" y="3704306"/>
        <a:ext cx="1022451" cy="1022451"/>
      </dsp:txXfrm>
    </dsp:sp>
    <dsp:sp modelId="{11F24C4D-9697-4E4F-9667-3346FC9FA5A6}">
      <dsp:nvSpPr>
        <dsp:cNvPr id="0" name=""/>
        <dsp:cNvSpPr/>
      </dsp:nvSpPr>
      <dsp:spPr>
        <a:xfrm>
          <a:off x="2743011" y="3492549"/>
          <a:ext cx="1445965" cy="1445965"/>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r>
            <a:rPr lang="zh-CN" altLang="en-US" sz="3100" kern="1200" dirty="0" smtClean="0"/>
            <a:t>风险提示</a:t>
          </a:r>
          <a:endParaRPr lang="zh-CN" altLang="en-US" sz="3100" kern="1200" dirty="0"/>
        </a:p>
      </dsp:txBody>
      <dsp:txXfrm>
        <a:off x="2954768" y="3704306"/>
        <a:ext cx="1022451" cy="1022451"/>
      </dsp:txXfrm>
    </dsp:sp>
    <dsp:sp modelId="{41D79F41-896F-4CDD-8E47-F2C491EE7F9F}">
      <dsp:nvSpPr>
        <dsp:cNvPr id="0" name=""/>
        <dsp:cNvSpPr/>
      </dsp:nvSpPr>
      <dsp:spPr>
        <a:xfrm>
          <a:off x="2059585" y="1389177"/>
          <a:ext cx="1445965" cy="1445965"/>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r>
            <a:rPr lang="zh-CN" altLang="en-US" sz="3100" kern="1200" dirty="0" smtClean="0"/>
            <a:t>持续监控</a:t>
          </a:r>
          <a:endParaRPr lang="zh-CN" altLang="en-US" sz="3100" kern="1200" dirty="0"/>
        </a:p>
      </dsp:txBody>
      <dsp:txXfrm>
        <a:off x="2271342" y="1600934"/>
        <a:ext cx="1022451" cy="1022451"/>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EACB25-F5C4-4DAF-9108-7FEE6677AE47}">
      <dsp:nvSpPr>
        <dsp:cNvPr id="0" name=""/>
        <dsp:cNvSpPr/>
      </dsp:nvSpPr>
      <dsp:spPr>
        <a:xfrm>
          <a:off x="4219070" y="1701707"/>
          <a:ext cx="297661" cy="2176342"/>
        </a:xfrm>
        <a:custGeom>
          <a:avLst/>
          <a:gdLst/>
          <a:ahLst/>
          <a:cxnLst/>
          <a:rect l="0" t="0" r="0" b="0"/>
          <a:pathLst>
            <a:path>
              <a:moveTo>
                <a:pt x="0" y="0"/>
              </a:moveTo>
              <a:lnTo>
                <a:pt x="0" y="2176342"/>
              </a:lnTo>
              <a:lnTo>
                <a:pt x="297661" y="217634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C410AA1-734F-434C-A03D-A5CFB5C2689E}">
      <dsp:nvSpPr>
        <dsp:cNvPr id="0" name=""/>
        <dsp:cNvSpPr/>
      </dsp:nvSpPr>
      <dsp:spPr>
        <a:xfrm>
          <a:off x="4219070" y="1701707"/>
          <a:ext cx="297661" cy="826420"/>
        </a:xfrm>
        <a:custGeom>
          <a:avLst/>
          <a:gdLst/>
          <a:ahLst/>
          <a:cxnLst/>
          <a:rect l="0" t="0" r="0" b="0"/>
          <a:pathLst>
            <a:path>
              <a:moveTo>
                <a:pt x="0" y="0"/>
              </a:moveTo>
              <a:lnTo>
                <a:pt x="0" y="826420"/>
              </a:lnTo>
              <a:lnTo>
                <a:pt x="297661" y="82642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D6F0FF8-0F45-4F95-884C-CFFC5E30F8BF}">
      <dsp:nvSpPr>
        <dsp:cNvPr id="0" name=""/>
        <dsp:cNvSpPr/>
      </dsp:nvSpPr>
      <dsp:spPr>
        <a:xfrm>
          <a:off x="3004106" y="750209"/>
          <a:ext cx="2008728" cy="495565"/>
        </a:xfrm>
        <a:custGeom>
          <a:avLst/>
          <a:gdLst/>
          <a:ahLst/>
          <a:cxnLst/>
          <a:rect l="0" t="0" r="0" b="0"/>
          <a:pathLst>
            <a:path>
              <a:moveTo>
                <a:pt x="0" y="0"/>
              </a:moveTo>
              <a:lnTo>
                <a:pt x="0" y="247782"/>
              </a:lnTo>
              <a:lnTo>
                <a:pt x="2008728" y="247782"/>
              </a:lnTo>
              <a:lnTo>
                <a:pt x="2008728" y="49556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51C5490-F605-4016-8F4E-882974280B9A}">
      <dsp:nvSpPr>
        <dsp:cNvPr id="0" name=""/>
        <dsp:cNvSpPr/>
      </dsp:nvSpPr>
      <dsp:spPr>
        <a:xfrm>
          <a:off x="184216" y="1682711"/>
          <a:ext cx="271566" cy="2209999"/>
        </a:xfrm>
        <a:custGeom>
          <a:avLst/>
          <a:gdLst/>
          <a:ahLst/>
          <a:cxnLst/>
          <a:rect l="0" t="0" r="0" b="0"/>
          <a:pathLst>
            <a:path>
              <a:moveTo>
                <a:pt x="0" y="0"/>
              </a:moveTo>
              <a:lnTo>
                <a:pt x="0" y="2209999"/>
              </a:lnTo>
              <a:lnTo>
                <a:pt x="271566" y="2209999"/>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8D5CE94-B884-4B19-82B8-A82526EF4BBD}">
      <dsp:nvSpPr>
        <dsp:cNvPr id="0" name=""/>
        <dsp:cNvSpPr/>
      </dsp:nvSpPr>
      <dsp:spPr>
        <a:xfrm>
          <a:off x="184216" y="1682711"/>
          <a:ext cx="271566" cy="835925"/>
        </a:xfrm>
        <a:custGeom>
          <a:avLst/>
          <a:gdLst/>
          <a:ahLst/>
          <a:cxnLst/>
          <a:rect l="0" t="0" r="0" b="0"/>
          <a:pathLst>
            <a:path>
              <a:moveTo>
                <a:pt x="0" y="0"/>
              </a:moveTo>
              <a:lnTo>
                <a:pt x="0" y="835925"/>
              </a:lnTo>
              <a:lnTo>
                <a:pt x="271566" y="83592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A746A39-545E-4D5D-AF12-5E607F768B8C}">
      <dsp:nvSpPr>
        <dsp:cNvPr id="0" name=""/>
        <dsp:cNvSpPr/>
      </dsp:nvSpPr>
      <dsp:spPr>
        <a:xfrm>
          <a:off x="908393" y="750209"/>
          <a:ext cx="2095712" cy="495565"/>
        </a:xfrm>
        <a:custGeom>
          <a:avLst/>
          <a:gdLst/>
          <a:ahLst/>
          <a:cxnLst/>
          <a:rect l="0" t="0" r="0" b="0"/>
          <a:pathLst>
            <a:path>
              <a:moveTo>
                <a:pt x="2095712" y="0"/>
              </a:moveTo>
              <a:lnTo>
                <a:pt x="2095712" y="247782"/>
              </a:lnTo>
              <a:lnTo>
                <a:pt x="0" y="247782"/>
              </a:lnTo>
              <a:lnTo>
                <a:pt x="0" y="49556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B7FE634-FB64-431A-8A4A-E3779D72A7F4}">
      <dsp:nvSpPr>
        <dsp:cNvPr id="0" name=""/>
        <dsp:cNvSpPr/>
      </dsp:nvSpPr>
      <dsp:spPr>
        <a:xfrm>
          <a:off x="1661806" y="4383"/>
          <a:ext cx="2684598" cy="74582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zh-CN" altLang="en-US" sz="2000" kern="1200" dirty="0" smtClean="0">
              <a:latin typeface="黑体" panose="02010609060101010101" pitchFamily="49" charset="-122"/>
              <a:ea typeface="黑体" panose="02010609060101010101" pitchFamily="49" charset="-122"/>
            </a:rPr>
            <a:t>财产转移购付汇</a:t>
          </a:r>
          <a:endParaRPr lang="zh-CN" altLang="en-US" sz="2000" kern="1200" dirty="0">
            <a:latin typeface="黑体" panose="02010609060101010101" pitchFamily="49" charset="-122"/>
            <a:ea typeface="黑体" panose="02010609060101010101" pitchFamily="49" charset="-122"/>
          </a:endParaRPr>
        </a:p>
      </dsp:txBody>
      <dsp:txXfrm>
        <a:off x="1661806" y="4383"/>
        <a:ext cx="2684598" cy="745826"/>
      </dsp:txXfrm>
    </dsp:sp>
    <dsp:sp modelId="{9CC68420-64CF-4756-B054-44BA4FC77DF0}">
      <dsp:nvSpPr>
        <dsp:cNvPr id="0" name=""/>
        <dsp:cNvSpPr/>
      </dsp:nvSpPr>
      <dsp:spPr>
        <a:xfrm>
          <a:off x="3171" y="1245775"/>
          <a:ext cx="1810443" cy="43693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zh-CN" altLang="en-US" sz="2000" kern="1200" dirty="0" smtClean="0">
              <a:latin typeface="黑体" panose="02010609060101010101" pitchFamily="49" charset="-122"/>
              <a:ea typeface="黑体" panose="02010609060101010101" pitchFamily="49" charset="-122"/>
            </a:rPr>
            <a:t>移民</a:t>
          </a:r>
          <a:endParaRPr lang="zh-CN" altLang="en-US" sz="2000" kern="1200" dirty="0">
            <a:latin typeface="黑体" panose="02010609060101010101" pitchFamily="49" charset="-122"/>
            <a:ea typeface="黑体" panose="02010609060101010101" pitchFamily="49" charset="-122"/>
          </a:endParaRPr>
        </a:p>
      </dsp:txBody>
      <dsp:txXfrm>
        <a:off x="3171" y="1245775"/>
        <a:ext cx="1810443" cy="436935"/>
      </dsp:txXfrm>
    </dsp:sp>
    <dsp:sp modelId="{70445E53-582C-4870-879B-3882AC6D3977}">
      <dsp:nvSpPr>
        <dsp:cNvPr id="0" name=""/>
        <dsp:cNvSpPr/>
      </dsp:nvSpPr>
      <dsp:spPr>
        <a:xfrm>
          <a:off x="455782" y="2178277"/>
          <a:ext cx="3225024" cy="68071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zh-CN" altLang="en-US" sz="2000" b="1" kern="1200" dirty="0" smtClean="0">
              <a:latin typeface="仿宋" panose="02010609060101010101" pitchFamily="49" charset="-122"/>
              <a:ea typeface="仿宋" panose="02010609060101010101" pitchFamily="49" charset="-122"/>
            </a:rPr>
            <a:t>本人有效身份证件</a:t>
          </a:r>
          <a:endParaRPr lang="zh-CN" altLang="en-US" sz="2000" b="1" kern="1200" dirty="0">
            <a:latin typeface="仿宋" panose="02010609060101010101" pitchFamily="49" charset="-122"/>
            <a:ea typeface="仿宋" panose="02010609060101010101" pitchFamily="49" charset="-122"/>
          </a:endParaRPr>
        </a:p>
      </dsp:txBody>
      <dsp:txXfrm>
        <a:off x="455782" y="2178277"/>
        <a:ext cx="3225024" cy="680718"/>
      </dsp:txXfrm>
    </dsp:sp>
    <dsp:sp modelId="{9922812F-EA83-49D3-B1DE-333B2A5222A5}">
      <dsp:nvSpPr>
        <dsp:cNvPr id="0" name=""/>
        <dsp:cNvSpPr/>
      </dsp:nvSpPr>
      <dsp:spPr>
        <a:xfrm>
          <a:off x="455782" y="3354561"/>
          <a:ext cx="3565383" cy="107629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l" defTabSz="889000">
            <a:lnSpc>
              <a:spcPct val="90000"/>
            </a:lnSpc>
            <a:spcBef>
              <a:spcPct val="0"/>
            </a:spcBef>
            <a:spcAft>
              <a:spcPct val="35000"/>
            </a:spcAft>
          </a:pPr>
          <a:r>
            <a:rPr lang="zh-CN" altLang="en-US" sz="2000" b="1" kern="1200" dirty="0" smtClean="0">
              <a:latin typeface="仿宋" panose="02010609060101010101" pitchFamily="49" charset="-122"/>
              <a:ea typeface="仿宋" panose="02010609060101010101" pitchFamily="49" charset="-122"/>
            </a:rPr>
            <a:t>原户籍所在地外汇局的核准件</a:t>
          </a:r>
          <a:endParaRPr lang="zh-CN" altLang="en-US" sz="2000" b="1" kern="1200" dirty="0">
            <a:latin typeface="仿宋" panose="02010609060101010101" pitchFamily="49" charset="-122"/>
            <a:ea typeface="仿宋" panose="02010609060101010101" pitchFamily="49" charset="-122"/>
          </a:endParaRPr>
        </a:p>
      </dsp:txBody>
      <dsp:txXfrm>
        <a:off x="455782" y="3354561"/>
        <a:ext cx="3565383" cy="1076298"/>
      </dsp:txXfrm>
    </dsp:sp>
    <dsp:sp modelId="{413925F0-805C-4A3C-8A73-56D0305A9A29}">
      <dsp:nvSpPr>
        <dsp:cNvPr id="0" name=""/>
        <dsp:cNvSpPr/>
      </dsp:nvSpPr>
      <dsp:spPr>
        <a:xfrm>
          <a:off x="4020629" y="1245775"/>
          <a:ext cx="1984410" cy="45593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zh-CN" altLang="en-US" sz="2000" kern="1200" dirty="0" smtClean="0">
              <a:latin typeface="黑体" panose="02010609060101010101" pitchFamily="49" charset="-122"/>
              <a:ea typeface="黑体" panose="02010609060101010101" pitchFamily="49" charset="-122"/>
            </a:rPr>
            <a:t>继承</a:t>
          </a:r>
          <a:endParaRPr lang="zh-CN" altLang="en-US" sz="2000" kern="1200" dirty="0">
            <a:latin typeface="黑体" panose="02010609060101010101" pitchFamily="49" charset="-122"/>
            <a:ea typeface="黑体" panose="02010609060101010101" pitchFamily="49" charset="-122"/>
          </a:endParaRPr>
        </a:p>
      </dsp:txBody>
      <dsp:txXfrm>
        <a:off x="4020629" y="1245775"/>
        <a:ext cx="1984410" cy="455932"/>
      </dsp:txXfrm>
    </dsp:sp>
    <dsp:sp modelId="{EF945A22-5E82-416E-8AF8-9DDCBBAFAB78}">
      <dsp:nvSpPr>
        <dsp:cNvPr id="0" name=""/>
        <dsp:cNvSpPr/>
      </dsp:nvSpPr>
      <dsp:spPr>
        <a:xfrm>
          <a:off x="4516732" y="2197273"/>
          <a:ext cx="3187762" cy="66171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zh-CN" altLang="en-US" sz="2000" b="1" kern="1200" dirty="0" smtClean="0">
              <a:latin typeface="仿宋" panose="02010609060101010101" pitchFamily="49" charset="-122"/>
              <a:ea typeface="仿宋" panose="02010609060101010101" pitchFamily="49" charset="-122"/>
            </a:rPr>
            <a:t>本人有效身份证件</a:t>
          </a:r>
          <a:endParaRPr lang="zh-CN" altLang="en-US" sz="2000" b="1" kern="1200" dirty="0">
            <a:latin typeface="仿宋" panose="02010609060101010101" pitchFamily="49" charset="-122"/>
            <a:ea typeface="仿宋" panose="02010609060101010101" pitchFamily="49" charset="-122"/>
          </a:endParaRPr>
        </a:p>
      </dsp:txBody>
      <dsp:txXfrm>
        <a:off x="4516732" y="2197273"/>
        <a:ext cx="3187762" cy="661710"/>
      </dsp:txXfrm>
    </dsp:sp>
    <dsp:sp modelId="{57F04AE6-8974-46C2-AC92-D327B12B1C14}">
      <dsp:nvSpPr>
        <dsp:cNvPr id="0" name=""/>
        <dsp:cNvSpPr/>
      </dsp:nvSpPr>
      <dsp:spPr>
        <a:xfrm>
          <a:off x="4516732" y="3354549"/>
          <a:ext cx="5050287" cy="104700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l" defTabSz="889000">
            <a:lnSpc>
              <a:spcPct val="90000"/>
            </a:lnSpc>
            <a:spcBef>
              <a:spcPct val="0"/>
            </a:spcBef>
            <a:spcAft>
              <a:spcPct val="35000"/>
            </a:spcAft>
          </a:pPr>
          <a:r>
            <a:rPr lang="zh-CN" altLang="en-US" sz="2000" b="1" kern="1200" dirty="0" smtClean="0">
              <a:latin typeface="仿宋" panose="02010609060101010101" pitchFamily="49" charset="-122"/>
              <a:ea typeface="仿宋" panose="02010609060101010101" pitchFamily="49" charset="-122"/>
            </a:rPr>
            <a:t>被继承人生前户籍所在地外汇局核准件（继承多人财产时，提交其中一人户籍所在地外汇局核准件）</a:t>
          </a:r>
          <a:endParaRPr lang="zh-CN" altLang="en-US" sz="2000" b="1" kern="1200" dirty="0">
            <a:latin typeface="仿宋" panose="02010609060101010101" pitchFamily="49" charset="-122"/>
            <a:ea typeface="仿宋" panose="02010609060101010101" pitchFamily="49" charset="-122"/>
          </a:endParaRPr>
        </a:p>
      </dsp:txBody>
      <dsp:txXfrm>
        <a:off x="4516732" y="3354549"/>
        <a:ext cx="5050287" cy="1047000"/>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26273B-7BBF-47E9-A97B-F8E6B6534281}">
      <dsp:nvSpPr>
        <dsp:cNvPr id="0" name=""/>
        <dsp:cNvSpPr/>
      </dsp:nvSpPr>
      <dsp:spPr>
        <a:xfrm>
          <a:off x="609599" y="0"/>
          <a:ext cx="6908800" cy="4896908"/>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9C62AE5-F2CA-49CD-B5A0-CF33D0BE561C}">
      <dsp:nvSpPr>
        <dsp:cNvPr id="0" name=""/>
        <dsp:cNvSpPr/>
      </dsp:nvSpPr>
      <dsp:spPr>
        <a:xfrm>
          <a:off x="1582" y="1683811"/>
          <a:ext cx="1666974" cy="152928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zh-CN" altLang="en-US" sz="2200" b="1" kern="1200" dirty="0" smtClean="0"/>
            <a:t>识别客户身份</a:t>
          </a:r>
          <a:endParaRPr lang="zh-CN" altLang="en-US" sz="2200" b="1" kern="1200" dirty="0"/>
        </a:p>
      </dsp:txBody>
      <dsp:txXfrm>
        <a:off x="76235" y="1758464"/>
        <a:ext cx="1517668" cy="1379978"/>
      </dsp:txXfrm>
    </dsp:sp>
    <dsp:sp modelId="{E12386DF-08F5-48B2-8BFA-4046F35F514F}">
      <dsp:nvSpPr>
        <dsp:cNvPr id="0" name=""/>
        <dsp:cNvSpPr/>
      </dsp:nvSpPr>
      <dsp:spPr>
        <a:xfrm>
          <a:off x="1958563" y="1640885"/>
          <a:ext cx="1680474" cy="161513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zh-CN" altLang="en-US" sz="2200" b="1" kern="1200" dirty="0" smtClean="0"/>
            <a:t>建立客户关系</a:t>
          </a:r>
          <a:endParaRPr lang="zh-CN" altLang="en-US" sz="2200" b="1" kern="1200" dirty="0"/>
        </a:p>
      </dsp:txBody>
      <dsp:txXfrm>
        <a:off x="2037407" y="1719729"/>
        <a:ext cx="1522786" cy="1457449"/>
      </dsp:txXfrm>
    </dsp:sp>
    <dsp:sp modelId="{513A8D9A-A6E7-4F78-A2DD-805B405171DF}">
      <dsp:nvSpPr>
        <dsp:cNvPr id="0" name=""/>
        <dsp:cNvSpPr/>
      </dsp:nvSpPr>
      <dsp:spPr>
        <a:xfrm>
          <a:off x="3987438" y="1694535"/>
          <a:ext cx="2053028" cy="150783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zh-CN" altLang="en-US" sz="2200" b="1" kern="1200" dirty="0" smtClean="0"/>
            <a:t>遵循展业原则</a:t>
          </a:r>
          <a:endParaRPr lang="en-US" altLang="zh-CN" sz="2200" b="1" kern="1200" dirty="0" smtClean="0"/>
        </a:p>
        <a:p>
          <a:pPr lvl="0" algn="ctr" defTabSz="977900">
            <a:lnSpc>
              <a:spcPct val="90000"/>
            </a:lnSpc>
            <a:spcBef>
              <a:spcPct val="0"/>
            </a:spcBef>
            <a:spcAft>
              <a:spcPct val="35000"/>
            </a:spcAft>
          </a:pPr>
          <a:r>
            <a:rPr lang="zh-CN" altLang="en-US" sz="2200" b="1" kern="1200" dirty="0" smtClean="0"/>
            <a:t>办理业务</a:t>
          </a:r>
          <a:endParaRPr lang="zh-CN" altLang="en-US" sz="2200" b="1" kern="1200" dirty="0"/>
        </a:p>
      </dsp:txBody>
      <dsp:txXfrm>
        <a:off x="4061044" y="1768141"/>
        <a:ext cx="1905816" cy="1360624"/>
      </dsp:txXfrm>
    </dsp:sp>
    <dsp:sp modelId="{5B109963-BB9E-4D66-91CF-ECBF59A2B028}">
      <dsp:nvSpPr>
        <dsp:cNvPr id="0" name=""/>
        <dsp:cNvSpPr/>
      </dsp:nvSpPr>
      <dsp:spPr>
        <a:xfrm>
          <a:off x="6272080" y="1673214"/>
          <a:ext cx="1854336" cy="155047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zh-CN" altLang="en-US" sz="2200" b="1" kern="1200" dirty="0" smtClean="0"/>
            <a:t>及时报告</a:t>
          </a:r>
          <a:endParaRPr lang="en-US" altLang="zh-CN" sz="2200" b="1" kern="1200" dirty="0" smtClean="0"/>
        </a:p>
        <a:p>
          <a:pPr lvl="0" algn="ctr" defTabSz="977900">
            <a:lnSpc>
              <a:spcPct val="90000"/>
            </a:lnSpc>
            <a:spcBef>
              <a:spcPct val="0"/>
            </a:spcBef>
            <a:spcAft>
              <a:spcPct val="35000"/>
            </a:spcAft>
          </a:pPr>
          <a:r>
            <a:rPr lang="zh-CN" altLang="en-US" sz="2200" b="1" kern="1200" dirty="0" smtClean="0"/>
            <a:t>可疑交易</a:t>
          </a:r>
          <a:endParaRPr lang="zh-CN" altLang="en-US" sz="2200" b="1" kern="1200" dirty="0"/>
        </a:p>
      </dsp:txBody>
      <dsp:txXfrm>
        <a:off x="6347768" y="1748902"/>
        <a:ext cx="1702960" cy="1399102"/>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D25E0A-1945-40F7-89CC-CEA9A10CE3B4}">
      <dsp:nvSpPr>
        <dsp:cNvPr id="0" name=""/>
        <dsp:cNvSpPr/>
      </dsp:nvSpPr>
      <dsp:spPr>
        <a:xfrm>
          <a:off x="1040" y="29399"/>
          <a:ext cx="1190587" cy="43056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7940" rIns="41910" bIns="27940" numCol="1" spcCol="1270" anchor="ctr" anchorCtr="0">
          <a:noAutofit/>
        </a:bodyPr>
        <a:lstStyle/>
        <a:p>
          <a:pPr lvl="0" algn="ctr" defTabSz="977900">
            <a:lnSpc>
              <a:spcPct val="90000"/>
            </a:lnSpc>
            <a:spcBef>
              <a:spcPct val="0"/>
            </a:spcBef>
            <a:spcAft>
              <a:spcPct val="35000"/>
            </a:spcAft>
          </a:pPr>
          <a:r>
            <a:rPr lang="zh-CN" altLang="en-US" sz="2200" kern="1200" dirty="0" smtClean="0"/>
            <a:t>一对多</a:t>
          </a:r>
          <a:endParaRPr lang="zh-CN" altLang="en-US" sz="2200" kern="1200" dirty="0"/>
        </a:p>
      </dsp:txBody>
      <dsp:txXfrm>
        <a:off x="13651" y="42010"/>
        <a:ext cx="1165365" cy="405340"/>
      </dsp:txXfrm>
    </dsp:sp>
    <dsp:sp modelId="{4AD9A871-A5C5-486F-B7EF-966B408DB455}">
      <dsp:nvSpPr>
        <dsp:cNvPr id="0" name=""/>
        <dsp:cNvSpPr/>
      </dsp:nvSpPr>
      <dsp:spPr>
        <a:xfrm>
          <a:off x="120098" y="459962"/>
          <a:ext cx="119058" cy="828238"/>
        </a:xfrm>
        <a:custGeom>
          <a:avLst/>
          <a:gdLst/>
          <a:ahLst/>
          <a:cxnLst/>
          <a:rect l="0" t="0" r="0" b="0"/>
          <a:pathLst>
            <a:path>
              <a:moveTo>
                <a:pt x="0" y="0"/>
              </a:moveTo>
              <a:lnTo>
                <a:pt x="0" y="828238"/>
              </a:lnTo>
              <a:lnTo>
                <a:pt x="119058" y="82823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E6F3263-7707-4AA9-95B4-F25FC0195A6A}">
      <dsp:nvSpPr>
        <dsp:cNvPr id="0" name=""/>
        <dsp:cNvSpPr/>
      </dsp:nvSpPr>
      <dsp:spPr>
        <a:xfrm>
          <a:off x="239157" y="736041"/>
          <a:ext cx="2162750" cy="110431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l" defTabSz="800100">
            <a:lnSpc>
              <a:spcPct val="90000"/>
            </a:lnSpc>
            <a:spcBef>
              <a:spcPct val="0"/>
            </a:spcBef>
            <a:spcAft>
              <a:spcPct val="35000"/>
            </a:spcAft>
          </a:pPr>
          <a:r>
            <a:rPr lang="zh-CN" altLang="en-US" sz="1800" kern="1200" dirty="0" smtClean="0"/>
            <a:t>一人向</a:t>
          </a:r>
          <a:r>
            <a:rPr lang="en-US" altLang="zh-CN" sz="1800" kern="1200" dirty="0" smtClean="0"/>
            <a:t>5</a:t>
          </a:r>
          <a:r>
            <a:rPr lang="zh-CN" altLang="en-US" sz="1800" kern="1200" dirty="0" smtClean="0"/>
            <a:t>人或以上汇出外币，收款人分别结汇</a:t>
          </a:r>
          <a:endParaRPr lang="zh-CN" altLang="en-US" sz="1800" kern="1200" dirty="0"/>
        </a:p>
      </dsp:txBody>
      <dsp:txXfrm>
        <a:off x="271501" y="768385"/>
        <a:ext cx="2098062" cy="1039630"/>
      </dsp:txXfrm>
    </dsp:sp>
    <dsp:sp modelId="{2F562697-9F2A-4AE7-BE7F-32134710F391}">
      <dsp:nvSpPr>
        <dsp:cNvPr id="0" name=""/>
        <dsp:cNvSpPr/>
      </dsp:nvSpPr>
      <dsp:spPr>
        <a:xfrm>
          <a:off x="2684485" y="29399"/>
          <a:ext cx="1347908" cy="45146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7940" rIns="41910" bIns="27940" numCol="1" spcCol="1270" anchor="ctr" anchorCtr="0">
          <a:noAutofit/>
        </a:bodyPr>
        <a:lstStyle/>
        <a:p>
          <a:pPr lvl="0" algn="ctr" defTabSz="977900">
            <a:lnSpc>
              <a:spcPct val="90000"/>
            </a:lnSpc>
            <a:spcBef>
              <a:spcPct val="0"/>
            </a:spcBef>
            <a:spcAft>
              <a:spcPct val="35000"/>
            </a:spcAft>
          </a:pPr>
          <a:r>
            <a:rPr lang="zh-CN" altLang="en-US" sz="2200" kern="1200" dirty="0" smtClean="0"/>
            <a:t>多对一</a:t>
          </a:r>
          <a:endParaRPr lang="zh-CN" altLang="en-US" sz="2200" kern="1200" dirty="0"/>
        </a:p>
      </dsp:txBody>
      <dsp:txXfrm>
        <a:off x="2697708" y="42622"/>
        <a:ext cx="1321462" cy="425021"/>
      </dsp:txXfrm>
    </dsp:sp>
    <dsp:sp modelId="{406EDEC4-4ACD-4D9F-9024-0CF20CD8F67D}">
      <dsp:nvSpPr>
        <dsp:cNvPr id="0" name=""/>
        <dsp:cNvSpPr/>
      </dsp:nvSpPr>
      <dsp:spPr>
        <a:xfrm>
          <a:off x="2819275" y="480866"/>
          <a:ext cx="134790" cy="828238"/>
        </a:xfrm>
        <a:custGeom>
          <a:avLst/>
          <a:gdLst/>
          <a:ahLst/>
          <a:cxnLst/>
          <a:rect l="0" t="0" r="0" b="0"/>
          <a:pathLst>
            <a:path>
              <a:moveTo>
                <a:pt x="0" y="0"/>
              </a:moveTo>
              <a:lnTo>
                <a:pt x="0" y="828238"/>
              </a:lnTo>
              <a:lnTo>
                <a:pt x="134790" y="82823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734AFC9-C4C8-4FAE-9B86-F3AE11862166}">
      <dsp:nvSpPr>
        <dsp:cNvPr id="0" name=""/>
        <dsp:cNvSpPr/>
      </dsp:nvSpPr>
      <dsp:spPr>
        <a:xfrm>
          <a:off x="2954066" y="756946"/>
          <a:ext cx="2190949" cy="110431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l" defTabSz="800100">
            <a:lnSpc>
              <a:spcPct val="90000"/>
            </a:lnSpc>
            <a:spcBef>
              <a:spcPct val="0"/>
            </a:spcBef>
            <a:spcAft>
              <a:spcPct val="35000"/>
            </a:spcAft>
          </a:pPr>
          <a:r>
            <a:rPr lang="en-US" altLang="zh-CN" sz="1800" kern="1200" dirty="0" smtClean="0"/>
            <a:t>5</a:t>
          </a:r>
          <a:r>
            <a:rPr lang="zh-CN" altLang="en-US" sz="1800" kern="1200" dirty="0" smtClean="0"/>
            <a:t>人或以上，分别购汇后汇给同一人</a:t>
          </a:r>
          <a:r>
            <a:rPr lang="en-US" altLang="zh-CN" sz="1800" kern="1200" dirty="0" smtClean="0"/>
            <a:t>/</a:t>
          </a:r>
          <a:r>
            <a:rPr lang="zh-CN" altLang="en-US" sz="1800" kern="1200" dirty="0" smtClean="0"/>
            <a:t>机构</a:t>
          </a:r>
          <a:endParaRPr lang="zh-CN" altLang="en-US" sz="1800" kern="1200" dirty="0"/>
        </a:p>
      </dsp:txBody>
      <dsp:txXfrm>
        <a:off x="2986410" y="789290"/>
        <a:ext cx="2126261" cy="1039630"/>
      </dsp:txXfrm>
    </dsp:sp>
    <dsp:sp modelId="{FA4E06FB-92A2-4AB3-AE26-C6DB322183AB}">
      <dsp:nvSpPr>
        <dsp:cNvPr id="0" name=""/>
        <dsp:cNvSpPr/>
      </dsp:nvSpPr>
      <dsp:spPr>
        <a:xfrm>
          <a:off x="2819275" y="480866"/>
          <a:ext cx="134790" cy="2208636"/>
        </a:xfrm>
        <a:custGeom>
          <a:avLst/>
          <a:gdLst/>
          <a:ahLst/>
          <a:cxnLst/>
          <a:rect l="0" t="0" r="0" b="0"/>
          <a:pathLst>
            <a:path>
              <a:moveTo>
                <a:pt x="0" y="0"/>
              </a:moveTo>
              <a:lnTo>
                <a:pt x="0" y="2208636"/>
              </a:lnTo>
              <a:lnTo>
                <a:pt x="134790" y="220863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138ED50-89A9-4487-980B-D8E9FD9A92D6}">
      <dsp:nvSpPr>
        <dsp:cNvPr id="0" name=""/>
        <dsp:cNvSpPr/>
      </dsp:nvSpPr>
      <dsp:spPr>
        <a:xfrm>
          <a:off x="2954066" y="2137344"/>
          <a:ext cx="2158915" cy="110431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l" defTabSz="800100">
            <a:lnSpc>
              <a:spcPct val="90000"/>
            </a:lnSpc>
            <a:spcBef>
              <a:spcPct val="0"/>
            </a:spcBef>
            <a:spcAft>
              <a:spcPct val="35000"/>
            </a:spcAft>
          </a:pPr>
          <a:r>
            <a:rPr lang="en-US" altLang="zh-CN" sz="1800" kern="1200" dirty="0" smtClean="0"/>
            <a:t>5</a:t>
          </a:r>
          <a:r>
            <a:rPr lang="zh-CN" altLang="en-US" sz="1800" kern="1200" dirty="0" smtClean="0"/>
            <a:t>人或以上，分别结汇后汇给同一人</a:t>
          </a:r>
          <a:r>
            <a:rPr lang="en-US" altLang="zh-CN" sz="1800" kern="1200" dirty="0" smtClean="0"/>
            <a:t>/</a:t>
          </a:r>
          <a:r>
            <a:rPr lang="zh-CN" altLang="en-US" sz="1800" kern="1200" dirty="0" smtClean="0"/>
            <a:t>机构</a:t>
          </a:r>
          <a:endParaRPr lang="zh-CN" altLang="en-US" sz="1800" kern="1200" dirty="0"/>
        </a:p>
      </dsp:txBody>
      <dsp:txXfrm>
        <a:off x="2986410" y="2169688"/>
        <a:ext cx="2094227" cy="1039630"/>
      </dsp:txXfrm>
    </dsp:sp>
    <dsp:sp modelId="{6ADA56EF-EE5D-4F57-B640-DD01C38C7909}">
      <dsp:nvSpPr>
        <dsp:cNvPr id="0" name=""/>
        <dsp:cNvSpPr/>
      </dsp:nvSpPr>
      <dsp:spPr>
        <a:xfrm>
          <a:off x="5402662" y="29399"/>
          <a:ext cx="1472564" cy="47236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7940" rIns="41910" bIns="27940" numCol="1" spcCol="1270" anchor="ctr" anchorCtr="0">
          <a:noAutofit/>
        </a:bodyPr>
        <a:lstStyle/>
        <a:p>
          <a:pPr lvl="0" algn="ctr" defTabSz="977900">
            <a:lnSpc>
              <a:spcPct val="90000"/>
            </a:lnSpc>
            <a:spcBef>
              <a:spcPct val="0"/>
            </a:spcBef>
            <a:spcAft>
              <a:spcPct val="35000"/>
            </a:spcAft>
          </a:pPr>
          <a:r>
            <a:rPr lang="zh-CN" altLang="en-US" sz="2200" kern="1200" dirty="0" smtClean="0"/>
            <a:t>高频可疑</a:t>
          </a:r>
          <a:endParaRPr lang="zh-CN" altLang="en-US" sz="2200" kern="1200" dirty="0"/>
        </a:p>
      </dsp:txBody>
      <dsp:txXfrm>
        <a:off x="5416497" y="43234"/>
        <a:ext cx="1444894" cy="444691"/>
      </dsp:txXfrm>
    </dsp:sp>
    <dsp:sp modelId="{A8F570D4-2C91-48B1-BA19-B6FCA1402E96}">
      <dsp:nvSpPr>
        <dsp:cNvPr id="0" name=""/>
        <dsp:cNvSpPr/>
      </dsp:nvSpPr>
      <dsp:spPr>
        <a:xfrm>
          <a:off x="5549919" y="501760"/>
          <a:ext cx="147256" cy="828238"/>
        </a:xfrm>
        <a:custGeom>
          <a:avLst/>
          <a:gdLst/>
          <a:ahLst/>
          <a:cxnLst/>
          <a:rect l="0" t="0" r="0" b="0"/>
          <a:pathLst>
            <a:path>
              <a:moveTo>
                <a:pt x="0" y="0"/>
              </a:moveTo>
              <a:lnTo>
                <a:pt x="0" y="828238"/>
              </a:lnTo>
              <a:lnTo>
                <a:pt x="147256" y="82823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1890681-A449-4787-BF0E-8D707A482B98}">
      <dsp:nvSpPr>
        <dsp:cNvPr id="0" name=""/>
        <dsp:cNvSpPr/>
      </dsp:nvSpPr>
      <dsp:spPr>
        <a:xfrm>
          <a:off x="5697175" y="777840"/>
          <a:ext cx="2265319" cy="110431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l" defTabSz="800100">
            <a:lnSpc>
              <a:spcPct val="90000"/>
            </a:lnSpc>
            <a:spcBef>
              <a:spcPct val="0"/>
            </a:spcBef>
            <a:spcAft>
              <a:spcPct val="35000"/>
            </a:spcAft>
          </a:pPr>
          <a:r>
            <a:rPr lang="en-US" altLang="zh-CN" sz="1800" kern="1200" dirty="0" smtClean="0"/>
            <a:t>1</a:t>
          </a:r>
          <a:r>
            <a:rPr lang="zh-CN" altLang="en-US" sz="1800" kern="1200" dirty="0" smtClean="0"/>
            <a:t>人在</a:t>
          </a:r>
          <a:r>
            <a:rPr lang="en-US" altLang="zh-CN" sz="1800" kern="1200" dirty="0" smtClean="0"/>
            <a:t>7</a:t>
          </a:r>
          <a:r>
            <a:rPr lang="zh-CN" altLang="en-US" sz="1800" kern="1200" dirty="0" smtClean="0"/>
            <a:t>日内</a:t>
          </a:r>
          <a:r>
            <a:rPr lang="en-US" altLang="zh-CN" sz="1800" kern="1200" dirty="0" smtClean="0"/>
            <a:t>5</a:t>
          </a:r>
          <a:r>
            <a:rPr lang="zh-CN" altLang="en-US" sz="1800" kern="1200" dirty="0" smtClean="0"/>
            <a:t>次或以上提取接近等值</a:t>
          </a:r>
          <a:r>
            <a:rPr lang="en-US" altLang="zh-CN" sz="1800" kern="1200" dirty="0" smtClean="0"/>
            <a:t>1</a:t>
          </a:r>
          <a:r>
            <a:rPr lang="zh-CN" altLang="en-US" sz="1800" kern="1200" dirty="0" smtClean="0"/>
            <a:t>万美元现钞</a:t>
          </a:r>
          <a:endParaRPr lang="zh-CN" altLang="en-US" sz="1800" kern="1200" dirty="0"/>
        </a:p>
      </dsp:txBody>
      <dsp:txXfrm>
        <a:off x="5729519" y="810184"/>
        <a:ext cx="2200631" cy="1039630"/>
      </dsp:txXfrm>
    </dsp:sp>
    <dsp:sp modelId="{FA95AB9A-AD99-4526-84A8-398606B0F2F9}">
      <dsp:nvSpPr>
        <dsp:cNvPr id="0" name=""/>
        <dsp:cNvSpPr/>
      </dsp:nvSpPr>
      <dsp:spPr>
        <a:xfrm>
          <a:off x="5549919" y="501760"/>
          <a:ext cx="147256" cy="2208636"/>
        </a:xfrm>
        <a:custGeom>
          <a:avLst/>
          <a:gdLst/>
          <a:ahLst/>
          <a:cxnLst/>
          <a:rect l="0" t="0" r="0" b="0"/>
          <a:pathLst>
            <a:path>
              <a:moveTo>
                <a:pt x="0" y="0"/>
              </a:moveTo>
              <a:lnTo>
                <a:pt x="0" y="2208636"/>
              </a:lnTo>
              <a:lnTo>
                <a:pt x="147256" y="220863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0DFF0D4-4F82-4BC1-8E20-4596A07863AA}">
      <dsp:nvSpPr>
        <dsp:cNvPr id="0" name=""/>
        <dsp:cNvSpPr/>
      </dsp:nvSpPr>
      <dsp:spPr>
        <a:xfrm>
          <a:off x="5697175" y="2158238"/>
          <a:ext cx="2230422" cy="110431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l" defTabSz="800100">
            <a:lnSpc>
              <a:spcPct val="90000"/>
            </a:lnSpc>
            <a:spcBef>
              <a:spcPct val="0"/>
            </a:spcBef>
            <a:spcAft>
              <a:spcPct val="35000"/>
            </a:spcAft>
          </a:pPr>
          <a:r>
            <a:rPr lang="en-US" altLang="zh-CN" sz="1800" kern="1200" dirty="0" smtClean="0"/>
            <a:t>5</a:t>
          </a:r>
          <a:r>
            <a:rPr lang="zh-CN" altLang="en-US" sz="1800" kern="1200" dirty="0" smtClean="0"/>
            <a:t>人或以上，同一天在同一网点办理接近</a:t>
          </a:r>
          <a:r>
            <a:rPr lang="en-US" altLang="zh-CN" sz="1800" kern="1200" dirty="0" smtClean="0"/>
            <a:t>5000</a:t>
          </a:r>
          <a:r>
            <a:rPr lang="zh-CN" altLang="en-US" sz="1800" kern="1200" dirty="0" smtClean="0"/>
            <a:t>美元现钞结汇</a:t>
          </a:r>
          <a:endParaRPr lang="zh-CN" altLang="en-US" sz="1800" kern="1200" dirty="0"/>
        </a:p>
      </dsp:txBody>
      <dsp:txXfrm>
        <a:off x="5729519" y="2190582"/>
        <a:ext cx="2165734" cy="1039630"/>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8E0E88-C72F-4E0F-A78D-C4815FCCAB5D}">
      <dsp:nvSpPr>
        <dsp:cNvPr id="0" name=""/>
        <dsp:cNvSpPr/>
      </dsp:nvSpPr>
      <dsp:spPr>
        <a:xfrm>
          <a:off x="4513" y="568277"/>
          <a:ext cx="4684567" cy="63305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lvl="0" algn="ctr" defTabSz="889000">
            <a:lnSpc>
              <a:spcPct val="90000"/>
            </a:lnSpc>
            <a:spcBef>
              <a:spcPct val="0"/>
            </a:spcBef>
            <a:spcAft>
              <a:spcPct val="35000"/>
            </a:spcAft>
          </a:pPr>
          <a:r>
            <a:rPr lang="zh-CN" altLang="en-US" sz="2000" b="1" kern="1200" dirty="0" smtClean="0"/>
            <a:t>特征明显，可确认分拆行为</a:t>
          </a:r>
          <a:endParaRPr lang="zh-CN" altLang="en-US" sz="2000" b="1" kern="1200" dirty="0"/>
        </a:p>
      </dsp:txBody>
      <dsp:txXfrm>
        <a:off x="321042" y="568277"/>
        <a:ext cx="4051509" cy="633058"/>
      </dsp:txXfrm>
    </dsp:sp>
    <dsp:sp modelId="{B2084F68-FB9A-4DA6-88AE-9705212878B1}">
      <dsp:nvSpPr>
        <dsp:cNvPr id="0" name=""/>
        <dsp:cNvSpPr/>
      </dsp:nvSpPr>
      <dsp:spPr>
        <a:xfrm>
          <a:off x="3936047" y="582259"/>
          <a:ext cx="4807833" cy="605094"/>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12700" rIns="0" bIns="12700" numCol="1" spcCol="1270" anchor="ctr" anchorCtr="0">
          <a:noAutofit/>
        </a:bodyPr>
        <a:lstStyle/>
        <a:p>
          <a:pPr lvl="0" algn="ctr" defTabSz="889000">
            <a:lnSpc>
              <a:spcPct val="90000"/>
            </a:lnSpc>
            <a:spcBef>
              <a:spcPct val="0"/>
            </a:spcBef>
            <a:spcAft>
              <a:spcPct val="35000"/>
            </a:spcAft>
          </a:pPr>
          <a:r>
            <a:rPr lang="zh-CN" altLang="en-US" sz="2000" b="1" kern="1200" dirty="0" smtClean="0"/>
            <a:t>拒绝办理</a:t>
          </a:r>
          <a:endParaRPr lang="zh-CN" altLang="en-US" sz="2000" b="1" kern="1200" dirty="0"/>
        </a:p>
      </dsp:txBody>
      <dsp:txXfrm>
        <a:off x="4238594" y="582259"/>
        <a:ext cx="4202739" cy="605094"/>
      </dsp:txXfrm>
    </dsp:sp>
    <dsp:sp modelId="{F7C4EF4F-795D-459B-B81B-68DEB04A8945}">
      <dsp:nvSpPr>
        <dsp:cNvPr id="0" name=""/>
        <dsp:cNvSpPr/>
      </dsp:nvSpPr>
      <dsp:spPr>
        <a:xfrm>
          <a:off x="4513" y="1525719"/>
          <a:ext cx="4548789" cy="717676"/>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lvl="0" algn="ctr" defTabSz="889000">
            <a:lnSpc>
              <a:spcPct val="90000"/>
            </a:lnSpc>
            <a:spcBef>
              <a:spcPct val="0"/>
            </a:spcBef>
            <a:spcAft>
              <a:spcPct val="35000"/>
            </a:spcAft>
          </a:pPr>
          <a:r>
            <a:rPr lang="zh-CN" altLang="en-US" sz="2000" b="1" kern="1200" dirty="0" smtClean="0"/>
            <a:t>符合部分特征，不能确认</a:t>
          </a:r>
          <a:endParaRPr lang="zh-CN" altLang="en-US" sz="2000" b="1" kern="1200" dirty="0"/>
        </a:p>
      </dsp:txBody>
      <dsp:txXfrm>
        <a:off x="363351" y="1525719"/>
        <a:ext cx="3831113" cy="717676"/>
      </dsp:txXfrm>
    </dsp:sp>
    <dsp:sp modelId="{14889BC0-59CA-46FF-B1A6-1EF58EFCC907}">
      <dsp:nvSpPr>
        <dsp:cNvPr id="0" name=""/>
        <dsp:cNvSpPr/>
      </dsp:nvSpPr>
      <dsp:spPr>
        <a:xfrm>
          <a:off x="3800269" y="1532470"/>
          <a:ext cx="4969761" cy="704174"/>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12700" rIns="0" bIns="12700" numCol="1" spcCol="1270" anchor="ctr" anchorCtr="0">
          <a:noAutofit/>
        </a:bodyPr>
        <a:lstStyle/>
        <a:p>
          <a:pPr lvl="0" algn="ctr" defTabSz="889000">
            <a:lnSpc>
              <a:spcPct val="90000"/>
            </a:lnSpc>
            <a:spcBef>
              <a:spcPct val="0"/>
            </a:spcBef>
            <a:spcAft>
              <a:spcPct val="35000"/>
            </a:spcAft>
          </a:pPr>
          <a:r>
            <a:rPr lang="zh-CN" altLang="en-US" sz="2000" b="1" kern="1200" dirty="0" smtClean="0"/>
            <a:t>要求客户提供有交易额的证明材料</a:t>
          </a:r>
          <a:endParaRPr lang="zh-CN" altLang="en-US" sz="2000" b="1" kern="1200" dirty="0"/>
        </a:p>
      </dsp:txBody>
      <dsp:txXfrm>
        <a:off x="4152356" y="1532470"/>
        <a:ext cx="4265587" cy="704174"/>
      </dsp:txXfrm>
    </dsp:sp>
    <dsp:sp modelId="{A3F18E10-9A4B-40CB-8EEF-F50C53072393}">
      <dsp:nvSpPr>
        <dsp:cNvPr id="0" name=""/>
        <dsp:cNvSpPr/>
      </dsp:nvSpPr>
      <dsp:spPr>
        <a:xfrm>
          <a:off x="4513" y="2577518"/>
          <a:ext cx="4493470" cy="607733"/>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lvl="0" algn="ctr" defTabSz="889000">
            <a:lnSpc>
              <a:spcPct val="90000"/>
            </a:lnSpc>
            <a:spcBef>
              <a:spcPct val="0"/>
            </a:spcBef>
            <a:spcAft>
              <a:spcPct val="35000"/>
            </a:spcAft>
          </a:pPr>
          <a:r>
            <a:rPr lang="zh-CN" altLang="en-US" sz="2000" b="1" kern="1200" dirty="0" smtClean="0"/>
            <a:t>事后核查发现</a:t>
          </a:r>
          <a:endParaRPr lang="zh-CN" altLang="en-US" sz="2000" b="1" kern="1200" dirty="0"/>
        </a:p>
      </dsp:txBody>
      <dsp:txXfrm>
        <a:off x="308380" y="2577518"/>
        <a:ext cx="3885737" cy="607733"/>
      </dsp:txXfrm>
    </dsp:sp>
    <dsp:sp modelId="{C64C926D-EF5C-4307-91FE-86FA7DACC039}">
      <dsp:nvSpPr>
        <dsp:cNvPr id="0" name=""/>
        <dsp:cNvSpPr/>
      </dsp:nvSpPr>
      <dsp:spPr>
        <a:xfrm>
          <a:off x="3744950" y="2567779"/>
          <a:ext cx="4949472" cy="627210"/>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12700" rIns="0" bIns="12700" numCol="1" spcCol="1270" anchor="ctr" anchorCtr="0">
          <a:noAutofit/>
        </a:bodyPr>
        <a:lstStyle/>
        <a:p>
          <a:pPr lvl="0" algn="ctr" defTabSz="889000">
            <a:lnSpc>
              <a:spcPct val="90000"/>
            </a:lnSpc>
            <a:spcBef>
              <a:spcPct val="0"/>
            </a:spcBef>
            <a:spcAft>
              <a:spcPct val="35000"/>
            </a:spcAft>
          </a:pPr>
          <a:r>
            <a:rPr lang="zh-CN" altLang="en-US" sz="2000" b="1" kern="1200" dirty="0" smtClean="0"/>
            <a:t>发现之日</a:t>
          </a:r>
          <a:r>
            <a:rPr lang="en-US" altLang="zh-CN" sz="2000" b="1" kern="1200" dirty="0" smtClean="0"/>
            <a:t>3</a:t>
          </a:r>
          <a:r>
            <a:rPr lang="zh-CN" altLang="en-US" sz="2000" b="1" kern="1200" dirty="0" smtClean="0"/>
            <a:t>日内上报当地外汇局</a:t>
          </a:r>
          <a:endParaRPr lang="zh-CN" altLang="en-US" sz="2000" b="1" kern="1200" dirty="0"/>
        </a:p>
      </dsp:txBody>
      <dsp:txXfrm>
        <a:off x="4058555" y="2567779"/>
        <a:ext cx="4322262" cy="6272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01B53C-0EB3-4699-89FA-3420A7577EEF}">
      <dsp:nvSpPr>
        <dsp:cNvPr id="0" name=""/>
        <dsp:cNvSpPr/>
      </dsp:nvSpPr>
      <dsp:spPr>
        <a:xfrm>
          <a:off x="989218" y="938299"/>
          <a:ext cx="1815319" cy="1815319"/>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zh-CN" altLang="en-US" sz="2400" kern="1200" dirty="0" smtClean="0"/>
            <a:t>个人外汇业务展业规范</a:t>
          </a:r>
        </a:p>
      </dsp:txBody>
      <dsp:txXfrm>
        <a:off x="1255065" y="1204146"/>
        <a:ext cx="1283625" cy="1283625"/>
      </dsp:txXfrm>
    </dsp:sp>
    <dsp:sp modelId="{D5CF65CE-2006-4601-A2C1-D67B6B849CAC}">
      <dsp:nvSpPr>
        <dsp:cNvPr id="0" name=""/>
        <dsp:cNvSpPr/>
      </dsp:nvSpPr>
      <dsp:spPr>
        <a:xfrm>
          <a:off x="1158837" y="-99180"/>
          <a:ext cx="1476081" cy="1528408"/>
        </a:xfrm>
        <a:prstGeom prst="ellipse">
          <a:avLst/>
        </a:prstGeom>
        <a:solidFill>
          <a:srgbClr val="C00000">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zh-CN" altLang="en-US" sz="1900" kern="1200" dirty="0" smtClean="0"/>
            <a:t>客户识别</a:t>
          </a:r>
          <a:endParaRPr lang="zh-CN" altLang="en-US" sz="1900" kern="1200" dirty="0"/>
        </a:p>
      </dsp:txBody>
      <dsp:txXfrm>
        <a:off x="1375004" y="124650"/>
        <a:ext cx="1043747" cy="1080748"/>
      </dsp:txXfrm>
    </dsp:sp>
    <dsp:sp modelId="{CC14C18A-BDED-4926-9AFF-EDDF070D9D65}">
      <dsp:nvSpPr>
        <dsp:cNvPr id="0" name=""/>
        <dsp:cNvSpPr/>
      </dsp:nvSpPr>
      <dsp:spPr>
        <a:xfrm>
          <a:off x="2566184" y="1027200"/>
          <a:ext cx="907659" cy="907659"/>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zh-CN" altLang="en-US" sz="1900" kern="1200" dirty="0" smtClean="0"/>
            <a:t>客户分类</a:t>
          </a:r>
          <a:endParaRPr lang="zh-CN" altLang="en-US" sz="1900" kern="1200" dirty="0"/>
        </a:p>
      </dsp:txBody>
      <dsp:txXfrm>
        <a:off x="2699108" y="1160124"/>
        <a:ext cx="641811" cy="641811"/>
      </dsp:txXfrm>
    </dsp:sp>
    <dsp:sp modelId="{08D2089D-CFD7-4123-A22C-930E98F51F12}">
      <dsp:nvSpPr>
        <dsp:cNvPr id="0" name=""/>
        <dsp:cNvSpPr/>
      </dsp:nvSpPr>
      <dsp:spPr>
        <a:xfrm>
          <a:off x="2137184" y="2347525"/>
          <a:ext cx="907659" cy="907659"/>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zh-CN" altLang="en-US" sz="1900" kern="1200" dirty="0" smtClean="0"/>
            <a:t>业务审核</a:t>
          </a:r>
          <a:endParaRPr lang="zh-CN" altLang="en-US" sz="1900" kern="1200" dirty="0"/>
        </a:p>
      </dsp:txBody>
      <dsp:txXfrm>
        <a:off x="2270108" y="2480449"/>
        <a:ext cx="641811" cy="641811"/>
      </dsp:txXfrm>
    </dsp:sp>
    <dsp:sp modelId="{11F24C4D-9697-4E4F-9667-3346FC9FA5A6}">
      <dsp:nvSpPr>
        <dsp:cNvPr id="0" name=""/>
        <dsp:cNvSpPr/>
      </dsp:nvSpPr>
      <dsp:spPr>
        <a:xfrm>
          <a:off x="748912" y="2347525"/>
          <a:ext cx="907659" cy="907659"/>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zh-CN" altLang="en-US" sz="1900" kern="1200" dirty="0" smtClean="0"/>
            <a:t>风险提示</a:t>
          </a:r>
          <a:endParaRPr lang="zh-CN" altLang="en-US" sz="1900" kern="1200" dirty="0"/>
        </a:p>
      </dsp:txBody>
      <dsp:txXfrm>
        <a:off x="881836" y="2480449"/>
        <a:ext cx="641811" cy="641811"/>
      </dsp:txXfrm>
    </dsp:sp>
    <dsp:sp modelId="{41D79F41-896F-4CDD-8E47-F2C491EE7F9F}">
      <dsp:nvSpPr>
        <dsp:cNvPr id="0" name=""/>
        <dsp:cNvSpPr/>
      </dsp:nvSpPr>
      <dsp:spPr>
        <a:xfrm>
          <a:off x="319912" y="1027200"/>
          <a:ext cx="907659" cy="907659"/>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zh-CN" altLang="en-US" sz="1900" kern="1200" dirty="0" smtClean="0"/>
            <a:t>持续监控</a:t>
          </a:r>
          <a:endParaRPr lang="zh-CN" altLang="en-US" sz="1900" kern="1200" dirty="0"/>
        </a:p>
      </dsp:txBody>
      <dsp:txXfrm>
        <a:off x="452836" y="1160124"/>
        <a:ext cx="641811" cy="64181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31918C-AF14-4CDB-8DD9-64DD29E89AA6}">
      <dsp:nvSpPr>
        <dsp:cNvPr id="0" name=""/>
        <dsp:cNvSpPr/>
      </dsp:nvSpPr>
      <dsp:spPr>
        <a:xfrm>
          <a:off x="46" y="257061"/>
          <a:ext cx="1822008" cy="53642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zh-CN" altLang="en-US" sz="1600" b="1" kern="1200" dirty="0" smtClean="0"/>
            <a:t>境内个人</a:t>
          </a:r>
          <a:endParaRPr lang="zh-CN" altLang="en-US" sz="1600" b="1" kern="1200" dirty="0"/>
        </a:p>
      </dsp:txBody>
      <dsp:txXfrm>
        <a:off x="15757" y="272772"/>
        <a:ext cx="1790586" cy="505004"/>
      </dsp:txXfrm>
    </dsp:sp>
    <dsp:sp modelId="{809E43EC-5C24-4A2F-A9BB-BB4CBEFFD02A}">
      <dsp:nvSpPr>
        <dsp:cNvPr id="0" name=""/>
        <dsp:cNvSpPr/>
      </dsp:nvSpPr>
      <dsp:spPr>
        <a:xfrm>
          <a:off x="182247" y="793488"/>
          <a:ext cx="182200" cy="534281"/>
        </a:xfrm>
        <a:custGeom>
          <a:avLst/>
          <a:gdLst/>
          <a:ahLst/>
          <a:cxnLst/>
          <a:rect l="0" t="0" r="0" b="0"/>
          <a:pathLst>
            <a:path>
              <a:moveTo>
                <a:pt x="0" y="0"/>
              </a:moveTo>
              <a:lnTo>
                <a:pt x="0" y="534281"/>
              </a:lnTo>
              <a:lnTo>
                <a:pt x="182200" y="53428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ACEB543-ED82-48F0-9136-AA27B3037565}">
      <dsp:nvSpPr>
        <dsp:cNvPr id="0" name=""/>
        <dsp:cNvSpPr/>
      </dsp:nvSpPr>
      <dsp:spPr>
        <a:xfrm>
          <a:off x="364448" y="1021239"/>
          <a:ext cx="4442391" cy="61306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zh-CN" altLang="en-US" sz="1200" kern="1200" dirty="0" smtClean="0"/>
            <a:t>境内</a:t>
          </a:r>
          <a:r>
            <a:rPr lang="en-US" altLang="zh-CN" sz="1200" kern="1200" dirty="0" smtClean="0"/>
            <a:t>16</a:t>
          </a:r>
          <a:r>
            <a:rPr lang="zh-CN" altLang="en-US" sz="1200" kern="1200" dirty="0" smtClean="0"/>
            <a:t>岁以上中国公民</a:t>
          </a:r>
          <a:endParaRPr lang="en-US" altLang="zh-CN" sz="1200" kern="1200" dirty="0" smtClean="0"/>
        </a:p>
        <a:p>
          <a:pPr lvl="0" algn="ctr" defTabSz="533400">
            <a:lnSpc>
              <a:spcPct val="90000"/>
            </a:lnSpc>
            <a:spcBef>
              <a:spcPct val="0"/>
            </a:spcBef>
            <a:spcAft>
              <a:spcPct val="35000"/>
            </a:spcAft>
          </a:pPr>
          <a:r>
            <a:rPr lang="zh-CN" altLang="en-US" sz="1200" kern="1200" dirty="0" smtClean="0"/>
            <a:t>居民身份证</a:t>
          </a:r>
          <a:endParaRPr lang="zh-CN" altLang="en-US" sz="1200" kern="1200" dirty="0"/>
        </a:p>
      </dsp:txBody>
      <dsp:txXfrm>
        <a:off x="382404" y="1039195"/>
        <a:ext cx="4406479" cy="577148"/>
      </dsp:txXfrm>
    </dsp:sp>
    <dsp:sp modelId="{73E36BAF-C72F-40D9-90A4-EA75B2B5DC59}">
      <dsp:nvSpPr>
        <dsp:cNvPr id="0" name=""/>
        <dsp:cNvSpPr/>
      </dsp:nvSpPr>
      <dsp:spPr>
        <a:xfrm>
          <a:off x="182247" y="793488"/>
          <a:ext cx="182200" cy="1559215"/>
        </a:xfrm>
        <a:custGeom>
          <a:avLst/>
          <a:gdLst/>
          <a:ahLst/>
          <a:cxnLst/>
          <a:rect l="0" t="0" r="0" b="0"/>
          <a:pathLst>
            <a:path>
              <a:moveTo>
                <a:pt x="0" y="0"/>
              </a:moveTo>
              <a:lnTo>
                <a:pt x="0" y="1559215"/>
              </a:lnTo>
              <a:lnTo>
                <a:pt x="182200" y="155921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6636A7B-4D33-4E49-97B5-32183A385F37}">
      <dsp:nvSpPr>
        <dsp:cNvPr id="0" name=""/>
        <dsp:cNvSpPr/>
      </dsp:nvSpPr>
      <dsp:spPr>
        <a:xfrm>
          <a:off x="364448" y="1862050"/>
          <a:ext cx="4424536" cy="98130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zh-CN" sz="1200" kern="1200" dirty="0" smtClean="0"/>
            <a:t>居住在中国境内</a:t>
          </a:r>
          <a:r>
            <a:rPr lang="en-US" sz="1200" kern="1200" dirty="0" smtClean="0"/>
            <a:t>16</a:t>
          </a:r>
          <a:r>
            <a:rPr lang="zh-CN" sz="1200" kern="1200" dirty="0" smtClean="0"/>
            <a:t>岁以下的中国公民</a:t>
          </a:r>
          <a:endParaRPr lang="en-US" altLang="zh-CN" sz="1200" kern="1200" dirty="0" smtClean="0"/>
        </a:p>
        <a:p>
          <a:pPr lvl="0" algn="l" defTabSz="533400">
            <a:lnSpc>
              <a:spcPct val="90000"/>
            </a:lnSpc>
            <a:spcBef>
              <a:spcPct val="0"/>
            </a:spcBef>
            <a:spcAft>
              <a:spcPct val="35000"/>
            </a:spcAft>
          </a:pPr>
          <a:r>
            <a:rPr lang="zh-CN" sz="1200" kern="1200" dirty="0" smtClean="0"/>
            <a:t>应由监护人代理办理外汇业务，审核监护人有效身份证件以及账户持有人的居民身份证或户口簿。</a:t>
          </a:r>
          <a:endParaRPr lang="zh-CN" altLang="en-US" sz="1200" kern="1200" dirty="0"/>
        </a:p>
      </dsp:txBody>
      <dsp:txXfrm>
        <a:off x="393189" y="1890791"/>
        <a:ext cx="4367054" cy="923824"/>
      </dsp:txXfrm>
    </dsp:sp>
    <dsp:sp modelId="{72983B05-6452-40CD-8DF8-60DB5C7FE135}">
      <dsp:nvSpPr>
        <dsp:cNvPr id="0" name=""/>
        <dsp:cNvSpPr/>
      </dsp:nvSpPr>
      <dsp:spPr>
        <a:xfrm>
          <a:off x="182247" y="793488"/>
          <a:ext cx="182200" cy="2837154"/>
        </a:xfrm>
        <a:custGeom>
          <a:avLst/>
          <a:gdLst/>
          <a:ahLst/>
          <a:cxnLst/>
          <a:rect l="0" t="0" r="0" b="0"/>
          <a:pathLst>
            <a:path>
              <a:moveTo>
                <a:pt x="0" y="0"/>
              </a:moveTo>
              <a:lnTo>
                <a:pt x="0" y="2837154"/>
              </a:lnTo>
              <a:lnTo>
                <a:pt x="182200" y="283715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EE50017-C7E7-4DFA-852A-A35F8F052CE6}">
      <dsp:nvSpPr>
        <dsp:cNvPr id="0" name=""/>
        <dsp:cNvSpPr/>
      </dsp:nvSpPr>
      <dsp:spPr>
        <a:xfrm>
          <a:off x="364448" y="3071107"/>
          <a:ext cx="4449213" cy="111906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zh-CN" sz="1200" kern="1200" dirty="0" smtClean="0"/>
            <a:t>现役军人、人民武装警察</a:t>
          </a:r>
          <a:endParaRPr lang="en-US" altLang="zh-CN" sz="1200" kern="1200" dirty="0" smtClean="0"/>
        </a:p>
        <a:p>
          <a:pPr lvl="0" algn="l" defTabSz="533400">
            <a:lnSpc>
              <a:spcPct val="90000"/>
            </a:lnSpc>
            <a:spcBef>
              <a:spcPct val="0"/>
            </a:spcBef>
            <a:spcAft>
              <a:spcPct val="35000"/>
            </a:spcAft>
          </a:pPr>
          <a:r>
            <a:rPr lang="zh-CN" sz="1200" kern="1200" dirty="0" smtClean="0"/>
            <a:t>审核本人居民身份证。尚未领取居民身份证的，除审核军人身份证或武装警察身份证外，还应审核其军人保障卡或所在单位开具的尚未领取居民身份证的证明材料。</a:t>
          </a:r>
          <a:endParaRPr lang="zh-CN" altLang="en-US" sz="1200" kern="1200" dirty="0"/>
        </a:p>
      </dsp:txBody>
      <dsp:txXfrm>
        <a:off x="397224" y="3103883"/>
        <a:ext cx="4383661" cy="1053516"/>
      </dsp:txXfrm>
    </dsp:sp>
    <dsp:sp modelId="{761FABA5-B83D-4FE0-BA1D-0545BBBCA60E}">
      <dsp:nvSpPr>
        <dsp:cNvPr id="0" name=""/>
        <dsp:cNvSpPr/>
      </dsp:nvSpPr>
      <dsp:spPr>
        <a:xfrm>
          <a:off x="4904762" y="257061"/>
          <a:ext cx="1822008" cy="53642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zh-CN" altLang="en-US" sz="1600" b="1" kern="1200" dirty="0" smtClean="0"/>
            <a:t>境外个人</a:t>
          </a:r>
          <a:endParaRPr lang="zh-CN" altLang="en-US" sz="1600" b="1" kern="1200" dirty="0"/>
        </a:p>
      </dsp:txBody>
      <dsp:txXfrm>
        <a:off x="4920473" y="272772"/>
        <a:ext cx="1790586" cy="505004"/>
      </dsp:txXfrm>
    </dsp:sp>
    <dsp:sp modelId="{3A0BD88C-92F5-44A7-846A-F5031BAF0618}">
      <dsp:nvSpPr>
        <dsp:cNvPr id="0" name=""/>
        <dsp:cNvSpPr/>
      </dsp:nvSpPr>
      <dsp:spPr>
        <a:xfrm>
          <a:off x="5086963" y="793488"/>
          <a:ext cx="182200" cy="547932"/>
        </a:xfrm>
        <a:custGeom>
          <a:avLst/>
          <a:gdLst/>
          <a:ahLst/>
          <a:cxnLst/>
          <a:rect l="0" t="0" r="0" b="0"/>
          <a:pathLst>
            <a:path>
              <a:moveTo>
                <a:pt x="0" y="0"/>
              </a:moveTo>
              <a:lnTo>
                <a:pt x="0" y="547932"/>
              </a:lnTo>
              <a:lnTo>
                <a:pt x="182200" y="54793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0E1EB41-BB34-44B6-B62A-D5453B84E175}">
      <dsp:nvSpPr>
        <dsp:cNvPr id="0" name=""/>
        <dsp:cNvSpPr/>
      </dsp:nvSpPr>
      <dsp:spPr>
        <a:xfrm>
          <a:off x="5269164" y="1021239"/>
          <a:ext cx="4037658" cy="64036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zh-CN" sz="1200" kern="1200" dirty="0" smtClean="0"/>
            <a:t>中国籍华侨</a:t>
          </a:r>
          <a:endParaRPr lang="en-US" altLang="zh-CN" sz="1200" kern="1200" dirty="0" smtClean="0"/>
        </a:p>
        <a:p>
          <a:pPr lvl="0" algn="ctr" defTabSz="533400">
            <a:lnSpc>
              <a:spcPct val="90000"/>
            </a:lnSpc>
            <a:spcBef>
              <a:spcPct val="0"/>
            </a:spcBef>
            <a:spcAft>
              <a:spcPct val="35000"/>
            </a:spcAft>
          </a:pPr>
          <a:r>
            <a:rPr lang="zh-CN" sz="1200" kern="1200" dirty="0" smtClean="0"/>
            <a:t>本人中国护照和境外永久居留证。</a:t>
          </a:r>
          <a:endParaRPr lang="zh-CN" altLang="en-US" sz="1200" kern="1200" dirty="0"/>
        </a:p>
      </dsp:txBody>
      <dsp:txXfrm>
        <a:off x="5287920" y="1039995"/>
        <a:ext cx="4000146" cy="602851"/>
      </dsp:txXfrm>
    </dsp:sp>
    <dsp:sp modelId="{8DEBC083-D4F7-4F48-A68C-CAB99C62DEC2}">
      <dsp:nvSpPr>
        <dsp:cNvPr id="0" name=""/>
        <dsp:cNvSpPr/>
      </dsp:nvSpPr>
      <dsp:spPr>
        <a:xfrm>
          <a:off x="5086963" y="793488"/>
          <a:ext cx="182200" cy="1486171"/>
        </a:xfrm>
        <a:custGeom>
          <a:avLst/>
          <a:gdLst/>
          <a:ahLst/>
          <a:cxnLst/>
          <a:rect l="0" t="0" r="0" b="0"/>
          <a:pathLst>
            <a:path>
              <a:moveTo>
                <a:pt x="0" y="0"/>
              </a:moveTo>
              <a:lnTo>
                <a:pt x="0" y="1486171"/>
              </a:lnTo>
              <a:lnTo>
                <a:pt x="182200" y="148617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2154234-BB77-4FF9-B9A5-FC6DF10AA022}">
      <dsp:nvSpPr>
        <dsp:cNvPr id="0" name=""/>
        <dsp:cNvSpPr/>
      </dsp:nvSpPr>
      <dsp:spPr>
        <a:xfrm>
          <a:off x="5269164" y="1889353"/>
          <a:ext cx="4106661" cy="78061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zh-CN" altLang="en-US" sz="1200" kern="1200" dirty="0" smtClean="0"/>
            <a:t>港澳台居民</a:t>
          </a:r>
          <a:endParaRPr lang="en-US" altLang="zh-CN" sz="1200" kern="1200" dirty="0" smtClean="0"/>
        </a:p>
        <a:p>
          <a:pPr lvl="0" algn="l" defTabSz="533400">
            <a:lnSpc>
              <a:spcPct val="90000"/>
            </a:lnSpc>
            <a:spcBef>
              <a:spcPct val="0"/>
            </a:spcBef>
            <a:spcAft>
              <a:spcPct val="35000"/>
            </a:spcAft>
          </a:pPr>
          <a:r>
            <a:rPr lang="zh-CN" sz="1200" kern="1200" dirty="0" smtClean="0"/>
            <a:t>审核</a:t>
          </a:r>
          <a:r>
            <a:rPr lang="zh-CN" sz="1200" kern="1200" dirty="0" smtClean="0"/>
            <a:t>港澳居民往来内地通行证；台湾居民，审核台湾居民往来大陆通行证</a:t>
          </a:r>
          <a:r>
            <a:rPr lang="zh-CN" altLang="en-US" sz="1200" kern="1200" dirty="0" smtClean="0"/>
            <a:t>；港澳台居民居住</a:t>
          </a:r>
          <a:r>
            <a:rPr lang="zh-CN" altLang="en-US" sz="1200" kern="1200" dirty="0" smtClean="0"/>
            <a:t>证（</a:t>
          </a:r>
          <a:r>
            <a:rPr lang="en-US" altLang="zh-CN" sz="1200" kern="1200" dirty="0" smtClean="0"/>
            <a:t>2018</a:t>
          </a:r>
          <a:r>
            <a:rPr lang="zh-CN" altLang="en-US" sz="1200" kern="1200" dirty="0" smtClean="0"/>
            <a:t>年</a:t>
          </a:r>
          <a:r>
            <a:rPr lang="en-US" altLang="zh-CN" sz="1200" kern="1200" dirty="0" smtClean="0"/>
            <a:t>9</a:t>
          </a:r>
          <a:r>
            <a:rPr lang="zh-CN" altLang="en-US" sz="1200" kern="1200" dirty="0" smtClean="0"/>
            <a:t>月</a:t>
          </a:r>
          <a:r>
            <a:rPr lang="en-US" altLang="zh-CN" sz="1200" kern="1200" dirty="0" smtClean="0"/>
            <a:t>1</a:t>
          </a:r>
          <a:r>
            <a:rPr lang="zh-CN" altLang="en-US" sz="1200" kern="1200" dirty="0" smtClean="0"/>
            <a:t>日起）</a:t>
          </a:r>
          <a:endParaRPr lang="zh-CN" altLang="en-US" sz="1200" kern="1200" dirty="0"/>
        </a:p>
      </dsp:txBody>
      <dsp:txXfrm>
        <a:off x="5292027" y="1912216"/>
        <a:ext cx="4060935" cy="734886"/>
      </dsp:txXfrm>
    </dsp:sp>
    <dsp:sp modelId="{1CBF9607-1364-4E99-92B2-31C2F92D4FA7}">
      <dsp:nvSpPr>
        <dsp:cNvPr id="0" name=""/>
        <dsp:cNvSpPr/>
      </dsp:nvSpPr>
      <dsp:spPr>
        <a:xfrm>
          <a:off x="5086963" y="793488"/>
          <a:ext cx="182200" cy="2444429"/>
        </a:xfrm>
        <a:custGeom>
          <a:avLst/>
          <a:gdLst/>
          <a:ahLst/>
          <a:cxnLst/>
          <a:rect l="0" t="0" r="0" b="0"/>
          <a:pathLst>
            <a:path>
              <a:moveTo>
                <a:pt x="0" y="0"/>
              </a:moveTo>
              <a:lnTo>
                <a:pt x="0" y="2444429"/>
              </a:lnTo>
              <a:lnTo>
                <a:pt x="182200" y="244442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EA1512E-C9DF-439B-91DF-058732542362}">
      <dsp:nvSpPr>
        <dsp:cNvPr id="0" name=""/>
        <dsp:cNvSpPr/>
      </dsp:nvSpPr>
      <dsp:spPr>
        <a:xfrm>
          <a:off x="5269164" y="2897716"/>
          <a:ext cx="4141177" cy="68040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zh-CN" sz="1200" kern="1200" dirty="0" smtClean="0"/>
            <a:t>外国公民</a:t>
          </a:r>
          <a:endParaRPr lang="en-US" altLang="zh-CN" sz="1200" kern="1200" dirty="0" smtClean="0"/>
        </a:p>
        <a:p>
          <a:pPr lvl="0" algn="l" defTabSz="533400">
            <a:lnSpc>
              <a:spcPct val="90000"/>
            </a:lnSpc>
            <a:spcBef>
              <a:spcPct val="0"/>
            </a:spcBef>
            <a:spcAft>
              <a:spcPct val="35000"/>
            </a:spcAft>
          </a:pPr>
          <a:r>
            <a:rPr lang="zh-CN" sz="1200" kern="1200" dirty="0" smtClean="0"/>
            <a:t>本人护照或外国人永久居留</a:t>
          </a:r>
          <a:r>
            <a:rPr lang="zh-CN" altLang="en-US" sz="1200" kern="1200" dirty="0" smtClean="0"/>
            <a:t>身份</a:t>
          </a:r>
          <a:r>
            <a:rPr lang="zh-CN" sz="1200" kern="1200" dirty="0" smtClean="0"/>
            <a:t>证（外国边民，按照边贸结算的有关规定办理）</a:t>
          </a:r>
          <a:endParaRPr lang="zh-CN" altLang="en-US" sz="1200" kern="1200" dirty="0"/>
        </a:p>
      </dsp:txBody>
      <dsp:txXfrm>
        <a:off x="5289092" y="2917644"/>
        <a:ext cx="4101321" cy="640545"/>
      </dsp:txXfrm>
    </dsp:sp>
    <dsp:sp modelId="{A43D0916-9254-4EA8-9DAD-C1E05DEAB67B}">
      <dsp:nvSpPr>
        <dsp:cNvPr id="0" name=""/>
        <dsp:cNvSpPr/>
      </dsp:nvSpPr>
      <dsp:spPr>
        <a:xfrm>
          <a:off x="5086963" y="793488"/>
          <a:ext cx="182200" cy="3467883"/>
        </a:xfrm>
        <a:custGeom>
          <a:avLst/>
          <a:gdLst/>
          <a:ahLst/>
          <a:cxnLst/>
          <a:rect l="0" t="0" r="0" b="0"/>
          <a:pathLst>
            <a:path>
              <a:moveTo>
                <a:pt x="0" y="0"/>
              </a:moveTo>
              <a:lnTo>
                <a:pt x="0" y="3467883"/>
              </a:lnTo>
              <a:lnTo>
                <a:pt x="182200" y="346788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DEC2E69-6519-451B-BFCD-719EFDD1680C}">
      <dsp:nvSpPr>
        <dsp:cNvPr id="0" name=""/>
        <dsp:cNvSpPr/>
      </dsp:nvSpPr>
      <dsp:spPr>
        <a:xfrm>
          <a:off x="5269164" y="3805869"/>
          <a:ext cx="4141818" cy="91100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zh-CN" sz="1200" kern="1200" dirty="0" smtClean="0"/>
            <a:t>外交人员</a:t>
          </a:r>
          <a:endParaRPr lang="en-US" altLang="zh-CN" sz="1200" kern="1200" dirty="0" smtClean="0"/>
        </a:p>
        <a:p>
          <a:pPr lvl="0" algn="l" defTabSz="533400">
            <a:lnSpc>
              <a:spcPct val="90000"/>
            </a:lnSpc>
            <a:spcBef>
              <a:spcPct val="0"/>
            </a:spcBef>
            <a:spcAft>
              <a:spcPct val="35000"/>
            </a:spcAft>
          </a:pPr>
          <a:r>
            <a:rPr lang="zh-CN" sz="1200" kern="1200" dirty="0" smtClean="0"/>
            <a:t>我国外交部发给各国驻华大使馆、各国际组织驻华代表机构人员身份证件，包括外交人员证、行政技术人员证、国际组织人员证三类证件。</a:t>
          </a:r>
          <a:endParaRPr lang="zh-CN" altLang="en-US" sz="1200" kern="1200" dirty="0"/>
        </a:p>
      </dsp:txBody>
      <dsp:txXfrm>
        <a:off x="5295846" y="3832551"/>
        <a:ext cx="4088454" cy="85764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AF9BA7-6732-4B0E-B1E7-F4FBE40939B6}">
      <dsp:nvSpPr>
        <dsp:cNvPr id="0" name=""/>
        <dsp:cNvSpPr/>
      </dsp:nvSpPr>
      <dsp:spPr>
        <a:xfrm>
          <a:off x="3254700" y="2663319"/>
          <a:ext cx="478544" cy="1028870"/>
        </a:xfrm>
        <a:custGeom>
          <a:avLst/>
          <a:gdLst/>
          <a:ahLst/>
          <a:cxnLst/>
          <a:rect l="0" t="0" r="0" b="0"/>
          <a:pathLst>
            <a:path>
              <a:moveTo>
                <a:pt x="0" y="0"/>
              </a:moveTo>
              <a:lnTo>
                <a:pt x="239272" y="0"/>
              </a:lnTo>
              <a:lnTo>
                <a:pt x="239272" y="1028870"/>
              </a:lnTo>
              <a:lnTo>
                <a:pt x="478544" y="1028870"/>
              </a:lnTo>
            </a:path>
          </a:pathLst>
        </a:custGeom>
        <a:noFill/>
        <a:ln w="12700" cap="flat" cmpd="sng" algn="ctr">
          <a:solidFill>
            <a:schemeClr val="accent1">
              <a:tint val="9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F69AB86B-244B-4255-8036-82EB5F8E73DD}">
      <dsp:nvSpPr>
        <dsp:cNvPr id="0" name=""/>
        <dsp:cNvSpPr/>
      </dsp:nvSpPr>
      <dsp:spPr>
        <a:xfrm>
          <a:off x="3254700" y="2617599"/>
          <a:ext cx="478544" cy="91440"/>
        </a:xfrm>
        <a:custGeom>
          <a:avLst/>
          <a:gdLst/>
          <a:ahLst/>
          <a:cxnLst/>
          <a:rect l="0" t="0" r="0" b="0"/>
          <a:pathLst>
            <a:path>
              <a:moveTo>
                <a:pt x="0" y="45720"/>
              </a:moveTo>
              <a:lnTo>
                <a:pt x="478544" y="45720"/>
              </a:lnTo>
            </a:path>
          </a:pathLst>
        </a:custGeom>
        <a:noFill/>
        <a:ln w="12700" cap="flat" cmpd="sng" algn="ctr">
          <a:solidFill>
            <a:schemeClr val="accent1">
              <a:tint val="9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31B5BB8F-313D-4AB4-889E-46608B780265}">
      <dsp:nvSpPr>
        <dsp:cNvPr id="0" name=""/>
        <dsp:cNvSpPr/>
      </dsp:nvSpPr>
      <dsp:spPr>
        <a:xfrm>
          <a:off x="3254700" y="1634448"/>
          <a:ext cx="478544" cy="1028870"/>
        </a:xfrm>
        <a:custGeom>
          <a:avLst/>
          <a:gdLst/>
          <a:ahLst/>
          <a:cxnLst/>
          <a:rect l="0" t="0" r="0" b="0"/>
          <a:pathLst>
            <a:path>
              <a:moveTo>
                <a:pt x="0" y="1028870"/>
              </a:moveTo>
              <a:lnTo>
                <a:pt x="239272" y="1028870"/>
              </a:lnTo>
              <a:lnTo>
                <a:pt x="239272" y="0"/>
              </a:lnTo>
              <a:lnTo>
                <a:pt x="478544" y="0"/>
              </a:lnTo>
            </a:path>
          </a:pathLst>
        </a:custGeom>
        <a:noFill/>
        <a:ln w="12700" cap="flat" cmpd="sng" algn="ctr">
          <a:solidFill>
            <a:schemeClr val="accent1">
              <a:tint val="9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D607BD75-7B33-455E-BA0F-F3157793A34F}">
      <dsp:nvSpPr>
        <dsp:cNvPr id="0" name=""/>
        <dsp:cNvSpPr/>
      </dsp:nvSpPr>
      <dsp:spPr>
        <a:xfrm>
          <a:off x="3254700" y="441049"/>
          <a:ext cx="478544" cy="91440"/>
        </a:xfrm>
        <a:custGeom>
          <a:avLst/>
          <a:gdLst/>
          <a:ahLst/>
          <a:cxnLst/>
          <a:rect l="0" t="0" r="0" b="0"/>
          <a:pathLst>
            <a:path>
              <a:moveTo>
                <a:pt x="0" y="45720"/>
              </a:moveTo>
              <a:lnTo>
                <a:pt x="478544" y="45720"/>
              </a:lnTo>
            </a:path>
          </a:pathLst>
        </a:custGeom>
        <a:noFill/>
        <a:ln w="12700" cap="flat" cmpd="sng" algn="ctr">
          <a:solidFill>
            <a:schemeClr val="accent1">
              <a:tint val="90000"/>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4EDE480A-0181-4AAC-8940-445B186B9D66}">
      <dsp:nvSpPr>
        <dsp:cNvPr id="0" name=""/>
        <dsp:cNvSpPr/>
      </dsp:nvSpPr>
      <dsp:spPr>
        <a:xfrm>
          <a:off x="861977" y="121878"/>
          <a:ext cx="2392723" cy="729780"/>
        </a:xfrm>
        <a:prstGeom prst="rect">
          <a:avLst/>
        </a:prstGeom>
        <a:gradFill rotWithShape="0">
          <a:gsLst>
            <a:gs pos="0">
              <a:schemeClr val="accent1">
                <a:shade val="60000"/>
                <a:hueOff val="0"/>
                <a:satOff val="0"/>
                <a:lumOff val="0"/>
                <a:alphaOff val="0"/>
                <a:satMod val="103000"/>
                <a:lumMod val="102000"/>
                <a:tint val="94000"/>
              </a:schemeClr>
            </a:gs>
            <a:gs pos="50000">
              <a:schemeClr val="accent1">
                <a:shade val="60000"/>
                <a:hueOff val="0"/>
                <a:satOff val="0"/>
                <a:lumOff val="0"/>
                <a:alphaOff val="0"/>
                <a:satMod val="110000"/>
                <a:lumMod val="100000"/>
                <a:shade val="100000"/>
              </a:schemeClr>
            </a:gs>
            <a:gs pos="100000">
              <a:schemeClr val="accent1">
                <a:shade val="60000"/>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zh-CN" altLang="en-US" sz="1800" b="1" kern="1200" smtClean="0">
              <a:latin typeface="+mn-ea"/>
              <a:ea typeface="+mn-ea"/>
            </a:rPr>
            <a:t>可信客户</a:t>
          </a:r>
          <a:endParaRPr lang="zh-CN" altLang="en-US" sz="1800" b="1" kern="1200" dirty="0">
            <a:latin typeface="+mn-ea"/>
            <a:ea typeface="+mn-ea"/>
          </a:endParaRPr>
        </a:p>
      </dsp:txBody>
      <dsp:txXfrm>
        <a:off x="861977" y="121878"/>
        <a:ext cx="2392723" cy="729780"/>
      </dsp:txXfrm>
    </dsp:sp>
    <dsp:sp modelId="{85F4D3A2-000C-43BE-B5E9-D4FA91FC3CAA}">
      <dsp:nvSpPr>
        <dsp:cNvPr id="0" name=""/>
        <dsp:cNvSpPr/>
      </dsp:nvSpPr>
      <dsp:spPr>
        <a:xfrm>
          <a:off x="3733245" y="3070"/>
          <a:ext cx="2392723" cy="967397"/>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zh-CN" altLang="zh-CN" sz="1800" b="1" kern="1200" dirty="0" smtClean="0">
              <a:latin typeface="+mn-ea"/>
              <a:ea typeface="+mn-ea"/>
            </a:rPr>
            <a:t>按《总则》中“可信客户”标准对个人外汇业务客户进行分类确定。</a:t>
          </a:r>
          <a:endParaRPr lang="zh-CN" altLang="en-US" sz="1800" b="1" kern="1200" dirty="0">
            <a:latin typeface="+mn-ea"/>
            <a:ea typeface="+mn-ea"/>
          </a:endParaRPr>
        </a:p>
      </dsp:txBody>
      <dsp:txXfrm>
        <a:off x="3733245" y="3070"/>
        <a:ext cx="2392723" cy="967397"/>
      </dsp:txXfrm>
    </dsp:sp>
    <dsp:sp modelId="{6D438DF4-AC8F-4883-A2CE-95499855244E}">
      <dsp:nvSpPr>
        <dsp:cNvPr id="0" name=""/>
        <dsp:cNvSpPr/>
      </dsp:nvSpPr>
      <dsp:spPr>
        <a:xfrm>
          <a:off x="861977" y="2298428"/>
          <a:ext cx="2392723" cy="729780"/>
        </a:xfrm>
        <a:prstGeom prst="rect">
          <a:avLst/>
        </a:prstGeom>
        <a:gradFill rotWithShape="0">
          <a:gsLst>
            <a:gs pos="0">
              <a:schemeClr val="accent1">
                <a:shade val="60000"/>
                <a:hueOff val="0"/>
                <a:satOff val="0"/>
                <a:lumOff val="0"/>
                <a:alphaOff val="0"/>
                <a:satMod val="103000"/>
                <a:lumMod val="102000"/>
                <a:tint val="94000"/>
              </a:schemeClr>
            </a:gs>
            <a:gs pos="50000">
              <a:schemeClr val="accent1">
                <a:shade val="60000"/>
                <a:hueOff val="0"/>
                <a:satOff val="0"/>
                <a:lumOff val="0"/>
                <a:alphaOff val="0"/>
                <a:satMod val="110000"/>
                <a:lumMod val="100000"/>
                <a:shade val="100000"/>
              </a:schemeClr>
            </a:gs>
            <a:gs pos="100000">
              <a:schemeClr val="accent1">
                <a:shade val="60000"/>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zh-CN" altLang="en-US" sz="1800" b="1" kern="1200" smtClean="0">
              <a:latin typeface="+mn-ea"/>
              <a:ea typeface="+mn-ea"/>
            </a:rPr>
            <a:t>关注客户</a:t>
          </a:r>
          <a:endParaRPr lang="zh-CN" altLang="en-US" sz="1800" b="1" kern="1200" dirty="0">
            <a:latin typeface="+mn-ea"/>
            <a:ea typeface="+mn-ea"/>
          </a:endParaRPr>
        </a:p>
      </dsp:txBody>
      <dsp:txXfrm>
        <a:off x="861977" y="2298428"/>
        <a:ext cx="2392723" cy="729780"/>
      </dsp:txXfrm>
    </dsp:sp>
    <dsp:sp modelId="{5692CC2F-EC05-4097-AEB4-E3ADB048BF27}">
      <dsp:nvSpPr>
        <dsp:cNvPr id="0" name=""/>
        <dsp:cNvSpPr/>
      </dsp:nvSpPr>
      <dsp:spPr>
        <a:xfrm>
          <a:off x="3733245" y="1269557"/>
          <a:ext cx="2392723" cy="729780"/>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zh-CN" altLang="zh-CN" sz="1800" b="1" kern="1200" smtClean="0">
              <a:latin typeface="+mn-ea"/>
              <a:ea typeface="+mn-ea"/>
            </a:rPr>
            <a:t>关注名单</a:t>
          </a:r>
          <a:endParaRPr lang="zh-CN" altLang="en-US" sz="1800" b="1" kern="1200" dirty="0">
            <a:latin typeface="+mn-ea"/>
            <a:ea typeface="+mn-ea"/>
          </a:endParaRPr>
        </a:p>
      </dsp:txBody>
      <dsp:txXfrm>
        <a:off x="3733245" y="1269557"/>
        <a:ext cx="2392723" cy="729780"/>
      </dsp:txXfrm>
    </dsp:sp>
    <dsp:sp modelId="{36DF44C7-8041-4EF2-8DC4-56B8B36B78E8}">
      <dsp:nvSpPr>
        <dsp:cNvPr id="0" name=""/>
        <dsp:cNvSpPr/>
      </dsp:nvSpPr>
      <dsp:spPr>
        <a:xfrm>
          <a:off x="3733245" y="2298428"/>
          <a:ext cx="2392723" cy="729780"/>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zh-CN" altLang="en-US" sz="1800" b="1" kern="1200" smtClean="0">
              <a:latin typeface="+mn-ea"/>
              <a:ea typeface="+mn-ea"/>
            </a:rPr>
            <a:t>预关注对象</a:t>
          </a:r>
          <a:endParaRPr lang="zh-CN" altLang="en-US" sz="1800" b="1" kern="1200" dirty="0">
            <a:latin typeface="+mn-ea"/>
            <a:ea typeface="+mn-ea"/>
          </a:endParaRPr>
        </a:p>
      </dsp:txBody>
      <dsp:txXfrm>
        <a:off x="3733245" y="2298428"/>
        <a:ext cx="2392723" cy="729780"/>
      </dsp:txXfrm>
    </dsp:sp>
    <dsp:sp modelId="{CFC94DA5-CA25-4B63-976C-5CE24F7EF1B8}">
      <dsp:nvSpPr>
        <dsp:cNvPr id="0" name=""/>
        <dsp:cNvSpPr/>
      </dsp:nvSpPr>
      <dsp:spPr>
        <a:xfrm>
          <a:off x="3733245" y="3327299"/>
          <a:ext cx="2392723" cy="729780"/>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zh-CN" altLang="en-US" sz="1800" b="1" kern="1200" smtClean="0">
              <a:latin typeface="+mn-ea"/>
              <a:ea typeface="+mn-ea"/>
            </a:rPr>
            <a:t>其他被监管部门或法院列为失信人员的个人</a:t>
          </a:r>
          <a:endParaRPr lang="zh-CN" altLang="en-US" sz="1800" b="1" kern="1200" dirty="0">
            <a:latin typeface="+mn-ea"/>
            <a:ea typeface="+mn-ea"/>
          </a:endParaRPr>
        </a:p>
      </dsp:txBody>
      <dsp:txXfrm>
        <a:off x="3733245" y="3327299"/>
        <a:ext cx="2392723" cy="72978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01B53C-0EB3-4699-89FA-3420A7577EEF}">
      <dsp:nvSpPr>
        <dsp:cNvPr id="0" name=""/>
        <dsp:cNvSpPr/>
      </dsp:nvSpPr>
      <dsp:spPr>
        <a:xfrm>
          <a:off x="569257" y="703581"/>
          <a:ext cx="1630960" cy="163096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zh-CN" altLang="en-US" sz="2100" kern="1200" dirty="0" smtClean="0"/>
            <a:t>个人外汇业务展业规范</a:t>
          </a:r>
        </a:p>
      </dsp:txBody>
      <dsp:txXfrm>
        <a:off x="808106" y="942430"/>
        <a:ext cx="1153262" cy="1153262"/>
      </dsp:txXfrm>
    </dsp:sp>
    <dsp:sp modelId="{D5CF65CE-2006-4601-A2C1-D67B6B849CAC}">
      <dsp:nvSpPr>
        <dsp:cNvPr id="0" name=""/>
        <dsp:cNvSpPr/>
      </dsp:nvSpPr>
      <dsp:spPr>
        <a:xfrm>
          <a:off x="976997" y="50319"/>
          <a:ext cx="815480" cy="81548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zh-CN" altLang="en-US" sz="1700" kern="1200" dirty="0" smtClean="0"/>
            <a:t>客户识别</a:t>
          </a:r>
          <a:endParaRPr lang="zh-CN" altLang="en-US" sz="1700" kern="1200" dirty="0"/>
        </a:p>
      </dsp:txBody>
      <dsp:txXfrm>
        <a:off x="1096421" y="169743"/>
        <a:ext cx="576632" cy="576632"/>
      </dsp:txXfrm>
    </dsp:sp>
    <dsp:sp modelId="{CC14C18A-BDED-4926-9AFF-EDDF070D9D65}">
      <dsp:nvSpPr>
        <dsp:cNvPr id="0" name=""/>
        <dsp:cNvSpPr/>
      </dsp:nvSpPr>
      <dsp:spPr>
        <a:xfrm>
          <a:off x="1723588" y="481270"/>
          <a:ext cx="1340445" cy="1227354"/>
        </a:xfrm>
        <a:prstGeom prst="ellipse">
          <a:avLst/>
        </a:prstGeom>
        <a:solidFill>
          <a:srgbClr val="C00000">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zh-CN" altLang="en-US" sz="1700" kern="1200" dirty="0" smtClean="0"/>
            <a:t>客户分类</a:t>
          </a:r>
          <a:endParaRPr lang="zh-CN" altLang="en-US" sz="1700" kern="1200" dirty="0"/>
        </a:p>
      </dsp:txBody>
      <dsp:txXfrm>
        <a:off x="1919892" y="661012"/>
        <a:ext cx="947837" cy="867870"/>
      </dsp:txXfrm>
    </dsp:sp>
    <dsp:sp modelId="{08D2089D-CFD7-4123-A22C-930E98F51F12}">
      <dsp:nvSpPr>
        <dsp:cNvPr id="0" name=""/>
        <dsp:cNvSpPr/>
      </dsp:nvSpPr>
      <dsp:spPr>
        <a:xfrm>
          <a:off x="1600639" y="1969690"/>
          <a:ext cx="815480" cy="81548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zh-CN" altLang="en-US" sz="1700" kern="1200" dirty="0" smtClean="0"/>
            <a:t>业务审核</a:t>
          </a:r>
          <a:endParaRPr lang="zh-CN" altLang="en-US" sz="1700" kern="1200" dirty="0"/>
        </a:p>
      </dsp:txBody>
      <dsp:txXfrm>
        <a:off x="1720063" y="2089114"/>
        <a:ext cx="576632" cy="576632"/>
      </dsp:txXfrm>
    </dsp:sp>
    <dsp:sp modelId="{11F24C4D-9697-4E4F-9667-3346FC9FA5A6}">
      <dsp:nvSpPr>
        <dsp:cNvPr id="0" name=""/>
        <dsp:cNvSpPr/>
      </dsp:nvSpPr>
      <dsp:spPr>
        <a:xfrm>
          <a:off x="353355" y="1969690"/>
          <a:ext cx="815480" cy="81548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zh-CN" altLang="en-US" sz="1700" kern="1200" dirty="0" smtClean="0"/>
            <a:t>风险提示</a:t>
          </a:r>
          <a:endParaRPr lang="zh-CN" altLang="en-US" sz="1700" kern="1200" dirty="0"/>
        </a:p>
      </dsp:txBody>
      <dsp:txXfrm>
        <a:off x="472779" y="2089114"/>
        <a:ext cx="576632" cy="576632"/>
      </dsp:txXfrm>
    </dsp:sp>
    <dsp:sp modelId="{41D79F41-896F-4CDD-8E47-F2C491EE7F9F}">
      <dsp:nvSpPr>
        <dsp:cNvPr id="0" name=""/>
        <dsp:cNvSpPr/>
      </dsp:nvSpPr>
      <dsp:spPr>
        <a:xfrm>
          <a:off x="-32075" y="783453"/>
          <a:ext cx="815480" cy="81548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zh-CN" altLang="en-US" sz="1700" kern="1200" dirty="0" smtClean="0"/>
            <a:t>持续监控</a:t>
          </a:r>
          <a:endParaRPr lang="zh-CN" altLang="en-US" sz="1700" kern="1200" dirty="0"/>
        </a:p>
      </dsp:txBody>
      <dsp:txXfrm>
        <a:off x="87349" y="902877"/>
        <a:ext cx="576632" cy="57663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01B53C-0EB3-4699-89FA-3420A7577EEF}">
      <dsp:nvSpPr>
        <dsp:cNvPr id="0" name=""/>
        <dsp:cNvSpPr/>
      </dsp:nvSpPr>
      <dsp:spPr>
        <a:xfrm>
          <a:off x="1276051" y="638247"/>
          <a:ext cx="1824734" cy="1824734"/>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zh-CN" altLang="en-US" sz="2400" kern="1200" dirty="0" smtClean="0"/>
            <a:t>个人外汇业务展业规范</a:t>
          </a:r>
        </a:p>
      </dsp:txBody>
      <dsp:txXfrm>
        <a:off x="1543277" y="905473"/>
        <a:ext cx="1290282" cy="1290282"/>
      </dsp:txXfrm>
    </dsp:sp>
    <dsp:sp modelId="{D5CF65CE-2006-4601-A2C1-D67B6B849CAC}">
      <dsp:nvSpPr>
        <dsp:cNvPr id="0" name=""/>
        <dsp:cNvSpPr/>
      </dsp:nvSpPr>
      <dsp:spPr>
        <a:xfrm>
          <a:off x="1732234" y="-92628"/>
          <a:ext cx="912367" cy="912367"/>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zh-CN" altLang="en-US" sz="1900" kern="1200" dirty="0" smtClean="0"/>
            <a:t>客户识别</a:t>
          </a:r>
          <a:endParaRPr lang="zh-CN" altLang="en-US" sz="1900" kern="1200" dirty="0"/>
        </a:p>
      </dsp:txBody>
      <dsp:txXfrm>
        <a:off x="1865847" y="40985"/>
        <a:ext cx="645141" cy="645141"/>
      </dsp:txXfrm>
    </dsp:sp>
    <dsp:sp modelId="{CC14C18A-BDED-4926-9AFF-EDDF070D9D65}">
      <dsp:nvSpPr>
        <dsp:cNvPr id="0" name=""/>
        <dsp:cNvSpPr/>
      </dsp:nvSpPr>
      <dsp:spPr>
        <a:xfrm>
          <a:off x="2861195" y="727609"/>
          <a:ext cx="912367" cy="912367"/>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zh-CN" altLang="en-US" sz="1900" kern="1200" dirty="0" smtClean="0"/>
            <a:t>客户分类</a:t>
          </a:r>
          <a:endParaRPr lang="zh-CN" altLang="en-US" sz="1900" kern="1200" dirty="0"/>
        </a:p>
      </dsp:txBody>
      <dsp:txXfrm>
        <a:off x="2994808" y="861222"/>
        <a:ext cx="645141" cy="645141"/>
      </dsp:txXfrm>
    </dsp:sp>
    <dsp:sp modelId="{08D2089D-CFD7-4123-A22C-930E98F51F12}">
      <dsp:nvSpPr>
        <dsp:cNvPr id="0" name=""/>
        <dsp:cNvSpPr/>
      </dsp:nvSpPr>
      <dsp:spPr>
        <a:xfrm>
          <a:off x="2094361" y="1756931"/>
          <a:ext cx="1583586" cy="1508069"/>
        </a:xfrm>
        <a:prstGeom prst="ellipse">
          <a:avLst/>
        </a:prstGeom>
        <a:solidFill>
          <a:srgbClr val="FF0000">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zh-CN" altLang="en-US" sz="1900" kern="1200" dirty="0" smtClean="0"/>
            <a:t>业务审核</a:t>
          </a:r>
          <a:endParaRPr lang="zh-CN" altLang="en-US" sz="1900" kern="1200" dirty="0"/>
        </a:p>
      </dsp:txBody>
      <dsp:txXfrm>
        <a:off x="2326272" y="1977783"/>
        <a:ext cx="1119764" cy="1066365"/>
      </dsp:txXfrm>
    </dsp:sp>
    <dsp:sp modelId="{11F24C4D-9697-4E4F-9667-3346FC9FA5A6}">
      <dsp:nvSpPr>
        <dsp:cNvPr id="0" name=""/>
        <dsp:cNvSpPr/>
      </dsp:nvSpPr>
      <dsp:spPr>
        <a:xfrm>
          <a:off x="1034498" y="2054782"/>
          <a:ext cx="912367" cy="912367"/>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zh-CN" altLang="en-US" sz="1900" kern="1200" dirty="0" smtClean="0"/>
            <a:t>风险提示</a:t>
          </a:r>
          <a:endParaRPr lang="zh-CN" altLang="en-US" sz="1900" kern="1200" dirty="0"/>
        </a:p>
      </dsp:txBody>
      <dsp:txXfrm>
        <a:off x="1168111" y="2188395"/>
        <a:ext cx="645141" cy="645141"/>
      </dsp:txXfrm>
    </dsp:sp>
    <dsp:sp modelId="{41D79F41-896F-4CDD-8E47-F2C491EE7F9F}">
      <dsp:nvSpPr>
        <dsp:cNvPr id="0" name=""/>
        <dsp:cNvSpPr/>
      </dsp:nvSpPr>
      <dsp:spPr>
        <a:xfrm>
          <a:off x="603274" y="727609"/>
          <a:ext cx="912367" cy="912367"/>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zh-CN" altLang="en-US" sz="1900" kern="1200" dirty="0" smtClean="0"/>
            <a:t>持续监控</a:t>
          </a:r>
          <a:endParaRPr lang="zh-CN" altLang="en-US" sz="1900" kern="1200" dirty="0"/>
        </a:p>
      </dsp:txBody>
      <dsp:txXfrm>
        <a:off x="736887" y="861222"/>
        <a:ext cx="645141" cy="64514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45CD4A-DAFC-4A91-BC86-AC0CA085298F}">
      <dsp:nvSpPr>
        <dsp:cNvPr id="0" name=""/>
        <dsp:cNvSpPr/>
      </dsp:nvSpPr>
      <dsp:spPr>
        <a:xfrm>
          <a:off x="3723" y="33291"/>
          <a:ext cx="2238745" cy="895498"/>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zh-CN" altLang="en-US" sz="1800" b="0" kern="1200" dirty="0" smtClean="0">
              <a:solidFill>
                <a:schemeClr val="bg1"/>
              </a:solidFill>
              <a:latin typeface="仿宋" panose="02010609060101010101" pitchFamily="49" charset="-122"/>
              <a:ea typeface="仿宋" panose="02010609060101010101" pitchFamily="49" charset="-122"/>
            </a:rPr>
            <a:t>个人有效身份证件</a:t>
          </a:r>
          <a:endParaRPr lang="zh-CN" altLang="en-US" sz="1800" b="0" kern="1200" dirty="0">
            <a:solidFill>
              <a:schemeClr val="bg1"/>
            </a:solidFill>
            <a:latin typeface="仿宋" panose="02010609060101010101" pitchFamily="49" charset="-122"/>
            <a:ea typeface="仿宋" panose="02010609060101010101" pitchFamily="49" charset="-122"/>
          </a:endParaRPr>
        </a:p>
      </dsp:txBody>
      <dsp:txXfrm>
        <a:off x="3723" y="33291"/>
        <a:ext cx="2238745" cy="895498"/>
      </dsp:txXfrm>
    </dsp:sp>
    <dsp:sp modelId="{FA8443E2-D63B-4612-9BDA-F46A97946E26}">
      <dsp:nvSpPr>
        <dsp:cNvPr id="0" name=""/>
        <dsp:cNvSpPr/>
      </dsp:nvSpPr>
      <dsp:spPr>
        <a:xfrm>
          <a:off x="3723" y="928789"/>
          <a:ext cx="2238745" cy="3479287"/>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zh-CN" altLang="en-US" sz="1800" b="0" kern="1200" dirty="0" smtClean="0">
              <a:latin typeface="仿宋" panose="02010609060101010101" pitchFamily="49" charset="-122"/>
              <a:ea typeface="仿宋" panose="02010609060101010101" pitchFamily="49" charset="-122"/>
            </a:rPr>
            <a:t>居民身份证</a:t>
          </a:r>
          <a:endParaRPr lang="zh-CN" altLang="en-US" sz="1800" b="0" kern="1200" dirty="0">
            <a:latin typeface="仿宋" panose="02010609060101010101" pitchFamily="49" charset="-122"/>
            <a:ea typeface="仿宋" panose="02010609060101010101" pitchFamily="49" charset="-122"/>
          </a:endParaRPr>
        </a:p>
        <a:p>
          <a:pPr marL="171450" lvl="1" indent="-171450" algn="l" defTabSz="800100">
            <a:lnSpc>
              <a:spcPct val="90000"/>
            </a:lnSpc>
            <a:spcBef>
              <a:spcPct val="0"/>
            </a:spcBef>
            <a:spcAft>
              <a:spcPct val="15000"/>
            </a:spcAft>
            <a:buChar char="••"/>
          </a:pPr>
          <a:r>
            <a:rPr lang="zh-CN" altLang="en-US" sz="1800" b="0" kern="1200" dirty="0" smtClean="0">
              <a:latin typeface="仿宋" panose="02010609060101010101" pitchFamily="49" charset="-122"/>
              <a:ea typeface="仿宋" panose="02010609060101010101" pitchFamily="49" charset="-122"/>
            </a:rPr>
            <a:t>户口簿</a:t>
          </a:r>
          <a:endParaRPr lang="zh-CN" altLang="en-US" sz="1800" b="0" kern="1200" dirty="0">
            <a:latin typeface="仿宋" panose="02010609060101010101" pitchFamily="49" charset="-122"/>
            <a:ea typeface="仿宋" panose="02010609060101010101" pitchFamily="49" charset="-122"/>
          </a:endParaRPr>
        </a:p>
        <a:p>
          <a:pPr marL="171450" lvl="1" indent="-171450" algn="l" defTabSz="800100">
            <a:lnSpc>
              <a:spcPct val="90000"/>
            </a:lnSpc>
            <a:spcBef>
              <a:spcPct val="0"/>
            </a:spcBef>
            <a:spcAft>
              <a:spcPct val="15000"/>
            </a:spcAft>
            <a:buChar char="••"/>
          </a:pPr>
          <a:r>
            <a:rPr lang="zh-CN" altLang="en-US" sz="1800" b="0" kern="1200" dirty="0" smtClean="0">
              <a:solidFill>
                <a:srgbClr val="000000"/>
              </a:solidFill>
              <a:latin typeface="仿宋" panose="02010609060101010101" pitchFamily="49" charset="-122"/>
              <a:ea typeface="仿宋" panose="02010609060101010101" pitchFamily="49" charset="-122"/>
            </a:rPr>
            <a:t>港澳居民往来内地</a:t>
          </a:r>
          <a:r>
            <a:rPr lang="zh-CN" altLang="en-US" sz="1800" b="0" kern="1200" dirty="0" smtClean="0">
              <a:solidFill>
                <a:srgbClr val="000000"/>
              </a:solidFill>
              <a:latin typeface="仿宋" panose="02010609060101010101" pitchFamily="49" charset="-122"/>
              <a:ea typeface="仿宋" panose="02010609060101010101" pitchFamily="49" charset="-122"/>
            </a:rPr>
            <a:t>通行证，台湾居民往来大陆通行证</a:t>
          </a:r>
          <a:endParaRPr lang="zh-CN" altLang="en-US" sz="1800" b="0" kern="1200" dirty="0">
            <a:latin typeface="仿宋" panose="02010609060101010101" pitchFamily="49" charset="-122"/>
            <a:ea typeface="仿宋" panose="02010609060101010101" pitchFamily="49" charset="-122"/>
          </a:endParaRPr>
        </a:p>
        <a:p>
          <a:pPr marL="171450" lvl="1" indent="-171450" algn="l" defTabSz="800100">
            <a:lnSpc>
              <a:spcPct val="90000"/>
            </a:lnSpc>
            <a:spcBef>
              <a:spcPct val="0"/>
            </a:spcBef>
            <a:spcAft>
              <a:spcPct val="15000"/>
            </a:spcAft>
            <a:buChar char="••"/>
          </a:pPr>
          <a:r>
            <a:rPr lang="zh-CN" altLang="en-US" sz="1800" b="0" kern="1200" dirty="0" smtClean="0">
              <a:latin typeface="仿宋" panose="02010609060101010101" pitchFamily="49" charset="-122"/>
              <a:ea typeface="仿宋" panose="02010609060101010101" pitchFamily="49" charset="-122"/>
            </a:rPr>
            <a:t>港澳台居住证</a:t>
          </a:r>
          <a:endParaRPr lang="zh-CN" altLang="en-US" sz="1800" b="0" kern="1200" dirty="0">
            <a:latin typeface="仿宋" panose="02010609060101010101" pitchFamily="49" charset="-122"/>
            <a:ea typeface="仿宋" panose="02010609060101010101" pitchFamily="49" charset="-122"/>
          </a:endParaRPr>
        </a:p>
        <a:p>
          <a:pPr marL="171450" lvl="1" indent="-171450" algn="l" defTabSz="800100">
            <a:lnSpc>
              <a:spcPct val="90000"/>
            </a:lnSpc>
            <a:spcBef>
              <a:spcPct val="0"/>
            </a:spcBef>
            <a:spcAft>
              <a:spcPct val="15000"/>
            </a:spcAft>
            <a:buChar char="••"/>
          </a:pPr>
          <a:r>
            <a:rPr lang="zh-CN" altLang="en-US" sz="1800" b="0" kern="1200" dirty="0" smtClean="0">
              <a:solidFill>
                <a:srgbClr val="000000"/>
              </a:solidFill>
              <a:latin typeface="仿宋" panose="02010609060101010101" pitchFamily="49" charset="-122"/>
              <a:ea typeface="仿宋" panose="02010609060101010101" pitchFamily="49" charset="-122"/>
            </a:rPr>
            <a:t>外国护照外国人永久居留证</a:t>
          </a:r>
          <a:endParaRPr lang="zh-CN" altLang="en-US" sz="1800" b="0" kern="1200" dirty="0">
            <a:latin typeface="仿宋" panose="02010609060101010101" pitchFamily="49" charset="-122"/>
            <a:ea typeface="仿宋" panose="02010609060101010101" pitchFamily="49" charset="-122"/>
          </a:endParaRPr>
        </a:p>
        <a:p>
          <a:pPr marL="171450" lvl="1" indent="-171450" algn="l" defTabSz="800100">
            <a:lnSpc>
              <a:spcPct val="90000"/>
            </a:lnSpc>
            <a:spcBef>
              <a:spcPct val="0"/>
            </a:spcBef>
            <a:spcAft>
              <a:spcPct val="15000"/>
            </a:spcAft>
            <a:buChar char="••"/>
          </a:pPr>
          <a:r>
            <a:rPr lang="zh-CN" altLang="en-US" sz="1800" b="0" kern="1200" dirty="0" smtClean="0">
              <a:solidFill>
                <a:srgbClr val="000000"/>
              </a:solidFill>
              <a:latin typeface="仿宋" panose="02010609060101010101" pitchFamily="49" charset="-122"/>
              <a:ea typeface="仿宋" panose="02010609060101010101" pitchFamily="49" charset="-122"/>
            </a:rPr>
            <a:t>外交人员证、行政技术人员证、国际组织人员证等。</a:t>
          </a:r>
          <a:endParaRPr lang="zh-CN" altLang="en-US" sz="1800" b="0" kern="1200" dirty="0">
            <a:latin typeface="仿宋" panose="02010609060101010101" pitchFamily="49" charset="-122"/>
            <a:ea typeface="仿宋" panose="02010609060101010101" pitchFamily="49" charset="-122"/>
          </a:endParaRPr>
        </a:p>
      </dsp:txBody>
      <dsp:txXfrm>
        <a:off x="3723" y="928789"/>
        <a:ext cx="2238745" cy="3479287"/>
      </dsp:txXfrm>
    </dsp:sp>
    <dsp:sp modelId="{71397E4A-215A-4BC8-89D0-022EB4F26B6D}">
      <dsp:nvSpPr>
        <dsp:cNvPr id="0" name=""/>
        <dsp:cNvSpPr/>
      </dsp:nvSpPr>
      <dsp:spPr>
        <a:xfrm>
          <a:off x="2555893" y="33291"/>
          <a:ext cx="2238745" cy="895498"/>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zh-CN" altLang="en-US" sz="1800" b="0" kern="1200" dirty="0" smtClean="0">
              <a:solidFill>
                <a:schemeClr val="bg1"/>
              </a:solidFill>
              <a:latin typeface="仿宋" panose="02010609060101010101" pitchFamily="49" charset="-122"/>
              <a:ea typeface="仿宋" panose="02010609060101010101" pitchFamily="49" charset="-122"/>
            </a:rPr>
            <a:t>直系亲属关系证明</a:t>
          </a:r>
          <a:endParaRPr lang="zh-CN" altLang="en-US" sz="1800" b="0" kern="1200" dirty="0">
            <a:solidFill>
              <a:schemeClr val="bg1"/>
            </a:solidFill>
            <a:latin typeface="仿宋" panose="02010609060101010101" pitchFamily="49" charset="-122"/>
            <a:ea typeface="仿宋" panose="02010609060101010101" pitchFamily="49" charset="-122"/>
          </a:endParaRPr>
        </a:p>
      </dsp:txBody>
      <dsp:txXfrm>
        <a:off x="2555893" y="33291"/>
        <a:ext cx="2238745" cy="895498"/>
      </dsp:txXfrm>
    </dsp:sp>
    <dsp:sp modelId="{64941C62-303A-4F65-9C97-E1FAB6B6B1F2}">
      <dsp:nvSpPr>
        <dsp:cNvPr id="0" name=""/>
        <dsp:cNvSpPr/>
      </dsp:nvSpPr>
      <dsp:spPr>
        <a:xfrm>
          <a:off x="2555893" y="928789"/>
          <a:ext cx="2238745" cy="3479287"/>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zh-CN" altLang="en-US" sz="1800" b="0" kern="1200" dirty="0" smtClean="0">
              <a:solidFill>
                <a:srgbClr val="000000"/>
              </a:solidFill>
              <a:latin typeface="仿宋" panose="02010609060101010101" pitchFamily="49" charset="-122"/>
              <a:ea typeface="仿宋" panose="02010609060101010101" pitchFamily="49" charset="-122"/>
            </a:rPr>
            <a:t>户口簿</a:t>
          </a:r>
          <a:endParaRPr lang="zh-CN" altLang="en-US" sz="1800" b="0" kern="1200" dirty="0">
            <a:latin typeface="仿宋" panose="02010609060101010101" pitchFamily="49" charset="-122"/>
            <a:ea typeface="仿宋" panose="02010609060101010101" pitchFamily="49" charset="-122"/>
          </a:endParaRPr>
        </a:p>
        <a:p>
          <a:pPr marL="171450" lvl="1" indent="-171450" algn="l" defTabSz="800100">
            <a:lnSpc>
              <a:spcPct val="90000"/>
            </a:lnSpc>
            <a:spcBef>
              <a:spcPct val="0"/>
            </a:spcBef>
            <a:spcAft>
              <a:spcPct val="15000"/>
            </a:spcAft>
            <a:buChar char="••"/>
          </a:pPr>
          <a:r>
            <a:rPr lang="zh-CN" altLang="en-US" sz="1800" b="0" kern="1200" dirty="0" smtClean="0">
              <a:solidFill>
                <a:srgbClr val="000000"/>
              </a:solidFill>
              <a:latin typeface="仿宋" panose="02010609060101010101" pitchFamily="49" charset="-122"/>
              <a:ea typeface="仿宋" panose="02010609060101010101" pitchFamily="49" charset="-122"/>
            </a:rPr>
            <a:t>结婚证</a:t>
          </a:r>
          <a:endParaRPr lang="zh-CN" altLang="en-US" sz="1800" b="0" kern="1200" dirty="0">
            <a:latin typeface="仿宋" panose="02010609060101010101" pitchFamily="49" charset="-122"/>
            <a:ea typeface="仿宋" panose="02010609060101010101" pitchFamily="49" charset="-122"/>
          </a:endParaRPr>
        </a:p>
        <a:p>
          <a:pPr marL="171450" lvl="1" indent="-171450" algn="l" defTabSz="800100">
            <a:lnSpc>
              <a:spcPct val="90000"/>
            </a:lnSpc>
            <a:spcBef>
              <a:spcPct val="0"/>
            </a:spcBef>
            <a:spcAft>
              <a:spcPct val="15000"/>
            </a:spcAft>
            <a:buChar char="••"/>
          </a:pPr>
          <a:r>
            <a:rPr lang="zh-CN" altLang="en-US" sz="1800" b="0" kern="1200" dirty="0" smtClean="0">
              <a:solidFill>
                <a:srgbClr val="000000"/>
              </a:solidFill>
              <a:latin typeface="仿宋" panose="02010609060101010101" pitchFamily="49" charset="-122"/>
              <a:ea typeface="仿宋" panose="02010609060101010101" pitchFamily="49" charset="-122"/>
            </a:rPr>
            <a:t>街道办事处等政府基层组织或公安部门、公证部门出具的有效亲属关系证明</a:t>
          </a:r>
          <a:endParaRPr lang="zh-CN" altLang="en-US" sz="1800" b="0" kern="1200" dirty="0">
            <a:latin typeface="仿宋" panose="02010609060101010101" pitchFamily="49" charset="-122"/>
            <a:ea typeface="仿宋" panose="02010609060101010101" pitchFamily="49" charset="-122"/>
          </a:endParaRPr>
        </a:p>
        <a:p>
          <a:pPr marL="171450" lvl="1" indent="-171450" algn="l" defTabSz="800100">
            <a:lnSpc>
              <a:spcPct val="90000"/>
            </a:lnSpc>
            <a:spcBef>
              <a:spcPct val="0"/>
            </a:spcBef>
            <a:spcAft>
              <a:spcPct val="15000"/>
            </a:spcAft>
            <a:buChar char="••"/>
          </a:pPr>
          <a:r>
            <a:rPr lang="zh-CN" altLang="en-US" sz="1800" b="0" kern="1200" dirty="0" smtClean="0">
              <a:solidFill>
                <a:srgbClr val="000000"/>
              </a:solidFill>
              <a:latin typeface="仿宋" panose="02010609060101010101" pitchFamily="49" charset="-122"/>
              <a:ea typeface="仿宋" panose="02010609060101010101" pitchFamily="49" charset="-122"/>
            </a:rPr>
            <a:t>境外个人可凭大使馆出具的相关证明文件。</a:t>
          </a:r>
          <a:endParaRPr lang="zh-CN" altLang="en-US" sz="1800" b="0" kern="1200" dirty="0">
            <a:latin typeface="仿宋" panose="02010609060101010101" pitchFamily="49" charset="-122"/>
            <a:ea typeface="仿宋" panose="02010609060101010101" pitchFamily="49" charset="-122"/>
          </a:endParaRPr>
        </a:p>
      </dsp:txBody>
      <dsp:txXfrm>
        <a:off x="2555893" y="928789"/>
        <a:ext cx="2238745" cy="3479287"/>
      </dsp:txXfrm>
    </dsp:sp>
    <dsp:sp modelId="{C5E8CF22-DA49-4BEC-BB48-FEB22EFC8A54}">
      <dsp:nvSpPr>
        <dsp:cNvPr id="0" name=""/>
        <dsp:cNvSpPr/>
      </dsp:nvSpPr>
      <dsp:spPr>
        <a:xfrm>
          <a:off x="5108063" y="33291"/>
          <a:ext cx="2238745" cy="895498"/>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zh-CN" altLang="en-US" sz="1800" b="0" kern="1200" dirty="0" smtClean="0">
              <a:solidFill>
                <a:schemeClr val="bg1"/>
              </a:solidFill>
              <a:latin typeface="仿宋" panose="02010609060101010101" pitchFamily="49" charset="-122"/>
              <a:ea typeface="仿宋" panose="02010609060101010101" pitchFamily="49" charset="-122"/>
            </a:rPr>
            <a:t>交易类文件或凭证</a:t>
          </a:r>
          <a:endParaRPr lang="zh-CN" altLang="en-US" sz="1800" b="0" kern="1200" dirty="0">
            <a:solidFill>
              <a:schemeClr val="bg1"/>
            </a:solidFill>
            <a:latin typeface="仿宋" panose="02010609060101010101" pitchFamily="49" charset="-122"/>
            <a:ea typeface="仿宋" panose="02010609060101010101" pitchFamily="49" charset="-122"/>
          </a:endParaRPr>
        </a:p>
      </dsp:txBody>
      <dsp:txXfrm>
        <a:off x="5108063" y="33291"/>
        <a:ext cx="2238745" cy="895498"/>
      </dsp:txXfrm>
    </dsp:sp>
    <dsp:sp modelId="{B1B08CD9-F366-42FF-B573-70A63B410599}">
      <dsp:nvSpPr>
        <dsp:cNvPr id="0" name=""/>
        <dsp:cNvSpPr/>
      </dsp:nvSpPr>
      <dsp:spPr>
        <a:xfrm>
          <a:off x="5108063" y="928789"/>
          <a:ext cx="2238745" cy="3479287"/>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altLang="zh-CN" sz="1800" b="0" kern="1200" dirty="0" smtClean="0">
              <a:latin typeface="仿宋" panose="02010609060101010101" pitchFamily="49" charset="-122"/>
              <a:ea typeface="仿宋" panose="02010609060101010101" pitchFamily="49" charset="-122"/>
            </a:rPr>
            <a:t>《</a:t>
          </a:r>
          <a:r>
            <a:rPr lang="zh-CN" altLang="en-US" sz="1800" b="0" kern="1200" dirty="0" smtClean="0">
              <a:latin typeface="仿宋" panose="02010609060101010101" pitchFamily="49" charset="-122"/>
              <a:ea typeface="仿宋" panose="02010609060101010101" pitchFamily="49" charset="-122"/>
            </a:rPr>
            <a:t>个人购汇申请书</a:t>
          </a:r>
          <a:r>
            <a:rPr lang="en-US" altLang="zh-CN" sz="1800" b="0" kern="1200" dirty="0" smtClean="0">
              <a:latin typeface="仿宋" panose="02010609060101010101" pitchFamily="49" charset="-122"/>
              <a:ea typeface="仿宋" panose="02010609060101010101" pitchFamily="49" charset="-122"/>
            </a:rPr>
            <a:t>》</a:t>
          </a:r>
          <a:endParaRPr lang="zh-CN" altLang="en-US" sz="1800" b="0" kern="1200" dirty="0">
            <a:latin typeface="仿宋" panose="02010609060101010101" pitchFamily="49" charset="-122"/>
            <a:ea typeface="仿宋" panose="02010609060101010101" pitchFamily="49" charset="-122"/>
          </a:endParaRPr>
        </a:p>
        <a:p>
          <a:pPr marL="171450" lvl="1" indent="-171450" algn="l" defTabSz="800100">
            <a:lnSpc>
              <a:spcPct val="90000"/>
            </a:lnSpc>
            <a:spcBef>
              <a:spcPct val="0"/>
            </a:spcBef>
            <a:spcAft>
              <a:spcPct val="15000"/>
            </a:spcAft>
            <a:buChar char="••"/>
          </a:pPr>
          <a:r>
            <a:rPr lang="zh-CN" altLang="en-US" sz="1800" b="0" kern="1200" dirty="0" smtClean="0">
              <a:solidFill>
                <a:srgbClr val="000000"/>
              </a:solidFill>
              <a:latin typeface="仿宋" panose="02010609060101010101" pitchFamily="49" charset="-122"/>
              <a:ea typeface="仿宋" panose="02010609060101010101" pitchFamily="49" charset="-122"/>
            </a:rPr>
            <a:t>应列明交易标的、主体、金额等要素凭证，包括合同（或协议）、发票、取款单等</a:t>
          </a:r>
          <a:endParaRPr lang="zh-CN" altLang="en-US" sz="1800" b="0" kern="1200" dirty="0">
            <a:latin typeface="仿宋" panose="02010609060101010101" pitchFamily="49" charset="-122"/>
            <a:ea typeface="仿宋" panose="02010609060101010101" pitchFamily="49" charset="-122"/>
          </a:endParaRPr>
        </a:p>
      </dsp:txBody>
      <dsp:txXfrm>
        <a:off x="5108063" y="928789"/>
        <a:ext cx="2238745" cy="3479287"/>
      </dsp:txXfrm>
    </dsp:sp>
    <dsp:sp modelId="{43A58973-55C6-4FED-8B6B-886325CE9B39}">
      <dsp:nvSpPr>
        <dsp:cNvPr id="0" name=""/>
        <dsp:cNvSpPr/>
      </dsp:nvSpPr>
      <dsp:spPr>
        <a:xfrm>
          <a:off x="7660233" y="33291"/>
          <a:ext cx="2238745" cy="895498"/>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zh-CN" altLang="en-US" sz="1800" b="0" kern="1200" dirty="0" smtClean="0">
              <a:latin typeface="仿宋" panose="02010609060101010101" pitchFamily="49" charset="-122"/>
              <a:ea typeface="仿宋" panose="02010609060101010101" pitchFamily="49" charset="-122"/>
            </a:rPr>
            <a:t>监管部门文件</a:t>
          </a:r>
          <a:endParaRPr lang="zh-CN" altLang="en-US" sz="1800" b="0" kern="1200" dirty="0">
            <a:latin typeface="仿宋" panose="02010609060101010101" pitchFamily="49" charset="-122"/>
            <a:ea typeface="仿宋" panose="02010609060101010101" pitchFamily="49" charset="-122"/>
          </a:endParaRPr>
        </a:p>
      </dsp:txBody>
      <dsp:txXfrm>
        <a:off x="7660233" y="33291"/>
        <a:ext cx="2238745" cy="895498"/>
      </dsp:txXfrm>
    </dsp:sp>
    <dsp:sp modelId="{EB11941B-C383-4E75-A3EF-3D75858FD33C}">
      <dsp:nvSpPr>
        <dsp:cNvPr id="0" name=""/>
        <dsp:cNvSpPr/>
      </dsp:nvSpPr>
      <dsp:spPr>
        <a:xfrm>
          <a:off x="7660233" y="928789"/>
          <a:ext cx="2238745" cy="3479287"/>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0" algn="l" defTabSz="800100">
            <a:lnSpc>
              <a:spcPct val="90000"/>
            </a:lnSpc>
            <a:spcBef>
              <a:spcPct val="0"/>
            </a:spcBef>
            <a:spcAft>
              <a:spcPct val="15000"/>
            </a:spcAft>
            <a:buChar char="••"/>
          </a:pPr>
          <a:r>
            <a:rPr lang="en-US" altLang="zh-CN" sz="1800" b="0" kern="1200" dirty="0" smtClean="0">
              <a:solidFill>
                <a:srgbClr val="000000"/>
              </a:solidFill>
              <a:latin typeface="仿宋" panose="02010609060101010101" pitchFamily="49" charset="-122"/>
              <a:ea typeface="仿宋" panose="02010609060101010101" pitchFamily="49" charset="-122"/>
            </a:rPr>
            <a:t>《</a:t>
          </a:r>
          <a:r>
            <a:rPr lang="zh-CN" altLang="en-US" sz="1800" b="0" kern="1200" dirty="0" smtClean="0">
              <a:solidFill>
                <a:srgbClr val="000000"/>
              </a:solidFill>
              <a:latin typeface="仿宋" panose="02010609060101010101" pitchFamily="49" charset="-122"/>
              <a:ea typeface="仿宋" panose="02010609060101010101" pitchFamily="49" charset="-122"/>
            </a:rPr>
            <a:t>中华人民共和国海关进境旅客行李物品申报单</a:t>
          </a:r>
          <a:r>
            <a:rPr lang="en-US" altLang="zh-CN" sz="1800" b="0" kern="1200" dirty="0" smtClean="0">
              <a:solidFill>
                <a:srgbClr val="000000"/>
              </a:solidFill>
              <a:latin typeface="仿宋" panose="02010609060101010101" pitchFamily="49" charset="-122"/>
              <a:ea typeface="仿宋" panose="02010609060101010101" pitchFamily="49" charset="-122"/>
            </a:rPr>
            <a:t>》</a:t>
          </a:r>
          <a:endParaRPr lang="zh-CN" altLang="en-US" sz="1800" b="0" kern="1200" dirty="0">
            <a:latin typeface="仿宋" panose="02010609060101010101" pitchFamily="49" charset="-122"/>
            <a:ea typeface="仿宋" panose="02010609060101010101" pitchFamily="49" charset="-122"/>
          </a:endParaRPr>
        </a:p>
        <a:p>
          <a:pPr marL="0" marR="0" lvl="1" indent="0" algn="l" defTabSz="914400" eaLnBrk="1" fontAlgn="auto" latinLnBrk="0" hangingPunct="1">
            <a:lnSpc>
              <a:spcPct val="100000"/>
            </a:lnSpc>
            <a:spcBef>
              <a:spcPct val="0"/>
            </a:spcBef>
            <a:spcAft>
              <a:spcPts val="0"/>
            </a:spcAft>
            <a:buClrTx/>
            <a:buSzTx/>
            <a:buFontTx/>
            <a:buChar char="••"/>
            <a:tabLst/>
            <a:defRPr/>
          </a:pPr>
          <a:r>
            <a:rPr lang="en-US" altLang="zh-CN" sz="1800" b="0" kern="1200" dirty="0" smtClean="0">
              <a:solidFill>
                <a:srgbClr val="000000"/>
              </a:solidFill>
              <a:latin typeface="仿宋" panose="02010609060101010101" pitchFamily="49" charset="-122"/>
              <a:ea typeface="仿宋" panose="02010609060101010101" pitchFamily="49" charset="-122"/>
            </a:rPr>
            <a:t>《</a:t>
          </a:r>
          <a:r>
            <a:rPr lang="zh-CN" altLang="en-US" sz="1800" b="0" kern="1200" dirty="0" smtClean="0">
              <a:solidFill>
                <a:srgbClr val="000000"/>
              </a:solidFill>
              <a:latin typeface="仿宋" panose="02010609060101010101" pitchFamily="49" charset="-122"/>
              <a:ea typeface="仿宋" panose="02010609060101010101" pitchFamily="49" charset="-122"/>
            </a:rPr>
            <a:t>提取外币现钞备案表</a:t>
          </a:r>
          <a:r>
            <a:rPr lang="en-US" altLang="zh-CN" sz="1800" b="0" kern="1200" dirty="0" smtClean="0">
              <a:solidFill>
                <a:srgbClr val="000000"/>
              </a:solidFill>
              <a:latin typeface="仿宋" panose="02010609060101010101" pitchFamily="49" charset="-122"/>
              <a:ea typeface="仿宋" panose="02010609060101010101" pitchFamily="49" charset="-122"/>
            </a:rPr>
            <a:t>》</a:t>
          </a:r>
          <a:endParaRPr lang="zh-CN" altLang="en-US" sz="1800" b="0" kern="1200" dirty="0">
            <a:latin typeface="仿宋" panose="02010609060101010101" pitchFamily="49" charset="-122"/>
            <a:ea typeface="仿宋" panose="02010609060101010101" pitchFamily="49" charset="-122"/>
          </a:endParaRPr>
        </a:p>
        <a:p>
          <a:pPr marL="0" marR="0" lvl="1" indent="0" algn="l" defTabSz="914400" eaLnBrk="1" fontAlgn="auto" latinLnBrk="0" hangingPunct="1">
            <a:lnSpc>
              <a:spcPct val="100000"/>
            </a:lnSpc>
            <a:spcBef>
              <a:spcPct val="0"/>
            </a:spcBef>
            <a:spcAft>
              <a:spcPts val="0"/>
            </a:spcAft>
            <a:buClrTx/>
            <a:buSzTx/>
            <a:buFontTx/>
            <a:buChar char="••"/>
            <a:tabLst/>
            <a:defRPr/>
          </a:pPr>
          <a:r>
            <a:rPr lang="en-US" altLang="zh-CN" sz="1800" b="0" kern="1200" dirty="0" smtClean="0">
              <a:solidFill>
                <a:srgbClr val="000000"/>
              </a:solidFill>
              <a:latin typeface="仿宋" panose="02010609060101010101" pitchFamily="49" charset="-122"/>
              <a:ea typeface="仿宋" panose="02010609060101010101" pitchFamily="49" charset="-122"/>
            </a:rPr>
            <a:t>《</a:t>
          </a:r>
          <a:r>
            <a:rPr lang="zh-CN" altLang="en-US" sz="1800" b="0" kern="1200" dirty="0" smtClean="0">
              <a:solidFill>
                <a:srgbClr val="000000"/>
              </a:solidFill>
              <a:latin typeface="仿宋" panose="02010609060101010101" pitchFamily="49" charset="-122"/>
              <a:ea typeface="仿宋" panose="02010609060101010101" pitchFamily="49" charset="-122"/>
            </a:rPr>
            <a:t>服务贸易等项目对外支付税务备案表</a:t>
          </a:r>
          <a:r>
            <a:rPr lang="en-US" altLang="zh-CN" sz="1800" b="0" kern="1200" dirty="0" smtClean="0">
              <a:solidFill>
                <a:srgbClr val="000000"/>
              </a:solidFill>
              <a:latin typeface="仿宋" panose="02010609060101010101" pitchFamily="49" charset="-122"/>
              <a:ea typeface="仿宋" panose="02010609060101010101" pitchFamily="49" charset="-122"/>
            </a:rPr>
            <a:t>》</a:t>
          </a:r>
          <a:r>
            <a:rPr lang="zh-CN" altLang="en-US" sz="1800" b="0" kern="1200" dirty="0" smtClean="0">
              <a:solidFill>
                <a:srgbClr val="000000"/>
              </a:solidFill>
              <a:latin typeface="仿宋" panose="02010609060101010101" pitchFamily="49" charset="-122"/>
              <a:ea typeface="仿宋" panose="02010609060101010101" pitchFamily="49" charset="-122"/>
            </a:rPr>
            <a:t>（金额、印章）</a:t>
          </a:r>
          <a:endParaRPr lang="zh-CN" altLang="en-US" sz="1800" b="0" kern="1200" dirty="0">
            <a:latin typeface="仿宋" panose="02010609060101010101" pitchFamily="49" charset="-122"/>
            <a:ea typeface="仿宋" panose="02010609060101010101" pitchFamily="49" charset="-122"/>
          </a:endParaRPr>
        </a:p>
        <a:p>
          <a:pPr marL="171450" lvl="1" indent="0" algn="l" defTabSz="800100">
            <a:lnSpc>
              <a:spcPct val="90000"/>
            </a:lnSpc>
            <a:spcBef>
              <a:spcPct val="0"/>
            </a:spcBef>
            <a:spcAft>
              <a:spcPct val="15000"/>
            </a:spcAft>
            <a:buChar char="••"/>
          </a:pPr>
          <a:endParaRPr lang="zh-CN" altLang="en-US" sz="1800" b="0" kern="1200" dirty="0">
            <a:latin typeface="仿宋" panose="02010609060101010101" pitchFamily="49" charset="-122"/>
            <a:ea typeface="仿宋" panose="02010609060101010101" pitchFamily="49" charset="-122"/>
          </a:endParaRPr>
        </a:p>
      </dsp:txBody>
      <dsp:txXfrm>
        <a:off x="7660233" y="928789"/>
        <a:ext cx="2238745" cy="347928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01B53C-0EB3-4699-89FA-3420A7577EEF}">
      <dsp:nvSpPr>
        <dsp:cNvPr id="0" name=""/>
        <dsp:cNvSpPr/>
      </dsp:nvSpPr>
      <dsp:spPr>
        <a:xfrm>
          <a:off x="1008371" y="567761"/>
          <a:ext cx="1686324" cy="1686324"/>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zh-CN" altLang="en-US" sz="2200" kern="1200" dirty="0" smtClean="0"/>
            <a:t>个人外汇业务展业规范</a:t>
          </a:r>
        </a:p>
      </dsp:txBody>
      <dsp:txXfrm>
        <a:off x="1255327" y="814717"/>
        <a:ext cx="1192412" cy="1192412"/>
      </dsp:txXfrm>
    </dsp:sp>
    <dsp:sp modelId="{D5CF65CE-2006-4601-A2C1-D67B6B849CAC}">
      <dsp:nvSpPr>
        <dsp:cNvPr id="0" name=""/>
        <dsp:cNvSpPr/>
      </dsp:nvSpPr>
      <dsp:spPr>
        <a:xfrm>
          <a:off x="1429952" y="-107676"/>
          <a:ext cx="843162" cy="843162"/>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zh-CN" altLang="en-US" sz="1800" kern="1200" dirty="0" smtClean="0"/>
            <a:t>客户识别</a:t>
          </a:r>
          <a:endParaRPr lang="zh-CN" altLang="en-US" sz="1800" kern="1200" dirty="0"/>
        </a:p>
      </dsp:txBody>
      <dsp:txXfrm>
        <a:off x="1553430" y="15802"/>
        <a:ext cx="596206" cy="596206"/>
      </dsp:txXfrm>
    </dsp:sp>
    <dsp:sp modelId="{CC14C18A-BDED-4926-9AFF-EDDF070D9D65}">
      <dsp:nvSpPr>
        <dsp:cNvPr id="0" name=""/>
        <dsp:cNvSpPr/>
      </dsp:nvSpPr>
      <dsp:spPr>
        <a:xfrm>
          <a:off x="2473280" y="650345"/>
          <a:ext cx="843162" cy="843162"/>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zh-CN" altLang="en-US" sz="1800" kern="1200" dirty="0" smtClean="0"/>
            <a:t>客户分类</a:t>
          </a:r>
          <a:endParaRPr lang="zh-CN" altLang="en-US" sz="1800" kern="1200" dirty="0"/>
        </a:p>
      </dsp:txBody>
      <dsp:txXfrm>
        <a:off x="2596758" y="773823"/>
        <a:ext cx="596206" cy="596206"/>
      </dsp:txXfrm>
    </dsp:sp>
    <dsp:sp modelId="{08D2089D-CFD7-4123-A22C-930E98F51F12}">
      <dsp:nvSpPr>
        <dsp:cNvPr id="0" name=""/>
        <dsp:cNvSpPr/>
      </dsp:nvSpPr>
      <dsp:spPr>
        <a:xfrm>
          <a:off x="2074764" y="1876850"/>
          <a:ext cx="843162" cy="843162"/>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zh-CN" altLang="en-US" sz="1800" kern="1200" dirty="0" smtClean="0"/>
            <a:t>业务审核</a:t>
          </a:r>
          <a:endParaRPr lang="zh-CN" altLang="en-US" sz="1800" kern="1200" dirty="0"/>
        </a:p>
      </dsp:txBody>
      <dsp:txXfrm>
        <a:off x="2198242" y="2000328"/>
        <a:ext cx="596206" cy="596206"/>
      </dsp:txXfrm>
    </dsp:sp>
    <dsp:sp modelId="{11F24C4D-9697-4E4F-9667-3346FC9FA5A6}">
      <dsp:nvSpPr>
        <dsp:cNvPr id="0" name=""/>
        <dsp:cNvSpPr/>
      </dsp:nvSpPr>
      <dsp:spPr>
        <a:xfrm>
          <a:off x="481265" y="1557443"/>
          <a:ext cx="1450913" cy="1481975"/>
        </a:xfrm>
        <a:prstGeom prst="ellipse">
          <a:avLst/>
        </a:prstGeom>
        <a:solidFill>
          <a:srgbClr val="C00000">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zh-CN" altLang="en-US" sz="1800" kern="1200" dirty="0" smtClean="0"/>
            <a:t>风险提示</a:t>
          </a:r>
          <a:endParaRPr lang="zh-CN" altLang="en-US" sz="1800" kern="1200" dirty="0"/>
        </a:p>
      </dsp:txBody>
      <dsp:txXfrm>
        <a:off x="693746" y="1774473"/>
        <a:ext cx="1025951" cy="1047915"/>
      </dsp:txXfrm>
    </dsp:sp>
    <dsp:sp modelId="{41D79F41-896F-4CDD-8E47-F2C491EE7F9F}">
      <dsp:nvSpPr>
        <dsp:cNvPr id="0" name=""/>
        <dsp:cNvSpPr/>
      </dsp:nvSpPr>
      <dsp:spPr>
        <a:xfrm>
          <a:off x="386625" y="650345"/>
          <a:ext cx="843162" cy="843162"/>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zh-CN" altLang="en-US" sz="1800" kern="1200" dirty="0" smtClean="0"/>
            <a:t>持续监控</a:t>
          </a:r>
          <a:endParaRPr lang="zh-CN" altLang="en-US" sz="1800" kern="1200" dirty="0"/>
        </a:p>
      </dsp:txBody>
      <dsp:txXfrm>
        <a:off x="510103" y="773823"/>
        <a:ext cx="596206" cy="596206"/>
      </dsp:txXfrm>
    </dsp:sp>
  </dsp:spTree>
</dsp:drawing>
</file>

<file path=ppt/diagrams/layout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1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20.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3812" y="0"/>
            <a:ext cx="3078290" cy="513492"/>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2019/4/23</a:t>
            </a:fld>
            <a:endParaRPr lang="zh-CN" altLang="en-US"/>
          </a:p>
        </p:txBody>
      </p:sp>
      <p:sp>
        <p:nvSpPr>
          <p:cNvPr id="4" name="幻灯片图像占位符 3"/>
          <p:cNvSpPr>
            <a:spLocks noGrp="1" noRot="1" noChangeAspect="1"/>
          </p:cNvSpPr>
          <p:nvPr>
            <p:ph type="sldImg" idx="2"/>
          </p:nvPr>
        </p:nvSpPr>
        <p:spPr>
          <a:xfrm>
            <a:off x="481584" y="1279287"/>
            <a:ext cx="6140577" cy="345407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0375" y="4925254"/>
            <a:ext cx="5682996" cy="4029754"/>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9720804"/>
            <a:ext cx="3078290" cy="513491"/>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3812" y="9720804"/>
            <a:ext cx="3078290" cy="513491"/>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extLst>
      <p:ext uri="{BB962C8B-B14F-4D97-AF65-F5344CB8AC3E}">
        <p14:creationId xmlns:p14="http://schemas.microsoft.com/office/powerpoint/2010/main" val="1972775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2</a:t>
            </a:fld>
            <a:endParaRPr lang="zh-CN" altLang="en-US"/>
          </a:p>
        </p:txBody>
      </p:sp>
    </p:spTree>
    <p:extLst>
      <p:ext uri="{BB962C8B-B14F-4D97-AF65-F5344CB8AC3E}">
        <p14:creationId xmlns:p14="http://schemas.microsoft.com/office/powerpoint/2010/main" val="5982644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r>
              <a:rPr lang="zh-CN" altLang="en-US" dirty="0" smtClean="0"/>
              <a:t>（</a:t>
            </a:r>
            <a:r>
              <a:rPr lang="en-US" altLang="zh-CN" dirty="0" smtClean="0"/>
              <a:t>1</a:t>
            </a:r>
            <a:r>
              <a:rPr lang="zh-CN" altLang="en-US" dirty="0" smtClean="0"/>
              <a:t>）税单、税务备案表</a:t>
            </a:r>
            <a:endParaRPr lang="en-US" altLang="zh-CN" dirty="0" smtClean="0"/>
          </a:p>
          <a:p>
            <a:r>
              <a:rPr lang="zh-CN" altLang="en-US" dirty="0" smtClean="0"/>
              <a:t>（</a:t>
            </a:r>
            <a:r>
              <a:rPr lang="en-US" altLang="zh-CN" dirty="0" smtClean="0"/>
              <a:t>3</a:t>
            </a:r>
            <a:r>
              <a:rPr lang="zh-CN" altLang="en-US" dirty="0" smtClean="0"/>
              <a:t>）无纸化办公，扫描留存电子档案</a:t>
            </a:r>
            <a:endParaRPr lang="en-US" altLang="zh-CN" dirty="0" smtClean="0"/>
          </a:p>
        </p:txBody>
      </p:sp>
      <p:sp>
        <p:nvSpPr>
          <p:cNvPr id="4" name="灯片编号占位符 3"/>
          <p:cNvSpPr>
            <a:spLocks noGrp="1"/>
          </p:cNvSpPr>
          <p:nvPr>
            <p:ph type="sldNum" sz="quarter" idx="10"/>
          </p:nvPr>
        </p:nvSpPr>
        <p:spPr/>
        <p:txBody>
          <a:bodyPr/>
          <a:lstStyle/>
          <a:p>
            <a:fld id="{A6837353-30EB-4A48-80EB-173D804AEFBD}" type="slidenum">
              <a:rPr lang="zh-CN" altLang="en-US" smtClean="0"/>
              <a:t>12</a:t>
            </a:fld>
            <a:endParaRPr lang="zh-CN" altLang="en-US"/>
          </a:p>
        </p:txBody>
      </p:sp>
    </p:spTree>
    <p:extLst>
      <p:ext uri="{BB962C8B-B14F-4D97-AF65-F5344CB8AC3E}">
        <p14:creationId xmlns:p14="http://schemas.microsoft.com/office/powerpoint/2010/main" val="32024789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13</a:t>
            </a:fld>
            <a:endParaRPr lang="zh-CN" altLang="en-US"/>
          </a:p>
        </p:txBody>
      </p:sp>
    </p:spTree>
    <p:extLst>
      <p:ext uri="{BB962C8B-B14F-4D97-AF65-F5344CB8AC3E}">
        <p14:creationId xmlns:p14="http://schemas.microsoft.com/office/powerpoint/2010/main" val="29938917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14</a:t>
            </a:fld>
            <a:endParaRPr lang="zh-CN" altLang="en-US"/>
          </a:p>
        </p:txBody>
      </p:sp>
    </p:spTree>
    <p:extLst>
      <p:ext uri="{BB962C8B-B14F-4D97-AF65-F5344CB8AC3E}">
        <p14:creationId xmlns:p14="http://schemas.microsoft.com/office/powerpoint/2010/main" val="13518502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r>
              <a:rPr lang="zh-CN" altLang="en-US" sz="1200" dirty="0" smtClean="0">
                <a:latin typeface="仿宋" panose="02010609060101010101" pitchFamily="49" charset="-122"/>
                <a:ea typeface="仿宋" panose="02010609060101010101" pitchFamily="49" charset="-122"/>
              </a:rPr>
              <a:t>收支范围：主要与结算账户区别开来</a:t>
            </a:r>
            <a:endParaRPr lang="en-US" altLang="zh-CN" sz="1200" dirty="0" smtClean="0">
              <a:latin typeface="仿宋" panose="02010609060101010101" pitchFamily="49" charset="-122"/>
              <a:ea typeface="仿宋" panose="02010609060101010101" pitchFamily="49" charset="-122"/>
            </a:endParaRPr>
          </a:p>
          <a:p>
            <a:endParaRPr lang="en-US" altLang="zh-CN" sz="1200" dirty="0" smtClean="0">
              <a:latin typeface="仿宋" panose="02010609060101010101" pitchFamily="49" charset="-122"/>
              <a:ea typeface="仿宋" panose="02010609060101010101" pitchFamily="49" charset="-122"/>
            </a:endParaRPr>
          </a:p>
          <a:p>
            <a:r>
              <a:rPr lang="zh-CN" altLang="en-US" sz="1200" dirty="0" smtClean="0">
                <a:latin typeface="仿宋" panose="02010609060101010101" pitchFamily="49" charset="-122"/>
                <a:ea typeface="仿宋" panose="02010609060101010101" pitchFamily="49" charset="-122"/>
              </a:rPr>
              <a:t>交易主体：开立账户</a:t>
            </a:r>
            <a:r>
              <a:rPr lang="zh-CN" altLang="zh-CN" sz="1200" dirty="0" smtClean="0">
                <a:latin typeface="仿宋" panose="02010609060101010101" pitchFamily="49" charset="-122"/>
                <a:ea typeface="仿宋" panose="02010609060101010101" pitchFamily="49" charset="-122"/>
              </a:rPr>
              <a:t>时应区分为境内个人还是境外个人</a:t>
            </a:r>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15</a:t>
            </a:fld>
            <a:endParaRPr lang="zh-CN" altLang="en-US"/>
          </a:p>
        </p:txBody>
      </p:sp>
    </p:spTree>
    <p:extLst>
      <p:ext uri="{BB962C8B-B14F-4D97-AF65-F5344CB8AC3E}">
        <p14:creationId xmlns:p14="http://schemas.microsoft.com/office/powerpoint/2010/main" val="32982819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19</a:t>
            </a:fld>
            <a:endParaRPr lang="zh-CN" altLang="en-US"/>
          </a:p>
        </p:txBody>
      </p:sp>
    </p:spTree>
    <p:extLst>
      <p:ext uri="{BB962C8B-B14F-4D97-AF65-F5344CB8AC3E}">
        <p14:creationId xmlns:p14="http://schemas.microsoft.com/office/powerpoint/2010/main" val="20123351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200" kern="1200" dirty="0" smtClean="0">
                <a:solidFill>
                  <a:schemeClr val="tx1"/>
                </a:solidFill>
                <a:effectLst/>
                <a:latin typeface="+mn-lt"/>
                <a:ea typeface="+mn-ea"/>
                <a:cs typeface="+mn-cs"/>
              </a:rPr>
              <a:t>相关政策及展业规范要求：</a:t>
            </a:r>
            <a:r>
              <a:rPr lang="en-US" altLang="zh-CN" sz="1200" kern="1200" dirty="0" smtClean="0">
                <a:solidFill>
                  <a:schemeClr val="tx1"/>
                </a:solidFill>
                <a:effectLst/>
                <a:latin typeface="+mn-lt"/>
                <a:ea typeface="+mn-ea"/>
                <a:cs typeface="+mn-cs"/>
              </a:rPr>
              <a:t>1.</a:t>
            </a:r>
            <a:r>
              <a:rPr lang="zh-CN" altLang="zh-CN" sz="1200" kern="1200" dirty="0" smtClean="0">
                <a:solidFill>
                  <a:schemeClr val="tx1"/>
                </a:solidFill>
                <a:effectLst/>
                <a:latin typeface="+mn-lt"/>
                <a:ea typeface="+mn-ea"/>
                <a:cs typeface="+mn-cs"/>
              </a:rPr>
              <a:t>个人提取外币现钞当日累计等值</a:t>
            </a:r>
            <a:r>
              <a:rPr lang="en-US" altLang="zh-CN" sz="1200" kern="1200" dirty="0" smtClean="0">
                <a:solidFill>
                  <a:schemeClr val="tx1"/>
                </a:solidFill>
                <a:effectLst/>
                <a:latin typeface="+mn-lt"/>
                <a:ea typeface="+mn-ea"/>
                <a:cs typeface="+mn-cs"/>
              </a:rPr>
              <a:t>1</a:t>
            </a:r>
            <a:r>
              <a:rPr lang="zh-CN" altLang="zh-CN" sz="1200" kern="1200" dirty="0" smtClean="0">
                <a:solidFill>
                  <a:schemeClr val="tx1"/>
                </a:solidFill>
                <a:effectLst/>
                <a:latin typeface="+mn-lt"/>
                <a:ea typeface="+mn-ea"/>
                <a:cs typeface="+mn-cs"/>
              </a:rPr>
              <a:t>万美元以下（含）的</a:t>
            </a:r>
            <a:r>
              <a:rPr lang="en-US" altLang="zh-CN" sz="1200" kern="1200" dirty="0" smtClean="0">
                <a:solidFill>
                  <a:schemeClr val="tx1"/>
                </a:solidFill>
                <a:effectLst/>
                <a:latin typeface="+mn-lt"/>
                <a:ea typeface="+mn-ea"/>
                <a:cs typeface="+mn-cs"/>
              </a:rPr>
              <a:t>,</a:t>
            </a:r>
            <a:r>
              <a:rPr lang="zh-CN" altLang="zh-CN" sz="1200" kern="1200" dirty="0" smtClean="0">
                <a:solidFill>
                  <a:schemeClr val="tx1"/>
                </a:solidFill>
                <a:effectLst/>
                <a:latin typeface="+mn-lt"/>
                <a:ea typeface="+mn-ea"/>
                <a:cs typeface="+mn-cs"/>
              </a:rPr>
              <a:t>凭本人有效证件办理；超过上述金额的，银行须审核本人有效证件和经所在地外汇局签章的《提取外币现钞备案表》办理。</a:t>
            </a:r>
            <a:r>
              <a:rPr lang="en-US" altLang="zh-CN" sz="1200" kern="1200" dirty="0" smtClean="0">
                <a:solidFill>
                  <a:schemeClr val="tx1"/>
                </a:solidFill>
                <a:effectLst/>
                <a:latin typeface="+mn-lt"/>
                <a:ea typeface="+mn-ea"/>
                <a:cs typeface="+mn-cs"/>
              </a:rPr>
              <a:t>2.</a:t>
            </a:r>
            <a:r>
              <a:rPr lang="zh-CN" altLang="zh-CN" sz="1200" kern="1200" smtClean="0">
                <a:solidFill>
                  <a:schemeClr val="tx1"/>
                </a:solidFill>
                <a:effectLst/>
                <a:latin typeface="+mn-lt"/>
                <a:ea typeface="+mn-ea"/>
                <a:cs typeface="+mn-cs"/>
              </a:rPr>
              <a:t>对于符合分拆特征的业务，银行能够确认为分拆行为的，应不予办理；无法直接确认为分拆行为的，应按照经常项目项下外汇收支真实性原则或个人资本项目规定办理。</a:t>
            </a:r>
          </a:p>
        </p:txBody>
      </p:sp>
      <p:sp>
        <p:nvSpPr>
          <p:cNvPr id="4" name="灯片编号占位符 3"/>
          <p:cNvSpPr>
            <a:spLocks noGrp="1"/>
          </p:cNvSpPr>
          <p:nvPr>
            <p:ph type="sldNum" sz="quarter" idx="10"/>
          </p:nvPr>
        </p:nvSpPr>
        <p:spPr/>
        <p:txBody>
          <a:bodyPr/>
          <a:lstStyle/>
          <a:p>
            <a:fld id="{A6837353-30EB-4A48-80EB-173D804AEFBD}" type="slidenum">
              <a:rPr lang="zh-CN" altLang="en-US" smtClean="0"/>
              <a:t>23</a:t>
            </a:fld>
            <a:endParaRPr lang="zh-CN" altLang="en-US"/>
          </a:p>
        </p:txBody>
      </p:sp>
    </p:spTree>
    <p:extLst>
      <p:ext uri="{BB962C8B-B14F-4D97-AF65-F5344CB8AC3E}">
        <p14:creationId xmlns:p14="http://schemas.microsoft.com/office/powerpoint/2010/main" val="5593803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r>
              <a:rPr lang="zh-CN" altLang="en-US" dirty="0" smtClean="0"/>
              <a:t>同外币现钞支取相关要求</a:t>
            </a:r>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25</a:t>
            </a:fld>
            <a:endParaRPr lang="zh-CN" altLang="en-US"/>
          </a:p>
        </p:txBody>
      </p:sp>
    </p:spTree>
    <p:extLst>
      <p:ext uri="{BB962C8B-B14F-4D97-AF65-F5344CB8AC3E}">
        <p14:creationId xmlns:p14="http://schemas.microsoft.com/office/powerpoint/2010/main" val="37652784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r>
              <a:rPr lang="zh-CN" altLang="en-US" smtClean="0"/>
              <a:t>  关键词</a:t>
            </a:r>
            <a:r>
              <a:rPr lang="zh-CN" altLang="en-US" dirty="0" smtClean="0"/>
              <a:t>：经常项下、个人结汇、境内个人售汇</a:t>
            </a:r>
            <a:endParaRPr lang="en-US" altLang="zh-CN" dirty="0" smtClean="0"/>
          </a:p>
          <a:p>
            <a:r>
              <a:rPr lang="zh-CN" altLang="en-US" dirty="0" smtClean="0"/>
              <a:t>境内个人 结汇和售汇均有年度总额</a:t>
            </a:r>
            <a:endParaRPr lang="en-US" altLang="zh-CN" dirty="0" smtClean="0"/>
          </a:p>
          <a:p>
            <a:r>
              <a:rPr lang="zh-CN" altLang="en-US" dirty="0" smtClean="0"/>
              <a:t>境外个人（除持有</a:t>
            </a:r>
            <a:r>
              <a:rPr lang="en-US" altLang="zh-CN" dirty="0" smtClean="0"/>
              <a:t>《</a:t>
            </a:r>
            <a:r>
              <a:rPr lang="zh-CN" altLang="en-US" dirty="0" smtClean="0"/>
              <a:t>外国人永久居留证</a:t>
            </a:r>
            <a:r>
              <a:rPr lang="en-US" altLang="zh-CN" dirty="0" smtClean="0"/>
              <a:t>》</a:t>
            </a:r>
            <a:r>
              <a:rPr lang="zh-CN" altLang="en-US" dirty="0" smtClean="0"/>
              <a:t>）</a:t>
            </a:r>
            <a:r>
              <a:rPr lang="zh-CN" altLang="en-US" baseline="0" dirty="0" smtClean="0"/>
              <a:t> 只有结汇可以凭有效身份证件直接办理，购汇必须提供相应凭证</a:t>
            </a:r>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27</a:t>
            </a:fld>
            <a:endParaRPr lang="zh-CN" altLang="en-US"/>
          </a:p>
        </p:txBody>
      </p:sp>
    </p:spTree>
    <p:extLst>
      <p:ext uri="{BB962C8B-B14F-4D97-AF65-F5344CB8AC3E}">
        <p14:creationId xmlns:p14="http://schemas.microsoft.com/office/powerpoint/2010/main" val="13633896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30</a:t>
            </a:fld>
            <a:endParaRPr lang="zh-CN" altLang="en-US"/>
          </a:p>
        </p:txBody>
      </p:sp>
    </p:spTree>
    <p:extLst>
      <p:ext uri="{BB962C8B-B14F-4D97-AF65-F5344CB8AC3E}">
        <p14:creationId xmlns:p14="http://schemas.microsoft.com/office/powerpoint/2010/main" val="6012506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33</a:t>
            </a:fld>
            <a:endParaRPr lang="zh-CN" altLang="en-US"/>
          </a:p>
        </p:txBody>
      </p:sp>
    </p:spTree>
    <p:extLst>
      <p:ext uri="{BB962C8B-B14F-4D97-AF65-F5344CB8AC3E}">
        <p14:creationId xmlns:p14="http://schemas.microsoft.com/office/powerpoint/2010/main" val="2141160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r>
              <a:rPr lang="zh-CN" altLang="en-US" sz="1200" kern="1200" dirty="0" smtClean="0">
                <a:solidFill>
                  <a:schemeClr val="tx1"/>
                </a:solidFill>
                <a:effectLst/>
                <a:latin typeface="+mn-lt"/>
                <a:ea typeface="+mn-ea"/>
                <a:cs typeface="+mn-cs"/>
              </a:rPr>
              <a:t>（一）</a:t>
            </a:r>
            <a:r>
              <a:rPr lang="zh-CN" altLang="zh-CN" sz="1200" kern="1200" dirty="0" smtClean="0">
                <a:solidFill>
                  <a:schemeClr val="tx1"/>
                </a:solidFill>
                <a:effectLst/>
                <a:latin typeface="+mn-lt"/>
                <a:ea typeface="+mn-ea"/>
                <a:cs typeface="+mn-cs"/>
              </a:rPr>
              <a:t>上世纪</a:t>
            </a:r>
            <a:r>
              <a:rPr lang="en-US" altLang="zh-CN" sz="1200" kern="1200" dirty="0" smtClean="0">
                <a:solidFill>
                  <a:schemeClr val="tx1"/>
                </a:solidFill>
                <a:effectLst/>
                <a:latin typeface="+mn-lt"/>
                <a:ea typeface="+mn-ea"/>
                <a:cs typeface="+mn-cs"/>
              </a:rPr>
              <a:t>90</a:t>
            </a:r>
            <a:r>
              <a:rPr lang="zh-CN" altLang="zh-CN" sz="1200" kern="1200" dirty="0" smtClean="0">
                <a:solidFill>
                  <a:schemeClr val="tx1"/>
                </a:solidFill>
                <a:effectLst/>
                <a:latin typeface="+mn-lt"/>
                <a:ea typeface="+mn-ea"/>
                <a:cs typeface="+mn-cs"/>
              </a:rPr>
              <a:t>年代，当时我国外汇较为短缺，对个人购汇采取严格的限制，只在规定允许的方面给予少量的用汇。直到</a:t>
            </a:r>
            <a:r>
              <a:rPr lang="en-US" altLang="zh-CN" sz="1200" kern="1200" dirty="0" smtClean="0">
                <a:solidFill>
                  <a:schemeClr val="tx1"/>
                </a:solidFill>
                <a:effectLst/>
                <a:latin typeface="+mn-lt"/>
                <a:ea typeface="+mn-ea"/>
                <a:cs typeface="+mn-cs"/>
              </a:rPr>
              <a:t>1994</a:t>
            </a:r>
            <a:r>
              <a:rPr lang="zh-CN" altLang="zh-CN" sz="1200" kern="1200" dirty="0" smtClean="0">
                <a:solidFill>
                  <a:schemeClr val="tx1"/>
                </a:solidFill>
                <a:effectLst/>
                <a:latin typeface="+mn-lt"/>
                <a:ea typeface="+mn-ea"/>
                <a:cs typeface="+mn-cs"/>
              </a:rPr>
              <a:t>年的时候，境内居民仅可以购汇等值</a:t>
            </a:r>
            <a:r>
              <a:rPr lang="en-US" altLang="zh-CN" sz="1200" kern="1200" dirty="0" smtClean="0">
                <a:solidFill>
                  <a:schemeClr val="tx1"/>
                </a:solidFill>
                <a:effectLst/>
                <a:latin typeface="+mn-lt"/>
                <a:ea typeface="+mn-ea"/>
                <a:cs typeface="+mn-cs"/>
              </a:rPr>
              <a:t>60</a:t>
            </a:r>
            <a:r>
              <a:rPr lang="zh-CN" altLang="zh-CN" sz="1200" kern="1200" dirty="0" smtClean="0">
                <a:solidFill>
                  <a:schemeClr val="tx1"/>
                </a:solidFill>
                <a:effectLst/>
                <a:latin typeface="+mn-lt"/>
                <a:ea typeface="+mn-ea"/>
                <a:cs typeface="+mn-cs"/>
              </a:rPr>
              <a:t>美元用于自费留学，等值</a:t>
            </a:r>
            <a:r>
              <a:rPr lang="en-US" altLang="zh-CN" sz="1200" kern="1200" dirty="0" smtClean="0">
                <a:solidFill>
                  <a:schemeClr val="tx1"/>
                </a:solidFill>
                <a:effectLst/>
                <a:latin typeface="+mn-lt"/>
                <a:ea typeface="+mn-ea"/>
                <a:cs typeface="+mn-cs"/>
              </a:rPr>
              <a:t>200</a:t>
            </a:r>
            <a:r>
              <a:rPr lang="zh-CN" altLang="zh-CN" sz="1200" kern="1200" dirty="0" smtClean="0">
                <a:solidFill>
                  <a:schemeClr val="tx1"/>
                </a:solidFill>
                <a:effectLst/>
                <a:latin typeface="+mn-lt"/>
                <a:ea typeface="+mn-ea"/>
                <a:cs typeface="+mn-cs"/>
              </a:rPr>
              <a:t>美元用于境外邮购，等值</a:t>
            </a:r>
            <a:r>
              <a:rPr lang="en-US" altLang="zh-CN" sz="1200" kern="1200" dirty="0" smtClean="0">
                <a:solidFill>
                  <a:schemeClr val="tx1"/>
                </a:solidFill>
                <a:effectLst/>
                <a:latin typeface="+mn-lt"/>
                <a:ea typeface="+mn-ea"/>
                <a:cs typeface="+mn-cs"/>
              </a:rPr>
              <a:t>750</a:t>
            </a:r>
            <a:r>
              <a:rPr lang="zh-CN" altLang="zh-CN" sz="1200" kern="1200" dirty="0" smtClean="0">
                <a:solidFill>
                  <a:schemeClr val="tx1"/>
                </a:solidFill>
                <a:effectLst/>
                <a:latin typeface="+mn-lt"/>
                <a:ea typeface="+mn-ea"/>
                <a:cs typeface="+mn-cs"/>
              </a:rPr>
              <a:t>美元用于朝觐等。</a:t>
            </a:r>
            <a:r>
              <a:rPr lang="zh-CN" altLang="en-US" sz="1200" kern="1200" dirty="0" smtClean="0">
                <a:solidFill>
                  <a:schemeClr val="tx1"/>
                </a:solidFill>
                <a:effectLst/>
                <a:latin typeface="+mn-lt"/>
                <a:ea typeface="+mn-ea"/>
                <a:cs typeface="+mn-cs"/>
              </a:rPr>
              <a:t>那时</a:t>
            </a:r>
            <a:r>
              <a:rPr lang="zh-CN" altLang="zh-CN" sz="1200" kern="1200" dirty="0" smtClean="0">
                <a:solidFill>
                  <a:schemeClr val="tx1"/>
                </a:solidFill>
                <a:effectLst/>
                <a:latin typeface="+mn-lt"/>
                <a:ea typeface="+mn-ea"/>
                <a:cs typeface="+mn-cs"/>
              </a:rPr>
              <a:t>，境外就医和境外旅游购汇都还没有开放，说走就走出趟国门转转，在当年还是离大家非常遥远的事情。</a:t>
            </a:r>
            <a:r>
              <a:rPr lang="en-US" altLang="zh-CN" sz="1200" kern="1200" dirty="0" smtClean="0">
                <a:solidFill>
                  <a:schemeClr val="tx1"/>
                </a:solidFill>
                <a:effectLst/>
                <a:latin typeface="+mn-lt"/>
                <a:ea typeface="+mn-ea"/>
                <a:cs typeface="+mn-cs"/>
              </a:rPr>
              <a:t>1996</a:t>
            </a:r>
            <a:r>
              <a:rPr lang="zh-CN" altLang="zh-CN" sz="1200" kern="1200" dirty="0" smtClean="0">
                <a:solidFill>
                  <a:schemeClr val="tx1"/>
                </a:solidFill>
                <a:effectLst/>
                <a:latin typeface="+mn-lt"/>
                <a:ea typeface="+mn-ea"/>
                <a:cs typeface="+mn-cs"/>
              </a:rPr>
              <a:t>年，个人旅游、自费留学的购汇额度提升为等值</a:t>
            </a:r>
            <a:r>
              <a:rPr lang="en-US" altLang="zh-CN" sz="1200" kern="1200" dirty="0" smtClean="0">
                <a:solidFill>
                  <a:schemeClr val="tx1"/>
                </a:solidFill>
                <a:effectLst/>
                <a:latin typeface="+mn-lt"/>
                <a:ea typeface="+mn-ea"/>
                <a:cs typeface="+mn-cs"/>
              </a:rPr>
              <a:t>1000</a:t>
            </a:r>
            <a:r>
              <a:rPr lang="zh-CN" altLang="zh-CN" sz="1200" kern="1200" dirty="0" smtClean="0">
                <a:solidFill>
                  <a:schemeClr val="tx1"/>
                </a:solidFill>
                <a:effectLst/>
                <a:latin typeface="+mn-lt"/>
                <a:ea typeface="+mn-ea"/>
                <a:cs typeface="+mn-cs"/>
              </a:rPr>
              <a:t>美元。</a:t>
            </a:r>
            <a:r>
              <a:rPr lang="en-US" altLang="zh-CN" sz="1200" kern="1200" dirty="0" smtClean="0">
                <a:solidFill>
                  <a:schemeClr val="tx1"/>
                </a:solidFill>
                <a:effectLst/>
                <a:latin typeface="+mn-lt"/>
                <a:ea typeface="+mn-ea"/>
                <a:cs typeface="+mn-cs"/>
              </a:rPr>
              <a:t>1997</a:t>
            </a:r>
            <a:r>
              <a:rPr lang="zh-CN" altLang="zh-CN" sz="1200" kern="1200" dirty="0" smtClean="0">
                <a:solidFill>
                  <a:schemeClr val="tx1"/>
                </a:solidFill>
                <a:effectLst/>
                <a:latin typeface="+mn-lt"/>
                <a:ea typeface="+mn-ea"/>
                <a:cs typeface="+mn-cs"/>
              </a:rPr>
              <a:t>年，额度再次提升为等值</a:t>
            </a:r>
            <a:r>
              <a:rPr lang="en-US" altLang="zh-CN" sz="1200" kern="1200" dirty="0" smtClean="0">
                <a:solidFill>
                  <a:schemeClr val="tx1"/>
                </a:solidFill>
                <a:effectLst/>
                <a:latin typeface="+mn-lt"/>
                <a:ea typeface="+mn-ea"/>
                <a:cs typeface="+mn-cs"/>
              </a:rPr>
              <a:t>2000</a:t>
            </a:r>
            <a:r>
              <a:rPr lang="zh-CN" altLang="zh-CN" sz="1200" kern="1200" dirty="0" smtClean="0">
                <a:solidFill>
                  <a:schemeClr val="tx1"/>
                </a:solidFill>
                <a:effectLst/>
                <a:latin typeface="+mn-lt"/>
                <a:ea typeface="+mn-ea"/>
                <a:cs typeface="+mn-cs"/>
              </a:rPr>
              <a:t>美元。</a:t>
            </a:r>
          </a:p>
          <a:p>
            <a:r>
              <a:rPr lang="zh-CN" altLang="zh-CN" sz="1200" kern="1200" dirty="0" smtClean="0">
                <a:solidFill>
                  <a:schemeClr val="tx1"/>
                </a:solidFill>
                <a:effectLst/>
                <a:latin typeface="+mn-lt"/>
                <a:ea typeface="+mn-ea"/>
                <a:cs typeface="+mn-cs"/>
              </a:rPr>
              <a:t>从此，出国旅游人群成为购汇大军的主力之一，留学生们的手头也宽裕了不少。</a:t>
            </a:r>
            <a:endParaRPr lang="en-US" altLang="zh-CN" sz="1200" kern="1200" dirty="0" smtClean="0">
              <a:solidFill>
                <a:schemeClr val="tx1"/>
              </a:solidFill>
              <a:effectLst/>
              <a:latin typeface="+mn-lt"/>
              <a:ea typeface="+mn-ea"/>
              <a:cs typeface="+mn-cs"/>
            </a:endParaRPr>
          </a:p>
          <a:p>
            <a:endParaRPr lang="en-US" altLang="zh-CN" sz="1200" kern="1200" dirty="0" smtClean="0">
              <a:solidFill>
                <a:schemeClr val="tx1"/>
              </a:solidFill>
              <a:effectLst/>
              <a:latin typeface="+mn-lt"/>
              <a:ea typeface="+mn-ea"/>
              <a:cs typeface="+mn-cs"/>
            </a:endParaRPr>
          </a:p>
          <a:p>
            <a:r>
              <a:rPr lang="zh-CN" altLang="en-US" sz="1200" kern="1200" dirty="0" smtClean="0">
                <a:solidFill>
                  <a:schemeClr val="tx1"/>
                </a:solidFill>
                <a:effectLst/>
                <a:latin typeface="+mn-lt"/>
                <a:ea typeface="+mn-ea"/>
                <a:cs typeface="+mn-cs"/>
              </a:rPr>
              <a:t>（二）</a:t>
            </a:r>
            <a:r>
              <a:rPr lang="en-US" altLang="zh-CN" sz="1200" kern="1200" dirty="0" smtClean="0">
                <a:solidFill>
                  <a:schemeClr val="tx1"/>
                </a:solidFill>
                <a:effectLst/>
                <a:latin typeface="+mn-lt"/>
                <a:ea typeface="+mn-ea"/>
                <a:cs typeface="+mn-cs"/>
              </a:rPr>
              <a:t>2001</a:t>
            </a:r>
            <a:r>
              <a:rPr lang="zh-CN" altLang="zh-CN" sz="1200" kern="1200" dirty="0" smtClean="0">
                <a:solidFill>
                  <a:schemeClr val="tx1"/>
                </a:solidFill>
                <a:effectLst/>
                <a:latin typeface="+mn-lt"/>
                <a:ea typeface="+mn-ea"/>
                <a:cs typeface="+mn-cs"/>
              </a:rPr>
              <a:t>年底，我国加入世界贸易组织。随着我国对外开放的扩大和居民生活水平的提高，外汇已经</a:t>
            </a:r>
            <a:r>
              <a:rPr lang="en-US" altLang="zh-CN" sz="1200" kern="1200" dirty="0" smtClean="0">
                <a:solidFill>
                  <a:schemeClr val="tx1"/>
                </a:solidFill>
                <a:effectLst/>
                <a:latin typeface="+mn-lt"/>
                <a:ea typeface="+mn-ea"/>
                <a:cs typeface="+mn-cs"/>
              </a:rPr>
              <a:t>“</a:t>
            </a:r>
            <a:r>
              <a:rPr lang="zh-CN" altLang="zh-CN" sz="1200" kern="1200" dirty="0" smtClean="0">
                <a:solidFill>
                  <a:schemeClr val="tx1"/>
                </a:solidFill>
                <a:effectLst/>
                <a:latin typeface="+mn-lt"/>
                <a:ea typeface="+mn-ea"/>
                <a:cs typeface="+mn-cs"/>
              </a:rPr>
              <a:t>飞入寻常百姓家</a:t>
            </a:r>
            <a:r>
              <a:rPr lang="en-US" altLang="zh-CN" sz="1200" kern="1200" dirty="0" smtClean="0">
                <a:solidFill>
                  <a:schemeClr val="tx1"/>
                </a:solidFill>
                <a:effectLst/>
                <a:latin typeface="+mn-lt"/>
                <a:ea typeface="+mn-ea"/>
                <a:cs typeface="+mn-cs"/>
              </a:rPr>
              <a:t>”</a:t>
            </a:r>
            <a:r>
              <a:rPr lang="zh-CN" altLang="zh-CN" sz="1200" kern="1200" dirty="0" smtClean="0">
                <a:solidFill>
                  <a:schemeClr val="tx1"/>
                </a:solidFill>
                <a:effectLst/>
                <a:latin typeface="+mn-lt"/>
                <a:ea typeface="+mn-ea"/>
                <a:cs typeface="+mn-cs"/>
              </a:rPr>
              <a:t>。根据国际收支状况，对于个人外汇收支的管理也不在断发生着变化。最明显的变化当然要数个人购汇额度的几轮翻新，例如，</a:t>
            </a:r>
            <a:r>
              <a:rPr lang="en-US" altLang="zh-CN" sz="1200" kern="1200" dirty="0" smtClean="0">
                <a:solidFill>
                  <a:schemeClr val="tx1"/>
                </a:solidFill>
                <a:effectLst/>
                <a:latin typeface="+mn-lt"/>
                <a:ea typeface="+mn-ea"/>
                <a:cs typeface="+mn-cs"/>
              </a:rPr>
              <a:t>2001</a:t>
            </a:r>
            <a:r>
              <a:rPr lang="zh-CN" altLang="en-US" sz="1200" kern="1200" dirty="0" smtClean="0">
                <a:solidFill>
                  <a:schemeClr val="tx1"/>
                </a:solidFill>
                <a:effectLst/>
                <a:latin typeface="+mn-lt"/>
                <a:ea typeface="+mn-ea"/>
                <a:cs typeface="+mn-cs"/>
              </a:rPr>
              <a:t>年</a:t>
            </a:r>
            <a:r>
              <a:rPr lang="zh-CN" altLang="zh-CN" sz="1200" kern="1200" dirty="0" smtClean="0">
                <a:solidFill>
                  <a:schemeClr val="tx1"/>
                </a:solidFill>
                <a:effectLst/>
                <a:latin typeface="+mn-lt"/>
                <a:ea typeface="+mn-ea"/>
                <a:cs typeface="+mn-cs"/>
              </a:rPr>
              <a:t>自费留学的购汇额度从</a:t>
            </a:r>
            <a:r>
              <a:rPr lang="en-US" altLang="zh-CN" sz="1200" kern="1200" dirty="0" smtClean="0">
                <a:solidFill>
                  <a:schemeClr val="tx1"/>
                </a:solidFill>
                <a:effectLst/>
                <a:latin typeface="+mn-lt"/>
                <a:ea typeface="+mn-ea"/>
                <a:cs typeface="+mn-cs"/>
              </a:rPr>
              <a:t>1998</a:t>
            </a:r>
            <a:r>
              <a:rPr lang="zh-CN" altLang="en-US" sz="1200" kern="1200" dirty="0" smtClean="0">
                <a:solidFill>
                  <a:schemeClr val="tx1"/>
                </a:solidFill>
                <a:effectLst/>
                <a:latin typeface="+mn-lt"/>
                <a:ea typeface="+mn-ea"/>
                <a:cs typeface="+mn-cs"/>
              </a:rPr>
              <a:t>年的</a:t>
            </a:r>
            <a:r>
              <a:rPr lang="en-US" altLang="zh-CN" sz="1200" kern="1200" dirty="0" smtClean="0">
                <a:solidFill>
                  <a:schemeClr val="tx1"/>
                </a:solidFill>
                <a:effectLst/>
                <a:latin typeface="+mn-lt"/>
                <a:ea typeface="+mn-ea"/>
                <a:cs typeface="+mn-cs"/>
              </a:rPr>
              <a:t>2</a:t>
            </a:r>
            <a:r>
              <a:rPr lang="zh-CN" altLang="zh-CN" sz="1200" kern="1200" dirty="0" smtClean="0">
                <a:solidFill>
                  <a:schemeClr val="tx1"/>
                </a:solidFill>
                <a:effectLst/>
                <a:latin typeface="+mn-lt"/>
                <a:ea typeface="+mn-ea"/>
                <a:cs typeface="+mn-cs"/>
              </a:rPr>
              <a:t>千美元大幅提升至</a:t>
            </a:r>
            <a:r>
              <a:rPr lang="en-US" altLang="zh-CN" sz="1200" kern="1200" dirty="0" smtClean="0">
                <a:solidFill>
                  <a:schemeClr val="tx1"/>
                </a:solidFill>
                <a:effectLst/>
                <a:latin typeface="+mn-lt"/>
                <a:ea typeface="+mn-ea"/>
                <a:cs typeface="+mn-cs"/>
              </a:rPr>
              <a:t>2</a:t>
            </a:r>
            <a:r>
              <a:rPr lang="zh-CN" altLang="zh-CN" sz="1200" kern="1200" dirty="0" smtClean="0">
                <a:solidFill>
                  <a:schemeClr val="tx1"/>
                </a:solidFill>
                <a:effectLst/>
                <a:latin typeface="+mn-lt"/>
                <a:ea typeface="+mn-ea"/>
                <a:cs typeface="+mn-cs"/>
              </a:rPr>
              <a:t>万美元</a:t>
            </a:r>
            <a:r>
              <a:rPr lang="zh-CN" altLang="en-US" sz="1200" kern="1200" dirty="0" smtClean="0">
                <a:solidFill>
                  <a:schemeClr val="tx1"/>
                </a:solidFill>
                <a:effectLst/>
                <a:latin typeface="+mn-lt"/>
                <a:ea typeface="+mn-ea"/>
                <a:cs typeface="+mn-cs"/>
              </a:rPr>
              <a:t>；旅游、境外就医等因私购汇，</a:t>
            </a:r>
            <a:r>
              <a:rPr lang="en-US" altLang="zh-CN" sz="1200" kern="1200" dirty="0" smtClean="0">
                <a:solidFill>
                  <a:schemeClr val="tx1"/>
                </a:solidFill>
                <a:effectLst/>
                <a:latin typeface="+mn-lt"/>
                <a:ea typeface="+mn-ea"/>
                <a:cs typeface="+mn-cs"/>
              </a:rPr>
              <a:t>2001</a:t>
            </a:r>
            <a:r>
              <a:rPr lang="zh-CN" altLang="en-US" sz="1200" kern="1200" dirty="0" smtClean="0">
                <a:solidFill>
                  <a:schemeClr val="tx1"/>
                </a:solidFill>
                <a:effectLst/>
                <a:latin typeface="+mn-lt"/>
                <a:ea typeface="+mn-ea"/>
                <a:cs typeface="+mn-cs"/>
              </a:rPr>
              <a:t>年每人每次</a:t>
            </a:r>
            <a:r>
              <a:rPr lang="en-US" altLang="zh-CN" sz="1200" kern="1200" dirty="0" smtClean="0">
                <a:solidFill>
                  <a:schemeClr val="tx1"/>
                </a:solidFill>
                <a:effectLst/>
                <a:latin typeface="+mn-lt"/>
                <a:ea typeface="+mn-ea"/>
                <a:cs typeface="+mn-cs"/>
              </a:rPr>
              <a:t>2000</a:t>
            </a:r>
            <a:r>
              <a:rPr lang="zh-CN" altLang="en-US" sz="1200" kern="1200" dirty="0" smtClean="0">
                <a:solidFill>
                  <a:schemeClr val="tx1"/>
                </a:solidFill>
                <a:effectLst/>
                <a:latin typeface="+mn-lt"/>
                <a:ea typeface="+mn-ea"/>
                <a:cs typeface="+mn-cs"/>
              </a:rPr>
              <a:t>美元，</a:t>
            </a:r>
            <a:r>
              <a:rPr lang="en-US" altLang="zh-CN" sz="1200" kern="1200" dirty="0" smtClean="0">
                <a:solidFill>
                  <a:schemeClr val="tx1"/>
                </a:solidFill>
                <a:effectLst/>
                <a:latin typeface="+mn-lt"/>
                <a:ea typeface="+mn-ea"/>
                <a:cs typeface="+mn-cs"/>
              </a:rPr>
              <a:t>2003</a:t>
            </a:r>
            <a:r>
              <a:rPr lang="zh-CN" altLang="en-US" sz="1200" kern="1200" dirty="0" smtClean="0">
                <a:solidFill>
                  <a:schemeClr val="tx1"/>
                </a:solidFill>
                <a:effectLst/>
                <a:latin typeface="+mn-lt"/>
                <a:ea typeface="+mn-ea"/>
                <a:cs typeface="+mn-cs"/>
              </a:rPr>
              <a:t>年提高为每人每次</a:t>
            </a:r>
            <a:r>
              <a:rPr lang="en-US" altLang="zh-CN" sz="1200" kern="1200" dirty="0" smtClean="0">
                <a:solidFill>
                  <a:schemeClr val="tx1"/>
                </a:solidFill>
                <a:effectLst/>
                <a:latin typeface="+mn-lt"/>
                <a:ea typeface="+mn-ea"/>
                <a:cs typeface="+mn-cs"/>
              </a:rPr>
              <a:t>3000-5000</a:t>
            </a:r>
            <a:r>
              <a:rPr lang="zh-CN" altLang="en-US" sz="1200" kern="1200" dirty="0" smtClean="0">
                <a:solidFill>
                  <a:schemeClr val="tx1"/>
                </a:solidFill>
                <a:effectLst/>
                <a:latin typeface="+mn-lt"/>
                <a:ea typeface="+mn-ea"/>
                <a:cs typeface="+mn-cs"/>
              </a:rPr>
              <a:t>美元，</a:t>
            </a:r>
            <a:r>
              <a:rPr lang="en-US" altLang="zh-CN" sz="1200" kern="1200" dirty="0" smtClean="0">
                <a:solidFill>
                  <a:schemeClr val="tx1"/>
                </a:solidFill>
                <a:effectLst/>
                <a:latin typeface="+mn-lt"/>
                <a:ea typeface="+mn-ea"/>
                <a:cs typeface="+mn-cs"/>
              </a:rPr>
              <a:t>2005</a:t>
            </a:r>
            <a:r>
              <a:rPr lang="zh-CN" altLang="en-US" sz="1200" kern="1200" dirty="0" smtClean="0">
                <a:solidFill>
                  <a:schemeClr val="tx1"/>
                </a:solidFill>
                <a:effectLst/>
                <a:latin typeface="+mn-lt"/>
                <a:ea typeface="+mn-ea"/>
                <a:cs typeface="+mn-cs"/>
              </a:rPr>
              <a:t>年额度再次增加到</a:t>
            </a:r>
            <a:r>
              <a:rPr lang="en-US" altLang="zh-CN" sz="1200" kern="1200" dirty="0" smtClean="0">
                <a:solidFill>
                  <a:schemeClr val="tx1"/>
                </a:solidFill>
                <a:effectLst/>
                <a:latin typeface="+mn-lt"/>
                <a:ea typeface="+mn-ea"/>
                <a:cs typeface="+mn-cs"/>
              </a:rPr>
              <a:t>5000-8000</a:t>
            </a:r>
            <a:r>
              <a:rPr lang="zh-CN" altLang="en-US" sz="1200" kern="1200" dirty="0" smtClean="0">
                <a:solidFill>
                  <a:schemeClr val="tx1"/>
                </a:solidFill>
                <a:effectLst/>
                <a:latin typeface="+mn-lt"/>
                <a:ea typeface="+mn-ea"/>
                <a:cs typeface="+mn-cs"/>
              </a:rPr>
              <a:t>美元。</a:t>
            </a:r>
            <a:endParaRPr lang="en-US" altLang="zh-CN" sz="1200" kern="1200" dirty="0" smtClean="0">
              <a:solidFill>
                <a:schemeClr val="tx1"/>
              </a:solidFill>
              <a:effectLst/>
              <a:latin typeface="+mn-lt"/>
              <a:ea typeface="+mn-ea"/>
              <a:cs typeface="+mn-cs"/>
            </a:endParaRPr>
          </a:p>
          <a:p>
            <a:endParaRPr lang="en-US" altLang="zh-CN" sz="1200" kern="1200" dirty="0" smtClean="0">
              <a:solidFill>
                <a:schemeClr val="tx1"/>
              </a:solidFill>
              <a:effectLst/>
              <a:latin typeface="+mn-lt"/>
              <a:ea typeface="+mn-ea"/>
              <a:cs typeface="+mn-cs"/>
            </a:endParaRPr>
          </a:p>
          <a:p>
            <a:r>
              <a:rPr lang="zh-CN" altLang="en-US" sz="1200" kern="1200" dirty="0" smtClean="0">
                <a:solidFill>
                  <a:schemeClr val="tx1"/>
                </a:solidFill>
                <a:effectLst/>
                <a:latin typeface="+mn-lt"/>
                <a:ea typeface="+mn-ea"/>
                <a:cs typeface="+mn-cs"/>
              </a:rPr>
              <a:t>（三）</a:t>
            </a:r>
            <a:r>
              <a:rPr lang="zh-CN" altLang="zh-CN" sz="1200" kern="1200" dirty="0" smtClean="0">
                <a:solidFill>
                  <a:schemeClr val="tx1"/>
                </a:solidFill>
                <a:effectLst/>
                <a:latin typeface="+mn-lt"/>
                <a:ea typeface="+mn-ea"/>
                <a:cs typeface="+mn-cs"/>
              </a:rPr>
              <a:t>外汇</a:t>
            </a:r>
            <a:r>
              <a:rPr lang="en-US" altLang="zh-CN" sz="1200" kern="1200" dirty="0" smtClean="0">
                <a:solidFill>
                  <a:schemeClr val="tx1"/>
                </a:solidFill>
                <a:effectLst/>
                <a:latin typeface="+mn-lt"/>
                <a:ea typeface="+mn-ea"/>
                <a:cs typeface="+mn-cs"/>
              </a:rPr>
              <a:t>“</a:t>
            </a:r>
            <a:r>
              <a:rPr lang="zh-CN" altLang="zh-CN" sz="1200" kern="1200" dirty="0" smtClean="0">
                <a:solidFill>
                  <a:schemeClr val="tx1"/>
                </a:solidFill>
                <a:effectLst/>
                <a:latin typeface="+mn-lt"/>
                <a:ea typeface="+mn-ea"/>
                <a:cs typeface="+mn-cs"/>
              </a:rPr>
              <a:t>买得到</a:t>
            </a:r>
            <a:r>
              <a:rPr lang="en-US" altLang="zh-CN" sz="1200" kern="1200" dirty="0" smtClean="0">
                <a:solidFill>
                  <a:schemeClr val="tx1"/>
                </a:solidFill>
                <a:effectLst/>
                <a:latin typeface="+mn-lt"/>
                <a:ea typeface="+mn-ea"/>
                <a:cs typeface="+mn-cs"/>
              </a:rPr>
              <a:t>”</a:t>
            </a:r>
            <a:r>
              <a:rPr lang="zh-CN" altLang="zh-CN" sz="1200" kern="1200" dirty="0" smtClean="0">
                <a:solidFill>
                  <a:schemeClr val="tx1"/>
                </a:solidFill>
                <a:effectLst/>
                <a:latin typeface="+mn-lt"/>
                <a:ea typeface="+mn-ea"/>
                <a:cs typeface="+mn-cs"/>
              </a:rPr>
              <a:t>是一回事，</a:t>
            </a:r>
            <a:r>
              <a:rPr lang="en-US" altLang="zh-CN" sz="1200" kern="1200" dirty="0" smtClean="0">
                <a:solidFill>
                  <a:schemeClr val="tx1"/>
                </a:solidFill>
                <a:effectLst/>
                <a:latin typeface="+mn-lt"/>
                <a:ea typeface="+mn-ea"/>
                <a:cs typeface="+mn-cs"/>
              </a:rPr>
              <a:t>“</a:t>
            </a:r>
            <a:r>
              <a:rPr lang="zh-CN" altLang="zh-CN" sz="1200" kern="1200" dirty="0" smtClean="0">
                <a:solidFill>
                  <a:schemeClr val="tx1"/>
                </a:solidFill>
                <a:effectLst/>
                <a:latin typeface="+mn-lt"/>
                <a:ea typeface="+mn-ea"/>
                <a:cs typeface="+mn-cs"/>
              </a:rPr>
              <a:t>方不方便买</a:t>
            </a:r>
            <a:r>
              <a:rPr lang="en-US" altLang="zh-CN" sz="1200" kern="1200" dirty="0" smtClean="0">
                <a:solidFill>
                  <a:schemeClr val="tx1"/>
                </a:solidFill>
                <a:effectLst/>
                <a:latin typeface="+mn-lt"/>
                <a:ea typeface="+mn-ea"/>
                <a:cs typeface="+mn-cs"/>
              </a:rPr>
              <a:t>”</a:t>
            </a:r>
            <a:r>
              <a:rPr lang="zh-CN" altLang="zh-CN" sz="1200" kern="1200" dirty="0" smtClean="0">
                <a:solidFill>
                  <a:schemeClr val="tx1"/>
                </a:solidFill>
                <a:effectLst/>
                <a:latin typeface="+mn-lt"/>
                <a:ea typeface="+mn-ea"/>
                <a:cs typeface="+mn-cs"/>
              </a:rPr>
              <a:t>则是另一回事。除了关心购汇数额的多少，大家对购汇流程是否便利、省心也是相当重视的。</a:t>
            </a:r>
          </a:p>
          <a:p>
            <a:r>
              <a:rPr lang="zh-CN" altLang="zh-CN" sz="1200" kern="1200" dirty="0" smtClean="0">
                <a:solidFill>
                  <a:schemeClr val="tx1"/>
                </a:solidFill>
                <a:effectLst/>
                <a:latin typeface="+mn-lt"/>
                <a:ea typeface="+mn-ea"/>
                <a:cs typeface="+mn-cs"/>
              </a:rPr>
              <a:t>近年来，个人因私购汇的手续和凭证要求逐渐简化，供汇范围也不断扩大，个人甚至可在异地办理外汇业务，审批权限也逐步从外汇局下放到银行。</a:t>
            </a:r>
          </a:p>
          <a:p>
            <a:r>
              <a:rPr lang="zh-CN" altLang="zh-CN" sz="1200" kern="1200" dirty="0" smtClean="0">
                <a:solidFill>
                  <a:schemeClr val="tx1"/>
                </a:solidFill>
                <a:effectLst/>
                <a:latin typeface="+mn-lt"/>
                <a:ea typeface="+mn-ea"/>
                <a:cs typeface="+mn-cs"/>
              </a:rPr>
              <a:t>一系列的举措出台，更好地满足了境内个人合理的用汇需求。</a:t>
            </a:r>
          </a:p>
          <a:p>
            <a:r>
              <a:rPr lang="en-US" altLang="zh-CN" sz="1200" kern="1200" dirty="0" smtClean="0">
                <a:solidFill>
                  <a:schemeClr val="tx1"/>
                </a:solidFill>
                <a:effectLst/>
                <a:latin typeface="+mn-lt"/>
                <a:ea typeface="+mn-ea"/>
                <a:cs typeface="+mn-cs"/>
              </a:rPr>
              <a:t> </a:t>
            </a:r>
            <a:endParaRPr lang="zh-CN" altLang="zh-CN" sz="1200" kern="1200" dirty="0" smtClean="0">
              <a:solidFill>
                <a:schemeClr val="tx1"/>
              </a:solidFill>
              <a:effectLst/>
              <a:latin typeface="+mn-lt"/>
              <a:ea typeface="+mn-ea"/>
              <a:cs typeface="+mn-cs"/>
            </a:endParaRPr>
          </a:p>
          <a:p>
            <a:r>
              <a:rPr lang="en-US" altLang="zh-CN" sz="1200" kern="1200" dirty="0" smtClean="0">
                <a:solidFill>
                  <a:schemeClr val="tx1"/>
                </a:solidFill>
                <a:effectLst/>
                <a:latin typeface="+mn-lt"/>
                <a:ea typeface="+mn-ea"/>
                <a:cs typeface="+mn-cs"/>
              </a:rPr>
              <a:t>2006</a:t>
            </a:r>
            <a:r>
              <a:rPr lang="zh-CN" altLang="zh-CN" sz="1200" kern="1200" dirty="0" smtClean="0">
                <a:solidFill>
                  <a:schemeClr val="tx1"/>
                </a:solidFill>
                <a:effectLst/>
                <a:latin typeface="+mn-lt"/>
                <a:ea typeface="+mn-ea"/>
                <a:cs typeface="+mn-cs"/>
              </a:rPr>
              <a:t>年</a:t>
            </a:r>
            <a:r>
              <a:rPr lang="en-US" altLang="zh-CN" sz="1200" kern="1200" dirty="0" smtClean="0">
                <a:solidFill>
                  <a:schemeClr val="tx1"/>
                </a:solidFill>
                <a:effectLst/>
                <a:latin typeface="+mn-lt"/>
                <a:ea typeface="+mn-ea"/>
                <a:cs typeface="+mn-cs"/>
              </a:rPr>
              <a:t>5</a:t>
            </a:r>
            <a:r>
              <a:rPr lang="zh-CN" altLang="zh-CN" sz="1200" kern="1200" dirty="0" smtClean="0">
                <a:solidFill>
                  <a:schemeClr val="tx1"/>
                </a:solidFill>
                <a:effectLst/>
                <a:latin typeface="+mn-lt"/>
                <a:ea typeface="+mn-ea"/>
                <a:cs typeface="+mn-cs"/>
              </a:rPr>
              <a:t>月，我国不再对个人购汇实行单笔限额，首次提出</a:t>
            </a:r>
            <a:r>
              <a:rPr lang="en-US" altLang="zh-CN" sz="1200" kern="1200" dirty="0" smtClean="0">
                <a:solidFill>
                  <a:schemeClr val="tx1"/>
                </a:solidFill>
                <a:effectLst/>
                <a:latin typeface="+mn-lt"/>
                <a:ea typeface="+mn-ea"/>
                <a:cs typeface="+mn-cs"/>
              </a:rPr>
              <a:t>“</a:t>
            </a:r>
            <a:r>
              <a:rPr lang="zh-CN" altLang="zh-CN" sz="1200" kern="1200" dirty="0" smtClean="0">
                <a:solidFill>
                  <a:schemeClr val="tx1"/>
                </a:solidFill>
                <a:effectLst/>
                <a:latin typeface="+mn-lt"/>
                <a:ea typeface="+mn-ea"/>
                <a:cs typeface="+mn-cs"/>
              </a:rPr>
              <a:t>个人购汇年度总额</a:t>
            </a:r>
            <a:r>
              <a:rPr lang="en-US" altLang="zh-CN" sz="1200" kern="1200" dirty="0" smtClean="0">
                <a:solidFill>
                  <a:schemeClr val="tx1"/>
                </a:solidFill>
                <a:effectLst/>
                <a:latin typeface="+mn-lt"/>
                <a:ea typeface="+mn-ea"/>
                <a:cs typeface="+mn-cs"/>
              </a:rPr>
              <a:t>”</a:t>
            </a:r>
            <a:r>
              <a:rPr lang="zh-CN" altLang="zh-CN" sz="1200" kern="1200" dirty="0" smtClean="0">
                <a:solidFill>
                  <a:schemeClr val="tx1"/>
                </a:solidFill>
                <a:effectLst/>
                <a:latin typeface="+mn-lt"/>
                <a:ea typeface="+mn-ea"/>
                <a:cs typeface="+mn-cs"/>
              </a:rPr>
              <a:t>概念，即对境内个人购汇实行等值</a:t>
            </a:r>
            <a:r>
              <a:rPr lang="en-US" altLang="zh-CN" sz="1200" kern="1200" dirty="0" smtClean="0">
                <a:solidFill>
                  <a:schemeClr val="tx1"/>
                </a:solidFill>
                <a:effectLst/>
                <a:latin typeface="+mn-lt"/>
                <a:ea typeface="+mn-ea"/>
                <a:cs typeface="+mn-cs"/>
              </a:rPr>
              <a:t>2</a:t>
            </a:r>
            <a:r>
              <a:rPr lang="zh-CN" altLang="zh-CN" sz="1200" kern="1200" dirty="0" smtClean="0">
                <a:solidFill>
                  <a:schemeClr val="tx1"/>
                </a:solidFill>
                <a:effectLst/>
                <a:latin typeface="+mn-lt"/>
                <a:ea typeface="+mn-ea"/>
                <a:cs typeface="+mn-cs"/>
              </a:rPr>
              <a:t>万美元年度总额管理政策。在年度总额内的购汇，个人可凭本人有效身份证件直接在银行办理。用一个词来形容，就是</a:t>
            </a:r>
            <a:r>
              <a:rPr lang="en-US" altLang="zh-CN" sz="1200" kern="1200" dirty="0" smtClean="0">
                <a:solidFill>
                  <a:schemeClr val="tx1"/>
                </a:solidFill>
                <a:effectLst/>
                <a:latin typeface="+mn-lt"/>
                <a:ea typeface="+mn-ea"/>
                <a:cs typeface="+mn-cs"/>
              </a:rPr>
              <a:t>“</a:t>
            </a:r>
            <a:r>
              <a:rPr lang="zh-CN" altLang="zh-CN" sz="1200" kern="1200" dirty="0" smtClean="0">
                <a:solidFill>
                  <a:schemeClr val="tx1"/>
                </a:solidFill>
                <a:effectLst/>
                <a:latin typeface="+mn-lt"/>
                <a:ea typeface="+mn-ea"/>
                <a:cs typeface="+mn-cs"/>
              </a:rPr>
              <a:t>方便</a:t>
            </a:r>
            <a:r>
              <a:rPr lang="en-US" altLang="zh-CN" sz="1200" kern="1200" dirty="0" smtClean="0">
                <a:solidFill>
                  <a:schemeClr val="tx1"/>
                </a:solidFill>
                <a:effectLst/>
                <a:latin typeface="+mn-lt"/>
                <a:ea typeface="+mn-ea"/>
                <a:cs typeface="+mn-cs"/>
              </a:rPr>
              <a:t>”</a:t>
            </a:r>
            <a:r>
              <a:rPr lang="zh-CN" altLang="zh-CN" sz="1200" kern="1200" dirty="0" smtClean="0">
                <a:solidFill>
                  <a:schemeClr val="tx1"/>
                </a:solidFill>
                <a:effectLst/>
                <a:latin typeface="+mn-lt"/>
                <a:ea typeface="+mn-ea"/>
                <a:cs typeface="+mn-cs"/>
              </a:rPr>
              <a:t>。只要在额度内，证件在手，购汇不愁。从数字上，也可以看到，当年</a:t>
            </a:r>
            <a:r>
              <a:rPr lang="en-US" altLang="zh-CN" sz="1200" kern="1200" dirty="0" smtClean="0">
                <a:solidFill>
                  <a:schemeClr val="tx1"/>
                </a:solidFill>
                <a:effectLst/>
                <a:latin typeface="+mn-lt"/>
                <a:ea typeface="+mn-ea"/>
                <a:cs typeface="+mn-cs"/>
              </a:rPr>
              <a:t>5-11</a:t>
            </a:r>
            <a:r>
              <a:rPr lang="zh-CN" altLang="zh-CN" sz="1200" kern="1200" dirty="0" smtClean="0">
                <a:solidFill>
                  <a:schemeClr val="tx1"/>
                </a:solidFill>
                <a:effectLst/>
                <a:latin typeface="+mn-lt"/>
                <a:ea typeface="+mn-ea"/>
                <a:cs typeface="+mn-cs"/>
              </a:rPr>
              <a:t>月的个人购汇金额和笔数，分别比去年同期增长了</a:t>
            </a:r>
            <a:r>
              <a:rPr lang="en-US" altLang="zh-CN" sz="1200" kern="1200" dirty="0" smtClean="0">
                <a:solidFill>
                  <a:schemeClr val="tx1"/>
                </a:solidFill>
                <a:effectLst/>
                <a:latin typeface="+mn-lt"/>
                <a:ea typeface="+mn-ea"/>
                <a:cs typeface="+mn-cs"/>
              </a:rPr>
              <a:t>210</a:t>
            </a:r>
            <a:r>
              <a:rPr lang="zh-CN" altLang="zh-CN" sz="1200" kern="1200" dirty="0" smtClean="0">
                <a:solidFill>
                  <a:schemeClr val="tx1"/>
                </a:solidFill>
                <a:effectLst/>
                <a:latin typeface="+mn-lt"/>
                <a:ea typeface="+mn-ea"/>
                <a:cs typeface="+mn-cs"/>
              </a:rPr>
              <a:t>％和</a:t>
            </a:r>
            <a:r>
              <a:rPr lang="en-US" altLang="zh-CN" sz="1200" kern="1200" dirty="0" smtClean="0">
                <a:solidFill>
                  <a:schemeClr val="tx1"/>
                </a:solidFill>
                <a:effectLst/>
                <a:latin typeface="+mn-lt"/>
                <a:ea typeface="+mn-ea"/>
                <a:cs typeface="+mn-cs"/>
              </a:rPr>
              <a:t>255</a:t>
            </a:r>
            <a:r>
              <a:rPr lang="zh-CN" altLang="zh-CN" sz="1200" kern="1200" dirty="0" smtClean="0">
                <a:solidFill>
                  <a:schemeClr val="tx1"/>
                </a:solidFill>
                <a:effectLst/>
                <a:latin typeface="+mn-lt"/>
                <a:ea typeface="+mn-ea"/>
                <a:cs typeface="+mn-cs"/>
              </a:rPr>
              <a:t>％。</a:t>
            </a:r>
          </a:p>
          <a:p>
            <a:r>
              <a:rPr lang="en-US" altLang="zh-CN" sz="1200" kern="1200" dirty="0" smtClean="0">
                <a:solidFill>
                  <a:schemeClr val="tx1"/>
                </a:solidFill>
                <a:effectLst/>
                <a:latin typeface="+mn-lt"/>
                <a:ea typeface="+mn-ea"/>
                <a:cs typeface="+mn-cs"/>
              </a:rPr>
              <a:t>2006</a:t>
            </a:r>
            <a:r>
              <a:rPr lang="zh-CN" altLang="zh-CN" sz="1200" kern="1200" dirty="0" smtClean="0">
                <a:solidFill>
                  <a:schemeClr val="tx1"/>
                </a:solidFill>
                <a:effectLst/>
                <a:latin typeface="+mn-lt"/>
                <a:ea typeface="+mn-ea"/>
                <a:cs typeface="+mn-cs"/>
              </a:rPr>
              <a:t>年</a:t>
            </a:r>
            <a:r>
              <a:rPr lang="en-US" altLang="zh-CN" sz="1200" kern="1200" dirty="0" smtClean="0">
                <a:solidFill>
                  <a:schemeClr val="tx1"/>
                </a:solidFill>
                <a:effectLst/>
                <a:latin typeface="+mn-lt"/>
                <a:ea typeface="+mn-ea"/>
                <a:cs typeface="+mn-cs"/>
              </a:rPr>
              <a:t>12</a:t>
            </a:r>
            <a:r>
              <a:rPr lang="zh-CN" altLang="zh-CN" sz="1200" kern="1200" dirty="0" smtClean="0">
                <a:solidFill>
                  <a:schemeClr val="tx1"/>
                </a:solidFill>
                <a:effectLst/>
                <a:latin typeface="+mn-lt"/>
                <a:ea typeface="+mn-ea"/>
                <a:cs typeface="+mn-cs"/>
              </a:rPr>
              <a:t>月，外汇局出台《个人外汇管理办法》，</a:t>
            </a:r>
            <a:r>
              <a:rPr lang="zh-CN" altLang="zh-CN" sz="1200" kern="1200" dirty="0" smtClean="0">
                <a:solidFill>
                  <a:srgbClr val="FF0000"/>
                </a:solidFill>
                <a:effectLst/>
                <a:latin typeface="+mn-lt"/>
                <a:ea typeface="+mn-ea"/>
                <a:cs typeface="+mn-cs"/>
              </a:rPr>
              <a:t>提出对境内个人和境外个人结汇也实行年度总额管理</a:t>
            </a:r>
            <a:r>
              <a:rPr lang="zh-CN" altLang="zh-CN" sz="1200" kern="1200" dirty="0" smtClean="0">
                <a:solidFill>
                  <a:schemeClr val="tx1"/>
                </a:solidFill>
                <a:effectLst/>
                <a:latin typeface="+mn-lt"/>
                <a:ea typeface="+mn-ea"/>
                <a:cs typeface="+mn-cs"/>
              </a:rPr>
              <a:t>，改变了过去</a:t>
            </a:r>
            <a:r>
              <a:rPr lang="en-US" altLang="zh-CN" sz="1200" kern="1200" dirty="0" smtClean="0">
                <a:solidFill>
                  <a:schemeClr val="tx1"/>
                </a:solidFill>
                <a:effectLst/>
                <a:latin typeface="+mn-lt"/>
                <a:ea typeface="+mn-ea"/>
                <a:cs typeface="+mn-cs"/>
              </a:rPr>
              <a:t>“</a:t>
            </a:r>
            <a:r>
              <a:rPr lang="zh-CN" altLang="zh-CN" sz="1200" kern="1200" dirty="0" smtClean="0">
                <a:solidFill>
                  <a:schemeClr val="tx1"/>
                </a:solidFill>
                <a:effectLst/>
                <a:latin typeface="+mn-lt"/>
                <a:ea typeface="+mn-ea"/>
                <a:cs typeface="+mn-cs"/>
              </a:rPr>
              <a:t>宽进严出</a:t>
            </a:r>
            <a:r>
              <a:rPr lang="en-US" altLang="zh-CN" sz="1200" kern="1200" dirty="0" smtClean="0">
                <a:solidFill>
                  <a:schemeClr val="tx1"/>
                </a:solidFill>
                <a:effectLst/>
                <a:latin typeface="+mn-lt"/>
                <a:ea typeface="+mn-ea"/>
                <a:cs typeface="+mn-cs"/>
              </a:rPr>
              <a:t>”</a:t>
            </a:r>
            <a:r>
              <a:rPr lang="zh-CN" altLang="zh-CN" sz="1200" kern="1200" dirty="0" smtClean="0">
                <a:solidFill>
                  <a:schemeClr val="tx1"/>
                </a:solidFill>
                <a:effectLst/>
                <a:latin typeface="+mn-lt"/>
                <a:ea typeface="+mn-ea"/>
                <a:cs typeface="+mn-cs"/>
              </a:rPr>
              <a:t>的管理模式，体现了资金流出入均衡管理的原则。</a:t>
            </a:r>
          </a:p>
          <a:p>
            <a:r>
              <a:rPr lang="en-US" altLang="zh-CN" sz="1200" kern="1200" dirty="0" smtClean="0">
                <a:solidFill>
                  <a:schemeClr val="tx1"/>
                </a:solidFill>
                <a:effectLst/>
                <a:latin typeface="+mn-lt"/>
                <a:ea typeface="+mn-ea"/>
                <a:cs typeface="+mn-cs"/>
              </a:rPr>
              <a:t>2007</a:t>
            </a:r>
            <a:r>
              <a:rPr lang="zh-CN" altLang="zh-CN" sz="1200" kern="1200" dirty="0" smtClean="0">
                <a:solidFill>
                  <a:schemeClr val="tx1"/>
                </a:solidFill>
                <a:effectLst/>
                <a:latin typeface="+mn-lt"/>
                <a:ea typeface="+mn-ea"/>
                <a:cs typeface="+mn-cs"/>
              </a:rPr>
              <a:t>年外汇局出台《实施细则》，明确个人结汇和境内个人购汇年度总额分别为每人每年等值</a:t>
            </a:r>
            <a:r>
              <a:rPr lang="en-US" altLang="zh-CN" sz="1200" kern="1200" dirty="0" smtClean="0">
                <a:solidFill>
                  <a:schemeClr val="tx1"/>
                </a:solidFill>
                <a:effectLst/>
                <a:latin typeface="+mn-lt"/>
                <a:ea typeface="+mn-ea"/>
                <a:cs typeface="+mn-cs"/>
              </a:rPr>
              <a:t>5</a:t>
            </a:r>
            <a:r>
              <a:rPr lang="zh-CN" altLang="zh-CN" sz="1200" kern="1200" dirty="0" smtClean="0">
                <a:solidFill>
                  <a:schemeClr val="tx1"/>
                </a:solidFill>
                <a:effectLst/>
                <a:latin typeface="+mn-lt"/>
                <a:ea typeface="+mn-ea"/>
                <a:cs typeface="+mn-cs"/>
              </a:rPr>
              <a:t>万美元。从此奠定了</a:t>
            </a:r>
            <a:r>
              <a:rPr lang="en-US" altLang="zh-CN" sz="1200" kern="1200" dirty="0" smtClean="0">
                <a:solidFill>
                  <a:schemeClr val="tx1"/>
                </a:solidFill>
                <a:effectLst/>
                <a:latin typeface="+mn-lt"/>
                <a:ea typeface="+mn-ea"/>
                <a:cs typeface="+mn-cs"/>
              </a:rPr>
              <a:t>“</a:t>
            </a:r>
            <a:r>
              <a:rPr lang="zh-CN" altLang="zh-CN" sz="1200" kern="1200" dirty="0" smtClean="0">
                <a:solidFill>
                  <a:schemeClr val="tx1"/>
                </a:solidFill>
                <a:effectLst/>
                <a:latin typeface="+mn-lt"/>
                <a:ea typeface="+mn-ea"/>
                <a:cs typeface="+mn-cs"/>
              </a:rPr>
              <a:t>个人结售汇年度便利化额度</a:t>
            </a:r>
            <a:r>
              <a:rPr lang="en-US" altLang="zh-CN" sz="1200" kern="1200" dirty="0" smtClean="0">
                <a:solidFill>
                  <a:schemeClr val="tx1"/>
                </a:solidFill>
                <a:effectLst/>
                <a:latin typeface="+mn-lt"/>
                <a:ea typeface="+mn-ea"/>
                <a:cs typeface="+mn-cs"/>
              </a:rPr>
              <a:t>+</a:t>
            </a:r>
            <a:r>
              <a:rPr lang="zh-CN" altLang="zh-CN" sz="1200" kern="1200" dirty="0" smtClean="0">
                <a:solidFill>
                  <a:schemeClr val="tx1"/>
                </a:solidFill>
                <a:effectLst/>
                <a:latin typeface="+mn-lt"/>
                <a:ea typeface="+mn-ea"/>
                <a:cs typeface="+mn-cs"/>
              </a:rPr>
              <a:t>真实性合规性审核</a:t>
            </a:r>
            <a:r>
              <a:rPr lang="en-US" altLang="zh-CN" sz="1200" kern="1200" dirty="0" smtClean="0">
                <a:solidFill>
                  <a:schemeClr val="tx1"/>
                </a:solidFill>
                <a:effectLst/>
                <a:latin typeface="+mn-lt"/>
                <a:ea typeface="+mn-ea"/>
                <a:cs typeface="+mn-cs"/>
              </a:rPr>
              <a:t>”</a:t>
            </a:r>
            <a:r>
              <a:rPr lang="zh-CN" altLang="zh-CN" sz="1200" kern="1200" dirty="0" smtClean="0">
                <a:solidFill>
                  <a:schemeClr val="tx1"/>
                </a:solidFill>
                <a:effectLst/>
                <a:latin typeface="+mn-lt"/>
                <a:ea typeface="+mn-ea"/>
                <a:cs typeface="+mn-cs"/>
              </a:rPr>
              <a:t>的管理模式。</a:t>
            </a:r>
          </a:p>
          <a:p>
            <a:r>
              <a:rPr lang="zh-CN" altLang="en-US" sz="1200" kern="1200" dirty="0" smtClean="0">
                <a:solidFill>
                  <a:schemeClr val="tx1"/>
                </a:solidFill>
                <a:effectLst/>
                <a:latin typeface="+mn-lt"/>
                <a:ea typeface="+mn-ea"/>
                <a:cs typeface="+mn-cs"/>
              </a:rPr>
              <a:t>伴随着</a:t>
            </a:r>
            <a:r>
              <a:rPr lang="zh-CN" altLang="zh-CN" sz="1200" kern="1200" dirty="0" smtClean="0">
                <a:solidFill>
                  <a:schemeClr val="tx1"/>
                </a:solidFill>
                <a:effectLst/>
                <a:latin typeface="+mn-lt"/>
                <a:ea typeface="+mn-ea"/>
                <a:cs typeface="+mn-cs"/>
              </a:rPr>
              <a:t>电子信息技术发展日新月异，网上银行、自助终端、电话银行、手机银行</a:t>
            </a:r>
            <a:r>
              <a:rPr lang="zh-CN" altLang="en-US" sz="1200" kern="1200" dirty="0" smtClean="0">
                <a:solidFill>
                  <a:schemeClr val="tx1"/>
                </a:solidFill>
                <a:effectLst/>
                <a:latin typeface="+mn-lt"/>
                <a:ea typeface="+mn-ea"/>
                <a:cs typeface="+mn-cs"/>
              </a:rPr>
              <a:t>等多种业务办理渠道走进人们的生活。</a:t>
            </a:r>
            <a:r>
              <a:rPr lang="en-US" altLang="zh-CN" sz="1200" kern="1200" dirty="0" smtClean="0">
                <a:solidFill>
                  <a:schemeClr val="tx1"/>
                </a:solidFill>
                <a:effectLst/>
                <a:latin typeface="+mn-lt"/>
                <a:ea typeface="+mn-ea"/>
                <a:cs typeface="+mn-cs"/>
              </a:rPr>
              <a:t>2011</a:t>
            </a:r>
            <a:r>
              <a:rPr lang="zh-CN" altLang="zh-CN" sz="1200" kern="1200" dirty="0" smtClean="0">
                <a:solidFill>
                  <a:schemeClr val="tx1"/>
                </a:solidFill>
                <a:effectLst/>
                <a:latin typeface="+mn-lt"/>
                <a:ea typeface="+mn-ea"/>
                <a:cs typeface="+mn-cs"/>
              </a:rPr>
              <a:t>年，我国允许银行开办电子银行结售汇业务。从此以后，不必再专门跑去银行柜台，足不出户，也能轻松买到外汇了。</a:t>
            </a:r>
          </a:p>
        </p:txBody>
      </p:sp>
      <p:sp>
        <p:nvSpPr>
          <p:cNvPr id="4" name="灯片编号占位符 3"/>
          <p:cNvSpPr>
            <a:spLocks noGrp="1"/>
          </p:cNvSpPr>
          <p:nvPr>
            <p:ph type="sldNum" sz="quarter" idx="10"/>
          </p:nvPr>
        </p:nvSpPr>
        <p:spPr/>
        <p:txBody>
          <a:bodyPr/>
          <a:lstStyle/>
          <a:p>
            <a:fld id="{A6837353-30EB-4A48-80EB-173D804AEFBD}" type="slidenum">
              <a:rPr lang="zh-CN" altLang="en-US" smtClean="0"/>
              <a:t>3</a:t>
            </a:fld>
            <a:endParaRPr lang="zh-CN" altLang="en-US"/>
          </a:p>
        </p:txBody>
      </p:sp>
    </p:spTree>
    <p:extLst>
      <p:ext uri="{BB962C8B-B14F-4D97-AF65-F5344CB8AC3E}">
        <p14:creationId xmlns:p14="http://schemas.microsoft.com/office/powerpoint/2010/main" val="6617863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35</a:t>
            </a:fld>
            <a:endParaRPr lang="zh-CN" altLang="en-US"/>
          </a:p>
        </p:txBody>
      </p:sp>
    </p:spTree>
    <p:extLst>
      <p:ext uri="{BB962C8B-B14F-4D97-AF65-F5344CB8AC3E}">
        <p14:creationId xmlns:p14="http://schemas.microsoft.com/office/powerpoint/2010/main" val="88951337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36</a:t>
            </a:fld>
            <a:endParaRPr lang="zh-CN" altLang="en-US"/>
          </a:p>
        </p:txBody>
      </p:sp>
    </p:spTree>
    <p:extLst>
      <p:ext uri="{BB962C8B-B14F-4D97-AF65-F5344CB8AC3E}">
        <p14:creationId xmlns:p14="http://schemas.microsoft.com/office/powerpoint/2010/main" val="16454955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37</a:t>
            </a:fld>
            <a:endParaRPr lang="zh-CN" altLang="en-US"/>
          </a:p>
        </p:txBody>
      </p:sp>
    </p:spTree>
    <p:extLst>
      <p:ext uri="{BB962C8B-B14F-4D97-AF65-F5344CB8AC3E}">
        <p14:creationId xmlns:p14="http://schemas.microsoft.com/office/powerpoint/2010/main" val="181395602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38</a:t>
            </a:fld>
            <a:endParaRPr lang="zh-CN" altLang="en-US"/>
          </a:p>
        </p:txBody>
      </p:sp>
    </p:spTree>
    <p:extLst>
      <p:ext uri="{BB962C8B-B14F-4D97-AF65-F5344CB8AC3E}">
        <p14:creationId xmlns:p14="http://schemas.microsoft.com/office/powerpoint/2010/main" val="162039712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39</a:t>
            </a:fld>
            <a:endParaRPr lang="zh-CN" altLang="en-US"/>
          </a:p>
        </p:txBody>
      </p:sp>
    </p:spTree>
    <p:extLst>
      <p:ext uri="{BB962C8B-B14F-4D97-AF65-F5344CB8AC3E}">
        <p14:creationId xmlns:p14="http://schemas.microsoft.com/office/powerpoint/2010/main" val="93625987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40</a:t>
            </a:fld>
            <a:endParaRPr lang="zh-CN" altLang="en-US"/>
          </a:p>
        </p:txBody>
      </p:sp>
    </p:spTree>
    <p:extLst>
      <p:ext uri="{BB962C8B-B14F-4D97-AF65-F5344CB8AC3E}">
        <p14:creationId xmlns:p14="http://schemas.microsoft.com/office/powerpoint/2010/main" val="214753121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41</a:t>
            </a:fld>
            <a:endParaRPr lang="zh-CN" altLang="en-US"/>
          </a:p>
        </p:txBody>
      </p:sp>
    </p:spTree>
    <p:extLst>
      <p:ext uri="{BB962C8B-B14F-4D97-AF65-F5344CB8AC3E}">
        <p14:creationId xmlns:p14="http://schemas.microsoft.com/office/powerpoint/2010/main" val="288105646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43</a:t>
            </a:fld>
            <a:endParaRPr lang="zh-CN" altLang="en-US"/>
          </a:p>
        </p:txBody>
      </p:sp>
    </p:spTree>
    <p:extLst>
      <p:ext uri="{BB962C8B-B14F-4D97-AF65-F5344CB8AC3E}">
        <p14:creationId xmlns:p14="http://schemas.microsoft.com/office/powerpoint/2010/main" val="420772633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44</a:t>
            </a:fld>
            <a:endParaRPr lang="zh-CN" altLang="en-US"/>
          </a:p>
        </p:txBody>
      </p:sp>
    </p:spTree>
    <p:extLst>
      <p:ext uri="{BB962C8B-B14F-4D97-AF65-F5344CB8AC3E}">
        <p14:creationId xmlns:p14="http://schemas.microsoft.com/office/powerpoint/2010/main" val="31272748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45</a:t>
            </a:fld>
            <a:endParaRPr lang="zh-CN" altLang="en-US"/>
          </a:p>
        </p:txBody>
      </p:sp>
    </p:spTree>
    <p:extLst>
      <p:ext uri="{BB962C8B-B14F-4D97-AF65-F5344CB8AC3E}">
        <p14:creationId xmlns:p14="http://schemas.microsoft.com/office/powerpoint/2010/main" val="37125833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r>
              <a:rPr lang="zh-CN" altLang="en-US" dirty="0" smtClean="0"/>
              <a:t>事前、事中、事后。展业要求贯穿业务始终。</a:t>
            </a:r>
            <a:endParaRPr lang="en-US" altLang="zh-CN" dirty="0" smtClean="0"/>
          </a:p>
        </p:txBody>
      </p:sp>
      <p:sp>
        <p:nvSpPr>
          <p:cNvPr id="4" name="灯片编号占位符 3"/>
          <p:cNvSpPr>
            <a:spLocks noGrp="1"/>
          </p:cNvSpPr>
          <p:nvPr>
            <p:ph type="sldNum" sz="quarter" idx="10"/>
          </p:nvPr>
        </p:nvSpPr>
        <p:spPr/>
        <p:txBody>
          <a:bodyPr/>
          <a:lstStyle/>
          <a:p>
            <a:fld id="{A6837353-30EB-4A48-80EB-173D804AEFBD}" type="slidenum">
              <a:rPr lang="zh-CN" altLang="en-US" smtClean="0"/>
              <a:t>4</a:t>
            </a:fld>
            <a:endParaRPr lang="zh-CN" altLang="en-US"/>
          </a:p>
        </p:txBody>
      </p:sp>
    </p:spTree>
    <p:extLst>
      <p:ext uri="{BB962C8B-B14F-4D97-AF65-F5344CB8AC3E}">
        <p14:creationId xmlns:p14="http://schemas.microsoft.com/office/powerpoint/2010/main" val="414495008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46</a:t>
            </a:fld>
            <a:endParaRPr lang="zh-CN" altLang="en-US"/>
          </a:p>
        </p:txBody>
      </p:sp>
    </p:spTree>
    <p:extLst>
      <p:ext uri="{BB962C8B-B14F-4D97-AF65-F5344CB8AC3E}">
        <p14:creationId xmlns:p14="http://schemas.microsoft.com/office/powerpoint/2010/main" val="308847415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47</a:t>
            </a:fld>
            <a:endParaRPr lang="zh-CN" altLang="en-US"/>
          </a:p>
        </p:txBody>
      </p:sp>
    </p:spTree>
    <p:extLst>
      <p:ext uri="{BB962C8B-B14F-4D97-AF65-F5344CB8AC3E}">
        <p14:creationId xmlns:p14="http://schemas.microsoft.com/office/powerpoint/2010/main" val="271573453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48</a:t>
            </a:fld>
            <a:endParaRPr lang="zh-CN" altLang="en-US"/>
          </a:p>
        </p:txBody>
      </p:sp>
    </p:spTree>
    <p:extLst>
      <p:ext uri="{BB962C8B-B14F-4D97-AF65-F5344CB8AC3E}">
        <p14:creationId xmlns:p14="http://schemas.microsoft.com/office/powerpoint/2010/main" val="409339077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49</a:t>
            </a:fld>
            <a:endParaRPr lang="zh-CN" altLang="en-US"/>
          </a:p>
        </p:txBody>
      </p:sp>
    </p:spTree>
    <p:extLst>
      <p:ext uri="{BB962C8B-B14F-4D97-AF65-F5344CB8AC3E}">
        <p14:creationId xmlns:p14="http://schemas.microsoft.com/office/powerpoint/2010/main" val="64503550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r>
              <a:rPr lang="zh-CN" altLang="zh-CN" sz="1200" kern="1200" dirty="0" smtClean="0">
                <a:solidFill>
                  <a:schemeClr val="tx1"/>
                </a:solidFill>
                <a:effectLst/>
                <a:latin typeface="+mn-lt"/>
                <a:ea typeface="+mn-ea"/>
                <a:cs typeface="+mn-cs"/>
              </a:rPr>
              <a:t>当前，我国尚未放开个人购买境外人寿保险和投资返还分红类保险，仅允许境内个人在境外旅行、留学和商务活动等情况下购买个人人身意外险、疾病保险。各行在为个人客户办理跨境汇款业务时，应认真落实展业尽职调查要求，重点审查境内个人客户与境外机构间的业务往来。对可能涉及对外投资等监管尚未放开的跨境汇款，应要求客户进一步提供交易证明材料，严防合规风险。</a:t>
            </a:r>
          </a:p>
          <a:p>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50</a:t>
            </a:fld>
            <a:endParaRPr lang="zh-CN" altLang="en-US"/>
          </a:p>
        </p:txBody>
      </p:sp>
    </p:spTree>
    <p:extLst>
      <p:ext uri="{BB962C8B-B14F-4D97-AF65-F5344CB8AC3E}">
        <p14:creationId xmlns:p14="http://schemas.microsoft.com/office/powerpoint/2010/main" val="393775740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51</a:t>
            </a:fld>
            <a:endParaRPr lang="zh-CN" altLang="en-US"/>
          </a:p>
        </p:txBody>
      </p:sp>
    </p:spTree>
    <p:extLst>
      <p:ext uri="{BB962C8B-B14F-4D97-AF65-F5344CB8AC3E}">
        <p14:creationId xmlns:p14="http://schemas.microsoft.com/office/powerpoint/2010/main" val="419877079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52</a:t>
            </a:fld>
            <a:endParaRPr lang="zh-CN" altLang="en-US"/>
          </a:p>
        </p:txBody>
      </p:sp>
    </p:spTree>
    <p:extLst>
      <p:ext uri="{BB962C8B-B14F-4D97-AF65-F5344CB8AC3E}">
        <p14:creationId xmlns:p14="http://schemas.microsoft.com/office/powerpoint/2010/main" val="235094186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dirty="0" smtClean="0">
                <a:latin typeface="仿宋" panose="02010609060101010101" pitchFamily="49" charset="-122"/>
                <a:ea typeface="仿宋" panose="02010609060101010101" pitchFamily="49" charset="-122"/>
              </a:rPr>
              <a:t>“</a:t>
            </a:r>
            <a:r>
              <a:rPr lang="zh-CN" altLang="zh-CN" sz="1200" dirty="0" smtClean="0">
                <a:latin typeface="仿宋" panose="02010609060101010101" pitchFamily="49" charset="-122"/>
                <a:ea typeface="仿宋" panose="02010609060101010101" pitchFamily="49" charset="-122"/>
              </a:rPr>
              <a:t>个人对外贸易经营者</a:t>
            </a:r>
            <a:r>
              <a:rPr lang="zh-CN" altLang="en-US" sz="1200" dirty="0" smtClean="0">
                <a:latin typeface="仿宋" panose="02010609060101010101" pitchFamily="49" charset="-122"/>
                <a:ea typeface="仿宋" panose="02010609060101010101" pitchFamily="49" charset="-122"/>
              </a:rPr>
              <a:t>”</a:t>
            </a:r>
            <a:r>
              <a:rPr lang="zh-CN" altLang="zh-CN" sz="1200" dirty="0" smtClean="0">
                <a:latin typeface="仿宋" panose="02010609060101010101" pitchFamily="49" charset="-122"/>
                <a:ea typeface="仿宋" panose="02010609060101010101" pitchFamily="49" charset="-122"/>
              </a:rPr>
              <a:t>指依法办理工商登记或者其他执业手续，取得个人工商营业执照或者其他执业证明，并按照国务院商务主管部门的规定，办理对外贸易经营备案登记，取得对外贸易经营权，从事对外贸易经营活动的个人。</a:t>
            </a:r>
            <a:endParaRPr lang="en-US" altLang="zh-CN" sz="1200" dirty="0" smtClean="0">
              <a:latin typeface="仿宋" panose="02010609060101010101" pitchFamily="49" charset="-122"/>
              <a:ea typeface="仿宋" panose="02010609060101010101" pitchFamily="49" charset="-122"/>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latin typeface="仿宋" panose="02010609060101010101" pitchFamily="49" charset="-122"/>
                <a:ea typeface="仿宋" panose="02010609060101010101" pitchFamily="49" charset="-122"/>
              </a:rPr>
              <a:t>“</a:t>
            </a:r>
            <a:r>
              <a:rPr lang="zh-CN" altLang="zh-CN" dirty="0" smtClean="0">
                <a:latin typeface="仿宋" panose="02010609060101010101" pitchFamily="49" charset="-122"/>
                <a:ea typeface="仿宋" panose="02010609060101010101" pitchFamily="49" charset="-122"/>
              </a:rPr>
              <a:t>个体工商户</a:t>
            </a:r>
            <a:r>
              <a:rPr lang="zh-CN" altLang="en-US" dirty="0" smtClean="0">
                <a:latin typeface="仿宋" panose="02010609060101010101" pitchFamily="49" charset="-122"/>
                <a:ea typeface="仿宋" panose="02010609060101010101" pitchFamily="49" charset="-122"/>
              </a:rPr>
              <a:t>”</a:t>
            </a:r>
            <a:r>
              <a:rPr lang="zh-CN" altLang="zh-CN" dirty="0" smtClean="0">
                <a:latin typeface="仿宋" panose="02010609060101010101" pitchFamily="49" charset="-122"/>
                <a:ea typeface="仿宋" panose="02010609060101010101" pitchFamily="49" charset="-122"/>
              </a:rPr>
              <a:t>指有经营能力并依法办理工商登记或者其他执业手续，取得个人工商营业执照或者其他执业证明，从事工商业经营的个人。个体工商户无对外贸易经营权，必须委托有对外贸易经营权的企业办理进出口贸易。</a:t>
            </a:r>
            <a:endParaRPr lang="zh-CN" altLang="zh-CN" sz="1200" dirty="0" smtClean="0">
              <a:latin typeface="仿宋" panose="02010609060101010101" pitchFamily="49" charset="-122"/>
              <a:ea typeface="仿宋" panose="02010609060101010101" pitchFamily="49" charset="-122"/>
            </a:endParaRPr>
          </a:p>
          <a:p>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53</a:t>
            </a:fld>
            <a:endParaRPr lang="zh-CN" altLang="en-US"/>
          </a:p>
        </p:txBody>
      </p:sp>
    </p:spTree>
    <p:extLst>
      <p:ext uri="{BB962C8B-B14F-4D97-AF65-F5344CB8AC3E}">
        <p14:creationId xmlns:p14="http://schemas.microsoft.com/office/powerpoint/2010/main" val="292134637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54</a:t>
            </a:fld>
            <a:endParaRPr lang="zh-CN" altLang="en-US"/>
          </a:p>
        </p:txBody>
      </p:sp>
    </p:spTree>
    <p:extLst>
      <p:ext uri="{BB962C8B-B14F-4D97-AF65-F5344CB8AC3E}">
        <p14:creationId xmlns:p14="http://schemas.microsoft.com/office/powerpoint/2010/main" val="340841824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dirty="0" smtClean="0"/>
          </a:p>
          <a:p>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55</a:t>
            </a:fld>
            <a:endParaRPr lang="zh-CN" altLang="en-US"/>
          </a:p>
        </p:txBody>
      </p:sp>
    </p:spTree>
    <p:extLst>
      <p:ext uri="{BB962C8B-B14F-4D97-AF65-F5344CB8AC3E}">
        <p14:creationId xmlns:p14="http://schemas.microsoft.com/office/powerpoint/2010/main" val="25473551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en-US" altLang="zh-CN" dirty="0" smtClean="0"/>
          </a:p>
        </p:txBody>
      </p:sp>
      <p:sp>
        <p:nvSpPr>
          <p:cNvPr id="4" name="灯片编号占位符 3"/>
          <p:cNvSpPr>
            <a:spLocks noGrp="1"/>
          </p:cNvSpPr>
          <p:nvPr>
            <p:ph type="sldNum" sz="quarter" idx="10"/>
          </p:nvPr>
        </p:nvSpPr>
        <p:spPr/>
        <p:txBody>
          <a:bodyPr/>
          <a:lstStyle/>
          <a:p>
            <a:fld id="{A6837353-30EB-4A48-80EB-173D804AEFBD}" type="slidenum">
              <a:rPr lang="zh-CN" altLang="en-US" smtClean="0"/>
              <a:t>5</a:t>
            </a:fld>
            <a:endParaRPr lang="zh-CN" altLang="en-US"/>
          </a:p>
        </p:txBody>
      </p:sp>
    </p:spTree>
    <p:extLst>
      <p:ext uri="{BB962C8B-B14F-4D97-AF65-F5344CB8AC3E}">
        <p14:creationId xmlns:p14="http://schemas.microsoft.com/office/powerpoint/2010/main" val="6661399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pPr fontAlgn="b"/>
            <a:r>
              <a:rPr lang="zh-CN" altLang="zh-CN" dirty="0" smtClean="0">
                <a:latin typeface="仿宋" panose="02010609060101010101" pitchFamily="49" charset="-122"/>
                <a:ea typeface="仿宋" panose="02010609060101010101" pitchFamily="49" charset="-122"/>
              </a:rPr>
              <a:t>个体工商户的经营情况和交易信息真实透明，依法正常经营，在人民银行、外汇管理局、工商、税务等其他机关没有重大违规记录；经营者个人没有重大违规和不良记录，反洗钱检索结果显示客户身份识别真实合规。</a:t>
            </a:r>
            <a:endParaRPr lang="en-US" altLang="zh-CN" dirty="0" smtClean="0">
              <a:latin typeface="仿宋" panose="02010609060101010101" pitchFamily="49" charset="-122"/>
              <a:ea typeface="仿宋" panose="02010609060101010101" pitchFamily="49" charset="-122"/>
            </a:endParaRPr>
          </a:p>
          <a:p>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57</a:t>
            </a:fld>
            <a:endParaRPr lang="zh-CN" altLang="en-US"/>
          </a:p>
        </p:txBody>
      </p:sp>
    </p:spTree>
    <p:extLst>
      <p:ext uri="{BB962C8B-B14F-4D97-AF65-F5344CB8AC3E}">
        <p14:creationId xmlns:p14="http://schemas.microsoft.com/office/powerpoint/2010/main" val="334545626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58</a:t>
            </a:fld>
            <a:endParaRPr lang="zh-CN" altLang="en-US"/>
          </a:p>
        </p:txBody>
      </p:sp>
    </p:spTree>
    <p:extLst>
      <p:ext uri="{BB962C8B-B14F-4D97-AF65-F5344CB8AC3E}">
        <p14:creationId xmlns:p14="http://schemas.microsoft.com/office/powerpoint/2010/main" val="26474948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59</a:t>
            </a:fld>
            <a:endParaRPr lang="zh-CN" altLang="en-US"/>
          </a:p>
        </p:txBody>
      </p:sp>
    </p:spTree>
    <p:extLst>
      <p:ext uri="{BB962C8B-B14F-4D97-AF65-F5344CB8AC3E}">
        <p14:creationId xmlns:p14="http://schemas.microsoft.com/office/powerpoint/2010/main" val="230260984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61</a:t>
            </a:fld>
            <a:endParaRPr lang="zh-CN" altLang="en-US"/>
          </a:p>
        </p:txBody>
      </p:sp>
    </p:spTree>
    <p:extLst>
      <p:ext uri="{BB962C8B-B14F-4D97-AF65-F5344CB8AC3E}">
        <p14:creationId xmlns:p14="http://schemas.microsoft.com/office/powerpoint/2010/main" val="192181586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66</a:t>
            </a:fld>
            <a:endParaRPr lang="zh-CN" altLang="en-US"/>
          </a:p>
        </p:txBody>
      </p:sp>
    </p:spTree>
    <p:extLst>
      <p:ext uri="{BB962C8B-B14F-4D97-AF65-F5344CB8AC3E}">
        <p14:creationId xmlns:p14="http://schemas.microsoft.com/office/powerpoint/2010/main" val="40091427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mn-lt"/>
                <a:ea typeface="+mn-ea"/>
                <a:cs typeface="+mn-cs"/>
              </a:rPr>
              <a:t>2018</a:t>
            </a:r>
            <a:r>
              <a:rPr lang="zh-CN" altLang="zh-CN" sz="1200" kern="1200" dirty="0" smtClean="0">
                <a:solidFill>
                  <a:schemeClr val="tx1"/>
                </a:solidFill>
                <a:effectLst/>
                <a:latin typeface="+mn-lt"/>
                <a:ea typeface="+mn-ea"/>
                <a:cs typeface="+mn-cs"/>
              </a:rPr>
              <a:t>年</a:t>
            </a:r>
            <a:r>
              <a:rPr lang="en-US" altLang="zh-CN" sz="1200" kern="1200" dirty="0" smtClean="0">
                <a:solidFill>
                  <a:schemeClr val="tx1"/>
                </a:solidFill>
                <a:effectLst/>
                <a:latin typeface="+mn-lt"/>
                <a:ea typeface="+mn-ea"/>
                <a:cs typeface="+mn-cs"/>
              </a:rPr>
              <a:t>8</a:t>
            </a:r>
            <a:r>
              <a:rPr lang="zh-CN" altLang="zh-CN" sz="1200" kern="1200" dirty="0" smtClean="0">
                <a:solidFill>
                  <a:schemeClr val="tx1"/>
                </a:solidFill>
                <a:effectLst/>
                <a:latin typeface="+mn-lt"/>
                <a:ea typeface="+mn-ea"/>
                <a:cs typeface="+mn-cs"/>
              </a:rPr>
              <a:t>月</a:t>
            </a:r>
            <a:r>
              <a:rPr lang="en-US" altLang="zh-CN" sz="1200" kern="1200" dirty="0" smtClean="0">
                <a:solidFill>
                  <a:schemeClr val="tx1"/>
                </a:solidFill>
                <a:effectLst/>
                <a:latin typeface="+mn-lt"/>
                <a:ea typeface="+mn-ea"/>
                <a:cs typeface="+mn-cs"/>
              </a:rPr>
              <a:t>6</a:t>
            </a:r>
            <a:r>
              <a:rPr lang="zh-CN" altLang="zh-CN" sz="1200" kern="1200" dirty="0" smtClean="0">
                <a:solidFill>
                  <a:schemeClr val="tx1"/>
                </a:solidFill>
                <a:effectLst/>
                <a:latin typeface="+mn-lt"/>
                <a:ea typeface="+mn-ea"/>
                <a:cs typeface="+mn-cs"/>
              </a:rPr>
              <a:t>日，国务院办公厅印发《港澳台居民居住证申领发放办法》，并于</a:t>
            </a:r>
            <a:r>
              <a:rPr lang="en-US" altLang="zh-CN" sz="1200" kern="1200" dirty="0" smtClean="0">
                <a:solidFill>
                  <a:schemeClr val="tx1"/>
                </a:solidFill>
                <a:effectLst/>
                <a:latin typeface="+mn-lt"/>
                <a:ea typeface="+mn-ea"/>
                <a:cs typeface="+mn-cs"/>
              </a:rPr>
              <a:t>9</a:t>
            </a:r>
            <a:r>
              <a:rPr lang="zh-CN" altLang="zh-CN" sz="1200" kern="1200" dirty="0" smtClean="0">
                <a:solidFill>
                  <a:schemeClr val="tx1"/>
                </a:solidFill>
                <a:effectLst/>
                <a:latin typeface="+mn-lt"/>
                <a:ea typeface="+mn-ea"/>
                <a:cs typeface="+mn-cs"/>
              </a:rPr>
              <a:t>月</a:t>
            </a:r>
            <a:r>
              <a:rPr lang="en-US" altLang="zh-CN" sz="1200" kern="1200" dirty="0" smtClean="0">
                <a:solidFill>
                  <a:schemeClr val="tx1"/>
                </a:solidFill>
                <a:effectLst/>
                <a:latin typeface="+mn-lt"/>
                <a:ea typeface="+mn-ea"/>
                <a:cs typeface="+mn-cs"/>
              </a:rPr>
              <a:t>1</a:t>
            </a:r>
            <a:r>
              <a:rPr lang="zh-CN" altLang="zh-CN" sz="1200" kern="1200" dirty="0" smtClean="0">
                <a:solidFill>
                  <a:schemeClr val="tx1"/>
                </a:solidFill>
                <a:effectLst/>
                <a:latin typeface="+mn-lt"/>
                <a:ea typeface="+mn-ea"/>
                <a:cs typeface="+mn-cs"/>
              </a:rPr>
              <a:t>日正式实施。个人办理结售汇等业务时，港澳台居民居住证、港澳居民来往内地通行证、台湾居民来往大陆通行证，均可作为合法有效身份证件。银行在为持《港澳台居民居住证》公民办理业务时，“证件类型”栏选择“港澳居民来往内地通行证”或“台湾居民来往大陆通行证”，“证件号码”栏录入《港澳台居民居住证》中通行证号码，同时在“补充证件号码”栏中准确完整录入港澳台公民身份号码（</a:t>
            </a:r>
            <a:r>
              <a:rPr lang="en-US" altLang="zh-CN" sz="1200" kern="1200" dirty="0" smtClean="0">
                <a:solidFill>
                  <a:schemeClr val="tx1"/>
                </a:solidFill>
                <a:effectLst/>
                <a:latin typeface="+mn-lt"/>
                <a:ea typeface="+mn-ea"/>
                <a:cs typeface="+mn-cs"/>
              </a:rPr>
              <a:t>81</a:t>
            </a:r>
            <a:r>
              <a:rPr lang="zh-CN" altLang="zh-CN" sz="1200" kern="1200" dirty="0" smtClean="0">
                <a:solidFill>
                  <a:schemeClr val="tx1"/>
                </a:solidFill>
                <a:effectLst/>
                <a:latin typeface="+mn-lt"/>
                <a:ea typeface="+mn-ea"/>
                <a:cs typeface="+mn-cs"/>
              </a:rPr>
              <a:t>、</a:t>
            </a:r>
            <a:r>
              <a:rPr lang="en-US" altLang="zh-CN" sz="1200" kern="1200" dirty="0" smtClean="0">
                <a:solidFill>
                  <a:schemeClr val="tx1"/>
                </a:solidFill>
                <a:effectLst/>
                <a:latin typeface="+mn-lt"/>
                <a:ea typeface="+mn-ea"/>
                <a:cs typeface="+mn-cs"/>
              </a:rPr>
              <a:t>82</a:t>
            </a:r>
            <a:r>
              <a:rPr lang="zh-CN" altLang="zh-CN" sz="1200" kern="1200" dirty="0" smtClean="0">
                <a:solidFill>
                  <a:schemeClr val="tx1"/>
                </a:solidFill>
                <a:effectLst/>
                <a:latin typeface="+mn-lt"/>
                <a:ea typeface="+mn-ea"/>
                <a:cs typeface="+mn-cs"/>
              </a:rPr>
              <a:t>、</a:t>
            </a:r>
            <a:r>
              <a:rPr lang="en-US" altLang="zh-CN" sz="1200" kern="1200" dirty="0" smtClean="0">
                <a:solidFill>
                  <a:schemeClr val="tx1"/>
                </a:solidFill>
                <a:effectLst/>
                <a:latin typeface="+mn-lt"/>
                <a:ea typeface="+mn-ea"/>
                <a:cs typeface="+mn-cs"/>
              </a:rPr>
              <a:t>83</a:t>
            </a:r>
            <a:r>
              <a:rPr lang="zh-CN" altLang="zh-CN" sz="1200" kern="1200" dirty="0" smtClean="0">
                <a:solidFill>
                  <a:schemeClr val="tx1"/>
                </a:solidFill>
                <a:effectLst/>
                <a:latin typeface="+mn-lt"/>
                <a:ea typeface="+mn-ea"/>
                <a:cs typeface="+mn-cs"/>
              </a:rPr>
              <a:t>开头</a:t>
            </a:r>
            <a:r>
              <a:rPr lang="en-US" altLang="zh-CN" sz="1200" kern="1200" dirty="0" smtClean="0">
                <a:solidFill>
                  <a:schemeClr val="tx1"/>
                </a:solidFill>
                <a:effectLst/>
                <a:latin typeface="+mn-lt"/>
                <a:ea typeface="+mn-ea"/>
                <a:cs typeface="+mn-cs"/>
              </a:rPr>
              <a:t>18</a:t>
            </a:r>
            <a:r>
              <a:rPr lang="zh-CN" altLang="zh-CN" sz="1200" kern="1200" dirty="0" smtClean="0">
                <a:solidFill>
                  <a:schemeClr val="tx1"/>
                </a:solidFill>
                <a:effectLst/>
                <a:latin typeface="+mn-lt"/>
                <a:ea typeface="+mn-ea"/>
                <a:cs typeface="+mn-cs"/>
              </a:rPr>
              <a:t>位数）。</a:t>
            </a:r>
          </a:p>
        </p:txBody>
      </p:sp>
      <p:sp>
        <p:nvSpPr>
          <p:cNvPr id="4" name="灯片编号占位符 3"/>
          <p:cNvSpPr>
            <a:spLocks noGrp="1"/>
          </p:cNvSpPr>
          <p:nvPr>
            <p:ph type="sldNum" sz="quarter" idx="10"/>
          </p:nvPr>
        </p:nvSpPr>
        <p:spPr/>
        <p:txBody>
          <a:bodyPr/>
          <a:lstStyle/>
          <a:p>
            <a:fld id="{A6837353-30EB-4A48-80EB-173D804AEFBD}" type="slidenum">
              <a:rPr lang="zh-CN" altLang="en-US" smtClean="0"/>
              <a:t>6</a:t>
            </a:fld>
            <a:endParaRPr lang="zh-CN" altLang="en-US"/>
          </a:p>
        </p:txBody>
      </p:sp>
    </p:spTree>
    <p:extLst>
      <p:ext uri="{BB962C8B-B14F-4D97-AF65-F5344CB8AC3E}">
        <p14:creationId xmlns:p14="http://schemas.microsoft.com/office/powerpoint/2010/main" val="42765830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8</a:t>
            </a:fld>
            <a:endParaRPr lang="zh-CN" altLang="en-US"/>
          </a:p>
        </p:txBody>
      </p:sp>
    </p:spTree>
    <p:extLst>
      <p:ext uri="{BB962C8B-B14F-4D97-AF65-F5344CB8AC3E}">
        <p14:creationId xmlns:p14="http://schemas.microsoft.com/office/powerpoint/2010/main" val="24736902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r>
              <a:rPr lang="en-US" altLang="zh-CN" sz="900" kern="1200" dirty="0" smtClean="0">
                <a:solidFill>
                  <a:schemeClr val="tx1"/>
                </a:solidFill>
                <a:effectLst/>
                <a:latin typeface="+mn-ea"/>
                <a:ea typeface="+mn-ea"/>
                <a:cs typeface="+mn-cs"/>
              </a:rPr>
              <a:t>1.</a:t>
            </a:r>
            <a:r>
              <a:rPr lang="zh-CN" altLang="zh-CN" sz="900" kern="1200" dirty="0" smtClean="0">
                <a:solidFill>
                  <a:schemeClr val="tx1"/>
                </a:solidFill>
                <a:effectLst/>
                <a:latin typeface="+mn-ea"/>
                <a:ea typeface="+mn-ea"/>
                <a:cs typeface="+mn-cs"/>
              </a:rPr>
              <a:t>银行应对客户提供的身份证明、业务状况等资料的真实性、合法性及有效性进行核实，并对照外汇局行政处罚信息公开查询结果以及各政府机关、监管部门和银行内部的“黑名单”进行资质审核；通过联网核查公民身份信息系统、征信系统、工商登记系统、法</a:t>
            </a:r>
            <a:r>
              <a:rPr lang="en-US" altLang="zh-CN" sz="900" kern="1200" dirty="0" smtClean="0">
                <a:solidFill>
                  <a:schemeClr val="tx1"/>
                </a:solidFill>
                <a:effectLst/>
                <a:latin typeface="+mn-ea"/>
                <a:ea typeface="+mn-ea"/>
                <a:cs typeface="+mn-cs"/>
              </a:rPr>
              <a:t>  </a:t>
            </a:r>
            <a:r>
              <a:rPr lang="zh-CN" altLang="zh-CN" sz="900" kern="1200" dirty="0" smtClean="0">
                <a:solidFill>
                  <a:schemeClr val="tx1"/>
                </a:solidFill>
                <a:effectLst/>
                <a:latin typeface="+mn-ea"/>
                <a:ea typeface="+mn-ea"/>
                <a:cs typeface="+mn-cs"/>
              </a:rPr>
              <a:t>院被执行人公示系统、实地察访、海外联行或母行协查认证等方式，查询或核实客户身份信息，将核实过程和结果以书面、电子等其他形式记录存档。</a:t>
            </a:r>
          </a:p>
          <a:p>
            <a:r>
              <a:rPr lang="en-US" altLang="zh-CN" sz="900" kern="1200" dirty="0" smtClean="0">
                <a:solidFill>
                  <a:schemeClr val="tx1"/>
                </a:solidFill>
                <a:effectLst/>
                <a:latin typeface="+mn-ea"/>
                <a:ea typeface="+mn-ea"/>
                <a:cs typeface="+mn-cs"/>
              </a:rPr>
              <a:t>2.</a:t>
            </a:r>
            <a:r>
              <a:rPr lang="zh-CN" altLang="zh-CN" sz="900" kern="1200" dirty="0" smtClean="0">
                <a:solidFill>
                  <a:schemeClr val="tx1"/>
                </a:solidFill>
                <a:effectLst/>
                <a:latin typeface="+mn-ea"/>
                <a:ea typeface="+mn-ea"/>
                <a:cs typeface="+mn-cs"/>
              </a:rPr>
              <a:t>银行为客户办理外汇业务应进行尽职审查。具体要求包括：</a:t>
            </a:r>
          </a:p>
          <a:p>
            <a:pPr fontAlgn="b"/>
            <a:r>
              <a:rPr lang="zh-CN" altLang="zh-CN" sz="900" kern="1200" dirty="0" smtClean="0">
                <a:solidFill>
                  <a:schemeClr val="tx1"/>
                </a:solidFill>
                <a:effectLst/>
                <a:latin typeface="+mn-ea"/>
                <a:ea typeface="+mn-ea"/>
                <a:cs typeface="+mn-cs"/>
              </a:rPr>
              <a:t>（</a:t>
            </a:r>
            <a:r>
              <a:rPr lang="en-US" altLang="zh-CN" sz="900" kern="1200" dirty="0" smtClean="0">
                <a:solidFill>
                  <a:schemeClr val="tx1"/>
                </a:solidFill>
                <a:effectLst/>
                <a:latin typeface="+mn-ea"/>
                <a:ea typeface="+mn-ea"/>
                <a:cs typeface="+mn-cs"/>
              </a:rPr>
              <a:t>1</a:t>
            </a:r>
            <a:r>
              <a:rPr lang="zh-CN" altLang="zh-CN" sz="900" kern="1200" dirty="0" smtClean="0">
                <a:solidFill>
                  <a:schemeClr val="tx1"/>
                </a:solidFill>
                <a:effectLst/>
                <a:latin typeface="+mn-ea"/>
                <a:ea typeface="+mn-ea"/>
                <a:cs typeface="+mn-cs"/>
              </a:rPr>
              <a:t>）依据外汇管理政策法规对业务合规性进行审查；</a:t>
            </a:r>
          </a:p>
          <a:p>
            <a:pPr fontAlgn="b"/>
            <a:r>
              <a:rPr lang="zh-CN" altLang="zh-CN" sz="900" kern="1200" dirty="0" smtClean="0">
                <a:solidFill>
                  <a:schemeClr val="tx1"/>
                </a:solidFill>
                <a:effectLst/>
                <a:latin typeface="+mn-ea"/>
                <a:ea typeface="+mn-ea"/>
                <a:cs typeface="+mn-cs"/>
              </a:rPr>
              <a:t>（</a:t>
            </a:r>
            <a:r>
              <a:rPr lang="en-US" altLang="zh-CN" sz="900" kern="1200" dirty="0" smtClean="0">
                <a:solidFill>
                  <a:schemeClr val="tx1"/>
                </a:solidFill>
                <a:effectLst/>
                <a:latin typeface="+mn-ea"/>
                <a:ea typeface="+mn-ea"/>
                <a:cs typeface="+mn-cs"/>
              </a:rPr>
              <a:t>2</a:t>
            </a:r>
            <a:r>
              <a:rPr lang="zh-CN" altLang="zh-CN" sz="900" kern="1200" dirty="0" smtClean="0">
                <a:solidFill>
                  <a:schemeClr val="tx1"/>
                </a:solidFill>
                <a:effectLst/>
                <a:latin typeface="+mn-ea"/>
                <a:ea typeface="+mn-ea"/>
                <a:cs typeface="+mn-cs"/>
              </a:rPr>
              <a:t>）了解业务的交易性质、目的及背景等信息，并对业务背景的真实性与合理性进行审核，涉及外汇收支的，还应对交易背景与外汇收支一致性进行合理审查；</a:t>
            </a:r>
          </a:p>
          <a:p>
            <a:pPr fontAlgn="b"/>
            <a:r>
              <a:rPr lang="zh-CN" altLang="zh-CN" sz="900" kern="1200" dirty="0" smtClean="0">
                <a:solidFill>
                  <a:schemeClr val="tx1"/>
                </a:solidFill>
                <a:effectLst/>
                <a:latin typeface="+mn-ea"/>
                <a:ea typeface="+mn-ea"/>
                <a:cs typeface="+mn-cs"/>
              </a:rPr>
              <a:t>（</a:t>
            </a:r>
            <a:r>
              <a:rPr lang="en-US" altLang="zh-CN" sz="900" kern="1200" dirty="0" smtClean="0">
                <a:solidFill>
                  <a:schemeClr val="tx1"/>
                </a:solidFill>
                <a:effectLst/>
                <a:latin typeface="+mn-ea"/>
                <a:ea typeface="+mn-ea"/>
                <a:cs typeface="+mn-cs"/>
              </a:rPr>
              <a:t>3</a:t>
            </a:r>
            <a:r>
              <a:rPr lang="zh-CN" altLang="zh-CN" sz="900" kern="1200" dirty="0" smtClean="0">
                <a:solidFill>
                  <a:schemeClr val="tx1"/>
                </a:solidFill>
                <a:effectLst/>
                <a:latin typeface="+mn-ea"/>
                <a:ea typeface="+mn-ea"/>
                <a:cs typeface="+mn-cs"/>
              </a:rPr>
              <a:t>）重点关注大额、高频、分拆等可疑交易，对于客户身份存疑、交易背景存疑、交易凭证存疑等情况，应执行更严格的交易真实性审核标准。</a:t>
            </a:r>
            <a:endParaRPr lang="zh-CN" altLang="zh-CN" sz="900" kern="1200" dirty="0">
              <a:solidFill>
                <a:schemeClr val="tx1"/>
              </a:solidFill>
              <a:effectLst/>
              <a:latin typeface="+mn-ea"/>
              <a:ea typeface="+mn-ea"/>
              <a:cs typeface="+mn-cs"/>
            </a:endParaRPr>
          </a:p>
        </p:txBody>
      </p:sp>
      <p:sp>
        <p:nvSpPr>
          <p:cNvPr id="4" name="灯片编号占位符 3"/>
          <p:cNvSpPr>
            <a:spLocks noGrp="1"/>
          </p:cNvSpPr>
          <p:nvPr>
            <p:ph type="sldNum" sz="quarter" idx="10"/>
          </p:nvPr>
        </p:nvSpPr>
        <p:spPr/>
        <p:txBody>
          <a:bodyPr/>
          <a:lstStyle/>
          <a:p>
            <a:fld id="{A6837353-30EB-4A48-80EB-173D804AEFBD}" type="slidenum">
              <a:rPr lang="zh-CN" altLang="en-US" smtClean="0"/>
              <a:t>9</a:t>
            </a:fld>
            <a:endParaRPr lang="zh-CN" altLang="en-US"/>
          </a:p>
        </p:txBody>
      </p:sp>
    </p:spTree>
    <p:extLst>
      <p:ext uri="{BB962C8B-B14F-4D97-AF65-F5344CB8AC3E}">
        <p14:creationId xmlns:p14="http://schemas.microsoft.com/office/powerpoint/2010/main" val="38320048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r>
              <a:rPr lang="zh-CN" altLang="en-US" dirty="0" smtClean="0"/>
              <a:t>有效身份证件。关键在“有效”。案例：台湾护照</a:t>
            </a:r>
            <a:endParaRPr lang="en-US" altLang="zh-C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200" kern="1200" dirty="0" smtClean="0">
                <a:solidFill>
                  <a:schemeClr val="tx1"/>
                </a:solidFill>
                <a:effectLst/>
                <a:latin typeface="+mn-lt"/>
                <a:ea typeface="+mn-ea"/>
                <a:cs typeface="+mn-cs"/>
              </a:rPr>
              <a:t>《服务贸易等项目对外支付税务备案表》（对外支付时提供）：备案信息应与申请支付项目一致、</a:t>
            </a:r>
            <a:r>
              <a:rPr lang="zh-CN" altLang="zh-CN" sz="1200" kern="1200" dirty="0" smtClean="0">
                <a:solidFill>
                  <a:srgbClr val="FF0000"/>
                </a:solidFill>
                <a:effectLst/>
                <a:latin typeface="+mn-lt"/>
                <a:ea typeface="+mn-ea"/>
                <a:cs typeface="+mn-cs"/>
              </a:rPr>
              <a:t>《服务贸易等项目对外支付税务备案表》应加盖主管国税机关印章</a:t>
            </a:r>
            <a:r>
              <a:rPr lang="zh-CN" altLang="en-US" sz="1200" kern="1200" dirty="0" smtClean="0">
                <a:solidFill>
                  <a:srgbClr val="FF0000"/>
                </a:solidFill>
                <a:effectLst/>
                <a:latin typeface="+mn-lt"/>
                <a:ea typeface="+mn-ea"/>
                <a:cs typeface="+mn-cs"/>
              </a:rPr>
              <a:t>（注意印章的有效性）</a:t>
            </a:r>
            <a:r>
              <a:rPr lang="zh-CN" altLang="zh-CN" sz="1200" kern="1200" dirty="0" smtClean="0">
                <a:solidFill>
                  <a:schemeClr val="tx1"/>
                </a:solidFill>
                <a:effectLst/>
                <a:latin typeface="+mn-lt"/>
                <a:ea typeface="+mn-ea"/>
                <a:cs typeface="+mn-cs"/>
              </a:rPr>
              <a:t>、《服务贸易等项目对外支付税务备案表》中本次付汇金额应大于或等于实际支付金额。同一笔合同需要多次对外支付的，应要求客户在每次付汇前办理税务备案手续。</a:t>
            </a:r>
            <a:endParaRPr lang="en-US" altLang="zh-CN" sz="1200" kern="1200" dirty="0" smtClean="0">
              <a:solidFill>
                <a:schemeClr val="tx1"/>
              </a:solidFill>
              <a:effectLst/>
              <a:latin typeface="+mn-lt"/>
              <a:ea typeface="+mn-ea"/>
              <a:cs typeface="+mn-cs"/>
            </a:endParaRPr>
          </a:p>
          <a:p>
            <a:r>
              <a:rPr lang="zh-CN" altLang="zh-CN" sz="1200" kern="1200" dirty="0" smtClean="0">
                <a:solidFill>
                  <a:schemeClr val="tx1"/>
                </a:solidFill>
                <a:effectLst/>
                <a:latin typeface="+mn-lt"/>
                <a:ea typeface="+mn-ea"/>
                <a:cs typeface="+mn-cs"/>
              </a:rPr>
              <a:t>《中华人民共和国海关进境旅客行李物品申报单》：由海关出具并签章，清楚记录外币现钞携带入境金额。</a:t>
            </a:r>
          </a:p>
          <a:p>
            <a:r>
              <a:rPr lang="zh-CN" altLang="zh-CN" sz="1200" kern="1200" dirty="0" smtClean="0">
                <a:solidFill>
                  <a:schemeClr val="tx1"/>
                </a:solidFill>
                <a:effectLst/>
                <a:latin typeface="+mn-lt"/>
                <a:ea typeface="+mn-ea"/>
                <a:cs typeface="+mn-cs"/>
              </a:rPr>
              <a:t>《提取外币现钞备案表》：单笔提取等值</a:t>
            </a:r>
            <a:r>
              <a:rPr lang="en-US" altLang="zh-CN" sz="1200" kern="1200" dirty="0" smtClean="0">
                <a:solidFill>
                  <a:schemeClr val="tx1"/>
                </a:solidFill>
                <a:effectLst/>
                <a:latin typeface="+mn-lt"/>
                <a:ea typeface="+mn-ea"/>
                <a:cs typeface="+mn-cs"/>
              </a:rPr>
              <a:t>1</a:t>
            </a:r>
            <a:r>
              <a:rPr lang="zh-CN" altLang="zh-CN" sz="1200" kern="1200" dirty="0" smtClean="0">
                <a:solidFill>
                  <a:schemeClr val="tx1"/>
                </a:solidFill>
                <a:effectLst/>
                <a:latin typeface="+mn-lt"/>
                <a:ea typeface="+mn-ea"/>
                <a:cs typeface="+mn-cs"/>
              </a:rPr>
              <a:t>万美元以上外币现钞的，由外汇局核准并出具。</a:t>
            </a:r>
          </a:p>
        </p:txBody>
      </p:sp>
      <p:sp>
        <p:nvSpPr>
          <p:cNvPr id="4" name="灯片编号占位符 3"/>
          <p:cNvSpPr>
            <a:spLocks noGrp="1"/>
          </p:cNvSpPr>
          <p:nvPr>
            <p:ph type="sldNum" sz="quarter" idx="10"/>
          </p:nvPr>
        </p:nvSpPr>
        <p:spPr/>
        <p:txBody>
          <a:bodyPr/>
          <a:lstStyle/>
          <a:p>
            <a:fld id="{A6837353-30EB-4A48-80EB-173D804AEFBD}" type="slidenum">
              <a:rPr lang="zh-CN" altLang="en-US" smtClean="0"/>
              <a:t>10</a:t>
            </a:fld>
            <a:endParaRPr lang="zh-CN" altLang="en-US"/>
          </a:p>
        </p:txBody>
      </p:sp>
    </p:spTree>
    <p:extLst>
      <p:ext uri="{BB962C8B-B14F-4D97-AF65-F5344CB8AC3E}">
        <p14:creationId xmlns:p14="http://schemas.microsoft.com/office/powerpoint/2010/main" val="35304380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r>
              <a:rPr lang="zh-CN" altLang="en-US" dirty="0" smtClean="0"/>
              <a:t>外币现钞存取目前可以直接使用外汇局系统的全国联网数据。</a:t>
            </a:r>
            <a:endParaRPr lang="en-US" altLang="zh-CN" dirty="0" smtClean="0"/>
          </a:p>
          <a:p>
            <a:endParaRPr lang="en-US" altLang="zh-CN" dirty="0" smtClean="0"/>
          </a:p>
          <a:p>
            <a:r>
              <a:rPr lang="zh-CN" altLang="en-US" dirty="0" smtClean="0"/>
              <a:t>汇款业务目前至少应该可以查到本行系统内的所有数据。</a:t>
            </a:r>
            <a:endParaRPr lang="en-US" altLang="zh-CN" dirty="0" smtClean="0"/>
          </a:p>
          <a:p>
            <a:endParaRPr lang="en-US" altLang="zh-CN" dirty="0" smtClean="0"/>
          </a:p>
          <a:p>
            <a:r>
              <a:rPr lang="zh-CN" altLang="en-US" dirty="0" smtClean="0"/>
              <a:t>除了当日累计外，建议查询近一年内客户交易情况。    </a:t>
            </a:r>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11</a:t>
            </a:fld>
            <a:endParaRPr lang="zh-CN" altLang="en-US"/>
          </a:p>
        </p:txBody>
      </p:sp>
    </p:spTree>
    <p:extLst>
      <p:ext uri="{BB962C8B-B14F-4D97-AF65-F5344CB8AC3E}">
        <p14:creationId xmlns:p14="http://schemas.microsoft.com/office/powerpoint/2010/main" val="1464589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t>2019/4/23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838200" y="365125"/>
            <a:ext cx="10515600" cy="58118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t>2019/4/23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12" name="未知"/>
          <p:cNvSpPr/>
          <p:nvPr/>
        </p:nvSpPr>
        <p:spPr bwMode="auto">
          <a:xfrm>
            <a:off x="-27516" y="-19050"/>
            <a:ext cx="12230100" cy="3905250"/>
          </a:xfrm>
          <a:custGeom>
            <a:avLst/>
            <a:gdLst>
              <a:gd name="T0" fmla="*/ 8 w 5771"/>
              <a:gd name="T1" fmla="*/ 13 h 2466"/>
              <a:gd name="T2" fmla="*/ 5766 w 5771"/>
              <a:gd name="T3" fmla="*/ 0 h 2466"/>
              <a:gd name="T4" fmla="*/ 5771 w 5771"/>
              <a:gd name="T5" fmla="*/ 1890 h 2466"/>
              <a:gd name="T6" fmla="*/ 0 w 5771"/>
              <a:gd name="T7" fmla="*/ 2466 h 2466"/>
              <a:gd name="T8" fmla="*/ 8 w 5771"/>
              <a:gd name="T9" fmla="*/ 13 h 2466"/>
            </a:gdLst>
            <a:ahLst/>
            <a:cxnLst>
              <a:cxn ang="0">
                <a:pos x="T0" y="T1"/>
              </a:cxn>
              <a:cxn ang="0">
                <a:pos x="T2" y="T3"/>
              </a:cxn>
              <a:cxn ang="0">
                <a:pos x="T4" y="T5"/>
              </a:cxn>
              <a:cxn ang="0">
                <a:pos x="T6" y="T7"/>
              </a:cxn>
              <a:cxn ang="0">
                <a:pos x="T8" y="T9"/>
              </a:cxn>
            </a:cxnLst>
            <a:rect l="0" t="0" r="r" b="b"/>
            <a:pathLst>
              <a:path w="5771" h="2466">
                <a:moveTo>
                  <a:pt x="8" y="13"/>
                </a:moveTo>
                <a:lnTo>
                  <a:pt x="5766" y="0"/>
                </a:lnTo>
                <a:lnTo>
                  <a:pt x="5771" y="1890"/>
                </a:lnTo>
                <a:lnTo>
                  <a:pt x="0" y="2466"/>
                </a:lnTo>
                <a:lnTo>
                  <a:pt x="8" y="13"/>
                </a:lnTo>
                <a:close/>
              </a:path>
            </a:pathLst>
          </a:custGeom>
          <a:gradFill rotWithShape="1">
            <a:gsLst>
              <a:gs pos="0">
                <a:schemeClr val="bg1">
                  <a:gamma/>
                  <a:shade val="46275"/>
                  <a:invGamma/>
                </a:schemeClr>
              </a:gs>
              <a:gs pos="100000">
                <a:schemeClr val="bg1"/>
              </a:gs>
            </a:gsLst>
            <a:lin ang="0" scaled="1"/>
          </a:gra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Verdana" panose="020B0604030504040204" pitchFamily="34" charset="0"/>
              <a:ea typeface="+mn-ea"/>
              <a:cs typeface="+mn-cs"/>
            </a:endParaRPr>
          </a:p>
        </p:txBody>
      </p:sp>
      <p:sp>
        <p:nvSpPr>
          <p:cNvPr id="3075" name="未知"/>
          <p:cNvSpPr/>
          <p:nvPr/>
        </p:nvSpPr>
        <p:spPr>
          <a:xfrm>
            <a:off x="0" y="1524000"/>
            <a:ext cx="12204700" cy="2132013"/>
          </a:xfrm>
          <a:custGeom>
            <a:avLst/>
            <a:gdLst/>
            <a:ahLst/>
            <a:cxnLst>
              <a:cxn ang="0">
                <a:pos x="0" y="0"/>
              </a:cxn>
              <a:cxn ang="0">
                <a:pos x="9136078" y="1155328"/>
              </a:cxn>
              <a:cxn ang="0">
                <a:pos x="9153525" y="2132013"/>
              </a:cxn>
              <a:cxn ang="0">
                <a:pos x="0" y="672111"/>
              </a:cxn>
              <a:cxn ang="0">
                <a:pos x="0" y="0"/>
              </a:cxn>
            </a:cxnLst>
            <a:rect l="0" t="0" r="0" b="0"/>
            <a:pathLst>
              <a:path w="5771" h="1456">
                <a:moveTo>
                  <a:pt x="0" y="0"/>
                </a:moveTo>
                <a:lnTo>
                  <a:pt x="5760" y="789"/>
                </a:lnTo>
                <a:lnTo>
                  <a:pt x="5771" y="1456"/>
                </a:lnTo>
                <a:lnTo>
                  <a:pt x="0" y="459"/>
                </a:lnTo>
                <a:lnTo>
                  <a:pt x="0" y="0"/>
                </a:lnTo>
                <a:close/>
              </a:path>
            </a:pathLst>
          </a:custGeom>
          <a:solidFill>
            <a:schemeClr val="accent2">
              <a:alpha val="50195"/>
            </a:schemeClr>
          </a:solidFill>
          <a:ln w="9525">
            <a:noFill/>
          </a:ln>
        </p:spPr>
        <p:txBody>
          <a:bodyPr/>
          <a:lstStyle/>
          <a:p>
            <a:endParaRPr lang="zh-CN" altLang="en-US"/>
          </a:p>
        </p:txBody>
      </p:sp>
      <p:sp>
        <p:nvSpPr>
          <p:cNvPr id="3077" name="未知"/>
          <p:cNvSpPr/>
          <p:nvPr/>
        </p:nvSpPr>
        <p:spPr>
          <a:xfrm>
            <a:off x="-25400" y="1981200"/>
            <a:ext cx="12244917" cy="1400175"/>
          </a:xfrm>
          <a:custGeom>
            <a:avLst/>
            <a:gdLst/>
            <a:ahLst/>
            <a:cxnLst>
              <a:cxn ang="0">
                <a:pos x="25396" y="1400175"/>
              </a:cxn>
              <a:cxn ang="0">
                <a:pos x="9183688" y="1352671"/>
              </a:cxn>
              <a:cxn ang="0">
                <a:pos x="9163054" y="0"/>
              </a:cxn>
              <a:cxn ang="0">
                <a:pos x="0" y="1099713"/>
              </a:cxn>
              <a:cxn ang="0">
                <a:pos x="25396" y="1400175"/>
              </a:cxn>
            </a:cxnLst>
            <a:rect l="0" t="0" r="0" b="0"/>
            <a:pathLst>
              <a:path w="5786" h="1179">
                <a:moveTo>
                  <a:pt x="16" y="1179"/>
                </a:moveTo>
                <a:lnTo>
                  <a:pt x="5786" y="1139"/>
                </a:lnTo>
                <a:lnTo>
                  <a:pt x="5773" y="0"/>
                </a:lnTo>
                <a:lnTo>
                  <a:pt x="0" y="926"/>
                </a:lnTo>
                <a:lnTo>
                  <a:pt x="16" y="1179"/>
                </a:lnTo>
                <a:close/>
              </a:path>
            </a:pathLst>
          </a:custGeom>
          <a:solidFill>
            <a:schemeClr val="accent2">
              <a:alpha val="50195"/>
            </a:schemeClr>
          </a:solidFill>
          <a:ln w="9525">
            <a:noFill/>
          </a:ln>
        </p:spPr>
        <p:txBody>
          <a:bodyPr/>
          <a:lstStyle/>
          <a:p>
            <a:endParaRPr lang="zh-CN" altLang="en-US"/>
          </a:p>
        </p:txBody>
      </p:sp>
      <p:sp>
        <p:nvSpPr>
          <p:cNvPr id="3078" name="未知"/>
          <p:cNvSpPr/>
          <p:nvPr/>
        </p:nvSpPr>
        <p:spPr>
          <a:xfrm>
            <a:off x="0" y="2133600"/>
            <a:ext cx="12219517" cy="1752600"/>
          </a:xfrm>
          <a:custGeom>
            <a:avLst/>
            <a:gdLst/>
            <a:ahLst/>
            <a:cxnLst>
              <a:cxn ang="0">
                <a:pos x="6350" y="1752600"/>
              </a:cxn>
              <a:cxn ang="0">
                <a:pos x="9164638" y="1232897"/>
              </a:cxn>
              <a:cxn ang="0">
                <a:pos x="0" y="0"/>
              </a:cxn>
            </a:cxnLst>
            <a:rect l="0" t="0" r="0" b="0"/>
            <a:pathLst>
              <a:path w="5773" h="1096">
                <a:moveTo>
                  <a:pt x="4" y="1096"/>
                </a:moveTo>
                <a:lnTo>
                  <a:pt x="5773" y="771"/>
                </a:lnTo>
                <a:lnTo>
                  <a:pt x="0" y="0"/>
                </a:lnTo>
              </a:path>
            </a:pathLst>
          </a:custGeom>
          <a:solidFill>
            <a:schemeClr val="accent2">
              <a:alpha val="50195"/>
            </a:schemeClr>
          </a:solidFill>
          <a:ln w="9525">
            <a:noFill/>
          </a:ln>
        </p:spPr>
        <p:txBody>
          <a:bodyPr/>
          <a:lstStyle/>
          <a:p>
            <a:endParaRPr lang="zh-CN" altLang="en-US"/>
          </a:p>
        </p:txBody>
      </p:sp>
      <p:sp>
        <p:nvSpPr>
          <p:cNvPr id="2055" name="Rectangle 7"/>
          <p:cNvSpPr>
            <a:spLocks noGrp="1" noChangeArrowheads="1"/>
          </p:cNvSpPr>
          <p:nvPr>
            <p:ph type="subTitle" idx="1"/>
          </p:nvPr>
        </p:nvSpPr>
        <p:spPr>
          <a:xfrm>
            <a:off x="1828800" y="4953000"/>
            <a:ext cx="8229600" cy="439738"/>
          </a:xfrm>
          <a:extLst>
            <a:ext uri="{909E8E84-426E-40DD-AFC4-6F175D3DCCD1}">
              <a14:hiddenFill xmlns:a14="http://schemas.microsoft.com/office/drawing/2010/main">
                <a:gradFill rotWithShape="1">
                  <a:gsLst>
                    <a:gs pos="0">
                      <a:schemeClr val="accent2">
                        <a:gamma/>
                        <a:shade val="46275"/>
                        <a:invGamma/>
                      </a:schemeClr>
                    </a:gs>
                    <a:gs pos="100000">
                      <a:schemeClr val="accent2"/>
                    </a:gs>
                  </a:gsLst>
                  <a:lin ang="0" scaled="1"/>
                </a:gradFill>
              </a14:hiddenFill>
            </a:ext>
          </a:extLst>
        </p:spPr>
        <p:txBody>
          <a:bodyPr/>
          <a:lstStyle>
            <a:lvl1pPr marL="0" indent="0" algn="ctr">
              <a:buFont typeface="Wingdings" panose="05000000000000000000" pitchFamily="2" charset="2"/>
              <a:buNone/>
              <a:defRPr sz="2400" b="1">
                <a:solidFill>
                  <a:schemeClr val="bg1"/>
                </a:solidFill>
              </a:defRPr>
            </a:lvl1pPr>
          </a:lstStyle>
          <a:p>
            <a:pPr lvl="0" fontAlgn="base"/>
            <a:r>
              <a:rPr lang="en-US" altLang="zh-CN" strike="noStrike" noProof="0" smtClean="0"/>
              <a:t>Click to edit Master subtitle style</a:t>
            </a:r>
          </a:p>
        </p:txBody>
      </p:sp>
      <p:sp>
        <p:nvSpPr>
          <p:cNvPr id="2058" name="Rectangle 10"/>
          <p:cNvSpPr>
            <a:spLocks noGrp="1" noChangeArrowheads="1"/>
          </p:cNvSpPr>
          <p:nvPr>
            <p:ph type="ctrTitle"/>
          </p:nvPr>
        </p:nvSpPr>
        <p:spPr>
          <a:xfrm>
            <a:off x="812800" y="2209800"/>
            <a:ext cx="10160000" cy="914400"/>
          </a:xfrm>
          <a:extLst>
            <a:ext uri="{AF507438-7753-43E0-B8FC-AC1667EBCBE1}">
              <a14:hiddenEffects xmlns:a14="http://schemas.microsoft.com/office/drawing/2010/main">
                <a:effectLst>
                  <a:outerShdw dist="45791" dir="2021404" algn="ctr" rotWithShape="0">
                    <a:srgbClr val="000000">
                      <a:alpha val="50000"/>
                    </a:srgbClr>
                  </a:outerShdw>
                </a:effectLst>
              </a14:hiddenEffects>
            </a:ext>
          </a:extLst>
        </p:spPr>
        <p:txBody>
          <a:bodyPr/>
          <a:lstStyle>
            <a:lvl1pPr>
              <a:defRPr sz="4000">
                <a:solidFill>
                  <a:schemeClr val="tx1"/>
                </a:solidFill>
              </a:defRPr>
            </a:lvl1pPr>
          </a:lstStyle>
          <a:p>
            <a:pPr lvl="0" fontAlgn="base"/>
            <a:r>
              <a:rPr lang="en-US" altLang="zh-CN" strike="noStrike" noProof="0" smtClean="0"/>
              <a:t>Click to edit Master title style</a:t>
            </a:r>
          </a:p>
        </p:txBody>
      </p:sp>
      <p:sp>
        <p:nvSpPr>
          <p:cNvPr id="17" name="Rectangle 5"/>
          <p:cNvSpPr>
            <a:spLocks noGrp="1" noChangeArrowheads="1"/>
          </p:cNvSpPr>
          <p:nvPr>
            <p:ph type="dt" sz="half" idx="2"/>
          </p:nvPr>
        </p:nvSpPr>
        <p:spPr bwMode="auto">
          <a:xfrm>
            <a:off x="812800" y="6400800"/>
            <a:ext cx="20320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
        <p:nvSpPr>
          <p:cNvPr id="18" name="Rectangle 6"/>
          <p:cNvSpPr>
            <a:spLocks noGrp="1" noChangeArrowheads="1"/>
          </p:cNvSpPr>
          <p:nvPr>
            <p:ph type="sldNum" sz="quarter" idx="4"/>
          </p:nvPr>
        </p:nvSpPr>
        <p:spPr bwMode="auto">
          <a:xfrm>
            <a:off x="8839200" y="6400800"/>
            <a:ext cx="28448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algn="r" eaLnBrk="1" fontAlgn="base" hangingPunct="1"/>
            <a:fld id="{9A0DB2DC-4C9A-4742-B13C-FB6460FD3503}" type="slidenum">
              <a:rPr lang="en-US" altLang="zh-CN" strike="noStrike" noProof="1" dirty="0">
                <a:latin typeface="Arial" panose="020B0604020202020204" pitchFamily="34" charset="0"/>
                <a:ea typeface="宋体" panose="02010600030101010101" pitchFamily="2" charset="-122"/>
                <a:cs typeface="+mn-cs"/>
              </a:rPr>
              <a:t>‹#›</a:t>
            </a:fld>
            <a:endParaRPr lang="en-US" altLang="zh-CN" strike="noStrike" noProof="1">
              <a:latin typeface="Arial" panose="020B0604020202020204" pitchFamily="34" charset="0"/>
              <a:ea typeface="宋体" panose="02010600030101010101" pitchFamily="2" charset="-122"/>
            </a:endParaRPr>
          </a:p>
        </p:txBody>
      </p:sp>
    </p:spTree>
  </p:cSld>
  <p:clrMapOvr>
    <a:masterClrMapping/>
  </p:clrMapOvr>
  <p:transition spd="slow"/>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pic>
        <p:nvPicPr>
          <p:cNvPr id="4103" name="图片 15"/>
          <p:cNvPicPr>
            <a:picLocks noChangeAspect="1"/>
          </p:cNvPicPr>
          <p:nvPr userDrawn="1"/>
        </p:nvPicPr>
        <p:blipFill>
          <a:blip r:embed="rId2"/>
          <a:srcRect l="22438" t="-1938" r="27164" b="65807"/>
          <a:stretch>
            <a:fillRect/>
          </a:stretch>
        </p:blipFill>
        <p:spPr>
          <a:xfrm>
            <a:off x="7478184" y="6418263"/>
            <a:ext cx="1919816" cy="360362"/>
          </a:xfrm>
          <a:prstGeom prst="rect">
            <a:avLst/>
          </a:prstGeom>
          <a:noFill/>
          <a:ln w="9525">
            <a:noFill/>
          </a:ln>
        </p:spPr>
      </p:pic>
      <p:sp>
        <p:nvSpPr>
          <p:cNvPr id="2" name="标题 1"/>
          <p:cNvSpPr>
            <a:spLocks noGrp="1"/>
          </p:cNvSpPr>
          <p:nvPr>
            <p:ph type="title"/>
          </p:nvPr>
        </p:nvSpPr>
        <p:spPr>
          <a:ln>
            <a:noFill/>
          </a:ln>
        </p:spPr>
        <p:style>
          <a:lnRef idx="2">
            <a:schemeClr val="accent6"/>
          </a:lnRef>
          <a:fillRef idx="1">
            <a:schemeClr val="lt1"/>
          </a:fillRef>
          <a:effectRef idx="0">
            <a:schemeClr val="accent6"/>
          </a:effectRef>
          <a:fontRef idx="none"/>
        </p:style>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a:xfrm>
            <a:off x="10160000" y="6461125"/>
            <a:ext cx="1625600" cy="244475"/>
          </a:xfrm>
          <a:prstGeom prst="rect">
            <a:avLst/>
          </a:prstGeom>
          <a:noFill/>
          <a:ln>
            <a:noFill/>
          </a:ln>
          <a:effectLst/>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
        <p:nvSpPr>
          <p:cNvPr id="5" name="灯片编号占位符 4"/>
          <p:cNvSpPr>
            <a:spLocks noGrp="1"/>
          </p:cNvSpPr>
          <p:nvPr>
            <p:ph type="sldNum" sz="quarter" idx="11"/>
          </p:nvPr>
        </p:nvSpPr>
        <p:spPr>
          <a:xfrm>
            <a:off x="8432800" y="6461125"/>
            <a:ext cx="1320800" cy="228600"/>
          </a:xfrm>
          <a:prstGeom prst="rect">
            <a:avLst/>
          </a:prstGeom>
          <a:noFill/>
          <a:ln>
            <a:noFill/>
          </a:ln>
          <a:effectLst/>
        </p:spPr>
        <p:txBody>
          <a:bodyPr vert="horz" wrap="square" lIns="91440" tIns="45720" rIns="91440" bIns="45720" numCol="1" anchor="t" anchorCtr="0" compatLnSpc="1"/>
          <a:lstStyle/>
          <a:p>
            <a:pPr lvl="0" eaLnBrk="1" fontAlgn="base" hangingPunct="1"/>
            <a:fld id="{9A0DB2DC-4C9A-4742-B13C-FB6460FD3503}" type="slidenum">
              <a:rPr lang="en-US" altLang="zh-CN" strike="noStrike" noProof="1" dirty="0">
                <a:latin typeface="Arial" panose="020B0604020202020204" pitchFamily="34" charset="0"/>
                <a:ea typeface="宋体" panose="02010600030101010101" pitchFamily="2" charset="-122"/>
                <a:cs typeface="+mn-cs"/>
              </a:rPr>
              <a:t>‹#›</a:t>
            </a:fld>
            <a:endParaRPr lang="en-US" altLang="zh-CN" strike="noStrike" noProof="1"/>
          </a:p>
        </p:txBody>
      </p:sp>
      <p:sp>
        <p:nvSpPr>
          <p:cNvPr id="6" name="页脚占位符 5"/>
          <p:cNvSpPr>
            <a:spLocks noGrp="1"/>
          </p:cNvSpPr>
          <p:nvPr>
            <p:ph type="ftr" sz="quarter" idx="12"/>
          </p:nvPr>
        </p:nvSpPr>
        <p:spPr>
          <a:xfrm>
            <a:off x="812800" y="6477000"/>
            <a:ext cx="4775200" cy="244475"/>
          </a:xfrm>
          <a:prstGeom prst="rect">
            <a:avLst/>
          </a:prstGeom>
          <a:noFill/>
          <a:ln>
            <a:noFill/>
          </a:ln>
          <a:effectLst/>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pic>
        <p:nvPicPr>
          <p:cNvPr id="5127" name="图片 15"/>
          <p:cNvPicPr>
            <a:picLocks noChangeAspect="1"/>
          </p:cNvPicPr>
          <p:nvPr userDrawn="1"/>
        </p:nvPicPr>
        <p:blipFill>
          <a:blip r:embed="rId2"/>
          <a:srcRect l="22438" t="-1938" r="27164" b="65807"/>
          <a:stretch>
            <a:fillRect/>
          </a:stretch>
        </p:blipFill>
        <p:spPr>
          <a:xfrm>
            <a:off x="7478184" y="6418263"/>
            <a:ext cx="1919816" cy="360362"/>
          </a:xfrm>
          <a:prstGeom prst="rect">
            <a:avLst/>
          </a:prstGeom>
          <a:noFill/>
          <a:ln w="9525">
            <a:noFill/>
          </a:ln>
        </p:spPr>
      </p:pic>
      <p:sp>
        <p:nvSpPr>
          <p:cNvPr id="2" name="标题 1"/>
          <p:cNvSpPr>
            <a:spLocks noGrp="1"/>
          </p:cNvSpPr>
          <p:nvPr>
            <p:ph type="title"/>
          </p:nvPr>
        </p:nvSpPr>
        <p:spPr>
          <a:xfrm>
            <a:off x="963084" y="4406900"/>
            <a:ext cx="10363200" cy="1362075"/>
          </a:xfrm>
        </p:spPr>
        <p:txBody>
          <a:bodyPr anchor="t"/>
          <a:lstStyle>
            <a:lvl1pPr algn="l">
              <a:defRPr sz="4000" b="1" cap="all"/>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zh-CN" altLang="en-US" strike="noStrike" noProof="1" smtClean="0"/>
              <a:t>单击此处编辑母版文本样式</a:t>
            </a:r>
          </a:p>
        </p:txBody>
      </p:sp>
      <p:sp>
        <p:nvSpPr>
          <p:cNvPr id="4" name="日期占位符 3"/>
          <p:cNvSpPr>
            <a:spLocks noGrp="1"/>
          </p:cNvSpPr>
          <p:nvPr>
            <p:ph type="dt" sz="half" idx="10"/>
          </p:nvPr>
        </p:nvSpPr>
        <p:spPr>
          <a:xfrm>
            <a:off x="10160000" y="6461125"/>
            <a:ext cx="1625600" cy="244475"/>
          </a:xfrm>
          <a:prstGeom prst="rect">
            <a:avLst/>
          </a:prstGeom>
          <a:noFill/>
          <a:ln>
            <a:noFill/>
          </a:ln>
          <a:effectLst/>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
        <p:nvSpPr>
          <p:cNvPr id="5" name="灯片编号占位符 4"/>
          <p:cNvSpPr>
            <a:spLocks noGrp="1"/>
          </p:cNvSpPr>
          <p:nvPr>
            <p:ph type="sldNum" sz="quarter" idx="11"/>
          </p:nvPr>
        </p:nvSpPr>
        <p:spPr>
          <a:xfrm>
            <a:off x="8432800" y="6461125"/>
            <a:ext cx="1320800" cy="228600"/>
          </a:xfrm>
          <a:prstGeom prst="rect">
            <a:avLst/>
          </a:prstGeom>
          <a:noFill/>
          <a:ln>
            <a:noFill/>
          </a:ln>
          <a:effectLst/>
        </p:spPr>
        <p:txBody>
          <a:bodyPr vert="horz" wrap="square" lIns="91440" tIns="45720" rIns="91440" bIns="45720" numCol="1" anchor="t" anchorCtr="0" compatLnSpc="1"/>
          <a:lstStyle/>
          <a:p>
            <a:pPr lvl="0" eaLnBrk="1" fontAlgn="base" hangingPunct="1"/>
            <a:fld id="{9A0DB2DC-4C9A-4742-B13C-FB6460FD3503}" type="slidenum">
              <a:rPr lang="en-US" altLang="zh-CN" strike="noStrike" noProof="1" dirty="0">
                <a:latin typeface="Arial" panose="020B0604020202020204" pitchFamily="34" charset="0"/>
                <a:ea typeface="宋体" panose="02010600030101010101" pitchFamily="2" charset="-122"/>
                <a:cs typeface="+mn-cs"/>
              </a:rPr>
              <a:t>‹#›</a:t>
            </a:fld>
            <a:endParaRPr lang="en-US" altLang="zh-CN" strike="noStrike" noProof="1"/>
          </a:p>
        </p:txBody>
      </p:sp>
      <p:sp>
        <p:nvSpPr>
          <p:cNvPr id="6" name="页脚占位符 5"/>
          <p:cNvSpPr>
            <a:spLocks noGrp="1"/>
          </p:cNvSpPr>
          <p:nvPr>
            <p:ph type="ftr" sz="quarter" idx="12"/>
          </p:nvPr>
        </p:nvSpPr>
        <p:spPr>
          <a:xfrm>
            <a:off x="812800" y="6477000"/>
            <a:ext cx="4775200" cy="244475"/>
          </a:xfrm>
          <a:prstGeom prst="rect">
            <a:avLst/>
          </a:prstGeom>
          <a:noFill/>
          <a:ln>
            <a:noFill/>
          </a:ln>
          <a:effectLst/>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pic>
        <p:nvPicPr>
          <p:cNvPr id="6151" name="图片 15"/>
          <p:cNvPicPr>
            <a:picLocks noChangeAspect="1"/>
          </p:cNvPicPr>
          <p:nvPr userDrawn="1"/>
        </p:nvPicPr>
        <p:blipFill>
          <a:blip r:embed="rId2"/>
          <a:srcRect l="22438" t="-1938" r="27164" b="65807"/>
          <a:stretch>
            <a:fillRect/>
          </a:stretch>
        </p:blipFill>
        <p:spPr>
          <a:xfrm>
            <a:off x="7478184" y="6418263"/>
            <a:ext cx="1919816" cy="360362"/>
          </a:xfrm>
          <a:prstGeom prst="rect">
            <a:avLst/>
          </a:prstGeom>
          <a:noFill/>
          <a:ln w="9525">
            <a:noFill/>
          </a:ln>
        </p:spPr>
      </p:pic>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914400" y="1219200"/>
            <a:ext cx="53340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6451600" y="1219200"/>
            <a:ext cx="53340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a:xfrm>
            <a:off x="10160000" y="6461125"/>
            <a:ext cx="1625600" cy="244475"/>
          </a:xfrm>
          <a:prstGeom prst="rect">
            <a:avLst/>
          </a:prstGeom>
          <a:noFill/>
          <a:ln>
            <a:noFill/>
          </a:ln>
          <a:effectLst/>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
        <p:nvSpPr>
          <p:cNvPr id="6" name="灯片编号占位符 5"/>
          <p:cNvSpPr>
            <a:spLocks noGrp="1"/>
          </p:cNvSpPr>
          <p:nvPr>
            <p:ph type="sldNum" sz="quarter" idx="11"/>
          </p:nvPr>
        </p:nvSpPr>
        <p:spPr>
          <a:xfrm>
            <a:off x="8432800" y="6461125"/>
            <a:ext cx="1320800" cy="228600"/>
          </a:xfrm>
          <a:prstGeom prst="rect">
            <a:avLst/>
          </a:prstGeom>
          <a:noFill/>
          <a:ln>
            <a:noFill/>
          </a:ln>
          <a:effectLst/>
        </p:spPr>
        <p:txBody>
          <a:bodyPr vert="horz" wrap="square" lIns="91440" tIns="45720" rIns="91440" bIns="45720" numCol="1" anchor="t" anchorCtr="0" compatLnSpc="1"/>
          <a:lstStyle/>
          <a:p>
            <a:pPr lvl="0" eaLnBrk="1" fontAlgn="base" hangingPunct="1"/>
            <a:fld id="{9A0DB2DC-4C9A-4742-B13C-FB6460FD3503}" type="slidenum">
              <a:rPr lang="en-US" altLang="zh-CN" strike="noStrike" noProof="1" dirty="0">
                <a:latin typeface="Arial" panose="020B0604020202020204" pitchFamily="34" charset="0"/>
                <a:ea typeface="宋体" panose="02010600030101010101" pitchFamily="2" charset="-122"/>
                <a:cs typeface="+mn-cs"/>
              </a:rPr>
              <a:t>‹#›</a:t>
            </a:fld>
            <a:endParaRPr lang="en-US" altLang="zh-CN" strike="noStrike" noProof="1"/>
          </a:p>
        </p:txBody>
      </p:sp>
      <p:sp>
        <p:nvSpPr>
          <p:cNvPr id="7" name="页脚占位符 6"/>
          <p:cNvSpPr>
            <a:spLocks noGrp="1"/>
          </p:cNvSpPr>
          <p:nvPr>
            <p:ph type="ftr" sz="quarter" idx="12"/>
          </p:nvPr>
        </p:nvSpPr>
        <p:spPr>
          <a:xfrm>
            <a:off x="812800" y="6477000"/>
            <a:ext cx="4775200" cy="244475"/>
          </a:xfrm>
          <a:prstGeom prst="rect">
            <a:avLst/>
          </a:prstGeom>
          <a:noFill/>
          <a:ln>
            <a:noFill/>
          </a:ln>
          <a:effectLst/>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pic>
        <p:nvPicPr>
          <p:cNvPr id="7175" name="图片 15"/>
          <p:cNvPicPr>
            <a:picLocks noChangeAspect="1"/>
          </p:cNvPicPr>
          <p:nvPr userDrawn="1"/>
        </p:nvPicPr>
        <p:blipFill>
          <a:blip r:embed="rId2"/>
          <a:srcRect l="22438" t="-1938" r="27164" b="65807"/>
          <a:stretch>
            <a:fillRect/>
          </a:stretch>
        </p:blipFill>
        <p:spPr>
          <a:xfrm>
            <a:off x="7478184" y="6418263"/>
            <a:ext cx="1919816" cy="360362"/>
          </a:xfrm>
          <a:prstGeom prst="rect">
            <a:avLst/>
          </a:prstGeom>
          <a:noFill/>
          <a:ln w="9525">
            <a:noFill/>
          </a:ln>
        </p:spPr>
      </p:pic>
      <p:sp>
        <p:nvSpPr>
          <p:cNvPr id="2" name="标题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6193367"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p>
        </p:txBody>
      </p:sp>
      <p:sp>
        <p:nvSpPr>
          <p:cNvPr id="6" name="内容占位符 5"/>
          <p:cNvSpPr>
            <a:spLocks noGrp="1"/>
          </p:cNvSpPr>
          <p:nvPr>
            <p:ph sz="quarter" idx="4"/>
          </p:nvPr>
        </p:nvSpPr>
        <p:spPr>
          <a:xfrm>
            <a:off x="6193367"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a:xfrm>
            <a:off x="10160000" y="6461125"/>
            <a:ext cx="1625600" cy="244475"/>
          </a:xfrm>
          <a:prstGeom prst="rect">
            <a:avLst/>
          </a:prstGeom>
          <a:noFill/>
          <a:ln>
            <a:noFill/>
          </a:ln>
          <a:effectLst/>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
        <p:nvSpPr>
          <p:cNvPr id="8" name="灯片编号占位符 7"/>
          <p:cNvSpPr>
            <a:spLocks noGrp="1"/>
          </p:cNvSpPr>
          <p:nvPr>
            <p:ph type="sldNum" sz="quarter" idx="11"/>
          </p:nvPr>
        </p:nvSpPr>
        <p:spPr>
          <a:xfrm>
            <a:off x="8432800" y="6461125"/>
            <a:ext cx="1320800" cy="228600"/>
          </a:xfrm>
          <a:prstGeom prst="rect">
            <a:avLst/>
          </a:prstGeom>
          <a:noFill/>
          <a:ln>
            <a:noFill/>
          </a:ln>
          <a:effectLst/>
        </p:spPr>
        <p:txBody>
          <a:bodyPr vert="horz" wrap="square" lIns="91440" tIns="45720" rIns="91440" bIns="45720" numCol="1" anchor="t" anchorCtr="0" compatLnSpc="1"/>
          <a:lstStyle/>
          <a:p>
            <a:pPr lvl="0" eaLnBrk="1" fontAlgn="base" hangingPunct="1"/>
            <a:fld id="{9A0DB2DC-4C9A-4742-B13C-FB6460FD3503}" type="slidenum">
              <a:rPr lang="en-US" altLang="zh-CN" strike="noStrike" noProof="1" dirty="0">
                <a:latin typeface="Arial" panose="020B0604020202020204" pitchFamily="34" charset="0"/>
                <a:ea typeface="宋体" panose="02010600030101010101" pitchFamily="2" charset="-122"/>
                <a:cs typeface="+mn-cs"/>
              </a:rPr>
              <a:t>‹#›</a:t>
            </a:fld>
            <a:endParaRPr lang="en-US" altLang="zh-CN" strike="noStrike" noProof="1"/>
          </a:p>
        </p:txBody>
      </p:sp>
      <p:sp>
        <p:nvSpPr>
          <p:cNvPr id="9" name="页脚占位符 8"/>
          <p:cNvSpPr>
            <a:spLocks noGrp="1"/>
          </p:cNvSpPr>
          <p:nvPr>
            <p:ph type="ftr" sz="quarter" idx="12"/>
          </p:nvPr>
        </p:nvSpPr>
        <p:spPr>
          <a:xfrm>
            <a:off x="812800" y="6477000"/>
            <a:ext cx="4775200" cy="244475"/>
          </a:xfrm>
          <a:prstGeom prst="rect">
            <a:avLst/>
          </a:prstGeom>
          <a:noFill/>
          <a:ln>
            <a:noFill/>
          </a:ln>
          <a:effectLst/>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pic>
        <p:nvPicPr>
          <p:cNvPr id="8199" name="图片 15"/>
          <p:cNvPicPr>
            <a:picLocks noChangeAspect="1"/>
          </p:cNvPicPr>
          <p:nvPr userDrawn="1"/>
        </p:nvPicPr>
        <p:blipFill>
          <a:blip r:embed="rId2"/>
          <a:srcRect l="22438" t="-1938" r="27164" b="65807"/>
          <a:stretch>
            <a:fillRect/>
          </a:stretch>
        </p:blipFill>
        <p:spPr>
          <a:xfrm>
            <a:off x="7478184" y="6418263"/>
            <a:ext cx="1919816" cy="360362"/>
          </a:xfrm>
          <a:prstGeom prst="rect">
            <a:avLst/>
          </a:prstGeom>
          <a:noFill/>
          <a:ln w="9525">
            <a:noFill/>
          </a:ln>
        </p:spPr>
      </p:pic>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a:xfrm>
            <a:off x="10160000" y="6461125"/>
            <a:ext cx="1625600" cy="244475"/>
          </a:xfrm>
          <a:prstGeom prst="rect">
            <a:avLst/>
          </a:prstGeom>
          <a:noFill/>
          <a:ln>
            <a:noFill/>
          </a:ln>
          <a:effectLst/>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
        <p:nvSpPr>
          <p:cNvPr id="4" name="灯片编号占位符 3"/>
          <p:cNvSpPr>
            <a:spLocks noGrp="1"/>
          </p:cNvSpPr>
          <p:nvPr>
            <p:ph type="sldNum" sz="quarter" idx="11"/>
          </p:nvPr>
        </p:nvSpPr>
        <p:spPr>
          <a:xfrm>
            <a:off x="8432800" y="6461125"/>
            <a:ext cx="1320800" cy="228600"/>
          </a:xfrm>
          <a:prstGeom prst="rect">
            <a:avLst/>
          </a:prstGeom>
          <a:noFill/>
          <a:ln>
            <a:noFill/>
          </a:ln>
          <a:effectLst/>
        </p:spPr>
        <p:txBody>
          <a:bodyPr vert="horz" wrap="square" lIns="91440" tIns="45720" rIns="91440" bIns="45720" numCol="1" anchor="t" anchorCtr="0" compatLnSpc="1"/>
          <a:lstStyle/>
          <a:p>
            <a:pPr lvl="0" eaLnBrk="1" fontAlgn="base" hangingPunct="1"/>
            <a:fld id="{9A0DB2DC-4C9A-4742-B13C-FB6460FD3503}" type="slidenum">
              <a:rPr lang="en-US" altLang="zh-CN" strike="noStrike" noProof="1" dirty="0">
                <a:latin typeface="Arial" panose="020B0604020202020204" pitchFamily="34" charset="0"/>
                <a:ea typeface="宋体" panose="02010600030101010101" pitchFamily="2" charset="-122"/>
                <a:cs typeface="+mn-cs"/>
              </a:rPr>
              <a:t>‹#›</a:t>
            </a:fld>
            <a:endParaRPr lang="en-US" altLang="zh-CN" strike="noStrike" noProof="1"/>
          </a:p>
        </p:txBody>
      </p:sp>
      <p:sp>
        <p:nvSpPr>
          <p:cNvPr id="5" name="页脚占位符 4"/>
          <p:cNvSpPr>
            <a:spLocks noGrp="1"/>
          </p:cNvSpPr>
          <p:nvPr>
            <p:ph type="ftr" sz="quarter" idx="12"/>
          </p:nvPr>
        </p:nvSpPr>
        <p:spPr>
          <a:xfrm>
            <a:off x="812800" y="6477000"/>
            <a:ext cx="4775200" cy="244475"/>
          </a:xfrm>
          <a:prstGeom prst="rect">
            <a:avLst/>
          </a:prstGeom>
          <a:noFill/>
          <a:ln>
            <a:noFill/>
          </a:ln>
          <a:effectLst/>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9223" name="图片 15"/>
          <p:cNvPicPr>
            <a:picLocks noChangeAspect="1"/>
          </p:cNvPicPr>
          <p:nvPr userDrawn="1"/>
        </p:nvPicPr>
        <p:blipFill>
          <a:blip r:embed="rId2"/>
          <a:srcRect l="22438" t="-1938" r="27164" b="65807"/>
          <a:stretch>
            <a:fillRect/>
          </a:stretch>
        </p:blipFill>
        <p:spPr>
          <a:xfrm>
            <a:off x="7478184" y="6418263"/>
            <a:ext cx="1919816" cy="360362"/>
          </a:xfrm>
          <a:prstGeom prst="rect">
            <a:avLst/>
          </a:prstGeom>
          <a:noFill/>
          <a:ln w="9525">
            <a:noFill/>
          </a:ln>
        </p:spPr>
      </p:pic>
      <p:sp>
        <p:nvSpPr>
          <p:cNvPr id="2" name="日期占位符 1"/>
          <p:cNvSpPr>
            <a:spLocks noGrp="1"/>
          </p:cNvSpPr>
          <p:nvPr>
            <p:ph type="dt" sz="half" idx="10"/>
          </p:nvPr>
        </p:nvSpPr>
        <p:spPr>
          <a:xfrm>
            <a:off x="10160000" y="6461125"/>
            <a:ext cx="1625600" cy="244475"/>
          </a:xfrm>
          <a:prstGeom prst="rect">
            <a:avLst/>
          </a:prstGeom>
          <a:noFill/>
          <a:ln>
            <a:noFill/>
          </a:ln>
          <a:effectLst/>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
        <p:nvSpPr>
          <p:cNvPr id="3" name="灯片编号占位符 2"/>
          <p:cNvSpPr>
            <a:spLocks noGrp="1"/>
          </p:cNvSpPr>
          <p:nvPr>
            <p:ph type="sldNum" sz="quarter" idx="11"/>
          </p:nvPr>
        </p:nvSpPr>
        <p:spPr>
          <a:xfrm>
            <a:off x="8432800" y="6461125"/>
            <a:ext cx="1320800" cy="228600"/>
          </a:xfrm>
          <a:prstGeom prst="rect">
            <a:avLst/>
          </a:prstGeom>
          <a:noFill/>
          <a:ln>
            <a:noFill/>
          </a:ln>
          <a:effectLst/>
        </p:spPr>
        <p:txBody>
          <a:bodyPr vert="horz" wrap="square" lIns="91440" tIns="45720" rIns="91440" bIns="45720" numCol="1" anchor="t" anchorCtr="0" compatLnSpc="1"/>
          <a:lstStyle/>
          <a:p>
            <a:pPr lvl="0" eaLnBrk="1" fontAlgn="base" hangingPunct="1"/>
            <a:fld id="{9A0DB2DC-4C9A-4742-B13C-FB6460FD3503}" type="slidenum">
              <a:rPr lang="en-US" altLang="zh-CN" strike="noStrike" noProof="1" dirty="0">
                <a:latin typeface="Arial" panose="020B0604020202020204" pitchFamily="34" charset="0"/>
                <a:ea typeface="宋体" panose="02010600030101010101" pitchFamily="2" charset="-122"/>
                <a:cs typeface="+mn-cs"/>
              </a:rPr>
              <a:t>‹#›</a:t>
            </a:fld>
            <a:endParaRPr lang="en-US" altLang="zh-CN" strike="noStrike" noProof="1"/>
          </a:p>
        </p:txBody>
      </p:sp>
      <p:sp>
        <p:nvSpPr>
          <p:cNvPr id="4" name="页脚占位符 3"/>
          <p:cNvSpPr>
            <a:spLocks noGrp="1"/>
          </p:cNvSpPr>
          <p:nvPr>
            <p:ph type="ftr" sz="quarter" idx="12"/>
          </p:nvPr>
        </p:nvSpPr>
        <p:spPr>
          <a:xfrm>
            <a:off x="812800" y="6477000"/>
            <a:ext cx="4775200" cy="244475"/>
          </a:xfrm>
          <a:prstGeom prst="rect">
            <a:avLst/>
          </a:prstGeom>
          <a:noFill/>
          <a:ln>
            <a:noFill/>
          </a:ln>
          <a:effectLst/>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pic>
        <p:nvPicPr>
          <p:cNvPr id="10247" name="图片 15"/>
          <p:cNvPicPr>
            <a:picLocks noChangeAspect="1"/>
          </p:cNvPicPr>
          <p:nvPr userDrawn="1"/>
        </p:nvPicPr>
        <p:blipFill>
          <a:blip r:embed="rId2"/>
          <a:srcRect l="22438" t="-1938" r="27164" b="65807"/>
          <a:stretch>
            <a:fillRect/>
          </a:stretch>
        </p:blipFill>
        <p:spPr>
          <a:xfrm>
            <a:off x="7478184" y="6418263"/>
            <a:ext cx="1919816" cy="360362"/>
          </a:xfrm>
          <a:prstGeom prst="rect">
            <a:avLst/>
          </a:prstGeom>
          <a:noFill/>
          <a:ln w="9525">
            <a:noFill/>
          </a:ln>
        </p:spPr>
      </p:pic>
      <p:sp>
        <p:nvSpPr>
          <p:cNvPr id="2" name="标题 1"/>
          <p:cNvSpPr>
            <a:spLocks noGrp="1"/>
          </p:cNvSpPr>
          <p:nvPr>
            <p:ph type="title"/>
          </p:nvPr>
        </p:nvSpPr>
        <p:spPr>
          <a:xfrm>
            <a:off x="609600" y="273050"/>
            <a:ext cx="4011084" cy="1162050"/>
          </a:xfrm>
        </p:spPr>
        <p:txBody>
          <a:bodyPr anchor="b"/>
          <a:lstStyle>
            <a:lvl1pPr algn="l">
              <a:defRPr sz="2000" b="1"/>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4766733" y="273050"/>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09600" y="1435100"/>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smtClean="0"/>
              <a:t>单击此处编辑母版文本样式</a:t>
            </a:r>
          </a:p>
        </p:txBody>
      </p:sp>
      <p:sp>
        <p:nvSpPr>
          <p:cNvPr id="5" name="日期占位符 4"/>
          <p:cNvSpPr>
            <a:spLocks noGrp="1"/>
          </p:cNvSpPr>
          <p:nvPr>
            <p:ph type="dt" sz="half" idx="10"/>
          </p:nvPr>
        </p:nvSpPr>
        <p:spPr>
          <a:xfrm>
            <a:off x="10160000" y="6461125"/>
            <a:ext cx="1625600" cy="244475"/>
          </a:xfrm>
          <a:prstGeom prst="rect">
            <a:avLst/>
          </a:prstGeom>
          <a:noFill/>
          <a:ln>
            <a:noFill/>
          </a:ln>
          <a:effectLst/>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
        <p:nvSpPr>
          <p:cNvPr id="6" name="灯片编号占位符 5"/>
          <p:cNvSpPr>
            <a:spLocks noGrp="1"/>
          </p:cNvSpPr>
          <p:nvPr>
            <p:ph type="sldNum" sz="quarter" idx="11"/>
          </p:nvPr>
        </p:nvSpPr>
        <p:spPr>
          <a:xfrm>
            <a:off x="8432800" y="6461125"/>
            <a:ext cx="1320800" cy="228600"/>
          </a:xfrm>
          <a:prstGeom prst="rect">
            <a:avLst/>
          </a:prstGeom>
          <a:noFill/>
          <a:ln>
            <a:noFill/>
          </a:ln>
          <a:effectLst/>
        </p:spPr>
        <p:txBody>
          <a:bodyPr vert="horz" wrap="square" lIns="91440" tIns="45720" rIns="91440" bIns="45720" numCol="1" anchor="t" anchorCtr="0" compatLnSpc="1"/>
          <a:lstStyle/>
          <a:p>
            <a:pPr lvl="0" eaLnBrk="1" fontAlgn="base" hangingPunct="1"/>
            <a:fld id="{9A0DB2DC-4C9A-4742-B13C-FB6460FD3503}" type="slidenum">
              <a:rPr lang="en-US" altLang="zh-CN" strike="noStrike" noProof="1" dirty="0">
                <a:latin typeface="Arial" panose="020B0604020202020204" pitchFamily="34" charset="0"/>
                <a:ea typeface="宋体" panose="02010600030101010101" pitchFamily="2" charset="-122"/>
                <a:cs typeface="+mn-cs"/>
              </a:rPr>
              <a:t>‹#›</a:t>
            </a:fld>
            <a:endParaRPr lang="en-US" altLang="zh-CN" strike="noStrike" noProof="1"/>
          </a:p>
        </p:txBody>
      </p:sp>
      <p:sp>
        <p:nvSpPr>
          <p:cNvPr id="7" name="页脚占位符 6"/>
          <p:cNvSpPr>
            <a:spLocks noGrp="1"/>
          </p:cNvSpPr>
          <p:nvPr>
            <p:ph type="ftr" sz="quarter" idx="12"/>
          </p:nvPr>
        </p:nvSpPr>
        <p:spPr>
          <a:xfrm>
            <a:off x="812800" y="6477000"/>
            <a:ext cx="4775200" cy="244475"/>
          </a:xfrm>
          <a:prstGeom prst="rect">
            <a:avLst/>
          </a:prstGeom>
          <a:noFill/>
          <a:ln>
            <a:noFill/>
          </a:ln>
          <a:effectLst/>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pic>
        <p:nvPicPr>
          <p:cNvPr id="11271" name="图片 15"/>
          <p:cNvPicPr>
            <a:picLocks noChangeAspect="1"/>
          </p:cNvPicPr>
          <p:nvPr userDrawn="1"/>
        </p:nvPicPr>
        <p:blipFill>
          <a:blip r:embed="rId2"/>
          <a:srcRect l="22438" t="-1938" r="27164" b="65807"/>
          <a:stretch>
            <a:fillRect/>
          </a:stretch>
        </p:blipFill>
        <p:spPr>
          <a:xfrm>
            <a:off x="7478184" y="6418263"/>
            <a:ext cx="1919816" cy="360362"/>
          </a:xfrm>
          <a:prstGeom prst="rect">
            <a:avLst/>
          </a:prstGeom>
          <a:noFill/>
          <a:ln w="9525">
            <a:noFill/>
          </a:ln>
        </p:spPr>
      </p:pic>
      <p:sp>
        <p:nvSpPr>
          <p:cNvPr id="2" name="标题 1"/>
          <p:cNvSpPr>
            <a:spLocks noGrp="1"/>
          </p:cNvSpPr>
          <p:nvPr>
            <p:ph type="title"/>
          </p:nvPr>
        </p:nvSpPr>
        <p:spPr>
          <a:xfrm>
            <a:off x="2389717" y="4800600"/>
            <a:ext cx="7315200" cy="566738"/>
          </a:xfrm>
        </p:spPr>
        <p:txBody>
          <a:bodyPr anchor="b"/>
          <a:lstStyle>
            <a:lvl1pPr algn="l">
              <a:defRPr sz="2000" b="1"/>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2389717" y="612775"/>
            <a:ext cx="73152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anose="05000000000000000000" pitchFamily="2" charset="2"/>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smtClean="0"/>
              <a:t>单击此处编辑母版文本样式</a:t>
            </a:r>
          </a:p>
        </p:txBody>
      </p:sp>
      <p:sp>
        <p:nvSpPr>
          <p:cNvPr id="5" name="日期占位符 4"/>
          <p:cNvSpPr>
            <a:spLocks noGrp="1"/>
          </p:cNvSpPr>
          <p:nvPr>
            <p:ph type="dt" sz="half" idx="10"/>
          </p:nvPr>
        </p:nvSpPr>
        <p:spPr>
          <a:xfrm>
            <a:off x="10160000" y="6461125"/>
            <a:ext cx="1625600" cy="244475"/>
          </a:xfrm>
          <a:prstGeom prst="rect">
            <a:avLst/>
          </a:prstGeom>
          <a:noFill/>
          <a:ln>
            <a:noFill/>
          </a:ln>
          <a:effectLst/>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
        <p:nvSpPr>
          <p:cNvPr id="6" name="灯片编号占位符 5"/>
          <p:cNvSpPr>
            <a:spLocks noGrp="1"/>
          </p:cNvSpPr>
          <p:nvPr>
            <p:ph type="sldNum" sz="quarter" idx="11"/>
          </p:nvPr>
        </p:nvSpPr>
        <p:spPr>
          <a:xfrm>
            <a:off x="8432800" y="6461125"/>
            <a:ext cx="1320800" cy="228600"/>
          </a:xfrm>
          <a:prstGeom prst="rect">
            <a:avLst/>
          </a:prstGeom>
          <a:noFill/>
          <a:ln>
            <a:noFill/>
          </a:ln>
          <a:effectLst/>
        </p:spPr>
        <p:txBody>
          <a:bodyPr vert="horz" wrap="square" lIns="91440" tIns="45720" rIns="91440" bIns="45720" numCol="1" anchor="t" anchorCtr="0" compatLnSpc="1"/>
          <a:lstStyle/>
          <a:p>
            <a:pPr lvl="0" eaLnBrk="1" fontAlgn="base" hangingPunct="1"/>
            <a:fld id="{9A0DB2DC-4C9A-4742-B13C-FB6460FD3503}" type="slidenum">
              <a:rPr lang="en-US" altLang="zh-CN" strike="noStrike" noProof="1" dirty="0">
                <a:latin typeface="Arial" panose="020B0604020202020204" pitchFamily="34" charset="0"/>
                <a:ea typeface="宋体" panose="02010600030101010101" pitchFamily="2" charset="-122"/>
                <a:cs typeface="+mn-cs"/>
              </a:rPr>
              <a:t>‹#›</a:t>
            </a:fld>
            <a:endParaRPr lang="en-US" altLang="zh-CN" strike="noStrike" noProof="1"/>
          </a:p>
        </p:txBody>
      </p:sp>
      <p:sp>
        <p:nvSpPr>
          <p:cNvPr id="7" name="页脚占位符 6"/>
          <p:cNvSpPr>
            <a:spLocks noGrp="1"/>
          </p:cNvSpPr>
          <p:nvPr>
            <p:ph type="ftr" sz="quarter" idx="12"/>
          </p:nvPr>
        </p:nvSpPr>
        <p:spPr>
          <a:xfrm>
            <a:off x="812800" y="6477000"/>
            <a:ext cx="4775200" cy="244475"/>
          </a:xfrm>
          <a:prstGeom prst="rect">
            <a:avLst/>
          </a:prstGeom>
          <a:noFill/>
          <a:ln>
            <a:noFill/>
          </a:ln>
          <a:effectLst/>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t>2019/4/23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pic>
        <p:nvPicPr>
          <p:cNvPr id="12295" name="图片 15"/>
          <p:cNvPicPr>
            <a:picLocks noChangeAspect="1"/>
          </p:cNvPicPr>
          <p:nvPr userDrawn="1"/>
        </p:nvPicPr>
        <p:blipFill>
          <a:blip r:embed="rId2"/>
          <a:srcRect l="22438" t="-1938" r="27164" b="65807"/>
          <a:stretch>
            <a:fillRect/>
          </a:stretch>
        </p:blipFill>
        <p:spPr>
          <a:xfrm>
            <a:off x="7478184" y="6418263"/>
            <a:ext cx="1919816" cy="360362"/>
          </a:xfrm>
          <a:prstGeom prst="rect">
            <a:avLst/>
          </a:prstGeom>
          <a:noFill/>
          <a:ln w="9525">
            <a:noFill/>
          </a:ln>
        </p:spPr>
      </p:pic>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a:xfrm>
            <a:off x="10160000" y="6461125"/>
            <a:ext cx="1625600" cy="244475"/>
          </a:xfrm>
          <a:prstGeom prst="rect">
            <a:avLst/>
          </a:prstGeom>
          <a:noFill/>
          <a:ln>
            <a:noFill/>
          </a:ln>
          <a:effectLst/>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
        <p:nvSpPr>
          <p:cNvPr id="5" name="灯片编号占位符 4"/>
          <p:cNvSpPr>
            <a:spLocks noGrp="1"/>
          </p:cNvSpPr>
          <p:nvPr>
            <p:ph type="sldNum" sz="quarter" idx="11"/>
          </p:nvPr>
        </p:nvSpPr>
        <p:spPr>
          <a:xfrm>
            <a:off x="8432800" y="6461125"/>
            <a:ext cx="1320800" cy="228600"/>
          </a:xfrm>
          <a:prstGeom prst="rect">
            <a:avLst/>
          </a:prstGeom>
          <a:noFill/>
          <a:ln>
            <a:noFill/>
          </a:ln>
          <a:effectLst/>
        </p:spPr>
        <p:txBody>
          <a:bodyPr vert="horz" wrap="square" lIns="91440" tIns="45720" rIns="91440" bIns="45720" numCol="1" anchor="t" anchorCtr="0" compatLnSpc="1"/>
          <a:lstStyle/>
          <a:p>
            <a:pPr lvl="0" eaLnBrk="1" fontAlgn="base" hangingPunct="1"/>
            <a:fld id="{9A0DB2DC-4C9A-4742-B13C-FB6460FD3503}" type="slidenum">
              <a:rPr lang="en-US" altLang="zh-CN" strike="noStrike" noProof="1" dirty="0">
                <a:latin typeface="Arial" panose="020B0604020202020204" pitchFamily="34" charset="0"/>
                <a:ea typeface="宋体" panose="02010600030101010101" pitchFamily="2" charset="-122"/>
                <a:cs typeface="+mn-cs"/>
              </a:rPr>
              <a:t>‹#›</a:t>
            </a:fld>
            <a:endParaRPr lang="en-US" altLang="zh-CN" strike="noStrike" noProof="1"/>
          </a:p>
        </p:txBody>
      </p:sp>
      <p:sp>
        <p:nvSpPr>
          <p:cNvPr id="6" name="页脚占位符 5"/>
          <p:cNvSpPr>
            <a:spLocks noGrp="1"/>
          </p:cNvSpPr>
          <p:nvPr>
            <p:ph type="ftr" sz="quarter" idx="12"/>
          </p:nvPr>
        </p:nvSpPr>
        <p:spPr>
          <a:xfrm>
            <a:off x="812800" y="6477000"/>
            <a:ext cx="4775200" cy="244475"/>
          </a:xfrm>
          <a:prstGeom prst="rect">
            <a:avLst/>
          </a:prstGeom>
          <a:noFill/>
          <a:ln>
            <a:noFill/>
          </a:ln>
          <a:effectLst/>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pic>
        <p:nvPicPr>
          <p:cNvPr id="13319" name="图片 15"/>
          <p:cNvPicPr>
            <a:picLocks noChangeAspect="1"/>
          </p:cNvPicPr>
          <p:nvPr userDrawn="1"/>
        </p:nvPicPr>
        <p:blipFill>
          <a:blip r:embed="rId2"/>
          <a:srcRect l="22438" t="-1938" r="27164" b="65807"/>
          <a:stretch>
            <a:fillRect/>
          </a:stretch>
        </p:blipFill>
        <p:spPr>
          <a:xfrm>
            <a:off x="7478184" y="6418263"/>
            <a:ext cx="1919816" cy="360362"/>
          </a:xfrm>
          <a:prstGeom prst="rect">
            <a:avLst/>
          </a:prstGeom>
          <a:noFill/>
          <a:ln w="9525">
            <a:noFill/>
          </a:ln>
        </p:spPr>
      </p:pic>
      <p:sp>
        <p:nvSpPr>
          <p:cNvPr id="2" name="竖排标题 1"/>
          <p:cNvSpPr>
            <a:spLocks noGrp="1"/>
          </p:cNvSpPr>
          <p:nvPr>
            <p:ph type="title" orient="vert"/>
          </p:nvPr>
        </p:nvSpPr>
        <p:spPr>
          <a:xfrm>
            <a:off x="9067800" y="228600"/>
            <a:ext cx="2717800" cy="6172200"/>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914400" y="228600"/>
            <a:ext cx="7950200" cy="6172200"/>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a:xfrm>
            <a:off x="10160000" y="6461125"/>
            <a:ext cx="1625600" cy="244475"/>
          </a:xfrm>
          <a:prstGeom prst="rect">
            <a:avLst/>
          </a:prstGeom>
          <a:noFill/>
          <a:ln>
            <a:noFill/>
          </a:ln>
          <a:effectLst/>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
        <p:nvSpPr>
          <p:cNvPr id="5" name="灯片编号占位符 4"/>
          <p:cNvSpPr>
            <a:spLocks noGrp="1"/>
          </p:cNvSpPr>
          <p:nvPr>
            <p:ph type="sldNum" sz="quarter" idx="11"/>
          </p:nvPr>
        </p:nvSpPr>
        <p:spPr>
          <a:xfrm>
            <a:off x="8432800" y="6461125"/>
            <a:ext cx="1320800" cy="228600"/>
          </a:xfrm>
          <a:prstGeom prst="rect">
            <a:avLst/>
          </a:prstGeom>
          <a:noFill/>
          <a:ln>
            <a:noFill/>
          </a:ln>
          <a:effectLst/>
        </p:spPr>
        <p:txBody>
          <a:bodyPr vert="horz" wrap="square" lIns="91440" tIns="45720" rIns="91440" bIns="45720" numCol="1" anchor="t" anchorCtr="0" compatLnSpc="1"/>
          <a:lstStyle/>
          <a:p>
            <a:pPr lvl="0" eaLnBrk="1" fontAlgn="base" hangingPunct="1"/>
            <a:fld id="{9A0DB2DC-4C9A-4742-B13C-FB6460FD3503}" type="slidenum">
              <a:rPr lang="en-US" altLang="zh-CN" strike="noStrike" noProof="1" dirty="0">
                <a:latin typeface="Arial" panose="020B0604020202020204" pitchFamily="34" charset="0"/>
                <a:ea typeface="宋体" panose="02010600030101010101" pitchFamily="2" charset="-122"/>
                <a:cs typeface="+mn-cs"/>
              </a:rPr>
              <a:t>‹#›</a:t>
            </a:fld>
            <a:endParaRPr lang="en-US" altLang="zh-CN" strike="noStrike" noProof="1"/>
          </a:p>
        </p:txBody>
      </p:sp>
      <p:sp>
        <p:nvSpPr>
          <p:cNvPr id="6" name="页脚占位符 5"/>
          <p:cNvSpPr>
            <a:spLocks noGrp="1"/>
          </p:cNvSpPr>
          <p:nvPr>
            <p:ph type="ftr" sz="quarter" idx="12"/>
          </p:nvPr>
        </p:nvSpPr>
        <p:spPr>
          <a:xfrm>
            <a:off x="812800" y="6477000"/>
            <a:ext cx="4775200" cy="244475"/>
          </a:xfrm>
          <a:prstGeom prst="rect">
            <a:avLst/>
          </a:prstGeom>
          <a:noFill/>
          <a:ln>
            <a:noFill/>
          </a:ln>
          <a:effectLst/>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82F288E0-7875-42C4-84C8-98DBBD3BF4D2}" type="datetimeFigureOut">
              <a:rPr lang="zh-CN" altLang="en-US" smtClean="0"/>
              <a:t>2019/4/23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82F288E0-7875-42C4-84C8-98DBBD3BF4D2}" type="datetimeFigureOut">
              <a:rPr lang="zh-CN" altLang="en-US" smtClean="0"/>
              <a:t>2019/4/23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186774" y="1778438"/>
            <a:ext cx="4873574"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smtClean="0"/>
              <a:t>单击此处编辑母版文本样式</a:t>
            </a:r>
          </a:p>
        </p:txBody>
      </p:sp>
      <p:sp>
        <p:nvSpPr>
          <p:cNvPr id="4" name="内容占位符 3"/>
          <p:cNvSpPr>
            <a:spLocks noGrp="1"/>
          </p:cNvSpPr>
          <p:nvPr>
            <p:ph sz="half" idx="2"/>
          </p:nvPr>
        </p:nvSpPr>
        <p:spPr>
          <a:xfrm>
            <a:off x="1186774" y="2665379"/>
            <a:ext cx="4873574" cy="352428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256938" y="1778438"/>
            <a:ext cx="4897576"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smtClean="0"/>
              <a:t>单击此处编辑母版文本样式</a:t>
            </a:r>
          </a:p>
        </p:txBody>
      </p:sp>
      <p:sp>
        <p:nvSpPr>
          <p:cNvPr id="6" name="内容占位符 5"/>
          <p:cNvSpPr>
            <a:spLocks noGrp="1"/>
          </p:cNvSpPr>
          <p:nvPr>
            <p:ph sz="quarter" idx="4"/>
          </p:nvPr>
        </p:nvSpPr>
        <p:spPr>
          <a:xfrm>
            <a:off x="6256938" y="2665379"/>
            <a:ext cx="4897576" cy="352428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82F288E0-7875-42C4-84C8-98DBBD3BF4D2}" type="datetimeFigureOut">
              <a:rPr lang="zh-CN" altLang="en-US" smtClean="0"/>
              <a:t>2019/4/23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t>2019/4/23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2F288E0-7875-42C4-84C8-98DBBD3BF4D2}" type="datetimeFigureOut">
              <a:rPr lang="zh-CN" altLang="en-US" smtClean="0"/>
              <a:t>2019/4/23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457201"/>
            <a:ext cx="617220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4165349" cy="38115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82F288E0-7875-42C4-84C8-98DBBD3BF4D2}" type="datetimeFigureOut">
              <a:rPr lang="zh-CN" altLang="en-US" smtClean="0"/>
              <a:t>2019/4/23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t>2019/4/23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F288E0-7875-42C4-84C8-98DBBD3BF4D2}" type="datetimeFigureOut">
              <a:rPr lang="zh-CN" altLang="en-US" smtClean="0"/>
              <a:t>2019/4/23</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9BB5D0-35E4-459D-AEF3-FE4D7C45CC19}" type="slidenum">
              <a:rPr lang="zh-CN" altLang="en-US" smtClean="0"/>
              <a:t>‹#›</a:t>
            </a:fld>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noFill/>
        <a:effectLst/>
      </p:bgPr>
    </p:bg>
    <p:spTree>
      <p:nvGrpSpPr>
        <p:cNvPr id="1" name=""/>
        <p:cNvGrpSpPr/>
        <p:nvPr/>
      </p:nvGrpSpPr>
      <p:grpSpPr>
        <a:xfrm>
          <a:off x="0" y="0"/>
          <a:ext cx="0" cy="0"/>
          <a:chOff x="0" y="0"/>
          <a:chExt cx="0" cy="0"/>
        </a:xfrm>
      </p:grpSpPr>
      <p:sp>
        <p:nvSpPr>
          <p:cNvPr id="1026" name="Rectangle 2"/>
          <p:cNvSpPr/>
          <p:nvPr/>
        </p:nvSpPr>
        <p:spPr>
          <a:xfrm>
            <a:off x="0" y="0"/>
            <a:ext cx="12192000" cy="923925"/>
          </a:xfrm>
          <a:prstGeom prst="rect">
            <a:avLst/>
          </a:prstGeom>
          <a:gradFill rotWithShape="1">
            <a:gsLst>
              <a:gs pos="0">
                <a:schemeClr val="bg2"/>
              </a:gs>
              <a:gs pos="50000">
                <a:srgbClr val="FFFFFF"/>
              </a:gs>
              <a:gs pos="100000">
                <a:schemeClr val="bg2"/>
              </a:gs>
            </a:gsLst>
            <a:lin ang="0" scaled="1"/>
            <a:tileRect/>
          </a:gradFill>
          <a:ln w="9525">
            <a:noFill/>
          </a:ln>
        </p:spPr>
        <p:txBody>
          <a:bodyPr wrap="none" anchor="ctr"/>
          <a:lstStyle/>
          <a:p>
            <a:pPr lvl="0" indent="0" algn="ctr" eaLnBrk="0" hangingPunct="0"/>
            <a:endParaRPr lang="zh-CN" altLang="en-US" dirty="0">
              <a:latin typeface="Verdana" panose="020B0604030504040204" pitchFamily="34" charset="0"/>
            </a:endParaRPr>
          </a:p>
        </p:txBody>
      </p:sp>
      <p:sp>
        <p:nvSpPr>
          <p:cNvPr id="1027" name="Rectangle 3"/>
          <p:cNvSpPr>
            <a:spLocks noGrp="1"/>
          </p:cNvSpPr>
          <p:nvPr>
            <p:ph type="title"/>
          </p:nvPr>
        </p:nvSpPr>
        <p:spPr>
          <a:xfrm>
            <a:off x="1219200" y="228600"/>
            <a:ext cx="10058400" cy="457200"/>
          </a:xfrm>
          <a:prstGeom prst="rect">
            <a:avLst/>
          </a:prstGeom>
          <a:noFill/>
          <a:ln w="9525">
            <a:noFill/>
          </a:ln>
        </p:spPr>
        <p:txBody>
          <a:bodyPr anchor="ctr"/>
          <a:lstStyle/>
          <a:p>
            <a:pPr lvl="0"/>
            <a:r>
              <a:rPr lang="en-US" altLang="zh-CN" dirty="0"/>
              <a:t>Click to edit Master title style</a:t>
            </a:r>
          </a:p>
        </p:txBody>
      </p:sp>
      <p:sp>
        <p:nvSpPr>
          <p:cNvPr id="1028" name="Rectangle 4"/>
          <p:cNvSpPr>
            <a:spLocks noGrp="1" noChangeArrowheads="1"/>
          </p:cNvSpPr>
          <p:nvPr>
            <p:ph type="dt" sz="half" idx="2"/>
          </p:nvPr>
        </p:nvSpPr>
        <p:spPr bwMode="auto">
          <a:xfrm>
            <a:off x="10160000" y="6461125"/>
            <a:ext cx="16256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l" eaLnBrk="1" hangingPunct="1">
              <a:defRPr sz="1200">
                <a:latin typeface="+mn-lt"/>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
        <p:nvSpPr>
          <p:cNvPr id="1029" name="Rectangle 5"/>
          <p:cNvSpPr>
            <a:spLocks noGrp="1" noChangeArrowheads="1"/>
          </p:cNvSpPr>
          <p:nvPr>
            <p:ph type="sldNum" sz="quarter" idx="4"/>
          </p:nvPr>
        </p:nvSpPr>
        <p:spPr bwMode="auto">
          <a:xfrm>
            <a:off x="8432800" y="6461125"/>
            <a:ext cx="1320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l">
              <a:defRPr sz="1200">
                <a:latin typeface="Arial" panose="020B0604020202020204" pitchFamily="34" charset="0"/>
                <a:ea typeface="宋体" panose="02010600030101010101" pitchFamily="2" charset="-122"/>
              </a:defRPr>
            </a:lvl1pPr>
          </a:lstStyle>
          <a:p>
            <a:pPr lvl="0" eaLnBrk="1" fontAlgn="base" hangingPunct="1"/>
            <a:fld id="{9A0DB2DC-4C9A-4742-B13C-FB6460FD3503}" type="slidenum">
              <a:rPr lang="en-US" altLang="zh-CN" strike="noStrike" noProof="1" dirty="0">
                <a:latin typeface="Arial" panose="020B0604020202020204" pitchFamily="34" charset="0"/>
                <a:ea typeface="宋体" panose="02010600030101010101" pitchFamily="2" charset="-122"/>
                <a:cs typeface="+mn-cs"/>
              </a:rPr>
              <a:t>‹#›</a:t>
            </a:fld>
            <a:endParaRPr lang="en-US" altLang="zh-CN" strike="noStrike" noProof="1"/>
          </a:p>
        </p:txBody>
      </p:sp>
      <p:sp>
        <p:nvSpPr>
          <p:cNvPr id="1030" name="Rectangle 6"/>
          <p:cNvSpPr/>
          <p:nvPr/>
        </p:nvSpPr>
        <p:spPr>
          <a:xfrm>
            <a:off x="0" y="838200"/>
            <a:ext cx="12192000" cy="114300"/>
          </a:xfrm>
          <a:prstGeom prst="rect">
            <a:avLst/>
          </a:prstGeom>
          <a:gradFill rotWithShape="1">
            <a:gsLst>
              <a:gs pos="0">
                <a:srgbClr val="000000"/>
              </a:gs>
              <a:gs pos="100000">
                <a:srgbClr val="5D5D5D"/>
              </a:gs>
            </a:gsLst>
            <a:lin ang="5400000" scaled="1"/>
            <a:tileRect/>
          </a:gradFill>
          <a:ln w="9525">
            <a:noFill/>
          </a:ln>
        </p:spPr>
        <p:txBody>
          <a:bodyPr wrap="none" anchor="ctr"/>
          <a:lstStyle/>
          <a:p>
            <a:pPr lvl="0" indent="0" algn="ctr" eaLnBrk="0" hangingPunct="0"/>
            <a:endParaRPr lang="zh-CN" altLang="en-US" dirty="0">
              <a:latin typeface="Verdana" panose="020B0604030504040204" pitchFamily="34" charset="0"/>
            </a:endParaRPr>
          </a:p>
        </p:txBody>
      </p:sp>
      <p:sp>
        <p:nvSpPr>
          <p:cNvPr id="1031" name="Rectangle 7"/>
          <p:cNvSpPr>
            <a:spLocks noGrp="1" noChangeArrowheads="1"/>
          </p:cNvSpPr>
          <p:nvPr>
            <p:ph type="ftr" sz="quarter" idx="3"/>
          </p:nvPr>
        </p:nvSpPr>
        <p:spPr bwMode="auto">
          <a:xfrm>
            <a:off x="812800" y="6477000"/>
            <a:ext cx="4775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l" eaLnBrk="1" hangingPunct="1">
              <a:defRPr sz="1200">
                <a:latin typeface="+mn-lt"/>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
        <p:nvSpPr>
          <p:cNvPr id="1032" name="未知"/>
          <p:cNvSpPr/>
          <p:nvPr/>
        </p:nvSpPr>
        <p:spPr>
          <a:xfrm>
            <a:off x="-78316" y="4719638"/>
            <a:ext cx="12310533" cy="2093912"/>
          </a:xfrm>
          <a:custGeom>
            <a:avLst/>
            <a:gdLst/>
            <a:ahLst/>
            <a:cxnLst>
              <a:cxn ang="0">
                <a:pos x="0" y="0"/>
              </a:cxn>
              <a:cxn ang="0">
                <a:pos x="9215442" y="871537"/>
              </a:cxn>
              <a:cxn ang="0">
                <a:pos x="9232901" y="2093912"/>
              </a:cxn>
              <a:cxn ang="0">
                <a:pos x="60315" y="268287"/>
              </a:cxn>
              <a:cxn ang="0">
                <a:pos x="0" y="0"/>
              </a:cxn>
            </a:cxnLst>
            <a:rect l="0" t="0" r="0" b="0"/>
            <a:pathLst>
              <a:path w="5817" h="1319">
                <a:moveTo>
                  <a:pt x="0" y="0"/>
                </a:moveTo>
                <a:lnTo>
                  <a:pt x="5806" y="549"/>
                </a:lnTo>
                <a:lnTo>
                  <a:pt x="5817" y="1319"/>
                </a:lnTo>
                <a:lnTo>
                  <a:pt x="38" y="169"/>
                </a:lnTo>
                <a:lnTo>
                  <a:pt x="0" y="0"/>
                </a:lnTo>
                <a:close/>
              </a:path>
            </a:pathLst>
          </a:custGeom>
          <a:solidFill>
            <a:schemeClr val="accent2">
              <a:alpha val="29803"/>
            </a:schemeClr>
          </a:solidFill>
          <a:ln w="9525">
            <a:noFill/>
          </a:ln>
        </p:spPr>
        <p:txBody>
          <a:bodyPr/>
          <a:lstStyle/>
          <a:p>
            <a:endParaRPr lang="zh-CN" altLang="en-US"/>
          </a:p>
        </p:txBody>
      </p:sp>
      <p:sp>
        <p:nvSpPr>
          <p:cNvPr id="1033" name="未知"/>
          <p:cNvSpPr/>
          <p:nvPr/>
        </p:nvSpPr>
        <p:spPr>
          <a:xfrm>
            <a:off x="0" y="4495800"/>
            <a:ext cx="12232217" cy="2403475"/>
          </a:xfrm>
          <a:custGeom>
            <a:avLst/>
            <a:gdLst/>
            <a:ahLst/>
            <a:cxnLst>
              <a:cxn ang="0">
                <a:pos x="4763" y="2403475"/>
              </a:cxn>
              <a:cxn ang="0">
                <a:pos x="9174163" y="2387600"/>
              </a:cxn>
              <a:cxn ang="0">
                <a:pos x="9164638" y="0"/>
              </a:cxn>
              <a:cxn ang="0">
                <a:pos x="0" y="2093913"/>
              </a:cxn>
              <a:cxn ang="0">
                <a:pos x="4763" y="2403475"/>
              </a:cxn>
            </a:cxnLst>
            <a:rect l="0" t="0" r="0" b="0"/>
            <a:pathLst>
              <a:path w="5779" h="1514">
                <a:moveTo>
                  <a:pt x="3" y="1514"/>
                </a:moveTo>
                <a:lnTo>
                  <a:pt x="5779" y="1504"/>
                </a:lnTo>
                <a:lnTo>
                  <a:pt x="5773" y="0"/>
                </a:lnTo>
                <a:lnTo>
                  <a:pt x="0" y="1319"/>
                </a:lnTo>
                <a:lnTo>
                  <a:pt x="3" y="1514"/>
                </a:lnTo>
                <a:close/>
              </a:path>
            </a:pathLst>
          </a:custGeom>
          <a:solidFill>
            <a:schemeClr val="accent2">
              <a:alpha val="29803"/>
            </a:schemeClr>
          </a:solidFill>
          <a:ln w="9525">
            <a:noFill/>
          </a:ln>
        </p:spPr>
        <p:txBody>
          <a:bodyPr/>
          <a:lstStyle/>
          <a:p>
            <a:endParaRPr lang="zh-CN" altLang="en-US"/>
          </a:p>
        </p:txBody>
      </p:sp>
      <p:sp>
        <p:nvSpPr>
          <p:cNvPr id="1034" name="未知"/>
          <p:cNvSpPr/>
          <p:nvPr/>
        </p:nvSpPr>
        <p:spPr>
          <a:xfrm>
            <a:off x="-25400" y="4791075"/>
            <a:ext cx="12272433" cy="2022475"/>
          </a:xfrm>
          <a:custGeom>
            <a:avLst/>
            <a:gdLst/>
            <a:ahLst/>
            <a:cxnLst>
              <a:cxn ang="0">
                <a:pos x="42855" y="2022475"/>
              </a:cxn>
              <a:cxn ang="0">
                <a:pos x="9204325" y="1252538"/>
              </a:cxn>
              <a:cxn ang="0">
                <a:pos x="0" y="0"/>
              </a:cxn>
            </a:cxnLst>
            <a:rect l="0" t="0" r="0" b="0"/>
            <a:pathLst>
              <a:path w="5799" h="1274">
                <a:moveTo>
                  <a:pt x="27" y="1274"/>
                </a:moveTo>
                <a:lnTo>
                  <a:pt x="5799" y="789"/>
                </a:lnTo>
                <a:lnTo>
                  <a:pt x="0" y="0"/>
                </a:lnTo>
              </a:path>
            </a:pathLst>
          </a:custGeom>
          <a:solidFill>
            <a:schemeClr val="accent2">
              <a:alpha val="50195"/>
            </a:schemeClr>
          </a:solidFill>
          <a:ln w="9525">
            <a:noFill/>
          </a:ln>
        </p:spPr>
        <p:txBody>
          <a:bodyPr/>
          <a:lstStyle/>
          <a:p>
            <a:endParaRPr lang="zh-CN" altLang="en-US"/>
          </a:p>
        </p:txBody>
      </p:sp>
      <p:sp>
        <p:nvSpPr>
          <p:cNvPr id="1035" name="Rectangle 11"/>
          <p:cNvSpPr>
            <a:spLocks noGrp="1"/>
          </p:cNvSpPr>
          <p:nvPr>
            <p:ph type="body"/>
          </p:nvPr>
        </p:nvSpPr>
        <p:spPr>
          <a:xfrm>
            <a:off x="914400" y="1219200"/>
            <a:ext cx="10871200" cy="5181600"/>
          </a:xfrm>
          <a:prstGeom prst="rect">
            <a:avLst/>
          </a:prstGeom>
          <a:noFill/>
          <a:ln w="9525">
            <a:noFill/>
          </a:ln>
        </p:spPr>
        <p:txBody>
          <a:bodyPr anchor="t"/>
          <a:lstStyle/>
          <a:p>
            <a:pPr lvl="0" indent="-342900"/>
            <a:r>
              <a:rPr lang="en-US" altLang="zh-CN" dirty="0"/>
              <a:t>Click to edit Master text styles</a:t>
            </a:r>
          </a:p>
          <a:p>
            <a:pPr lvl="1" indent="-285750"/>
            <a:r>
              <a:rPr lang="en-US" altLang="zh-CN" dirty="0"/>
              <a:t>Second level</a:t>
            </a:r>
          </a:p>
          <a:p>
            <a:pPr lvl="2" indent="-228600"/>
            <a:r>
              <a:rPr lang="en-US" altLang="zh-CN" dirty="0"/>
              <a:t>Third level</a:t>
            </a:r>
          </a:p>
          <a:p>
            <a:pPr lvl="3" indent="-228600"/>
            <a:r>
              <a:rPr lang="en-US" altLang="zh-CN" dirty="0"/>
              <a:t>Fourth level</a:t>
            </a:r>
          </a:p>
          <a:p>
            <a:pPr lvl="4" indent="-228600"/>
            <a:r>
              <a:rPr lang="en-US" altLang="zh-CN" dirty="0"/>
              <a:t>Fifth level</a:t>
            </a:r>
          </a:p>
        </p:txBody>
      </p:sp>
    </p:spTree>
  </p:cSld>
  <p:clrMap bg1="dk2" tx1="lt1" bg2="dk1" tx2="lt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ransition/>
  <p:hf sldNum="0" hdr="0" ftr="0" dt="0"/>
  <p:txStyles>
    <p:title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p:titleStyle>
    <p:bodyStyle>
      <a:lvl1pPr marL="342900" indent="-342900" algn="l" rtl="0" fontAlgn="base">
        <a:spcBef>
          <a:spcPct val="20000"/>
        </a:spcBef>
        <a:spcAft>
          <a:spcPct val="0"/>
        </a:spcAft>
        <a:buClr>
          <a:schemeClr val="tx2"/>
        </a:buClr>
        <a:buSzPct val="115000"/>
        <a:buFont typeface="Wingdings" panose="05000000000000000000"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chemeClr val="accent1"/>
        </a:buClr>
        <a:buFont typeface="Wingdings" panose="05000000000000000000" pitchFamily="2" charset="2"/>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8" Type="http://schemas.microsoft.com/office/2007/relationships/diagramDrawing" Target="../diagrams/drawing8.xml"/><Relationship Id="rId3" Type="http://schemas.openxmlformats.org/officeDocument/2006/relationships/image" Target="../media/image1.png"/><Relationship Id="rId7" Type="http://schemas.openxmlformats.org/officeDocument/2006/relationships/diagramColors" Target="../diagrams/colors8.xm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diagramQuickStyle" Target="../diagrams/quickStyle8.xml"/><Relationship Id="rId5" Type="http://schemas.openxmlformats.org/officeDocument/2006/relationships/diagramLayout" Target="../diagrams/layout8.xml"/><Relationship Id="rId4" Type="http://schemas.openxmlformats.org/officeDocument/2006/relationships/diagramData" Target="../diagrams/data8.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8" Type="http://schemas.microsoft.com/office/2007/relationships/diagramDrawing" Target="../diagrams/drawing9.xml"/><Relationship Id="rId3" Type="http://schemas.openxmlformats.org/officeDocument/2006/relationships/image" Target="../media/image1.png"/><Relationship Id="rId7" Type="http://schemas.openxmlformats.org/officeDocument/2006/relationships/diagramColors" Target="../diagrams/colors9.xm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diagramQuickStyle" Target="../diagrams/quickStyle9.xml"/><Relationship Id="rId5" Type="http://schemas.openxmlformats.org/officeDocument/2006/relationships/diagramLayout" Target="../diagrams/layout9.xml"/><Relationship Id="rId4" Type="http://schemas.openxmlformats.org/officeDocument/2006/relationships/diagramData" Target="../diagrams/data9.xml"/></Relationships>
</file>

<file path=ppt/slides/_rels/slide14.xml.rels><?xml version="1.0" encoding="UTF-8" standalone="yes"?>
<Relationships xmlns="http://schemas.openxmlformats.org/package/2006/relationships"><Relationship Id="rId8" Type="http://schemas.microsoft.com/office/2007/relationships/diagramDrawing" Target="../diagrams/drawing10.xml"/><Relationship Id="rId3" Type="http://schemas.openxmlformats.org/officeDocument/2006/relationships/image" Target="../media/image1.png"/><Relationship Id="rId7" Type="http://schemas.openxmlformats.org/officeDocument/2006/relationships/diagramColors" Target="../diagrams/colors10.xm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diagramQuickStyle" Target="../diagrams/quickStyle10.xml"/><Relationship Id="rId5" Type="http://schemas.openxmlformats.org/officeDocument/2006/relationships/diagramLayout" Target="../diagrams/layout10.xml"/><Relationship Id="rId4" Type="http://schemas.openxmlformats.org/officeDocument/2006/relationships/diagramData" Target="../diagrams/data10.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png"/><Relationship Id="rId7" Type="http://schemas.openxmlformats.org/officeDocument/2006/relationships/diagramColors" Target="../diagrams/colors1.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png"/><Relationship Id="rId7" Type="http://schemas.openxmlformats.org/officeDocument/2006/relationships/diagramColors" Target="../diagrams/colors2.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8" Type="http://schemas.microsoft.com/office/2007/relationships/diagramDrawing" Target="../diagrams/drawing11.xml"/><Relationship Id="rId3" Type="http://schemas.openxmlformats.org/officeDocument/2006/relationships/image" Target="../media/image1.png"/><Relationship Id="rId7" Type="http://schemas.openxmlformats.org/officeDocument/2006/relationships/diagramColors" Target="../diagrams/colors11.xml"/><Relationship Id="rId2" Type="http://schemas.openxmlformats.org/officeDocument/2006/relationships/notesSlide" Target="../notesSlides/notesSlide30.xml"/><Relationship Id="rId1" Type="http://schemas.openxmlformats.org/officeDocument/2006/relationships/slideLayout" Target="../slideLayouts/slideLayout1.xml"/><Relationship Id="rId6" Type="http://schemas.openxmlformats.org/officeDocument/2006/relationships/diagramQuickStyle" Target="../diagrams/quickStyle11.xml"/><Relationship Id="rId5" Type="http://schemas.openxmlformats.org/officeDocument/2006/relationships/diagramLayout" Target="../diagrams/layout11.xml"/><Relationship Id="rId4" Type="http://schemas.openxmlformats.org/officeDocument/2006/relationships/diagramData" Target="../diagrams/data11.xml"/></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8" Type="http://schemas.microsoft.com/office/2007/relationships/diagramDrawing" Target="../diagrams/drawing12.xml"/><Relationship Id="rId3" Type="http://schemas.openxmlformats.org/officeDocument/2006/relationships/image" Target="../media/image1.png"/><Relationship Id="rId7" Type="http://schemas.openxmlformats.org/officeDocument/2006/relationships/diagramColors" Target="../diagrams/colors12.xml"/><Relationship Id="rId2" Type="http://schemas.openxmlformats.org/officeDocument/2006/relationships/notesSlide" Target="../notesSlides/notesSlide33.xml"/><Relationship Id="rId1" Type="http://schemas.openxmlformats.org/officeDocument/2006/relationships/slideLayout" Target="../slideLayouts/slideLayout1.xml"/><Relationship Id="rId6" Type="http://schemas.openxmlformats.org/officeDocument/2006/relationships/diagramQuickStyle" Target="../diagrams/quickStyle12.xml"/><Relationship Id="rId5" Type="http://schemas.openxmlformats.org/officeDocument/2006/relationships/diagramLayout" Target="../diagrams/layout12.xml"/><Relationship Id="rId4" Type="http://schemas.openxmlformats.org/officeDocument/2006/relationships/diagramData" Target="../diagrams/data12.xml"/></Relationships>
</file>

<file path=ppt/slides/_rels/slide5.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1.png"/><Relationship Id="rId7" Type="http://schemas.openxmlformats.org/officeDocument/2006/relationships/diagramColors" Target="../diagrams/colors3.xm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5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8" Type="http://schemas.microsoft.com/office/2007/relationships/diagramDrawing" Target="../diagrams/drawing13.xml"/><Relationship Id="rId3" Type="http://schemas.openxmlformats.org/officeDocument/2006/relationships/image" Target="../media/image1.png"/><Relationship Id="rId7" Type="http://schemas.openxmlformats.org/officeDocument/2006/relationships/diagramColors" Target="../diagrams/colors13.xml"/><Relationship Id="rId2" Type="http://schemas.openxmlformats.org/officeDocument/2006/relationships/notesSlide" Target="../notesSlides/notesSlide36.xml"/><Relationship Id="rId1" Type="http://schemas.openxmlformats.org/officeDocument/2006/relationships/slideLayout" Target="../slideLayouts/slideLayout1.xml"/><Relationship Id="rId6" Type="http://schemas.openxmlformats.org/officeDocument/2006/relationships/diagramQuickStyle" Target="../diagrams/quickStyle13.xml"/><Relationship Id="rId5" Type="http://schemas.openxmlformats.org/officeDocument/2006/relationships/diagramLayout" Target="../diagrams/layout13.xml"/><Relationship Id="rId4" Type="http://schemas.openxmlformats.org/officeDocument/2006/relationships/diagramData" Target="../diagrams/data13.xml"/></Relationships>
</file>

<file path=ppt/slides/_rels/slide5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8" Type="http://schemas.microsoft.com/office/2007/relationships/diagramDrawing" Target="../diagrams/drawing14.xml"/><Relationship Id="rId3" Type="http://schemas.openxmlformats.org/officeDocument/2006/relationships/image" Target="../media/image1.png"/><Relationship Id="rId7" Type="http://schemas.openxmlformats.org/officeDocument/2006/relationships/diagramColors" Target="../diagrams/colors14.xml"/><Relationship Id="rId2" Type="http://schemas.openxmlformats.org/officeDocument/2006/relationships/notesSlide" Target="../notesSlides/notesSlide39.xml"/><Relationship Id="rId1" Type="http://schemas.openxmlformats.org/officeDocument/2006/relationships/slideLayout" Target="../slideLayouts/slideLayout1.xml"/><Relationship Id="rId6" Type="http://schemas.openxmlformats.org/officeDocument/2006/relationships/diagramQuickStyle" Target="../diagrams/quickStyle14.xml"/><Relationship Id="rId5" Type="http://schemas.openxmlformats.org/officeDocument/2006/relationships/diagramLayout" Target="../diagrams/layout14.xml"/><Relationship Id="rId4" Type="http://schemas.openxmlformats.org/officeDocument/2006/relationships/diagramData" Target="../diagrams/data14.xml"/></Relationships>
</file>

<file path=ppt/slides/_rels/slide5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8" Type="http://schemas.microsoft.com/office/2007/relationships/diagramDrawing" Target="../diagrams/drawing15.xml"/><Relationship Id="rId3" Type="http://schemas.openxmlformats.org/officeDocument/2006/relationships/image" Target="../media/image1.png"/><Relationship Id="rId7" Type="http://schemas.openxmlformats.org/officeDocument/2006/relationships/diagramColors" Target="../diagrams/colors15.xml"/><Relationship Id="rId2" Type="http://schemas.openxmlformats.org/officeDocument/2006/relationships/notesSlide" Target="../notesSlides/notesSlide42.xml"/><Relationship Id="rId1" Type="http://schemas.openxmlformats.org/officeDocument/2006/relationships/slideLayout" Target="../slideLayouts/slideLayout1.xml"/><Relationship Id="rId6" Type="http://schemas.openxmlformats.org/officeDocument/2006/relationships/diagramQuickStyle" Target="../diagrams/quickStyle15.xml"/><Relationship Id="rId5" Type="http://schemas.openxmlformats.org/officeDocument/2006/relationships/diagramLayout" Target="../diagrams/layout15.xml"/><Relationship Id="rId4" Type="http://schemas.openxmlformats.org/officeDocument/2006/relationships/diagramData" Target="../diagrams/data15.xml"/></Relationships>
</file>

<file path=ppt/slides/_rels/slide6.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1.png"/><Relationship Id="rId7" Type="http://schemas.openxmlformats.org/officeDocument/2006/relationships/diagramColors" Target="../diagrams/colors4.xm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60.xml.rels><?xml version="1.0" encoding="UTF-8" standalone="yes"?>
<Relationships xmlns="http://schemas.openxmlformats.org/package/2006/relationships"><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6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3" Type="http://schemas.openxmlformats.org/officeDocument/2006/relationships/diagramData" Target="../diagrams/data17.xml"/><Relationship Id="rId7" Type="http://schemas.microsoft.com/office/2007/relationships/diagramDrawing" Target="../diagrams/drawing17.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Colors" Target="../diagrams/colors17.xml"/><Relationship Id="rId5" Type="http://schemas.openxmlformats.org/officeDocument/2006/relationships/diagramQuickStyle" Target="../diagrams/quickStyle17.xml"/><Relationship Id="rId4" Type="http://schemas.openxmlformats.org/officeDocument/2006/relationships/diagramLayout" Target="../diagrams/layout17.xml"/></Relationships>
</file>

<file path=ppt/slides/_rels/slide64.xml.rels><?xml version="1.0" encoding="UTF-8" standalone="yes"?>
<Relationships xmlns="http://schemas.openxmlformats.org/package/2006/relationships"><Relationship Id="rId3" Type="http://schemas.openxmlformats.org/officeDocument/2006/relationships/diagramData" Target="../diagrams/data18.xml"/><Relationship Id="rId7" Type="http://schemas.microsoft.com/office/2007/relationships/diagramDrawing" Target="../diagrams/drawing18.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Colors" Target="../diagrams/colors18.xml"/><Relationship Id="rId5" Type="http://schemas.openxmlformats.org/officeDocument/2006/relationships/diagramQuickStyle" Target="../diagrams/quickStyle18.xml"/><Relationship Id="rId4" Type="http://schemas.openxmlformats.org/officeDocument/2006/relationships/diagramLayout" Target="../diagrams/layout18.xml"/></Relationships>
</file>

<file path=ppt/slides/_rels/slide65.xml.rels><?xml version="1.0" encoding="UTF-8" standalone="yes"?>
<Relationships xmlns="http://schemas.openxmlformats.org/package/2006/relationships"><Relationship Id="rId3" Type="http://schemas.openxmlformats.org/officeDocument/2006/relationships/diagramData" Target="../diagrams/data19.xml"/><Relationship Id="rId7" Type="http://schemas.microsoft.com/office/2007/relationships/diagramDrawing" Target="../diagrams/drawing19.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Colors" Target="../diagrams/colors19.xml"/><Relationship Id="rId5" Type="http://schemas.openxmlformats.org/officeDocument/2006/relationships/diagramQuickStyle" Target="../diagrams/quickStyle19.xml"/><Relationship Id="rId4" Type="http://schemas.openxmlformats.org/officeDocument/2006/relationships/diagramLayout" Target="../diagrams/layout19.xml"/></Relationships>
</file>

<file path=ppt/slides/_rels/slide6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3" Type="http://schemas.openxmlformats.org/officeDocument/2006/relationships/diagramData" Target="../diagrams/data20.xml"/><Relationship Id="rId7" Type="http://schemas.microsoft.com/office/2007/relationships/diagramDrawing" Target="../diagrams/drawing20.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Colors" Target="../diagrams/colors20.xml"/><Relationship Id="rId5" Type="http://schemas.openxmlformats.org/officeDocument/2006/relationships/diagramQuickStyle" Target="../diagrams/quickStyle20.xml"/><Relationship Id="rId4" Type="http://schemas.openxmlformats.org/officeDocument/2006/relationships/diagramLayout" Target="../diagrams/layout20.xml"/></Relationships>
</file>

<file path=ppt/slides/_rels/slide69.xml.rels><?xml version="1.0" encoding="UTF-8" standalone="yes"?>
<Relationships xmlns="http://schemas.openxmlformats.org/package/2006/relationships"><Relationship Id="rId3" Type="http://schemas.openxmlformats.org/officeDocument/2006/relationships/diagramData" Target="../diagrams/data21.xml"/><Relationship Id="rId7" Type="http://schemas.microsoft.com/office/2007/relationships/diagramDrawing" Target="../diagrams/drawing21.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Colors" Target="../diagrams/colors21.xml"/><Relationship Id="rId5" Type="http://schemas.openxmlformats.org/officeDocument/2006/relationships/diagramQuickStyle" Target="../diagrams/quickStyle21.xml"/><Relationship Id="rId4" Type="http://schemas.openxmlformats.org/officeDocument/2006/relationships/diagramLayout" Target="../diagrams/layout2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3" Type="http://schemas.openxmlformats.org/officeDocument/2006/relationships/diagramData" Target="../diagrams/data22.xml"/><Relationship Id="rId7" Type="http://schemas.microsoft.com/office/2007/relationships/diagramDrawing" Target="../diagrams/drawing22.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Colors" Target="../diagrams/colors22.xml"/><Relationship Id="rId5" Type="http://schemas.openxmlformats.org/officeDocument/2006/relationships/diagramQuickStyle" Target="../diagrams/quickStyle22.xml"/><Relationship Id="rId4" Type="http://schemas.openxmlformats.org/officeDocument/2006/relationships/diagramLayout" Target="../diagrams/layout22.xml"/></Relationships>
</file>

<file path=ppt/slides/_rels/slide73.xml.rels><?xml version="1.0" encoding="UTF-8" standalone="yes"?>
<Relationships xmlns="http://schemas.openxmlformats.org/package/2006/relationships"><Relationship Id="rId3" Type="http://schemas.openxmlformats.org/officeDocument/2006/relationships/diagramData" Target="../diagrams/data23.xml"/><Relationship Id="rId7" Type="http://schemas.microsoft.com/office/2007/relationships/diagramDrawing" Target="../diagrams/drawing23.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Colors" Target="../diagrams/colors23.xml"/><Relationship Id="rId5" Type="http://schemas.openxmlformats.org/officeDocument/2006/relationships/diagramQuickStyle" Target="../diagrams/quickStyle23.xml"/><Relationship Id="rId4" Type="http://schemas.openxmlformats.org/officeDocument/2006/relationships/diagramLayout" Target="../diagrams/layout23.xml"/></Relationships>
</file>

<file path=ppt/slides/_rels/slide7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8" Type="http://schemas.microsoft.com/office/2007/relationships/diagramDrawing" Target="../diagrams/drawing5.xml"/><Relationship Id="rId13" Type="http://schemas.microsoft.com/office/2007/relationships/diagramDrawing" Target="../diagrams/drawing6.xml"/><Relationship Id="rId3" Type="http://schemas.openxmlformats.org/officeDocument/2006/relationships/image" Target="../media/image1.png"/><Relationship Id="rId7" Type="http://schemas.openxmlformats.org/officeDocument/2006/relationships/diagramColors" Target="../diagrams/colors5.xml"/><Relationship Id="rId12" Type="http://schemas.openxmlformats.org/officeDocument/2006/relationships/diagramColors" Target="../diagrams/colors6.xm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diagramQuickStyle" Target="../diagrams/quickStyle5.xml"/><Relationship Id="rId11" Type="http://schemas.openxmlformats.org/officeDocument/2006/relationships/diagramQuickStyle" Target="../diagrams/quickStyle6.xml"/><Relationship Id="rId5" Type="http://schemas.openxmlformats.org/officeDocument/2006/relationships/diagramLayout" Target="../diagrams/layout5.xml"/><Relationship Id="rId10" Type="http://schemas.openxmlformats.org/officeDocument/2006/relationships/diagramLayout" Target="../diagrams/layout6.xml"/><Relationship Id="rId4" Type="http://schemas.openxmlformats.org/officeDocument/2006/relationships/diagramData" Target="../diagrams/data5.xml"/><Relationship Id="rId9" Type="http://schemas.openxmlformats.org/officeDocument/2006/relationships/diagramData" Target="../diagrams/data6.xml"/></Relationships>
</file>

<file path=ppt/slides/_rels/slide9.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image" Target="../media/image1.png"/><Relationship Id="rId7" Type="http://schemas.openxmlformats.org/officeDocument/2006/relationships/diagramColors" Target="../diagrams/colors7.xm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646238" y="1098550"/>
            <a:ext cx="8305800" cy="1241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45791" dir="2021404" algn="ctr" rotWithShape="0">
                    <a:srgbClr val="000000">
                      <a:alpha val="50000"/>
                    </a:srgbClr>
                  </a:outerShdw>
                </a:effectLst>
              </a14:hiddenEffects>
            </a:ext>
          </a:extLst>
        </p:spPr>
        <p:txBody>
          <a:bodyPr vert="horz" wrap="square" lIns="91440" tIns="45720" rIns="91440" bIns="45720" numCol="1" anchor="ctr" anchorCtr="0" compatLnSpc="1"/>
          <a:lstStyle>
            <a:lvl1pPr algn="ctr" rtl="0" fontAlgn="base">
              <a:spcBef>
                <a:spcPct val="0"/>
              </a:spcBef>
              <a:spcAft>
                <a:spcPct val="0"/>
              </a:spcAft>
              <a:defRPr sz="4000" b="1">
                <a:solidFill>
                  <a:schemeClr val="tx1"/>
                </a:solidFill>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4000" b="1" i="0" u="none" strike="noStrike" kern="1200" cap="none" spc="0" normalizeH="0" baseline="0" noProof="1" smtClean="0">
                <a:solidFill>
                  <a:schemeClr val="tx1"/>
                </a:solidFill>
                <a:latin typeface="黑体" panose="02010609060101010101" charset="-122"/>
                <a:ea typeface="黑体" panose="02010609060101010101" charset="-122"/>
                <a:cs typeface="+mj-cs"/>
                <a:sym typeface="+mn-ea"/>
              </a:rPr>
              <a:t>全国外汇市场自律机制系列培训</a:t>
            </a:r>
            <a:endParaRPr kumimoji="0" lang="en-US" altLang="zh-CN" sz="4000" b="0" i="0" u="none" strike="noStrike" kern="0" cap="none" spc="0" normalizeH="0" baseline="0" noProof="0" dirty="0" smtClean="0">
              <a:ln>
                <a:noFill/>
              </a:ln>
              <a:solidFill>
                <a:schemeClr val="tx1"/>
              </a:solidFill>
              <a:effectLst>
                <a:outerShdw blurRad="38100" dist="38100" dir="2700000" algn="tl">
                  <a:srgbClr val="000000">
                    <a:alpha val="43137"/>
                  </a:srgbClr>
                </a:outerShdw>
              </a:effectLst>
              <a:uLnTx/>
              <a:uFillTx/>
              <a:latin typeface="黑体" panose="02010609060101010101" charset="-122"/>
              <a:ea typeface="黑体" panose="02010609060101010101" charset="-122"/>
              <a:cs typeface="+mj-cs"/>
              <a:sym typeface="+mn-ea"/>
            </a:endParaRPr>
          </a:p>
        </p:txBody>
      </p:sp>
      <p:sp>
        <p:nvSpPr>
          <p:cNvPr id="26626" name="矩形 8"/>
          <p:cNvSpPr/>
          <p:nvPr/>
        </p:nvSpPr>
        <p:spPr>
          <a:xfrm>
            <a:off x="1503363" y="-14287"/>
            <a:ext cx="1079500" cy="229870"/>
          </a:xfrm>
          <a:prstGeom prst="rect">
            <a:avLst/>
          </a:prstGeom>
          <a:noFill/>
          <a:ln w="9525">
            <a:noFill/>
          </a:ln>
        </p:spPr>
        <p:txBody>
          <a:bodyPr anchor="t">
            <a:spAutoFit/>
          </a:bodyPr>
          <a:lstStyle/>
          <a:p>
            <a:r>
              <a:rPr lang="en-US" altLang="zh-CN" sz="100" dirty="0">
                <a:solidFill>
                  <a:srgbClr val="211E54"/>
                </a:solidFill>
                <a:latin typeface="Calibri" panose="020F0502020204030204" charset="0"/>
                <a:ea typeface="宋体" panose="02010600030101010101" pitchFamily="2" charset="-122"/>
              </a:rPr>
              <a:t>PPT</a:t>
            </a:r>
            <a:r>
              <a:rPr lang="zh-CN" altLang="en-US" sz="100" dirty="0">
                <a:solidFill>
                  <a:srgbClr val="211E54"/>
                </a:solidFill>
                <a:latin typeface="Calibri" panose="020F0502020204030204" charset="0"/>
                <a:ea typeface="宋体" panose="02010600030101010101" pitchFamily="2" charset="-122"/>
              </a:rPr>
              <a:t>模板下载：</a:t>
            </a:r>
            <a:r>
              <a:rPr lang="en-US" altLang="zh-CN" sz="100" dirty="0">
                <a:solidFill>
                  <a:srgbClr val="211E54"/>
                </a:solidFill>
                <a:latin typeface="Calibri" panose="020F0502020204030204" charset="0"/>
                <a:ea typeface="宋体" panose="02010600030101010101" pitchFamily="2" charset="-122"/>
              </a:rPr>
              <a:t>www.1ppt.com/moban/     </a:t>
            </a:r>
            <a:r>
              <a:rPr lang="zh-CN" altLang="en-US" sz="100" dirty="0">
                <a:solidFill>
                  <a:srgbClr val="211E54"/>
                </a:solidFill>
                <a:latin typeface="Calibri" panose="020F0502020204030204" charset="0"/>
                <a:ea typeface="宋体" panose="02010600030101010101" pitchFamily="2" charset="-122"/>
              </a:rPr>
              <a:t>行业</a:t>
            </a:r>
            <a:r>
              <a:rPr lang="en-US" altLang="zh-CN" sz="100" dirty="0">
                <a:solidFill>
                  <a:srgbClr val="211E54"/>
                </a:solidFill>
                <a:latin typeface="Calibri" panose="020F0502020204030204" charset="0"/>
                <a:ea typeface="宋体" panose="02010600030101010101" pitchFamily="2" charset="-122"/>
              </a:rPr>
              <a:t>PPT</a:t>
            </a:r>
            <a:r>
              <a:rPr lang="zh-CN" altLang="en-US" sz="100" dirty="0">
                <a:solidFill>
                  <a:srgbClr val="211E54"/>
                </a:solidFill>
                <a:latin typeface="Calibri" panose="020F0502020204030204" charset="0"/>
                <a:ea typeface="宋体" panose="02010600030101010101" pitchFamily="2" charset="-122"/>
              </a:rPr>
              <a:t>模板：</a:t>
            </a:r>
            <a:r>
              <a:rPr lang="en-US" altLang="zh-CN" sz="100" dirty="0">
                <a:solidFill>
                  <a:srgbClr val="211E54"/>
                </a:solidFill>
                <a:latin typeface="Calibri" panose="020F0502020204030204" charset="0"/>
                <a:ea typeface="宋体" panose="02010600030101010101" pitchFamily="2" charset="-122"/>
              </a:rPr>
              <a:t>www.1ppt.com/hangye/ </a:t>
            </a:r>
          </a:p>
          <a:p>
            <a:r>
              <a:rPr lang="zh-CN" altLang="en-US" sz="100" dirty="0">
                <a:solidFill>
                  <a:srgbClr val="211E54"/>
                </a:solidFill>
                <a:latin typeface="Calibri" panose="020F0502020204030204" charset="0"/>
                <a:ea typeface="宋体" panose="02010600030101010101" pitchFamily="2" charset="-122"/>
              </a:rPr>
              <a:t>节日</a:t>
            </a:r>
            <a:r>
              <a:rPr lang="en-US" altLang="zh-CN" sz="100" dirty="0">
                <a:solidFill>
                  <a:srgbClr val="211E54"/>
                </a:solidFill>
                <a:latin typeface="Calibri" panose="020F0502020204030204" charset="0"/>
                <a:ea typeface="宋体" panose="02010600030101010101" pitchFamily="2" charset="-122"/>
              </a:rPr>
              <a:t>PPT</a:t>
            </a:r>
            <a:r>
              <a:rPr lang="zh-CN" altLang="en-US" sz="100" dirty="0">
                <a:solidFill>
                  <a:srgbClr val="211E54"/>
                </a:solidFill>
                <a:latin typeface="Calibri" panose="020F0502020204030204" charset="0"/>
                <a:ea typeface="宋体" panose="02010600030101010101" pitchFamily="2" charset="-122"/>
              </a:rPr>
              <a:t>模板：</a:t>
            </a:r>
            <a:r>
              <a:rPr lang="en-US" altLang="zh-CN" sz="100" dirty="0">
                <a:solidFill>
                  <a:srgbClr val="211E54"/>
                </a:solidFill>
                <a:latin typeface="Calibri" panose="020F0502020204030204" charset="0"/>
                <a:ea typeface="宋体" panose="02010600030101010101" pitchFamily="2" charset="-122"/>
              </a:rPr>
              <a:t>www.1ppt.com/jieri/           PPT</a:t>
            </a:r>
            <a:r>
              <a:rPr lang="zh-CN" altLang="en-US" sz="100" dirty="0">
                <a:solidFill>
                  <a:srgbClr val="211E54"/>
                </a:solidFill>
                <a:latin typeface="Calibri" panose="020F0502020204030204" charset="0"/>
                <a:ea typeface="宋体" panose="02010600030101010101" pitchFamily="2" charset="-122"/>
              </a:rPr>
              <a:t>素材下载：</a:t>
            </a:r>
            <a:r>
              <a:rPr lang="en-US" altLang="zh-CN" sz="100" dirty="0">
                <a:solidFill>
                  <a:srgbClr val="211E54"/>
                </a:solidFill>
                <a:latin typeface="Calibri" panose="020F0502020204030204" charset="0"/>
                <a:ea typeface="宋体" panose="02010600030101010101" pitchFamily="2" charset="-122"/>
              </a:rPr>
              <a:t>www.1ppt.com/sucai/</a:t>
            </a:r>
          </a:p>
          <a:p>
            <a:r>
              <a:rPr lang="en-US" altLang="zh-CN" sz="100" dirty="0">
                <a:solidFill>
                  <a:srgbClr val="211E54"/>
                </a:solidFill>
                <a:latin typeface="Calibri" panose="020F0502020204030204" charset="0"/>
                <a:ea typeface="宋体" panose="02010600030101010101" pitchFamily="2" charset="-122"/>
              </a:rPr>
              <a:t>PPT</a:t>
            </a:r>
            <a:r>
              <a:rPr lang="zh-CN" altLang="en-US" sz="100" dirty="0">
                <a:solidFill>
                  <a:srgbClr val="211E54"/>
                </a:solidFill>
                <a:latin typeface="Calibri" panose="020F0502020204030204" charset="0"/>
                <a:ea typeface="宋体" panose="02010600030101010101" pitchFamily="2" charset="-122"/>
              </a:rPr>
              <a:t>背景图片：</a:t>
            </a:r>
            <a:r>
              <a:rPr lang="en-US" altLang="zh-CN" sz="100" dirty="0">
                <a:solidFill>
                  <a:srgbClr val="211E54"/>
                </a:solidFill>
                <a:latin typeface="Calibri" panose="020F0502020204030204" charset="0"/>
                <a:ea typeface="宋体" panose="02010600030101010101" pitchFamily="2" charset="-122"/>
              </a:rPr>
              <a:t>www.1ppt.com/beijing/      PPT</a:t>
            </a:r>
            <a:r>
              <a:rPr lang="zh-CN" altLang="en-US" sz="100" dirty="0">
                <a:solidFill>
                  <a:srgbClr val="211E54"/>
                </a:solidFill>
                <a:latin typeface="Calibri" panose="020F0502020204030204" charset="0"/>
                <a:ea typeface="宋体" panose="02010600030101010101" pitchFamily="2" charset="-122"/>
              </a:rPr>
              <a:t>图表下载：</a:t>
            </a:r>
            <a:r>
              <a:rPr lang="en-US" altLang="zh-CN" sz="100" dirty="0">
                <a:solidFill>
                  <a:srgbClr val="211E54"/>
                </a:solidFill>
                <a:latin typeface="Calibri" panose="020F0502020204030204" charset="0"/>
                <a:ea typeface="宋体" panose="02010600030101010101" pitchFamily="2" charset="-122"/>
              </a:rPr>
              <a:t>www.1ppt.com/tubiao/      </a:t>
            </a:r>
          </a:p>
          <a:p>
            <a:r>
              <a:rPr lang="zh-CN" altLang="en-US" sz="100" dirty="0">
                <a:solidFill>
                  <a:srgbClr val="211E54"/>
                </a:solidFill>
                <a:latin typeface="Calibri" panose="020F0502020204030204" charset="0"/>
                <a:ea typeface="宋体" panose="02010600030101010101" pitchFamily="2" charset="-122"/>
              </a:rPr>
              <a:t>优秀</a:t>
            </a:r>
            <a:r>
              <a:rPr lang="en-US" altLang="zh-CN" sz="100" dirty="0">
                <a:solidFill>
                  <a:srgbClr val="211E54"/>
                </a:solidFill>
                <a:latin typeface="Calibri" panose="020F0502020204030204" charset="0"/>
                <a:ea typeface="宋体" panose="02010600030101010101" pitchFamily="2" charset="-122"/>
              </a:rPr>
              <a:t>PPT</a:t>
            </a:r>
            <a:r>
              <a:rPr lang="zh-CN" altLang="en-US" sz="100" dirty="0">
                <a:solidFill>
                  <a:srgbClr val="211E54"/>
                </a:solidFill>
                <a:latin typeface="Calibri" panose="020F0502020204030204" charset="0"/>
                <a:ea typeface="宋体" panose="02010600030101010101" pitchFamily="2" charset="-122"/>
              </a:rPr>
              <a:t>下载：</a:t>
            </a:r>
            <a:r>
              <a:rPr lang="en-US" altLang="zh-CN" sz="100" dirty="0">
                <a:solidFill>
                  <a:srgbClr val="211E54"/>
                </a:solidFill>
                <a:latin typeface="Calibri" panose="020F0502020204030204" charset="0"/>
                <a:ea typeface="宋体" panose="02010600030101010101" pitchFamily="2" charset="-122"/>
              </a:rPr>
              <a:t>www.1ppt.com/xiazai/        PPT</a:t>
            </a:r>
            <a:r>
              <a:rPr lang="zh-CN" altLang="en-US" sz="100" dirty="0">
                <a:solidFill>
                  <a:srgbClr val="211E54"/>
                </a:solidFill>
                <a:latin typeface="Calibri" panose="020F0502020204030204" charset="0"/>
                <a:ea typeface="宋体" panose="02010600030101010101" pitchFamily="2" charset="-122"/>
              </a:rPr>
              <a:t>教程： </a:t>
            </a:r>
            <a:r>
              <a:rPr lang="en-US" altLang="zh-CN" sz="100" dirty="0">
                <a:solidFill>
                  <a:srgbClr val="211E54"/>
                </a:solidFill>
                <a:latin typeface="Calibri" panose="020F0502020204030204" charset="0"/>
                <a:ea typeface="宋体" panose="02010600030101010101" pitchFamily="2" charset="-122"/>
              </a:rPr>
              <a:t>www.1ppt.com/powerpoint/      </a:t>
            </a:r>
          </a:p>
          <a:p>
            <a:r>
              <a:rPr lang="en-US" altLang="zh-CN" sz="100" dirty="0">
                <a:solidFill>
                  <a:srgbClr val="211E54"/>
                </a:solidFill>
                <a:latin typeface="Calibri" panose="020F0502020204030204" charset="0"/>
                <a:ea typeface="宋体" panose="02010600030101010101" pitchFamily="2" charset="-122"/>
              </a:rPr>
              <a:t>Word</a:t>
            </a:r>
            <a:r>
              <a:rPr lang="zh-CN" altLang="en-US" sz="100" dirty="0">
                <a:solidFill>
                  <a:srgbClr val="211E54"/>
                </a:solidFill>
                <a:latin typeface="Calibri" panose="020F0502020204030204" charset="0"/>
                <a:ea typeface="宋体" panose="02010600030101010101" pitchFamily="2" charset="-122"/>
              </a:rPr>
              <a:t>教程： </a:t>
            </a:r>
            <a:r>
              <a:rPr lang="en-US" altLang="zh-CN" sz="100" dirty="0">
                <a:solidFill>
                  <a:srgbClr val="211E54"/>
                </a:solidFill>
                <a:latin typeface="Calibri" panose="020F0502020204030204" charset="0"/>
                <a:ea typeface="宋体" panose="02010600030101010101" pitchFamily="2" charset="-122"/>
              </a:rPr>
              <a:t>www.1ppt.com/word/              Excel</a:t>
            </a:r>
            <a:r>
              <a:rPr lang="zh-CN" altLang="en-US" sz="100" dirty="0">
                <a:solidFill>
                  <a:srgbClr val="211E54"/>
                </a:solidFill>
                <a:latin typeface="Calibri" panose="020F0502020204030204" charset="0"/>
                <a:ea typeface="宋体" panose="02010600030101010101" pitchFamily="2" charset="-122"/>
              </a:rPr>
              <a:t>教程：</a:t>
            </a:r>
            <a:r>
              <a:rPr lang="en-US" altLang="zh-CN" sz="100" dirty="0">
                <a:solidFill>
                  <a:srgbClr val="211E54"/>
                </a:solidFill>
                <a:latin typeface="Calibri" panose="020F0502020204030204" charset="0"/>
                <a:ea typeface="宋体" panose="02010600030101010101" pitchFamily="2" charset="-122"/>
              </a:rPr>
              <a:t>www.1ppt.com/excel/  </a:t>
            </a:r>
          </a:p>
          <a:p>
            <a:r>
              <a:rPr lang="zh-CN" altLang="en-US" sz="100" dirty="0">
                <a:solidFill>
                  <a:srgbClr val="211E54"/>
                </a:solidFill>
                <a:latin typeface="Calibri" panose="020F0502020204030204" charset="0"/>
                <a:ea typeface="宋体" panose="02010600030101010101" pitchFamily="2" charset="-122"/>
              </a:rPr>
              <a:t>资料下载：</a:t>
            </a:r>
            <a:r>
              <a:rPr lang="en-US" altLang="zh-CN" sz="100" dirty="0">
                <a:solidFill>
                  <a:srgbClr val="211E54"/>
                </a:solidFill>
                <a:latin typeface="Calibri" panose="020F0502020204030204" charset="0"/>
                <a:ea typeface="宋体" panose="02010600030101010101" pitchFamily="2" charset="-122"/>
              </a:rPr>
              <a:t>www.1ppt.com/ziliao/                PPT</a:t>
            </a:r>
            <a:r>
              <a:rPr lang="zh-CN" altLang="en-US" sz="100" dirty="0">
                <a:solidFill>
                  <a:srgbClr val="211E54"/>
                </a:solidFill>
                <a:latin typeface="Calibri" panose="020F0502020204030204" charset="0"/>
                <a:ea typeface="宋体" panose="02010600030101010101" pitchFamily="2" charset="-122"/>
              </a:rPr>
              <a:t>课件下载：</a:t>
            </a:r>
            <a:r>
              <a:rPr lang="en-US" altLang="zh-CN" sz="100" dirty="0">
                <a:solidFill>
                  <a:srgbClr val="211E54"/>
                </a:solidFill>
                <a:latin typeface="Calibri" panose="020F0502020204030204" charset="0"/>
                <a:ea typeface="宋体" panose="02010600030101010101" pitchFamily="2" charset="-122"/>
              </a:rPr>
              <a:t>www.1ppt.com/kejian/ </a:t>
            </a:r>
          </a:p>
          <a:p>
            <a:r>
              <a:rPr lang="zh-CN" altLang="en-US" sz="100" dirty="0">
                <a:solidFill>
                  <a:srgbClr val="211E54"/>
                </a:solidFill>
                <a:latin typeface="Calibri" panose="020F0502020204030204" charset="0"/>
                <a:ea typeface="宋体" panose="02010600030101010101" pitchFamily="2" charset="-122"/>
              </a:rPr>
              <a:t>范文下载：</a:t>
            </a:r>
            <a:r>
              <a:rPr lang="en-US" altLang="zh-CN" sz="100" dirty="0">
                <a:solidFill>
                  <a:srgbClr val="211E54"/>
                </a:solidFill>
                <a:latin typeface="Calibri" panose="020F0502020204030204" charset="0"/>
                <a:ea typeface="宋体" panose="02010600030101010101" pitchFamily="2" charset="-122"/>
              </a:rPr>
              <a:t>www.1ppt.com/fanwen/             </a:t>
            </a:r>
            <a:r>
              <a:rPr lang="zh-CN" altLang="en-US" sz="100" dirty="0">
                <a:solidFill>
                  <a:srgbClr val="211E54"/>
                </a:solidFill>
                <a:latin typeface="Calibri" panose="020F0502020204030204" charset="0"/>
                <a:ea typeface="宋体" panose="02010600030101010101" pitchFamily="2" charset="-122"/>
              </a:rPr>
              <a:t>试卷下载：</a:t>
            </a:r>
            <a:r>
              <a:rPr lang="en-US" altLang="zh-CN" sz="100" dirty="0">
                <a:solidFill>
                  <a:srgbClr val="211E54"/>
                </a:solidFill>
                <a:latin typeface="Calibri" panose="020F0502020204030204" charset="0"/>
                <a:ea typeface="宋体" panose="02010600030101010101" pitchFamily="2" charset="-122"/>
              </a:rPr>
              <a:t>www.1ppt.com/shiti/  </a:t>
            </a:r>
          </a:p>
          <a:p>
            <a:r>
              <a:rPr lang="zh-CN" altLang="en-US" sz="100" dirty="0">
                <a:solidFill>
                  <a:srgbClr val="211E54"/>
                </a:solidFill>
                <a:latin typeface="Calibri" panose="020F0502020204030204" charset="0"/>
                <a:ea typeface="宋体" panose="02010600030101010101" pitchFamily="2" charset="-122"/>
              </a:rPr>
              <a:t>教案下载：</a:t>
            </a:r>
            <a:r>
              <a:rPr lang="en-US" altLang="zh-CN" sz="100" dirty="0">
                <a:solidFill>
                  <a:srgbClr val="211E54"/>
                </a:solidFill>
                <a:latin typeface="Calibri" panose="020F0502020204030204" charset="0"/>
                <a:ea typeface="宋体" panose="02010600030101010101" pitchFamily="2" charset="-122"/>
              </a:rPr>
              <a:t>www.1ppt.com/jiaoan/  </a:t>
            </a:r>
          </a:p>
          <a:p>
            <a:r>
              <a:rPr lang="en-US" altLang="zh-CN" sz="100" dirty="0">
                <a:solidFill>
                  <a:srgbClr val="211E54"/>
                </a:solidFill>
                <a:latin typeface="Calibri" panose="020F0502020204030204" charset="0"/>
                <a:ea typeface="宋体" panose="02010600030101010101" pitchFamily="2" charset="-122"/>
              </a:rPr>
              <a:t> </a:t>
            </a:r>
            <a:endParaRPr lang="zh-CN" altLang="en-US" sz="100" dirty="0">
              <a:solidFill>
                <a:srgbClr val="211E54"/>
              </a:solidFill>
              <a:latin typeface="Calibri" panose="020F0502020204030204" charset="0"/>
              <a:ea typeface="宋体" panose="02010600030101010101" pitchFamily="2" charset="-122"/>
            </a:endParaRPr>
          </a:p>
        </p:txBody>
      </p:sp>
      <p:sp>
        <p:nvSpPr>
          <p:cNvPr id="26627" name="文本框 1"/>
          <p:cNvSpPr txBox="1"/>
          <p:nvPr/>
        </p:nvSpPr>
        <p:spPr>
          <a:xfrm>
            <a:off x="2317683" y="4264898"/>
            <a:ext cx="7286625" cy="1200329"/>
          </a:xfrm>
          <a:prstGeom prst="rect">
            <a:avLst/>
          </a:prstGeom>
          <a:noFill/>
          <a:ln w="9525">
            <a:noFill/>
          </a:ln>
        </p:spPr>
        <p:txBody>
          <a:bodyPr wrap="square" anchor="t">
            <a:spAutoFit/>
          </a:bodyPr>
          <a:lstStyle/>
          <a:p>
            <a:pPr algn="ctr" eaLnBrk="0" hangingPunct="0"/>
            <a:r>
              <a:rPr lang="zh-CN" altLang="en-US" sz="3600" b="1" dirty="0">
                <a:solidFill>
                  <a:srgbClr val="508FD4"/>
                </a:solidFill>
                <a:latin typeface="仿宋" panose="02010609060101010101" pitchFamily="49" charset="-122"/>
                <a:ea typeface="仿宋" panose="02010609060101010101" pitchFamily="49" charset="-122"/>
              </a:rPr>
              <a:t>银行外汇业务展业</a:t>
            </a:r>
            <a:r>
              <a:rPr lang="zh-CN" altLang="en-US" sz="3600" b="1" dirty="0" smtClean="0">
                <a:solidFill>
                  <a:srgbClr val="508FD4"/>
                </a:solidFill>
                <a:latin typeface="仿宋" panose="02010609060101010101" pitchFamily="49" charset="-122"/>
                <a:ea typeface="仿宋" panose="02010609060101010101" pitchFamily="49" charset="-122"/>
              </a:rPr>
              <a:t>原则</a:t>
            </a:r>
            <a:r>
              <a:rPr lang="zh-CN" altLang="en-US" sz="3600" b="1" dirty="0">
                <a:solidFill>
                  <a:srgbClr val="508FD4"/>
                </a:solidFill>
                <a:latin typeface="仿宋" panose="02010609060101010101" pitchFamily="49" charset="-122"/>
                <a:ea typeface="仿宋" panose="02010609060101010101" pitchFamily="49" charset="-122"/>
              </a:rPr>
              <a:t>之</a:t>
            </a:r>
            <a:r>
              <a:rPr lang="en-US" altLang="zh-CN" sz="3600" b="1" dirty="0" smtClean="0">
                <a:solidFill>
                  <a:srgbClr val="508FD4"/>
                </a:solidFill>
                <a:latin typeface="仿宋" panose="02010609060101010101" pitchFamily="49" charset="-122"/>
                <a:ea typeface="仿宋" panose="02010609060101010101" pitchFamily="49" charset="-122"/>
              </a:rPr>
              <a:t>《</a:t>
            </a:r>
            <a:r>
              <a:rPr lang="zh-CN" altLang="en-US" sz="3600" b="1" dirty="0" smtClean="0">
                <a:solidFill>
                  <a:srgbClr val="508FD4"/>
                </a:solidFill>
                <a:latin typeface="仿宋" panose="02010609060101010101" pitchFamily="49" charset="-122"/>
                <a:ea typeface="仿宋" panose="02010609060101010101" pitchFamily="49" charset="-122"/>
              </a:rPr>
              <a:t>个人外汇业务展业规范</a:t>
            </a:r>
            <a:r>
              <a:rPr lang="en-US" altLang="zh-CN" sz="3600" b="1" dirty="0" smtClean="0">
                <a:solidFill>
                  <a:srgbClr val="508FD4"/>
                </a:solidFill>
                <a:latin typeface="仿宋" panose="02010609060101010101" pitchFamily="49" charset="-122"/>
                <a:ea typeface="仿宋" panose="02010609060101010101" pitchFamily="49" charset="-122"/>
              </a:rPr>
              <a:t>》</a:t>
            </a:r>
            <a:endParaRPr lang="zh-CN" altLang="en-US" sz="3600" b="1" dirty="0">
              <a:solidFill>
                <a:srgbClr val="508FD4"/>
              </a:solidFill>
              <a:latin typeface="仿宋" panose="02010609060101010101" pitchFamily="49" charset="-122"/>
              <a:ea typeface="仿宋" panose="02010609060101010101" pitchFamily="49" charset="-122"/>
            </a:endParaRPr>
          </a:p>
        </p:txBody>
      </p:sp>
      <p:pic>
        <p:nvPicPr>
          <p:cNvPr id="26628" name="图片 15"/>
          <p:cNvPicPr>
            <a:picLocks noChangeAspect="1"/>
          </p:cNvPicPr>
          <p:nvPr/>
        </p:nvPicPr>
        <p:blipFill>
          <a:blip r:embed="rId2"/>
          <a:srcRect l="22438" t="-1938" r="27164" b="65807"/>
          <a:stretch>
            <a:fillRect/>
          </a:stretch>
        </p:blipFill>
        <p:spPr>
          <a:xfrm>
            <a:off x="9102090" y="6033453"/>
            <a:ext cx="2235200" cy="558800"/>
          </a:xfrm>
          <a:prstGeom prst="rect">
            <a:avLst/>
          </a:prstGeom>
          <a:noFill/>
          <a:ln w="9525">
            <a:noFill/>
          </a:ln>
        </p:spPr>
      </p:pic>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10</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sym typeface="+mn-ea"/>
              </a:rPr>
              <a:t>二、总体要求</a:t>
            </a:r>
            <a:r>
              <a:rPr lang="zh-CN" altLang="en-US" b="1" dirty="0" smtClean="0"/>
              <a:t/>
            </a:r>
            <a:br>
              <a:rPr lang="zh-CN" altLang="en-US" b="1" dirty="0" smtClean="0"/>
            </a:b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b="1" dirty="0" smtClean="0">
                <a:solidFill>
                  <a:srgbClr val="000000"/>
                </a:solidFill>
                <a:latin typeface="黑体" panose="02010609060101010101" charset="-122"/>
                <a:ea typeface="黑体" panose="02010609060101010101" charset="-122"/>
              </a:rPr>
              <a:t>三、业务审核</a:t>
            </a:r>
            <a:endParaRPr lang="zh-CN" altLang="en-US" dirty="0">
              <a:solidFill>
                <a:srgbClr val="000000"/>
              </a:solidFill>
              <a:latin typeface="仿宋" panose="02010609060101010101" pitchFamily="49" charset="-122"/>
              <a:ea typeface="仿宋" panose="02010609060101010101" pitchFamily="49" charset="-122"/>
            </a:endParaRPr>
          </a:p>
        </p:txBody>
      </p:sp>
      <p:graphicFrame>
        <p:nvGraphicFramePr>
          <p:cNvPr id="2" name="图示 1"/>
          <p:cNvGraphicFramePr/>
          <p:nvPr>
            <p:extLst>
              <p:ext uri="{D42A27DB-BD31-4B8C-83A1-F6EECF244321}">
                <p14:modId xmlns:p14="http://schemas.microsoft.com/office/powerpoint/2010/main" val="2742194381"/>
              </p:ext>
            </p:extLst>
          </p:nvPr>
        </p:nvGraphicFramePr>
        <p:xfrm>
          <a:off x="1521358" y="1662548"/>
          <a:ext cx="9902703" cy="444136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934247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graphicEl>
                                              <a:dgm id="{9045CD4A-DAFC-4A91-BC86-AC0CA085298F}"/>
                                            </p:graphicEl>
                                          </p:spTgt>
                                        </p:tgtEl>
                                        <p:attrNameLst>
                                          <p:attrName>style.visibility</p:attrName>
                                        </p:attrNameLst>
                                      </p:cBhvr>
                                      <p:to>
                                        <p:strVal val="visible"/>
                                      </p:to>
                                    </p:set>
                                    <p:animEffect transition="in" filter="fade">
                                      <p:cBhvr>
                                        <p:cTn id="7" dur="500"/>
                                        <p:tgtEl>
                                          <p:spTgt spid="2">
                                            <p:graphicEl>
                                              <a:dgm id="{9045CD4A-DAFC-4A91-BC86-AC0CA085298F}"/>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graphicEl>
                                              <a:dgm id="{71397E4A-215A-4BC8-89D0-022EB4F26B6D}"/>
                                            </p:graphicEl>
                                          </p:spTgt>
                                        </p:tgtEl>
                                        <p:attrNameLst>
                                          <p:attrName>style.visibility</p:attrName>
                                        </p:attrNameLst>
                                      </p:cBhvr>
                                      <p:to>
                                        <p:strVal val="visible"/>
                                      </p:to>
                                    </p:set>
                                    <p:animEffect transition="in" filter="fade">
                                      <p:cBhvr>
                                        <p:cTn id="12" dur="500"/>
                                        <p:tgtEl>
                                          <p:spTgt spid="2">
                                            <p:graphicEl>
                                              <a:dgm id="{71397E4A-215A-4BC8-89D0-022EB4F26B6D}"/>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graphicEl>
                                              <a:dgm id="{C5E8CF22-DA49-4BEC-BB48-FEB22EFC8A54}"/>
                                            </p:graphicEl>
                                          </p:spTgt>
                                        </p:tgtEl>
                                        <p:attrNameLst>
                                          <p:attrName>style.visibility</p:attrName>
                                        </p:attrNameLst>
                                      </p:cBhvr>
                                      <p:to>
                                        <p:strVal val="visible"/>
                                      </p:to>
                                    </p:set>
                                    <p:animEffect transition="in" filter="fade">
                                      <p:cBhvr>
                                        <p:cTn id="17" dur="500"/>
                                        <p:tgtEl>
                                          <p:spTgt spid="2">
                                            <p:graphicEl>
                                              <a:dgm id="{C5E8CF22-DA49-4BEC-BB48-FEB22EFC8A54}"/>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graphicEl>
                                              <a:dgm id="{43A58973-55C6-4FED-8B6B-886325CE9B39}"/>
                                            </p:graphicEl>
                                          </p:spTgt>
                                        </p:tgtEl>
                                        <p:attrNameLst>
                                          <p:attrName>style.visibility</p:attrName>
                                        </p:attrNameLst>
                                      </p:cBhvr>
                                      <p:to>
                                        <p:strVal val="visible"/>
                                      </p:to>
                                    </p:set>
                                    <p:animEffect transition="in" filter="fade">
                                      <p:cBhvr>
                                        <p:cTn id="22" dur="500"/>
                                        <p:tgtEl>
                                          <p:spTgt spid="2">
                                            <p:graphicEl>
                                              <a:dgm id="{43A58973-55C6-4FED-8B6B-886325CE9B39}"/>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graphicEl>
                                              <a:dgm id="{FA8443E2-D63B-4612-9BDA-F46A97946E26}"/>
                                            </p:graphicEl>
                                          </p:spTgt>
                                        </p:tgtEl>
                                        <p:attrNameLst>
                                          <p:attrName>style.visibility</p:attrName>
                                        </p:attrNameLst>
                                      </p:cBhvr>
                                      <p:to>
                                        <p:strVal val="visible"/>
                                      </p:to>
                                    </p:set>
                                    <p:animEffect transition="in" filter="fade">
                                      <p:cBhvr>
                                        <p:cTn id="27" dur="500"/>
                                        <p:tgtEl>
                                          <p:spTgt spid="2">
                                            <p:graphicEl>
                                              <a:dgm id="{FA8443E2-D63B-4612-9BDA-F46A97946E26}"/>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graphicEl>
                                              <a:dgm id="{64941C62-303A-4F65-9C97-E1FAB6B6B1F2}"/>
                                            </p:graphicEl>
                                          </p:spTgt>
                                        </p:tgtEl>
                                        <p:attrNameLst>
                                          <p:attrName>style.visibility</p:attrName>
                                        </p:attrNameLst>
                                      </p:cBhvr>
                                      <p:to>
                                        <p:strVal val="visible"/>
                                      </p:to>
                                    </p:set>
                                    <p:animEffect transition="in" filter="fade">
                                      <p:cBhvr>
                                        <p:cTn id="32" dur="500"/>
                                        <p:tgtEl>
                                          <p:spTgt spid="2">
                                            <p:graphicEl>
                                              <a:dgm id="{64941C62-303A-4F65-9C97-E1FAB6B6B1F2}"/>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
                                            <p:graphicEl>
                                              <a:dgm id="{B1B08CD9-F366-42FF-B573-70A63B410599}"/>
                                            </p:graphicEl>
                                          </p:spTgt>
                                        </p:tgtEl>
                                        <p:attrNameLst>
                                          <p:attrName>style.visibility</p:attrName>
                                        </p:attrNameLst>
                                      </p:cBhvr>
                                      <p:to>
                                        <p:strVal val="visible"/>
                                      </p:to>
                                    </p:set>
                                    <p:animEffect transition="in" filter="fade">
                                      <p:cBhvr>
                                        <p:cTn id="37" dur="500"/>
                                        <p:tgtEl>
                                          <p:spTgt spid="2">
                                            <p:graphicEl>
                                              <a:dgm id="{B1B08CD9-F366-42FF-B573-70A63B410599}"/>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
                                            <p:graphicEl>
                                              <a:dgm id="{EB11941B-C383-4E75-A3EF-3D75858FD33C}"/>
                                            </p:graphicEl>
                                          </p:spTgt>
                                        </p:tgtEl>
                                        <p:attrNameLst>
                                          <p:attrName>style.visibility</p:attrName>
                                        </p:attrNameLst>
                                      </p:cBhvr>
                                      <p:to>
                                        <p:strVal val="visible"/>
                                      </p:to>
                                    </p:set>
                                    <p:animEffect transition="in" filter="fade">
                                      <p:cBhvr>
                                        <p:cTn id="42" dur="500"/>
                                        <p:tgtEl>
                                          <p:spTgt spid="2">
                                            <p:graphicEl>
                                              <a:dgm id="{EB11941B-C383-4E75-A3EF-3D75858FD33C}"/>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lvl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11</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sym typeface="+mn-ea"/>
              </a:rPr>
              <a:t>二、总体要求</a:t>
            </a:r>
            <a:r>
              <a:rPr lang="zh-CN" altLang="en-US" b="1" dirty="0" smtClean="0"/>
              <a:t/>
            </a:r>
            <a:br>
              <a:rPr lang="zh-CN" altLang="en-US" b="1" dirty="0" smtClean="0"/>
            </a:b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b="1" dirty="0" smtClean="0">
                <a:solidFill>
                  <a:srgbClr val="000000"/>
                </a:solidFill>
                <a:latin typeface="黑体" panose="02010609060101010101" charset="-122"/>
                <a:ea typeface="黑体" panose="02010609060101010101" charset="-122"/>
              </a:rPr>
              <a:t>三、业务审核</a:t>
            </a:r>
            <a:endParaRPr lang="zh-CN" altLang="en-US" dirty="0">
              <a:solidFill>
                <a:srgbClr val="000000"/>
              </a:solidFill>
              <a:latin typeface="仿宋" panose="02010609060101010101" pitchFamily="49" charset="-122"/>
              <a:ea typeface="仿宋" panose="02010609060101010101" pitchFamily="49" charset="-122"/>
            </a:endParaRPr>
          </a:p>
        </p:txBody>
      </p:sp>
      <p:sp>
        <p:nvSpPr>
          <p:cNvPr id="30723" name="文本框 2"/>
          <p:cNvSpPr txBox="1"/>
          <p:nvPr/>
        </p:nvSpPr>
        <p:spPr>
          <a:xfrm>
            <a:off x="1022684" y="1818042"/>
            <a:ext cx="9795737" cy="4247317"/>
          </a:xfrm>
          <a:prstGeom prst="rect">
            <a:avLst/>
          </a:prstGeom>
          <a:noFill/>
          <a:ln w="9525">
            <a:noFill/>
          </a:ln>
        </p:spPr>
        <p:txBody>
          <a:bodyPr wrap="square" anchor="t">
            <a:spAutoFit/>
          </a:bodyPr>
          <a:lstStyle/>
          <a:p>
            <a:pPr marL="228600" lvl="1" algn="ctr" eaLnBrk="0" hangingPunct="0">
              <a:lnSpc>
                <a:spcPct val="150000"/>
              </a:lnSpc>
            </a:pPr>
            <a:r>
              <a:rPr lang="zh-CN" altLang="en-US" sz="2000" b="1" dirty="0" smtClean="0">
                <a:solidFill>
                  <a:srgbClr val="000000"/>
                </a:solidFill>
                <a:latin typeface="仿宋" panose="02010609060101010101" pitchFamily="49" charset="-122"/>
                <a:ea typeface="仿宋" panose="02010609060101010101" pitchFamily="49" charset="-122"/>
              </a:rPr>
              <a:t>审核要点 </a:t>
            </a:r>
            <a:r>
              <a:rPr lang="en-US" altLang="zh-CN" sz="2000" b="1" dirty="0" smtClean="0">
                <a:solidFill>
                  <a:srgbClr val="000000"/>
                </a:solidFill>
                <a:latin typeface="仿宋" panose="02010609060101010101" pitchFamily="49" charset="-122"/>
                <a:ea typeface="仿宋" panose="02010609060101010101" pitchFamily="49" charset="-122"/>
              </a:rPr>
              <a:t>- </a:t>
            </a:r>
            <a:r>
              <a:rPr lang="zh-CN" altLang="en-US" sz="2000" b="1" dirty="0" smtClean="0">
                <a:solidFill>
                  <a:srgbClr val="000000"/>
                </a:solidFill>
                <a:latin typeface="仿宋" panose="02010609060101010101" pitchFamily="49" charset="-122"/>
                <a:ea typeface="仿宋" panose="02010609060101010101" pitchFamily="49" charset="-122"/>
              </a:rPr>
              <a:t>客户身份与主体类型</a:t>
            </a:r>
            <a:endParaRPr lang="en-US" altLang="zh-CN" sz="2000" b="1" dirty="0" smtClean="0">
              <a:solidFill>
                <a:srgbClr val="000000"/>
              </a:solidFill>
              <a:latin typeface="仿宋" panose="02010609060101010101" pitchFamily="49" charset="-122"/>
              <a:ea typeface="仿宋" panose="02010609060101010101" pitchFamily="49" charset="-122"/>
            </a:endParaRPr>
          </a:p>
          <a:p>
            <a:pPr marL="228600" lvl="1" eaLnBrk="0" hangingPunct="0">
              <a:lnSpc>
                <a:spcPct val="150000"/>
              </a:lnSpc>
            </a:pPr>
            <a:r>
              <a:rPr lang="zh-CN" altLang="zh-CN" sz="2000" dirty="0" smtClean="0">
                <a:solidFill>
                  <a:srgbClr val="000000"/>
                </a:solidFill>
                <a:latin typeface="仿宋" panose="02010609060101010101" pitchFamily="49" charset="-122"/>
                <a:ea typeface="仿宋" panose="02010609060101010101" pitchFamily="49" charset="-122"/>
              </a:rPr>
              <a:t>（</a:t>
            </a:r>
            <a:r>
              <a:rPr lang="en-US" altLang="zh-CN" sz="2000" dirty="0">
                <a:solidFill>
                  <a:srgbClr val="000000"/>
                </a:solidFill>
                <a:latin typeface="仿宋" panose="02010609060101010101" pitchFamily="49" charset="-122"/>
                <a:ea typeface="仿宋" panose="02010609060101010101" pitchFamily="49" charset="-122"/>
              </a:rPr>
              <a:t>1</a:t>
            </a:r>
            <a:r>
              <a:rPr lang="zh-CN" altLang="zh-CN" sz="2000" dirty="0">
                <a:solidFill>
                  <a:srgbClr val="000000"/>
                </a:solidFill>
                <a:latin typeface="仿宋" panose="02010609060101010101" pitchFamily="49" charset="-122"/>
                <a:ea typeface="仿宋" panose="02010609060101010101" pitchFamily="49" charset="-122"/>
              </a:rPr>
              <a:t>）银行应对客户提交的有效证件的真实性、有效性进行认真审核，并留存身份证明文件的复印件或者影印件。</a:t>
            </a:r>
          </a:p>
          <a:p>
            <a:pPr marL="228600" lvl="1" eaLnBrk="0" fontAlgn="b" hangingPunct="0">
              <a:lnSpc>
                <a:spcPct val="150000"/>
              </a:lnSpc>
            </a:pPr>
            <a:r>
              <a:rPr lang="zh-CN" altLang="zh-CN" sz="2000" dirty="0">
                <a:latin typeface="仿宋" panose="02010609060101010101" pitchFamily="49" charset="-122"/>
                <a:ea typeface="仿宋" panose="02010609060101010101" pitchFamily="49" charset="-122"/>
              </a:rPr>
              <a:t>（</a:t>
            </a:r>
            <a:r>
              <a:rPr lang="en-US" altLang="zh-CN" sz="2000" dirty="0">
                <a:latin typeface="仿宋" panose="02010609060101010101" pitchFamily="49" charset="-122"/>
                <a:ea typeface="仿宋" panose="02010609060101010101" pitchFamily="49" charset="-122"/>
              </a:rPr>
              <a:t>2</a:t>
            </a:r>
            <a:r>
              <a:rPr lang="zh-CN" altLang="zh-CN" sz="2000" dirty="0" smtClean="0">
                <a:latin typeface="仿宋" panose="02010609060101010101" pitchFamily="49" charset="-122"/>
                <a:ea typeface="仿宋" panose="02010609060101010101" pitchFamily="49" charset="-122"/>
              </a:rPr>
              <a:t>）外币</a:t>
            </a:r>
            <a:r>
              <a:rPr lang="zh-CN" altLang="en-US" sz="2000" dirty="0" smtClean="0">
                <a:latin typeface="仿宋" panose="02010609060101010101" pitchFamily="49" charset="-122"/>
                <a:ea typeface="仿宋" panose="02010609060101010101" pitchFamily="49" charset="-122"/>
              </a:rPr>
              <a:t>现钞</a:t>
            </a:r>
            <a:r>
              <a:rPr lang="zh-CN" altLang="zh-CN" sz="2000" dirty="0" smtClean="0">
                <a:latin typeface="仿宋" panose="02010609060101010101" pitchFamily="49" charset="-122"/>
                <a:ea typeface="仿宋" panose="02010609060101010101" pitchFamily="49" charset="-122"/>
              </a:rPr>
              <a:t>存取款</a:t>
            </a:r>
            <a:r>
              <a:rPr lang="zh-CN" altLang="en-US" sz="2000" dirty="0" smtClean="0">
                <a:latin typeface="仿宋" panose="02010609060101010101" pitchFamily="49" charset="-122"/>
                <a:ea typeface="仿宋" panose="02010609060101010101" pitchFamily="49" charset="-122"/>
              </a:rPr>
              <a:t>业务，</a:t>
            </a:r>
            <a:r>
              <a:rPr lang="zh-CN" altLang="zh-CN" sz="2000" dirty="0">
                <a:latin typeface="仿宋" panose="02010609060101010101" pitchFamily="49" charset="-122"/>
                <a:ea typeface="仿宋" panose="02010609060101010101" pitchFamily="49" charset="-122"/>
              </a:rPr>
              <a:t>应</a:t>
            </a:r>
            <a:r>
              <a:rPr lang="zh-CN" altLang="en-US" sz="2000" dirty="0">
                <a:latin typeface="仿宋" panose="02010609060101010101" pitchFamily="49" charset="-122"/>
                <a:ea typeface="仿宋" panose="02010609060101010101" pitchFamily="49" charset="-122"/>
              </a:rPr>
              <a:t>根据</a:t>
            </a:r>
            <a:r>
              <a:rPr lang="zh-CN" altLang="zh-CN" sz="2000" dirty="0" smtClean="0">
                <a:latin typeface="仿宋" panose="02010609060101010101" pitchFamily="49" charset="-122"/>
                <a:ea typeface="仿宋" panose="02010609060101010101" pitchFamily="49" charset="-122"/>
              </a:rPr>
              <a:t>“</a:t>
            </a:r>
            <a:r>
              <a:rPr lang="zh-CN" altLang="en-US" sz="2000" dirty="0" smtClean="0">
                <a:latin typeface="仿宋" panose="02010609060101010101" pitchFamily="49" charset="-122"/>
                <a:ea typeface="仿宋" panose="02010609060101010101" pitchFamily="49" charset="-122"/>
              </a:rPr>
              <a:t>个人外汇业务系统</a:t>
            </a:r>
            <a:r>
              <a:rPr lang="zh-CN" altLang="zh-CN" sz="2000" dirty="0" smtClean="0">
                <a:latin typeface="仿宋" panose="02010609060101010101" pitchFamily="49" charset="-122"/>
                <a:ea typeface="仿宋" panose="02010609060101010101" pitchFamily="49" charset="-122"/>
              </a:rPr>
              <a:t>”</a:t>
            </a:r>
            <a:r>
              <a:rPr lang="zh-CN" altLang="en-US" sz="2000" dirty="0">
                <a:latin typeface="仿宋" panose="02010609060101010101" pitchFamily="49" charset="-122"/>
                <a:ea typeface="仿宋" panose="02010609060101010101" pitchFamily="49" charset="-122"/>
              </a:rPr>
              <a:t>提供的信息</a:t>
            </a:r>
            <a:r>
              <a:rPr lang="zh-CN" altLang="en-US" sz="2000" dirty="0" smtClean="0">
                <a:latin typeface="仿宋" panose="02010609060101010101" pitchFamily="49" charset="-122"/>
                <a:ea typeface="仿宋" panose="02010609060101010101" pitchFamily="49" charset="-122"/>
              </a:rPr>
              <a:t>，</a:t>
            </a:r>
            <a:r>
              <a:rPr lang="zh-CN" altLang="zh-CN" sz="2000" dirty="0" smtClean="0">
                <a:latin typeface="仿宋" panose="02010609060101010101" pitchFamily="49" charset="-122"/>
                <a:ea typeface="仿宋" panose="02010609060101010101" pitchFamily="49" charset="-122"/>
              </a:rPr>
              <a:t>查询</a:t>
            </a:r>
            <a:r>
              <a:rPr lang="zh-CN" altLang="zh-CN" sz="2000" dirty="0">
                <a:latin typeface="仿宋" panose="02010609060101010101" pitchFamily="49" charset="-122"/>
                <a:ea typeface="仿宋" panose="02010609060101010101" pitchFamily="49" charset="-122"/>
              </a:rPr>
              <a:t>当日是否已超过现行外汇管理规定的</a:t>
            </a:r>
            <a:r>
              <a:rPr lang="zh-CN" altLang="zh-CN" sz="2000" dirty="0" smtClean="0">
                <a:latin typeface="仿宋" panose="02010609060101010101" pitchFamily="49" charset="-122"/>
                <a:ea typeface="仿宋" panose="02010609060101010101" pitchFamily="49" charset="-122"/>
              </a:rPr>
              <a:t>限额。</a:t>
            </a:r>
            <a:endParaRPr lang="en-US" altLang="zh-CN" sz="2000" dirty="0" smtClean="0">
              <a:latin typeface="仿宋" panose="02010609060101010101" pitchFamily="49" charset="-122"/>
              <a:ea typeface="仿宋" panose="02010609060101010101" pitchFamily="49" charset="-122"/>
            </a:endParaRPr>
          </a:p>
          <a:p>
            <a:pPr marL="228600" lvl="1" eaLnBrk="0" fontAlgn="b" hangingPunct="0">
              <a:lnSpc>
                <a:spcPct val="150000"/>
              </a:lnSpc>
            </a:pPr>
            <a:r>
              <a:rPr lang="zh-CN" altLang="zh-CN" sz="2000" dirty="0" smtClean="0">
                <a:latin typeface="仿宋" panose="02010609060101010101" pitchFamily="49" charset="-122"/>
                <a:ea typeface="仿宋" panose="02010609060101010101" pitchFamily="49" charset="-122"/>
              </a:rPr>
              <a:t>（</a:t>
            </a:r>
            <a:r>
              <a:rPr lang="en-US" altLang="zh-CN" sz="2000" dirty="0">
                <a:latin typeface="仿宋" panose="02010609060101010101" pitchFamily="49" charset="-122"/>
                <a:ea typeface="仿宋" panose="02010609060101010101" pitchFamily="49" charset="-122"/>
              </a:rPr>
              <a:t>3</a:t>
            </a:r>
            <a:r>
              <a:rPr lang="zh-CN" altLang="zh-CN" sz="2000" dirty="0">
                <a:latin typeface="仿宋" panose="02010609060101010101" pitchFamily="49" charset="-122"/>
                <a:ea typeface="仿宋" panose="02010609060101010101" pitchFamily="49" charset="-122"/>
              </a:rPr>
              <a:t>）结售汇业务</a:t>
            </a:r>
            <a:r>
              <a:rPr lang="zh-CN" altLang="zh-CN" sz="2000" dirty="0" smtClean="0">
                <a:latin typeface="仿宋" panose="02010609060101010101" pitchFamily="49" charset="-122"/>
                <a:ea typeface="仿宋" panose="02010609060101010101" pitchFamily="49" charset="-122"/>
              </a:rPr>
              <a:t>应</a:t>
            </a:r>
            <a:r>
              <a:rPr lang="zh-CN" altLang="en-US" sz="2000" dirty="0" smtClean="0">
                <a:latin typeface="仿宋" panose="02010609060101010101" pitchFamily="49" charset="-122"/>
                <a:ea typeface="仿宋" panose="02010609060101010101" pitchFamily="49" charset="-122"/>
              </a:rPr>
              <a:t>根据</a:t>
            </a:r>
            <a:r>
              <a:rPr lang="zh-CN" altLang="zh-CN" sz="2000" dirty="0" smtClean="0">
                <a:latin typeface="仿宋" panose="02010609060101010101" pitchFamily="49" charset="-122"/>
                <a:ea typeface="仿宋" panose="02010609060101010101" pitchFamily="49" charset="-122"/>
              </a:rPr>
              <a:t>“</a:t>
            </a:r>
            <a:r>
              <a:rPr lang="zh-CN" altLang="en-US" sz="2000" dirty="0" smtClean="0">
                <a:latin typeface="仿宋" panose="02010609060101010101" pitchFamily="49" charset="-122"/>
                <a:ea typeface="仿宋" panose="02010609060101010101" pitchFamily="49" charset="-122"/>
              </a:rPr>
              <a:t>个人外汇业务系统</a:t>
            </a:r>
            <a:r>
              <a:rPr lang="zh-CN" altLang="zh-CN" sz="2000" dirty="0" smtClean="0">
                <a:latin typeface="仿宋" panose="02010609060101010101" pitchFamily="49" charset="-122"/>
                <a:ea typeface="仿宋" panose="02010609060101010101" pitchFamily="49" charset="-122"/>
              </a:rPr>
              <a:t>”</a:t>
            </a:r>
            <a:r>
              <a:rPr lang="zh-CN" altLang="en-US" sz="2000" dirty="0" smtClean="0">
                <a:latin typeface="仿宋" panose="02010609060101010101" pitchFamily="49" charset="-122"/>
                <a:ea typeface="仿宋" panose="02010609060101010101" pitchFamily="49" charset="-122"/>
              </a:rPr>
              <a:t>提供的信息，</a:t>
            </a:r>
            <a:r>
              <a:rPr lang="zh-CN" altLang="zh-CN" sz="2000" dirty="0" smtClean="0">
                <a:latin typeface="仿宋" panose="02010609060101010101" pitchFamily="49" charset="-122"/>
                <a:ea typeface="仿宋" panose="02010609060101010101" pitchFamily="49" charset="-122"/>
              </a:rPr>
              <a:t>查询</a:t>
            </a:r>
            <a:r>
              <a:rPr lang="zh-CN" altLang="zh-CN" sz="2000" dirty="0">
                <a:latin typeface="仿宋" panose="02010609060101010101" pitchFamily="49" charset="-122"/>
                <a:ea typeface="仿宋" panose="02010609060101010101" pitchFamily="49" charset="-122"/>
              </a:rPr>
              <a:t>是否超年度</a:t>
            </a:r>
            <a:r>
              <a:rPr lang="zh-CN" altLang="zh-CN" sz="2000" dirty="0" smtClean="0">
                <a:latin typeface="仿宋" panose="02010609060101010101" pitchFamily="49" charset="-122"/>
                <a:ea typeface="仿宋" panose="02010609060101010101" pitchFamily="49" charset="-122"/>
              </a:rPr>
              <a:t>总额</a:t>
            </a:r>
            <a:r>
              <a:rPr lang="zh-CN" altLang="en-US" sz="2000" dirty="0" smtClean="0">
                <a:latin typeface="仿宋" panose="02010609060101010101" pitchFamily="49" charset="-122"/>
                <a:ea typeface="仿宋" panose="02010609060101010101" pitchFamily="49" charset="-122"/>
              </a:rPr>
              <a:t>、个人主体</a:t>
            </a:r>
            <a:r>
              <a:rPr lang="zh-CN" altLang="zh-CN" sz="2000" dirty="0" smtClean="0">
                <a:latin typeface="仿宋" panose="02010609060101010101" pitchFamily="49" charset="-122"/>
                <a:ea typeface="仿宋" panose="02010609060101010101" pitchFamily="49" charset="-122"/>
              </a:rPr>
              <a:t>是否</a:t>
            </a:r>
            <a:r>
              <a:rPr lang="zh-CN" altLang="zh-CN" sz="2000" dirty="0">
                <a:latin typeface="仿宋" panose="02010609060101010101" pitchFamily="49" charset="-122"/>
                <a:ea typeface="仿宋" panose="02010609060101010101" pitchFamily="49" charset="-122"/>
              </a:rPr>
              <a:t>属于</a:t>
            </a:r>
            <a:r>
              <a:rPr lang="zh-CN" altLang="zh-CN" sz="2000" dirty="0" smtClean="0">
                <a:latin typeface="仿宋" panose="02010609060101010101" pitchFamily="49" charset="-122"/>
                <a:ea typeface="仿宋" panose="02010609060101010101" pitchFamily="49" charset="-122"/>
              </a:rPr>
              <a:t>“关注名单”</a:t>
            </a:r>
            <a:r>
              <a:rPr lang="zh-CN" altLang="en-US" sz="2000" dirty="0" smtClean="0">
                <a:latin typeface="仿宋" panose="02010609060101010101" pitchFamily="49" charset="-122"/>
                <a:ea typeface="仿宋" panose="02010609060101010101" pitchFamily="49" charset="-122"/>
              </a:rPr>
              <a:t> </a:t>
            </a:r>
            <a:r>
              <a:rPr lang="zh-CN" altLang="zh-CN" sz="2000" dirty="0" smtClean="0">
                <a:latin typeface="仿宋" panose="02010609060101010101" pitchFamily="49" charset="-122"/>
                <a:ea typeface="仿宋" panose="02010609060101010101" pitchFamily="49" charset="-122"/>
              </a:rPr>
              <a:t>。</a:t>
            </a:r>
            <a:endParaRPr lang="en-US" altLang="zh-CN" sz="2000" dirty="0" smtClean="0">
              <a:latin typeface="仿宋" panose="02010609060101010101" pitchFamily="49" charset="-122"/>
              <a:ea typeface="仿宋" panose="02010609060101010101" pitchFamily="49" charset="-122"/>
            </a:endParaRPr>
          </a:p>
          <a:p>
            <a:pPr marL="228600" lvl="1" eaLnBrk="0" fontAlgn="b" hangingPunct="0">
              <a:lnSpc>
                <a:spcPct val="150000"/>
              </a:lnSpc>
            </a:pPr>
            <a:r>
              <a:rPr lang="zh-CN" altLang="en-US" sz="2000" dirty="0" smtClean="0">
                <a:latin typeface="仿宋" panose="02010609060101010101" pitchFamily="49" charset="-122"/>
                <a:ea typeface="仿宋" panose="02010609060101010101" pitchFamily="49" charset="-122"/>
              </a:rPr>
              <a:t>（</a:t>
            </a:r>
            <a:r>
              <a:rPr lang="en-US" altLang="zh-CN" sz="2000" dirty="0" smtClean="0">
                <a:latin typeface="仿宋" panose="02010609060101010101" pitchFamily="49" charset="-122"/>
                <a:ea typeface="仿宋" panose="02010609060101010101" pitchFamily="49" charset="-122"/>
              </a:rPr>
              <a:t>4</a:t>
            </a:r>
            <a:r>
              <a:rPr lang="zh-CN" altLang="en-US" sz="2000" dirty="0" smtClean="0">
                <a:latin typeface="仿宋" panose="02010609060101010101" pitchFamily="49" charset="-122"/>
                <a:ea typeface="仿宋" panose="02010609060101010101" pitchFamily="49" charset="-122"/>
              </a:rPr>
              <a:t>）客户办理</a:t>
            </a:r>
            <a:r>
              <a:rPr lang="zh-CN" altLang="zh-CN" sz="2000" dirty="0" smtClean="0">
                <a:latin typeface="仿宋" panose="02010609060101010101" pitchFamily="49" charset="-122"/>
                <a:ea typeface="仿宋" panose="02010609060101010101" pitchFamily="49" charset="-122"/>
              </a:rPr>
              <a:t>汇</a:t>
            </a:r>
            <a:r>
              <a:rPr lang="zh-CN" altLang="zh-CN" sz="2000" dirty="0">
                <a:latin typeface="仿宋" panose="02010609060101010101" pitchFamily="49" charset="-122"/>
                <a:ea typeface="仿宋" panose="02010609060101010101" pitchFamily="49" charset="-122"/>
              </a:rPr>
              <a:t>出汇款业务时，应查询当日是否已超过现行外汇管理规定的限额。</a:t>
            </a:r>
          </a:p>
          <a:p>
            <a:pPr marL="228600" lvl="1" eaLnBrk="0" fontAlgn="b" hangingPunct="0">
              <a:lnSpc>
                <a:spcPct val="150000"/>
              </a:lnSpc>
            </a:pPr>
            <a:endParaRPr lang="en-US" altLang="zh-CN" sz="2000" dirty="0" smtClean="0">
              <a:solidFill>
                <a:srgbClr val="FF0000"/>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2758686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fade">
                                      <p:cBhvr>
                                        <p:cTn id="7" dur="500"/>
                                        <p:tgtEl>
                                          <p:spTgt spid="307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723">
                                            <p:txEl>
                                              <p:pRg st="1" end="1"/>
                                            </p:txEl>
                                          </p:spTgt>
                                        </p:tgtEl>
                                        <p:attrNameLst>
                                          <p:attrName>style.visibility</p:attrName>
                                        </p:attrNameLst>
                                      </p:cBhvr>
                                      <p:to>
                                        <p:strVal val="visible"/>
                                      </p:to>
                                    </p:set>
                                    <p:animEffect transition="in" filter="fade">
                                      <p:cBhvr>
                                        <p:cTn id="12" dur="500"/>
                                        <p:tgtEl>
                                          <p:spTgt spid="307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0723">
                                            <p:txEl>
                                              <p:pRg st="2" end="2"/>
                                            </p:txEl>
                                          </p:spTgt>
                                        </p:tgtEl>
                                        <p:attrNameLst>
                                          <p:attrName>style.visibility</p:attrName>
                                        </p:attrNameLst>
                                      </p:cBhvr>
                                      <p:to>
                                        <p:strVal val="visible"/>
                                      </p:to>
                                    </p:set>
                                    <p:animEffect transition="in" filter="fade">
                                      <p:cBhvr>
                                        <p:cTn id="17" dur="500"/>
                                        <p:tgtEl>
                                          <p:spTgt spid="3072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0723">
                                            <p:txEl>
                                              <p:pRg st="3" end="3"/>
                                            </p:txEl>
                                          </p:spTgt>
                                        </p:tgtEl>
                                        <p:attrNameLst>
                                          <p:attrName>style.visibility</p:attrName>
                                        </p:attrNameLst>
                                      </p:cBhvr>
                                      <p:to>
                                        <p:strVal val="visible"/>
                                      </p:to>
                                    </p:set>
                                    <p:animEffect transition="in" filter="fade">
                                      <p:cBhvr>
                                        <p:cTn id="22" dur="500"/>
                                        <p:tgtEl>
                                          <p:spTgt spid="3072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0723">
                                            <p:txEl>
                                              <p:pRg st="4" end="4"/>
                                            </p:txEl>
                                          </p:spTgt>
                                        </p:tgtEl>
                                        <p:attrNameLst>
                                          <p:attrName>style.visibility</p:attrName>
                                        </p:attrNameLst>
                                      </p:cBhvr>
                                      <p:to>
                                        <p:strVal val="visible"/>
                                      </p:to>
                                    </p:set>
                                    <p:animEffect transition="in" filter="fade">
                                      <p:cBhvr>
                                        <p:cTn id="27" dur="500"/>
                                        <p:tgtEl>
                                          <p:spTgt spid="307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12</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pPr fontAlgn="base"/>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strike="noStrike" noProof="1" smtClean="0">
                <a:solidFill>
                  <a:srgbClr val="000000"/>
                </a:solidFill>
                <a:latin typeface="楷体" panose="02010609060101010101" charset="-122"/>
                <a:ea typeface="楷体" panose="02010609060101010101" charset="-122"/>
                <a:sym typeface="+mn-ea"/>
              </a:rPr>
              <a:t>第一部分 总体要求</a:t>
            </a:r>
            <a:r>
              <a:rPr lang="en-US" altLang="zh-CN" strike="noStrike" noProof="1" smtClean="0">
                <a:solidFill>
                  <a:srgbClr val="000000"/>
                </a:solidFill>
                <a:latin typeface="楷体" panose="02010609060101010101" charset="-122"/>
                <a:ea typeface="楷体" panose="02010609060101010101" charset="-122"/>
                <a:sym typeface="+mn-ea"/>
              </a:rPr>
              <a:t>-</a:t>
            </a:r>
            <a:r>
              <a:rPr lang="zh-CN" altLang="en-US" strike="noStrike" noProof="1" smtClean="0">
                <a:solidFill>
                  <a:srgbClr val="000000"/>
                </a:solidFill>
                <a:latin typeface="楷体" panose="02010609060101010101" charset="-122"/>
                <a:ea typeface="楷体" panose="02010609060101010101" charset="-122"/>
                <a:sym typeface="+mn-ea"/>
              </a:rPr>
              <a:t>业务审核</a:t>
            </a:r>
            <a:r>
              <a:rPr lang="zh-CN" altLang="en-US" b="1" dirty="0" smtClean="0"/>
              <a:t/>
            </a:r>
            <a:br>
              <a:rPr lang="zh-CN" altLang="en-US" b="1" dirty="0" smtClean="0"/>
            </a:b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b="1" dirty="0" smtClean="0">
                <a:solidFill>
                  <a:srgbClr val="000000"/>
                </a:solidFill>
                <a:latin typeface="黑体" panose="02010609060101010101" charset="-122"/>
                <a:ea typeface="黑体" panose="02010609060101010101" charset="-122"/>
              </a:rPr>
              <a:t>三、业务审核</a:t>
            </a:r>
            <a:endParaRPr lang="zh-CN" altLang="en-US" dirty="0">
              <a:solidFill>
                <a:srgbClr val="000000"/>
              </a:solidFill>
              <a:latin typeface="仿宋" panose="02010609060101010101" pitchFamily="49" charset="-122"/>
              <a:ea typeface="仿宋" panose="02010609060101010101" pitchFamily="49" charset="-122"/>
            </a:endParaRPr>
          </a:p>
        </p:txBody>
      </p:sp>
      <p:sp>
        <p:nvSpPr>
          <p:cNvPr id="30723" name="文本框 2"/>
          <p:cNvSpPr txBox="1"/>
          <p:nvPr/>
        </p:nvSpPr>
        <p:spPr>
          <a:xfrm>
            <a:off x="706453" y="1745722"/>
            <a:ext cx="10779094" cy="4708981"/>
          </a:xfrm>
          <a:prstGeom prst="rect">
            <a:avLst/>
          </a:prstGeom>
          <a:noFill/>
          <a:ln w="9525">
            <a:noFill/>
          </a:ln>
        </p:spPr>
        <p:txBody>
          <a:bodyPr wrap="square" anchor="t">
            <a:spAutoFit/>
          </a:bodyPr>
          <a:lstStyle/>
          <a:p>
            <a:pPr marL="228600" lvl="1" algn="ctr" eaLnBrk="0" hangingPunct="0">
              <a:lnSpc>
                <a:spcPct val="150000"/>
              </a:lnSpc>
            </a:pPr>
            <a:r>
              <a:rPr lang="zh-CN" altLang="en-US" sz="2000" b="1" dirty="0" smtClean="0">
                <a:solidFill>
                  <a:srgbClr val="000000"/>
                </a:solidFill>
                <a:latin typeface="仿宋" panose="02010609060101010101" pitchFamily="49" charset="-122"/>
                <a:ea typeface="仿宋" panose="02010609060101010101" pitchFamily="49" charset="-122"/>
              </a:rPr>
              <a:t>审核要点</a:t>
            </a:r>
            <a:r>
              <a:rPr lang="en-US" altLang="zh-CN" sz="2000" b="1" dirty="0" smtClean="0">
                <a:solidFill>
                  <a:srgbClr val="000000"/>
                </a:solidFill>
                <a:latin typeface="仿宋" panose="02010609060101010101" pitchFamily="49" charset="-122"/>
                <a:ea typeface="仿宋" panose="02010609060101010101" pitchFamily="49" charset="-122"/>
              </a:rPr>
              <a:t>- </a:t>
            </a:r>
            <a:r>
              <a:rPr lang="zh-CN" altLang="en-US" sz="2000" b="1" dirty="0" smtClean="0">
                <a:solidFill>
                  <a:srgbClr val="000000"/>
                </a:solidFill>
                <a:latin typeface="仿宋" panose="02010609060101010101" pitchFamily="49" charset="-122"/>
                <a:ea typeface="仿宋" panose="02010609060101010101" pitchFamily="49" charset="-122"/>
              </a:rPr>
              <a:t>交易凭证</a:t>
            </a:r>
            <a:endParaRPr lang="en-US" altLang="zh-CN" sz="2000" b="1" dirty="0" smtClean="0">
              <a:solidFill>
                <a:srgbClr val="000000"/>
              </a:solidFill>
              <a:latin typeface="仿宋" panose="02010609060101010101" pitchFamily="49" charset="-122"/>
              <a:ea typeface="仿宋" panose="02010609060101010101" pitchFamily="49" charset="-122"/>
            </a:endParaRPr>
          </a:p>
          <a:p>
            <a:pPr marL="228600" lvl="1" eaLnBrk="0" hangingPunct="0">
              <a:lnSpc>
                <a:spcPct val="150000"/>
              </a:lnSpc>
            </a:pPr>
            <a:r>
              <a:rPr lang="zh-CN" altLang="zh-CN" sz="2000" dirty="0" smtClean="0">
                <a:solidFill>
                  <a:srgbClr val="000000"/>
                </a:solidFill>
                <a:latin typeface="仿宋" panose="02010609060101010101" pitchFamily="49" charset="-122"/>
                <a:ea typeface="仿宋" panose="02010609060101010101" pitchFamily="49" charset="-122"/>
                <a:cs typeface="方正仿宋_GBK" panose="03000509000000000000" pitchFamily="65" charset="-122"/>
              </a:rPr>
              <a:t>（</a:t>
            </a:r>
            <a:r>
              <a:rPr lang="en-US" altLang="zh-CN" sz="2000" dirty="0" smtClean="0">
                <a:solidFill>
                  <a:srgbClr val="000000"/>
                </a:solidFill>
                <a:latin typeface="仿宋" panose="02010609060101010101" pitchFamily="49" charset="-122"/>
                <a:ea typeface="仿宋" panose="02010609060101010101" pitchFamily="49" charset="-122"/>
                <a:cs typeface="方正仿宋_GBK" panose="03000509000000000000" pitchFamily="65" charset="-122"/>
              </a:rPr>
              <a:t>1</a:t>
            </a:r>
            <a:r>
              <a:rPr lang="zh-CN" altLang="zh-CN" sz="2000" dirty="0" smtClean="0">
                <a:solidFill>
                  <a:srgbClr val="000000"/>
                </a:solidFill>
                <a:latin typeface="仿宋" panose="02010609060101010101" pitchFamily="49" charset="-122"/>
                <a:ea typeface="仿宋" panose="02010609060101010101" pitchFamily="49" charset="-122"/>
                <a:cs typeface="方正仿宋_GBK" panose="03000509000000000000" pitchFamily="65" charset="-122"/>
              </a:rPr>
              <a:t>）</a:t>
            </a:r>
            <a:r>
              <a:rPr lang="zh-CN" altLang="zh-CN" sz="2000" dirty="0" smtClean="0">
                <a:latin typeface="仿宋" panose="02010609060101010101" pitchFamily="49" charset="-122"/>
                <a:ea typeface="仿宋" panose="02010609060101010101" pitchFamily="49" charset="-122"/>
                <a:cs typeface="方正仿宋_GBK" panose="03000509000000000000" pitchFamily="65" charset="-122"/>
              </a:rPr>
              <a:t>交易</a:t>
            </a:r>
            <a:r>
              <a:rPr lang="zh-CN" altLang="zh-CN" sz="2000" dirty="0">
                <a:latin typeface="仿宋" panose="02010609060101010101" pitchFamily="49" charset="-122"/>
                <a:ea typeface="仿宋" panose="02010609060101010101" pitchFamily="49" charset="-122"/>
                <a:cs typeface="方正仿宋_GBK" panose="03000509000000000000" pitchFamily="65" charset="-122"/>
              </a:rPr>
              <a:t>凭证应</a:t>
            </a:r>
            <a:r>
              <a:rPr lang="zh-CN" altLang="zh-CN" sz="2000" dirty="0">
                <a:solidFill>
                  <a:srgbClr val="000000"/>
                </a:solidFill>
                <a:latin typeface="仿宋" panose="02010609060101010101" pitchFamily="49" charset="-122"/>
                <a:ea typeface="仿宋" panose="02010609060101010101" pitchFamily="49" charset="-122"/>
                <a:cs typeface="方正仿宋_GBK" panose="03000509000000000000" pitchFamily="65" charset="-122"/>
              </a:rPr>
              <a:t>真实有效，要素齐全</a:t>
            </a:r>
            <a:r>
              <a:rPr lang="zh-CN" altLang="zh-CN" sz="2000" dirty="0">
                <a:latin typeface="仿宋" panose="02010609060101010101" pitchFamily="49" charset="-122"/>
                <a:ea typeface="仿宋" panose="02010609060101010101" pitchFamily="49" charset="-122"/>
                <a:cs typeface="方正仿宋_GBK" panose="03000509000000000000" pitchFamily="65" charset="-122"/>
              </a:rPr>
              <a:t>，不存在明显瑕疵和虚假及重复使用等情况。客户提交的上述凭证和商业单据应当符合国家有关法规规定</a:t>
            </a:r>
            <a:r>
              <a:rPr lang="zh-CN" altLang="zh-CN" sz="2000" dirty="0" smtClean="0">
                <a:latin typeface="仿宋" panose="02010609060101010101" pitchFamily="49" charset="-122"/>
                <a:ea typeface="仿宋" panose="02010609060101010101" pitchFamily="49" charset="-122"/>
                <a:cs typeface="方正仿宋_GBK" panose="03000509000000000000" pitchFamily="65" charset="-122"/>
              </a:rPr>
              <a:t>。</a:t>
            </a:r>
            <a:endParaRPr lang="en-US" altLang="zh-CN" sz="2000" dirty="0" smtClean="0">
              <a:latin typeface="仿宋" panose="02010609060101010101" pitchFamily="49" charset="-122"/>
              <a:ea typeface="仿宋" panose="02010609060101010101" pitchFamily="49" charset="-122"/>
              <a:cs typeface="方正仿宋_GBK" panose="03000509000000000000" pitchFamily="65" charset="-122"/>
            </a:endParaRPr>
          </a:p>
          <a:p>
            <a:pPr marL="228600" lvl="1" eaLnBrk="0" hangingPunct="0">
              <a:lnSpc>
                <a:spcPct val="150000"/>
              </a:lnSpc>
            </a:pPr>
            <a:r>
              <a:rPr lang="zh-CN" altLang="zh-CN" sz="2000" dirty="0" smtClean="0">
                <a:latin typeface="仿宋" panose="02010609060101010101" pitchFamily="49" charset="-122"/>
                <a:ea typeface="仿宋" panose="02010609060101010101" pitchFamily="49" charset="-122"/>
              </a:rPr>
              <a:t>（</a:t>
            </a:r>
            <a:r>
              <a:rPr lang="en-US" altLang="zh-CN" sz="2000" dirty="0" smtClean="0">
                <a:latin typeface="仿宋" panose="02010609060101010101" pitchFamily="49" charset="-122"/>
                <a:ea typeface="仿宋" panose="02010609060101010101" pitchFamily="49" charset="-122"/>
              </a:rPr>
              <a:t>2</a:t>
            </a:r>
            <a:r>
              <a:rPr lang="zh-CN" altLang="zh-CN" sz="2000" dirty="0" smtClean="0">
                <a:latin typeface="仿宋" panose="02010609060101010101" pitchFamily="49" charset="-122"/>
                <a:ea typeface="仿宋" panose="02010609060101010101" pitchFamily="49" charset="-122"/>
              </a:rPr>
              <a:t>）</a:t>
            </a:r>
            <a:r>
              <a:rPr lang="zh-CN" altLang="zh-CN" sz="2000" dirty="0">
                <a:latin typeface="仿宋" panose="02010609060101010101" pitchFamily="49" charset="-122"/>
                <a:ea typeface="仿宋" panose="02010609060101010101" pitchFamily="49" charset="-122"/>
              </a:rPr>
              <a:t>由客户单方面提供的交易凭证、通过网络下载或传真的交易凭证，应由客户签字证明</a:t>
            </a:r>
            <a:r>
              <a:rPr lang="zh-CN" altLang="zh-CN" sz="2000" dirty="0" smtClean="0">
                <a:latin typeface="仿宋" panose="02010609060101010101" pitchFamily="49" charset="-122"/>
                <a:ea typeface="仿宋" panose="02010609060101010101" pitchFamily="49" charset="-122"/>
              </a:rPr>
              <a:t>。</a:t>
            </a:r>
            <a:endParaRPr lang="en-US" altLang="zh-CN" sz="2000" dirty="0" smtClean="0">
              <a:latin typeface="仿宋" panose="02010609060101010101" pitchFamily="49" charset="-122"/>
              <a:ea typeface="仿宋" panose="02010609060101010101" pitchFamily="49" charset="-122"/>
            </a:endParaRPr>
          </a:p>
          <a:p>
            <a:pPr marL="228600" lvl="1" eaLnBrk="0" fontAlgn="b" hangingPunct="0">
              <a:lnSpc>
                <a:spcPct val="150000"/>
              </a:lnSpc>
            </a:pPr>
            <a:r>
              <a:rPr lang="zh-CN" altLang="zh-CN" sz="2000" dirty="0" smtClean="0">
                <a:solidFill>
                  <a:srgbClr val="000000"/>
                </a:solidFill>
                <a:latin typeface="仿宋" panose="02010609060101010101" pitchFamily="49" charset="-122"/>
                <a:ea typeface="仿宋" panose="02010609060101010101" pitchFamily="49" charset="-122"/>
                <a:cs typeface="方正仿宋_GBK" panose="03000509000000000000" pitchFamily="65" charset="-122"/>
              </a:rPr>
              <a:t>（</a:t>
            </a:r>
            <a:r>
              <a:rPr lang="en-US" altLang="zh-CN" sz="2000" dirty="0" smtClean="0">
                <a:solidFill>
                  <a:srgbClr val="000000"/>
                </a:solidFill>
                <a:latin typeface="仿宋" panose="02010609060101010101" pitchFamily="49" charset="-122"/>
                <a:ea typeface="仿宋" panose="02010609060101010101" pitchFamily="49" charset="-122"/>
                <a:cs typeface="方正仿宋_GBK" panose="03000509000000000000" pitchFamily="65" charset="-122"/>
              </a:rPr>
              <a:t>3</a:t>
            </a:r>
            <a:r>
              <a:rPr lang="zh-CN" altLang="zh-CN" sz="2000" dirty="0" smtClean="0">
                <a:solidFill>
                  <a:srgbClr val="000000"/>
                </a:solidFill>
                <a:latin typeface="仿宋" panose="02010609060101010101" pitchFamily="49" charset="-122"/>
                <a:ea typeface="仿宋" panose="02010609060101010101" pitchFamily="49" charset="-122"/>
                <a:cs typeface="方正仿宋_GBK" panose="03000509000000000000" pitchFamily="65" charset="-122"/>
              </a:rPr>
              <a:t>）</a:t>
            </a:r>
            <a:r>
              <a:rPr lang="zh-CN" altLang="zh-CN" sz="2000" dirty="0">
                <a:solidFill>
                  <a:srgbClr val="000000"/>
                </a:solidFill>
                <a:latin typeface="仿宋" panose="02010609060101010101" pitchFamily="49" charset="-122"/>
                <a:ea typeface="仿宋" panose="02010609060101010101" pitchFamily="49" charset="-122"/>
                <a:cs typeface="方正仿宋_GBK" panose="03000509000000000000" pitchFamily="65" charset="-122"/>
              </a:rPr>
              <a:t>银行应在客户提交的交易凭证原件上签注（日期、币种、金额、银行），并加盖业务印章或业务戳记，签注后复印留存。</a:t>
            </a:r>
          </a:p>
          <a:p>
            <a:pPr marL="228600" lvl="1" eaLnBrk="0" fontAlgn="b" hangingPunct="0">
              <a:lnSpc>
                <a:spcPct val="150000"/>
              </a:lnSpc>
            </a:pPr>
            <a:r>
              <a:rPr lang="zh-CN" altLang="zh-CN" sz="2000" dirty="0" smtClean="0">
                <a:solidFill>
                  <a:srgbClr val="000000"/>
                </a:solidFill>
                <a:latin typeface="仿宋" panose="02010609060101010101" pitchFamily="49" charset="-122"/>
                <a:ea typeface="仿宋" panose="02010609060101010101" pitchFamily="49" charset="-122"/>
                <a:cs typeface="方正仿宋_GBK" panose="03000509000000000000" pitchFamily="65" charset="-122"/>
              </a:rPr>
              <a:t>（</a:t>
            </a:r>
            <a:r>
              <a:rPr lang="en-US" altLang="zh-CN" sz="2000" dirty="0" smtClean="0">
                <a:solidFill>
                  <a:srgbClr val="000000"/>
                </a:solidFill>
                <a:latin typeface="仿宋" panose="02010609060101010101" pitchFamily="49" charset="-122"/>
                <a:ea typeface="仿宋" panose="02010609060101010101" pitchFamily="49" charset="-122"/>
                <a:cs typeface="方正仿宋_GBK" panose="03000509000000000000" pitchFamily="65" charset="-122"/>
              </a:rPr>
              <a:t>4</a:t>
            </a:r>
            <a:r>
              <a:rPr lang="zh-CN" altLang="zh-CN" sz="2000" dirty="0" smtClean="0">
                <a:solidFill>
                  <a:srgbClr val="000000"/>
                </a:solidFill>
                <a:latin typeface="仿宋" panose="02010609060101010101" pitchFamily="49" charset="-122"/>
                <a:ea typeface="仿宋" panose="02010609060101010101" pitchFamily="49" charset="-122"/>
                <a:cs typeface="方正仿宋_GBK" panose="03000509000000000000" pitchFamily="65" charset="-122"/>
              </a:rPr>
              <a:t>）</a:t>
            </a:r>
            <a:r>
              <a:rPr lang="zh-CN" altLang="zh-CN" sz="2000" dirty="0">
                <a:solidFill>
                  <a:srgbClr val="000000"/>
                </a:solidFill>
                <a:latin typeface="仿宋" panose="02010609060101010101" pitchFamily="49" charset="-122"/>
                <a:ea typeface="仿宋" panose="02010609060101010101" pitchFamily="49" charset="-122"/>
                <a:cs typeface="方正仿宋_GBK" panose="03000509000000000000" pitchFamily="65" charset="-122"/>
              </a:rPr>
              <a:t>现钞业务中客户提交的申报单，必须是经海关签章的本人《中华人民共和国海关进境旅客行李物品申报单》，银行提钞凭证应为境内银行出具的本人提钞凭证。</a:t>
            </a:r>
          </a:p>
          <a:p>
            <a:pPr marL="228600" lvl="1" eaLnBrk="0" fontAlgn="b" hangingPunct="0">
              <a:lnSpc>
                <a:spcPct val="150000"/>
              </a:lnSpc>
            </a:pPr>
            <a:r>
              <a:rPr lang="zh-CN" altLang="zh-CN" sz="2000" dirty="0" smtClean="0">
                <a:solidFill>
                  <a:srgbClr val="000000"/>
                </a:solidFill>
                <a:latin typeface="仿宋" panose="02010609060101010101" pitchFamily="49" charset="-122"/>
                <a:ea typeface="仿宋" panose="02010609060101010101" pitchFamily="49" charset="-122"/>
                <a:cs typeface="方正仿宋_GBK" panose="03000509000000000000" pitchFamily="65" charset="-122"/>
              </a:rPr>
              <a:t>（</a:t>
            </a:r>
            <a:r>
              <a:rPr lang="en-US" altLang="zh-CN" sz="2000" dirty="0" smtClean="0">
                <a:solidFill>
                  <a:srgbClr val="000000"/>
                </a:solidFill>
                <a:latin typeface="仿宋" panose="02010609060101010101" pitchFamily="49" charset="-122"/>
                <a:ea typeface="仿宋" panose="02010609060101010101" pitchFamily="49" charset="-122"/>
                <a:cs typeface="方正仿宋_GBK" panose="03000509000000000000" pitchFamily="65" charset="-122"/>
              </a:rPr>
              <a:t>5</a:t>
            </a:r>
            <a:r>
              <a:rPr lang="zh-CN" altLang="zh-CN" sz="2000" dirty="0" smtClean="0">
                <a:solidFill>
                  <a:srgbClr val="000000"/>
                </a:solidFill>
                <a:latin typeface="仿宋" panose="02010609060101010101" pitchFamily="49" charset="-122"/>
                <a:ea typeface="仿宋" panose="02010609060101010101" pitchFamily="49" charset="-122"/>
                <a:cs typeface="方正仿宋_GBK" panose="03000509000000000000" pitchFamily="65" charset="-122"/>
              </a:rPr>
              <a:t>）</a:t>
            </a:r>
            <a:r>
              <a:rPr lang="zh-CN" altLang="zh-CN" sz="2000" dirty="0">
                <a:solidFill>
                  <a:srgbClr val="000000"/>
                </a:solidFill>
                <a:latin typeface="仿宋" panose="02010609060101010101" pitchFamily="49" charset="-122"/>
                <a:ea typeface="仿宋" panose="02010609060101010101" pitchFamily="49" charset="-122"/>
                <a:cs typeface="方正仿宋_GBK" panose="03000509000000000000" pitchFamily="65" charset="-122"/>
              </a:rPr>
              <a:t>办理业务涉及的金额不得超过交易凭证上的金额。</a:t>
            </a:r>
          </a:p>
          <a:p>
            <a:pPr marL="228600" lvl="1" eaLnBrk="0" fontAlgn="b" hangingPunct="0">
              <a:lnSpc>
                <a:spcPct val="150000"/>
              </a:lnSpc>
            </a:pPr>
            <a:endParaRPr lang="en-US" altLang="zh-CN" sz="2000" dirty="0" smtClean="0">
              <a:solidFill>
                <a:srgbClr val="FF0000"/>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307455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23">
                                            <p:txEl>
                                              <p:pRg st="1" end="1"/>
                                            </p:txEl>
                                          </p:spTgt>
                                        </p:tgtEl>
                                        <p:attrNameLst>
                                          <p:attrName>style.visibility</p:attrName>
                                        </p:attrNameLst>
                                      </p:cBhvr>
                                      <p:to>
                                        <p:strVal val="visible"/>
                                      </p:to>
                                    </p:set>
                                    <p:animEffect transition="in" filter="fade">
                                      <p:cBhvr>
                                        <p:cTn id="7" dur="500"/>
                                        <p:tgtEl>
                                          <p:spTgt spid="3072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23">
                                            <p:txEl>
                                              <p:pRg st="2" end="2"/>
                                            </p:txEl>
                                          </p:spTgt>
                                        </p:tgtEl>
                                        <p:attrNameLst>
                                          <p:attrName>style.visibility</p:attrName>
                                        </p:attrNameLst>
                                      </p:cBhvr>
                                      <p:to>
                                        <p:strVal val="visible"/>
                                      </p:to>
                                    </p:set>
                                    <p:animEffect transition="in" filter="fade">
                                      <p:cBhvr>
                                        <p:cTn id="12" dur="500"/>
                                        <p:tgtEl>
                                          <p:spTgt spid="3072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23">
                                            <p:txEl>
                                              <p:pRg st="3" end="3"/>
                                            </p:txEl>
                                          </p:spTgt>
                                        </p:tgtEl>
                                        <p:attrNameLst>
                                          <p:attrName>style.visibility</p:attrName>
                                        </p:attrNameLst>
                                      </p:cBhvr>
                                      <p:to>
                                        <p:strVal val="visible"/>
                                      </p:to>
                                    </p:set>
                                    <p:animEffect transition="in" filter="fade">
                                      <p:cBhvr>
                                        <p:cTn id="17" dur="500"/>
                                        <p:tgtEl>
                                          <p:spTgt spid="3072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23">
                                            <p:txEl>
                                              <p:pRg st="4" end="4"/>
                                            </p:txEl>
                                          </p:spTgt>
                                        </p:tgtEl>
                                        <p:attrNameLst>
                                          <p:attrName>style.visibility</p:attrName>
                                        </p:attrNameLst>
                                      </p:cBhvr>
                                      <p:to>
                                        <p:strVal val="visible"/>
                                      </p:to>
                                    </p:set>
                                    <p:animEffect transition="in" filter="fade">
                                      <p:cBhvr>
                                        <p:cTn id="22" dur="500"/>
                                        <p:tgtEl>
                                          <p:spTgt spid="3072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0723">
                                            <p:txEl>
                                              <p:pRg st="5" end="5"/>
                                            </p:txEl>
                                          </p:spTgt>
                                        </p:tgtEl>
                                        <p:attrNameLst>
                                          <p:attrName>style.visibility</p:attrName>
                                        </p:attrNameLst>
                                      </p:cBhvr>
                                      <p:to>
                                        <p:strVal val="visible"/>
                                      </p:to>
                                    </p:set>
                                    <p:animEffect transition="in" filter="fade">
                                      <p:cBhvr>
                                        <p:cTn id="27" dur="500"/>
                                        <p:tgtEl>
                                          <p:spTgt spid="3072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13</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pPr fontAlgn="base"/>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strike="noStrike" noProof="1" smtClean="0">
                <a:solidFill>
                  <a:srgbClr val="000000"/>
                </a:solidFill>
                <a:latin typeface="楷体" panose="02010609060101010101" charset="-122"/>
                <a:ea typeface="楷体" panose="02010609060101010101" charset="-122"/>
                <a:sym typeface="+mn-ea"/>
              </a:rPr>
              <a:t>第一部分 总体要求</a:t>
            </a:r>
            <a:r>
              <a:rPr lang="en-US" altLang="zh-CN" strike="noStrike" noProof="1" smtClean="0">
                <a:solidFill>
                  <a:srgbClr val="000000"/>
                </a:solidFill>
                <a:latin typeface="楷体" panose="02010609060101010101" charset="-122"/>
                <a:ea typeface="楷体" panose="02010609060101010101" charset="-122"/>
                <a:sym typeface="+mn-ea"/>
              </a:rPr>
              <a:t>-</a:t>
            </a:r>
            <a:r>
              <a:rPr lang="zh-CN" altLang="en-US" strike="noStrike" noProof="1" smtClean="0">
                <a:solidFill>
                  <a:srgbClr val="000000"/>
                </a:solidFill>
                <a:latin typeface="楷体" panose="02010609060101010101" charset="-122"/>
                <a:ea typeface="楷体" panose="02010609060101010101" charset="-122"/>
                <a:sym typeface="+mn-ea"/>
              </a:rPr>
              <a:t>风险提示</a:t>
            </a:r>
            <a:r>
              <a:rPr lang="zh-CN" altLang="en-US" b="1" dirty="0" smtClean="0"/>
              <a:t/>
            </a:r>
            <a:br>
              <a:rPr lang="zh-CN" altLang="en-US" b="1" dirty="0" smtClean="0"/>
            </a:b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b="1" dirty="0" smtClean="0">
                <a:solidFill>
                  <a:srgbClr val="000000"/>
                </a:solidFill>
                <a:latin typeface="黑体" panose="02010609060101010101" charset="-122"/>
                <a:ea typeface="黑体" panose="02010609060101010101" charset="-122"/>
              </a:rPr>
              <a:t>四、风险提示</a:t>
            </a:r>
            <a:endParaRPr lang="zh-CN" altLang="en-US" dirty="0">
              <a:solidFill>
                <a:srgbClr val="000000"/>
              </a:solidFill>
              <a:latin typeface="仿宋" panose="02010609060101010101" pitchFamily="49" charset="-122"/>
              <a:ea typeface="仿宋" panose="02010609060101010101" pitchFamily="49" charset="-122"/>
            </a:endParaRPr>
          </a:p>
        </p:txBody>
      </p:sp>
      <p:sp>
        <p:nvSpPr>
          <p:cNvPr id="30723" name="文本框 2"/>
          <p:cNvSpPr txBox="1"/>
          <p:nvPr/>
        </p:nvSpPr>
        <p:spPr>
          <a:xfrm>
            <a:off x="1466214" y="1818042"/>
            <a:ext cx="9352207" cy="4247317"/>
          </a:xfrm>
          <a:prstGeom prst="rect">
            <a:avLst/>
          </a:prstGeom>
          <a:noFill/>
          <a:ln w="9525">
            <a:noFill/>
          </a:ln>
        </p:spPr>
        <p:txBody>
          <a:bodyPr wrap="square" anchor="t">
            <a:spAutoFit/>
          </a:bodyPr>
          <a:lstStyle/>
          <a:p>
            <a:pPr marL="228600" lvl="1" eaLnBrk="0" hangingPunct="0"/>
            <a:r>
              <a:rPr lang="zh-CN" altLang="zh-CN" sz="2000" dirty="0" smtClean="0">
                <a:latin typeface="仿宋" panose="02010609060101010101" pitchFamily="49" charset="-122"/>
                <a:ea typeface="仿宋" panose="02010609060101010101" pitchFamily="49" charset="-122"/>
              </a:rPr>
              <a:t>对于</a:t>
            </a:r>
            <a:r>
              <a:rPr lang="zh-CN" altLang="en-US" sz="2000" dirty="0" smtClean="0">
                <a:latin typeface="仿宋" panose="02010609060101010101" pitchFamily="49" charset="-122"/>
                <a:ea typeface="仿宋" panose="02010609060101010101" pitchFamily="49" charset="-122"/>
              </a:rPr>
              <a:t>下列</a:t>
            </a:r>
            <a:r>
              <a:rPr lang="zh-CN" altLang="zh-CN" sz="2000" dirty="0" smtClean="0">
                <a:latin typeface="仿宋" panose="02010609060101010101" pitchFamily="49" charset="-122"/>
                <a:ea typeface="仿宋" panose="02010609060101010101" pitchFamily="49" charset="-122"/>
              </a:rPr>
              <a:t>业务</a:t>
            </a:r>
            <a:r>
              <a:rPr lang="zh-CN" altLang="zh-CN" sz="2000" dirty="0">
                <a:latin typeface="仿宋" panose="02010609060101010101" pitchFamily="49" charset="-122"/>
                <a:ea typeface="仿宋" panose="02010609060101010101" pitchFamily="49" charset="-122"/>
              </a:rPr>
              <a:t>，银行应审慎或拒绝</a:t>
            </a:r>
            <a:r>
              <a:rPr lang="zh-CN" altLang="zh-CN" sz="2000" dirty="0" smtClean="0">
                <a:latin typeface="仿宋" panose="02010609060101010101" pitchFamily="49" charset="-122"/>
                <a:ea typeface="仿宋" panose="02010609060101010101" pitchFamily="49" charset="-122"/>
              </a:rPr>
              <a:t>办理</a:t>
            </a:r>
            <a:r>
              <a:rPr lang="zh-CN" altLang="en-US" sz="2000" dirty="0" smtClean="0">
                <a:latin typeface="仿宋" panose="02010609060101010101" pitchFamily="49" charset="-122"/>
                <a:ea typeface="仿宋" panose="02010609060101010101" pitchFamily="49" charset="-122"/>
              </a:rPr>
              <a:t>：</a:t>
            </a:r>
            <a:endParaRPr lang="en-US" altLang="zh-CN" sz="2000" dirty="0" smtClean="0">
              <a:latin typeface="仿宋" panose="02010609060101010101" pitchFamily="49" charset="-122"/>
              <a:ea typeface="仿宋" panose="02010609060101010101" pitchFamily="49" charset="-122"/>
            </a:endParaRPr>
          </a:p>
          <a:p>
            <a:pPr marL="228600" lvl="1" eaLnBrk="0" hangingPunct="0"/>
            <a:endParaRPr lang="en-US" altLang="zh-CN" sz="2000" dirty="0">
              <a:latin typeface="仿宋" panose="02010609060101010101" pitchFamily="49" charset="-122"/>
              <a:ea typeface="仿宋" panose="02010609060101010101" pitchFamily="49" charset="-122"/>
            </a:endParaRPr>
          </a:p>
          <a:p>
            <a:pPr lvl="0">
              <a:lnSpc>
                <a:spcPct val="150000"/>
              </a:lnSpc>
            </a:pPr>
            <a:r>
              <a:rPr lang="zh-CN" altLang="en-US" sz="2000" dirty="0">
                <a:latin typeface="仿宋" panose="02010609060101010101" pitchFamily="49" charset="-122"/>
                <a:ea typeface="仿宋" panose="02010609060101010101" pitchFamily="49" charset="-122"/>
              </a:rPr>
              <a:t>（一）</a:t>
            </a:r>
            <a:r>
              <a:rPr lang="zh-CN" altLang="zh-CN" sz="2000" dirty="0">
                <a:latin typeface="仿宋" panose="02010609060101010101" pitchFamily="49" charset="-122"/>
                <a:ea typeface="仿宋" panose="02010609060101010101" pitchFamily="49" charset="-122"/>
              </a:rPr>
              <a:t>客户身份不明或对客户身份有疑问的；</a:t>
            </a:r>
          </a:p>
          <a:p>
            <a:pPr lvl="0">
              <a:lnSpc>
                <a:spcPct val="150000"/>
              </a:lnSpc>
            </a:pPr>
            <a:r>
              <a:rPr lang="zh-CN" altLang="en-US" sz="2000" dirty="0">
                <a:latin typeface="仿宋" panose="02010609060101010101" pitchFamily="49" charset="-122"/>
                <a:ea typeface="仿宋" panose="02010609060101010101" pitchFamily="49" charset="-122"/>
              </a:rPr>
              <a:t>（二）</a:t>
            </a:r>
            <a:r>
              <a:rPr lang="zh-CN" altLang="zh-CN" sz="2000" dirty="0">
                <a:latin typeface="仿宋" panose="02010609060101010101" pitchFamily="49" charset="-122"/>
                <a:ea typeface="仿宋" panose="02010609060101010101" pitchFamily="49" charset="-122"/>
              </a:rPr>
              <a:t>以往获取的客户身份信息真实性有误或出现重大变更的；</a:t>
            </a:r>
          </a:p>
          <a:p>
            <a:pPr lvl="0">
              <a:lnSpc>
                <a:spcPct val="150000"/>
              </a:lnSpc>
            </a:pPr>
            <a:r>
              <a:rPr lang="zh-CN" altLang="en-US" sz="2000" dirty="0">
                <a:latin typeface="仿宋" panose="02010609060101010101" pitchFamily="49" charset="-122"/>
                <a:ea typeface="仿宋" panose="02010609060101010101" pitchFamily="49" charset="-122"/>
              </a:rPr>
              <a:t>（三）</a:t>
            </a:r>
            <a:r>
              <a:rPr lang="zh-CN" altLang="zh-CN" sz="2000" dirty="0">
                <a:latin typeface="仿宋" panose="02010609060101010101" pitchFamily="49" charset="-122"/>
                <a:ea typeface="仿宋" panose="02010609060101010101" pitchFamily="49" charset="-122"/>
              </a:rPr>
              <a:t>交易资金来源或去向可疑的；</a:t>
            </a:r>
          </a:p>
          <a:p>
            <a:pPr lvl="0">
              <a:lnSpc>
                <a:spcPct val="150000"/>
              </a:lnSpc>
            </a:pPr>
            <a:r>
              <a:rPr lang="zh-CN" altLang="en-US" sz="2000" dirty="0">
                <a:latin typeface="仿宋" panose="02010609060101010101" pitchFamily="49" charset="-122"/>
                <a:ea typeface="仿宋" panose="02010609060101010101" pitchFamily="49" charset="-122"/>
              </a:rPr>
              <a:t>（四）</a:t>
            </a:r>
            <a:r>
              <a:rPr lang="zh-CN" altLang="zh-CN" sz="2000" dirty="0">
                <a:latin typeface="仿宋" panose="02010609060101010101" pitchFamily="49" charset="-122"/>
                <a:ea typeface="仿宋" panose="02010609060101010101" pitchFamily="49" charset="-122"/>
              </a:rPr>
              <a:t>交易明显不符常理；</a:t>
            </a:r>
          </a:p>
          <a:p>
            <a:pPr lvl="0">
              <a:lnSpc>
                <a:spcPct val="150000"/>
              </a:lnSpc>
            </a:pPr>
            <a:r>
              <a:rPr lang="zh-CN" altLang="en-US" sz="2000" dirty="0">
                <a:latin typeface="仿宋" panose="02010609060101010101" pitchFamily="49" charset="-122"/>
                <a:ea typeface="仿宋" panose="02010609060101010101" pitchFamily="49" charset="-122"/>
              </a:rPr>
              <a:t>（五）</a:t>
            </a:r>
            <a:r>
              <a:rPr lang="zh-CN" altLang="zh-CN" sz="2000" dirty="0">
                <a:latin typeface="仿宋" panose="02010609060101010101" pitchFamily="49" charset="-122"/>
                <a:ea typeface="仿宋" panose="02010609060101010101" pitchFamily="49" charset="-122"/>
              </a:rPr>
              <a:t>交易性质、目的、背景等信息异常，需进一步调查的；</a:t>
            </a:r>
          </a:p>
          <a:p>
            <a:pPr lvl="0">
              <a:lnSpc>
                <a:spcPct val="150000"/>
              </a:lnSpc>
            </a:pPr>
            <a:r>
              <a:rPr lang="zh-CN" altLang="en-US" sz="2000" dirty="0">
                <a:latin typeface="仿宋" panose="02010609060101010101" pitchFamily="49" charset="-122"/>
                <a:ea typeface="仿宋" panose="02010609060101010101" pitchFamily="49" charset="-122"/>
              </a:rPr>
              <a:t>（六）</a:t>
            </a:r>
            <a:r>
              <a:rPr lang="zh-CN" altLang="zh-CN" sz="2000" dirty="0">
                <a:latin typeface="仿宋" panose="02010609060101010101" pitchFamily="49" charset="-122"/>
                <a:ea typeface="仿宋" panose="02010609060101010101" pitchFamily="49" charset="-122"/>
              </a:rPr>
              <a:t>高频交易</a:t>
            </a:r>
            <a:r>
              <a:rPr lang="zh-CN" altLang="zh-CN" sz="2000" dirty="0" smtClean="0">
                <a:latin typeface="仿宋" panose="02010609060101010101" pitchFamily="49" charset="-122"/>
                <a:ea typeface="仿宋" panose="02010609060101010101" pitchFamily="49" charset="-122"/>
              </a:rPr>
              <a:t>、</a:t>
            </a:r>
            <a:r>
              <a:rPr lang="zh-CN" altLang="en-US" sz="2000" dirty="0" smtClean="0">
                <a:latin typeface="仿宋" panose="02010609060101010101" pitchFamily="49" charset="-122"/>
                <a:ea typeface="仿宋" panose="02010609060101010101" pitchFamily="49" charset="-122"/>
              </a:rPr>
              <a:t>累计大额、</a:t>
            </a:r>
            <a:r>
              <a:rPr lang="zh-CN" altLang="zh-CN" sz="2000" dirty="0" smtClean="0">
                <a:latin typeface="仿宋" panose="02010609060101010101" pitchFamily="49" charset="-122"/>
                <a:ea typeface="仿宋" panose="02010609060101010101" pitchFamily="49" charset="-122"/>
              </a:rPr>
              <a:t>分</a:t>
            </a:r>
            <a:r>
              <a:rPr lang="zh-CN" altLang="zh-CN" sz="2000" dirty="0">
                <a:latin typeface="仿宋" panose="02010609060101010101" pitchFamily="49" charset="-122"/>
                <a:ea typeface="仿宋" panose="02010609060101010101" pitchFamily="49" charset="-122"/>
              </a:rPr>
              <a:t>拆交易；</a:t>
            </a:r>
          </a:p>
          <a:p>
            <a:pPr lvl="0">
              <a:lnSpc>
                <a:spcPct val="150000"/>
              </a:lnSpc>
            </a:pPr>
            <a:r>
              <a:rPr lang="zh-CN" altLang="en-US" sz="2000" dirty="0">
                <a:latin typeface="仿宋" panose="02010609060101010101" pitchFamily="49" charset="-122"/>
                <a:ea typeface="仿宋" panose="02010609060101010101" pitchFamily="49" charset="-122"/>
              </a:rPr>
              <a:t>（七）</a:t>
            </a:r>
            <a:r>
              <a:rPr lang="zh-CN" altLang="zh-CN" sz="2000" dirty="0">
                <a:latin typeface="仿宋" panose="02010609060101010101" pitchFamily="49" charset="-122"/>
                <a:ea typeface="仿宋" panose="02010609060101010101" pitchFamily="49" charset="-122"/>
              </a:rPr>
              <a:t>被外汇局等监管部门处罚或被列入“关注名单”或“黑名单”的。</a:t>
            </a:r>
          </a:p>
          <a:p>
            <a:pPr marL="228600" lvl="1" eaLnBrk="0" fontAlgn="b" hangingPunct="0"/>
            <a:endParaRPr lang="en-US" altLang="zh-CN" sz="2000" dirty="0" smtClean="0">
              <a:solidFill>
                <a:srgbClr val="FF0000"/>
              </a:solidFill>
              <a:latin typeface="仿宋" panose="02010609060101010101" pitchFamily="49" charset="-122"/>
              <a:ea typeface="仿宋" panose="02010609060101010101" pitchFamily="49" charset="-122"/>
            </a:endParaRPr>
          </a:p>
        </p:txBody>
      </p:sp>
      <p:graphicFrame>
        <p:nvGraphicFramePr>
          <p:cNvPr id="10" name="图示 9"/>
          <p:cNvGraphicFramePr/>
          <p:nvPr>
            <p:extLst>
              <p:ext uri="{D42A27DB-BD31-4B8C-83A1-F6EECF244321}">
                <p14:modId xmlns:p14="http://schemas.microsoft.com/office/powerpoint/2010/main" val="3901235617"/>
              </p:ext>
            </p:extLst>
          </p:nvPr>
        </p:nvGraphicFramePr>
        <p:xfrm>
          <a:off x="8488932" y="1862212"/>
          <a:ext cx="3703068" cy="293174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378837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23">
                                            <p:txEl>
                                              <p:pRg st="2" end="2"/>
                                            </p:txEl>
                                          </p:spTgt>
                                        </p:tgtEl>
                                        <p:attrNameLst>
                                          <p:attrName>style.visibility</p:attrName>
                                        </p:attrNameLst>
                                      </p:cBhvr>
                                      <p:to>
                                        <p:strVal val="visible"/>
                                      </p:to>
                                    </p:set>
                                    <p:animEffect transition="in" filter="fade">
                                      <p:cBhvr>
                                        <p:cTn id="7" dur="500"/>
                                        <p:tgtEl>
                                          <p:spTgt spid="3072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0723">
                                            <p:txEl>
                                              <p:pRg st="3" end="3"/>
                                            </p:txEl>
                                          </p:spTgt>
                                        </p:tgtEl>
                                        <p:attrNameLst>
                                          <p:attrName>style.visibility</p:attrName>
                                        </p:attrNameLst>
                                      </p:cBhvr>
                                      <p:to>
                                        <p:strVal val="visible"/>
                                      </p:to>
                                    </p:set>
                                    <p:animEffect transition="in" filter="fade">
                                      <p:cBhvr>
                                        <p:cTn id="10" dur="500"/>
                                        <p:tgtEl>
                                          <p:spTgt spid="3072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0723">
                                            <p:txEl>
                                              <p:pRg st="4" end="4"/>
                                            </p:txEl>
                                          </p:spTgt>
                                        </p:tgtEl>
                                        <p:attrNameLst>
                                          <p:attrName>style.visibility</p:attrName>
                                        </p:attrNameLst>
                                      </p:cBhvr>
                                      <p:to>
                                        <p:strVal val="visible"/>
                                      </p:to>
                                    </p:set>
                                    <p:animEffect transition="in" filter="fade">
                                      <p:cBhvr>
                                        <p:cTn id="13" dur="500"/>
                                        <p:tgtEl>
                                          <p:spTgt spid="30723">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0723">
                                            <p:txEl>
                                              <p:pRg st="5" end="5"/>
                                            </p:txEl>
                                          </p:spTgt>
                                        </p:tgtEl>
                                        <p:attrNameLst>
                                          <p:attrName>style.visibility</p:attrName>
                                        </p:attrNameLst>
                                      </p:cBhvr>
                                      <p:to>
                                        <p:strVal val="visible"/>
                                      </p:to>
                                    </p:set>
                                    <p:animEffect transition="in" filter="fade">
                                      <p:cBhvr>
                                        <p:cTn id="16" dur="500"/>
                                        <p:tgtEl>
                                          <p:spTgt spid="30723">
                                            <p:txEl>
                                              <p:pRg st="5" end="5"/>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0723">
                                            <p:txEl>
                                              <p:pRg st="6" end="6"/>
                                            </p:txEl>
                                          </p:spTgt>
                                        </p:tgtEl>
                                        <p:attrNameLst>
                                          <p:attrName>style.visibility</p:attrName>
                                        </p:attrNameLst>
                                      </p:cBhvr>
                                      <p:to>
                                        <p:strVal val="visible"/>
                                      </p:to>
                                    </p:set>
                                    <p:animEffect transition="in" filter="fade">
                                      <p:cBhvr>
                                        <p:cTn id="19" dur="500"/>
                                        <p:tgtEl>
                                          <p:spTgt spid="30723">
                                            <p:txEl>
                                              <p:pRg st="6" end="6"/>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0723">
                                            <p:txEl>
                                              <p:pRg st="7" end="7"/>
                                            </p:txEl>
                                          </p:spTgt>
                                        </p:tgtEl>
                                        <p:attrNameLst>
                                          <p:attrName>style.visibility</p:attrName>
                                        </p:attrNameLst>
                                      </p:cBhvr>
                                      <p:to>
                                        <p:strVal val="visible"/>
                                      </p:to>
                                    </p:set>
                                    <p:animEffect transition="in" filter="fade">
                                      <p:cBhvr>
                                        <p:cTn id="22" dur="500"/>
                                        <p:tgtEl>
                                          <p:spTgt spid="30723">
                                            <p:txEl>
                                              <p:pRg st="7" end="7"/>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0723">
                                            <p:txEl>
                                              <p:pRg st="8" end="8"/>
                                            </p:txEl>
                                          </p:spTgt>
                                        </p:tgtEl>
                                        <p:attrNameLst>
                                          <p:attrName>style.visibility</p:attrName>
                                        </p:attrNameLst>
                                      </p:cBhvr>
                                      <p:to>
                                        <p:strVal val="visible"/>
                                      </p:to>
                                    </p:set>
                                    <p:animEffect transition="in" filter="fade">
                                      <p:cBhvr>
                                        <p:cTn id="25" dur="500"/>
                                        <p:tgtEl>
                                          <p:spTgt spid="3072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14</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pPr fontAlgn="base"/>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strike="noStrike" noProof="1" smtClean="0">
                <a:solidFill>
                  <a:srgbClr val="000000"/>
                </a:solidFill>
                <a:latin typeface="楷体" panose="02010609060101010101" charset="-122"/>
                <a:ea typeface="楷体" panose="02010609060101010101" charset="-122"/>
                <a:sym typeface="+mn-ea"/>
              </a:rPr>
              <a:t>第一部分 总体要求</a:t>
            </a:r>
            <a:r>
              <a:rPr lang="en-US" altLang="zh-CN" strike="noStrike" noProof="1" smtClean="0">
                <a:solidFill>
                  <a:srgbClr val="000000"/>
                </a:solidFill>
                <a:latin typeface="楷体" panose="02010609060101010101" charset="-122"/>
                <a:ea typeface="楷体" panose="02010609060101010101" charset="-122"/>
                <a:sym typeface="+mn-ea"/>
              </a:rPr>
              <a:t>-</a:t>
            </a:r>
            <a:r>
              <a:rPr lang="zh-CN" altLang="en-US" noProof="1" smtClean="0">
                <a:solidFill>
                  <a:srgbClr val="000000"/>
                </a:solidFill>
                <a:latin typeface="楷体" panose="02010609060101010101" charset="-122"/>
                <a:ea typeface="楷体" panose="02010609060101010101" charset="-122"/>
                <a:sym typeface="+mn-ea"/>
              </a:rPr>
              <a:t>持续监测</a:t>
            </a:r>
            <a:r>
              <a:rPr lang="zh-CN" altLang="en-US" b="1" dirty="0" smtClean="0"/>
              <a:t/>
            </a:r>
            <a:br>
              <a:rPr lang="zh-CN" altLang="en-US" b="1" dirty="0" smtClean="0"/>
            </a:b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b="1" dirty="0" smtClean="0">
                <a:solidFill>
                  <a:srgbClr val="000000"/>
                </a:solidFill>
                <a:latin typeface="黑体" panose="02010609060101010101" charset="-122"/>
                <a:ea typeface="黑体" panose="02010609060101010101" charset="-122"/>
              </a:rPr>
              <a:t>五、持续监测</a:t>
            </a:r>
            <a:endParaRPr lang="zh-CN" altLang="en-US" dirty="0">
              <a:solidFill>
                <a:srgbClr val="000000"/>
              </a:solidFill>
              <a:latin typeface="仿宋" panose="02010609060101010101" pitchFamily="49" charset="-122"/>
              <a:ea typeface="仿宋" panose="02010609060101010101" pitchFamily="49" charset="-122"/>
            </a:endParaRPr>
          </a:p>
        </p:txBody>
      </p:sp>
      <p:sp>
        <p:nvSpPr>
          <p:cNvPr id="30723" name="文本框 2"/>
          <p:cNvSpPr txBox="1"/>
          <p:nvPr/>
        </p:nvSpPr>
        <p:spPr>
          <a:xfrm>
            <a:off x="3255599" y="1333425"/>
            <a:ext cx="8606699" cy="5355312"/>
          </a:xfrm>
          <a:prstGeom prst="rect">
            <a:avLst/>
          </a:prstGeom>
          <a:noFill/>
          <a:ln w="9525">
            <a:noFill/>
          </a:ln>
        </p:spPr>
        <p:txBody>
          <a:bodyPr wrap="square" anchor="t">
            <a:spAutoFit/>
          </a:bodyPr>
          <a:lstStyle/>
          <a:p>
            <a:pPr marL="228600" lvl="1" eaLnBrk="0" hangingPunct="0">
              <a:lnSpc>
                <a:spcPct val="150000"/>
              </a:lnSpc>
            </a:pPr>
            <a:r>
              <a:rPr lang="zh-CN" altLang="zh-CN" sz="1900" dirty="0" smtClean="0">
                <a:latin typeface="仿宋" panose="02010609060101010101" pitchFamily="49" charset="-122"/>
                <a:ea typeface="仿宋" panose="02010609060101010101" pitchFamily="49" charset="-122"/>
              </a:rPr>
              <a:t>（一）银行</a:t>
            </a:r>
            <a:r>
              <a:rPr lang="zh-CN" altLang="zh-CN" sz="1900" dirty="0">
                <a:latin typeface="仿宋" panose="02010609060101010101" pitchFamily="49" charset="-122"/>
                <a:ea typeface="仿宋" panose="02010609060101010101" pitchFamily="49" charset="-122"/>
              </a:rPr>
              <a:t>应持续关注客户的业务变化情况，对客户进行动态管理，识别并定期更新客户身份信息</a:t>
            </a:r>
            <a:r>
              <a:rPr lang="zh-CN" altLang="en-US" sz="1900" dirty="0">
                <a:latin typeface="仿宋" panose="02010609060101010101" pitchFamily="49" charset="-122"/>
                <a:ea typeface="仿宋" panose="02010609060101010101" pitchFamily="49" charset="-122"/>
              </a:rPr>
              <a:t>，</a:t>
            </a:r>
            <a:r>
              <a:rPr lang="zh-CN" altLang="zh-CN" sz="1900" dirty="0">
                <a:latin typeface="仿宋" panose="02010609060101010101" pitchFamily="49" charset="-122"/>
                <a:ea typeface="仿宋" panose="02010609060101010101" pitchFamily="49" charset="-122"/>
              </a:rPr>
              <a:t>对交易进行持续详细审查</a:t>
            </a:r>
            <a:r>
              <a:rPr lang="zh-CN" altLang="zh-CN" sz="1900" dirty="0" smtClean="0">
                <a:latin typeface="仿宋" panose="02010609060101010101" pitchFamily="49" charset="-122"/>
                <a:ea typeface="仿宋" panose="02010609060101010101" pitchFamily="49" charset="-122"/>
              </a:rPr>
              <a:t>。</a:t>
            </a:r>
            <a:endParaRPr lang="en-US" altLang="zh-CN" sz="1900" dirty="0">
              <a:latin typeface="仿宋" panose="02010609060101010101" pitchFamily="49" charset="-122"/>
              <a:ea typeface="仿宋" panose="02010609060101010101" pitchFamily="49" charset="-122"/>
            </a:endParaRPr>
          </a:p>
          <a:p>
            <a:pPr marL="228600" lvl="1" eaLnBrk="0" hangingPunct="0">
              <a:lnSpc>
                <a:spcPct val="150000"/>
              </a:lnSpc>
            </a:pPr>
            <a:r>
              <a:rPr lang="zh-CN" altLang="zh-CN" sz="1900" dirty="0" smtClean="0">
                <a:latin typeface="仿宋" panose="02010609060101010101" pitchFamily="49" charset="-122"/>
                <a:ea typeface="仿宋" panose="02010609060101010101" pitchFamily="49" charset="-122"/>
              </a:rPr>
              <a:t>（二）</a:t>
            </a:r>
            <a:r>
              <a:rPr lang="zh-CN" altLang="zh-CN" sz="1900" dirty="0">
                <a:latin typeface="仿宋" panose="02010609060101010101" pitchFamily="49" charset="-122"/>
                <a:ea typeface="仿宋" panose="02010609060101010101" pitchFamily="49" charset="-122"/>
              </a:rPr>
              <a:t>银行办理外汇业务或后续监测中发现客户存在涉嫌违反外汇管理法规、规避监管行为的，应当及时向所在地外汇局报告可疑情况</a:t>
            </a:r>
            <a:r>
              <a:rPr lang="zh-CN" altLang="zh-CN" sz="1900" dirty="0" smtClean="0">
                <a:latin typeface="仿宋" panose="02010609060101010101" pitchFamily="49" charset="-122"/>
                <a:ea typeface="仿宋" panose="02010609060101010101" pitchFamily="49" charset="-122"/>
              </a:rPr>
              <a:t>。</a:t>
            </a:r>
            <a:endParaRPr lang="zh-CN" altLang="zh-CN" sz="1900" dirty="0">
              <a:latin typeface="仿宋" panose="02010609060101010101" pitchFamily="49" charset="-122"/>
              <a:ea typeface="仿宋" panose="02010609060101010101" pitchFamily="49" charset="-122"/>
            </a:endParaRPr>
          </a:p>
          <a:p>
            <a:pPr>
              <a:lnSpc>
                <a:spcPct val="150000"/>
              </a:lnSpc>
            </a:pPr>
            <a:r>
              <a:rPr lang="en-US" altLang="zh-CN" sz="1900" dirty="0" smtClean="0">
                <a:latin typeface="仿宋" panose="02010609060101010101" pitchFamily="49" charset="-122"/>
                <a:ea typeface="仿宋" panose="02010609060101010101" pitchFamily="49" charset="-122"/>
              </a:rPr>
              <a:t>  </a:t>
            </a:r>
            <a:r>
              <a:rPr lang="zh-CN" altLang="zh-CN" sz="1900" dirty="0" smtClean="0">
                <a:latin typeface="仿宋" panose="02010609060101010101" pitchFamily="49" charset="-122"/>
                <a:ea typeface="仿宋" panose="02010609060101010101" pitchFamily="49" charset="-122"/>
              </a:rPr>
              <a:t>（三）</a:t>
            </a:r>
            <a:r>
              <a:rPr lang="zh-CN" altLang="zh-CN" sz="1900" dirty="0">
                <a:latin typeface="仿宋" panose="02010609060101010101" pitchFamily="49" charset="-122"/>
                <a:ea typeface="仿宋" panose="02010609060101010101" pitchFamily="49" charset="-122"/>
              </a:rPr>
              <a:t>银行应妥善保存客户身份资料和交易记录</a:t>
            </a:r>
            <a:r>
              <a:rPr lang="zh-CN" altLang="zh-CN" sz="1900" dirty="0" smtClean="0">
                <a:latin typeface="仿宋" panose="02010609060101010101" pitchFamily="49" charset="-122"/>
                <a:ea typeface="仿宋" panose="02010609060101010101" pitchFamily="49" charset="-122"/>
              </a:rPr>
              <a:t>。</a:t>
            </a:r>
            <a:endParaRPr lang="en-US" altLang="zh-CN" sz="1900" dirty="0" smtClean="0">
              <a:latin typeface="仿宋" panose="02010609060101010101" pitchFamily="49" charset="-122"/>
              <a:ea typeface="仿宋" panose="02010609060101010101" pitchFamily="49" charset="-122"/>
            </a:endParaRPr>
          </a:p>
          <a:p>
            <a:pPr>
              <a:lnSpc>
                <a:spcPct val="150000"/>
              </a:lnSpc>
            </a:pPr>
            <a:r>
              <a:rPr lang="en-US" altLang="zh-CN" sz="1900" dirty="0">
                <a:latin typeface="仿宋" panose="02010609060101010101" pitchFamily="49" charset="-122"/>
                <a:ea typeface="仿宋" panose="02010609060101010101" pitchFamily="49" charset="-122"/>
              </a:rPr>
              <a:t> </a:t>
            </a:r>
            <a:r>
              <a:rPr lang="en-US" altLang="zh-CN" sz="1900" dirty="0" smtClean="0">
                <a:latin typeface="仿宋" panose="02010609060101010101" pitchFamily="49" charset="-122"/>
                <a:ea typeface="仿宋" panose="02010609060101010101" pitchFamily="49" charset="-122"/>
              </a:rPr>
              <a:t>  1.</a:t>
            </a:r>
            <a:r>
              <a:rPr lang="zh-CN" altLang="zh-CN" sz="1900" dirty="0" smtClean="0">
                <a:latin typeface="仿宋" panose="02010609060101010101" pitchFamily="49" charset="-122"/>
                <a:ea typeface="仿宋" panose="02010609060101010101" pitchFamily="49" charset="-122"/>
              </a:rPr>
              <a:t>在</a:t>
            </a:r>
            <a:r>
              <a:rPr lang="zh-CN" altLang="zh-CN" sz="1900" dirty="0">
                <a:latin typeface="仿宋" panose="02010609060101010101" pitchFamily="49" charset="-122"/>
                <a:ea typeface="仿宋" panose="02010609060101010101" pitchFamily="49" charset="-122"/>
              </a:rPr>
              <a:t>业务关系存续期间，客户身份资料发生变更的，应当及时更新客户身份资料</a:t>
            </a:r>
            <a:r>
              <a:rPr lang="zh-CN" altLang="zh-CN" sz="1900" dirty="0" smtClean="0">
                <a:latin typeface="仿宋" panose="02010609060101010101" pitchFamily="49" charset="-122"/>
                <a:ea typeface="仿宋" panose="02010609060101010101" pitchFamily="49" charset="-122"/>
              </a:rPr>
              <a:t>。</a:t>
            </a:r>
            <a:endParaRPr lang="en-US" altLang="zh-CN" sz="1900" dirty="0" smtClean="0">
              <a:latin typeface="仿宋" panose="02010609060101010101" pitchFamily="49" charset="-122"/>
              <a:ea typeface="仿宋" panose="02010609060101010101" pitchFamily="49" charset="-122"/>
            </a:endParaRPr>
          </a:p>
          <a:p>
            <a:pPr>
              <a:lnSpc>
                <a:spcPct val="150000"/>
              </a:lnSpc>
            </a:pPr>
            <a:r>
              <a:rPr lang="en-US" altLang="zh-CN" sz="1900" dirty="0">
                <a:latin typeface="仿宋" panose="02010609060101010101" pitchFamily="49" charset="-122"/>
                <a:ea typeface="仿宋" panose="02010609060101010101" pitchFamily="49" charset="-122"/>
              </a:rPr>
              <a:t> </a:t>
            </a:r>
            <a:r>
              <a:rPr lang="en-US" altLang="zh-CN" sz="1900" dirty="0" smtClean="0">
                <a:latin typeface="仿宋" panose="02010609060101010101" pitchFamily="49" charset="-122"/>
                <a:ea typeface="仿宋" panose="02010609060101010101" pitchFamily="49" charset="-122"/>
              </a:rPr>
              <a:t>  2.</a:t>
            </a:r>
            <a:r>
              <a:rPr lang="zh-CN" altLang="zh-CN" sz="1900" dirty="0" smtClean="0">
                <a:latin typeface="仿宋" panose="02010609060101010101" pitchFamily="49" charset="-122"/>
                <a:ea typeface="仿宋" panose="02010609060101010101" pitchFamily="49" charset="-122"/>
              </a:rPr>
              <a:t>业务</a:t>
            </a:r>
            <a:r>
              <a:rPr lang="zh-CN" altLang="zh-CN" sz="1900" dirty="0">
                <a:latin typeface="仿宋" panose="02010609060101010101" pitchFamily="49" charset="-122"/>
                <a:ea typeface="仿宋" panose="02010609060101010101" pitchFamily="49" charset="-122"/>
              </a:rPr>
              <a:t>关系结束后，所有客户身份资料和交易记录应合理、规范保存至少</a:t>
            </a:r>
            <a:r>
              <a:rPr lang="en-US" altLang="zh-CN" sz="1900" dirty="0">
                <a:latin typeface="仿宋" panose="02010609060101010101" pitchFamily="49" charset="-122"/>
                <a:ea typeface="仿宋" panose="02010609060101010101" pitchFamily="49" charset="-122"/>
              </a:rPr>
              <a:t>5</a:t>
            </a:r>
            <a:r>
              <a:rPr lang="zh-CN" altLang="zh-CN" sz="1900" dirty="0">
                <a:latin typeface="仿宋" panose="02010609060101010101" pitchFamily="49" charset="-122"/>
                <a:ea typeface="仿宋" panose="02010609060101010101" pitchFamily="49" charset="-122"/>
              </a:rPr>
              <a:t>年备查</a:t>
            </a:r>
            <a:r>
              <a:rPr lang="zh-CN" altLang="zh-CN" sz="1900" dirty="0" smtClean="0">
                <a:latin typeface="仿宋" panose="02010609060101010101" pitchFamily="49" charset="-122"/>
                <a:ea typeface="仿宋" panose="02010609060101010101" pitchFamily="49" charset="-122"/>
              </a:rPr>
              <a:t>。</a:t>
            </a:r>
            <a:endParaRPr lang="en-US" altLang="zh-CN" sz="1900" dirty="0" smtClean="0">
              <a:latin typeface="仿宋" panose="02010609060101010101" pitchFamily="49" charset="-122"/>
              <a:ea typeface="仿宋" panose="02010609060101010101" pitchFamily="49" charset="-122"/>
            </a:endParaRPr>
          </a:p>
          <a:p>
            <a:pPr>
              <a:lnSpc>
                <a:spcPct val="150000"/>
              </a:lnSpc>
            </a:pPr>
            <a:r>
              <a:rPr lang="en-US" altLang="zh-CN" sz="1900" dirty="0">
                <a:latin typeface="仿宋" panose="02010609060101010101" pitchFamily="49" charset="-122"/>
                <a:ea typeface="仿宋" panose="02010609060101010101" pitchFamily="49" charset="-122"/>
              </a:rPr>
              <a:t> </a:t>
            </a:r>
            <a:r>
              <a:rPr lang="en-US" altLang="zh-CN" sz="1900" dirty="0" smtClean="0">
                <a:latin typeface="仿宋" panose="02010609060101010101" pitchFamily="49" charset="-122"/>
                <a:ea typeface="仿宋" panose="02010609060101010101" pitchFamily="49" charset="-122"/>
              </a:rPr>
              <a:t>  3.</a:t>
            </a:r>
            <a:r>
              <a:rPr lang="zh-CN" altLang="zh-CN" sz="1900" dirty="0" smtClean="0">
                <a:latin typeface="仿宋" panose="02010609060101010101" pitchFamily="49" charset="-122"/>
                <a:ea typeface="仿宋" panose="02010609060101010101" pitchFamily="49" charset="-122"/>
              </a:rPr>
              <a:t>单</a:t>
            </a:r>
            <a:r>
              <a:rPr lang="zh-CN" altLang="zh-CN" sz="1900" dirty="0">
                <a:latin typeface="仿宋" panose="02010609060101010101" pitchFamily="49" charset="-122"/>
                <a:ea typeface="仿宋" panose="02010609060101010101" pitchFamily="49" charset="-122"/>
              </a:rPr>
              <a:t>次发生的业务，保存期限自业务发生之日起计算，持续发生的业务，保存期限自业务终了之日起计算。</a:t>
            </a:r>
          </a:p>
          <a:p>
            <a:pPr marL="228600" lvl="1" eaLnBrk="0" fontAlgn="b" hangingPunct="0">
              <a:lnSpc>
                <a:spcPct val="150000"/>
              </a:lnSpc>
            </a:pPr>
            <a:endParaRPr lang="en-US" altLang="zh-CN" sz="1900" dirty="0" smtClean="0">
              <a:solidFill>
                <a:srgbClr val="FF0000"/>
              </a:solidFill>
              <a:latin typeface="仿宋" panose="02010609060101010101" pitchFamily="49" charset="-122"/>
              <a:ea typeface="仿宋" panose="02010609060101010101" pitchFamily="49" charset="-122"/>
            </a:endParaRPr>
          </a:p>
        </p:txBody>
      </p:sp>
      <p:graphicFrame>
        <p:nvGraphicFramePr>
          <p:cNvPr id="10" name="图示 9"/>
          <p:cNvGraphicFramePr/>
          <p:nvPr>
            <p:extLst>
              <p:ext uri="{D42A27DB-BD31-4B8C-83A1-F6EECF244321}">
                <p14:modId xmlns:p14="http://schemas.microsoft.com/office/powerpoint/2010/main" val="2655212395"/>
              </p:ext>
            </p:extLst>
          </p:nvPr>
        </p:nvGraphicFramePr>
        <p:xfrm>
          <a:off x="86878" y="2332980"/>
          <a:ext cx="3645567" cy="277533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070313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fade">
                                      <p:cBhvr>
                                        <p:cTn id="7" dur="500"/>
                                        <p:tgtEl>
                                          <p:spTgt spid="307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723">
                                            <p:txEl>
                                              <p:pRg st="1" end="1"/>
                                            </p:txEl>
                                          </p:spTgt>
                                        </p:tgtEl>
                                        <p:attrNameLst>
                                          <p:attrName>style.visibility</p:attrName>
                                        </p:attrNameLst>
                                      </p:cBhvr>
                                      <p:to>
                                        <p:strVal val="visible"/>
                                      </p:to>
                                    </p:set>
                                    <p:animEffect transition="in" filter="fade">
                                      <p:cBhvr>
                                        <p:cTn id="12" dur="500"/>
                                        <p:tgtEl>
                                          <p:spTgt spid="307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0723">
                                            <p:txEl>
                                              <p:pRg st="2" end="2"/>
                                            </p:txEl>
                                          </p:spTgt>
                                        </p:tgtEl>
                                        <p:attrNameLst>
                                          <p:attrName>style.visibility</p:attrName>
                                        </p:attrNameLst>
                                      </p:cBhvr>
                                      <p:to>
                                        <p:strVal val="visible"/>
                                      </p:to>
                                    </p:set>
                                    <p:animEffect transition="in" filter="fade">
                                      <p:cBhvr>
                                        <p:cTn id="17" dur="500"/>
                                        <p:tgtEl>
                                          <p:spTgt spid="3072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0723">
                                            <p:txEl>
                                              <p:pRg st="3" end="3"/>
                                            </p:txEl>
                                          </p:spTgt>
                                        </p:tgtEl>
                                        <p:attrNameLst>
                                          <p:attrName>style.visibility</p:attrName>
                                        </p:attrNameLst>
                                      </p:cBhvr>
                                      <p:to>
                                        <p:strVal val="visible"/>
                                      </p:to>
                                    </p:set>
                                    <p:animEffect transition="in" filter="fade">
                                      <p:cBhvr>
                                        <p:cTn id="22" dur="500"/>
                                        <p:tgtEl>
                                          <p:spTgt spid="3072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0723">
                                            <p:txEl>
                                              <p:pRg st="4" end="4"/>
                                            </p:txEl>
                                          </p:spTgt>
                                        </p:tgtEl>
                                        <p:attrNameLst>
                                          <p:attrName>style.visibility</p:attrName>
                                        </p:attrNameLst>
                                      </p:cBhvr>
                                      <p:to>
                                        <p:strVal val="visible"/>
                                      </p:to>
                                    </p:set>
                                    <p:animEffect transition="in" filter="fade">
                                      <p:cBhvr>
                                        <p:cTn id="27" dur="500"/>
                                        <p:tgtEl>
                                          <p:spTgt spid="3072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0723">
                                            <p:txEl>
                                              <p:pRg st="5" end="5"/>
                                            </p:txEl>
                                          </p:spTgt>
                                        </p:tgtEl>
                                        <p:attrNameLst>
                                          <p:attrName>style.visibility</p:attrName>
                                        </p:attrNameLst>
                                      </p:cBhvr>
                                      <p:to>
                                        <p:strVal val="visible"/>
                                      </p:to>
                                    </p:set>
                                    <p:animEffect transition="in" filter="fade">
                                      <p:cBhvr>
                                        <p:cTn id="32" dur="500"/>
                                        <p:tgtEl>
                                          <p:spTgt spid="3072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15</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pPr fontAlgn="base"/>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noProof="1" smtClean="0">
                <a:solidFill>
                  <a:srgbClr val="000000"/>
                </a:solidFill>
                <a:latin typeface="楷体" panose="02010609060101010101" charset="-122"/>
                <a:ea typeface="楷体" panose="02010609060101010101" charset="-122"/>
                <a:sym typeface="+mn-ea"/>
              </a:rPr>
              <a:t>三、具体</a:t>
            </a:r>
            <a:r>
              <a:rPr lang="zh-CN" altLang="en-US" strike="noStrike" noProof="1" smtClean="0">
                <a:solidFill>
                  <a:srgbClr val="000000"/>
                </a:solidFill>
                <a:latin typeface="楷体" panose="02010609060101010101" charset="-122"/>
                <a:ea typeface="楷体" panose="02010609060101010101" charset="-122"/>
                <a:sym typeface="+mn-ea"/>
              </a:rPr>
              <a:t>业务审核规范</a:t>
            </a:r>
            <a:r>
              <a:rPr lang="zh-CN" altLang="en-US" b="1" dirty="0"/>
              <a:t/>
            </a:r>
            <a:br>
              <a:rPr lang="zh-CN" altLang="en-US" b="1" dirty="0"/>
            </a:b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b="1" dirty="0">
                <a:solidFill>
                  <a:srgbClr val="000000"/>
                </a:solidFill>
                <a:latin typeface="黑体" panose="02010609060101010101" charset="-122"/>
                <a:ea typeface="黑体" panose="02010609060101010101" charset="-122"/>
              </a:rPr>
              <a:t>一</a:t>
            </a:r>
            <a:r>
              <a:rPr lang="zh-CN" altLang="en-US" sz="2400" b="1" dirty="0" smtClean="0">
                <a:solidFill>
                  <a:srgbClr val="000000"/>
                </a:solidFill>
                <a:latin typeface="黑体" panose="02010609060101010101" charset="-122"/>
                <a:ea typeface="黑体" panose="02010609060101010101" charset="-122"/>
              </a:rPr>
              <a:t>、外汇储蓄账户开立、变更和销户</a:t>
            </a:r>
            <a:endParaRPr lang="zh-CN" altLang="zh-CN" dirty="0">
              <a:solidFill>
                <a:srgbClr val="000000"/>
              </a:solidFill>
              <a:latin typeface="仿宋" panose="02010609060101010101" pitchFamily="49" charset="-122"/>
              <a:ea typeface="仿宋" panose="02010609060101010101" pitchFamily="49" charset="-122"/>
            </a:endParaRPr>
          </a:p>
        </p:txBody>
      </p:sp>
      <p:sp>
        <p:nvSpPr>
          <p:cNvPr id="30723" name="文本框 2"/>
          <p:cNvSpPr txBox="1"/>
          <p:nvPr/>
        </p:nvSpPr>
        <p:spPr>
          <a:xfrm>
            <a:off x="435429" y="1684123"/>
            <a:ext cx="11408227" cy="4685898"/>
          </a:xfrm>
          <a:prstGeom prst="rect">
            <a:avLst/>
          </a:prstGeom>
          <a:noFill/>
          <a:ln w="9525">
            <a:noFill/>
          </a:ln>
        </p:spPr>
        <p:txBody>
          <a:bodyPr wrap="square" anchor="t">
            <a:spAutoFit/>
          </a:bodyPr>
          <a:lstStyle/>
          <a:p>
            <a:pPr marL="228600" lvl="1" indent="0" algn="l" eaLnBrk="0" hangingPunct="0">
              <a:lnSpc>
                <a:spcPct val="150000"/>
              </a:lnSpc>
              <a:buFont typeface="宋体" panose="02010600030101010101" pitchFamily="2" charset="-122"/>
              <a:buNone/>
            </a:pPr>
            <a:r>
              <a:rPr lang="en-US" altLang="zh-CN" sz="1900" b="1" dirty="0" smtClean="0">
                <a:solidFill>
                  <a:srgbClr val="000000"/>
                </a:solidFill>
                <a:latin typeface="仿宋" panose="02010609060101010101" pitchFamily="49" charset="-122"/>
                <a:ea typeface="仿宋" panose="02010609060101010101" pitchFamily="49" charset="-122"/>
              </a:rPr>
              <a:t>(</a:t>
            </a:r>
            <a:r>
              <a:rPr lang="zh-CN" altLang="en-US" sz="1900" b="1" dirty="0" smtClean="0">
                <a:solidFill>
                  <a:srgbClr val="000000"/>
                </a:solidFill>
                <a:latin typeface="仿宋" panose="02010609060101010101" pitchFamily="49" charset="-122"/>
                <a:ea typeface="仿宋" panose="02010609060101010101" pitchFamily="49" charset="-122"/>
              </a:rPr>
              <a:t>一</a:t>
            </a:r>
            <a:r>
              <a:rPr lang="en-US" altLang="zh-CN" sz="1900" b="1" dirty="0" smtClean="0">
                <a:solidFill>
                  <a:srgbClr val="000000"/>
                </a:solidFill>
                <a:latin typeface="仿宋" panose="02010609060101010101" pitchFamily="49" charset="-122"/>
                <a:ea typeface="仿宋" panose="02010609060101010101" pitchFamily="49" charset="-122"/>
              </a:rPr>
              <a:t>)</a:t>
            </a:r>
            <a:r>
              <a:rPr lang="zh-CN" altLang="en-US" sz="1900" b="1" dirty="0" smtClean="0">
                <a:solidFill>
                  <a:srgbClr val="000000"/>
                </a:solidFill>
                <a:latin typeface="仿宋" panose="02010609060101010101" pitchFamily="49" charset="-122"/>
                <a:ea typeface="仿宋" panose="02010609060101010101" pitchFamily="49" charset="-122"/>
              </a:rPr>
              <a:t>业务定义</a:t>
            </a:r>
            <a:endParaRPr lang="en-US" altLang="zh-CN" sz="1900" b="1" dirty="0" smtClean="0">
              <a:solidFill>
                <a:srgbClr val="000000"/>
              </a:solidFill>
              <a:latin typeface="仿宋" panose="02010609060101010101" pitchFamily="49" charset="-122"/>
              <a:ea typeface="仿宋" panose="02010609060101010101" pitchFamily="49" charset="-122"/>
            </a:endParaRPr>
          </a:p>
          <a:p>
            <a:pPr>
              <a:lnSpc>
                <a:spcPct val="150000"/>
              </a:lnSpc>
            </a:pPr>
            <a:r>
              <a:rPr lang="en-US" altLang="zh-CN" sz="1900" dirty="0" smtClean="0">
                <a:latin typeface="仿宋" panose="02010609060101010101" pitchFamily="49" charset="-122"/>
                <a:ea typeface="仿宋" panose="02010609060101010101" pitchFamily="49" charset="-122"/>
              </a:rPr>
              <a:t>    </a:t>
            </a:r>
            <a:r>
              <a:rPr lang="zh-CN" altLang="zh-CN" sz="1900" dirty="0" smtClean="0">
                <a:latin typeface="仿宋" panose="02010609060101010101" pitchFamily="49" charset="-122"/>
                <a:ea typeface="仿宋" panose="02010609060101010101" pitchFamily="49" charset="-122"/>
              </a:rPr>
              <a:t>个人</a:t>
            </a:r>
            <a:r>
              <a:rPr lang="zh-CN" altLang="zh-CN" sz="1900" dirty="0">
                <a:latin typeface="仿宋" panose="02010609060101010101" pitchFamily="49" charset="-122"/>
                <a:ea typeface="仿宋" panose="02010609060101010101" pitchFamily="49" charset="-122"/>
              </a:rPr>
              <a:t>外汇储蓄账户是指用于个人非经营性外汇收支的</a:t>
            </a:r>
            <a:r>
              <a:rPr lang="zh-CN" altLang="zh-CN" sz="1900" dirty="0" smtClean="0">
                <a:latin typeface="仿宋" panose="02010609060101010101" pitchFamily="49" charset="-122"/>
                <a:ea typeface="仿宋" panose="02010609060101010101" pitchFamily="49" charset="-122"/>
              </a:rPr>
              <a:t>账户</a:t>
            </a:r>
            <a:r>
              <a:rPr lang="zh-CN" altLang="en-US" sz="1900" dirty="0" smtClean="0">
                <a:latin typeface="仿宋" panose="02010609060101010101" pitchFamily="49" charset="-122"/>
                <a:ea typeface="仿宋" panose="02010609060101010101" pitchFamily="49" charset="-122"/>
              </a:rPr>
              <a:t>。</a:t>
            </a:r>
            <a:endParaRPr lang="en-US" altLang="zh-CN" sz="1900" dirty="0">
              <a:latin typeface="仿宋" panose="02010609060101010101" pitchFamily="49" charset="-122"/>
              <a:ea typeface="仿宋" panose="02010609060101010101" pitchFamily="49" charset="-122"/>
            </a:endParaRPr>
          </a:p>
          <a:p>
            <a:pPr>
              <a:lnSpc>
                <a:spcPct val="150000"/>
              </a:lnSpc>
            </a:pPr>
            <a:r>
              <a:rPr lang="en-US" altLang="zh-CN" sz="1900" dirty="0" smtClean="0">
                <a:latin typeface="仿宋" panose="02010609060101010101" pitchFamily="49" charset="-122"/>
                <a:ea typeface="仿宋" panose="02010609060101010101" pitchFamily="49" charset="-122"/>
              </a:rPr>
              <a:t>    </a:t>
            </a:r>
            <a:r>
              <a:rPr lang="zh-CN" altLang="zh-CN" sz="2200" b="1" dirty="0" smtClean="0">
                <a:solidFill>
                  <a:srgbClr val="C00000"/>
                </a:solidFill>
                <a:latin typeface="仿宋" panose="02010609060101010101" pitchFamily="49" charset="-122"/>
                <a:ea typeface="仿宋" panose="02010609060101010101" pitchFamily="49" charset="-122"/>
              </a:rPr>
              <a:t>收支范围</a:t>
            </a:r>
            <a:r>
              <a:rPr lang="en-US" altLang="zh-CN" sz="1900" dirty="0" smtClean="0">
                <a:latin typeface="仿宋" panose="02010609060101010101" pitchFamily="49" charset="-122"/>
                <a:ea typeface="仿宋" panose="02010609060101010101" pitchFamily="49" charset="-122"/>
              </a:rPr>
              <a:t>:</a:t>
            </a:r>
            <a:r>
              <a:rPr lang="zh-CN" altLang="zh-CN" sz="1900" dirty="0" smtClean="0">
                <a:latin typeface="仿宋" panose="02010609060101010101" pitchFamily="49" charset="-122"/>
                <a:ea typeface="仿宋" panose="02010609060101010101" pitchFamily="49" charset="-122"/>
              </a:rPr>
              <a:t>非</a:t>
            </a:r>
            <a:r>
              <a:rPr lang="zh-CN" altLang="zh-CN" sz="1900" dirty="0">
                <a:latin typeface="仿宋" panose="02010609060101010101" pitchFamily="49" charset="-122"/>
                <a:ea typeface="仿宋" panose="02010609060101010101" pitchFamily="49" charset="-122"/>
              </a:rPr>
              <a:t>经营性外汇收付、本人或其直系亲属之间同一主体类别的外汇储蓄账户间的资金划转</a:t>
            </a:r>
            <a:r>
              <a:rPr lang="zh-CN" altLang="zh-CN" sz="1900" dirty="0" smtClean="0">
                <a:latin typeface="仿宋" panose="02010609060101010101" pitchFamily="49" charset="-122"/>
                <a:ea typeface="仿宋" panose="02010609060101010101" pitchFamily="49" charset="-122"/>
              </a:rPr>
              <a:t>。</a:t>
            </a:r>
            <a:endParaRPr lang="en-US" altLang="zh-CN" sz="1900" dirty="0" smtClean="0">
              <a:latin typeface="仿宋" panose="02010609060101010101" pitchFamily="49" charset="-122"/>
              <a:ea typeface="仿宋" panose="02010609060101010101" pitchFamily="49" charset="-122"/>
            </a:endParaRPr>
          </a:p>
          <a:p>
            <a:pPr>
              <a:lnSpc>
                <a:spcPct val="150000"/>
              </a:lnSpc>
            </a:pPr>
            <a:r>
              <a:rPr lang="en-US" altLang="zh-CN" sz="1900" b="1" dirty="0" smtClean="0">
                <a:latin typeface="仿宋" panose="02010609060101010101" pitchFamily="49" charset="-122"/>
                <a:ea typeface="仿宋" panose="02010609060101010101" pitchFamily="49" charset="-122"/>
              </a:rPr>
              <a:t>    </a:t>
            </a:r>
            <a:r>
              <a:rPr lang="zh-CN" altLang="zh-CN" sz="2200" b="1" dirty="0" smtClean="0">
                <a:solidFill>
                  <a:srgbClr val="C00000"/>
                </a:solidFill>
                <a:latin typeface="仿宋" panose="02010609060101010101" pitchFamily="49" charset="-122"/>
                <a:ea typeface="仿宋" panose="02010609060101010101" pitchFamily="49" charset="-122"/>
              </a:rPr>
              <a:t>主体</a:t>
            </a:r>
            <a:r>
              <a:rPr lang="en-US" altLang="zh-CN" sz="1900" b="1" dirty="0" smtClean="0">
                <a:latin typeface="仿宋" panose="02010609060101010101" pitchFamily="49" charset="-122"/>
                <a:ea typeface="仿宋" panose="02010609060101010101" pitchFamily="49" charset="-122"/>
              </a:rPr>
              <a:t>:</a:t>
            </a:r>
            <a:r>
              <a:rPr lang="zh-CN" altLang="en-US" sz="1900" dirty="0" smtClean="0">
                <a:latin typeface="仿宋" panose="02010609060101010101" pitchFamily="49" charset="-122"/>
                <a:ea typeface="仿宋" panose="02010609060101010101" pitchFamily="49" charset="-122"/>
              </a:rPr>
              <a:t>开立账户</a:t>
            </a:r>
            <a:r>
              <a:rPr lang="zh-CN" altLang="zh-CN" sz="1900" dirty="0" smtClean="0">
                <a:latin typeface="仿宋" panose="02010609060101010101" pitchFamily="49" charset="-122"/>
                <a:ea typeface="仿宋" panose="02010609060101010101" pitchFamily="49" charset="-122"/>
              </a:rPr>
              <a:t>时应区分为</a:t>
            </a:r>
            <a:r>
              <a:rPr lang="zh-CN" altLang="zh-CN" sz="1900" dirty="0">
                <a:latin typeface="仿宋" panose="02010609060101010101" pitchFamily="49" charset="-122"/>
                <a:ea typeface="仿宋" panose="02010609060101010101" pitchFamily="49" charset="-122"/>
              </a:rPr>
              <a:t>境内个人还是境外个人</a:t>
            </a:r>
            <a:r>
              <a:rPr lang="zh-CN" altLang="zh-CN" sz="1900" dirty="0" smtClean="0">
                <a:latin typeface="仿宋" panose="02010609060101010101" pitchFamily="49" charset="-122"/>
                <a:ea typeface="仿宋" panose="02010609060101010101" pitchFamily="49" charset="-122"/>
              </a:rPr>
              <a:t>。对于</a:t>
            </a:r>
            <a:r>
              <a:rPr lang="zh-CN" altLang="zh-CN" sz="1900" dirty="0">
                <a:latin typeface="仿宋" panose="02010609060101010101" pitchFamily="49" charset="-122"/>
                <a:ea typeface="仿宋" panose="02010609060101010101" pitchFamily="49" charset="-122"/>
              </a:rPr>
              <a:t>境内个人和境外个人开立的联名账户，按境内个人外汇储蓄账户进行管理</a:t>
            </a:r>
            <a:r>
              <a:rPr lang="zh-CN" altLang="zh-CN" sz="1900" dirty="0" smtClean="0">
                <a:latin typeface="仿宋" panose="02010609060101010101" pitchFamily="49" charset="-122"/>
                <a:ea typeface="仿宋" panose="02010609060101010101" pitchFamily="49" charset="-122"/>
              </a:rPr>
              <a:t>。</a:t>
            </a:r>
            <a:r>
              <a:rPr lang="en-US" altLang="zh-CN" sz="1900" b="1" dirty="0" smtClean="0">
                <a:solidFill>
                  <a:srgbClr val="000000"/>
                </a:solidFill>
                <a:latin typeface="仿宋" panose="02010609060101010101" pitchFamily="49" charset="-122"/>
                <a:ea typeface="仿宋" panose="02010609060101010101" pitchFamily="49" charset="-122"/>
              </a:rPr>
              <a:t> </a:t>
            </a:r>
            <a:endParaRPr lang="en-US" altLang="zh-CN" sz="1900" b="1" dirty="0">
              <a:solidFill>
                <a:srgbClr val="000000"/>
              </a:solidFill>
              <a:latin typeface="仿宋" panose="02010609060101010101" pitchFamily="49" charset="-122"/>
              <a:ea typeface="仿宋" panose="02010609060101010101" pitchFamily="49" charset="-122"/>
            </a:endParaRPr>
          </a:p>
          <a:p>
            <a:pPr>
              <a:lnSpc>
                <a:spcPct val="150000"/>
              </a:lnSpc>
            </a:pPr>
            <a:r>
              <a:rPr lang="zh-CN" altLang="en-US" sz="1900" b="1" dirty="0" smtClean="0">
                <a:solidFill>
                  <a:srgbClr val="000000"/>
                </a:solidFill>
                <a:latin typeface="仿宋" panose="02010609060101010101" pitchFamily="49" charset="-122"/>
                <a:ea typeface="仿宋" panose="02010609060101010101" pitchFamily="49" charset="-122"/>
              </a:rPr>
              <a:t> （二）客户准入</a:t>
            </a:r>
            <a:endParaRPr lang="en-US" altLang="zh-CN" sz="1900" b="1" dirty="0" smtClean="0">
              <a:solidFill>
                <a:srgbClr val="000000"/>
              </a:solidFill>
              <a:latin typeface="仿宋" panose="02010609060101010101" pitchFamily="49" charset="-122"/>
              <a:ea typeface="仿宋" panose="02010609060101010101" pitchFamily="49" charset="-122"/>
            </a:endParaRPr>
          </a:p>
          <a:p>
            <a:pPr>
              <a:lnSpc>
                <a:spcPct val="150000"/>
              </a:lnSpc>
            </a:pPr>
            <a:r>
              <a:rPr lang="en-US" altLang="zh-CN" sz="1900" dirty="0" smtClean="0">
                <a:latin typeface="仿宋" panose="02010609060101010101" pitchFamily="49" charset="-122"/>
                <a:ea typeface="仿宋" panose="02010609060101010101" pitchFamily="49" charset="-122"/>
              </a:rPr>
              <a:t>    </a:t>
            </a:r>
            <a:r>
              <a:rPr lang="zh-CN" altLang="zh-CN" sz="1900" dirty="0" smtClean="0">
                <a:latin typeface="仿宋" panose="02010609060101010101" pitchFamily="49" charset="-122"/>
                <a:ea typeface="仿宋" panose="02010609060101010101" pitchFamily="49" charset="-122"/>
              </a:rPr>
              <a:t>个人</a:t>
            </a:r>
            <a:r>
              <a:rPr lang="zh-CN" altLang="zh-CN" sz="1900" dirty="0">
                <a:latin typeface="仿宋" panose="02010609060101010101" pitchFamily="49" charset="-122"/>
                <a:ea typeface="仿宋" panose="02010609060101010101" pitchFamily="49" charset="-122"/>
              </a:rPr>
              <a:t>开立个人银行账户必须落实</a:t>
            </a:r>
            <a:r>
              <a:rPr lang="zh-CN" altLang="zh-CN" sz="2200" b="1" dirty="0">
                <a:solidFill>
                  <a:srgbClr val="C00000"/>
                </a:solidFill>
                <a:latin typeface="仿宋" panose="02010609060101010101" pitchFamily="49" charset="-122"/>
                <a:ea typeface="仿宋" panose="02010609060101010101" pitchFamily="49" charset="-122"/>
              </a:rPr>
              <a:t>实名制</a:t>
            </a:r>
            <a:r>
              <a:rPr lang="zh-CN" altLang="zh-CN" sz="1900" dirty="0" smtClean="0">
                <a:latin typeface="仿宋" panose="02010609060101010101" pitchFamily="49" charset="-122"/>
                <a:ea typeface="仿宋" panose="02010609060101010101" pitchFamily="49" charset="-122"/>
              </a:rPr>
              <a:t>。</a:t>
            </a:r>
            <a:endParaRPr lang="en-US" altLang="zh-CN" sz="1900" dirty="0" smtClean="0">
              <a:latin typeface="仿宋" panose="02010609060101010101" pitchFamily="49" charset="-122"/>
              <a:ea typeface="仿宋" panose="02010609060101010101" pitchFamily="49" charset="-122"/>
            </a:endParaRPr>
          </a:p>
          <a:p>
            <a:pPr>
              <a:lnSpc>
                <a:spcPct val="150000"/>
              </a:lnSpc>
            </a:pPr>
            <a:r>
              <a:rPr lang="en-US" altLang="zh-CN" sz="1900" dirty="0">
                <a:latin typeface="仿宋" panose="02010609060101010101" pitchFamily="49" charset="-122"/>
                <a:ea typeface="仿宋" panose="02010609060101010101" pitchFamily="49" charset="-122"/>
              </a:rPr>
              <a:t> </a:t>
            </a:r>
            <a:r>
              <a:rPr lang="en-US" altLang="zh-CN" sz="1900" dirty="0" smtClean="0">
                <a:latin typeface="仿宋" panose="02010609060101010101" pitchFamily="49" charset="-122"/>
                <a:ea typeface="仿宋" panose="02010609060101010101" pitchFamily="49" charset="-122"/>
              </a:rPr>
              <a:t>   </a:t>
            </a:r>
            <a:r>
              <a:rPr lang="zh-CN" altLang="zh-CN" sz="1900" dirty="0" smtClean="0">
                <a:latin typeface="仿宋" panose="02010609060101010101" pitchFamily="49" charset="-122"/>
                <a:ea typeface="仿宋" panose="02010609060101010101" pitchFamily="49" charset="-122"/>
              </a:rPr>
              <a:t>银行</a:t>
            </a:r>
            <a:r>
              <a:rPr lang="zh-CN" altLang="zh-CN" sz="1900" dirty="0">
                <a:latin typeface="仿宋" panose="02010609060101010101" pitchFamily="49" charset="-122"/>
                <a:ea typeface="仿宋" panose="02010609060101010101" pitchFamily="49" charset="-122"/>
              </a:rPr>
              <a:t>账户</a:t>
            </a:r>
            <a:r>
              <a:rPr lang="zh-CN" altLang="zh-CN" sz="1900" dirty="0" smtClean="0">
                <a:latin typeface="仿宋" panose="02010609060101010101" pitchFamily="49" charset="-122"/>
                <a:ea typeface="仿宋" panose="02010609060101010101" pitchFamily="49" charset="-122"/>
              </a:rPr>
              <a:t>实名制四要素</a:t>
            </a:r>
            <a:r>
              <a:rPr lang="zh-CN" altLang="en-US" sz="1900" dirty="0" smtClean="0">
                <a:latin typeface="仿宋" panose="02010609060101010101" pitchFamily="49" charset="-122"/>
                <a:ea typeface="仿宋" panose="02010609060101010101" pitchFamily="49" charset="-122"/>
              </a:rPr>
              <a:t>：</a:t>
            </a:r>
            <a:r>
              <a:rPr lang="en-US" altLang="zh-CN" sz="1900" dirty="0" smtClean="0">
                <a:latin typeface="仿宋" panose="02010609060101010101" pitchFamily="49" charset="-122"/>
                <a:ea typeface="仿宋" panose="02010609060101010101" pitchFamily="49" charset="-122"/>
              </a:rPr>
              <a:t>1.</a:t>
            </a:r>
            <a:r>
              <a:rPr lang="zh-CN" altLang="zh-CN" sz="1900" dirty="0" smtClean="0">
                <a:latin typeface="仿宋" panose="02010609060101010101" pitchFamily="49" charset="-122"/>
                <a:ea typeface="仿宋" panose="02010609060101010101" pitchFamily="49" charset="-122"/>
              </a:rPr>
              <a:t>银行</a:t>
            </a:r>
            <a:r>
              <a:rPr lang="zh-CN" altLang="zh-CN" sz="1900" dirty="0">
                <a:latin typeface="仿宋" panose="02010609060101010101" pitchFamily="49" charset="-122"/>
                <a:ea typeface="仿宋" panose="02010609060101010101" pitchFamily="49" charset="-122"/>
              </a:rPr>
              <a:t>账户名称与身份证件名称的</a:t>
            </a:r>
            <a:r>
              <a:rPr lang="zh-CN" altLang="zh-CN" sz="1900" dirty="0" smtClean="0">
                <a:latin typeface="仿宋" panose="02010609060101010101" pitchFamily="49" charset="-122"/>
                <a:ea typeface="仿宋" panose="02010609060101010101" pitchFamily="49" charset="-122"/>
              </a:rPr>
              <a:t>一致性</a:t>
            </a:r>
            <a:r>
              <a:rPr lang="zh-CN" altLang="en-US" sz="1900" dirty="0" smtClean="0">
                <a:latin typeface="仿宋" panose="02010609060101010101" pitchFamily="49" charset="-122"/>
                <a:ea typeface="仿宋" panose="02010609060101010101" pitchFamily="49" charset="-122"/>
              </a:rPr>
              <a:t>；</a:t>
            </a:r>
            <a:r>
              <a:rPr lang="en-US" altLang="zh-CN" sz="1900" dirty="0" smtClean="0">
                <a:latin typeface="仿宋" panose="02010609060101010101" pitchFamily="49" charset="-122"/>
                <a:ea typeface="仿宋" panose="02010609060101010101" pitchFamily="49" charset="-122"/>
              </a:rPr>
              <a:t>2.</a:t>
            </a:r>
            <a:r>
              <a:rPr lang="zh-CN" altLang="zh-CN" sz="1900" dirty="0" smtClean="0">
                <a:latin typeface="仿宋" panose="02010609060101010101" pitchFamily="49" charset="-122"/>
                <a:ea typeface="仿宋" panose="02010609060101010101" pitchFamily="49" charset="-122"/>
              </a:rPr>
              <a:t>身份</a:t>
            </a:r>
            <a:r>
              <a:rPr lang="zh-CN" altLang="zh-CN" sz="1900" dirty="0">
                <a:latin typeface="仿宋" panose="02010609060101010101" pitchFamily="49" charset="-122"/>
                <a:ea typeface="仿宋" panose="02010609060101010101" pitchFamily="49" charset="-122"/>
              </a:rPr>
              <a:t>证件的</a:t>
            </a:r>
            <a:r>
              <a:rPr lang="zh-CN" altLang="zh-CN" sz="1900" dirty="0" smtClean="0">
                <a:latin typeface="仿宋" panose="02010609060101010101" pitchFamily="49" charset="-122"/>
                <a:ea typeface="仿宋" panose="02010609060101010101" pitchFamily="49" charset="-122"/>
              </a:rPr>
              <a:t>有效性</a:t>
            </a:r>
            <a:r>
              <a:rPr lang="zh-CN" altLang="en-US" sz="1900" dirty="0" smtClean="0">
                <a:latin typeface="仿宋" panose="02010609060101010101" pitchFamily="49" charset="-122"/>
                <a:ea typeface="仿宋" panose="02010609060101010101" pitchFamily="49" charset="-122"/>
              </a:rPr>
              <a:t>；</a:t>
            </a:r>
            <a:r>
              <a:rPr lang="en-US" altLang="zh-CN" sz="1900" dirty="0" smtClean="0">
                <a:latin typeface="仿宋" panose="02010609060101010101" pitchFamily="49" charset="-122"/>
                <a:ea typeface="仿宋" panose="02010609060101010101" pitchFamily="49" charset="-122"/>
              </a:rPr>
              <a:t>3.</a:t>
            </a:r>
            <a:r>
              <a:rPr lang="zh-CN" altLang="zh-CN" sz="1900" dirty="0" smtClean="0">
                <a:latin typeface="仿宋" panose="02010609060101010101" pitchFamily="49" charset="-122"/>
                <a:ea typeface="仿宋" panose="02010609060101010101" pitchFamily="49" charset="-122"/>
              </a:rPr>
              <a:t>存款人</a:t>
            </a:r>
            <a:r>
              <a:rPr lang="zh-CN" altLang="zh-CN" sz="1900" dirty="0">
                <a:latin typeface="仿宋" panose="02010609060101010101" pitchFamily="49" charset="-122"/>
                <a:ea typeface="仿宋" panose="02010609060101010101" pitchFamily="49" charset="-122"/>
              </a:rPr>
              <a:t>真实意愿的</a:t>
            </a:r>
            <a:r>
              <a:rPr lang="zh-CN" altLang="zh-CN" sz="1900" dirty="0" smtClean="0">
                <a:latin typeface="仿宋" panose="02010609060101010101" pitchFamily="49" charset="-122"/>
                <a:ea typeface="仿宋" panose="02010609060101010101" pitchFamily="49" charset="-122"/>
              </a:rPr>
              <a:t>表示</a:t>
            </a:r>
            <a:r>
              <a:rPr lang="zh-CN" altLang="en-US" sz="1900" dirty="0" smtClean="0">
                <a:latin typeface="仿宋" panose="02010609060101010101" pitchFamily="49" charset="-122"/>
                <a:ea typeface="仿宋" panose="02010609060101010101" pitchFamily="49" charset="-122"/>
              </a:rPr>
              <a:t>；</a:t>
            </a:r>
            <a:r>
              <a:rPr lang="en-US" altLang="zh-CN" sz="1900" dirty="0" smtClean="0">
                <a:latin typeface="仿宋" panose="02010609060101010101" pitchFamily="49" charset="-122"/>
                <a:ea typeface="仿宋" panose="02010609060101010101" pitchFamily="49" charset="-122"/>
              </a:rPr>
              <a:t>4.</a:t>
            </a:r>
            <a:r>
              <a:rPr lang="zh-CN" altLang="zh-CN" sz="1900" dirty="0" smtClean="0">
                <a:latin typeface="仿宋" panose="02010609060101010101" pitchFamily="49" charset="-122"/>
                <a:ea typeface="仿宋" panose="02010609060101010101" pitchFamily="49" charset="-122"/>
              </a:rPr>
              <a:t>单位</a:t>
            </a:r>
            <a:r>
              <a:rPr lang="zh-CN" altLang="zh-CN" sz="1900" dirty="0">
                <a:latin typeface="仿宋" panose="02010609060101010101" pitchFamily="49" charset="-122"/>
                <a:ea typeface="仿宋" panose="02010609060101010101" pitchFamily="49" charset="-122"/>
              </a:rPr>
              <a:t>、住所的真实性。</a:t>
            </a:r>
          </a:p>
          <a:p>
            <a:pPr>
              <a:lnSpc>
                <a:spcPct val="150000"/>
              </a:lnSpc>
            </a:pPr>
            <a:r>
              <a:rPr lang="en-US" altLang="zh-CN" sz="1900" b="1" dirty="0" smtClean="0">
                <a:solidFill>
                  <a:srgbClr val="000000"/>
                </a:solidFill>
                <a:latin typeface="仿宋" panose="02010609060101010101" pitchFamily="49" charset="-122"/>
                <a:ea typeface="仿宋" panose="02010609060101010101" pitchFamily="49" charset="-122"/>
              </a:rPr>
              <a:t>   </a:t>
            </a:r>
            <a:endParaRPr lang="zh-CN" altLang="zh-CN" sz="1900" b="1" dirty="0">
              <a:solidFill>
                <a:srgbClr val="000000"/>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2614727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fade">
                                      <p:cBhvr>
                                        <p:cTn id="7" dur="500"/>
                                        <p:tgtEl>
                                          <p:spTgt spid="307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723">
                                            <p:txEl>
                                              <p:pRg st="1" end="1"/>
                                            </p:txEl>
                                          </p:spTgt>
                                        </p:tgtEl>
                                        <p:attrNameLst>
                                          <p:attrName>style.visibility</p:attrName>
                                        </p:attrNameLst>
                                      </p:cBhvr>
                                      <p:to>
                                        <p:strVal val="visible"/>
                                      </p:to>
                                    </p:set>
                                    <p:animEffect transition="in" filter="fade">
                                      <p:cBhvr>
                                        <p:cTn id="12" dur="500"/>
                                        <p:tgtEl>
                                          <p:spTgt spid="307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0723">
                                            <p:txEl>
                                              <p:pRg st="2" end="2"/>
                                            </p:txEl>
                                          </p:spTgt>
                                        </p:tgtEl>
                                        <p:attrNameLst>
                                          <p:attrName>style.visibility</p:attrName>
                                        </p:attrNameLst>
                                      </p:cBhvr>
                                      <p:to>
                                        <p:strVal val="visible"/>
                                      </p:to>
                                    </p:set>
                                    <p:animEffect transition="in" filter="fade">
                                      <p:cBhvr>
                                        <p:cTn id="17" dur="500"/>
                                        <p:tgtEl>
                                          <p:spTgt spid="3072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0723">
                                            <p:txEl>
                                              <p:pRg st="3" end="3"/>
                                            </p:txEl>
                                          </p:spTgt>
                                        </p:tgtEl>
                                        <p:attrNameLst>
                                          <p:attrName>style.visibility</p:attrName>
                                        </p:attrNameLst>
                                      </p:cBhvr>
                                      <p:to>
                                        <p:strVal val="visible"/>
                                      </p:to>
                                    </p:set>
                                    <p:animEffect transition="in" filter="fade">
                                      <p:cBhvr>
                                        <p:cTn id="22" dur="500"/>
                                        <p:tgtEl>
                                          <p:spTgt spid="30723">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0723">
                                            <p:txEl>
                                              <p:pRg st="4" end="4"/>
                                            </p:txEl>
                                          </p:spTgt>
                                        </p:tgtEl>
                                        <p:attrNameLst>
                                          <p:attrName>style.visibility</p:attrName>
                                        </p:attrNameLst>
                                      </p:cBhvr>
                                      <p:to>
                                        <p:strVal val="visible"/>
                                      </p:to>
                                    </p:set>
                                    <p:animEffect transition="in" filter="fade">
                                      <p:cBhvr>
                                        <p:cTn id="25" dur="500"/>
                                        <p:tgtEl>
                                          <p:spTgt spid="3072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0723">
                                            <p:txEl>
                                              <p:pRg st="5" end="5"/>
                                            </p:txEl>
                                          </p:spTgt>
                                        </p:tgtEl>
                                        <p:attrNameLst>
                                          <p:attrName>style.visibility</p:attrName>
                                        </p:attrNameLst>
                                      </p:cBhvr>
                                      <p:to>
                                        <p:strVal val="visible"/>
                                      </p:to>
                                    </p:set>
                                    <p:animEffect transition="in" filter="fade">
                                      <p:cBhvr>
                                        <p:cTn id="30" dur="500"/>
                                        <p:tgtEl>
                                          <p:spTgt spid="3072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0723">
                                            <p:txEl>
                                              <p:pRg st="6" end="6"/>
                                            </p:txEl>
                                          </p:spTgt>
                                        </p:tgtEl>
                                        <p:attrNameLst>
                                          <p:attrName>style.visibility</p:attrName>
                                        </p:attrNameLst>
                                      </p:cBhvr>
                                      <p:to>
                                        <p:strVal val="visible"/>
                                      </p:to>
                                    </p:set>
                                    <p:animEffect transition="in" filter="fade">
                                      <p:cBhvr>
                                        <p:cTn id="35" dur="500"/>
                                        <p:tgtEl>
                                          <p:spTgt spid="30723">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30723">
                                            <p:txEl>
                                              <p:pRg st="7" end="7"/>
                                            </p:txEl>
                                          </p:spTgt>
                                        </p:tgtEl>
                                        <p:attrNameLst>
                                          <p:attrName>style.visibility</p:attrName>
                                        </p:attrNameLst>
                                      </p:cBhvr>
                                      <p:to>
                                        <p:strVal val="visible"/>
                                      </p:to>
                                    </p:set>
                                    <p:animEffect transition="in" filter="fade">
                                      <p:cBhvr>
                                        <p:cTn id="40" dur="500"/>
                                        <p:tgtEl>
                                          <p:spTgt spid="3072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16</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noProof="1" smtClean="0">
                <a:solidFill>
                  <a:srgbClr val="000000"/>
                </a:solidFill>
                <a:latin typeface="楷体" panose="02010609060101010101" charset="-122"/>
                <a:ea typeface="楷体" panose="02010609060101010101" charset="-122"/>
                <a:sym typeface="+mn-ea"/>
              </a:rPr>
              <a:t>三</a:t>
            </a:r>
            <a:r>
              <a:rPr lang="zh-CN" altLang="en-US" noProof="1">
                <a:solidFill>
                  <a:srgbClr val="000000"/>
                </a:solidFill>
                <a:latin typeface="楷体" panose="02010609060101010101" charset="-122"/>
                <a:ea typeface="楷体" panose="02010609060101010101" charset="-122"/>
                <a:sym typeface="+mn-ea"/>
              </a:rPr>
              <a:t>、具体业务审核规范</a:t>
            </a: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b="1" dirty="0">
                <a:solidFill>
                  <a:srgbClr val="000000"/>
                </a:solidFill>
                <a:latin typeface="黑体" panose="02010609060101010101" charset="-122"/>
                <a:ea typeface="黑体" panose="02010609060101010101" charset="-122"/>
              </a:rPr>
              <a:t>一</a:t>
            </a:r>
            <a:r>
              <a:rPr lang="zh-CN" altLang="en-US" sz="2400" b="1" dirty="0" smtClean="0">
                <a:solidFill>
                  <a:srgbClr val="000000"/>
                </a:solidFill>
                <a:latin typeface="黑体" panose="02010609060101010101" charset="-122"/>
                <a:ea typeface="黑体" panose="02010609060101010101" charset="-122"/>
              </a:rPr>
              <a:t>、外汇储蓄账户开立、变更和销户</a:t>
            </a:r>
            <a:endParaRPr lang="zh-CN" altLang="zh-CN" dirty="0">
              <a:solidFill>
                <a:srgbClr val="000000"/>
              </a:solidFill>
              <a:latin typeface="仿宋" panose="02010609060101010101" pitchFamily="49" charset="-122"/>
              <a:ea typeface="仿宋" panose="02010609060101010101" pitchFamily="49" charset="-122"/>
            </a:endParaRPr>
          </a:p>
        </p:txBody>
      </p:sp>
      <p:sp>
        <p:nvSpPr>
          <p:cNvPr id="30723" name="文本框 2"/>
          <p:cNvSpPr txBox="1"/>
          <p:nvPr/>
        </p:nvSpPr>
        <p:spPr>
          <a:xfrm>
            <a:off x="1466215" y="1901174"/>
            <a:ext cx="9259570" cy="4093428"/>
          </a:xfrm>
          <a:prstGeom prst="rect">
            <a:avLst/>
          </a:prstGeom>
          <a:noFill/>
          <a:ln w="9525">
            <a:noFill/>
          </a:ln>
        </p:spPr>
        <p:txBody>
          <a:bodyPr wrap="square" anchor="t">
            <a:spAutoFit/>
          </a:bodyPr>
          <a:lstStyle/>
          <a:p>
            <a:pPr marL="228600" lvl="1" indent="0" algn="l" eaLnBrk="0" hangingPunct="0">
              <a:buFont typeface="宋体" panose="02010600030101010101" pitchFamily="2" charset="-122"/>
              <a:buNone/>
            </a:pPr>
            <a:r>
              <a:rPr lang="en-US" altLang="zh-CN" sz="2000" b="1" dirty="0" smtClean="0">
                <a:solidFill>
                  <a:srgbClr val="000000"/>
                </a:solidFill>
                <a:latin typeface="仿宋" panose="02010609060101010101" pitchFamily="49" charset="-122"/>
                <a:ea typeface="仿宋" panose="02010609060101010101" pitchFamily="49" charset="-122"/>
              </a:rPr>
              <a:t>(</a:t>
            </a:r>
            <a:r>
              <a:rPr lang="zh-CN" altLang="en-US" sz="2000" b="1" dirty="0" smtClean="0">
                <a:solidFill>
                  <a:srgbClr val="000000"/>
                </a:solidFill>
                <a:latin typeface="仿宋" panose="02010609060101010101" pitchFamily="49" charset="-122"/>
                <a:ea typeface="仿宋" panose="02010609060101010101" pitchFamily="49" charset="-122"/>
              </a:rPr>
              <a:t>三</a:t>
            </a:r>
            <a:r>
              <a:rPr lang="en-US" altLang="zh-CN" sz="2000" b="1" dirty="0" smtClean="0">
                <a:solidFill>
                  <a:srgbClr val="000000"/>
                </a:solidFill>
                <a:latin typeface="仿宋" panose="02010609060101010101" pitchFamily="49" charset="-122"/>
                <a:ea typeface="仿宋" panose="02010609060101010101" pitchFamily="49" charset="-122"/>
              </a:rPr>
              <a:t>)</a:t>
            </a:r>
            <a:r>
              <a:rPr lang="zh-CN" altLang="en-US" sz="2000" b="1" dirty="0" smtClean="0">
                <a:solidFill>
                  <a:srgbClr val="000000"/>
                </a:solidFill>
                <a:latin typeface="仿宋" panose="02010609060101010101" pitchFamily="49" charset="-122"/>
                <a:ea typeface="仿宋" panose="02010609060101010101" pitchFamily="49" charset="-122"/>
              </a:rPr>
              <a:t>审核材料</a:t>
            </a:r>
            <a:endParaRPr lang="en-US" altLang="zh-CN" sz="2000" b="1" dirty="0" smtClean="0">
              <a:solidFill>
                <a:srgbClr val="000000"/>
              </a:solidFill>
              <a:latin typeface="仿宋" panose="02010609060101010101" pitchFamily="49" charset="-122"/>
              <a:ea typeface="仿宋" panose="02010609060101010101" pitchFamily="49" charset="-122"/>
            </a:endParaRPr>
          </a:p>
          <a:p>
            <a:r>
              <a:rPr lang="en-US" altLang="zh-CN" sz="2000" dirty="0">
                <a:latin typeface="仿宋" panose="02010609060101010101" pitchFamily="49" charset="-122"/>
                <a:ea typeface="仿宋" panose="02010609060101010101" pitchFamily="49" charset="-122"/>
              </a:rPr>
              <a:t>    1.</a:t>
            </a:r>
            <a:r>
              <a:rPr lang="zh-CN" altLang="zh-CN" sz="2000" dirty="0">
                <a:latin typeface="仿宋" panose="02010609060101010101" pitchFamily="49" charset="-122"/>
                <a:ea typeface="仿宋" panose="02010609060101010101" pitchFamily="49" charset="-122"/>
              </a:rPr>
              <a:t>个人有效身份证件。</a:t>
            </a:r>
          </a:p>
          <a:p>
            <a:r>
              <a:rPr lang="en-US" altLang="zh-CN" sz="2000" dirty="0" smtClean="0">
                <a:latin typeface="仿宋" panose="02010609060101010101" pitchFamily="49" charset="-122"/>
                <a:ea typeface="仿宋" panose="02010609060101010101" pitchFamily="49" charset="-122"/>
              </a:rPr>
              <a:t>    2</a:t>
            </a:r>
            <a:r>
              <a:rPr lang="en-US" altLang="zh-CN" sz="2000" dirty="0">
                <a:latin typeface="仿宋" panose="02010609060101010101" pitchFamily="49" charset="-122"/>
                <a:ea typeface="仿宋" panose="02010609060101010101" pitchFamily="49" charset="-122"/>
              </a:rPr>
              <a:t>.</a:t>
            </a:r>
            <a:r>
              <a:rPr lang="zh-CN" altLang="zh-CN" sz="2000" dirty="0">
                <a:latin typeface="仿宋" panose="02010609060101010101" pitchFamily="49" charset="-122"/>
                <a:ea typeface="仿宋" panose="02010609060101010101" pitchFamily="49" charset="-122"/>
              </a:rPr>
              <a:t>委托他人办理的，应审核委托人、代理人的有效身份证件，委托人的授权书</a:t>
            </a:r>
            <a:r>
              <a:rPr lang="zh-CN" altLang="zh-CN" sz="2000" dirty="0" smtClean="0">
                <a:latin typeface="仿宋" panose="02010609060101010101" pitchFamily="49" charset="-122"/>
                <a:ea typeface="仿宋" panose="02010609060101010101" pitchFamily="49" charset="-122"/>
              </a:rPr>
              <a:t>。</a:t>
            </a:r>
          </a:p>
          <a:p>
            <a:endParaRPr lang="en-US" altLang="zh-CN" sz="2000" b="1" dirty="0" smtClean="0">
              <a:solidFill>
                <a:srgbClr val="000000"/>
              </a:solidFill>
              <a:latin typeface="仿宋" panose="02010609060101010101" pitchFamily="49" charset="-122"/>
              <a:ea typeface="仿宋" panose="02010609060101010101" pitchFamily="49" charset="-122"/>
            </a:endParaRPr>
          </a:p>
          <a:p>
            <a:r>
              <a:rPr lang="zh-CN" altLang="en-US" sz="2000" b="1" dirty="0" smtClean="0">
                <a:solidFill>
                  <a:srgbClr val="000000"/>
                </a:solidFill>
                <a:latin typeface="仿宋" panose="02010609060101010101" pitchFamily="49" charset="-122"/>
                <a:ea typeface="仿宋" panose="02010609060101010101" pitchFamily="49" charset="-122"/>
              </a:rPr>
              <a:t> （四）审核原则和要点</a:t>
            </a:r>
            <a:endParaRPr lang="en-US" altLang="zh-CN" sz="2000" b="1" dirty="0" smtClean="0">
              <a:solidFill>
                <a:srgbClr val="000000"/>
              </a:solidFill>
              <a:latin typeface="仿宋" panose="02010609060101010101" pitchFamily="49" charset="-122"/>
              <a:ea typeface="仿宋" panose="02010609060101010101" pitchFamily="49" charset="-122"/>
            </a:endParaRPr>
          </a:p>
          <a:p>
            <a:r>
              <a:rPr lang="en-US" altLang="zh-CN" sz="2000" b="1" dirty="0" smtClean="0">
                <a:latin typeface="仿宋" panose="02010609060101010101" pitchFamily="49" charset="-122"/>
                <a:ea typeface="仿宋" panose="02010609060101010101" pitchFamily="49" charset="-122"/>
              </a:rPr>
              <a:t>   1.</a:t>
            </a:r>
            <a:r>
              <a:rPr lang="zh-CN" altLang="zh-CN" sz="2000" b="1" dirty="0" smtClean="0">
                <a:latin typeface="仿宋" panose="02010609060101010101" pitchFamily="49" charset="-122"/>
                <a:ea typeface="仿宋" panose="02010609060101010101" pitchFamily="49" charset="-122"/>
              </a:rPr>
              <a:t>开户</a:t>
            </a:r>
            <a:r>
              <a:rPr lang="zh-CN" altLang="zh-CN" sz="2000" b="1" dirty="0">
                <a:latin typeface="仿宋" panose="02010609060101010101" pitchFamily="49" charset="-122"/>
                <a:ea typeface="仿宋" panose="02010609060101010101" pitchFamily="49" charset="-122"/>
              </a:rPr>
              <a:t>及</a:t>
            </a:r>
            <a:r>
              <a:rPr lang="zh-CN" altLang="zh-CN" sz="2000" b="1" dirty="0" smtClean="0">
                <a:latin typeface="仿宋" panose="02010609060101010101" pitchFamily="49" charset="-122"/>
                <a:ea typeface="仿宋" panose="02010609060101010101" pitchFamily="49" charset="-122"/>
              </a:rPr>
              <a:t>变更</a:t>
            </a:r>
            <a:endParaRPr lang="en-US" altLang="zh-CN" sz="2000" b="1" dirty="0" smtClean="0">
              <a:latin typeface="仿宋" panose="02010609060101010101" pitchFamily="49" charset="-122"/>
              <a:ea typeface="仿宋" panose="02010609060101010101" pitchFamily="49" charset="-122"/>
            </a:endParaRPr>
          </a:p>
          <a:p>
            <a:r>
              <a:rPr lang="en-US" altLang="zh-CN" sz="2000" dirty="0" smtClean="0">
                <a:latin typeface="仿宋" panose="02010609060101010101" pitchFamily="49" charset="-122"/>
                <a:ea typeface="仿宋" panose="02010609060101010101" pitchFamily="49" charset="-122"/>
              </a:rPr>
              <a:t>    </a:t>
            </a:r>
            <a:r>
              <a:rPr lang="zh-CN" altLang="zh-CN" sz="2000" dirty="0" smtClean="0">
                <a:latin typeface="仿宋" panose="02010609060101010101" pitchFamily="49" charset="-122"/>
                <a:ea typeface="仿宋" panose="02010609060101010101" pitchFamily="49" charset="-122"/>
              </a:rPr>
              <a:t>银行须对存款人提交的开户证明文件的真实性、有效性进行认真审核，登记存款人的身份信息，并留存存款人身份证明文件的复印件或者影印件。</a:t>
            </a:r>
            <a:endParaRPr lang="en-US" altLang="zh-CN" sz="2000" dirty="0" smtClean="0">
              <a:latin typeface="仿宋" panose="02010609060101010101" pitchFamily="49" charset="-122"/>
              <a:ea typeface="仿宋" panose="02010609060101010101" pitchFamily="49" charset="-122"/>
            </a:endParaRPr>
          </a:p>
          <a:p>
            <a:r>
              <a:rPr lang="en-US" altLang="zh-CN" sz="2000" dirty="0" smtClean="0">
                <a:latin typeface="仿宋" panose="02010609060101010101" pitchFamily="49" charset="-122"/>
                <a:ea typeface="仿宋" panose="02010609060101010101" pitchFamily="49" charset="-122"/>
              </a:rPr>
              <a:t>   </a:t>
            </a:r>
            <a:r>
              <a:rPr lang="en-US" altLang="zh-CN" sz="2000" b="1" dirty="0" smtClean="0">
                <a:latin typeface="仿宋" panose="02010609060101010101" pitchFamily="49" charset="-122"/>
                <a:ea typeface="仿宋" panose="02010609060101010101" pitchFamily="49" charset="-122"/>
              </a:rPr>
              <a:t>2.</a:t>
            </a:r>
            <a:r>
              <a:rPr lang="zh-CN" altLang="en-US" sz="2000" b="1" dirty="0" smtClean="0">
                <a:latin typeface="仿宋" panose="02010609060101010101" pitchFamily="49" charset="-122"/>
                <a:ea typeface="仿宋" panose="02010609060101010101" pitchFamily="49" charset="-122"/>
              </a:rPr>
              <a:t>销户</a:t>
            </a:r>
            <a:endParaRPr lang="zh-CN" altLang="zh-CN" sz="2000" b="1" dirty="0" smtClean="0">
              <a:latin typeface="仿宋" panose="02010609060101010101" pitchFamily="49" charset="-122"/>
              <a:ea typeface="仿宋" panose="02010609060101010101" pitchFamily="49" charset="-122"/>
            </a:endParaRPr>
          </a:p>
          <a:p>
            <a:r>
              <a:rPr lang="en-US" altLang="zh-CN" sz="2000" dirty="0" smtClean="0">
                <a:latin typeface="仿宋" panose="02010609060101010101" pitchFamily="49" charset="-122"/>
                <a:ea typeface="仿宋" panose="02010609060101010101" pitchFamily="49" charset="-122"/>
              </a:rPr>
              <a:t>    </a:t>
            </a:r>
            <a:r>
              <a:rPr lang="zh-CN" altLang="zh-CN" sz="2000" dirty="0" smtClean="0">
                <a:latin typeface="仿宋" panose="02010609060101010101" pitchFamily="49" charset="-122"/>
                <a:ea typeface="仿宋" panose="02010609060101010101" pitchFamily="49" charset="-122"/>
              </a:rPr>
              <a:t>核对</a:t>
            </a:r>
            <a:r>
              <a:rPr lang="zh-CN" altLang="zh-CN" sz="2000" dirty="0">
                <a:latin typeface="仿宋" panose="02010609060101010101" pitchFamily="49" charset="-122"/>
                <a:ea typeface="仿宋" panose="02010609060101010101" pitchFamily="49" charset="-122"/>
              </a:rPr>
              <a:t>提供有效的实名制身份证件原则上需与开户时提供有效的实名制身份证件一致。如不一致的应要求客户出示为同一人的证明资料。</a:t>
            </a:r>
          </a:p>
          <a:p>
            <a:endParaRPr lang="zh-CN" altLang="zh-CN" sz="2000" b="1" dirty="0">
              <a:solidFill>
                <a:srgbClr val="000000"/>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2738377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fade">
                                      <p:cBhvr>
                                        <p:cTn id="7" dur="500"/>
                                        <p:tgtEl>
                                          <p:spTgt spid="3072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0723">
                                            <p:txEl>
                                              <p:pRg st="4" end="4"/>
                                            </p:txEl>
                                          </p:spTgt>
                                        </p:tgtEl>
                                        <p:attrNameLst>
                                          <p:attrName>style.visibility</p:attrName>
                                        </p:attrNameLst>
                                      </p:cBhvr>
                                      <p:to>
                                        <p:strVal val="visible"/>
                                      </p:to>
                                    </p:set>
                                    <p:animEffect transition="in" filter="fade">
                                      <p:cBhvr>
                                        <p:cTn id="10" dur="500"/>
                                        <p:tgtEl>
                                          <p:spTgt spid="30723">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0723">
                                            <p:txEl>
                                              <p:pRg st="1" end="1"/>
                                            </p:txEl>
                                          </p:spTgt>
                                        </p:tgtEl>
                                        <p:attrNameLst>
                                          <p:attrName>style.visibility</p:attrName>
                                        </p:attrNameLst>
                                      </p:cBhvr>
                                      <p:to>
                                        <p:strVal val="visible"/>
                                      </p:to>
                                    </p:set>
                                    <p:animEffect transition="in" filter="fade">
                                      <p:cBhvr>
                                        <p:cTn id="15" dur="500"/>
                                        <p:tgtEl>
                                          <p:spTgt spid="3072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0723">
                                            <p:txEl>
                                              <p:pRg st="2" end="2"/>
                                            </p:txEl>
                                          </p:spTgt>
                                        </p:tgtEl>
                                        <p:attrNameLst>
                                          <p:attrName>style.visibility</p:attrName>
                                        </p:attrNameLst>
                                      </p:cBhvr>
                                      <p:to>
                                        <p:strVal val="visible"/>
                                      </p:to>
                                    </p:set>
                                    <p:animEffect transition="in" filter="fade">
                                      <p:cBhvr>
                                        <p:cTn id="20" dur="500"/>
                                        <p:tgtEl>
                                          <p:spTgt spid="3072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0723">
                                            <p:txEl>
                                              <p:pRg st="5" end="5"/>
                                            </p:txEl>
                                          </p:spTgt>
                                        </p:tgtEl>
                                        <p:attrNameLst>
                                          <p:attrName>style.visibility</p:attrName>
                                        </p:attrNameLst>
                                      </p:cBhvr>
                                      <p:to>
                                        <p:strVal val="visible"/>
                                      </p:to>
                                    </p:set>
                                    <p:animEffect transition="in" filter="fade">
                                      <p:cBhvr>
                                        <p:cTn id="25" dur="500"/>
                                        <p:tgtEl>
                                          <p:spTgt spid="30723">
                                            <p:txEl>
                                              <p:pRg st="5" end="5"/>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0723">
                                            <p:txEl>
                                              <p:pRg st="7" end="7"/>
                                            </p:txEl>
                                          </p:spTgt>
                                        </p:tgtEl>
                                        <p:attrNameLst>
                                          <p:attrName>style.visibility</p:attrName>
                                        </p:attrNameLst>
                                      </p:cBhvr>
                                      <p:to>
                                        <p:strVal val="visible"/>
                                      </p:to>
                                    </p:set>
                                    <p:animEffect transition="in" filter="fade">
                                      <p:cBhvr>
                                        <p:cTn id="28" dur="500"/>
                                        <p:tgtEl>
                                          <p:spTgt spid="30723">
                                            <p:txEl>
                                              <p:pRg st="7" end="7"/>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0723">
                                            <p:txEl>
                                              <p:pRg st="6" end="6"/>
                                            </p:txEl>
                                          </p:spTgt>
                                        </p:tgtEl>
                                        <p:attrNameLst>
                                          <p:attrName>style.visibility</p:attrName>
                                        </p:attrNameLst>
                                      </p:cBhvr>
                                      <p:to>
                                        <p:strVal val="visible"/>
                                      </p:to>
                                    </p:set>
                                    <p:animEffect transition="in" filter="fade">
                                      <p:cBhvr>
                                        <p:cTn id="33" dur="500"/>
                                        <p:tgtEl>
                                          <p:spTgt spid="30723">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30723">
                                            <p:txEl>
                                              <p:pRg st="8" end="8"/>
                                            </p:txEl>
                                          </p:spTgt>
                                        </p:tgtEl>
                                        <p:attrNameLst>
                                          <p:attrName>style.visibility</p:attrName>
                                        </p:attrNameLst>
                                      </p:cBhvr>
                                      <p:to>
                                        <p:strVal val="visible"/>
                                      </p:to>
                                    </p:set>
                                    <p:animEffect transition="in" filter="fade">
                                      <p:cBhvr>
                                        <p:cTn id="38" dur="500"/>
                                        <p:tgtEl>
                                          <p:spTgt spid="3072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17</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noProof="1" smtClean="0">
                <a:solidFill>
                  <a:srgbClr val="000000"/>
                </a:solidFill>
                <a:latin typeface="楷体" panose="02010609060101010101" charset="-122"/>
                <a:ea typeface="楷体" panose="02010609060101010101" charset="-122"/>
                <a:sym typeface="+mn-ea"/>
              </a:rPr>
              <a:t>三</a:t>
            </a:r>
            <a:r>
              <a:rPr lang="zh-CN" altLang="en-US" noProof="1">
                <a:solidFill>
                  <a:srgbClr val="000000"/>
                </a:solidFill>
                <a:latin typeface="楷体" panose="02010609060101010101" charset="-122"/>
                <a:ea typeface="楷体" panose="02010609060101010101" charset="-122"/>
                <a:sym typeface="+mn-ea"/>
              </a:rPr>
              <a:t>、具体业务审核规范</a:t>
            </a: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b="1" dirty="0">
                <a:solidFill>
                  <a:srgbClr val="000000"/>
                </a:solidFill>
                <a:latin typeface="黑体" panose="02010609060101010101" charset="-122"/>
                <a:ea typeface="黑体" panose="02010609060101010101" charset="-122"/>
              </a:rPr>
              <a:t>一</a:t>
            </a:r>
            <a:r>
              <a:rPr lang="zh-CN" altLang="en-US" sz="2400" b="1" dirty="0" smtClean="0">
                <a:solidFill>
                  <a:srgbClr val="000000"/>
                </a:solidFill>
                <a:latin typeface="黑体" panose="02010609060101010101" charset="-122"/>
                <a:ea typeface="黑体" panose="02010609060101010101" charset="-122"/>
              </a:rPr>
              <a:t>、外汇储蓄账户开立、变更和销户</a:t>
            </a:r>
            <a:endParaRPr lang="zh-CN" altLang="zh-CN" dirty="0">
              <a:solidFill>
                <a:srgbClr val="000000"/>
              </a:solidFill>
              <a:latin typeface="仿宋" panose="02010609060101010101" pitchFamily="49" charset="-122"/>
              <a:ea typeface="仿宋" panose="02010609060101010101" pitchFamily="49" charset="-122"/>
            </a:endParaRPr>
          </a:p>
        </p:txBody>
      </p:sp>
      <p:sp>
        <p:nvSpPr>
          <p:cNvPr id="30723" name="文本框 2"/>
          <p:cNvSpPr txBox="1"/>
          <p:nvPr/>
        </p:nvSpPr>
        <p:spPr>
          <a:xfrm>
            <a:off x="828339" y="1901174"/>
            <a:ext cx="10596282" cy="4154984"/>
          </a:xfrm>
          <a:prstGeom prst="rect">
            <a:avLst/>
          </a:prstGeom>
          <a:noFill/>
          <a:ln w="9525">
            <a:noFill/>
          </a:ln>
        </p:spPr>
        <p:txBody>
          <a:bodyPr wrap="square" anchor="t">
            <a:spAutoFit/>
          </a:bodyPr>
          <a:lstStyle/>
          <a:p>
            <a:r>
              <a:rPr lang="zh-CN" altLang="en-US" sz="2200" b="1" dirty="0" smtClean="0">
                <a:solidFill>
                  <a:srgbClr val="000000"/>
                </a:solidFill>
                <a:latin typeface="仿宋" panose="02010609060101010101" pitchFamily="49" charset="-122"/>
                <a:ea typeface="仿宋" panose="02010609060101010101" pitchFamily="49" charset="-122"/>
              </a:rPr>
              <a:t> （四）审核原则和要点</a:t>
            </a:r>
            <a:endParaRPr lang="en-US" altLang="zh-CN" sz="2200" b="1" dirty="0" smtClean="0">
              <a:solidFill>
                <a:srgbClr val="000000"/>
              </a:solidFill>
              <a:latin typeface="仿宋" panose="02010609060101010101" pitchFamily="49" charset="-122"/>
              <a:ea typeface="仿宋" panose="02010609060101010101" pitchFamily="49" charset="-122"/>
            </a:endParaRPr>
          </a:p>
          <a:p>
            <a:r>
              <a:rPr lang="en-US" altLang="zh-CN" sz="2200" b="1" dirty="0" smtClean="0">
                <a:latin typeface="仿宋" panose="02010609060101010101" pitchFamily="49" charset="-122"/>
                <a:ea typeface="仿宋" panose="02010609060101010101" pitchFamily="49" charset="-122"/>
              </a:rPr>
              <a:t>   3.</a:t>
            </a:r>
            <a:r>
              <a:rPr lang="zh-CN" altLang="en-US" sz="2200" b="1" dirty="0" smtClean="0">
                <a:latin typeface="仿宋" panose="02010609060101010101" pitchFamily="49" charset="-122"/>
                <a:ea typeface="仿宋" panose="02010609060101010101" pitchFamily="49" charset="-122"/>
              </a:rPr>
              <a:t>代理开户</a:t>
            </a:r>
            <a:endParaRPr lang="en-US" altLang="zh-CN" sz="2200" b="1" dirty="0" smtClean="0">
              <a:latin typeface="仿宋" panose="02010609060101010101" pitchFamily="49" charset="-122"/>
              <a:ea typeface="仿宋" panose="02010609060101010101" pitchFamily="49" charset="-122"/>
            </a:endParaRPr>
          </a:p>
          <a:p>
            <a:r>
              <a:rPr lang="en-US" altLang="zh-CN" sz="2200" dirty="0" smtClean="0">
                <a:latin typeface="仿宋" panose="02010609060101010101" pitchFamily="49" charset="-122"/>
                <a:ea typeface="仿宋" panose="02010609060101010101" pitchFamily="49" charset="-122"/>
              </a:rPr>
              <a:t>    </a:t>
            </a:r>
            <a:r>
              <a:rPr lang="zh-CN" altLang="zh-CN" sz="2200" dirty="0" smtClean="0">
                <a:latin typeface="仿宋" panose="02010609060101010101" pitchFamily="49" charset="-122"/>
                <a:ea typeface="仿宋" panose="02010609060101010101" pitchFamily="49" charset="-122"/>
              </a:rPr>
              <a:t>个人开立银行账户原则上由本人亲自办理，如确有需的，可委托他人办理。</a:t>
            </a:r>
            <a:endParaRPr lang="en-US" altLang="zh-CN" sz="2200" dirty="0" smtClean="0">
              <a:latin typeface="仿宋" panose="02010609060101010101" pitchFamily="49" charset="-122"/>
              <a:ea typeface="仿宋" panose="02010609060101010101" pitchFamily="49" charset="-122"/>
            </a:endParaRPr>
          </a:p>
          <a:p>
            <a:r>
              <a:rPr lang="en-US" altLang="zh-CN" sz="2200" dirty="0" smtClean="0">
                <a:latin typeface="仿宋" panose="02010609060101010101" pitchFamily="49" charset="-122"/>
                <a:ea typeface="仿宋" panose="02010609060101010101" pitchFamily="49" charset="-122"/>
              </a:rPr>
              <a:t>    </a:t>
            </a:r>
            <a:r>
              <a:rPr lang="zh-CN" altLang="en-US" sz="2200" dirty="0" smtClean="0">
                <a:latin typeface="仿宋" panose="02010609060101010101" pitchFamily="49" charset="-122"/>
                <a:ea typeface="仿宋" panose="02010609060101010101" pitchFamily="49" charset="-122"/>
              </a:rPr>
              <a:t>委</a:t>
            </a:r>
            <a:r>
              <a:rPr lang="zh-CN" altLang="zh-CN" sz="2200" dirty="0" smtClean="0">
                <a:latin typeface="仿宋" panose="02010609060101010101" pitchFamily="49" charset="-122"/>
                <a:ea typeface="仿宋" panose="02010609060101010101" pitchFamily="49" charset="-122"/>
              </a:rPr>
              <a:t>托他人开立银行账户不得开通电子渠道类等远程付款功能</a:t>
            </a:r>
            <a:r>
              <a:rPr lang="zh-CN" altLang="en-US" sz="2200" dirty="0" smtClean="0">
                <a:latin typeface="仿宋" panose="02010609060101010101" pitchFamily="49" charset="-122"/>
                <a:ea typeface="仿宋" panose="02010609060101010101" pitchFamily="49" charset="-122"/>
              </a:rPr>
              <a:t>。</a:t>
            </a:r>
            <a:r>
              <a:rPr lang="zh-CN" altLang="zh-CN" sz="2200" dirty="0" smtClean="0">
                <a:latin typeface="仿宋" panose="02010609060101010101" pitchFamily="49" charset="-122"/>
                <a:ea typeface="仿宋" panose="02010609060101010101" pitchFamily="49" charset="-122"/>
              </a:rPr>
              <a:t>存款人本人到银行重新核实身份</a:t>
            </a:r>
            <a:r>
              <a:rPr lang="zh-CN" altLang="en-US" sz="2200" dirty="0" smtClean="0">
                <a:latin typeface="仿宋" panose="02010609060101010101" pitchFamily="49" charset="-122"/>
                <a:ea typeface="仿宋" panose="02010609060101010101" pitchFamily="49" charset="-122"/>
              </a:rPr>
              <a:t>后</a:t>
            </a:r>
            <a:r>
              <a:rPr lang="zh-CN" altLang="zh-CN" sz="2200" dirty="0" smtClean="0">
                <a:latin typeface="仿宋" panose="02010609060101010101" pitchFamily="49" charset="-122"/>
                <a:ea typeface="仿宋" panose="02010609060101010101" pitchFamily="49" charset="-122"/>
              </a:rPr>
              <a:t>，</a:t>
            </a:r>
            <a:r>
              <a:rPr lang="zh-CN" altLang="en-US" sz="2200" dirty="0" smtClean="0">
                <a:latin typeface="仿宋" panose="02010609060101010101" pitchFamily="49" charset="-122"/>
                <a:ea typeface="仿宋" panose="02010609060101010101" pitchFamily="49" charset="-122"/>
              </a:rPr>
              <a:t>方</a:t>
            </a:r>
            <a:r>
              <a:rPr lang="zh-CN" altLang="zh-CN" sz="2200" dirty="0" smtClean="0">
                <a:latin typeface="仿宋" panose="02010609060101010101" pitchFamily="49" charset="-122"/>
                <a:ea typeface="仿宋" panose="02010609060101010101" pitchFamily="49" charset="-122"/>
              </a:rPr>
              <a:t>可以解除上述限制。</a:t>
            </a:r>
          </a:p>
          <a:p>
            <a:r>
              <a:rPr lang="en-US" altLang="zh-CN" sz="2200" dirty="0" smtClean="0">
                <a:latin typeface="仿宋" panose="02010609060101010101" pitchFamily="49" charset="-122"/>
                <a:ea typeface="仿宋" panose="02010609060101010101" pitchFamily="49" charset="-122"/>
              </a:rPr>
              <a:t>    </a:t>
            </a:r>
            <a:r>
              <a:rPr lang="zh-CN" altLang="zh-CN" sz="2200" dirty="0" smtClean="0">
                <a:latin typeface="仿宋" panose="02010609060101010101" pitchFamily="49" charset="-122"/>
                <a:ea typeface="仿宋" panose="02010609060101010101" pitchFamily="49" charset="-122"/>
              </a:rPr>
              <a:t>委托他人办理的，应出具代理人、被代理人的有效实名制身份证件以及被代理人的书面授权委托。无民事行为能力或限制民事行为能力人需要开立银行账户的，由法定代理人或人民法院、有关部门依法指定的人员代理办理。</a:t>
            </a:r>
          </a:p>
          <a:p>
            <a:r>
              <a:rPr lang="en-US" altLang="zh-CN" sz="2200" dirty="0" smtClean="0">
                <a:latin typeface="仿宋" panose="02010609060101010101" pitchFamily="49" charset="-122"/>
                <a:ea typeface="仿宋" panose="02010609060101010101" pitchFamily="49" charset="-122"/>
              </a:rPr>
              <a:t>    </a:t>
            </a:r>
            <a:r>
              <a:rPr lang="zh-CN" altLang="zh-CN" sz="2200" dirty="0" smtClean="0">
                <a:latin typeface="仿宋" panose="02010609060101010101" pitchFamily="49" charset="-122"/>
                <a:ea typeface="仿宋" panose="02010609060101010101" pitchFamily="49" charset="-122"/>
              </a:rPr>
              <a:t>银行必须联系被代理人进行核实，核实无误后方可办理业务。</a:t>
            </a:r>
            <a:endParaRPr lang="en-US" altLang="zh-CN" sz="2200" dirty="0" smtClean="0">
              <a:latin typeface="仿宋" panose="02010609060101010101" pitchFamily="49" charset="-122"/>
              <a:ea typeface="仿宋" panose="02010609060101010101" pitchFamily="49" charset="-122"/>
            </a:endParaRPr>
          </a:p>
          <a:p>
            <a:r>
              <a:rPr lang="en-US" altLang="zh-CN" sz="2200" dirty="0">
                <a:latin typeface="仿宋" panose="02010609060101010101" pitchFamily="49" charset="-122"/>
                <a:ea typeface="仿宋" panose="02010609060101010101" pitchFamily="49" charset="-122"/>
              </a:rPr>
              <a:t> </a:t>
            </a:r>
            <a:r>
              <a:rPr lang="en-US" altLang="zh-CN" sz="2200" dirty="0" smtClean="0">
                <a:latin typeface="仿宋" panose="02010609060101010101" pitchFamily="49" charset="-122"/>
                <a:ea typeface="仿宋" panose="02010609060101010101" pitchFamily="49" charset="-122"/>
              </a:rPr>
              <a:t>   </a:t>
            </a:r>
            <a:r>
              <a:rPr lang="zh-CN" altLang="zh-CN" sz="2200" dirty="0" smtClean="0">
                <a:latin typeface="仿宋" panose="02010609060101010101" pitchFamily="49" charset="-122"/>
                <a:ea typeface="仿宋" panose="02010609060101010101" pitchFamily="49" charset="-122"/>
              </a:rPr>
              <a:t>若代理人代理他人在银行开立账户较为频繁的，则应审核代理业务的合理性、必要性，无合理性的应拒绝办理。</a:t>
            </a:r>
          </a:p>
          <a:p>
            <a:r>
              <a:rPr lang="en-US" altLang="zh-CN" sz="2200" dirty="0" smtClean="0">
                <a:latin typeface="仿宋" panose="02010609060101010101" pitchFamily="49" charset="-122"/>
                <a:ea typeface="仿宋" panose="02010609060101010101" pitchFamily="49" charset="-122"/>
              </a:rPr>
              <a:t>    </a:t>
            </a:r>
            <a:r>
              <a:rPr lang="zh-CN" altLang="zh-CN" sz="2200" dirty="0" smtClean="0">
                <a:latin typeface="仿宋" panose="02010609060101010101" pitchFamily="49" charset="-122"/>
                <a:ea typeface="仿宋" panose="02010609060101010101" pitchFamily="49" charset="-122"/>
              </a:rPr>
              <a:t>对于关注客户，银行原则上应拒绝办理代理业务，必须本人办理。</a:t>
            </a:r>
            <a:endParaRPr lang="zh-CN" altLang="zh-CN" sz="2200" b="1" dirty="0">
              <a:solidFill>
                <a:srgbClr val="000000"/>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1104073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fade">
                                      <p:cBhvr>
                                        <p:cTn id="7" dur="500"/>
                                        <p:tgtEl>
                                          <p:spTgt spid="307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723">
                                            <p:txEl>
                                              <p:pRg st="1" end="1"/>
                                            </p:txEl>
                                          </p:spTgt>
                                        </p:tgtEl>
                                        <p:attrNameLst>
                                          <p:attrName>style.visibility</p:attrName>
                                        </p:attrNameLst>
                                      </p:cBhvr>
                                      <p:to>
                                        <p:strVal val="visible"/>
                                      </p:to>
                                    </p:set>
                                    <p:animEffect transition="in" filter="fade">
                                      <p:cBhvr>
                                        <p:cTn id="12" dur="500"/>
                                        <p:tgtEl>
                                          <p:spTgt spid="307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0723">
                                            <p:txEl>
                                              <p:pRg st="2" end="2"/>
                                            </p:txEl>
                                          </p:spTgt>
                                        </p:tgtEl>
                                        <p:attrNameLst>
                                          <p:attrName>style.visibility</p:attrName>
                                        </p:attrNameLst>
                                      </p:cBhvr>
                                      <p:to>
                                        <p:strVal val="visible"/>
                                      </p:to>
                                    </p:set>
                                    <p:animEffect transition="in" filter="fade">
                                      <p:cBhvr>
                                        <p:cTn id="17" dur="500"/>
                                        <p:tgtEl>
                                          <p:spTgt spid="3072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0723">
                                            <p:txEl>
                                              <p:pRg st="3" end="3"/>
                                            </p:txEl>
                                          </p:spTgt>
                                        </p:tgtEl>
                                        <p:attrNameLst>
                                          <p:attrName>style.visibility</p:attrName>
                                        </p:attrNameLst>
                                      </p:cBhvr>
                                      <p:to>
                                        <p:strVal val="visible"/>
                                      </p:to>
                                    </p:set>
                                    <p:animEffect transition="in" filter="fade">
                                      <p:cBhvr>
                                        <p:cTn id="22" dur="500"/>
                                        <p:tgtEl>
                                          <p:spTgt spid="3072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0723">
                                            <p:txEl>
                                              <p:pRg st="4" end="4"/>
                                            </p:txEl>
                                          </p:spTgt>
                                        </p:tgtEl>
                                        <p:attrNameLst>
                                          <p:attrName>style.visibility</p:attrName>
                                        </p:attrNameLst>
                                      </p:cBhvr>
                                      <p:to>
                                        <p:strVal val="visible"/>
                                      </p:to>
                                    </p:set>
                                    <p:animEffect transition="in" filter="fade">
                                      <p:cBhvr>
                                        <p:cTn id="27" dur="500"/>
                                        <p:tgtEl>
                                          <p:spTgt spid="3072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0723">
                                            <p:txEl>
                                              <p:pRg st="5" end="5"/>
                                            </p:txEl>
                                          </p:spTgt>
                                        </p:tgtEl>
                                        <p:attrNameLst>
                                          <p:attrName>style.visibility</p:attrName>
                                        </p:attrNameLst>
                                      </p:cBhvr>
                                      <p:to>
                                        <p:strVal val="visible"/>
                                      </p:to>
                                    </p:set>
                                    <p:animEffect transition="in" filter="fade">
                                      <p:cBhvr>
                                        <p:cTn id="32" dur="500"/>
                                        <p:tgtEl>
                                          <p:spTgt spid="3072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0723">
                                            <p:txEl>
                                              <p:pRg st="6" end="6"/>
                                            </p:txEl>
                                          </p:spTgt>
                                        </p:tgtEl>
                                        <p:attrNameLst>
                                          <p:attrName>style.visibility</p:attrName>
                                        </p:attrNameLst>
                                      </p:cBhvr>
                                      <p:to>
                                        <p:strVal val="visible"/>
                                      </p:to>
                                    </p:set>
                                    <p:animEffect transition="in" filter="fade">
                                      <p:cBhvr>
                                        <p:cTn id="37" dur="500"/>
                                        <p:tgtEl>
                                          <p:spTgt spid="3072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0723">
                                            <p:txEl>
                                              <p:pRg st="7" end="7"/>
                                            </p:txEl>
                                          </p:spTgt>
                                        </p:tgtEl>
                                        <p:attrNameLst>
                                          <p:attrName>style.visibility</p:attrName>
                                        </p:attrNameLst>
                                      </p:cBhvr>
                                      <p:to>
                                        <p:strVal val="visible"/>
                                      </p:to>
                                    </p:set>
                                    <p:animEffect transition="in" filter="fade">
                                      <p:cBhvr>
                                        <p:cTn id="42" dur="500"/>
                                        <p:tgtEl>
                                          <p:spTgt spid="3072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18</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sym typeface="+mn-ea"/>
              </a:rPr>
              <a:t>三、具体业务审核规范</a:t>
            </a:r>
            <a:r>
              <a:rPr lang="zh-CN" altLang="en-US" b="1" dirty="0"/>
              <a:t/>
            </a:r>
            <a:br>
              <a:rPr lang="zh-CN" altLang="en-US" b="1" dirty="0"/>
            </a:b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b="1" dirty="0">
                <a:solidFill>
                  <a:srgbClr val="000000"/>
                </a:solidFill>
                <a:latin typeface="黑体" panose="02010609060101010101" charset="-122"/>
                <a:ea typeface="黑体" panose="02010609060101010101" charset="-122"/>
              </a:rPr>
              <a:t>一</a:t>
            </a:r>
            <a:r>
              <a:rPr lang="zh-CN" altLang="en-US" sz="2400" b="1" dirty="0" smtClean="0">
                <a:solidFill>
                  <a:srgbClr val="000000"/>
                </a:solidFill>
                <a:latin typeface="黑体" panose="02010609060101010101" charset="-122"/>
                <a:ea typeface="黑体" panose="02010609060101010101" charset="-122"/>
              </a:rPr>
              <a:t>、外汇储蓄账户开立、变更和销户</a:t>
            </a:r>
            <a:endParaRPr lang="zh-CN" altLang="zh-CN" dirty="0">
              <a:solidFill>
                <a:srgbClr val="000000"/>
              </a:solidFill>
              <a:latin typeface="仿宋" panose="02010609060101010101" pitchFamily="49" charset="-122"/>
              <a:ea typeface="仿宋" panose="02010609060101010101" pitchFamily="49" charset="-122"/>
            </a:endParaRPr>
          </a:p>
        </p:txBody>
      </p:sp>
      <p:sp>
        <p:nvSpPr>
          <p:cNvPr id="30723" name="文本框 2"/>
          <p:cNvSpPr txBox="1"/>
          <p:nvPr/>
        </p:nvSpPr>
        <p:spPr>
          <a:xfrm>
            <a:off x="1466215" y="1901174"/>
            <a:ext cx="9259570" cy="3631763"/>
          </a:xfrm>
          <a:prstGeom prst="rect">
            <a:avLst/>
          </a:prstGeom>
          <a:noFill/>
          <a:ln w="9525">
            <a:noFill/>
          </a:ln>
        </p:spPr>
        <p:txBody>
          <a:bodyPr wrap="square" anchor="t">
            <a:spAutoFit/>
          </a:bodyPr>
          <a:lstStyle/>
          <a:p>
            <a:r>
              <a:rPr lang="zh-CN" altLang="en-US" sz="2000" b="1" dirty="0" smtClean="0">
                <a:solidFill>
                  <a:srgbClr val="000000"/>
                </a:solidFill>
                <a:latin typeface="仿宋" panose="02010609060101010101" pitchFamily="49" charset="-122"/>
                <a:ea typeface="仿宋" panose="02010609060101010101" pitchFamily="49" charset="-122"/>
              </a:rPr>
              <a:t> （五）风险提示</a:t>
            </a:r>
            <a:endParaRPr lang="en-US" altLang="zh-CN" sz="2000" b="1" dirty="0" smtClean="0">
              <a:solidFill>
                <a:srgbClr val="000000"/>
              </a:solidFill>
              <a:latin typeface="仿宋" panose="02010609060101010101" pitchFamily="49" charset="-122"/>
              <a:ea typeface="仿宋" panose="02010609060101010101" pitchFamily="49" charset="-122"/>
            </a:endParaRPr>
          </a:p>
          <a:p>
            <a:pPr>
              <a:lnSpc>
                <a:spcPct val="150000"/>
              </a:lnSpc>
            </a:pPr>
            <a:r>
              <a:rPr lang="en-US" altLang="zh-CN" sz="2000" dirty="0" smtClean="0">
                <a:latin typeface="仿宋" panose="02010609060101010101" pitchFamily="49" charset="-122"/>
                <a:ea typeface="仿宋" panose="02010609060101010101" pitchFamily="49" charset="-122"/>
              </a:rPr>
              <a:t>    1</a:t>
            </a:r>
            <a:r>
              <a:rPr lang="en-US" altLang="zh-CN" sz="2000" dirty="0">
                <a:latin typeface="仿宋" panose="02010609060101010101" pitchFamily="49" charset="-122"/>
                <a:ea typeface="仿宋" panose="02010609060101010101" pitchFamily="49" charset="-122"/>
              </a:rPr>
              <a:t>.</a:t>
            </a:r>
            <a:r>
              <a:rPr lang="zh-CN" altLang="zh-CN" sz="2000" dirty="0">
                <a:latin typeface="仿宋" panose="02010609060101010101" pitchFamily="49" charset="-122"/>
                <a:ea typeface="仿宋" panose="02010609060101010101" pitchFamily="49" charset="-122"/>
              </a:rPr>
              <a:t>所有开户业务都必须遵守法律法规和符合反洗钱要求，对于关注客户开户，应了解开户的真实目的及用途，根据不同情况做严格审核，发现重大异常情况及时上报有关部门或拒绝开户。</a:t>
            </a:r>
          </a:p>
          <a:p>
            <a:pPr>
              <a:lnSpc>
                <a:spcPct val="150000"/>
              </a:lnSpc>
            </a:pPr>
            <a:r>
              <a:rPr lang="en-US" altLang="zh-CN" sz="2000" dirty="0" smtClean="0">
                <a:latin typeface="仿宋" panose="02010609060101010101" pitchFamily="49" charset="-122"/>
                <a:ea typeface="仿宋" panose="02010609060101010101" pitchFamily="49" charset="-122"/>
              </a:rPr>
              <a:t>    2</a:t>
            </a:r>
            <a:r>
              <a:rPr lang="en-US" altLang="zh-CN" sz="2000" dirty="0">
                <a:latin typeface="仿宋" panose="02010609060101010101" pitchFamily="49" charset="-122"/>
                <a:ea typeface="仿宋" panose="02010609060101010101" pitchFamily="49" charset="-122"/>
              </a:rPr>
              <a:t>.</a:t>
            </a:r>
            <a:r>
              <a:rPr lang="zh-CN" altLang="zh-CN" sz="2000" dirty="0">
                <a:latin typeface="仿宋" panose="02010609060101010101" pitchFamily="49" charset="-122"/>
                <a:ea typeface="仿宋" panose="02010609060101010101" pitchFamily="49" charset="-122"/>
              </a:rPr>
              <a:t>银行不得在存款人不知情、无申请人签名及未提供申请人身份证件等情况下为存款人开立个人银行账户</a:t>
            </a:r>
            <a:r>
              <a:rPr lang="zh-CN" altLang="zh-CN" sz="2000" dirty="0" smtClean="0">
                <a:latin typeface="仿宋" panose="02010609060101010101" pitchFamily="49" charset="-122"/>
                <a:ea typeface="仿宋" panose="02010609060101010101" pitchFamily="49" charset="-122"/>
              </a:rPr>
              <a:t>。</a:t>
            </a:r>
            <a:endParaRPr lang="en-US" altLang="zh-CN" sz="2000" dirty="0" smtClean="0">
              <a:latin typeface="仿宋" panose="02010609060101010101" pitchFamily="49" charset="-122"/>
              <a:ea typeface="仿宋" panose="02010609060101010101" pitchFamily="49" charset="-122"/>
            </a:endParaRPr>
          </a:p>
          <a:p>
            <a:pPr>
              <a:lnSpc>
                <a:spcPct val="150000"/>
              </a:lnSpc>
            </a:pPr>
            <a:r>
              <a:rPr lang="en-US" altLang="zh-CN" sz="2000" dirty="0" smtClean="0">
                <a:solidFill>
                  <a:srgbClr val="C00000"/>
                </a:solidFill>
                <a:latin typeface="仿宋" panose="02010609060101010101" pitchFamily="49" charset="-122"/>
                <a:ea typeface="仿宋" panose="02010609060101010101" pitchFamily="49" charset="-122"/>
              </a:rPr>
              <a:t>    3.</a:t>
            </a:r>
            <a:r>
              <a:rPr lang="zh-CN" altLang="en-US" sz="2000" dirty="0" smtClean="0">
                <a:solidFill>
                  <a:srgbClr val="C00000"/>
                </a:solidFill>
                <a:latin typeface="仿宋" panose="02010609060101010101" pitchFamily="49" charset="-122"/>
                <a:ea typeface="仿宋" panose="02010609060101010101" pitchFamily="49" charset="-122"/>
              </a:rPr>
              <a:t>对于同类型客户群体性开户、批量办理</a:t>
            </a:r>
            <a:r>
              <a:rPr lang="zh-CN" altLang="en-US" sz="2000" dirty="0">
                <a:solidFill>
                  <a:srgbClr val="C00000"/>
                </a:solidFill>
                <a:latin typeface="仿宋" panose="02010609060101010101" pitchFamily="49" charset="-122"/>
                <a:ea typeface="仿宋" panose="02010609060101010101" pitchFamily="49" charset="-122"/>
              </a:rPr>
              <a:t>业务</a:t>
            </a:r>
            <a:r>
              <a:rPr lang="zh-CN" altLang="en-US" sz="2000" dirty="0" smtClean="0">
                <a:solidFill>
                  <a:srgbClr val="C00000"/>
                </a:solidFill>
                <a:latin typeface="仿宋" panose="02010609060101010101" pitchFamily="49" charset="-122"/>
                <a:ea typeface="仿宋" panose="02010609060101010101" pitchFamily="49" charset="-122"/>
              </a:rPr>
              <a:t>的行为，比如学生、农民工等  应提高风险意识，谨防买卖银行卡、出借额度等行为。</a:t>
            </a:r>
            <a:endParaRPr lang="zh-CN" altLang="zh-CN" sz="2000" dirty="0">
              <a:solidFill>
                <a:srgbClr val="C00000"/>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4418735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19</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sym typeface="+mn-ea"/>
              </a:rPr>
              <a:t>三、具体业务审核</a:t>
            </a:r>
            <a:r>
              <a:rPr lang="zh-CN" altLang="en-US" noProof="1" smtClean="0">
                <a:solidFill>
                  <a:srgbClr val="000000"/>
                </a:solidFill>
                <a:latin typeface="楷体" panose="02010609060101010101" charset="-122"/>
                <a:ea typeface="楷体" panose="02010609060101010101" charset="-122"/>
                <a:sym typeface="+mn-ea"/>
              </a:rPr>
              <a:t>规范</a:t>
            </a:r>
            <a:r>
              <a:rPr lang="zh-CN" altLang="en-US" b="1" dirty="0"/>
              <a:t/>
            </a:r>
            <a:br>
              <a:rPr lang="zh-CN" altLang="en-US" b="1" dirty="0"/>
            </a:b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2" name="矩形 1"/>
          <p:cNvSpPr/>
          <p:nvPr/>
        </p:nvSpPr>
        <p:spPr>
          <a:xfrm>
            <a:off x="783523" y="1323585"/>
            <a:ext cx="10937174" cy="3231654"/>
          </a:xfrm>
          <a:prstGeom prst="rect">
            <a:avLst/>
          </a:prstGeom>
          <a:solidFill>
            <a:schemeClr val="accent1">
              <a:lumMod val="20000"/>
              <a:lumOff val="80000"/>
            </a:schemeClr>
          </a:solidFill>
        </p:spPr>
        <p:txBody>
          <a:bodyPr wrap="square">
            <a:spAutoFit/>
          </a:bodyPr>
          <a:lstStyle/>
          <a:p>
            <a:pPr fontAlgn="b">
              <a:lnSpc>
                <a:spcPct val="150000"/>
              </a:lnSpc>
            </a:pPr>
            <a:r>
              <a:rPr lang="zh-CN" altLang="en-US" sz="1700" b="1" dirty="0" smtClean="0">
                <a:latin typeface="仿宋" panose="02010609060101010101" pitchFamily="49" charset="-122"/>
                <a:ea typeface="仿宋" panose="02010609060101010101" pitchFamily="49" charset="-122"/>
              </a:rPr>
              <a:t>案例</a:t>
            </a:r>
            <a:r>
              <a:rPr lang="en-US" altLang="zh-CN" sz="1700" b="1" dirty="0" smtClean="0">
                <a:latin typeface="仿宋" panose="02010609060101010101" pitchFamily="49" charset="-122"/>
                <a:ea typeface="仿宋" panose="02010609060101010101" pitchFamily="49" charset="-122"/>
              </a:rPr>
              <a:t>–</a:t>
            </a:r>
            <a:r>
              <a:rPr lang="zh-CN" altLang="en-US" sz="1700" b="1" dirty="0" smtClean="0">
                <a:latin typeface="仿宋" panose="02010609060101010101" pitchFamily="49" charset="-122"/>
                <a:ea typeface="仿宋" panose="02010609060101010101" pitchFamily="49" charset="-122"/>
              </a:rPr>
              <a:t>集中性业务办理</a:t>
            </a:r>
            <a:endParaRPr lang="en-US" altLang="zh-CN" sz="1700" b="1" dirty="0" smtClean="0">
              <a:latin typeface="仿宋" panose="02010609060101010101" pitchFamily="49" charset="-122"/>
              <a:ea typeface="仿宋" panose="02010609060101010101" pitchFamily="49" charset="-122"/>
            </a:endParaRPr>
          </a:p>
          <a:p>
            <a:pPr fontAlgn="b">
              <a:lnSpc>
                <a:spcPct val="150000"/>
              </a:lnSpc>
            </a:pPr>
            <a:r>
              <a:rPr lang="en-US" altLang="zh-CN" sz="1700" dirty="0" smtClean="0">
                <a:latin typeface="仿宋" panose="02010609060101010101" pitchFamily="49" charset="-122"/>
                <a:ea typeface="仿宋" panose="02010609060101010101" pitchFamily="49" charset="-122"/>
              </a:rPr>
              <a:t>    2017</a:t>
            </a:r>
            <a:r>
              <a:rPr lang="zh-CN" altLang="zh-CN" sz="1700" dirty="0" smtClean="0">
                <a:latin typeface="仿宋" panose="02010609060101010101" pitchFamily="49" charset="-122"/>
                <a:ea typeface="仿宋" panose="02010609060101010101" pitchFamily="49" charset="-122"/>
              </a:rPr>
              <a:t>年</a:t>
            </a:r>
            <a:r>
              <a:rPr lang="en-US" altLang="zh-CN" sz="1700" dirty="0" smtClean="0">
                <a:latin typeface="仿宋" panose="02010609060101010101" pitchFamily="49" charset="-122"/>
                <a:ea typeface="仿宋" panose="02010609060101010101" pitchFamily="49" charset="-122"/>
              </a:rPr>
              <a:t>3</a:t>
            </a:r>
            <a:r>
              <a:rPr lang="zh-CN" altLang="en-US" sz="1700" dirty="0" smtClean="0">
                <a:latin typeface="仿宋" panose="02010609060101010101" pitchFamily="49" charset="-122"/>
                <a:ea typeface="仿宋" panose="02010609060101010101" pitchFamily="49" charset="-122"/>
              </a:rPr>
              <a:t>月</a:t>
            </a:r>
            <a:r>
              <a:rPr lang="zh-CN" altLang="zh-CN" sz="1700" dirty="0" smtClean="0">
                <a:latin typeface="仿宋" panose="02010609060101010101" pitchFamily="49" charset="-122"/>
                <a:ea typeface="仿宋" panose="02010609060101010101" pitchFamily="49" charset="-122"/>
              </a:rPr>
              <a:t>，</a:t>
            </a:r>
            <a:r>
              <a:rPr lang="en-US" altLang="zh-CN" sz="1700" dirty="0" smtClean="0">
                <a:latin typeface="仿宋" panose="02010609060101010101" pitchFamily="49" charset="-122"/>
                <a:ea typeface="仿宋" panose="02010609060101010101" pitchFamily="49" charset="-122"/>
              </a:rPr>
              <a:t>U</a:t>
            </a:r>
            <a:r>
              <a:rPr lang="zh-CN" altLang="en-US" sz="1700" dirty="0" smtClean="0">
                <a:latin typeface="仿宋" panose="02010609060101010101" pitchFamily="49" charset="-122"/>
                <a:ea typeface="仿宋" panose="02010609060101010101" pitchFamily="49" charset="-122"/>
              </a:rPr>
              <a:t>、</a:t>
            </a:r>
            <a:r>
              <a:rPr lang="en-US" altLang="zh-CN" sz="1700" dirty="0" smtClean="0">
                <a:latin typeface="仿宋" panose="02010609060101010101" pitchFamily="49" charset="-122"/>
                <a:ea typeface="仿宋" panose="02010609060101010101" pitchFamily="49" charset="-122"/>
              </a:rPr>
              <a:t>X</a:t>
            </a:r>
            <a:r>
              <a:rPr lang="zh-CN" altLang="en-US" sz="1700" dirty="0" smtClean="0">
                <a:latin typeface="仿宋" panose="02010609060101010101" pitchFamily="49" charset="-122"/>
                <a:ea typeface="仿宋" panose="02010609060101010101" pitchFamily="49" charset="-122"/>
              </a:rPr>
              <a:t>等</a:t>
            </a:r>
            <a:r>
              <a:rPr lang="en-US" altLang="zh-CN" sz="1700" dirty="0" smtClean="0">
                <a:latin typeface="仿宋" panose="02010609060101010101" pitchFamily="49" charset="-122"/>
                <a:ea typeface="仿宋" panose="02010609060101010101" pitchFamily="49" charset="-122"/>
              </a:rPr>
              <a:t>9</a:t>
            </a:r>
            <a:r>
              <a:rPr lang="zh-CN" altLang="en-US" sz="1700" dirty="0" smtClean="0">
                <a:latin typeface="仿宋" panose="02010609060101010101" pitchFamily="49" charset="-122"/>
                <a:ea typeface="仿宋" panose="02010609060101010101" pitchFamily="49" charset="-122"/>
              </a:rPr>
              <a:t>名身穿</a:t>
            </a:r>
            <a:r>
              <a:rPr lang="en-US" altLang="zh-CN" sz="1700" dirty="0" smtClean="0">
                <a:latin typeface="仿宋" panose="02010609060101010101" pitchFamily="49" charset="-122"/>
                <a:ea typeface="仿宋" panose="02010609060101010101" pitchFamily="49" charset="-122"/>
              </a:rPr>
              <a:t>A</a:t>
            </a:r>
            <a:r>
              <a:rPr lang="zh-CN" altLang="en-US" sz="1700" dirty="0" smtClean="0">
                <a:latin typeface="仿宋" panose="02010609060101010101" pitchFamily="49" charset="-122"/>
                <a:ea typeface="仿宋" panose="02010609060101010101" pitchFamily="49" charset="-122"/>
              </a:rPr>
              <a:t>公司统一制服的公司职员，集中前往</a:t>
            </a:r>
            <a:r>
              <a:rPr lang="en-US" altLang="zh-CN" sz="1700" dirty="0" smtClean="0">
                <a:latin typeface="仿宋" panose="02010609060101010101" pitchFamily="49" charset="-122"/>
                <a:ea typeface="仿宋" panose="02010609060101010101" pitchFamily="49" charset="-122"/>
              </a:rPr>
              <a:t>Z</a:t>
            </a:r>
            <a:r>
              <a:rPr lang="zh-CN" altLang="en-US" sz="1700" dirty="0" smtClean="0">
                <a:latin typeface="仿宋" panose="02010609060101010101" pitchFamily="49" charset="-122"/>
                <a:ea typeface="仿宋" panose="02010609060101010101" pitchFamily="49" charset="-122"/>
              </a:rPr>
              <a:t>银</a:t>
            </a:r>
            <a:r>
              <a:rPr lang="zh-CN" altLang="zh-CN" sz="1700" dirty="0" smtClean="0">
                <a:latin typeface="仿宋" panose="02010609060101010101" pitchFamily="49" charset="-122"/>
                <a:ea typeface="仿宋" panose="02010609060101010101" pitchFamily="49" charset="-122"/>
              </a:rPr>
              <a:t>行</a:t>
            </a:r>
            <a:r>
              <a:rPr lang="zh-CN" altLang="en-US" sz="1700" dirty="0" smtClean="0">
                <a:latin typeface="仿宋" panose="02010609060101010101" pitchFamily="49" charset="-122"/>
                <a:ea typeface="仿宋" panose="02010609060101010101" pitchFamily="49" charset="-122"/>
              </a:rPr>
              <a:t>某网点申请批量开通手机银行服务。在上述</a:t>
            </a:r>
            <a:r>
              <a:rPr lang="en-US" altLang="zh-CN" sz="1700" dirty="0" smtClean="0">
                <a:latin typeface="仿宋" panose="02010609060101010101" pitchFamily="49" charset="-122"/>
                <a:ea typeface="仿宋" panose="02010609060101010101" pitchFamily="49" charset="-122"/>
              </a:rPr>
              <a:t>9</a:t>
            </a:r>
            <a:r>
              <a:rPr lang="zh-CN" altLang="en-US" sz="1700" dirty="0" smtClean="0">
                <a:latin typeface="仿宋" panose="02010609060101010101" pitchFamily="49" charset="-122"/>
                <a:ea typeface="仿宋" panose="02010609060101010101" pitchFamily="49" charset="-122"/>
              </a:rPr>
              <a:t>人使用同一张借记卡刷出排队号时，引起了网点大堂经理的注意，并告知柜面经办人员。在业务办理过程中，柜员发现</a:t>
            </a:r>
            <a:r>
              <a:rPr lang="en-US" altLang="zh-CN" sz="1700" dirty="0" smtClean="0">
                <a:latin typeface="仿宋" panose="02010609060101010101" pitchFamily="49" charset="-122"/>
                <a:ea typeface="仿宋" panose="02010609060101010101" pitchFamily="49" charset="-122"/>
              </a:rPr>
              <a:t>U</a:t>
            </a:r>
            <a:r>
              <a:rPr lang="zh-CN" altLang="en-US" sz="1700" dirty="0" smtClean="0">
                <a:latin typeface="仿宋" panose="02010609060101010101" pitchFamily="49" charset="-122"/>
                <a:ea typeface="仿宋" panose="02010609060101010101" pitchFamily="49" charset="-122"/>
              </a:rPr>
              <a:t>、</a:t>
            </a:r>
            <a:r>
              <a:rPr lang="en-US" altLang="zh-CN" sz="1700" dirty="0" smtClean="0">
                <a:latin typeface="仿宋" panose="02010609060101010101" pitchFamily="49" charset="-122"/>
                <a:ea typeface="仿宋" panose="02010609060101010101" pitchFamily="49" charset="-122"/>
              </a:rPr>
              <a:t>X</a:t>
            </a:r>
            <a:r>
              <a:rPr lang="zh-CN" altLang="en-US" sz="1700" dirty="0" smtClean="0">
                <a:latin typeface="仿宋" panose="02010609060101010101" pitchFamily="49" charset="-122"/>
                <a:ea typeface="仿宋" panose="02010609060101010101" pitchFamily="49" charset="-122"/>
              </a:rPr>
              <a:t>在输入借记卡密码时均对照手机屏幕输入，被询问开通手机银行用途等问题时，回答含糊不清，闪烁其词。为进一步核实交易真实性，柜员查询发现两人借记卡中已有</a:t>
            </a:r>
            <a:r>
              <a:rPr lang="en-US" altLang="zh-CN" sz="1700" dirty="0" smtClean="0">
                <a:latin typeface="仿宋" panose="02010609060101010101" pitchFamily="49" charset="-122"/>
                <a:ea typeface="仿宋" panose="02010609060101010101" pitchFamily="49" charset="-122"/>
              </a:rPr>
              <a:t>5</a:t>
            </a:r>
            <a:r>
              <a:rPr lang="zh-CN" altLang="en-US" sz="1700" dirty="0" smtClean="0">
                <a:latin typeface="仿宋" panose="02010609060101010101" pitchFamily="49" charset="-122"/>
                <a:ea typeface="仿宋" panose="02010609060101010101" pitchFamily="49" charset="-122"/>
              </a:rPr>
              <a:t>万美元余额，其申请开通手机银行存在分拆将已购外汇汇往境外的嫌疑，经请示网点负责人后，柜员耐心解释并婉拒了</a:t>
            </a:r>
            <a:r>
              <a:rPr lang="en-US" altLang="zh-CN" sz="1700" dirty="0" smtClean="0">
                <a:latin typeface="仿宋" panose="02010609060101010101" pitchFamily="49" charset="-122"/>
                <a:ea typeface="仿宋" panose="02010609060101010101" pitchFamily="49" charset="-122"/>
              </a:rPr>
              <a:t>9</a:t>
            </a:r>
            <a:r>
              <a:rPr lang="zh-CN" altLang="en-US" sz="1700" dirty="0" smtClean="0">
                <a:latin typeface="仿宋" panose="02010609060101010101" pitchFamily="49" charset="-122"/>
                <a:ea typeface="仿宋" panose="02010609060101010101" pitchFamily="49" charset="-122"/>
              </a:rPr>
              <a:t>人开通手机银行的申请，并向分行管理部门汇报。经后续了解，</a:t>
            </a:r>
            <a:r>
              <a:rPr lang="en-US" altLang="zh-CN" sz="1700" dirty="0" smtClean="0">
                <a:latin typeface="仿宋" panose="02010609060101010101" pitchFamily="49" charset="-122"/>
                <a:ea typeface="仿宋" panose="02010609060101010101" pitchFamily="49" charset="-122"/>
              </a:rPr>
              <a:t>9</a:t>
            </a:r>
            <a:r>
              <a:rPr lang="zh-CN" altLang="en-US" sz="1700" dirty="0" smtClean="0">
                <a:latin typeface="仿宋" panose="02010609060101010101" pitchFamily="49" charset="-122"/>
                <a:ea typeface="仿宋" panose="02010609060101010101" pitchFamily="49" charset="-122"/>
              </a:rPr>
              <a:t>人分别与</a:t>
            </a:r>
            <a:r>
              <a:rPr lang="en-US" altLang="zh-CN" sz="1700" dirty="0" smtClean="0">
                <a:latin typeface="仿宋" panose="02010609060101010101" pitchFamily="49" charset="-122"/>
                <a:ea typeface="仿宋" panose="02010609060101010101" pitchFamily="49" charset="-122"/>
              </a:rPr>
              <a:t>2016</a:t>
            </a:r>
            <a:r>
              <a:rPr lang="zh-CN" altLang="en-US" sz="1700" dirty="0" smtClean="0">
                <a:latin typeface="仿宋" panose="02010609060101010101" pitchFamily="49" charset="-122"/>
                <a:ea typeface="仿宋" panose="02010609060101010101" pitchFamily="49" charset="-122"/>
              </a:rPr>
              <a:t>年</a:t>
            </a:r>
            <a:r>
              <a:rPr lang="en-US" altLang="zh-CN" sz="1700" dirty="0" smtClean="0">
                <a:latin typeface="仿宋" panose="02010609060101010101" pitchFamily="49" charset="-122"/>
                <a:ea typeface="仿宋" panose="02010609060101010101" pitchFamily="49" charset="-122"/>
              </a:rPr>
              <a:t>10</a:t>
            </a:r>
            <a:r>
              <a:rPr lang="zh-CN" altLang="en-US" sz="1700" dirty="0" smtClean="0">
                <a:latin typeface="仿宋" panose="02010609060101010101" pitchFamily="49" charset="-122"/>
                <a:ea typeface="仿宋" panose="02010609060101010101" pitchFamily="49" charset="-122"/>
              </a:rPr>
              <a:t>月、</a:t>
            </a:r>
            <a:r>
              <a:rPr lang="en-US" altLang="zh-CN" sz="1700" dirty="0" smtClean="0">
                <a:latin typeface="仿宋" panose="02010609060101010101" pitchFamily="49" charset="-122"/>
                <a:ea typeface="仿宋" panose="02010609060101010101" pitchFamily="49" charset="-122"/>
              </a:rPr>
              <a:t>11</a:t>
            </a:r>
            <a:r>
              <a:rPr lang="zh-CN" altLang="en-US" sz="1700" dirty="0" smtClean="0">
                <a:latin typeface="仿宋" panose="02010609060101010101" pitchFamily="49" charset="-122"/>
                <a:ea typeface="仿宋" panose="02010609060101010101" pitchFamily="49" charset="-122"/>
              </a:rPr>
              <a:t>日收到单笔约</a:t>
            </a:r>
            <a:r>
              <a:rPr lang="en-US" altLang="zh-CN" sz="1700" dirty="0" smtClean="0">
                <a:latin typeface="仿宋" panose="02010609060101010101" pitchFamily="49" charset="-122"/>
                <a:ea typeface="仿宋" panose="02010609060101010101" pitchFamily="49" charset="-122"/>
              </a:rPr>
              <a:t>33</a:t>
            </a:r>
            <a:r>
              <a:rPr lang="zh-CN" altLang="en-US" sz="1700" dirty="0" smtClean="0">
                <a:latin typeface="仿宋" panose="02010609060101010101" pitchFamily="49" charset="-122"/>
                <a:ea typeface="仿宋" panose="02010609060101010101" pitchFamily="49" charset="-122"/>
              </a:rPr>
              <a:t>万元的大额转账收入，资金全部来源于个人</a:t>
            </a:r>
            <a:r>
              <a:rPr lang="en-US" altLang="zh-CN" sz="1700" dirty="0" smtClean="0">
                <a:latin typeface="仿宋" panose="02010609060101010101" pitchFamily="49" charset="-122"/>
                <a:ea typeface="仿宋" panose="02010609060101010101" pitchFamily="49" charset="-122"/>
              </a:rPr>
              <a:t>N</a:t>
            </a:r>
            <a:r>
              <a:rPr lang="zh-CN" altLang="en-US" sz="1700" dirty="0" smtClean="0">
                <a:latin typeface="仿宋" panose="02010609060101010101" pitchFamily="49" charset="-122"/>
                <a:ea typeface="仿宋" panose="02010609060101010101" pitchFamily="49" charset="-122"/>
              </a:rPr>
              <a:t>。</a:t>
            </a:r>
            <a:r>
              <a:rPr lang="en-US" altLang="zh-CN" sz="1700" dirty="0" smtClean="0">
                <a:latin typeface="仿宋" panose="02010609060101010101" pitchFamily="49" charset="-122"/>
                <a:ea typeface="仿宋" panose="02010609060101010101" pitchFamily="49" charset="-122"/>
              </a:rPr>
              <a:t>9</a:t>
            </a:r>
            <a:r>
              <a:rPr lang="zh-CN" altLang="en-US" sz="1700" dirty="0" smtClean="0">
                <a:latin typeface="仿宋" panose="02010609060101010101" pitchFamily="49" charset="-122"/>
                <a:ea typeface="仿宋" panose="02010609060101010101" pitchFamily="49" charset="-122"/>
              </a:rPr>
              <a:t>人在收到大额转账款后，立即通过</a:t>
            </a:r>
            <a:r>
              <a:rPr lang="en-US" altLang="zh-CN" sz="1700" dirty="0" smtClean="0">
                <a:latin typeface="仿宋" panose="02010609060101010101" pitchFamily="49" charset="-122"/>
                <a:ea typeface="仿宋" panose="02010609060101010101" pitchFamily="49" charset="-122"/>
              </a:rPr>
              <a:t>Z</a:t>
            </a:r>
            <a:r>
              <a:rPr lang="zh-CN" altLang="en-US" sz="1700" dirty="0" smtClean="0">
                <a:latin typeface="仿宋" panose="02010609060101010101" pitchFamily="49" charset="-122"/>
                <a:ea typeface="仿宋" panose="02010609060101010101" pitchFamily="49" charset="-122"/>
              </a:rPr>
              <a:t>银行的自助终端购汇</a:t>
            </a:r>
            <a:r>
              <a:rPr lang="en-US" altLang="zh-CN" sz="1700" dirty="0" smtClean="0">
                <a:latin typeface="仿宋" panose="02010609060101010101" pitchFamily="49" charset="-122"/>
                <a:ea typeface="仿宋" panose="02010609060101010101" pitchFamily="49" charset="-122"/>
              </a:rPr>
              <a:t>5</a:t>
            </a:r>
            <a:r>
              <a:rPr lang="zh-CN" altLang="en-US" sz="1700" dirty="0" smtClean="0">
                <a:latin typeface="仿宋" panose="02010609060101010101" pitchFamily="49" charset="-122"/>
                <a:ea typeface="仿宋" panose="02010609060101010101" pitchFamily="49" charset="-122"/>
              </a:rPr>
              <a:t>万美元，分拆购付汇嫌疑大。 </a:t>
            </a:r>
            <a:endParaRPr lang="zh-CN" altLang="zh-CN" sz="1700" b="1" dirty="0">
              <a:latin typeface="仿宋" panose="02010609060101010101" pitchFamily="49" charset="-122"/>
              <a:ea typeface="仿宋" panose="02010609060101010101" pitchFamily="49" charset="-122"/>
            </a:endParaRPr>
          </a:p>
        </p:txBody>
      </p:sp>
      <p:sp>
        <p:nvSpPr>
          <p:cNvPr id="3" name="圆角矩形 2"/>
          <p:cNvSpPr/>
          <p:nvPr/>
        </p:nvSpPr>
        <p:spPr>
          <a:xfrm>
            <a:off x="777875" y="4627021"/>
            <a:ext cx="10942822" cy="145644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1700" b="1" dirty="0" smtClean="0">
                <a:solidFill>
                  <a:srgbClr val="C00000"/>
                </a:solidFill>
                <a:latin typeface="仿宋" panose="02010609060101010101" pitchFamily="49" charset="-122"/>
                <a:ea typeface="仿宋" panose="02010609060101010101" pitchFamily="49" charset="-122"/>
              </a:rPr>
              <a:t>案例启示</a:t>
            </a:r>
            <a:endParaRPr lang="en-US" altLang="zh-CN" sz="1700" b="1" dirty="0" smtClean="0">
              <a:solidFill>
                <a:srgbClr val="C00000"/>
              </a:solidFill>
              <a:latin typeface="仿宋" panose="02010609060101010101" pitchFamily="49" charset="-122"/>
              <a:ea typeface="仿宋" panose="02010609060101010101" pitchFamily="49" charset="-122"/>
            </a:endParaRPr>
          </a:p>
          <a:p>
            <a:r>
              <a:rPr lang="zh-CN" altLang="en-US" sz="1700" dirty="0" smtClean="0">
                <a:solidFill>
                  <a:schemeClr val="tx1"/>
                </a:solidFill>
                <a:latin typeface="仿宋" panose="02010609060101010101" pitchFamily="49" charset="-122"/>
                <a:ea typeface="仿宋" panose="02010609060101010101" pitchFamily="49" charset="-122"/>
              </a:rPr>
              <a:t>实际操作中，“分拆组织者”通常借用亲属、好友或同事等人的年度购汇便利化额度，统一提供购汇所需的人民币资金，再通过电子银行渠道的便利性购汇汇出，从而达到规避年度总额管理和转移资金的目的。银行一方面应加强政策培训和案例学习，不断总结违法违规行为特征，在业务办理中提高风险识别能力；另一方面应完善电子银行事中预警与拦截机制，有效控制特征明显的违规行为，提高分拆监管效力。</a:t>
            </a:r>
            <a:endParaRPr lang="zh-CN" altLang="en-US" sz="1700" dirty="0">
              <a:solidFill>
                <a:schemeClr val="tx1"/>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2358973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2</a:t>
            </a:fld>
            <a:endParaRPr lang="zh-CN" altLang="en-US" sz="1600" dirty="0" smtClean="0">
              <a:solidFill>
                <a:schemeClr val="tx1"/>
              </a:solidFill>
            </a:endParaRPr>
          </a:p>
        </p:txBody>
      </p:sp>
      <p:sp>
        <p:nvSpPr>
          <p:cNvPr id="26" name="文本框 25"/>
          <p:cNvSpPr txBox="1"/>
          <p:nvPr/>
        </p:nvSpPr>
        <p:spPr>
          <a:xfrm>
            <a:off x="1590040" y="127000"/>
            <a:ext cx="8153400" cy="646331"/>
          </a:xfrm>
          <a:prstGeom prst="rect">
            <a:avLst/>
          </a:prstGeom>
          <a:noFill/>
        </p:spPr>
        <p:txBody>
          <a:bodyPr wrap="square" rtlCol="0">
            <a:spAutoFit/>
          </a:bodyPr>
          <a:lstStyle/>
          <a:p>
            <a:pPr algn="ctr"/>
            <a:r>
              <a:rPr lang="zh-CN" altLang="en-US" sz="3600" b="1" dirty="0" smtClean="0">
                <a:solidFill>
                  <a:srgbClr val="000000"/>
                </a:solidFill>
                <a:latin typeface="楷体" panose="02010609060101010101" charset="-122"/>
                <a:ea typeface="楷体" panose="02010609060101010101" charset="-122"/>
                <a:sym typeface="+mn-ea"/>
              </a:rPr>
              <a:t>目 录</a:t>
            </a:r>
            <a:endParaRPr lang="zh-CN" altLang="en-US" dirty="0"/>
          </a:p>
        </p:txBody>
      </p:sp>
      <p:sp>
        <p:nvSpPr>
          <p:cNvPr id="27" name="文本框 26"/>
          <p:cNvSpPr txBox="1"/>
          <p:nvPr/>
        </p:nvSpPr>
        <p:spPr>
          <a:xfrm>
            <a:off x="695459" y="1366520"/>
            <a:ext cx="10914881" cy="3877985"/>
          </a:xfrm>
          <a:prstGeom prst="rect">
            <a:avLst/>
          </a:prstGeom>
          <a:noFill/>
        </p:spPr>
        <p:txBody>
          <a:bodyPr wrap="square" rtlCol="0">
            <a:spAutoFit/>
          </a:bodyPr>
          <a:lstStyle/>
          <a:p>
            <a:pPr eaLnBrk="0" hangingPunct="0">
              <a:lnSpc>
                <a:spcPct val="150000"/>
              </a:lnSpc>
            </a:pPr>
            <a:r>
              <a:rPr lang="zh-CN" altLang="en-US" sz="2800" dirty="0">
                <a:solidFill>
                  <a:srgbClr val="000000"/>
                </a:solidFill>
                <a:latin typeface="方正仿宋_GBK" panose="03000509000000000000" pitchFamily="65" charset="-122"/>
                <a:ea typeface="方正仿宋_GBK" panose="03000509000000000000" pitchFamily="65" charset="-122"/>
                <a:cs typeface="方正仿宋_GBK" panose="03000509000000000000" pitchFamily="65" charset="-122"/>
                <a:sym typeface="+mn-ea"/>
              </a:rPr>
              <a:t>一</a:t>
            </a:r>
            <a:r>
              <a:rPr lang="zh-CN" altLang="en-US" sz="2800" dirty="0" smtClean="0">
                <a:solidFill>
                  <a:srgbClr val="000000"/>
                </a:solidFill>
                <a:latin typeface="方正仿宋_GBK" panose="03000509000000000000" pitchFamily="65" charset="-122"/>
                <a:ea typeface="方正仿宋_GBK" panose="03000509000000000000" pitchFamily="65" charset="-122"/>
                <a:cs typeface="方正仿宋_GBK" panose="03000509000000000000" pitchFamily="65" charset="-122"/>
                <a:sym typeface="+mn-ea"/>
              </a:rPr>
              <a:t>、个人外汇管理发展历程</a:t>
            </a:r>
            <a:endParaRPr lang="en-US" altLang="zh-CN" sz="2800" dirty="0" smtClean="0">
              <a:solidFill>
                <a:srgbClr val="000000"/>
              </a:solidFill>
              <a:latin typeface="方正仿宋_GBK" panose="03000509000000000000" pitchFamily="65" charset="-122"/>
              <a:ea typeface="方正仿宋_GBK" panose="03000509000000000000" pitchFamily="65" charset="-122"/>
              <a:cs typeface="方正仿宋_GBK" panose="03000509000000000000" pitchFamily="65" charset="-122"/>
              <a:sym typeface="+mn-ea"/>
            </a:endParaRPr>
          </a:p>
          <a:p>
            <a:pPr eaLnBrk="0" hangingPunct="0">
              <a:lnSpc>
                <a:spcPct val="150000"/>
              </a:lnSpc>
            </a:pPr>
            <a:r>
              <a:rPr lang="zh-CN" altLang="en-US" sz="2800" dirty="0" smtClean="0">
                <a:solidFill>
                  <a:srgbClr val="000000"/>
                </a:solidFill>
                <a:latin typeface="方正仿宋_GBK" panose="03000509000000000000" pitchFamily="65" charset="-122"/>
                <a:ea typeface="方正仿宋_GBK" panose="03000509000000000000" pitchFamily="65" charset="-122"/>
                <a:cs typeface="方正仿宋_GBK" panose="03000509000000000000" pitchFamily="65" charset="-122"/>
                <a:sym typeface="+mn-ea"/>
              </a:rPr>
              <a:t>二、展业规范总体要求</a:t>
            </a:r>
            <a:endParaRPr lang="en-US" altLang="zh-CN" sz="2800" dirty="0" smtClean="0">
              <a:solidFill>
                <a:srgbClr val="000000"/>
              </a:solidFill>
              <a:latin typeface="方正仿宋_GBK" panose="03000509000000000000" pitchFamily="65" charset="-122"/>
              <a:ea typeface="方正仿宋_GBK" panose="03000509000000000000" pitchFamily="65" charset="-122"/>
              <a:cs typeface="方正仿宋_GBK" panose="03000509000000000000" pitchFamily="65" charset="-122"/>
              <a:sym typeface="+mn-ea"/>
            </a:endParaRPr>
          </a:p>
          <a:p>
            <a:pPr eaLnBrk="0" hangingPunct="0">
              <a:lnSpc>
                <a:spcPct val="150000"/>
              </a:lnSpc>
            </a:pPr>
            <a:r>
              <a:rPr lang="zh-CN" altLang="en-US" sz="2800" dirty="0" smtClean="0">
                <a:solidFill>
                  <a:srgbClr val="000000"/>
                </a:solidFill>
                <a:latin typeface="方正仿宋_GBK" panose="03000509000000000000" pitchFamily="65" charset="-122"/>
                <a:ea typeface="方正仿宋_GBK" panose="03000509000000000000" pitchFamily="65" charset="-122"/>
                <a:cs typeface="方正仿宋_GBK" panose="03000509000000000000" pitchFamily="65" charset="-122"/>
                <a:sym typeface="+mn-ea"/>
              </a:rPr>
              <a:t>三、具体业务审核规范</a:t>
            </a:r>
            <a:endParaRPr lang="en-US" altLang="zh-CN" sz="2800" dirty="0" smtClean="0">
              <a:solidFill>
                <a:srgbClr val="000000"/>
              </a:solidFill>
              <a:latin typeface="方正仿宋_GBK" panose="03000509000000000000" pitchFamily="65" charset="-122"/>
              <a:ea typeface="方正仿宋_GBK" panose="03000509000000000000" pitchFamily="65" charset="-122"/>
              <a:cs typeface="方正仿宋_GBK" panose="03000509000000000000" pitchFamily="65" charset="-122"/>
              <a:sym typeface="+mn-ea"/>
            </a:endParaRPr>
          </a:p>
          <a:p>
            <a:pPr eaLnBrk="0" hangingPunct="0">
              <a:lnSpc>
                <a:spcPct val="150000"/>
              </a:lnSpc>
            </a:pPr>
            <a:r>
              <a:rPr lang="zh-CN" altLang="en-US" sz="2800" dirty="0" smtClean="0">
                <a:solidFill>
                  <a:srgbClr val="000000"/>
                </a:solidFill>
                <a:latin typeface="方正仿宋_GBK" panose="03000509000000000000" pitchFamily="65" charset="-122"/>
                <a:ea typeface="方正仿宋_GBK" panose="03000509000000000000" pitchFamily="65" charset="-122"/>
                <a:cs typeface="方正仿宋_GBK" panose="03000509000000000000" pitchFamily="65" charset="-122"/>
                <a:sym typeface="+mn-ea"/>
              </a:rPr>
              <a:t>四、几类特殊业务审核规范</a:t>
            </a:r>
            <a:endParaRPr lang="en-US" altLang="zh-CN" sz="2800" dirty="0" smtClean="0">
              <a:solidFill>
                <a:srgbClr val="000000"/>
              </a:solidFill>
              <a:latin typeface="方正仿宋_GBK" panose="03000509000000000000" pitchFamily="65" charset="-122"/>
              <a:ea typeface="方正仿宋_GBK" panose="03000509000000000000" pitchFamily="65" charset="-122"/>
              <a:cs typeface="方正仿宋_GBK" panose="03000509000000000000" pitchFamily="65" charset="-122"/>
              <a:sym typeface="+mn-ea"/>
            </a:endParaRPr>
          </a:p>
          <a:p>
            <a:pPr eaLnBrk="0" hangingPunct="0">
              <a:lnSpc>
                <a:spcPct val="150000"/>
              </a:lnSpc>
            </a:pPr>
            <a:r>
              <a:rPr lang="zh-CN" altLang="en-US" sz="2800" dirty="0">
                <a:solidFill>
                  <a:srgbClr val="000000"/>
                </a:solidFill>
                <a:latin typeface="方正仿宋_GBK" panose="03000509000000000000" pitchFamily="65" charset="-122"/>
                <a:ea typeface="方正仿宋_GBK" panose="03000509000000000000" pitchFamily="65" charset="-122"/>
                <a:cs typeface="方正仿宋_GBK" panose="03000509000000000000" pitchFamily="65" charset="-122"/>
                <a:sym typeface="+mn-ea"/>
              </a:rPr>
              <a:t>五</a:t>
            </a:r>
            <a:r>
              <a:rPr lang="zh-CN" altLang="en-US" sz="2800" dirty="0" smtClean="0">
                <a:solidFill>
                  <a:srgbClr val="000000"/>
                </a:solidFill>
                <a:latin typeface="方正仿宋_GBK" panose="03000509000000000000" pitchFamily="65" charset="-122"/>
                <a:ea typeface="方正仿宋_GBK" panose="03000509000000000000" pitchFamily="65" charset="-122"/>
                <a:cs typeface="方正仿宋_GBK" panose="03000509000000000000" pitchFamily="65" charset="-122"/>
                <a:sym typeface="+mn-ea"/>
              </a:rPr>
              <a:t>、关注名单和分拆反馈</a:t>
            </a:r>
            <a:endParaRPr lang="zh-CN" altLang="en-US" sz="2800" dirty="0">
              <a:solidFill>
                <a:srgbClr val="000000"/>
              </a:solidFill>
              <a:latin typeface="宋体" panose="02010600030101010101" pitchFamily="2" charset="-122"/>
              <a:ea typeface="宋体" panose="02010600030101010101" pitchFamily="2" charset="-122"/>
            </a:endParaRPr>
          </a:p>
          <a:p>
            <a:pPr eaLnBrk="0" hangingPunct="0"/>
            <a:endParaRPr lang="zh-CN" altLang="en-US" dirty="0">
              <a:solidFill>
                <a:srgbClr val="000000"/>
              </a:solidFill>
              <a:latin typeface="Verdana" panose="020B0604030504040204" pitchFamily="34" charset="0"/>
            </a:endParaRPr>
          </a:p>
          <a:p>
            <a:endParaRPr lang="zh-CN"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20</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sym typeface="+mn-ea"/>
              </a:rPr>
              <a:t>三、具体业务审核</a:t>
            </a:r>
            <a:r>
              <a:rPr lang="zh-CN" altLang="en-US" noProof="1" smtClean="0">
                <a:solidFill>
                  <a:srgbClr val="000000"/>
                </a:solidFill>
                <a:latin typeface="楷体" panose="02010609060101010101" charset="-122"/>
                <a:ea typeface="楷体" panose="02010609060101010101" charset="-122"/>
                <a:sym typeface="+mn-ea"/>
              </a:rPr>
              <a:t>规范</a:t>
            </a:r>
            <a:r>
              <a:rPr lang="zh-CN" altLang="en-US" b="1" dirty="0"/>
              <a:t/>
            </a:r>
            <a:br>
              <a:rPr lang="zh-CN" altLang="en-US" b="1" dirty="0"/>
            </a:b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b="1" dirty="0" smtClean="0">
                <a:solidFill>
                  <a:srgbClr val="000000"/>
                </a:solidFill>
                <a:latin typeface="黑体" panose="02010609060101010101" charset="-122"/>
                <a:ea typeface="黑体" panose="02010609060101010101" charset="-122"/>
              </a:rPr>
              <a:t>二、个人外币现钞存款业务</a:t>
            </a:r>
            <a:endParaRPr lang="zh-CN" altLang="zh-CN" dirty="0">
              <a:solidFill>
                <a:srgbClr val="000000"/>
              </a:solidFill>
              <a:latin typeface="仿宋" panose="02010609060101010101" pitchFamily="49" charset="-122"/>
              <a:ea typeface="仿宋" panose="02010609060101010101" pitchFamily="49" charset="-122"/>
            </a:endParaRPr>
          </a:p>
        </p:txBody>
      </p:sp>
      <p:sp>
        <p:nvSpPr>
          <p:cNvPr id="30723" name="文本框 2"/>
          <p:cNvSpPr txBox="1"/>
          <p:nvPr/>
        </p:nvSpPr>
        <p:spPr>
          <a:xfrm>
            <a:off x="1466215" y="1901174"/>
            <a:ext cx="9259570" cy="4708981"/>
          </a:xfrm>
          <a:prstGeom prst="rect">
            <a:avLst/>
          </a:prstGeom>
          <a:noFill/>
          <a:ln w="9525">
            <a:noFill/>
          </a:ln>
        </p:spPr>
        <p:txBody>
          <a:bodyPr wrap="square" anchor="t">
            <a:spAutoFit/>
          </a:bodyPr>
          <a:lstStyle/>
          <a:p>
            <a:pPr>
              <a:lnSpc>
                <a:spcPct val="150000"/>
              </a:lnSpc>
            </a:pPr>
            <a:r>
              <a:rPr lang="zh-CN" altLang="en-US" sz="2000" b="1" dirty="0" smtClean="0">
                <a:solidFill>
                  <a:srgbClr val="000000"/>
                </a:solidFill>
                <a:latin typeface="仿宋" panose="02010609060101010101" pitchFamily="49" charset="-122"/>
                <a:ea typeface="仿宋" panose="02010609060101010101" pitchFamily="49" charset="-122"/>
              </a:rPr>
              <a:t> （一）业务定义</a:t>
            </a:r>
            <a:endParaRPr lang="en-US" altLang="zh-CN" sz="2000" b="1" dirty="0" smtClean="0">
              <a:solidFill>
                <a:srgbClr val="000000"/>
              </a:solidFill>
              <a:latin typeface="仿宋" panose="02010609060101010101" pitchFamily="49" charset="-122"/>
              <a:ea typeface="仿宋" panose="02010609060101010101" pitchFamily="49" charset="-122"/>
            </a:endParaRPr>
          </a:p>
          <a:p>
            <a:pPr>
              <a:lnSpc>
                <a:spcPct val="150000"/>
              </a:lnSpc>
            </a:pPr>
            <a:r>
              <a:rPr lang="en-US" altLang="zh-CN" sz="2000" dirty="0" smtClean="0">
                <a:latin typeface="仿宋" panose="02010609060101010101" pitchFamily="49" charset="-122"/>
                <a:ea typeface="仿宋" panose="02010609060101010101" pitchFamily="49" charset="-122"/>
              </a:rPr>
              <a:t>    </a:t>
            </a:r>
            <a:r>
              <a:rPr lang="zh-CN" altLang="zh-CN" sz="2000" dirty="0" smtClean="0">
                <a:latin typeface="仿宋" panose="02010609060101010101" pitchFamily="49" charset="-122"/>
                <a:ea typeface="仿宋" panose="02010609060101010101" pitchFamily="49" charset="-122"/>
              </a:rPr>
              <a:t>个人</a:t>
            </a:r>
            <a:r>
              <a:rPr lang="zh-CN" altLang="zh-CN" sz="2000" dirty="0">
                <a:latin typeface="仿宋" panose="02010609060101010101" pitchFamily="49" charset="-122"/>
                <a:ea typeface="仿宋" panose="02010609060101010101" pitchFamily="49" charset="-122"/>
              </a:rPr>
              <a:t>外汇存款是指银行经国家外汇管理局批准开办的各外币币种、各档次的个人外汇存款业务</a:t>
            </a:r>
            <a:r>
              <a:rPr lang="zh-CN" altLang="zh-CN" sz="2000" dirty="0" smtClean="0">
                <a:latin typeface="仿宋" panose="02010609060101010101" pitchFamily="49" charset="-122"/>
                <a:ea typeface="仿宋" panose="02010609060101010101" pitchFamily="49" charset="-122"/>
              </a:rPr>
              <a:t>。</a:t>
            </a:r>
            <a:endParaRPr lang="en-US" altLang="zh-CN" sz="2000" dirty="0" smtClean="0">
              <a:latin typeface="仿宋" panose="02010609060101010101" pitchFamily="49" charset="-122"/>
              <a:ea typeface="仿宋" panose="02010609060101010101" pitchFamily="49" charset="-122"/>
            </a:endParaRPr>
          </a:p>
          <a:p>
            <a:pPr>
              <a:lnSpc>
                <a:spcPct val="150000"/>
              </a:lnSpc>
            </a:pPr>
            <a:r>
              <a:rPr lang="zh-CN" altLang="en-US" sz="2000" b="1" dirty="0" smtClean="0">
                <a:solidFill>
                  <a:srgbClr val="000000"/>
                </a:solidFill>
                <a:latin typeface="仿宋" panose="02010609060101010101" pitchFamily="49" charset="-122"/>
                <a:ea typeface="仿宋" panose="02010609060101010101" pitchFamily="49" charset="-122"/>
              </a:rPr>
              <a:t> （</a:t>
            </a:r>
            <a:r>
              <a:rPr lang="zh-CN" altLang="en-US" sz="2000" b="1" dirty="0">
                <a:solidFill>
                  <a:srgbClr val="000000"/>
                </a:solidFill>
                <a:latin typeface="仿宋" panose="02010609060101010101" pitchFamily="49" charset="-122"/>
                <a:ea typeface="仿宋" panose="02010609060101010101" pitchFamily="49" charset="-122"/>
              </a:rPr>
              <a:t>二</a:t>
            </a:r>
            <a:r>
              <a:rPr lang="zh-CN" altLang="en-US" sz="2000" b="1" dirty="0" smtClean="0">
                <a:solidFill>
                  <a:srgbClr val="000000"/>
                </a:solidFill>
                <a:latin typeface="仿宋" panose="02010609060101010101" pitchFamily="49" charset="-122"/>
                <a:ea typeface="仿宋" panose="02010609060101010101" pitchFamily="49" charset="-122"/>
              </a:rPr>
              <a:t>）审核要点</a:t>
            </a:r>
            <a:endParaRPr lang="en-US" altLang="zh-CN" sz="2000" b="1" dirty="0" smtClean="0">
              <a:solidFill>
                <a:srgbClr val="000000"/>
              </a:solidFill>
              <a:latin typeface="仿宋" panose="02010609060101010101" pitchFamily="49" charset="-122"/>
              <a:ea typeface="仿宋" panose="02010609060101010101" pitchFamily="49" charset="-122"/>
            </a:endParaRPr>
          </a:p>
          <a:p>
            <a:pPr>
              <a:lnSpc>
                <a:spcPct val="150000"/>
              </a:lnSpc>
            </a:pPr>
            <a:r>
              <a:rPr lang="en-US" altLang="zh-CN" sz="2000" dirty="0">
                <a:latin typeface="仿宋" panose="02010609060101010101" pitchFamily="49" charset="-122"/>
                <a:ea typeface="仿宋" panose="02010609060101010101" pitchFamily="49" charset="-122"/>
              </a:rPr>
              <a:t> </a:t>
            </a:r>
            <a:r>
              <a:rPr lang="en-US" altLang="zh-CN" sz="2000" dirty="0" smtClean="0">
                <a:latin typeface="仿宋" panose="02010609060101010101" pitchFamily="49" charset="-122"/>
                <a:ea typeface="仿宋" panose="02010609060101010101" pitchFamily="49" charset="-122"/>
              </a:rPr>
              <a:t>   1</a:t>
            </a:r>
            <a:r>
              <a:rPr lang="en-US" altLang="zh-CN" sz="2000" dirty="0">
                <a:latin typeface="仿宋" panose="02010609060101010101" pitchFamily="49" charset="-122"/>
                <a:ea typeface="仿宋" panose="02010609060101010101" pitchFamily="49" charset="-122"/>
              </a:rPr>
              <a:t>.</a:t>
            </a:r>
            <a:r>
              <a:rPr lang="zh-CN" altLang="zh-CN" sz="2000" dirty="0">
                <a:latin typeface="仿宋" panose="02010609060101010101" pitchFamily="49" charset="-122"/>
                <a:ea typeface="仿宋" panose="02010609060101010101" pitchFamily="49" charset="-122"/>
              </a:rPr>
              <a:t>存入外币是否超过现行外汇管理规定的限额</a:t>
            </a:r>
            <a:r>
              <a:rPr lang="zh-CN" altLang="en-US" sz="2000" dirty="0">
                <a:latin typeface="仿宋" panose="02010609060101010101" pitchFamily="49" charset="-122"/>
                <a:ea typeface="仿宋" panose="02010609060101010101" pitchFamily="49" charset="-122"/>
              </a:rPr>
              <a:t>，</a:t>
            </a:r>
            <a:r>
              <a:rPr lang="zh-CN" altLang="zh-CN" sz="2000" dirty="0">
                <a:latin typeface="仿宋" panose="02010609060101010101" pitchFamily="49" charset="-122"/>
                <a:ea typeface="仿宋" panose="02010609060101010101" pitchFamily="49" charset="-122"/>
              </a:rPr>
              <a:t>钞当日累计等值</a:t>
            </a:r>
            <a:r>
              <a:rPr lang="en-US" altLang="zh-CN" sz="2000" dirty="0">
                <a:latin typeface="仿宋" panose="02010609060101010101" pitchFamily="49" charset="-122"/>
                <a:ea typeface="仿宋" panose="02010609060101010101" pitchFamily="49" charset="-122"/>
              </a:rPr>
              <a:t>5</a:t>
            </a:r>
            <a:r>
              <a:rPr lang="zh-CN" altLang="zh-CN" sz="2000" dirty="0">
                <a:latin typeface="仿宋" panose="02010609060101010101" pitchFamily="49" charset="-122"/>
                <a:ea typeface="仿宋" panose="02010609060101010101" pitchFamily="49" charset="-122"/>
              </a:rPr>
              <a:t>千美元以上的，</a:t>
            </a:r>
            <a:r>
              <a:rPr lang="zh-CN" altLang="zh-CN" sz="2000" dirty="0" smtClean="0">
                <a:latin typeface="仿宋" panose="02010609060101010101" pitchFamily="49" charset="-122"/>
                <a:ea typeface="仿宋" panose="02010609060101010101" pitchFamily="49" charset="-122"/>
              </a:rPr>
              <a:t>审核经海关签章的《中华人民共和国海关进境旅客行李物品申报单》或</a:t>
            </a:r>
            <a:r>
              <a:rPr lang="zh-CN" altLang="zh-CN" sz="2000" dirty="0">
                <a:latin typeface="仿宋" panose="02010609060101010101" pitchFamily="49" charset="-122"/>
                <a:ea typeface="仿宋" panose="02010609060101010101" pitchFamily="49" charset="-122"/>
              </a:rPr>
              <a:t>本人原存款银行（境内银行）外币现钞提取单据材料的真实性和一致性。</a:t>
            </a:r>
            <a:endParaRPr lang="en-US" altLang="zh-CN" sz="2000" dirty="0">
              <a:latin typeface="仿宋" panose="02010609060101010101" pitchFamily="49" charset="-122"/>
              <a:ea typeface="仿宋" panose="02010609060101010101" pitchFamily="49" charset="-122"/>
            </a:endParaRPr>
          </a:p>
          <a:p>
            <a:pPr>
              <a:lnSpc>
                <a:spcPct val="150000"/>
              </a:lnSpc>
            </a:pPr>
            <a:r>
              <a:rPr lang="en-US" altLang="zh-CN" sz="2000" dirty="0" smtClean="0">
                <a:latin typeface="仿宋" panose="02010609060101010101" pitchFamily="49" charset="-122"/>
                <a:ea typeface="仿宋" panose="02010609060101010101" pitchFamily="49" charset="-122"/>
              </a:rPr>
              <a:t>    2.</a:t>
            </a:r>
            <a:r>
              <a:rPr lang="zh-CN" altLang="zh-CN" sz="2000" dirty="0" smtClean="0">
                <a:latin typeface="仿宋" panose="02010609060101010101" pitchFamily="49" charset="-122"/>
                <a:ea typeface="仿宋" panose="02010609060101010101" pitchFamily="49" charset="-122"/>
              </a:rPr>
              <a:t>存入的金额不得超过经海关签章的本人《中华人民共和国海关进境旅客行李物品申报单》或本人原存款银行（境内银行）外币现钞提取单据上标注的金额。</a:t>
            </a:r>
          </a:p>
          <a:p>
            <a:pPr>
              <a:lnSpc>
                <a:spcPct val="150000"/>
              </a:lnSpc>
            </a:pPr>
            <a:endParaRPr lang="en-US" altLang="zh-CN" sz="2000" b="1" dirty="0">
              <a:solidFill>
                <a:srgbClr val="000000"/>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3909794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fade">
                                      <p:cBhvr>
                                        <p:cTn id="7" dur="500"/>
                                        <p:tgtEl>
                                          <p:spTgt spid="307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723">
                                            <p:txEl>
                                              <p:pRg st="1" end="1"/>
                                            </p:txEl>
                                          </p:spTgt>
                                        </p:tgtEl>
                                        <p:attrNameLst>
                                          <p:attrName>style.visibility</p:attrName>
                                        </p:attrNameLst>
                                      </p:cBhvr>
                                      <p:to>
                                        <p:strVal val="visible"/>
                                      </p:to>
                                    </p:set>
                                    <p:animEffect transition="in" filter="fade">
                                      <p:cBhvr>
                                        <p:cTn id="12" dur="500"/>
                                        <p:tgtEl>
                                          <p:spTgt spid="307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0723">
                                            <p:txEl>
                                              <p:pRg st="2" end="2"/>
                                            </p:txEl>
                                          </p:spTgt>
                                        </p:tgtEl>
                                        <p:attrNameLst>
                                          <p:attrName>style.visibility</p:attrName>
                                        </p:attrNameLst>
                                      </p:cBhvr>
                                      <p:to>
                                        <p:strVal val="visible"/>
                                      </p:to>
                                    </p:set>
                                    <p:animEffect transition="in" filter="fade">
                                      <p:cBhvr>
                                        <p:cTn id="17" dur="500"/>
                                        <p:tgtEl>
                                          <p:spTgt spid="3072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0723">
                                            <p:txEl>
                                              <p:pRg st="3" end="3"/>
                                            </p:txEl>
                                          </p:spTgt>
                                        </p:tgtEl>
                                        <p:attrNameLst>
                                          <p:attrName>style.visibility</p:attrName>
                                        </p:attrNameLst>
                                      </p:cBhvr>
                                      <p:to>
                                        <p:strVal val="visible"/>
                                      </p:to>
                                    </p:set>
                                    <p:animEffect transition="in" filter="fade">
                                      <p:cBhvr>
                                        <p:cTn id="22" dur="500"/>
                                        <p:tgtEl>
                                          <p:spTgt spid="3072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0723">
                                            <p:txEl>
                                              <p:pRg st="4" end="4"/>
                                            </p:txEl>
                                          </p:spTgt>
                                        </p:tgtEl>
                                        <p:attrNameLst>
                                          <p:attrName>style.visibility</p:attrName>
                                        </p:attrNameLst>
                                      </p:cBhvr>
                                      <p:to>
                                        <p:strVal val="visible"/>
                                      </p:to>
                                    </p:set>
                                    <p:animEffect transition="in" filter="fade">
                                      <p:cBhvr>
                                        <p:cTn id="27" dur="500"/>
                                        <p:tgtEl>
                                          <p:spTgt spid="307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21</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sym typeface="+mn-ea"/>
              </a:rPr>
              <a:t>三、具体业务审核</a:t>
            </a:r>
            <a:r>
              <a:rPr lang="zh-CN" altLang="en-US" noProof="1" smtClean="0">
                <a:solidFill>
                  <a:srgbClr val="000000"/>
                </a:solidFill>
                <a:latin typeface="楷体" panose="02010609060101010101" charset="-122"/>
                <a:ea typeface="楷体" panose="02010609060101010101" charset="-122"/>
                <a:sym typeface="+mn-ea"/>
              </a:rPr>
              <a:t>规范</a:t>
            </a:r>
            <a:r>
              <a:rPr lang="zh-CN" altLang="en-US" b="1" dirty="0"/>
              <a:t/>
            </a:r>
            <a:br>
              <a:rPr lang="zh-CN" altLang="en-US" b="1" dirty="0"/>
            </a:b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b="1" dirty="0" smtClean="0">
                <a:solidFill>
                  <a:srgbClr val="000000"/>
                </a:solidFill>
                <a:latin typeface="黑体" panose="02010609060101010101" charset="-122"/>
                <a:ea typeface="黑体" panose="02010609060101010101" charset="-122"/>
              </a:rPr>
              <a:t>二、个人外币现钞存款业务</a:t>
            </a:r>
            <a:endParaRPr lang="zh-CN" altLang="zh-CN" dirty="0">
              <a:solidFill>
                <a:srgbClr val="000000"/>
              </a:solidFill>
              <a:latin typeface="仿宋" panose="02010609060101010101" pitchFamily="49" charset="-122"/>
              <a:ea typeface="仿宋" panose="02010609060101010101" pitchFamily="49" charset="-122"/>
            </a:endParaRPr>
          </a:p>
        </p:txBody>
      </p:sp>
      <p:sp>
        <p:nvSpPr>
          <p:cNvPr id="30723" name="文本框 2"/>
          <p:cNvSpPr txBox="1"/>
          <p:nvPr/>
        </p:nvSpPr>
        <p:spPr>
          <a:xfrm>
            <a:off x="1466215" y="1901174"/>
            <a:ext cx="9259570" cy="4401205"/>
          </a:xfrm>
          <a:prstGeom prst="rect">
            <a:avLst/>
          </a:prstGeom>
          <a:noFill/>
          <a:ln w="9525">
            <a:noFill/>
          </a:ln>
        </p:spPr>
        <p:txBody>
          <a:bodyPr wrap="square" anchor="t">
            <a:spAutoFit/>
          </a:bodyPr>
          <a:lstStyle/>
          <a:p>
            <a:pPr>
              <a:lnSpc>
                <a:spcPct val="150000"/>
              </a:lnSpc>
            </a:pPr>
            <a:r>
              <a:rPr lang="zh-CN" altLang="en-US" sz="2000" b="1" dirty="0" smtClean="0">
                <a:solidFill>
                  <a:srgbClr val="000000"/>
                </a:solidFill>
                <a:latin typeface="仿宋" panose="02010609060101010101" pitchFamily="49" charset="-122"/>
                <a:ea typeface="仿宋" panose="02010609060101010101" pitchFamily="49" charset="-122"/>
              </a:rPr>
              <a:t>（</a:t>
            </a:r>
            <a:r>
              <a:rPr lang="zh-CN" altLang="en-US" sz="2000" b="1" dirty="0">
                <a:solidFill>
                  <a:srgbClr val="000000"/>
                </a:solidFill>
                <a:latin typeface="仿宋" panose="02010609060101010101" pitchFamily="49" charset="-122"/>
                <a:ea typeface="仿宋" panose="02010609060101010101" pitchFamily="49" charset="-122"/>
              </a:rPr>
              <a:t>二</a:t>
            </a:r>
            <a:r>
              <a:rPr lang="zh-CN" altLang="en-US" sz="2000" b="1" dirty="0" smtClean="0">
                <a:solidFill>
                  <a:srgbClr val="000000"/>
                </a:solidFill>
                <a:latin typeface="仿宋" panose="02010609060101010101" pitchFamily="49" charset="-122"/>
                <a:ea typeface="仿宋" panose="02010609060101010101" pitchFamily="49" charset="-122"/>
              </a:rPr>
              <a:t>）审核要点</a:t>
            </a:r>
            <a:endParaRPr lang="en-US" altLang="zh-CN" sz="2000" b="1" dirty="0" smtClean="0">
              <a:solidFill>
                <a:srgbClr val="000000"/>
              </a:solidFill>
              <a:latin typeface="仿宋" panose="02010609060101010101" pitchFamily="49" charset="-122"/>
              <a:ea typeface="仿宋" panose="02010609060101010101" pitchFamily="49" charset="-122"/>
            </a:endParaRPr>
          </a:p>
          <a:p>
            <a:pPr>
              <a:lnSpc>
                <a:spcPct val="150000"/>
              </a:lnSpc>
            </a:pPr>
            <a:r>
              <a:rPr lang="en-US" altLang="zh-CN" sz="2000" dirty="0" smtClean="0">
                <a:latin typeface="仿宋" panose="02010609060101010101" pitchFamily="49" charset="-122"/>
                <a:ea typeface="仿宋" panose="02010609060101010101" pitchFamily="49" charset="-122"/>
              </a:rPr>
              <a:t>    3</a:t>
            </a:r>
            <a:r>
              <a:rPr lang="en-US" altLang="zh-CN" sz="2000" dirty="0">
                <a:latin typeface="仿宋" panose="02010609060101010101" pitchFamily="49" charset="-122"/>
                <a:ea typeface="仿宋" panose="02010609060101010101" pitchFamily="49" charset="-122"/>
              </a:rPr>
              <a:t>.</a:t>
            </a:r>
            <a:r>
              <a:rPr lang="zh-CN" altLang="zh-CN" sz="2000" dirty="0">
                <a:latin typeface="仿宋" panose="02010609060101010101" pitchFamily="49" charset="-122"/>
                <a:ea typeface="仿宋" panose="02010609060101010101" pitchFamily="49" charset="-122"/>
              </a:rPr>
              <a:t>银行经办人员应在客户提供的原单据上签注（存款金额、日期和经办网点）并加盖业务印章或业务戳记后，复印留存。</a:t>
            </a:r>
          </a:p>
          <a:p>
            <a:pPr>
              <a:lnSpc>
                <a:spcPct val="150000"/>
              </a:lnSpc>
            </a:pPr>
            <a:r>
              <a:rPr lang="en-US" altLang="zh-CN" sz="2000" dirty="0" smtClean="0">
                <a:latin typeface="仿宋" panose="02010609060101010101" pitchFamily="49" charset="-122"/>
                <a:ea typeface="仿宋" panose="02010609060101010101" pitchFamily="49" charset="-122"/>
              </a:rPr>
              <a:t>    4</a:t>
            </a:r>
            <a:r>
              <a:rPr lang="en-US" altLang="zh-CN" sz="2000" dirty="0">
                <a:latin typeface="仿宋" panose="02010609060101010101" pitchFamily="49" charset="-122"/>
                <a:ea typeface="仿宋" panose="02010609060101010101" pitchFamily="49" charset="-122"/>
              </a:rPr>
              <a:t>.</a:t>
            </a:r>
            <a:r>
              <a:rPr lang="zh-CN" altLang="zh-CN" sz="2000" dirty="0">
                <a:latin typeface="仿宋" panose="02010609060101010101" pitchFamily="49" charset="-122"/>
                <a:ea typeface="仿宋" panose="02010609060101010101" pitchFamily="49" charset="-122"/>
              </a:rPr>
              <a:t>银行应关注取款凭条的打印次数，了解是否存在重复打印情况</a:t>
            </a:r>
            <a:r>
              <a:rPr lang="zh-CN" altLang="zh-CN" sz="2000" dirty="0" smtClean="0">
                <a:latin typeface="仿宋" panose="02010609060101010101" pitchFamily="49" charset="-122"/>
                <a:ea typeface="仿宋" panose="02010609060101010101" pitchFamily="49" charset="-122"/>
              </a:rPr>
              <a:t>。</a:t>
            </a:r>
            <a:endParaRPr lang="en-US" altLang="zh-CN" sz="2000" dirty="0" smtClean="0">
              <a:latin typeface="仿宋" panose="02010609060101010101" pitchFamily="49" charset="-122"/>
              <a:ea typeface="仿宋" panose="02010609060101010101" pitchFamily="49" charset="-122"/>
            </a:endParaRPr>
          </a:p>
          <a:p>
            <a:pPr>
              <a:lnSpc>
                <a:spcPct val="150000"/>
              </a:lnSpc>
            </a:pPr>
            <a:r>
              <a:rPr lang="en-US" altLang="zh-CN" sz="2000" dirty="0">
                <a:latin typeface="仿宋" panose="02010609060101010101" pitchFamily="49" charset="-122"/>
                <a:ea typeface="仿宋" panose="02010609060101010101" pitchFamily="49" charset="-122"/>
              </a:rPr>
              <a:t>    5</a:t>
            </a:r>
            <a:r>
              <a:rPr lang="en-US" altLang="zh-CN" sz="2000" dirty="0" smtClean="0">
                <a:latin typeface="仿宋" panose="02010609060101010101" pitchFamily="49" charset="-122"/>
                <a:ea typeface="仿宋" panose="02010609060101010101" pitchFamily="49" charset="-122"/>
              </a:rPr>
              <a:t>.</a:t>
            </a:r>
            <a:r>
              <a:rPr lang="zh-CN" altLang="zh-CN" sz="2000" dirty="0" smtClean="0">
                <a:latin typeface="仿宋" panose="02010609060101010101" pitchFamily="49" charset="-122"/>
                <a:ea typeface="仿宋" panose="02010609060101010101" pitchFamily="49" charset="-122"/>
              </a:rPr>
              <a:t>委托</a:t>
            </a:r>
            <a:r>
              <a:rPr lang="zh-CN" altLang="zh-CN" sz="2000" dirty="0">
                <a:latin typeface="仿宋" panose="02010609060101010101" pitchFamily="49" charset="-122"/>
                <a:ea typeface="仿宋" panose="02010609060101010101" pitchFamily="49" charset="-122"/>
              </a:rPr>
              <a:t>他人办理的，还应审核委托人、代理人的有效身份证件，委托人的授权书。</a:t>
            </a:r>
          </a:p>
          <a:p>
            <a:pPr>
              <a:lnSpc>
                <a:spcPct val="150000"/>
              </a:lnSpc>
            </a:pPr>
            <a:r>
              <a:rPr lang="en-US" altLang="zh-CN" sz="2000" dirty="0" smtClean="0">
                <a:latin typeface="仿宋" panose="02010609060101010101" pitchFamily="49" charset="-122"/>
                <a:ea typeface="仿宋" panose="02010609060101010101" pitchFamily="49" charset="-122"/>
              </a:rPr>
              <a:t>    6.</a:t>
            </a:r>
            <a:r>
              <a:rPr lang="zh-CN" altLang="zh-CN" sz="2000" dirty="0">
                <a:latin typeface="仿宋" panose="02010609060101010101" pitchFamily="49" charset="-122"/>
                <a:ea typeface="仿宋" panose="02010609060101010101" pitchFamily="49" charset="-122"/>
              </a:rPr>
              <a:t>对于关注客户，银行原则上应拒绝办理代理业务</a:t>
            </a:r>
            <a:r>
              <a:rPr lang="zh-CN" altLang="zh-CN" sz="2000" dirty="0" smtClean="0">
                <a:latin typeface="仿宋" panose="02010609060101010101" pitchFamily="49" charset="-122"/>
                <a:ea typeface="仿宋" panose="02010609060101010101" pitchFamily="49" charset="-122"/>
              </a:rPr>
              <a:t>。</a:t>
            </a:r>
            <a:endParaRPr lang="en-US" altLang="zh-CN" sz="2000" dirty="0" smtClean="0">
              <a:latin typeface="仿宋" panose="02010609060101010101" pitchFamily="49" charset="-122"/>
              <a:ea typeface="仿宋" panose="02010609060101010101" pitchFamily="49" charset="-122"/>
            </a:endParaRPr>
          </a:p>
          <a:p>
            <a:pPr>
              <a:lnSpc>
                <a:spcPct val="150000"/>
              </a:lnSpc>
            </a:pPr>
            <a:r>
              <a:rPr lang="en-US" altLang="zh-CN" sz="2000" dirty="0" smtClean="0">
                <a:latin typeface="仿宋" panose="02010609060101010101" pitchFamily="49" charset="-122"/>
                <a:ea typeface="仿宋" panose="02010609060101010101" pitchFamily="49" charset="-122"/>
              </a:rPr>
              <a:t>    7.</a:t>
            </a:r>
            <a:r>
              <a:rPr lang="zh-CN" altLang="zh-CN" sz="2000" dirty="0">
                <a:latin typeface="仿宋" panose="02010609060101010101" pitchFamily="49" charset="-122"/>
                <a:ea typeface="仿宋" panose="02010609060101010101" pitchFamily="49" charset="-122"/>
              </a:rPr>
              <a:t>外交人员凭外交人员证件办理，金额不受限制。</a:t>
            </a:r>
          </a:p>
          <a:p>
            <a:endParaRPr lang="zh-CN" altLang="zh-CN" sz="2000" dirty="0">
              <a:latin typeface="仿宋" panose="02010609060101010101" pitchFamily="49" charset="-122"/>
              <a:ea typeface="仿宋" panose="02010609060101010101" pitchFamily="49" charset="-122"/>
            </a:endParaRPr>
          </a:p>
          <a:p>
            <a:endParaRPr lang="en-US" altLang="zh-CN" sz="2000" b="1" dirty="0">
              <a:solidFill>
                <a:srgbClr val="000000"/>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3298004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fade">
                                      <p:cBhvr>
                                        <p:cTn id="7" dur="500"/>
                                        <p:tgtEl>
                                          <p:spTgt spid="307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723">
                                            <p:txEl>
                                              <p:pRg st="1" end="1"/>
                                            </p:txEl>
                                          </p:spTgt>
                                        </p:tgtEl>
                                        <p:attrNameLst>
                                          <p:attrName>style.visibility</p:attrName>
                                        </p:attrNameLst>
                                      </p:cBhvr>
                                      <p:to>
                                        <p:strVal val="visible"/>
                                      </p:to>
                                    </p:set>
                                    <p:animEffect transition="in" filter="fade">
                                      <p:cBhvr>
                                        <p:cTn id="12" dur="500"/>
                                        <p:tgtEl>
                                          <p:spTgt spid="307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0723">
                                            <p:txEl>
                                              <p:pRg st="2" end="2"/>
                                            </p:txEl>
                                          </p:spTgt>
                                        </p:tgtEl>
                                        <p:attrNameLst>
                                          <p:attrName>style.visibility</p:attrName>
                                        </p:attrNameLst>
                                      </p:cBhvr>
                                      <p:to>
                                        <p:strVal val="visible"/>
                                      </p:to>
                                    </p:set>
                                    <p:animEffect transition="in" filter="fade">
                                      <p:cBhvr>
                                        <p:cTn id="17" dur="500"/>
                                        <p:tgtEl>
                                          <p:spTgt spid="3072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0723">
                                            <p:txEl>
                                              <p:pRg st="3" end="3"/>
                                            </p:txEl>
                                          </p:spTgt>
                                        </p:tgtEl>
                                        <p:attrNameLst>
                                          <p:attrName>style.visibility</p:attrName>
                                        </p:attrNameLst>
                                      </p:cBhvr>
                                      <p:to>
                                        <p:strVal val="visible"/>
                                      </p:to>
                                    </p:set>
                                    <p:animEffect transition="in" filter="fade">
                                      <p:cBhvr>
                                        <p:cTn id="22" dur="500"/>
                                        <p:tgtEl>
                                          <p:spTgt spid="3072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0723">
                                            <p:txEl>
                                              <p:pRg st="4" end="4"/>
                                            </p:txEl>
                                          </p:spTgt>
                                        </p:tgtEl>
                                        <p:attrNameLst>
                                          <p:attrName>style.visibility</p:attrName>
                                        </p:attrNameLst>
                                      </p:cBhvr>
                                      <p:to>
                                        <p:strVal val="visible"/>
                                      </p:to>
                                    </p:set>
                                    <p:animEffect transition="in" filter="fade">
                                      <p:cBhvr>
                                        <p:cTn id="27" dur="500"/>
                                        <p:tgtEl>
                                          <p:spTgt spid="3072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0723">
                                            <p:txEl>
                                              <p:pRg st="5" end="5"/>
                                            </p:txEl>
                                          </p:spTgt>
                                        </p:tgtEl>
                                        <p:attrNameLst>
                                          <p:attrName>style.visibility</p:attrName>
                                        </p:attrNameLst>
                                      </p:cBhvr>
                                      <p:to>
                                        <p:strVal val="visible"/>
                                      </p:to>
                                    </p:set>
                                    <p:animEffect transition="in" filter="fade">
                                      <p:cBhvr>
                                        <p:cTn id="32" dur="500"/>
                                        <p:tgtEl>
                                          <p:spTgt spid="3072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22</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noProof="1" smtClean="0">
                <a:solidFill>
                  <a:srgbClr val="000000"/>
                </a:solidFill>
                <a:latin typeface="楷体" panose="02010609060101010101" charset="-122"/>
                <a:ea typeface="楷体" panose="02010609060101010101" charset="-122"/>
                <a:sym typeface="+mn-ea"/>
              </a:rPr>
              <a:t>三</a:t>
            </a:r>
            <a:r>
              <a:rPr lang="zh-CN" altLang="en-US" noProof="1">
                <a:solidFill>
                  <a:srgbClr val="000000"/>
                </a:solidFill>
                <a:latin typeface="楷体" panose="02010609060101010101" charset="-122"/>
                <a:ea typeface="楷体" panose="02010609060101010101" charset="-122"/>
                <a:sym typeface="+mn-ea"/>
              </a:rPr>
              <a:t>、具体业务审核</a:t>
            </a:r>
            <a:r>
              <a:rPr lang="zh-CN" altLang="en-US" noProof="1" smtClean="0">
                <a:solidFill>
                  <a:srgbClr val="000000"/>
                </a:solidFill>
                <a:latin typeface="楷体" panose="02010609060101010101" charset="-122"/>
                <a:ea typeface="楷体" panose="02010609060101010101" charset="-122"/>
                <a:sym typeface="+mn-ea"/>
              </a:rPr>
              <a:t>规范</a:t>
            </a: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b="1" dirty="0" smtClean="0">
                <a:solidFill>
                  <a:srgbClr val="000000"/>
                </a:solidFill>
                <a:latin typeface="黑体" panose="02010609060101010101" charset="-122"/>
                <a:ea typeface="黑体" panose="02010609060101010101" charset="-122"/>
              </a:rPr>
              <a:t>三、个人外币现钞取款业务</a:t>
            </a:r>
            <a:endParaRPr lang="zh-CN" altLang="zh-CN" dirty="0">
              <a:solidFill>
                <a:srgbClr val="000000"/>
              </a:solidFill>
              <a:latin typeface="仿宋" panose="02010609060101010101" pitchFamily="49" charset="-122"/>
              <a:ea typeface="仿宋" panose="02010609060101010101" pitchFamily="49" charset="-122"/>
            </a:endParaRPr>
          </a:p>
        </p:txBody>
      </p:sp>
      <p:sp>
        <p:nvSpPr>
          <p:cNvPr id="30723" name="文本框 2"/>
          <p:cNvSpPr txBox="1"/>
          <p:nvPr/>
        </p:nvSpPr>
        <p:spPr>
          <a:xfrm>
            <a:off x="1466215" y="1699297"/>
            <a:ext cx="9259570" cy="4401205"/>
          </a:xfrm>
          <a:prstGeom prst="rect">
            <a:avLst/>
          </a:prstGeom>
          <a:noFill/>
          <a:ln w="9525">
            <a:noFill/>
          </a:ln>
        </p:spPr>
        <p:txBody>
          <a:bodyPr wrap="square" anchor="t">
            <a:spAutoFit/>
          </a:bodyPr>
          <a:lstStyle/>
          <a:p>
            <a:r>
              <a:rPr lang="zh-CN" altLang="en-US" sz="2000" b="1" dirty="0" smtClean="0">
                <a:solidFill>
                  <a:srgbClr val="000000"/>
                </a:solidFill>
                <a:latin typeface="仿宋" panose="02010609060101010101" pitchFamily="49" charset="-122"/>
                <a:ea typeface="仿宋" panose="02010609060101010101" pitchFamily="49" charset="-122"/>
              </a:rPr>
              <a:t> （一）业务定义</a:t>
            </a:r>
            <a:endParaRPr lang="en-US" altLang="zh-CN" sz="2000" b="1" dirty="0" smtClean="0">
              <a:solidFill>
                <a:srgbClr val="000000"/>
              </a:solidFill>
              <a:latin typeface="仿宋" panose="02010609060101010101" pitchFamily="49" charset="-122"/>
              <a:ea typeface="仿宋" panose="02010609060101010101" pitchFamily="49" charset="-122"/>
            </a:endParaRPr>
          </a:p>
          <a:p>
            <a:r>
              <a:rPr lang="en-US" altLang="zh-CN" sz="2000" dirty="0" smtClean="0">
                <a:latin typeface="仿宋" panose="02010609060101010101" pitchFamily="49" charset="-122"/>
                <a:ea typeface="仿宋" panose="02010609060101010101" pitchFamily="49" charset="-122"/>
              </a:rPr>
              <a:t>    </a:t>
            </a:r>
            <a:r>
              <a:rPr lang="zh-CN" altLang="zh-CN" sz="2000" dirty="0" smtClean="0">
                <a:latin typeface="仿宋" panose="02010609060101010101" pitchFamily="49" charset="-122"/>
                <a:ea typeface="仿宋" panose="02010609060101010101" pitchFamily="49" charset="-122"/>
              </a:rPr>
              <a:t>个人</a:t>
            </a:r>
            <a:r>
              <a:rPr lang="zh-CN" altLang="zh-CN" sz="2000" dirty="0">
                <a:latin typeface="仿宋" panose="02010609060101010101" pitchFamily="49" charset="-122"/>
                <a:ea typeface="仿宋" panose="02010609060101010101" pitchFamily="49" charset="-122"/>
              </a:rPr>
              <a:t>外汇取款是指银行经国家外汇管理局批准开办的各外币币种、各档次的个人外汇取款业务</a:t>
            </a:r>
            <a:r>
              <a:rPr lang="zh-CN" altLang="zh-CN" sz="2000" dirty="0" smtClean="0">
                <a:latin typeface="仿宋" panose="02010609060101010101" pitchFamily="49" charset="-122"/>
                <a:ea typeface="仿宋" panose="02010609060101010101" pitchFamily="49" charset="-122"/>
              </a:rPr>
              <a:t>。</a:t>
            </a:r>
            <a:endParaRPr lang="en-US" altLang="zh-CN" sz="2000" dirty="0" smtClean="0">
              <a:latin typeface="仿宋" panose="02010609060101010101" pitchFamily="49" charset="-122"/>
              <a:ea typeface="仿宋" panose="02010609060101010101" pitchFamily="49" charset="-122"/>
            </a:endParaRPr>
          </a:p>
          <a:p>
            <a:endParaRPr lang="en-US" altLang="zh-CN" sz="2000" dirty="0" smtClean="0">
              <a:latin typeface="仿宋" panose="02010609060101010101" pitchFamily="49" charset="-122"/>
              <a:ea typeface="仿宋" panose="02010609060101010101" pitchFamily="49" charset="-122"/>
            </a:endParaRPr>
          </a:p>
          <a:p>
            <a:r>
              <a:rPr lang="zh-CN" altLang="en-US" sz="2000" b="1" dirty="0" smtClean="0">
                <a:latin typeface="仿宋" panose="02010609060101010101" pitchFamily="49" charset="-122"/>
                <a:ea typeface="仿宋" panose="02010609060101010101" pitchFamily="49" charset="-122"/>
              </a:rPr>
              <a:t> （二）审核要点</a:t>
            </a:r>
            <a:endParaRPr lang="en-US" altLang="zh-CN" sz="2000" b="1" dirty="0" smtClean="0">
              <a:latin typeface="仿宋" panose="02010609060101010101" pitchFamily="49" charset="-122"/>
              <a:ea typeface="仿宋" panose="02010609060101010101" pitchFamily="49" charset="-122"/>
            </a:endParaRPr>
          </a:p>
          <a:p>
            <a:r>
              <a:rPr lang="en-US" altLang="zh-CN" sz="2000" dirty="0">
                <a:latin typeface="仿宋" panose="02010609060101010101" pitchFamily="49" charset="-122"/>
                <a:ea typeface="仿宋" panose="02010609060101010101" pitchFamily="49" charset="-122"/>
              </a:rPr>
              <a:t>1.</a:t>
            </a:r>
            <a:r>
              <a:rPr lang="zh-CN" altLang="zh-CN" sz="2000" dirty="0">
                <a:latin typeface="仿宋" panose="02010609060101010101" pitchFamily="49" charset="-122"/>
                <a:ea typeface="仿宋" panose="02010609060101010101" pitchFamily="49" charset="-122"/>
              </a:rPr>
              <a:t>查询提取外币是否超过现行外汇管理规定的限额</a:t>
            </a:r>
            <a:r>
              <a:rPr lang="en-US" altLang="zh-CN" sz="2000" dirty="0">
                <a:latin typeface="仿宋" panose="02010609060101010101" pitchFamily="49" charset="-122"/>
                <a:ea typeface="仿宋" panose="02010609060101010101" pitchFamily="49" charset="-122"/>
              </a:rPr>
              <a:t>, </a:t>
            </a:r>
            <a:r>
              <a:rPr lang="zh-CN" altLang="zh-CN" sz="2000" dirty="0">
                <a:latin typeface="仿宋" panose="02010609060101010101" pitchFamily="49" charset="-122"/>
                <a:ea typeface="仿宋" panose="02010609060101010101" pitchFamily="49" charset="-122"/>
              </a:rPr>
              <a:t>当日累计等值</a:t>
            </a:r>
            <a:r>
              <a:rPr lang="en-US" altLang="zh-CN" sz="2000" dirty="0">
                <a:latin typeface="仿宋" panose="02010609060101010101" pitchFamily="49" charset="-122"/>
                <a:ea typeface="仿宋" panose="02010609060101010101" pitchFamily="49" charset="-122"/>
              </a:rPr>
              <a:t>1</a:t>
            </a:r>
            <a:r>
              <a:rPr lang="zh-CN" altLang="zh-CN" sz="2000" dirty="0">
                <a:latin typeface="仿宋" panose="02010609060101010101" pitchFamily="49" charset="-122"/>
                <a:ea typeface="仿宋" panose="02010609060101010101" pitchFamily="49" charset="-122"/>
              </a:rPr>
              <a:t>万美元以上外币取款</a:t>
            </a:r>
            <a:r>
              <a:rPr lang="en-US" altLang="zh-CN" sz="2000" dirty="0">
                <a:latin typeface="仿宋" panose="02010609060101010101" pitchFamily="49" charset="-122"/>
                <a:ea typeface="仿宋" panose="02010609060101010101" pitchFamily="49" charset="-122"/>
              </a:rPr>
              <a:t>,</a:t>
            </a:r>
            <a:r>
              <a:rPr lang="zh-CN" altLang="zh-CN" sz="2000" dirty="0">
                <a:latin typeface="仿宋" panose="02010609060101010101" pitchFamily="49" charset="-122"/>
                <a:ea typeface="仿宋" panose="02010609060101010101" pitchFamily="49" charset="-122"/>
              </a:rPr>
              <a:t>必须有所在地外汇局签章的《提取外币现钞备案表》。</a:t>
            </a:r>
          </a:p>
          <a:p>
            <a:r>
              <a:rPr lang="en-US" altLang="zh-CN" sz="2000" dirty="0">
                <a:latin typeface="仿宋" panose="02010609060101010101" pitchFamily="49" charset="-122"/>
                <a:ea typeface="仿宋" panose="02010609060101010101" pitchFamily="49" charset="-122"/>
              </a:rPr>
              <a:t>2.</a:t>
            </a:r>
            <a:r>
              <a:rPr lang="zh-CN" altLang="zh-CN" sz="2000" dirty="0">
                <a:latin typeface="仿宋" panose="02010609060101010101" pitchFamily="49" charset="-122"/>
                <a:ea typeface="仿宋" panose="02010609060101010101" pitchFamily="49" charset="-122"/>
              </a:rPr>
              <a:t>结算账户不得提取外币现钞。</a:t>
            </a:r>
          </a:p>
          <a:p>
            <a:r>
              <a:rPr lang="en-US" altLang="zh-CN" sz="2000" dirty="0">
                <a:latin typeface="仿宋" panose="02010609060101010101" pitchFamily="49" charset="-122"/>
                <a:ea typeface="仿宋" panose="02010609060101010101" pitchFamily="49" charset="-122"/>
              </a:rPr>
              <a:t>3.</a:t>
            </a:r>
            <a:r>
              <a:rPr lang="zh-CN" altLang="zh-CN" sz="2000" dirty="0">
                <a:latin typeface="仿宋" panose="02010609060101010101" pitchFamily="49" charset="-122"/>
                <a:ea typeface="仿宋" panose="02010609060101010101" pitchFamily="49" charset="-122"/>
              </a:rPr>
              <a:t>境外卡在境内可以到境内银行柜台提取外币现钞，但不得在自动柜员机上提取外币现钞。</a:t>
            </a:r>
          </a:p>
          <a:p>
            <a:r>
              <a:rPr lang="en-US" altLang="zh-CN" sz="2000" dirty="0">
                <a:latin typeface="仿宋" panose="02010609060101010101" pitchFamily="49" charset="-122"/>
                <a:ea typeface="仿宋" panose="02010609060101010101" pitchFamily="49" charset="-122"/>
              </a:rPr>
              <a:t>4.</a:t>
            </a:r>
            <a:r>
              <a:rPr lang="zh-CN" altLang="zh-CN" sz="2000" dirty="0">
                <a:latin typeface="仿宋" panose="02010609060101010101" pitchFamily="49" charset="-122"/>
                <a:ea typeface="仿宋" panose="02010609060101010101" pitchFamily="49" charset="-122"/>
              </a:rPr>
              <a:t>对于关注客户，应加强提钞用途真实性审核，原则上应拒绝办理代理业务</a:t>
            </a:r>
            <a:r>
              <a:rPr lang="zh-CN" altLang="zh-CN" sz="2000" dirty="0" smtClean="0">
                <a:latin typeface="仿宋" panose="02010609060101010101" pitchFamily="49" charset="-122"/>
                <a:ea typeface="仿宋" panose="02010609060101010101" pitchFamily="49" charset="-122"/>
              </a:rPr>
              <a:t>。</a:t>
            </a:r>
            <a:endParaRPr lang="en-US" altLang="zh-CN" sz="2000" dirty="0" smtClean="0">
              <a:latin typeface="仿宋" panose="02010609060101010101" pitchFamily="49" charset="-122"/>
              <a:ea typeface="仿宋" panose="02010609060101010101" pitchFamily="49" charset="-122"/>
            </a:endParaRPr>
          </a:p>
          <a:p>
            <a:r>
              <a:rPr lang="en-US" altLang="zh-CN" sz="2000" dirty="0" smtClean="0">
                <a:latin typeface="仿宋" panose="02010609060101010101" pitchFamily="49" charset="-122"/>
                <a:ea typeface="仿宋" panose="02010609060101010101" pitchFamily="49" charset="-122"/>
              </a:rPr>
              <a:t>5</a:t>
            </a:r>
            <a:r>
              <a:rPr lang="en-US" altLang="zh-CN" sz="2000" dirty="0">
                <a:latin typeface="仿宋" panose="02010609060101010101" pitchFamily="49" charset="-122"/>
                <a:ea typeface="仿宋" panose="02010609060101010101" pitchFamily="49" charset="-122"/>
              </a:rPr>
              <a:t>.</a:t>
            </a:r>
            <a:r>
              <a:rPr lang="zh-CN" altLang="zh-CN" sz="2000" dirty="0">
                <a:latin typeface="仿宋" panose="02010609060101010101" pitchFamily="49" charset="-122"/>
                <a:ea typeface="仿宋" panose="02010609060101010101" pitchFamily="49" charset="-122"/>
              </a:rPr>
              <a:t>委托他人办理的，还应审核委托人、代理人的有效身份证件，委托人的授权书。</a:t>
            </a:r>
          </a:p>
          <a:p>
            <a:r>
              <a:rPr lang="en-US" altLang="zh-CN" sz="2000" dirty="0" smtClean="0">
                <a:latin typeface="仿宋" panose="02010609060101010101" pitchFamily="49" charset="-122"/>
                <a:ea typeface="仿宋" panose="02010609060101010101" pitchFamily="49" charset="-122"/>
              </a:rPr>
              <a:t>6.</a:t>
            </a:r>
            <a:r>
              <a:rPr lang="zh-CN" altLang="zh-CN" sz="2000" dirty="0">
                <a:latin typeface="仿宋" panose="02010609060101010101" pitchFamily="49" charset="-122"/>
                <a:ea typeface="仿宋" panose="02010609060101010101" pitchFamily="49" charset="-122"/>
              </a:rPr>
              <a:t>外交人员凭外交人员证件办理，金额不受限制。</a:t>
            </a:r>
          </a:p>
          <a:p>
            <a:endParaRPr lang="zh-CN" altLang="zh-CN" sz="2000" b="1" dirty="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2277353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fade">
                                      <p:cBhvr>
                                        <p:cTn id="7" dur="500"/>
                                        <p:tgtEl>
                                          <p:spTgt spid="3072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0723">
                                            <p:txEl>
                                              <p:pRg st="3" end="3"/>
                                            </p:txEl>
                                          </p:spTgt>
                                        </p:tgtEl>
                                        <p:attrNameLst>
                                          <p:attrName>style.visibility</p:attrName>
                                        </p:attrNameLst>
                                      </p:cBhvr>
                                      <p:to>
                                        <p:strVal val="visible"/>
                                      </p:to>
                                    </p:set>
                                    <p:animEffect transition="in" filter="fade">
                                      <p:cBhvr>
                                        <p:cTn id="10" dur="500"/>
                                        <p:tgtEl>
                                          <p:spTgt spid="30723">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0723">
                                            <p:txEl>
                                              <p:pRg st="1" end="1"/>
                                            </p:txEl>
                                          </p:spTgt>
                                        </p:tgtEl>
                                        <p:attrNameLst>
                                          <p:attrName>style.visibility</p:attrName>
                                        </p:attrNameLst>
                                      </p:cBhvr>
                                      <p:to>
                                        <p:strVal val="visible"/>
                                      </p:to>
                                    </p:set>
                                    <p:animEffect transition="in" filter="fade">
                                      <p:cBhvr>
                                        <p:cTn id="15" dur="500"/>
                                        <p:tgtEl>
                                          <p:spTgt spid="3072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0723">
                                            <p:txEl>
                                              <p:pRg st="4" end="4"/>
                                            </p:txEl>
                                          </p:spTgt>
                                        </p:tgtEl>
                                        <p:attrNameLst>
                                          <p:attrName>style.visibility</p:attrName>
                                        </p:attrNameLst>
                                      </p:cBhvr>
                                      <p:to>
                                        <p:strVal val="visible"/>
                                      </p:to>
                                    </p:set>
                                    <p:animEffect transition="in" filter="fade">
                                      <p:cBhvr>
                                        <p:cTn id="20" dur="500"/>
                                        <p:tgtEl>
                                          <p:spTgt spid="3072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0723">
                                            <p:txEl>
                                              <p:pRg st="5" end="5"/>
                                            </p:txEl>
                                          </p:spTgt>
                                        </p:tgtEl>
                                        <p:attrNameLst>
                                          <p:attrName>style.visibility</p:attrName>
                                        </p:attrNameLst>
                                      </p:cBhvr>
                                      <p:to>
                                        <p:strVal val="visible"/>
                                      </p:to>
                                    </p:set>
                                    <p:animEffect transition="in" filter="fade">
                                      <p:cBhvr>
                                        <p:cTn id="25" dur="500"/>
                                        <p:tgtEl>
                                          <p:spTgt spid="30723">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0723">
                                            <p:txEl>
                                              <p:pRg st="6" end="6"/>
                                            </p:txEl>
                                          </p:spTgt>
                                        </p:tgtEl>
                                        <p:attrNameLst>
                                          <p:attrName>style.visibility</p:attrName>
                                        </p:attrNameLst>
                                      </p:cBhvr>
                                      <p:to>
                                        <p:strVal val="visible"/>
                                      </p:to>
                                    </p:set>
                                    <p:animEffect transition="in" filter="fade">
                                      <p:cBhvr>
                                        <p:cTn id="30" dur="500"/>
                                        <p:tgtEl>
                                          <p:spTgt spid="30723">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0723">
                                            <p:txEl>
                                              <p:pRg st="7" end="7"/>
                                            </p:txEl>
                                          </p:spTgt>
                                        </p:tgtEl>
                                        <p:attrNameLst>
                                          <p:attrName>style.visibility</p:attrName>
                                        </p:attrNameLst>
                                      </p:cBhvr>
                                      <p:to>
                                        <p:strVal val="visible"/>
                                      </p:to>
                                    </p:set>
                                    <p:animEffect transition="in" filter="fade">
                                      <p:cBhvr>
                                        <p:cTn id="35" dur="500"/>
                                        <p:tgtEl>
                                          <p:spTgt spid="30723">
                                            <p:txEl>
                                              <p:pRg st="7" end="7"/>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30723">
                                            <p:txEl>
                                              <p:pRg st="8" end="8"/>
                                            </p:txEl>
                                          </p:spTgt>
                                        </p:tgtEl>
                                        <p:attrNameLst>
                                          <p:attrName>style.visibility</p:attrName>
                                        </p:attrNameLst>
                                      </p:cBhvr>
                                      <p:to>
                                        <p:strVal val="visible"/>
                                      </p:to>
                                    </p:set>
                                    <p:animEffect transition="in" filter="fade">
                                      <p:cBhvr>
                                        <p:cTn id="40" dur="500"/>
                                        <p:tgtEl>
                                          <p:spTgt spid="30723">
                                            <p:txEl>
                                              <p:pRg st="8" end="8"/>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30723">
                                            <p:txEl>
                                              <p:pRg st="9" end="9"/>
                                            </p:txEl>
                                          </p:spTgt>
                                        </p:tgtEl>
                                        <p:attrNameLst>
                                          <p:attrName>style.visibility</p:attrName>
                                        </p:attrNameLst>
                                      </p:cBhvr>
                                      <p:to>
                                        <p:strVal val="visible"/>
                                      </p:to>
                                    </p:set>
                                    <p:animEffect transition="in" filter="fade">
                                      <p:cBhvr>
                                        <p:cTn id="45" dur="500"/>
                                        <p:tgtEl>
                                          <p:spTgt spid="3072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23</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sym typeface="+mn-ea"/>
              </a:rPr>
              <a:t>三、具体业务审核规范</a:t>
            </a:r>
            <a:r>
              <a:rPr lang="zh-CN" altLang="en-US" b="1" dirty="0"/>
              <a:t/>
            </a:r>
            <a:br>
              <a:rPr lang="zh-CN" altLang="en-US" b="1" dirty="0"/>
            </a:b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b="1" dirty="0">
                <a:solidFill>
                  <a:srgbClr val="000000"/>
                </a:solidFill>
                <a:latin typeface="黑体" panose="02010609060101010101" charset="-122"/>
                <a:ea typeface="黑体" panose="02010609060101010101" charset="-122"/>
              </a:rPr>
              <a:t>三、个人外币现钞取款业务</a:t>
            </a:r>
            <a:endParaRPr lang="zh-CN" altLang="zh-CN" sz="2400" dirty="0">
              <a:solidFill>
                <a:srgbClr val="000000"/>
              </a:solidFill>
              <a:latin typeface="仿宋" panose="02010609060101010101" pitchFamily="49" charset="-122"/>
              <a:ea typeface="仿宋" panose="02010609060101010101" pitchFamily="49" charset="-122"/>
            </a:endParaRPr>
          </a:p>
        </p:txBody>
      </p:sp>
      <p:sp>
        <p:nvSpPr>
          <p:cNvPr id="2" name="矩形 1"/>
          <p:cNvSpPr/>
          <p:nvPr/>
        </p:nvSpPr>
        <p:spPr>
          <a:xfrm>
            <a:off x="609600" y="1712762"/>
            <a:ext cx="10972799" cy="3231654"/>
          </a:xfrm>
          <a:prstGeom prst="rect">
            <a:avLst/>
          </a:prstGeom>
          <a:solidFill>
            <a:schemeClr val="accent1">
              <a:lumMod val="20000"/>
              <a:lumOff val="80000"/>
            </a:schemeClr>
          </a:solidFill>
        </p:spPr>
        <p:txBody>
          <a:bodyPr wrap="square">
            <a:spAutoFit/>
          </a:bodyPr>
          <a:lstStyle/>
          <a:p>
            <a:pPr fontAlgn="b">
              <a:lnSpc>
                <a:spcPct val="150000"/>
              </a:lnSpc>
            </a:pPr>
            <a:r>
              <a:rPr lang="zh-CN" altLang="en-US" sz="1700" b="1" dirty="0" smtClean="0">
                <a:latin typeface="仿宋" panose="02010609060101010101" pitchFamily="49" charset="-122"/>
                <a:ea typeface="仿宋" panose="02010609060101010101" pitchFamily="49" charset="-122"/>
              </a:rPr>
              <a:t>案例分析</a:t>
            </a:r>
            <a:r>
              <a:rPr lang="en-US" altLang="zh-CN" sz="1700" b="1" dirty="0" smtClean="0">
                <a:latin typeface="仿宋" panose="02010609060101010101" pitchFamily="49" charset="-122"/>
                <a:ea typeface="仿宋" panose="02010609060101010101" pitchFamily="49" charset="-122"/>
              </a:rPr>
              <a:t>–</a:t>
            </a:r>
            <a:r>
              <a:rPr lang="zh-CN" altLang="en-US" sz="1700" b="1" dirty="0" smtClean="0">
                <a:latin typeface="仿宋" panose="02010609060101010101" pitchFamily="49" charset="-122"/>
                <a:ea typeface="仿宋" panose="02010609060101010101" pitchFamily="49" charset="-122"/>
              </a:rPr>
              <a:t>高频、累计大额</a:t>
            </a:r>
            <a:endParaRPr lang="en-US" altLang="zh-CN" sz="1700" b="1" dirty="0" smtClean="0">
              <a:latin typeface="仿宋" panose="02010609060101010101" pitchFamily="49" charset="-122"/>
              <a:ea typeface="仿宋" panose="02010609060101010101" pitchFamily="49" charset="-122"/>
            </a:endParaRPr>
          </a:p>
          <a:p>
            <a:pPr>
              <a:lnSpc>
                <a:spcPct val="150000"/>
              </a:lnSpc>
            </a:pPr>
            <a:r>
              <a:rPr lang="en-US" altLang="zh-CN" sz="1700" dirty="0" smtClean="0">
                <a:latin typeface="仿宋" panose="02010609060101010101" pitchFamily="49" charset="-122"/>
                <a:ea typeface="仿宋" panose="02010609060101010101" pitchFamily="49" charset="-122"/>
              </a:rPr>
              <a:t>2016</a:t>
            </a:r>
            <a:r>
              <a:rPr lang="zh-CN" altLang="zh-CN" sz="1700" dirty="0">
                <a:latin typeface="仿宋" panose="02010609060101010101" pitchFamily="49" charset="-122"/>
                <a:ea typeface="仿宋" panose="02010609060101010101" pitchFamily="49" charset="-122"/>
              </a:rPr>
              <a:t>年</a:t>
            </a:r>
            <a:r>
              <a:rPr lang="en-US" altLang="zh-CN" sz="1700" dirty="0">
                <a:latin typeface="仿宋" panose="02010609060101010101" pitchFamily="49" charset="-122"/>
                <a:ea typeface="仿宋" panose="02010609060101010101" pitchFamily="49" charset="-122"/>
              </a:rPr>
              <a:t>7</a:t>
            </a:r>
            <a:r>
              <a:rPr lang="zh-CN" altLang="zh-CN" sz="1700" dirty="0">
                <a:latin typeface="仿宋" panose="02010609060101010101" pitchFamily="49" charset="-122"/>
                <a:ea typeface="仿宋" panose="02010609060101010101" pitchFamily="49" charset="-122"/>
              </a:rPr>
              <a:t>月，客户</a:t>
            </a:r>
            <a:r>
              <a:rPr lang="zh-CN" altLang="zh-CN" sz="1700" dirty="0" smtClean="0">
                <a:latin typeface="仿宋" panose="02010609060101010101" pitchFamily="49" charset="-122"/>
                <a:ea typeface="仿宋" panose="02010609060101010101" pitchFamily="49" charset="-122"/>
              </a:rPr>
              <a:t>王某</a:t>
            </a:r>
            <a:r>
              <a:rPr lang="zh-CN" altLang="en-US" sz="1700" dirty="0" smtClean="0">
                <a:latin typeface="仿宋" panose="02010609060101010101" pitchFamily="49" charset="-122"/>
                <a:ea typeface="仿宋" panose="02010609060101010101" pitchFamily="49" charset="-122"/>
              </a:rPr>
              <a:t>连续多日</a:t>
            </a:r>
            <a:r>
              <a:rPr lang="zh-CN" altLang="zh-CN" sz="1700" dirty="0" smtClean="0">
                <a:latin typeface="仿宋" panose="02010609060101010101" pitchFamily="49" charset="-122"/>
                <a:ea typeface="仿宋" panose="02010609060101010101" pitchFamily="49" charset="-122"/>
              </a:rPr>
              <a:t>在</a:t>
            </a:r>
            <a:r>
              <a:rPr lang="en-US" altLang="zh-CN" sz="1700" dirty="0">
                <a:latin typeface="仿宋" panose="02010609060101010101" pitchFamily="49" charset="-122"/>
                <a:ea typeface="仿宋" panose="02010609060101010101" pitchFamily="49" charset="-122"/>
              </a:rPr>
              <a:t>A</a:t>
            </a:r>
            <a:r>
              <a:rPr lang="zh-CN" altLang="zh-CN" sz="1700" dirty="0">
                <a:latin typeface="仿宋" panose="02010609060101010101" pitchFamily="49" charset="-122"/>
                <a:ea typeface="仿宋" panose="02010609060101010101" pitchFamily="49" charset="-122"/>
              </a:rPr>
              <a:t>银行柜</a:t>
            </a:r>
            <a:r>
              <a:rPr lang="zh-CN" altLang="zh-CN" sz="1700" dirty="0" smtClean="0">
                <a:latin typeface="仿宋" panose="02010609060101010101" pitchFamily="49" charset="-122"/>
                <a:ea typeface="仿宋" panose="02010609060101010101" pitchFamily="49" charset="-122"/>
              </a:rPr>
              <a:t>面从</a:t>
            </a:r>
            <a:r>
              <a:rPr lang="zh-CN" altLang="zh-CN" sz="1700" dirty="0">
                <a:latin typeface="仿宋" panose="02010609060101010101" pitchFamily="49" charset="-122"/>
                <a:ea typeface="仿宋" panose="02010609060101010101" pitchFamily="49" charset="-122"/>
              </a:rPr>
              <a:t>本人账户提取美元</a:t>
            </a:r>
            <a:r>
              <a:rPr lang="zh-CN" altLang="zh-CN" sz="1700" dirty="0" smtClean="0">
                <a:latin typeface="仿宋" panose="02010609060101010101" pitchFamily="49" charset="-122"/>
                <a:ea typeface="仿宋" panose="02010609060101010101" pitchFamily="49" charset="-122"/>
              </a:rPr>
              <a:t>现钞，</a:t>
            </a:r>
            <a:r>
              <a:rPr lang="zh-CN" altLang="zh-CN" sz="1700" dirty="0">
                <a:latin typeface="仿宋" panose="02010609060101010101" pitchFamily="49" charset="-122"/>
                <a:ea typeface="仿宋" panose="02010609060101010101" pitchFamily="49" charset="-122"/>
              </a:rPr>
              <a:t>单笔金额均为</a:t>
            </a:r>
            <a:r>
              <a:rPr lang="en-US" altLang="zh-CN" sz="1700" dirty="0">
                <a:latin typeface="仿宋" panose="02010609060101010101" pitchFamily="49" charset="-122"/>
                <a:ea typeface="仿宋" panose="02010609060101010101" pitchFamily="49" charset="-122"/>
              </a:rPr>
              <a:t>1</a:t>
            </a:r>
            <a:r>
              <a:rPr lang="zh-CN" altLang="zh-CN" sz="1700" dirty="0">
                <a:latin typeface="仿宋" panose="02010609060101010101" pitchFamily="49" charset="-122"/>
                <a:ea typeface="仿宋" panose="02010609060101010101" pitchFamily="49" charset="-122"/>
              </a:rPr>
              <a:t>万</a:t>
            </a:r>
            <a:r>
              <a:rPr lang="zh-CN" altLang="zh-CN" sz="1700" dirty="0" smtClean="0">
                <a:latin typeface="仿宋" panose="02010609060101010101" pitchFamily="49" charset="-122"/>
                <a:ea typeface="仿宋" panose="02010609060101010101" pitchFamily="49" charset="-122"/>
              </a:rPr>
              <a:t>美元</a:t>
            </a:r>
            <a:r>
              <a:rPr lang="zh-CN" altLang="en-US" sz="1700" dirty="0" smtClean="0">
                <a:latin typeface="仿宋" panose="02010609060101010101" pitchFamily="49" charset="-122"/>
                <a:ea typeface="仿宋" panose="02010609060101010101" pitchFamily="49" charset="-122"/>
              </a:rPr>
              <a:t>。</a:t>
            </a:r>
            <a:r>
              <a:rPr lang="zh-CN" altLang="zh-CN" sz="1700" dirty="0">
                <a:latin typeface="仿宋" panose="02010609060101010101" pitchFamily="49" charset="-122"/>
                <a:ea typeface="仿宋" panose="02010609060101010101" pitchFamily="49" charset="-122"/>
              </a:rPr>
              <a:t>当王某在</a:t>
            </a:r>
            <a:r>
              <a:rPr lang="en-US" altLang="zh-CN" sz="1700" dirty="0">
                <a:latin typeface="仿宋" panose="02010609060101010101" pitchFamily="49" charset="-122"/>
                <a:ea typeface="仿宋" panose="02010609060101010101" pitchFamily="49" charset="-122"/>
              </a:rPr>
              <a:t>A</a:t>
            </a:r>
            <a:r>
              <a:rPr lang="zh-CN" altLang="zh-CN" sz="1700" dirty="0">
                <a:latin typeface="仿宋" panose="02010609060101010101" pitchFamily="49" charset="-122"/>
                <a:ea typeface="仿宋" panose="02010609060101010101" pitchFamily="49" charset="-122"/>
              </a:rPr>
              <a:t>银行柜面办理第</a:t>
            </a:r>
            <a:r>
              <a:rPr lang="en-US" altLang="zh-CN" sz="1700" dirty="0">
                <a:latin typeface="仿宋" panose="02010609060101010101" pitchFamily="49" charset="-122"/>
                <a:ea typeface="仿宋" panose="02010609060101010101" pitchFamily="49" charset="-122"/>
              </a:rPr>
              <a:t>4</a:t>
            </a:r>
            <a:r>
              <a:rPr lang="zh-CN" altLang="zh-CN" sz="1700" dirty="0">
                <a:latin typeface="仿宋" panose="02010609060101010101" pitchFamily="49" charset="-122"/>
                <a:ea typeface="仿宋" panose="02010609060101010101" pitchFamily="49" charset="-122"/>
              </a:rPr>
              <a:t>笔</a:t>
            </a:r>
            <a:r>
              <a:rPr lang="en-US" altLang="zh-CN" sz="1700" dirty="0">
                <a:latin typeface="仿宋" panose="02010609060101010101" pitchFamily="49" charset="-122"/>
                <a:ea typeface="仿宋" panose="02010609060101010101" pitchFamily="49" charset="-122"/>
              </a:rPr>
              <a:t>1</a:t>
            </a:r>
            <a:r>
              <a:rPr lang="zh-CN" altLang="zh-CN" sz="1700" dirty="0">
                <a:latin typeface="仿宋" panose="02010609060101010101" pitchFamily="49" charset="-122"/>
                <a:ea typeface="仿宋" panose="02010609060101010101" pitchFamily="49" charset="-122"/>
              </a:rPr>
              <a:t>万美元的取现业务时，</a:t>
            </a:r>
            <a:r>
              <a:rPr lang="en-US" altLang="zh-CN" sz="1700" dirty="0">
                <a:latin typeface="仿宋" panose="02010609060101010101" pitchFamily="49" charset="-122"/>
                <a:ea typeface="仿宋" panose="02010609060101010101" pitchFamily="49" charset="-122"/>
              </a:rPr>
              <a:t>A</a:t>
            </a:r>
            <a:r>
              <a:rPr lang="zh-CN" altLang="zh-CN" sz="1700" dirty="0" smtClean="0">
                <a:latin typeface="仿宋" panose="02010609060101010101" pitchFamily="49" charset="-122"/>
                <a:ea typeface="仿宋" panose="02010609060101010101" pitchFamily="49" charset="-122"/>
              </a:rPr>
              <a:t>银行</a:t>
            </a:r>
            <a:r>
              <a:rPr lang="zh-CN" altLang="en-US" sz="1700" dirty="0" smtClean="0">
                <a:latin typeface="仿宋" panose="02010609060101010101" pitchFamily="49" charset="-122"/>
                <a:ea typeface="仿宋" panose="02010609060101010101" pitchFamily="49" charset="-122"/>
              </a:rPr>
              <a:t>认为</a:t>
            </a:r>
            <a:r>
              <a:rPr lang="zh-CN" altLang="zh-CN" sz="1700" dirty="0" smtClean="0">
                <a:latin typeface="仿宋" panose="02010609060101010101" pitchFamily="49" charset="-122"/>
                <a:ea typeface="仿宋" panose="02010609060101010101" pitchFamily="49" charset="-122"/>
              </a:rPr>
              <a:t>王</a:t>
            </a:r>
            <a:r>
              <a:rPr lang="zh-CN" altLang="zh-CN" sz="1700" dirty="0">
                <a:latin typeface="仿宋" panose="02010609060101010101" pitchFamily="49" charset="-122"/>
                <a:ea typeface="仿宋" panose="02010609060101010101" pitchFamily="49" charset="-122"/>
              </a:rPr>
              <a:t>某的行为</a:t>
            </a:r>
            <a:r>
              <a:rPr lang="zh-CN" altLang="en-US" sz="1700" dirty="0">
                <a:latin typeface="仿宋" panose="02010609060101010101" pitchFamily="49" charset="-122"/>
                <a:ea typeface="仿宋" panose="02010609060101010101" pitchFamily="49" charset="-122"/>
              </a:rPr>
              <a:t>存</a:t>
            </a:r>
            <a:r>
              <a:rPr lang="zh-CN" altLang="zh-CN" sz="1700" dirty="0">
                <a:latin typeface="仿宋" panose="02010609060101010101" pitchFamily="49" charset="-122"/>
                <a:ea typeface="仿宋" panose="02010609060101010101" pitchFamily="49" charset="-122"/>
              </a:rPr>
              <a:t>疑，要求其提供提钞用途证明材料，否则不予办理。据王某描述，</a:t>
            </a:r>
            <a:r>
              <a:rPr lang="en-US" altLang="zh-CN" sz="1700" dirty="0">
                <a:latin typeface="仿宋" panose="02010609060101010101" pitchFamily="49" charset="-122"/>
                <a:ea typeface="仿宋" panose="02010609060101010101" pitchFamily="49" charset="-122"/>
              </a:rPr>
              <a:t>B</a:t>
            </a:r>
            <a:r>
              <a:rPr lang="zh-CN" altLang="zh-CN" sz="1700" dirty="0">
                <a:latin typeface="仿宋" panose="02010609060101010101" pitchFamily="49" charset="-122"/>
                <a:ea typeface="仿宋" panose="02010609060101010101" pitchFamily="49" charset="-122"/>
              </a:rPr>
              <a:t>银行外币理财收益率远高于</a:t>
            </a:r>
            <a:r>
              <a:rPr lang="en-US" altLang="zh-CN" sz="1700" dirty="0">
                <a:latin typeface="仿宋" panose="02010609060101010101" pitchFamily="49" charset="-122"/>
                <a:ea typeface="仿宋" panose="02010609060101010101" pitchFamily="49" charset="-122"/>
              </a:rPr>
              <a:t>A</a:t>
            </a:r>
            <a:r>
              <a:rPr lang="zh-CN" altLang="zh-CN" sz="1700" dirty="0">
                <a:latin typeface="仿宋" panose="02010609060101010101" pitchFamily="49" charset="-122"/>
                <a:ea typeface="仿宋" panose="02010609060101010101" pitchFamily="49" charset="-122"/>
              </a:rPr>
              <a:t>银行，其外币取出是为了存入</a:t>
            </a:r>
            <a:r>
              <a:rPr lang="en-US" altLang="zh-CN" sz="1700" dirty="0">
                <a:latin typeface="仿宋" panose="02010609060101010101" pitchFamily="49" charset="-122"/>
                <a:ea typeface="仿宋" panose="02010609060101010101" pitchFamily="49" charset="-122"/>
              </a:rPr>
              <a:t>B</a:t>
            </a:r>
            <a:r>
              <a:rPr lang="zh-CN" altLang="zh-CN" sz="1700" dirty="0">
                <a:latin typeface="仿宋" panose="02010609060101010101" pitchFamily="49" charset="-122"/>
                <a:ea typeface="仿宋" panose="02010609060101010101" pitchFamily="49" charset="-122"/>
              </a:rPr>
              <a:t>银行用于购买外币理财产品，考虑到</a:t>
            </a:r>
            <a:r>
              <a:rPr lang="zh-CN" altLang="en-US" sz="1700" dirty="0">
                <a:latin typeface="仿宋" panose="02010609060101010101" pitchFamily="49" charset="-122"/>
                <a:ea typeface="仿宋" panose="02010609060101010101" pitchFamily="49" charset="-122"/>
              </a:rPr>
              <a:t>跨行</a:t>
            </a:r>
            <a:r>
              <a:rPr lang="zh-CN" altLang="zh-CN" sz="1700" dirty="0">
                <a:latin typeface="仿宋" panose="02010609060101010101" pitchFamily="49" charset="-122"/>
                <a:ea typeface="仿宋" panose="02010609060101010101" pitchFamily="49" charset="-122"/>
              </a:rPr>
              <a:t>划转需</a:t>
            </a:r>
            <a:r>
              <a:rPr lang="zh-CN" altLang="en-US" sz="1700" dirty="0">
                <a:latin typeface="仿宋" panose="02010609060101010101" pitchFamily="49" charset="-122"/>
                <a:ea typeface="仿宋" panose="02010609060101010101" pitchFamily="49" charset="-122"/>
              </a:rPr>
              <a:t>支付汇款</a:t>
            </a:r>
            <a:r>
              <a:rPr lang="zh-CN" altLang="zh-CN" sz="1700" dirty="0">
                <a:latin typeface="仿宋" panose="02010609060101010101" pitchFamily="49" charset="-122"/>
                <a:ea typeface="仿宋" panose="02010609060101010101" pitchFamily="49" charset="-122"/>
              </a:rPr>
              <a:t>手续费，故选择了现钞交易。为证明自己的说法，王某提供了将外币现钞存入</a:t>
            </a:r>
            <a:r>
              <a:rPr lang="en-US" altLang="zh-CN" sz="1700" dirty="0">
                <a:latin typeface="仿宋" panose="02010609060101010101" pitchFamily="49" charset="-122"/>
                <a:ea typeface="仿宋" panose="02010609060101010101" pitchFamily="49" charset="-122"/>
              </a:rPr>
              <a:t>B</a:t>
            </a:r>
            <a:r>
              <a:rPr lang="zh-CN" altLang="zh-CN" sz="1700" dirty="0">
                <a:latin typeface="仿宋" panose="02010609060101010101" pitchFamily="49" charset="-122"/>
                <a:ea typeface="仿宋" panose="02010609060101010101" pitchFamily="49" charset="-122"/>
              </a:rPr>
              <a:t>银行同名账户的存款回单，</a:t>
            </a:r>
            <a:r>
              <a:rPr lang="en-US" altLang="zh-CN" sz="1700" dirty="0">
                <a:latin typeface="仿宋" panose="02010609060101010101" pitchFamily="49" charset="-122"/>
                <a:ea typeface="仿宋" panose="02010609060101010101" pitchFamily="49" charset="-122"/>
              </a:rPr>
              <a:t>B</a:t>
            </a:r>
            <a:r>
              <a:rPr lang="zh-CN" altLang="zh-CN" sz="1700" dirty="0">
                <a:latin typeface="仿宋" panose="02010609060101010101" pitchFamily="49" charset="-122"/>
                <a:ea typeface="仿宋" panose="02010609060101010101" pitchFamily="49" charset="-122"/>
              </a:rPr>
              <a:t>银行回单上显示的存款时间、金额等要素均能与</a:t>
            </a:r>
            <a:r>
              <a:rPr lang="en-US" altLang="zh-CN" sz="1700" dirty="0">
                <a:latin typeface="仿宋" panose="02010609060101010101" pitchFamily="49" charset="-122"/>
                <a:ea typeface="仿宋" panose="02010609060101010101" pitchFamily="49" charset="-122"/>
              </a:rPr>
              <a:t>A</a:t>
            </a:r>
            <a:r>
              <a:rPr lang="zh-CN" altLang="zh-CN" sz="1700" dirty="0">
                <a:latin typeface="仿宋" panose="02010609060101010101" pitchFamily="49" charset="-122"/>
                <a:ea typeface="仿宋" panose="02010609060101010101" pitchFamily="49" charset="-122"/>
              </a:rPr>
              <a:t>银行的取款相匹配。虽然王某在</a:t>
            </a:r>
            <a:r>
              <a:rPr lang="en-US" altLang="zh-CN" sz="1700" dirty="0">
                <a:latin typeface="仿宋" panose="02010609060101010101" pitchFamily="49" charset="-122"/>
                <a:ea typeface="仿宋" panose="02010609060101010101" pitchFamily="49" charset="-122"/>
              </a:rPr>
              <a:t>1</a:t>
            </a:r>
            <a:r>
              <a:rPr lang="zh-CN" altLang="zh-CN" sz="1700" dirty="0">
                <a:latin typeface="仿宋" panose="02010609060101010101" pitchFamily="49" charset="-122"/>
                <a:ea typeface="仿宋" panose="02010609060101010101" pitchFamily="49" charset="-122"/>
              </a:rPr>
              <a:t>个月中频繁取现多达</a:t>
            </a:r>
            <a:r>
              <a:rPr lang="en-US" altLang="zh-CN" sz="1700" dirty="0">
                <a:latin typeface="仿宋" panose="02010609060101010101" pitchFamily="49" charset="-122"/>
                <a:ea typeface="仿宋" panose="02010609060101010101" pitchFamily="49" charset="-122"/>
              </a:rPr>
              <a:t>18</a:t>
            </a:r>
            <a:r>
              <a:rPr lang="zh-CN" altLang="zh-CN" sz="1700" dirty="0">
                <a:latin typeface="仿宋" panose="02010609060101010101" pitchFamily="49" charset="-122"/>
                <a:ea typeface="仿宋" panose="02010609060101010101" pitchFamily="49" charset="-122"/>
              </a:rPr>
              <a:t>笔</a:t>
            </a:r>
            <a:r>
              <a:rPr lang="en-US" altLang="zh-CN" sz="1700" dirty="0">
                <a:latin typeface="仿宋" panose="02010609060101010101" pitchFamily="49" charset="-122"/>
                <a:ea typeface="仿宋" panose="02010609060101010101" pitchFamily="49" charset="-122"/>
              </a:rPr>
              <a:t>1</a:t>
            </a:r>
            <a:r>
              <a:rPr lang="zh-CN" altLang="zh-CN" sz="1700" dirty="0">
                <a:latin typeface="仿宋" panose="02010609060101010101" pitchFamily="49" charset="-122"/>
                <a:ea typeface="仿宋" panose="02010609060101010101" pitchFamily="49" charset="-122"/>
              </a:rPr>
              <a:t>万美元符合分拆特征，但</a:t>
            </a:r>
            <a:r>
              <a:rPr lang="en-US" altLang="zh-CN" sz="1700" dirty="0">
                <a:latin typeface="仿宋" panose="02010609060101010101" pitchFamily="49" charset="-122"/>
                <a:ea typeface="仿宋" panose="02010609060101010101" pitchFamily="49" charset="-122"/>
              </a:rPr>
              <a:t>A</a:t>
            </a:r>
            <a:r>
              <a:rPr lang="zh-CN" altLang="zh-CN" sz="1700" dirty="0">
                <a:latin typeface="仿宋" panose="02010609060101010101" pitchFamily="49" charset="-122"/>
                <a:ea typeface="仿宋" panose="02010609060101010101" pitchFamily="49" charset="-122"/>
              </a:rPr>
              <a:t>银行通过对王某的展业尽职调查及其提供的相关材料认定其用途合理，故为其办理了取款业务</a:t>
            </a:r>
            <a:r>
              <a:rPr lang="zh-CN" altLang="zh-CN" sz="1700" dirty="0" smtClean="0">
                <a:latin typeface="仿宋" panose="02010609060101010101" pitchFamily="49" charset="-122"/>
                <a:ea typeface="仿宋" panose="02010609060101010101" pitchFamily="49" charset="-122"/>
              </a:rPr>
              <a:t>。</a:t>
            </a:r>
            <a:endParaRPr lang="zh-CN" altLang="zh-CN" sz="1700" dirty="0">
              <a:latin typeface="仿宋" panose="02010609060101010101" pitchFamily="49" charset="-122"/>
              <a:ea typeface="仿宋" panose="02010609060101010101" pitchFamily="49" charset="-122"/>
            </a:endParaRPr>
          </a:p>
        </p:txBody>
      </p:sp>
      <p:sp>
        <p:nvSpPr>
          <p:cNvPr id="11" name="矩形 10"/>
          <p:cNvSpPr/>
          <p:nvPr/>
        </p:nvSpPr>
        <p:spPr>
          <a:xfrm>
            <a:off x="609599" y="5048235"/>
            <a:ext cx="10972799" cy="815864"/>
          </a:xfrm>
          <a:prstGeom prst="rect">
            <a:avLst/>
          </a:prstGeom>
          <a:solidFill>
            <a:schemeClr val="bg1"/>
          </a:solidFill>
          <a:ln>
            <a:solidFill>
              <a:srgbClr val="C00000"/>
            </a:solidFill>
          </a:ln>
        </p:spPr>
        <p:txBody>
          <a:bodyPr wrap="square">
            <a:spAutoFit/>
          </a:bodyPr>
          <a:lstStyle/>
          <a:p>
            <a:pPr algn="just">
              <a:lnSpc>
                <a:spcPct val="150000"/>
              </a:lnSpc>
            </a:pPr>
            <a:r>
              <a:rPr lang="zh-CN" altLang="en-US" sz="1700" b="1" dirty="0" smtClean="0">
                <a:solidFill>
                  <a:srgbClr val="C00000"/>
                </a:solidFill>
                <a:latin typeface="仿宋" panose="02010609060101010101" pitchFamily="49" charset="-122"/>
                <a:ea typeface="仿宋" panose="02010609060101010101" pitchFamily="49" charset="-122"/>
              </a:rPr>
              <a:t>案例启示：</a:t>
            </a:r>
            <a:r>
              <a:rPr lang="zh-CN" altLang="zh-CN" sz="1700" dirty="0" smtClean="0">
                <a:latin typeface="仿宋" panose="02010609060101010101" pitchFamily="49" charset="-122"/>
                <a:ea typeface="仿宋" panose="02010609060101010101" pitchFamily="49" charset="-122"/>
              </a:rPr>
              <a:t>就</a:t>
            </a:r>
            <a:r>
              <a:rPr lang="zh-CN" altLang="zh-CN" sz="1700" dirty="0">
                <a:latin typeface="仿宋" panose="02010609060101010101" pitchFamily="49" charset="-122"/>
                <a:ea typeface="仿宋" panose="02010609060101010101" pitchFamily="49" charset="-122"/>
              </a:rPr>
              <a:t>单笔业务</a:t>
            </a:r>
            <a:r>
              <a:rPr lang="zh-CN" altLang="zh-CN" sz="1700" dirty="0" smtClean="0">
                <a:latin typeface="仿宋" panose="02010609060101010101" pitchFamily="49" charset="-122"/>
                <a:ea typeface="仿宋" panose="02010609060101010101" pitchFamily="49" charset="-122"/>
              </a:rPr>
              <a:t>而言</a:t>
            </a:r>
            <a:r>
              <a:rPr lang="zh-CN" altLang="en-US" sz="1700" dirty="0" smtClean="0">
                <a:latin typeface="仿宋" panose="02010609060101010101" pitchFamily="49" charset="-122"/>
                <a:ea typeface="仿宋" panose="02010609060101010101" pitchFamily="49" charset="-122"/>
              </a:rPr>
              <a:t>，</a:t>
            </a:r>
            <a:r>
              <a:rPr lang="zh-CN" altLang="zh-CN" sz="1700" dirty="0" smtClean="0">
                <a:latin typeface="仿宋" panose="02010609060101010101" pitchFamily="49" charset="-122"/>
                <a:ea typeface="仿宋" panose="02010609060101010101" pitchFamily="49" charset="-122"/>
              </a:rPr>
              <a:t>王</a:t>
            </a:r>
            <a:r>
              <a:rPr lang="zh-CN" altLang="zh-CN" sz="1700" dirty="0">
                <a:latin typeface="仿宋" panose="02010609060101010101" pitchFamily="49" charset="-122"/>
                <a:ea typeface="仿宋" panose="02010609060101010101" pitchFamily="49" charset="-122"/>
              </a:rPr>
              <a:t>某单日单笔及累计取现金额均未超过外汇局规定的</a:t>
            </a:r>
            <a:r>
              <a:rPr lang="en-US" altLang="zh-CN" sz="1700" dirty="0">
                <a:latin typeface="仿宋" panose="02010609060101010101" pitchFamily="49" charset="-122"/>
                <a:ea typeface="仿宋" panose="02010609060101010101" pitchFamily="49" charset="-122"/>
              </a:rPr>
              <a:t>1</a:t>
            </a:r>
            <a:r>
              <a:rPr lang="zh-CN" altLang="zh-CN" sz="1700" dirty="0">
                <a:latin typeface="仿宋" panose="02010609060101010101" pitchFamily="49" charset="-122"/>
                <a:ea typeface="仿宋" panose="02010609060101010101" pitchFamily="49" charset="-122"/>
              </a:rPr>
              <a:t>万美元</a:t>
            </a:r>
            <a:r>
              <a:rPr lang="zh-CN" altLang="zh-CN" sz="1700" dirty="0" smtClean="0">
                <a:latin typeface="仿宋" panose="02010609060101010101" pitchFamily="49" charset="-122"/>
                <a:ea typeface="仿宋" panose="02010609060101010101" pitchFamily="49" charset="-122"/>
              </a:rPr>
              <a:t>限额。</a:t>
            </a:r>
            <a:r>
              <a:rPr lang="zh-CN" altLang="en-US" sz="1700" dirty="0" smtClean="0">
                <a:latin typeface="仿宋" panose="02010609060101010101" pitchFamily="49" charset="-122"/>
                <a:ea typeface="仿宋" panose="02010609060101010101" pitchFamily="49" charset="-122"/>
              </a:rPr>
              <a:t>但对于高频、累计大额交易银行应予以关注，必要时应要求客户出具合理说明。</a:t>
            </a:r>
            <a:endParaRPr lang="zh-CN" altLang="zh-CN" sz="1700" dirty="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142506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24</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noProof="1" smtClean="0">
                <a:solidFill>
                  <a:srgbClr val="000000"/>
                </a:solidFill>
                <a:latin typeface="楷体" panose="02010609060101010101" charset="-122"/>
                <a:ea typeface="楷体" panose="02010609060101010101" charset="-122"/>
                <a:sym typeface="+mn-ea"/>
              </a:rPr>
              <a:t>三</a:t>
            </a:r>
            <a:r>
              <a:rPr lang="zh-CN" altLang="en-US" noProof="1">
                <a:solidFill>
                  <a:srgbClr val="000000"/>
                </a:solidFill>
                <a:latin typeface="楷体" panose="02010609060101010101" charset="-122"/>
                <a:ea typeface="楷体" panose="02010609060101010101" charset="-122"/>
                <a:sym typeface="+mn-ea"/>
              </a:rPr>
              <a:t>、具体业务审核规范</a:t>
            </a: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b="1" dirty="0" smtClean="0">
                <a:solidFill>
                  <a:srgbClr val="000000"/>
                </a:solidFill>
                <a:latin typeface="黑体" panose="02010609060101010101" charset="-122"/>
                <a:ea typeface="黑体" panose="02010609060101010101" charset="-122"/>
              </a:rPr>
              <a:t>四、外汇携带证开立业务</a:t>
            </a:r>
            <a:endParaRPr lang="zh-CN" altLang="zh-CN" dirty="0">
              <a:solidFill>
                <a:srgbClr val="000000"/>
              </a:solidFill>
              <a:latin typeface="仿宋" panose="02010609060101010101" pitchFamily="49" charset="-122"/>
              <a:ea typeface="仿宋" panose="02010609060101010101" pitchFamily="49" charset="-122"/>
            </a:endParaRPr>
          </a:p>
        </p:txBody>
      </p:sp>
      <p:sp>
        <p:nvSpPr>
          <p:cNvPr id="30723" name="文本框 2"/>
          <p:cNvSpPr txBox="1"/>
          <p:nvPr/>
        </p:nvSpPr>
        <p:spPr>
          <a:xfrm>
            <a:off x="1466215" y="1901174"/>
            <a:ext cx="9259570" cy="4708981"/>
          </a:xfrm>
          <a:prstGeom prst="rect">
            <a:avLst/>
          </a:prstGeom>
          <a:noFill/>
          <a:ln w="9525">
            <a:noFill/>
          </a:ln>
        </p:spPr>
        <p:txBody>
          <a:bodyPr wrap="square" anchor="t">
            <a:spAutoFit/>
          </a:bodyPr>
          <a:lstStyle/>
          <a:p>
            <a:r>
              <a:rPr lang="zh-CN" altLang="en-US" sz="2000" b="1" dirty="0" smtClean="0">
                <a:solidFill>
                  <a:srgbClr val="000000"/>
                </a:solidFill>
                <a:latin typeface="仿宋" panose="02010609060101010101" pitchFamily="49" charset="-122"/>
                <a:ea typeface="仿宋" panose="02010609060101010101" pitchFamily="49" charset="-122"/>
              </a:rPr>
              <a:t>（一）业务定义</a:t>
            </a:r>
            <a:endParaRPr lang="en-US" altLang="zh-CN" sz="2000" b="1" dirty="0" smtClean="0">
              <a:solidFill>
                <a:srgbClr val="000000"/>
              </a:solidFill>
              <a:latin typeface="仿宋" panose="02010609060101010101" pitchFamily="49" charset="-122"/>
              <a:ea typeface="仿宋" panose="02010609060101010101" pitchFamily="49" charset="-122"/>
            </a:endParaRPr>
          </a:p>
          <a:p>
            <a:r>
              <a:rPr lang="en-US" altLang="zh-CN" sz="2000" dirty="0" smtClean="0">
                <a:latin typeface="仿宋" panose="02010609060101010101" pitchFamily="49" charset="-122"/>
                <a:ea typeface="仿宋" panose="02010609060101010101" pitchFamily="49" charset="-122"/>
              </a:rPr>
              <a:t>    </a:t>
            </a:r>
            <a:r>
              <a:rPr lang="zh-CN" altLang="zh-CN" sz="2000" dirty="0" smtClean="0">
                <a:latin typeface="仿宋" panose="02010609060101010101" pitchFamily="49" charset="-122"/>
                <a:ea typeface="仿宋" panose="02010609060101010101" pitchFamily="49" charset="-122"/>
              </a:rPr>
              <a:t>个人</a:t>
            </a:r>
            <a:r>
              <a:rPr lang="zh-CN" altLang="zh-CN" sz="2000" dirty="0">
                <a:latin typeface="仿宋" panose="02010609060101010101" pitchFamily="49" charset="-122"/>
                <a:ea typeface="仿宋" panose="02010609060101010101" pitchFamily="49" charset="-122"/>
              </a:rPr>
              <a:t>携带超过规定数额的外币现钞出境，需申领《携带外汇出境许可证》，海关凭《携带证》验放</a:t>
            </a:r>
            <a:r>
              <a:rPr lang="zh-CN" altLang="zh-CN" sz="2000" dirty="0" smtClean="0">
                <a:latin typeface="仿宋" panose="02010609060101010101" pitchFamily="49" charset="-122"/>
                <a:ea typeface="仿宋" panose="02010609060101010101" pitchFamily="49" charset="-122"/>
              </a:rPr>
              <a:t>。</a:t>
            </a:r>
            <a:endParaRPr lang="en-US" altLang="zh-CN" sz="2000" dirty="0">
              <a:latin typeface="仿宋" panose="02010609060101010101" pitchFamily="49" charset="-122"/>
              <a:ea typeface="仿宋" panose="02010609060101010101" pitchFamily="49" charset="-122"/>
            </a:endParaRPr>
          </a:p>
          <a:p>
            <a:endParaRPr lang="en-US" altLang="zh-CN" sz="2000" b="1" dirty="0" smtClean="0">
              <a:solidFill>
                <a:srgbClr val="000000"/>
              </a:solidFill>
              <a:latin typeface="仿宋" panose="02010609060101010101" pitchFamily="49" charset="-122"/>
              <a:ea typeface="仿宋" panose="02010609060101010101" pitchFamily="49" charset="-122"/>
            </a:endParaRPr>
          </a:p>
          <a:p>
            <a:r>
              <a:rPr lang="en-US" altLang="zh-CN" sz="2000" b="1" dirty="0" smtClean="0">
                <a:solidFill>
                  <a:srgbClr val="000000"/>
                </a:solidFill>
                <a:latin typeface="仿宋" panose="02010609060101010101" pitchFamily="49" charset="-122"/>
                <a:ea typeface="仿宋" panose="02010609060101010101" pitchFamily="49" charset="-122"/>
              </a:rPr>
              <a:t>(</a:t>
            </a:r>
            <a:r>
              <a:rPr lang="zh-CN" altLang="en-US" sz="2000" b="1" dirty="0" smtClean="0">
                <a:solidFill>
                  <a:srgbClr val="000000"/>
                </a:solidFill>
                <a:latin typeface="仿宋" panose="02010609060101010101" pitchFamily="49" charset="-122"/>
                <a:ea typeface="仿宋" panose="02010609060101010101" pitchFamily="49" charset="-122"/>
              </a:rPr>
              <a:t>二）审核</a:t>
            </a:r>
            <a:r>
              <a:rPr lang="zh-CN" altLang="en-US" sz="2000" b="1" dirty="0">
                <a:solidFill>
                  <a:srgbClr val="000000"/>
                </a:solidFill>
                <a:latin typeface="仿宋" panose="02010609060101010101" pitchFamily="49" charset="-122"/>
                <a:ea typeface="仿宋" panose="02010609060101010101" pitchFamily="49" charset="-122"/>
              </a:rPr>
              <a:t>材料</a:t>
            </a:r>
            <a:endParaRPr lang="en-US" altLang="zh-CN" sz="2000" b="1" dirty="0">
              <a:solidFill>
                <a:srgbClr val="000000"/>
              </a:solidFill>
              <a:latin typeface="仿宋" panose="02010609060101010101" pitchFamily="49" charset="-122"/>
              <a:ea typeface="仿宋" panose="02010609060101010101" pitchFamily="49" charset="-122"/>
            </a:endParaRPr>
          </a:p>
          <a:p>
            <a:r>
              <a:rPr lang="en-US" altLang="zh-CN" sz="2000" dirty="0" smtClean="0">
                <a:latin typeface="仿宋" panose="02010609060101010101" pitchFamily="49" charset="-122"/>
                <a:ea typeface="仿宋" panose="02010609060101010101" pitchFamily="49" charset="-122"/>
              </a:rPr>
              <a:t>    </a:t>
            </a:r>
            <a:r>
              <a:rPr lang="zh-CN" altLang="zh-CN" sz="2000" dirty="0" smtClean="0">
                <a:latin typeface="仿宋" panose="02010609060101010101" pitchFamily="49" charset="-122"/>
                <a:ea typeface="仿宋" panose="02010609060101010101" pitchFamily="49" charset="-122"/>
              </a:rPr>
              <a:t>客户</a:t>
            </a:r>
            <a:r>
              <a:rPr lang="zh-CN" altLang="zh-CN" sz="2000" dirty="0">
                <a:latin typeface="仿宋" panose="02010609060101010101" pitchFamily="49" charset="-122"/>
                <a:ea typeface="仿宋" panose="02010609060101010101" pitchFamily="49" charset="-122"/>
              </a:rPr>
              <a:t>携带金额在等值</a:t>
            </a:r>
            <a:r>
              <a:rPr lang="en-US" altLang="zh-CN" sz="2000" dirty="0">
                <a:latin typeface="仿宋" panose="02010609060101010101" pitchFamily="49" charset="-122"/>
                <a:ea typeface="仿宋" panose="02010609060101010101" pitchFamily="49" charset="-122"/>
              </a:rPr>
              <a:t>5000</a:t>
            </a:r>
            <a:r>
              <a:rPr lang="zh-CN" altLang="zh-CN" sz="2000" dirty="0">
                <a:latin typeface="仿宋" panose="02010609060101010101" pitchFamily="49" charset="-122"/>
                <a:ea typeface="仿宋" panose="02010609060101010101" pitchFamily="49" charset="-122"/>
              </a:rPr>
              <a:t>美元以上至</a:t>
            </a:r>
            <a:r>
              <a:rPr lang="en-US" altLang="zh-CN" sz="2000" dirty="0">
                <a:latin typeface="仿宋" panose="02010609060101010101" pitchFamily="49" charset="-122"/>
                <a:ea typeface="仿宋" panose="02010609060101010101" pitchFamily="49" charset="-122"/>
              </a:rPr>
              <a:t>10000</a:t>
            </a:r>
            <a:r>
              <a:rPr lang="zh-CN" altLang="zh-CN" sz="2000" dirty="0">
                <a:latin typeface="仿宋" panose="02010609060101010101" pitchFamily="49" charset="-122"/>
                <a:ea typeface="仿宋" panose="02010609060101010101" pitchFamily="49" charset="-122"/>
              </a:rPr>
              <a:t>美元（含）的</a:t>
            </a:r>
            <a:r>
              <a:rPr lang="en-US" altLang="zh-CN" sz="2000" dirty="0">
                <a:latin typeface="仿宋" panose="02010609060101010101" pitchFamily="49" charset="-122"/>
                <a:ea typeface="仿宋" panose="02010609060101010101" pitchFamily="49" charset="-122"/>
              </a:rPr>
              <a:t>, </a:t>
            </a:r>
            <a:r>
              <a:rPr lang="zh-CN" altLang="en-US" sz="2000" dirty="0" smtClean="0">
                <a:latin typeface="仿宋" panose="02010609060101010101" pitchFamily="49" charset="-122"/>
                <a:ea typeface="仿宋" panose="02010609060101010101" pitchFamily="49" charset="-122"/>
              </a:rPr>
              <a:t>银行应审核：</a:t>
            </a:r>
            <a:endParaRPr lang="en-US" altLang="zh-CN" sz="2000" dirty="0" smtClean="0">
              <a:latin typeface="仿宋" panose="02010609060101010101" pitchFamily="49" charset="-122"/>
              <a:ea typeface="仿宋" panose="02010609060101010101" pitchFamily="49" charset="-122"/>
            </a:endParaRPr>
          </a:p>
          <a:p>
            <a:r>
              <a:rPr lang="en-US" altLang="zh-CN" sz="2000" dirty="0" smtClean="0">
                <a:latin typeface="仿宋" panose="02010609060101010101" pitchFamily="49" charset="-122"/>
                <a:ea typeface="仿宋" panose="02010609060101010101" pitchFamily="49" charset="-122"/>
              </a:rPr>
              <a:t>    1.</a:t>
            </a:r>
            <a:r>
              <a:rPr lang="zh-CN" altLang="zh-CN" sz="2000" dirty="0" smtClean="0">
                <a:latin typeface="仿宋" panose="02010609060101010101" pitchFamily="49" charset="-122"/>
                <a:ea typeface="仿宋" panose="02010609060101010101" pitchFamily="49" charset="-122"/>
              </a:rPr>
              <a:t>个人</a:t>
            </a:r>
            <a:r>
              <a:rPr lang="zh-CN" altLang="zh-CN" sz="2000" dirty="0">
                <a:latin typeface="仿宋" panose="02010609060101010101" pitchFamily="49" charset="-122"/>
                <a:ea typeface="仿宋" panose="02010609060101010101" pitchFamily="49" charset="-122"/>
              </a:rPr>
              <a:t>原提钞银行开立的存款证明（利息清单或取款凭条）或相关购汇</a:t>
            </a:r>
            <a:r>
              <a:rPr lang="zh-CN" altLang="zh-CN" sz="2000" dirty="0" smtClean="0">
                <a:latin typeface="仿宋" panose="02010609060101010101" pitchFamily="49" charset="-122"/>
                <a:ea typeface="仿宋" panose="02010609060101010101" pitchFamily="49" charset="-122"/>
              </a:rPr>
              <a:t>凭证</a:t>
            </a:r>
            <a:endParaRPr lang="en-US" altLang="zh-CN" sz="2000" dirty="0" smtClean="0">
              <a:latin typeface="仿宋" panose="02010609060101010101" pitchFamily="49" charset="-122"/>
              <a:ea typeface="仿宋" panose="02010609060101010101" pitchFamily="49" charset="-122"/>
            </a:endParaRPr>
          </a:p>
          <a:p>
            <a:r>
              <a:rPr lang="en-US" altLang="zh-CN" sz="2000" dirty="0" smtClean="0">
                <a:latin typeface="仿宋" panose="02010609060101010101" pitchFamily="49" charset="-122"/>
                <a:ea typeface="仿宋" panose="02010609060101010101" pitchFamily="49" charset="-122"/>
              </a:rPr>
              <a:t>    2.</a:t>
            </a:r>
            <a:r>
              <a:rPr lang="zh-CN" altLang="en-US" sz="2000" dirty="0" smtClean="0">
                <a:latin typeface="仿宋" panose="02010609060101010101" pitchFamily="49" charset="-122"/>
                <a:ea typeface="仿宋" panose="02010609060101010101" pitchFamily="49" charset="-122"/>
              </a:rPr>
              <a:t>个人</a:t>
            </a:r>
            <a:r>
              <a:rPr lang="zh-CN" altLang="zh-CN" sz="2000" dirty="0" smtClean="0">
                <a:latin typeface="仿宋" panose="02010609060101010101" pitchFamily="49" charset="-122"/>
                <a:ea typeface="仿宋" panose="02010609060101010101" pitchFamily="49" charset="-122"/>
              </a:rPr>
              <a:t>护照</a:t>
            </a:r>
            <a:r>
              <a:rPr lang="zh-CN" altLang="zh-CN" sz="2000" dirty="0">
                <a:latin typeface="仿宋" panose="02010609060101010101" pitchFamily="49" charset="-122"/>
                <a:ea typeface="仿宋" panose="02010609060101010101" pitchFamily="49" charset="-122"/>
              </a:rPr>
              <a:t>或往来港澳通行证、往来台湾通行证</a:t>
            </a:r>
            <a:r>
              <a:rPr lang="zh-CN" altLang="zh-CN" sz="2000" dirty="0" smtClean="0">
                <a:latin typeface="仿宋" panose="02010609060101010101" pitchFamily="49" charset="-122"/>
                <a:ea typeface="仿宋" panose="02010609060101010101" pitchFamily="49" charset="-122"/>
              </a:rPr>
              <a:t>、有效</a:t>
            </a:r>
            <a:r>
              <a:rPr lang="zh-CN" altLang="zh-CN" sz="2000" dirty="0">
                <a:latin typeface="仿宋" panose="02010609060101010101" pitchFamily="49" charset="-122"/>
                <a:ea typeface="仿宋" panose="02010609060101010101" pitchFamily="49" charset="-122"/>
              </a:rPr>
              <a:t>签证和</a:t>
            </a:r>
            <a:r>
              <a:rPr lang="zh-CN" altLang="zh-CN" sz="2000" dirty="0" smtClean="0">
                <a:latin typeface="仿宋" panose="02010609060101010101" pitchFamily="49" charset="-122"/>
                <a:ea typeface="仿宋" panose="02010609060101010101" pitchFamily="49" charset="-122"/>
              </a:rPr>
              <a:t>签注</a:t>
            </a:r>
            <a:endParaRPr lang="en-US" altLang="zh-CN" sz="2000" dirty="0" smtClean="0">
              <a:latin typeface="仿宋" panose="02010609060101010101" pitchFamily="49" charset="-122"/>
              <a:ea typeface="仿宋" panose="02010609060101010101" pitchFamily="49" charset="-122"/>
            </a:endParaRPr>
          </a:p>
          <a:p>
            <a:r>
              <a:rPr lang="en-US" altLang="zh-CN" sz="2000" dirty="0" smtClean="0">
                <a:latin typeface="仿宋" panose="02010609060101010101" pitchFamily="49" charset="-122"/>
                <a:ea typeface="仿宋" panose="02010609060101010101" pitchFamily="49" charset="-122"/>
              </a:rPr>
              <a:t>    </a:t>
            </a:r>
            <a:r>
              <a:rPr lang="zh-CN" altLang="zh-CN" sz="2000" dirty="0" smtClean="0">
                <a:latin typeface="仿宋" panose="02010609060101010101" pitchFamily="49" charset="-122"/>
                <a:ea typeface="仿宋" panose="02010609060101010101" pitchFamily="49" charset="-122"/>
              </a:rPr>
              <a:t>如</a:t>
            </a:r>
            <a:r>
              <a:rPr lang="zh-CN" altLang="zh-CN" sz="2000" dirty="0">
                <a:latin typeface="仿宋" panose="02010609060101010101" pitchFamily="49" charset="-122"/>
                <a:ea typeface="仿宋" panose="02010609060101010101" pitchFamily="49" charset="-122"/>
              </a:rPr>
              <a:t>从直系亲属外汇存款中提取外币现钞的，还应提供直系亲属关系</a:t>
            </a:r>
            <a:r>
              <a:rPr lang="zh-CN" altLang="zh-CN" sz="2000" dirty="0" smtClean="0">
                <a:latin typeface="仿宋" panose="02010609060101010101" pitchFamily="49" charset="-122"/>
                <a:ea typeface="仿宋" panose="02010609060101010101" pitchFamily="49" charset="-122"/>
              </a:rPr>
              <a:t>证明。</a:t>
            </a:r>
            <a:endParaRPr lang="en-US" altLang="zh-CN" sz="2000" dirty="0" smtClean="0">
              <a:latin typeface="仿宋" panose="02010609060101010101" pitchFamily="49" charset="-122"/>
              <a:ea typeface="仿宋" panose="02010609060101010101" pitchFamily="49" charset="-122"/>
            </a:endParaRPr>
          </a:p>
          <a:p>
            <a:r>
              <a:rPr lang="zh-CN" altLang="en-US" sz="2000" b="1" dirty="0">
                <a:solidFill>
                  <a:srgbClr val="000000"/>
                </a:solidFill>
                <a:latin typeface="仿宋" panose="02010609060101010101" pitchFamily="49" charset="-122"/>
                <a:ea typeface="仿宋" panose="02010609060101010101" pitchFamily="49" charset="-122"/>
              </a:rPr>
              <a:t> </a:t>
            </a:r>
            <a:endParaRPr lang="en-US" altLang="zh-CN" sz="2000" b="1" dirty="0" smtClean="0">
              <a:solidFill>
                <a:srgbClr val="000000"/>
              </a:solidFill>
              <a:latin typeface="仿宋" panose="02010609060101010101" pitchFamily="49" charset="-122"/>
              <a:ea typeface="仿宋" panose="02010609060101010101" pitchFamily="49" charset="-122"/>
            </a:endParaRPr>
          </a:p>
          <a:p>
            <a:r>
              <a:rPr lang="zh-CN" altLang="en-US" sz="2000" b="1" dirty="0" smtClean="0">
                <a:solidFill>
                  <a:srgbClr val="000000"/>
                </a:solidFill>
                <a:latin typeface="仿宋" panose="02010609060101010101" pitchFamily="49" charset="-122"/>
                <a:ea typeface="仿宋" panose="02010609060101010101" pitchFamily="49" charset="-122"/>
              </a:rPr>
              <a:t>（</a:t>
            </a:r>
            <a:r>
              <a:rPr lang="zh-CN" altLang="en-US" sz="2000" b="1" dirty="0">
                <a:solidFill>
                  <a:srgbClr val="000000"/>
                </a:solidFill>
                <a:latin typeface="仿宋" panose="02010609060101010101" pitchFamily="49" charset="-122"/>
                <a:ea typeface="仿宋" panose="02010609060101010101" pitchFamily="49" charset="-122"/>
              </a:rPr>
              <a:t>三）审核原则及要点</a:t>
            </a:r>
            <a:endParaRPr lang="en-US" altLang="zh-CN" sz="2000" b="1" dirty="0">
              <a:solidFill>
                <a:srgbClr val="000000"/>
              </a:solidFill>
              <a:latin typeface="仿宋" panose="02010609060101010101" pitchFamily="49" charset="-122"/>
              <a:ea typeface="仿宋" panose="02010609060101010101" pitchFamily="49" charset="-122"/>
            </a:endParaRPr>
          </a:p>
          <a:p>
            <a:pPr marL="914400" lvl="1" indent="-457200">
              <a:buFont typeface="+mj-lt"/>
              <a:buAutoNum type="arabicPeriod"/>
            </a:pPr>
            <a:r>
              <a:rPr lang="zh-CN" altLang="zh-CN" sz="2000" dirty="0">
                <a:latin typeface="仿宋" panose="02010609060101010101" pitchFamily="49" charset="-122"/>
                <a:ea typeface="仿宋" panose="02010609060101010101" pitchFamily="49" charset="-122"/>
              </a:rPr>
              <a:t>审核提供的相关材料是否真实有效；</a:t>
            </a:r>
            <a:endParaRPr lang="en-US" altLang="zh-CN" sz="2000" dirty="0">
              <a:latin typeface="仿宋" panose="02010609060101010101" pitchFamily="49" charset="-122"/>
              <a:ea typeface="仿宋" panose="02010609060101010101" pitchFamily="49" charset="-122"/>
            </a:endParaRPr>
          </a:p>
          <a:p>
            <a:pPr marL="914400" lvl="1" indent="-457200">
              <a:buFont typeface="+mj-lt"/>
              <a:buAutoNum type="arabicPeriod"/>
            </a:pPr>
            <a:r>
              <a:rPr lang="zh-CN" altLang="zh-CN" sz="2000" dirty="0">
                <a:latin typeface="仿宋" panose="02010609060101010101" pitchFamily="49" charset="-122"/>
                <a:ea typeface="仿宋" panose="02010609060101010101" pitchFamily="49" charset="-122"/>
              </a:rPr>
              <a:t>存款证明或相关购汇凭证金额应大于等于客户开立外币携带证的金额；</a:t>
            </a:r>
          </a:p>
          <a:p>
            <a:r>
              <a:rPr lang="zh-CN" altLang="zh-CN" sz="2000" dirty="0" smtClean="0">
                <a:latin typeface="仿宋" panose="02010609060101010101" pitchFamily="49" charset="-122"/>
                <a:ea typeface="仿宋" panose="02010609060101010101" pitchFamily="49" charset="-122"/>
              </a:rPr>
              <a:t> </a:t>
            </a:r>
            <a:endParaRPr lang="zh-CN" altLang="zh-CN" sz="2000" dirty="0">
              <a:latin typeface="仿宋" panose="02010609060101010101" pitchFamily="49" charset="-122"/>
              <a:ea typeface="仿宋" panose="02010609060101010101" pitchFamily="49" charset="-122"/>
            </a:endParaRPr>
          </a:p>
          <a:p>
            <a:endParaRPr lang="zh-CN" altLang="zh-CN" sz="2000" dirty="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1502805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fade">
                                      <p:cBhvr>
                                        <p:cTn id="7" dur="500"/>
                                        <p:tgtEl>
                                          <p:spTgt spid="307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723">
                                            <p:txEl>
                                              <p:pRg st="1" end="1"/>
                                            </p:txEl>
                                          </p:spTgt>
                                        </p:tgtEl>
                                        <p:attrNameLst>
                                          <p:attrName>style.visibility</p:attrName>
                                        </p:attrNameLst>
                                      </p:cBhvr>
                                      <p:to>
                                        <p:strVal val="visible"/>
                                      </p:to>
                                    </p:set>
                                    <p:animEffect transition="in" filter="fade">
                                      <p:cBhvr>
                                        <p:cTn id="12" dur="500"/>
                                        <p:tgtEl>
                                          <p:spTgt spid="307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0723">
                                            <p:txEl>
                                              <p:pRg st="3" end="3"/>
                                            </p:txEl>
                                          </p:spTgt>
                                        </p:tgtEl>
                                        <p:attrNameLst>
                                          <p:attrName>style.visibility</p:attrName>
                                        </p:attrNameLst>
                                      </p:cBhvr>
                                      <p:to>
                                        <p:strVal val="visible"/>
                                      </p:to>
                                    </p:set>
                                    <p:animEffect transition="in" filter="fade">
                                      <p:cBhvr>
                                        <p:cTn id="17" dur="500"/>
                                        <p:tgtEl>
                                          <p:spTgt spid="3072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0723">
                                            <p:txEl>
                                              <p:pRg st="4" end="4"/>
                                            </p:txEl>
                                          </p:spTgt>
                                        </p:tgtEl>
                                        <p:attrNameLst>
                                          <p:attrName>style.visibility</p:attrName>
                                        </p:attrNameLst>
                                      </p:cBhvr>
                                      <p:to>
                                        <p:strVal val="visible"/>
                                      </p:to>
                                    </p:set>
                                    <p:animEffect transition="in" filter="fade">
                                      <p:cBhvr>
                                        <p:cTn id="22" dur="500"/>
                                        <p:tgtEl>
                                          <p:spTgt spid="3072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0723">
                                            <p:txEl>
                                              <p:pRg st="5" end="5"/>
                                            </p:txEl>
                                          </p:spTgt>
                                        </p:tgtEl>
                                        <p:attrNameLst>
                                          <p:attrName>style.visibility</p:attrName>
                                        </p:attrNameLst>
                                      </p:cBhvr>
                                      <p:to>
                                        <p:strVal val="visible"/>
                                      </p:to>
                                    </p:set>
                                    <p:animEffect transition="in" filter="fade">
                                      <p:cBhvr>
                                        <p:cTn id="27" dur="500"/>
                                        <p:tgtEl>
                                          <p:spTgt spid="3072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0723">
                                            <p:txEl>
                                              <p:pRg st="6" end="6"/>
                                            </p:txEl>
                                          </p:spTgt>
                                        </p:tgtEl>
                                        <p:attrNameLst>
                                          <p:attrName>style.visibility</p:attrName>
                                        </p:attrNameLst>
                                      </p:cBhvr>
                                      <p:to>
                                        <p:strVal val="visible"/>
                                      </p:to>
                                    </p:set>
                                    <p:animEffect transition="in" filter="fade">
                                      <p:cBhvr>
                                        <p:cTn id="32" dur="500"/>
                                        <p:tgtEl>
                                          <p:spTgt spid="3072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0723">
                                            <p:txEl>
                                              <p:pRg st="7" end="7"/>
                                            </p:txEl>
                                          </p:spTgt>
                                        </p:tgtEl>
                                        <p:attrNameLst>
                                          <p:attrName>style.visibility</p:attrName>
                                        </p:attrNameLst>
                                      </p:cBhvr>
                                      <p:to>
                                        <p:strVal val="visible"/>
                                      </p:to>
                                    </p:set>
                                    <p:animEffect transition="in" filter="fade">
                                      <p:cBhvr>
                                        <p:cTn id="37" dur="500"/>
                                        <p:tgtEl>
                                          <p:spTgt spid="3072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0723">
                                            <p:txEl>
                                              <p:pRg st="8" end="8"/>
                                            </p:txEl>
                                          </p:spTgt>
                                        </p:tgtEl>
                                        <p:attrNameLst>
                                          <p:attrName>style.visibility</p:attrName>
                                        </p:attrNameLst>
                                      </p:cBhvr>
                                      <p:to>
                                        <p:strVal val="visible"/>
                                      </p:to>
                                    </p:set>
                                    <p:animEffect transition="in" filter="fade">
                                      <p:cBhvr>
                                        <p:cTn id="42" dur="500"/>
                                        <p:tgtEl>
                                          <p:spTgt spid="3072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0723">
                                            <p:txEl>
                                              <p:pRg st="9" end="9"/>
                                            </p:txEl>
                                          </p:spTgt>
                                        </p:tgtEl>
                                        <p:attrNameLst>
                                          <p:attrName>style.visibility</p:attrName>
                                        </p:attrNameLst>
                                      </p:cBhvr>
                                      <p:to>
                                        <p:strVal val="visible"/>
                                      </p:to>
                                    </p:set>
                                    <p:animEffect transition="in" filter="fade">
                                      <p:cBhvr>
                                        <p:cTn id="47" dur="500"/>
                                        <p:tgtEl>
                                          <p:spTgt spid="30723">
                                            <p:txEl>
                                              <p:pRg st="9" end="9"/>
                                            </p:txEl>
                                          </p:spTgt>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30723">
                                            <p:txEl>
                                              <p:pRg st="10" end="10"/>
                                            </p:txEl>
                                          </p:spTgt>
                                        </p:tgtEl>
                                        <p:attrNameLst>
                                          <p:attrName>style.visibility</p:attrName>
                                        </p:attrNameLst>
                                      </p:cBhvr>
                                      <p:to>
                                        <p:strVal val="visible"/>
                                      </p:to>
                                    </p:set>
                                    <p:animEffect transition="in" filter="fade">
                                      <p:cBhvr>
                                        <p:cTn id="50" dur="500"/>
                                        <p:tgtEl>
                                          <p:spTgt spid="30723">
                                            <p:txEl>
                                              <p:pRg st="10" end="10"/>
                                            </p:txEl>
                                          </p:spTgt>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30723">
                                            <p:txEl>
                                              <p:pRg st="11" end="11"/>
                                            </p:txEl>
                                          </p:spTgt>
                                        </p:tgtEl>
                                        <p:attrNameLst>
                                          <p:attrName>style.visibility</p:attrName>
                                        </p:attrNameLst>
                                      </p:cBhvr>
                                      <p:to>
                                        <p:strVal val="visible"/>
                                      </p:to>
                                    </p:set>
                                    <p:animEffect transition="in" filter="fade">
                                      <p:cBhvr>
                                        <p:cTn id="53" dur="500"/>
                                        <p:tgtEl>
                                          <p:spTgt spid="30723">
                                            <p:txEl>
                                              <p:pRg st="11" end="11"/>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30723">
                                            <p:txEl>
                                              <p:pRg st="12" end="12"/>
                                            </p:txEl>
                                          </p:spTgt>
                                        </p:tgtEl>
                                        <p:attrNameLst>
                                          <p:attrName>style.visibility</p:attrName>
                                        </p:attrNameLst>
                                      </p:cBhvr>
                                      <p:to>
                                        <p:strVal val="visible"/>
                                      </p:to>
                                    </p:set>
                                    <p:animEffect transition="in" filter="fade">
                                      <p:cBhvr>
                                        <p:cTn id="58" dur="500"/>
                                        <p:tgtEl>
                                          <p:spTgt spid="3072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25</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sym typeface="+mn-ea"/>
              </a:rPr>
              <a:t>三、具体业务审核规范</a:t>
            </a:r>
            <a:r>
              <a:rPr lang="zh-CN" altLang="en-US" b="1" dirty="0"/>
              <a:t/>
            </a:r>
            <a:br>
              <a:rPr lang="zh-CN" altLang="en-US" b="1" dirty="0"/>
            </a:b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b="1" dirty="0" smtClean="0">
                <a:solidFill>
                  <a:srgbClr val="000000"/>
                </a:solidFill>
                <a:latin typeface="黑体" panose="02010609060101010101" charset="-122"/>
                <a:ea typeface="黑体" panose="02010609060101010101" charset="-122"/>
              </a:rPr>
              <a:t>四、外汇携带证开立业务</a:t>
            </a:r>
            <a:endParaRPr lang="zh-CN" altLang="zh-CN" dirty="0">
              <a:solidFill>
                <a:srgbClr val="000000"/>
              </a:solidFill>
              <a:latin typeface="仿宋" panose="02010609060101010101" pitchFamily="49" charset="-122"/>
              <a:ea typeface="仿宋" panose="02010609060101010101" pitchFamily="49" charset="-122"/>
            </a:endParaRPr>
          </a:p>
        </p:txBody>
      </p:sp>
      <p:sp>
        <p:nvSpPr>
          <p:cNvPr id="30723" name="文本框 2"/>
          <p:cNvSpPr txBox="1"/>
          <p:nvPr/>
        </p:nvSpPr>
        <p:spPr>
          <a:xfrm>
            <a:off x="1466215" y="1901174"/>
            <a:ext cx="9259570" cy="3631763"/>
          </a:xfrm>
          <a:prstGeom prst="rect">
            <a:avLst/>
          </a:prstGeom>
          <a:noFill/>
          <a:ln w="9525">
            <a:noFill/>
          </a:ln>
        </p:spPr>
        <p:txBody>
          <a:bodyPr wrap="square" anchor="t">
            <a:spAutoFit/>
          </a:bodyPr>
          <a:lstStyle/>
          <a:p>
            <a:r>
              <a:rPr lang="zh-CN" altLang="en-US" sz="2000" b="1" dirty="0" smtClean="0">
                <a:solidFill>
                  <a:srgbClr val="000000"/>
                </a:solidFill>
                <a:latin typeface="仿宋" panose="02010609060101010101" pitchFamily="49" charset="-122"/>
                <a:ea typeface="仿宋" panose="02010609060101010101" pitchFamily="49" charset="-122"/>
              </a:rPr>
              <a:t>（四）风险提示</a:t>
            </a:r>
            <a:endParaRPr lang="en-US" altLang="zh-CN" sz="2000" b="1" dirty="0" smtClean="0">
              <a:solidFill>
                <a:srgbClr val="000000"/>
              </a:solidFill>
              <a:latin typeface="仿宋" panose="02010609060101010101" pitchFamily="49" charset="-122"/>
              <a:ea typeface="仿宋" panose="02010609060101010101" pitchFamily="49" charset="-122"/>
            </a:endParaRPr>
          </a:p>
          <a:p>
            <a:pPr marL="914400" lvl="1" indent="-457200">
              <a:lnSpc>
                <a:spcPct val="150000"/>
              </a:lnSpc>
              <a:buFont typeface="+mj-lt"/>
              <a:buAutoNum type="arabicPeriod"/>
            </a:pPr>
            <a:r>
              <a:rPr lang="zh-CN" altLang="zh-CN" sz="2000" dirty="0" smtClean="0">
                <a:latin typeface="仿宋" panose="02010609060101010101" pitchFamily="49" charset="-122"/>
                <a:ea typeface="仿宋" panose="02010609060101010101" pitchFamily="49" charset="-122"/>
              </a:rPr>
              <a:t>关注</a:t>
            </a:r>
            <a:r>
              <a:rPr lang="zh-CN" altLang="zh-CN" sz="2000" dirty="0">
                <a:latin typeface="仿宋" panose="02010609060101010101" pitchFamily="49" charset="-122"/>
                <a:ea typeface="仿宋" panose="02010609060101010101" pitchFamily="49" charset="-122"/>
              </a:rPr>
              <a:t>客户</a:t>
            </a:r>
            <a:r>
              <a:rPr lang="zh-CN" altLang="zh-CN" sz="2000" dirty="0" smtClean="0">
                <a:latin typeface="仿宋" panose="02010609060101010101" pitchFamily="49" charset="-122"/>
                <a:ea typeface="仿宋" panose="02010609060101010101" pitchFamily="49" charset="-122"/>
              </a:rPr>
              <a:t>提供资料</a:t>
            </a:r>
            <a:r>
              <a:rPr lang="zh-CN" altLang="zh-CN" sz="2000" dirty="0">
                <a:latin typeface="仿宋" panose="02010609060101010101" pitchFamily="49" charset="-122"/>
                <a:ea typeface="仿宋" panose="02010609060101010101" pitchFamily="49" charset="-122"/>
              </a:rPr>
              <a:t>的真实性和一致性</a:t>
            </a:r>
            <a:r>
              <a:rPr lang="zh-CN" altLang="zh-CN" sz="2000" dirty="0" smtClean="0">
                <a:latin typeface="仿宋" panose="02010609060101010101" pitchFamily="49" charset="-122"/>
                <a:ea typeface="仿宋" panose="02010609060101010101" pitchFamily="49" charset="-122"/>
              </a:rPr>
              <a:t>。</a:t>
            </a:r>
            <a:endParaRPr lang="en-US" altLang="zh-CN" sz="2000" dirty="0">
              <a:latin typeface="仿宋" panose="02010609060101010101" pitchFamily="49" charset="-122"/>
              <a:ea typeface="仿宋" panose="02010609060101010101" pitchFamily="49" charset="-122"/>
            </a:endParaRPr>
          </a:p>
          <a:p>
            <a:pPr marL="914400" lvl="1" indent="-457200">
              <a:lnSpc>
                <a:spcPct val="150000"/>
              </a:lnSpc>
              <a:buFont typeface="+mj-lt"/>
              <a:buAutoNum type="arabicPeriod"/>
            </a:pPr>
            <a:r>
              <a:rPr lang="zh-CN" altLang="zh-CN" sz="2000" dirty="0" smtClean="0">
                <a:latin typeface="仿宋" panose="02010609060101010101" pitchFamily="49" charset="-122"/>
                <a:ea typeface="仿宋" panose="02010609060101010101" pitchFamily="49" charset="-122"/>
              </a:rPr>
              <a:t>携带等值</a:t>
            </a:r>
            <a:r>
              <a:rPr lang="en-US" altLang="zh-CN" sz="2000" dirty="0" smtClean="0">
                <a:latin typeface="仿宋" panose="02010609060101010101" pitchFamily="49" charset="-122"/>
                <a:ea typeface="仿宋" panose="02010609060101010101" pitchFamily="49" charset="-122"/>
              </a:rPr>
              <a:t>1</a:t>
            </a:r>
            <a:r>
              <a:rPr lang="zh-CN" altLang="zh-CN" sz="2000" dirty="0" smtClean="0">
                <a:latin typeface="仿宋" panose="02010609060101010101" pitchFamily="49" charset="-122"/>
                <a:ea typeface="仿宋" panose="02010609060101010101" pitchFamily="49" charset="-122"/>
              </a:rPr>
              <a:t>万美元以上外币现钞出境的，符合以下条件可以向当地外汇局申请办理外币携带证，</a:t>
            </a:r>
            <a:r>
              <a:rPr lang="zh-CN" altLang="en-US" sz="2000" dirty="0" smtClean="0">
                <a:latin typeface="仿宋" panose="02010609060101010101" pitchFamily="49" charset="-122"/>
                <a:ea typeface="仿宋" panose="02010609060101010101" pitchFamily="49" charset="-122"/>
              </a:rPr>
              <a:t>同时</a:t>
            </a:r>
            <a:r>
              <a:rPr lang="zh-CN" altLang="zh-CN" sz="2000" dirty="0" smtClean="0">
                <a:latin typeface="仿宋" panose="02010609060101010101" pitchFamily="49" charset="-122"/>
                <a:ea typeface="仿宋" panose="02010609060101010101" pitchFamily="49" charset="-122"/>
              </a:rPr>
              <a:t>银行应向客户做好相应的政策解释和宣传工作：</a:t>
            </a:r>
          </a:p>
          <a:p>
            <a:pPr>
              <a:lnSpc>
                <a:spcPct val="150000"/>
              </a:lnSpc>
            </a:pPr>
            <a:r>
              <a:rPr lang="en-US" altLang="zh-CN" sz="2000" dirty="0">
                <a:latin typeface="仿宋" panose="02010609060101010101" pitchFamily="49" charset="-122"/>
                <a:ea typeface="仿宋" panose="02010609060101010101" pitchFamily="49" charset="-122"/>
              </a:rPr>
              <a:t> </a:t>
            </a:r>
            <a:r>
              <a:rPr lang="en-US" altLang="zh-CN" sz="2000" dirty="0" smtClean="0">
                <a:latin typeface="仿宋" panose="02010609060101010101" pitchFamily="49" charset="-122"/>
                <a:ea typeface="仿宋" panose="02010609060101010101" pitchFamily="49" charset="-122"/>
              </a:rPr>
              <a:t> 	</a:t>
            </a:r>
            <a:r>
              <a:rPr lang="zh-CN" altLang="en-US" sz="2000" dirty="0" smtClean="0">
                <a:latin typeface="仿宋" panose="02010609060101010101" pitchFamily="49" charset="-122"/>
                <a:ea typeface="仿宋" panose="02010609060101010101" pitchFamily="49" charset="-122"/>
              </a:rPr>
              <a:t>（</a:t>
            </a:r>
            <a:r>
              <a:rPr lang="en-US" altLang="zh-CN" sz="2000" dirty="0" smtClean="0">
                <a:latin typeface="仿宋" panose="02010609060101010101" pitchFamily="49" charset="-122"/>
                <a:ea typeface="仿宋" panose="02010609060101010101" pitchFamily="49" charset="-122"/>
              </a:rPr>
              <a:t>1</a:t>
            </a:r>
            <a:r>
              <a:rPr lang="zh-CN" altLang="en-US" sz="2000" dirty="0" smtClean="0">
                <a:latin typeface="仿宋" panose="02010609060101010101" pitchFamily="49" charset="-122"/>
                <a:ea typeface="仿宋" panose="02010609060101010101" pitchFamily="49" charset="-122"/>
              </a:rPr>
              <a:t>）</a:t>
            </a:r>
            <a:r>
              <a:rPr lang="zh-CN" altLang="zh-CN" sz="2000" dirty="0" smtClean="0">
                <a:latin typeface="仿宋" panose="02010609060101010101" pitchFamily="49" charset="-122"/>
                <a:ea typeface="仿宋" panose="02010609060101010101" pitchFamily="49" charset="-122"/>
              </a:rPr>
              <a:t>人数</a:t>
            </a:r>
            <a:r>
              <a:rPr lang="zh-CN" altLang="zh-CN" sz="2000" dirty="0">
                <a:latin typeface="仿宋" panose="02010609060101010101" pitchFamily="49" charset="-122"/>
                <a:ea typeface="仿宋" panose="02010609060101010101" pitchFamily="49" charset="-122"/>
              </a:rPr>
              <a:t>较多的出境团组</a:t>
            </a:r>
            <a:r>
              <a:rPr lang="zh-CN" altLang="zh-CN" sz="2000" dirty="0" smtClean="0">
                <a:latin typeface="仿宋" panose="02010609060101010101" pitchFamily="49" charset="-122"/>
                <a:ea typeface="仿宋" panose="02010609060101010101" pitchFamily="49" charset="-122"/>
              </a:rPr>
              <a:t>；</a:t>
            </a:r>
            <a:r>
              <a:rPr lang="en-US" altLang="zh-CN" sz="2000" dirty="0" smtClean="0">
                <a:latin typeface="仿宋" panose="02010609060101010101" pitchFamily="49" charset="-122"/>
                <a:ea typeface="仿宋" panose="02010609060101010101" pitchFamily="49" charset="-122"/>
              </a:rPr>
              <a:t>  </a:t>
            </a:r>
            <a:endParaRPr lang="zh-CN" altLang="zh-CN" sz="2000" dirty="0">
              <a:latin typeface="仿宋" panose="02010609060101010101" pitchFamily="49" charset="-122"/>
              <a:ea typeface="仿宋" panose="02010609060101010101" pitchFamily="49" charset="-122"/>
            </a:endParaRPr>
          </a:p>
          <a:p>
            <a:pPr>
              <a:lnSpc>
                <a:spcPct val="150000"/>
              </a:lnSpc>
            </a:pPr>
            <a:r>
              <a:rPr lang="en-US" altLang="zh-CN" sz="2000" dirty="0">
                <a:latin typeface="仿宋" panose="02010609060101010101" pitchFamily="49" charset="-122"/>
                <a:ea typeface="仿宋" panose="02010609060101010101" pitchFamily="49" charset="-122"/>
              </a:rPr>
              <a:t> </a:t>
            </a:r>
            <a:r>
              <a:rPr lang="en-US" altLang="zh-CN" sz="2000" dirty="0" smtClean="0">
                <a:latin typeface="仿宋" panose="02010609060101010101" pitchFamily="49" charset="-122"/>
                <a:ea typeface="仿宋" panose="02010609060101010101" pitchFamily="49" charset="-122"/>
              </a:rPr>
              <a:t> 	</a:t>
            </a:r>
            <a:r>
              <a:rPr lang="zh-CN" altLang="en-US" sz="2000" dirty="0" smtClean="0">
                <a:latin typeface="仿宋" panose="02010609060101010101" pitchFamily="49" charset="-122"/>
                <a:ea typeface="仿宋" panose="02010609060101010101" pitchFamily="49" charset="-122"/>
              </a:rPr>
              <a:t>（</a:t>
            </a:r>
            <a:r>
              <a:rPr lang="en-US" altLang="zh-CN" sz="2000" dirty="0" smtClean="0">
                <a:latin typeface="仿宋" panose="02010609060101010101" pitchFamily="49" charset="-122"/>
                <a:ea typeface="仿宋" panose="02010609060101010101" pitchFamily="49" charset="-122"/>
              </a:rPr>
              <a:t>2</a:t>
            </a:r>
            <a:r>
              <a:rPr lang="zh-CN" altLang="en-US" sz="2000" dirty="0" smtClean="0">
                <a:latin typeface="仿宋" panose="02010609060101010101" pitchFamily="49" charset="-122"/>
                <a:ea typeface="仿宋" panose="02010609060101010101" pitchFamily="49" charset="-122"/>
              </a:rPr>
              <a:t>）</a:t>
            </a:r>
            <a:r>
              <a:rPr lang="zh-CN" altLang="zh-CN" sz="2000" dirty="0" smtClean="0">
                <a:latin typeface="仿宋" panose="02010609060101010101" pitchFamily="49" charset="-122"/>
                <a:ea typeface="仿宋" panose="02010609060101010101" pitchFamily="49" charset="-122"/>
              </a:rPr>
              <a:t>出境</a:t>
            </a:r>
            <a:r>
              <a:rPr lang="zh-CN" altLang="zh-CN" sz="2000" dirty="0">
                <a:latin typeface="仿宋" panose="02010609060101010101" pitchFamily="49" charset="-122"/>
                <a:ea typeface="仿宋" panose="02010609060101010101" pitchFamily="49" charset="-122"/>
              </a:rPr>
              <a:t>时间较长或旅途较长的科学考察团组；</a:t>
            </a:r>
          </a:p>
          <a:p>
            <a:pPr>
              <a:lnSpc>
                <a:spcPct val="150000"/>
              </a:lnSpc>
            </a:pPr>
            <a:r>
              <a:rPr lang="en-US" altLang="zh-CN" sz="2000" dirty="0">
                <a:latin typeface="仿宋" panose="02010609060101010101" pitchFamily="49" charset="-122"/>
                <a:ea typeface="仿宋" panose="02010609060101010101" pitchFamily="49" charset="-122"/>
              </a:rPr>
              <a:t> </a:t>
            </a:r>
            <a:r>
              <a:rPr lang="en-US" altLang="zh-CN" sz="2000" dirty="0" smtClean="0">
                <a:latin typeface="仿宋" panose="02010609060101010101" pitchFamily="49" charset="-122"/>
                <a:ea typeface="仿宋" panose="02010609060101010101" pitchFamily="49" charset="-122"/>
              </a:rPr>
              <a:t> 	</a:t>
            </a:r>
            <a:r>
              <a:rPr lang="zh-CN" altLang="en-US" sz="2000" dirty="0" smtClean="0">
                <a:latin typeface="仿宋" panose="02010609060101010101" pitchFamily="49" charset="-122"/>
                <a:ea typeface="仿宋" panose="02010609060101010101" pitchFamily="49" charset="-122"/>
              </a:rPr>
              <a:t>（</a:t>
            </a:r>
            <a:r>
              <a:rPr lang="en-US" altLang="zh-CN" sz="2000" dirty="0" smtClean="0">
                <a:latin typeface="仿宋" panose="02010609060101010101" pitchFamily="49" charset="-122"/>
                <a:ea typeface="仿宋" panose="02010609060101010101" pitchFamily="49" charset="-122"/>
              </a:rPr>
              <a:t>3</a:t>
            </a:r>
            <a:r>
              <a:rPr lang="zh-CN" altLang="en-US" sz="2000" dirty="0" smtClean="0">
                <a:latin typeface="仿宋" panose="02010609060101010101" pitchFamily="49" charset="-122"/>
                <a:ea typeface="仿宋" panose="02010609060101010101" pitchFamily="49" charset="-122"/>
              </a:rPr>
              <a:t>）</a:t>
            </a:r>
            <a:r>
              <a:rPr lang="zh-CN" altLang="zh-CN" sz="2000" dirty="0" smtClean="0">
                <a:latin typeface="仿宋" panose="02010609060101010101" pitchFamily="49" charset="-122"/>
                <a:ea typeface="仿宋" panose="02010609060101010101" pitchFamily="49" charset="-122"/>
              </a:rPr>
              <a:t>政府</a:t>
            </a:r>
            <a:r>
              <a:rPr lang="zh-CN" altLang="zh-CN" sz="2000" dirty="0">
                <a:latin typeface="仿宋" panose="02010609060101010101" pitchFamily="49" charset="-122"/>
                <a:ea typeface="仿宋" panose="02010609060101010101" pitchFamily="49" charset="-122"/>
              </a:rPr>
              <a:t>领导人出访；</a:t>
            </a:r>
          </a:p>
          <a:p>
            <a:pPr>
              <a:lnSpc>
                <a:spcPct val="150000"/>
              </a:lnSpc>
            </a:pPr>
            <a:r>
              <a:rPr lang="en-US" altLang="zh-CN" sz="2000" dirty="0">
                <a:latin typeface="仿宋" panose="02010609060101010101" pitchFamily="49" charset="-122"/>
                <a:ea typeface="仿宋" panose="02010609060101010101" pitchFamily="49" charset="-122"/>
              </a:rPr>
              <a:t> </a:t>
            </a:r>
            <a:r>
              <a:rPr lang="en-US" altLang="zh-CN" sz="2000" dirty="0" smtClean="0">
                <a:latin typeface="仿宋" panose="02010609060101010101" pitchFamily="49" charset="-122"/>
                <a:ea typeface="仿宋" panose="02010609060101010101" pitchFamily="49" charset="-122"/>
              </a:rPr>
              <a:t> 	</a:t>
            </a:r>
            <a:r>
              <a:rPr lang="zh-CN" altLang="en-US" sz="2000" dirty="0" smtClean="0">
                <a:latin typeface="仿宋" panose="02010609060101010101" pitchFamily="49" charset="-122"/>
                <a:ea typeface="仿宋" panose="02010609060101010101" pitchFamily="49" charset="-122"/>
              </a:rPr>
              <a:t>（</a:t>
            </a:r>
            <a:r>
              <a:rPr lang="en-US" altLang="zh-CN" sz="2000" dirty="0" smtClean="0">
                <a:latin typeface="仿宋" panose="02010609060101010101" pitchFamily="49" charset="-122"/>
                <a:ea typeface="仿宋" panose="02010609060101010101" pitchFamily="49" charset="-122"/>
              </a:rPr>
              <a:t>4</a:t>
            </a:r>
            <a:r>
              <a:rPr lang="zh-CN" altLang="en-US" sz="2000" dirty="0" smtClean="0">
                <a:latin typeface="仿宋" panose="02010609060101010101" pitchFamily="49" charset="-122"/>
                <a:ea typeface="仿宋" panose="02010609060101010101" pitchFamily="49" charset="-122"/>
              </a:rPr>
              <a:t>）</a:t>
            </a:r>
            <a:r>
              <a:rPr lang="zh-CN" altLang="zh-CN" sz="2000" dirty="0" smtClean="0">
                <a:latin typeface="仿宋" panose="02010609060101010101" pitchFamily="49" charset="-122"/>
                <a:ea typeface="仿宋" panose="02010609060101010101" pitchFamily="49" charset="-122"/>
              </a:rPr>
              <a:t>出境</a:t>
            </a:r>
            <a:r>
              <a:rPr lang="zh-CN" altLang="zh-CN" sz="2000" dirty="0">
                <a:latin typeface="仿宋" panose="02010609060101010101" pitchFamily="49" charset="-122"/>
                <a:ea typeface="仿宋" panose="02010609060101010101" pitchFamily="49" charset="-122"/>
              </a:rPr>
              <a:t>人员赴战乱、外汇管制严格、金融条件差或金融动乱的国家</a:t>
            </a:r>
            <a:r>
              <a:rPr lang="zh-CN" altLang="zh-CN" sz="2000" dirty="0" smtClean="0">
                <a:latin typeface="仿宋" panose="02010609060101010101" pitchFamily="49" charset="-122"/>
                <a:ea typeface="仿宋" panose="02010609060101010101" pitchFamily="49" charset="-122"/>
              </a:rPr>
              <a:t>；</a:t>
            </a:r>
            <a:endParaRPr lang="zh-CN" altLang="zh-CN" sz="2000" dirty="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2999061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26</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sym typeface="+mn-ea"/>
              </a:rPr>
              <a:t>三、具体业务审核规范</a:t>
            </a:r>
            <a:r>
              <a:rPr lang="zh-CN" altLang="en-US" b="1" dirty="0"/>
              <a:t/>
            </a:r>
            <a:br>
              <a:rPr lang="zh-CN" altLang="en-US" b="1" dirty="0"/>
            </a:b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b="1" dirty="0" smtClean="0">
                <a:solidFill>
                  <a:srgbClr val="000000"/>
                </a:solidFill>
                <a:latin typeface="黑体" panose="02010609060101010101" charset="-122"/>
                <a:ea typeface="黑体" panose="02010609060101010101" charset="-122"/>
              </a:rPr>
              <a:t>五、外汇携带证补办业务</a:t>
            </a:r>
            <a:endParaRPr lang="zh-CN" altLang="zh-CN" dirty="0">
              <a:solidFill>
                <a:srgbClr val="000000"/>
              </a:solidFill>
              <a:latin typeface="仿宋" panose="02010609060101010101" pitchFamily="49" charset="-122"/>
              <a:ea typeface="仿宋" panose="02010609060101010101" pitchFamily="49" charset="-122"/>
            </a:endParaRPr>
          </a:p>
        </p:txBody>
      </p:sp>
      <p:sp>
        <p:nvSpPr>
          <p:cNvPr id="30723" name="文本框 2"/>
          <p:cNvSpPr txBox="1"/>
          <p:nvPr/>
        </p:nvSpPr>
        <p:spPr>
          <a:xfrm>
            <a:off x="1466215" y="1901174"/>
            <a:ext cx="9259570" cy="4401205"/>
          </a:xfrm>
          <a:prstGeom prst="rect">
            <a:avLst/>
          </a:prstGeom>
          <a:noFill/>
          <a:ln w="9525">
            <a:noFill/>
          </a:ln>
        </p:spPr>
        <p:txBody>
          <a:bodyPr wrap="square" anchor="t">
            <a:spAutoFit/>
          </a:bodyPr>
          <a:lstStyle/>
          <a:p>
            <a:r>
              <a:rPr lang="zh-CN" altLang="en-US" sz="2000" b="1" dirty="0" smtClean="0">
                <a:solidFill>
                  <a:srgbClr val="000000"/>
                </a:solidFill>
                <a:latin typeface="仿宋" panose="02010609060101010101" pitchFamily="49" charset="-122"/>
                <a:ea typeface="仿宋" panose="02010609060101010101" pitchFamily="49" charset="-122"/>
              </a:rPr>
              <a:t> （一）审核</a:t>
            </a:r>
            <a:r>
              <a:rPr lang="zh-CN" altLang="en-US" sz="2000" b="1" dirty="0">
                <a:solidFill>
                  <a:srgbClr val="000000"/>
                </a:solidFill>
                <a:latin typeface="仿宋" panose="02010609060101010101" pitchFamily="49" charset="-122"/>
                <a:ea typeface="仿宋" panose="02010609060101010101" pitchFamily="49" charset="-122"/>
              </a:rPr>
              <a:t>材料</a:t>
            </a:r>
            <a:endParaRPr lang="en-US" altLang="zh-CN" sz="2000" b="1" dirty="0">
              <a:solidFill>
                <a:srgbClr val="000000"/>
              </a:solidFill>
              <a:latin typeface="仿宋" panose="02010609060101010101" pitchFamily="49" charset="-122"/>
              <a:ea typeface="仿宋" panose="02010609060101010101" pitchFamily="49" charset="-122"/>
            </a:endParaRPr>
          </a:p>
          <a:p>
            <a:r>
              <a:rPr lang="zh-CN" altLang="en-US" sz="2000" dirty="0" smtClean="0">
                <a:latin typeface="仿宋" panose="02010609060101010101" pitchFamily="49" charset="-122"/>
                <a:ea typeface="仿宋" panose="02010609060101010101" pitchFamily="49" charset="-122"/>
              </a:rPr>
              <a:t>  </a:t>
            </a:r>
            <a:r>
              <a:rPr lang="en-US" altLang="zh-CN" sz="2000" dirty="0" smtClean="0">
                <a:latin typeface="仿宋" panose="02010609060101010101" pitchFamily="49" charset="-122"/>
                <a:ea typeface="仿宋" panose="02010609060101010101" pitchFamily="49" charset="-122"/>
              </a:rPr>
              <a:t>	</a:t>
            </a:r>
            <a:r>
              <a:rPr lang="zh-CN" altLang="en-US" sz="2000" dirty="0" smtClean="0">
                <a:latin typeface="仿宋" panose="02010609060101010101" pitchFamily="49" charset="-122"/>
                <a:ea typeface="仿宋" panose="02010609060101010101" pitchFamily="49" charset="-122"/>
              </a:rPr>
              <a:t>同开立时审核的材料</a:t>
            </a:r>
            <a:endParaRPr lang="en-US" altLang="zh-CN" sz="2000" dirty="0" smtClean="0">
              <a:latin typeface="仿宋" panose="02010609060101010101" pitchFamily="49" charset="-122"/>
              <a:ea typeface="仿宋" panose="02010609060101010101" pitchFamily="49" charset="-122"/>
            </a:endParaRPr>
          </a:p>
          <a:p>
            <a:r>
              <a:rPr lang="zh-CN" altLang="en-US" sz="2000" b="1" dirty="0">
                <a:solidFill>
                  <a:srgbClr val="000000"/>
                </a:solidFill>
                <a:latin typeface="仿宋" panose="02010609060101010101" pitchFamily="49" charset="-122"/>
                <a:ea typeface="仿宋" panose="02010609060101010101" pitchFamily="49" charset="-122"/>
              </a:rPr>
              <a:t> </a:t>
            </a:r>
            <a:r>
              <a:rPr lang="zh-CN" altLang="en-US" sz="2000" b="1" dirty="0" smtClean="0">
                <a:solidFill>
                  <a:srgbClr val="000000"/>
                </a:solidFill>
                <a:latin typeface="仿宋" panose="02010609060101010101" pitchFamily="49" charset="-122"/>
                <a:ea typeface="仿宋" panose="02010609060101010101" pitchFamily="49" charset="-122"/>
              </a:rPr>
              <a:t>（二）</a:t>
            </a:r>
            <a:r>
              <a:rPr lang="zh-CN" altLang="en-US" sz="2000" b="1" dirty="0">
                <a:solidFill>
                  <a:srgbClr val="000000"/>
                </a:solidFill>
                <a:latin typeface="仿宋" panose="02010609060101010101" pitchFamily="49" charset="-122"/>
                <a:ea typeface="仿宋" panose="02010609060101010101" pitchFamily="49" charset="-122"/>
              </a:rPr>
              <a:t>审核原则及要点</a:t>
            </a:r>
            <a:endParaRPr lang="en-US" altLang="zh-CN" sz="2000" b="1" dirty="0">
              <a:solidFill>
                <a:srgbClr val="000000"/>
              </a:solidFill>
              <a:latin typeface="仿宋" panose="02010609060101010101" pitchFamily="49" charset="-122"/>
              <a:ea typeface="仿宋" panose="02010609060101010101" pitchFamily="49" charset="-122"/>
            </a:endParaRPr>
          </a:p>
          <a:p>
            <a:pPr marL="914400" lvl="1" indent="-457200">
              <a:buFont typeface="+mj-lt"/>
              <a:buAutoNum type="arabicPeriod"/>
            </a:pPr>
            <a:r>
              <a:rPr lang="zh-CN" altLang="zh-CN" sz="2000" dirty="0">
                <a:latin typeface="仿宋" panose="02010609060101010101" pitchFamily="49" charset="-122"/>
                <a:ea typeface="仿宋" panose="02010609060101010101" pitchFamily="49" charset="-122"/>
              </a:rPr>
              <a:t>银行应注意审查护照上的出入境记录，在个人出境后不得为其补办《携带证》。</a:t>
            </a:r>
            <a:endParaRPr lang="en-US" altLang="zh-CN" sz="2000" dirty="0">
              <a:latin typeface="仿宋" panose="02010609060101010101" pitchFamily="49" charset="-122"/>
              <a:ea typeface="仿宋" panose="02010609060101010101" pitchFamily="49" charset="-122"/>
            </a:endParaRPr>
          </a:p>
          <a:p>
            <a:pPr marL="914400" lvl="1" indent="-457200">
              <a:buFont typeface="+mj-lt"/>
              <a:buAutoNum type="arabicPeriod"/>
            </a:pPr>
            <a:r>
              <a:rPr lang="zh-CN" altLang="zh-CN" sz="2000" dirty="0">
                <a:latin typeface="仿宋" panose="02010609060101010101" pitchFamily="49" charset="-122"/>
                <a:ea typeface="仿宋" panose="02010609060101010101" pitchFamily="49" charset="-122"/>
              </a:rPr>
              <a:t>审核提供的材料和银行原留存材料无误后补办《携带证》，在补办的《携带证》上加注“补办”字样，并注明原×××号《携带证》同时作废。</a:t>
            </a:r>
            <a:endParaRPr lang="en-US" altLang="zh-CN" sz="2000" dirty="0">
              <a:latin typeface="仿宋" panose="02010609060101010101" pitchFamily="49" charset="-122"/>
              <a:ea typeface="仿宋" panose="02010609060101010101" pitchFamily="49" charset="-122"/>
            </a:endParaRPr>
          </a:p>
          <a:p>
            <a:pPr marL="914400" lvl="1" indent="-457200">
              <a:buFont typeface="+mj-lt"/>
              <a:buAutoNum type="arabicPeriod"/>
            </a:pPr>
            <a:r>
              <a:rPr lang="zh-CN" altLang="zh-CN" sz="2000" dirty="0">
                <a:latin typeface="仿宋" panose="02010609060101010101" pitchFamily="49" charset="-122"/>
                <a:ea typeface="仿宋" panose="02010609060101010101" pitchFamily="49" charset="-122"/>
              </a:rPr>
              <a:t>对于《携带证》逾期情况下补办业务，应要求客户提供原《携带证》原件；如果是遗失补办的，可以要求客户提供遗失原因说明或挂失声明。</a:t>
            </a:r>
            <a:endParaRPr lang="en-US" altLang="zh-CN" sz="2000" dirty="0">
              <a:latin typeface="仿宋" panose="02010609060101010101" pitchFamily="49" charset="-122"/>
              <a:ea typeface="仿宋" panose="02010609060101010101" pitchFamily="49" charset="-122"/>
            </a:endParaRPr>
          </a:p>
          <a:p>
            <a:pPr marL="914400" lvl="1" indent="-457200">
              <a:buFont typeface="+mj-lt"/>
              <a:buAutoNum type="arabicPeriod"/>
            </a:pPr>
            <a:r>
              <a:rPr lang="zh-CN" altLang="zh-CN" sz="2000" dirty="0">
                <a:latin typeface="仿宋" panose="02010609060101010101" pitchFamily="49" charset="-122"/>
                <a:ea typeface="仿宋" panose="02010609060101010101" pitchFamily="49" charset="-122"/>
              </a:rPr>
              <a:t>银行办理业务的相关材料至少保存</a:t>
            </a:r>
            <a:r>
              <a:rPr lang="en-US" altLang="zh-CN" sz="2000" dirty="0">
                <a:latin typeface="仿宋" panose="02010609060101010101" pitchFamily="49" charset="-122"/>
                <a:ea typeface="仿宋" panose="02010609060101010101" pitchFamily="49" charset="-122"/>
              </a:rPr>
              <a:t>5</a:t>
            </a:r>
            <a:r>
              <a:rPr lang="zh-CN" altLang="zh-CN" sz="2000" dirty="0">
                <a:latin typeface="仿宋" panose="02010609060101010101" pitchFamily="49" charset="-122"/>
                <a:ea typeface="仿宋" panose="02010609060101010101" pitchFamily="49" charset="-122"/>
              </a:rPr>
              <a:t>年备查。</a:t>
            </a:r>
            <a:endParaRPr lang="en-US" altLang="zh-CN" sz="2000" dirty="0">
              <a:latin typeface="仿宋" panose="02010609060101010101" pitchFamily="49" charset="-122"/>
              <a:ea typeface="仿宋" panose="02010609060101010101" pitchFamily="49" charset="-122"/>
            </a:endParaRPr>
          </a:p>
          <a:p>
            <a:pPr lvl="1"/>
            <a:endParaRPr lang="zh-CN" altLang="zh-CN" sz="2000" dirty="0">
              <a:latin typeface="仿宋" panose="02010609060101010101" pitchFamily="49" charset="-122"/>
              <a:ea typeface="仿宋" panose="02010609060101010101" pitchFamily="49" charset="-122"/>
            </a:endParaRPr>
          </a:p>
          <a:p>
            <a:r>
              <a:rPr lang="zh-CN" altLang="en-US" sz="2000" b="1" dirty="0">
                <a:solidFill>
                  <a:srgbClr val="000000"/>
                </a:solidFill>
                <a:latin typeface="仿宋" panose="02010609060101010101" pitchFamily="49" charset="-122"/>
                <a:ea typeface="仿宋" panose="02010609060101010101" pitchFamily="49" charset="-122"/>
              </a:rPr>
              <a:t> </a:t>
            </a:r>
            <a:r>
              <a:rPr lang="zh-CN" altLang="en-US" sz="2000" b="1" dirty="0" smtClean="0">
                <a:solidFill>
                  <a:srgbClr val="000000"/>
                </a:solidFill>
                <a:latin typeface="仿宋" panose="02010609060101010101" pitchFamily="49" charset="-122"/>
                <a:ea typeface="仿宋" panose="02010609060101010101" pitchFamily="49" charset="-122"/>
              </a:rPr>
              <a:t>（三）</a:t>
            </a:r>
            <a:r>
              <a:rPr lang="zh-CN" altLang="en-US" sz="2000" b="1" dirty="0">
                <a:solidFill>
                  <a:srgbClr val="000000"/>
                </a:solidFill>
                <a:latin typeface="仿宋" panose="02010609060101010101" pitchFamily="49" charset="-122"/>
                <a:ea typeface="仿宋" panose="02010609060101010101" pitchFamily="49" charset="-122"/>
              </a:rPr>
              <a:t>风险提示</a:t>
            </a:r>
            <a:endParaRPr lang="en-US" altLang="zh-CN" sz="2000" b="1" dirty="0">
              <a:solidFill>
                <a:srgbClr val="000000"/>
              </a:solidFill>
              <a:latin typeface="仿宋" panose="02010609060101010101" pitchFamily="49" charset="-122"/>
              <a:ea typeface="仿宋" panose="02010609060101010101" pitchFamily="49" charset="-122"/>
            </a:endParaRPr>
          </a:p>
          <a:p>
            <a:r>
              <a:rPr lang="en-US" altLang="zh-CN" sz="2000" dirty="0">
                <a:latin typeface="仿宋" panose="02010609060101010101" pitchFamily="49" charset="-122"/>
                <a:ea typeface="仿宋" panose="02010609060101010101" pitchFamily="49" charset="-122"/>
              </a:rPr>
              <a:t>	</a:t>
            </a:r>
            <a:r>
              <a:rPr lang="zh-CN" altLang="zh-CN" sz="2000" dirty="0">
                <a:latin typeface="仿宋" panose="02010609060101010101" pitchFamily="49" charset="-122"/>
                <a:ea typeface="仿宋" panose="02010609060101010101" pitchFamily="49" charset="-122"/>
              </a:rPr>
              <a:t>严格审核补办材料，防止个人重复开立《携带证》。</a:t>
            </a:r>
          </a:p>
          <a:p>
            <a:endParaRPr lang="en-US" altLang="zh-CN" sz="2000" dirty="0" smtClean="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562771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fade">
                                      <p:cBhvr>
                                        <p:cTn id="7" dur="500"/>
                                        <p:tgtEl>
                                          <p:spTgt spid="307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723">
                                            <p:txEl>
                                              <p:pRg st="1" end="1"/>
                                            </p:txEl>
                                          </p:spTgt>
                                        </p:tgtEl>
                                        <p:attrNameLst>
                                          <p:attrName>style.visibility</p:attrName>
                                        </p:attrNameLst>
                                      </p:cBhvr>
                                      <p:to>
                                        <p:strVal val="visible"/>
                                      </p:to>
                                    </p:set>
                                    <p:animEffect transition="in" filter="fade">
                                      <p:cBhvr>
                                        <p:cTn id="12" dur="500"/>
                                        <p:tgtEl>
                                          <p:spTgt spid="307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0723">
                                            <p:txEl>
                                              <p:pRg st="2" end="2"/>
                                            </p:txEl>
                                          </p:spTgt>
                                        </p:tgtEl>
                                        <p:attrNameLst>
                                          <p:attrName>style.visibility</p:attrName>
                                        </p:attrNameLst>
                                      </p:cBhvr>
                                      <p:to>
                                        <p:strVal val="visible"/>
                                      </p:to>
                                    </p:set>
                                    <p:animEffect transition="in" filter="fade">
                                      <p:cBhvr>
                                        <p:cTn id="17" dur="500"/>
                                        <p:tgtEl>
                                          <p:spTgt spid="30723">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0723">
                                            <p:txEl>
                                              <p:pRg st="3" end="3"/>
                                            </p:txEl>
                                          </p:spTgt>
                                        </p:tgtEl>
                                        <p:attrNameLst>
                                          <p:attrName>style.visibility</p:attrName>
                                        </p:attrNameLst>
                                      </p:cBhvr>
                                      <p:to>
                                        <p:strVal val="visible"/>
                                      </p:to>
                                    </p:set>
                                    <p:animEffect transition="in" filter="fade">
                                      <p:cBhvr>
                                        <p:cTn id="20" dur="500"/>
                                        <p:tgtEl>
                                          <p:spTgt spid="3072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0723">
                                            <p:txEl>
                                              <p:pRg st="4" end="4"/>
                                            </p:txEl>
                                          </p:spTgt>
                                        </p:tgtEl>
                                        <p:attrNameLst>
                                          <p:attrName>style.visibility</p:attrName>
                                        </p:attrNameLst>
                                      </p:cBhvr>
                                      <p:to>
                                        <p:strVal val="visible"/>
                                      </p:to>
                                    </p:set>
                                    <p:animEffect transition="in" filter="fade">
                                      <p:cBhvr>
                                        <p:cTn id="23" dur="500"/>
                                        <p:tgtEl>
                                          <p:spTgt spid="3072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0723">
                                            <p:txEl>
                                              <p:pRg st="5" end="5"/>
                                            </p:txEl>
                                          </p:spTgt>
                                        </p:tgtEl>
                                        <p:attrNameLst>
                                          <p:attrName>style.visibility</p:attrName>
                                        </p:attrNameLst>
                                      </p:cBhvr>
                                      <p:to>
                                        <p:strVal val="visible"/>
                                      </p:to>
                                    </p:set>
                                    <p:animEffect transition="in" filter="fade">
                                      <p:cBhvr>
                                        <p:cTn id="26" dur="500"/>
                                        <p:tgtEl>
                                          <p:spTgt spid="30723">
                                            <p:txEl>
                                              <p:pRg st="5" end="5"/>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0723">
                                            <p:txEl>
                                              <p:pRg st="6" end="6"/>
                                            </p:txEl>
                                          </p:spTgt>
                                        </p:tgtEl>
                                        <p:attrNameLst>
                                          <p:attrName>style.visibility</p:attrName>
                                        </p:attrNameLst>
                                      </p:cBhvr>
                                      <p:to>
                                        <p:strVal val="visible"/>
                                      </p:to>
                                    </p:set>
                                    <p:animEffect transition="in" filter="fade">
                                      <p:cBhvr>
                                        <p:cTn id="29" dur="500"/>
                                        <p:tgtEl>
                                          <p:spTgt spid="30723">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0723">
                                            <p:txEl>
                                              <p:pRg st="8" end="8"/>
                                            </p:txEl>
                                          </p:spTgt>
                                        </p:tgtEl>
                                        <p:attrNameLst>
                                          <p:attrName>style.visibility</p:attrName>
                                        </p:attrNameLst>
                                      </p:cBhvr>
                                      <p:to>
                                        <p:strVal val="visible"/>
                                      </p:to>
                                    </p:set>
                                    <p:animEffect transition="in" filter="fade">
                                      <p:cBhvr>
                                        <p:cTn id="34" dur="500"/>
                                        <p:tgtEl>
                                          <p:spTgt spid="30723">
                                            <p:txEl>
                                              <p:pRg st="8" end="8"/>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0723">
                                            <p:txEl>
                                              <p:pRg st="9" end="9"/>
                                            </p:txEl>
                                          </p:spTgt>
                                        </p:tgtEl>
                                        <p:attrNameLst>
                                          <p:attrName>style.visibility</p:attrName>
                                        </p:attrNameLst>
                                      </p:cBhvr>
                                      <p:to>
                                        <p:strVal val="visible"/>
                                      </p:to>
                                    </p:set>
                                    <p:animEffect transition="in" filter="fade">
                                      <p:cBhvr>
                                        <p:cTn id="39" dur="500"/>
                                        <p:tgtEl>
                                          <p:spTgt spid="3072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27</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sym typeface="+mn-ea"/>
              </a:rPr>
              <a:t>三、具体业务审核规范</a:t>
            </a:r>
            <a:r>
              <a:rPr lang="zh-CN" altLang="en-US" b="1" dirty="0"/>
              <a:t/>
            </a:r>
            <a:br>
              <a:rPr lang="zh-CN" altLang="en-US" b="1" dirty="0"/>
            </a:b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b="1" dirty="0" smtClean="0">
                <a:solidFill>
                  <a:srgbClr val="000000"/>
                </a:solidFill>
                <a:latin typeface="黑体" panose="02010609060101010101" charset="-122"/>
                <a:ea typeface="黑体" panose="02010609060101010101" charset="-122"/>
              </a:rPr>
              <a:t>六、年度总额内个人结售汇</a:t>
            </a:r>
            <a:endParaRPr lang="zh-CN" altLang="zh-CN" dirty="0">
              <a:solidFill>
                <a:srgbClr val="000000"/>
              </a:solidFill>
              <a:latin typeface="仿宋" panose="02010609060101010101" pitchFamily="49" charset="-122"/>
              <a:ea typeface="仿宋" panose="02010609060101010101" pitchFamily="49" charset="-122"/>
            </a:endParaRPr>
          </a:p>
        </p:txBody>
      </p:sp>
      <p:sp>
        <p:nvSpPr>
          <p:cNvPr id="30723" name="文本框 2"/>
          <p:cNvSpPr txBox="1"/>
          <p:nvPr/>
        </p:nvSpPr>
        <p:spPr>
          <a:xfrm>
            <a:off x="1466215" y="1901174"/>
            <a:ext cx="9259570" cy="4093428"/>
          </a:xfrm>
          <a:prstGeom prst="rect">
            <a:avLst/>
          </a:prstGeom>
          <a:noFill/>
          <a:ln w="9525">
            <a:noFill/>
          </a:ln>
        </p:spPr>
        <p:txBody>
          <a:bodyPr wrap="square" anchor="t">
            <a:spAutoFit/>
          </a:bodyPr>
          <a:lstStyle/>
          <a:p>
            <a:r>
              <a:rPr lang="zh-CN" altLang="en-US" sz="2000" b="1" dirty="0" smtClean="0">
                <a:solidFill>
                  <a:srgbClr val="000000"/>
                </a:solidFill>
                <a:latin typeface="仿宋" panose="02010609060101010101" pitchFamily="49" charset="-122"/>
                <a:ea typeface="仿宋" panose="02010609060101010101" pitchFamily="49" charset="-122"/>
              </a:rPr>
              <a:t> （一）业务定义</a:t>
            </a:r>
            <a:endParaRPr lang="en-US" altLang="zh-CN" sz="2000" b="1" dirty="0" smtClean="0">
              <a:solidFill>
                <a:srgbClr val="000000"/>
              </a:solidFill>
              <a:latin typeface="仿宋" panose="02010609060101010101" pitchFamily="49" charset="-122"/>
              <a:ea typeface="仿宋" panose="02010609060101010101" pitchFamily="49" charset="-122"/>
            </a:endParaRPr>
          </a:p>
          <a:p>
            <a:pPr fontAlgn="b"/>
            <a:r>
              <a:rPr lang="en-US" altLang="zh-CN" sz="2000" dirty="0" smtClean="0">
                <a:latin typeface="仿宋" panose="02010609060101010101" pitchFamily="49" charset="-122"/>
                <a:ea typeface="仿宋" panose="02010609060101010101" pitchFamily="49" charset="-122"/>
              </a:rPr>
              <a:t>    </a:t>
            </a:r>
            <a:r>
              <a:rPr lang="zh-CN" altLang="zh-CN" sz="2000" dirty="0" smtClean="0">
                <a:latin typeface="仿宋" panose="02010609060101010101" pitchFamily="49" charset="-122"/>
                <a:ea typeface="仿宋" panose="02010609060101010101" pitchFamily="49" charset="-122"/>
              </a:rPr>
              <a:t>个人</a:t>
            </a:r>
            <a:r>
              <a:rPr lang="zh-CN" altLang="zh-CN" sz="2000" dirty="0">
                <a:latin typeface="仿宋" panose="02010609060101010101" pitchFamily="49" charset="-122"/>
                <a:ea typeface="仿宋" panose="02010609060101010101" pitchFamily="49" charset="-122"/>
              </a:rPr>
              <a:t>结售汇业务是指个人与外汇指定银行之间发生的人民币与外汇间的买卖行为。我国经常项下个人结汇和境内个人售汇实行年度总额管理，年度总额分别为每人每年等值</a:t>
            </a:r>
            <a:r>
              <a:rPr lang="en-US" altLang="zh-CN" sz="2000" dirty="0">
                <a:latin typeface="仿宋" panose="02010609060101010101" pitchFamily="49" charset="-122"/>
                <a:ea typeface="仿宋" panose="02010609060101010101" pitchFamily="49" charset="-122"/>
              </a:rPr>
              <a:t>5</a:t>
            </a:r>
            <a:r>
              <a:rPr lang="zh-CN" altLang="zh-CN" sz="2000" dirty="0">
                <a:latin typeface="仿宋" panose="02010609060101010101" pitchFamily="49" charset="-122"/>
                <a:ea typeface="仿宋" panose="02010609060101010101" pitchFamily="49" charset="-122"/>
              </a:rPr>
              <a:t>万美元。</a:t>
            </a:r>
          </a:p>
          <a:p>
            <a:r>
              <a:rPr lang="zh-CN" altLang="en-US" sz="2000" b="1" dirty="0" smtClean="0">
                <a:solidFill>
                  <a:srgbClr val="000000"/>
                </a:solidFill>
                <a:latin typeface="仿宋" panose="02010609060101010101" pitchFamily="49" charset="-122"/>
                <a:ea typeface="仿宋" panose="02010609060101010101" pitchFamily="49" charset="-122"/>
              </a:rPr>
              <a:t> </a:t>
            </a:r>
            <a:endParaRPr lang="en-US" altLang="zh-CN" sz="2000" b="1" dirty="0" smtClean="0">
              <a:solidFill>
                <a:srgbClr val="000000"/>
              </a:solidFill>
              <a:latin typeface="仿宋" panose="02010609060101010101" pitchFamily="49" charset="-122"/>
              <a:ea typeface="仿宋" panose="02010609060101010101" pitchFamily="49" charset="-122"/>
            </a:endParaRPr>
          </a:p>
          <a:p>
            <a:r>
              <a:rPr lang="zh-CN" altLang="en-US" sz="2000" b="1" dirty="0" smtClean="0">
                <a:solidFill>
                  <a:srgbClr val="000000"/>
                </a:solidFill>
                <a:latin typeface="仿宋" panose="02010609060101010101" pitchFamily="49" charset="-122"/>
                <a:ea typeface="仿宋" panose="02010609060101010101" pitchFamily="49" charset="-122"/>
              </a:rPr>
              <a:t> （</a:t>
            </a:r>
            <a:r>
              <a:rPr lang="zh-CN" altLang="en-US" sz="2000" b="1" dirty="0">
                <a:solidFill>
                  <a:srgbClr val="000000"/>
                </a:solidFill>
                <a:latin typeface="仿宋" panose="02010609060101010101" pitchFamily="49" charset="-122"/>
                <a:ea typeface="仿宋" panose="02010609060101010101" pitchFamily="49" charset="-122"/>
              </a:rPr>
              <a:t>二）客户准入</a:t>
            </a:r>
            <a:endParaRPr lang="en-US" altLang="zh-CN" sz="2000" b="1" dirty="0">
              <a:solidFill>
                <a:srgbClr val="000000"/>
              </a:solidFill>
              <a:latin typeface="仿宋" panose="02010609060101010101" pitchFamily="49" charset="-122"/>
              <a:ea typeface="仿宋" panose="02010609060101010101" pitchFamily="49" charset="-122"/>
            </a:endParaRPr>
          </a:p>
          <a:p>
            <a:pPr fontAlgn="b"/>
            <a:r>
              <a:rPr lang="en-US" altLang="zh-CN" sz="2000" dirty="0" smtClean="0">
                <a:latin typeface="仿宋" panose="02010609060101010101" pitchFamily="49" charset="-122"/>
                <a:ea typeface="仿宋" panose="02010609060101010101" pitchFamily="49" charset="-122"/>
              </a:rPr>
              <a:t>    </a:t>
            </a:r>
            <a:r>
              <a:rPr lang="zh-CN" altLang="zh-CN" sz="2000" dirty="0" smtClean="0">
                <a:latin typeface="仿宋" panose="02010609060101010101" pitchFamily="49" charset="-122"/>
                <a:ea typeface="仿宋" panose="02010609060101010101" pitchFamily="49" charset="-122"/>
              </a:rPr>
              <a:t>拥有</a:t>
            </a:r>
            <a:r>
              <a:rPr lang="zh-CN" altLang="zh-CN" sz="2000" dirty="0">
                <a:latin typeface="仿宋" panose="02010609060101010101" pitchFamily="49" charset="-122"/>
                <a:ea typeface="仿宋" panose="02010609060101010101" pitchFamily="49" charset="-122"/>
              </a:rPr>
              <a:t>合法、有效身份证件，与银行建立有效客户关系的个人客户。结汇针对境内个人和境外个人，购汇针对境内个人和持《外国人永久居留证》的外国人。</a:t>
            </a:r>
          </a:p>
          <a:p>
            <a:pPr marL="228600" lvl="1" eaLnBrk="0" hangingPunct="0"/>
            <a:endParaRPr lang="en-US" altLang="zh-CN" sz="2000" b="1" dirty="0" smtClean="0">
              <a:solidFill>
                <a:srgbClr val="000000"/>
              </a:solidFill>
              <a:latin typeface="仿宋" panose="02010609060101010101" pitchFamily="49" charset="-122"/>
              <a:ea typeface="仿宋" panose="02010609060101010101" pitchFamily="49" charset="-122"/>
            </a:endParaRPr>
          </a:p>
          <a:p>
            <a:pPr marL="228600" lvl="1" eaLnBrk="0" hangingPunct="0"/>
            <a:r>
              <a:rPr lang="en-US" altLang="zh-CN" sz="2000" b="1" dirty="0" smtClean="0">
                <a:solidFill>
                  <a:srgbClr val="000000"/>
                </a:solidFill>
                <a:latin typeface="仿宋" panose="02010609060101010101" pitchFamily="49" charset="-122"/>
                <a:ea typeface="仿宋" panose="02010609060101010101" pitchFamily="49" charset="-122"/>
              </a:rPr>
              <a:t>(</a:t>
            </a:r>
            <a:r>
              <a:rPr lang="zh-CN" altLang="en-US" sz="2000" b="1" dirty="0" smtClean="0">
                <a:solidFill>
                  <a:srgbClr val="000000"/>
                </a:solidFill>
                <a:latin typeface="仿宋" panose="02010609060101010101" pitchFamily="49" charset="-122"/>
                <a:ea typeface="仿宋" panose="02010609060101010101" pitchFamily="49" charset="-122"/>
              </a:rPr>
              <a:t>三）审核</a:t>
            </a:r>
            <a:r>
              <a:rPr lang="zh-CN" altLang="en-US" sz="2000" b="1" dirty="0">
                <a:solidFill>
                  <a:srgbClr val="000000"/>
                </a:solidFill>
                <a:latin typeface="仿宋" panose="02010609060101010101" pitchFamily="49" charset="-122"/>
                <a:ea typeface="仿宋" panose="02010609060101010101" pitchFamily="49" charset="-122"/>
              </a:rPr>
              <a:t>材料</a:t>
            </a:r>
            <a:endParaRPr lang="en-US" altLang="zh-CN" sz="2000" b="1" dirty="0">
              <a:solidFill>
                <a:srgbClr val="000000"/>
              </a:solidFill>
              <a:latin typeface="仿宋" panose="02010609060101010101" pitchFamily="49" charset="-122"/>
              <a:ea typeface="仿宋" panose="02010609060101010101" pitchFamily="49" charset="-122"/>
            </a:endParaRPr>
          </a:p>
          <a:p>
            <a:pPr marL="914400" lvl="1" indent="-457200" fontAlgn="b">
              <a:buFont typeface="+mj-lt"/>
              <a:buAutoNum type="arabicPeriod"/>
            </a:pPr>
            <a:r>
              <a:rPr lang="zh-CN" altLang="zh-CN" sz="2000" dirty="0" smtClean="0">
                <a:latin typeface="仿宋" panose="02010609060101010101" pitchFamily="49" charset="-122"/>
                <a:ea typeface="仿宋" panose="02010609060101010101" pitchFamily="49" charset="-122"/>
              </a:rPr>
              <a:t>本人</a:t>
            </a:r>
            <a:r>
              <a:rPr lang="zh-CN" altLang="zh-CN" sz="2000" dirty="0">
                <a:latin typeface="仿宋" panose="02010609060101010101" pitchFamily="49" charset="-122"/>
                <a:ea typeface="仿宋" panose="02010609060101010101" pitchFamily="49" charset="-122"/>
              </a:rPr>
              <a:t>有效身份证件</a:t>
            </a:r>
            <a:r>
              <a:rPr lang="zh-CN" altLang="zh-CN" sz="2000" dirty="0" smtClean="0">
                <a:latin typeface="仿宋" panose="02010609060101010101" pitchFamily="49" charset="-122"/>
                <a:ea typeface="仿宋" panose="02010609060101010101" pitchFamily="49" charset="-122"/>
              </a:rPr>
              <a:t>。</a:t>
            </a:r>
            <a:endParaRPr lang="en-US" altLang="zh-CN" sz="2000" dirty="0" smtClean="0">
              <a:latin typeface="仿宋" panose="02010609060101010101" pitchFamily="49" charset="-122"/>
              <a:ea typeface="仿宋" panose="02010609060101010101" pitchFamily="49" charset="-122"/>
            </a:endParaRPr>
          </a:p>
          <a:p>
            <a:pPr marL="914400" lvl="1" indent="-457200" fontAlgn="b">
              <a:buFont typeface="+mj-lt"/>
              <a:buAutoNum type="arabicPeriod"/>
            </a:pPr>
            <a:r>
              <a:rPr lang="zh-CN" altLang="zh-CN" sz="2000" dirty="0" smtClean="0">
                <a:latin typeface="仿宋" panose="02010609060101010101" pitchFamily="49" charset="-122"/>
                <a:ea typeface="仿宋" panose="02010609060101010101" pitchFamily="49" charset="-122"/>
              </a:rPr>
              <a:t>代为</a:t>
            </a:r>
            <a:r>
              <a:rPr lang="zh-CN" altLang="zh-CN" sz="2000" dirty="0">
                <a:latin typeface="仿宋" panose="02010609060101010101" pitchFamily="49" charset="-122"/>
                <a:ea typeface="仿宋" panose="02010609060101010101" pitchFamily="49" charset="-122"/>
              </a:rPr>
              <a:t>办理的，审核委托人和受托人的有效身份证件、委托人授权书、直系亲属关系证明等材料。</a:t>
            </a:r>
          </a:p>
        </p:txBody>
      </p:sp>
    </p:spTree>
    <p:extLst>
      <p:ext uri="{BB962C8B-B14F-4D97-AF65-F5344CB8AC3E}">
        <p14:creationId xmlns:p14="http://schemas.microsoft.com/office/powerpoint/2010/main" val="111703120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28</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noProof="1" smtClean="0">
                <a:solidFill>
                  <a:srgbClr val="000000"/>
                </a:solidFill>
                <a:latin typeface="楷体" panose="02010609060101010101" charset="-122"/>
                <a:ea typeface="楷体" panose="02010609060101010101" charset="-122"/>
                <a:sym typeface="+mn-ea"/>
              </a:rPr>
              <a:t>三</a:t>
            </a:r>
            <a:r>
              <a:rPr lang="zh-CN" altLang="en-US" noProof="1">
                <a:solidFill>
                  <a:srgbClr val="000000"/>
                </a:solidFill>
                <a:latin typeface="楷体" panose="02010609060101010101" charset="-122"/>
                <a:ea typeface="楷体" panose="02010609060101010101" charset="-122"/>
                <a:sym typeface="+mn-ea"/>
              </a:rPr>
              <a:t>、具体业务审核规范</a:t>
            </a: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b="1" dirty="0">
                <a:solidFill>
                  <a:srgbClr val="000000"/>
                </a:solidFill>
                <a:latin typeface="黑体" panose="02010609060101010101" charset="-122"/>
                <a:ea typeface="黑体" panose="02010609060101010101" charset="-122"/>
              </a:rPr>
              <a:t>六、年度总额内个人结售汇</a:t>
            </a:r>
            <a:endParaRPr lang="zh-CN" altLang="zh-CN" sz="2400" dirty="0">
              <a:solidFill>
                <a:srgbClr val="000000"/>
              </a:solidFill>
              <a:latin typeface="仿宋" panose="02010609060101010101" pitchFamily="49" charset="-122"/>
              <a:ea typeface="仿宋" panose="02010609060101010101" pitchFamily="49" charset="-122"/>
            </a:endParaRPr>
          </a:p>
        </p:txBody>
      </p:sp>
      <p:sp>
        <p:nvSpPr>
          <p:cNvPr id="30723" name="文本框 2"/>
          <p:cNvSpPr txBox="1"/>
          <p:nvPr/>
        </p:nvSpPr>
        <p:spPr>
          <a:xfrm>
            <a:off x="1466215" y="1901174"/>
            <a:ext cx="9259570" cy="3631763"/>
          </a:xfrm>
          <a:prstGeom prst="rect">
            <a:avLst/>
          </a:prstGeom>
          <a:noFill/>
          <a:ln w="9525">
            <a:noFill/>
          </a:ln>
        </p:spPr>
        <p:txBody>
          <a:bodyPr wrap="square" anchor="t">
            <a:spAutoFit/>
          </a:bodyPr>
          <a:lstStyle/>
          <a:p>
            <a:r>
              <a:rPr lang="zh-CN" altLang="en-US" sz="2000" b="1" dirty="0" smtClean="0">
                <a:solidFill>
                  <a:srgbClr val="000000"/>
                </a:solidFill>
                <a:latin typeface="仿宋" panose="02010609060101010101" pitchFamily="49" charset="-122"/>
                <a:ea typeface="仿宋" panose="02010609060101010101" pitchFamily="49" charset="-122"/>
              </a:rPr>
              <a:t> （四）审核原则及要点</a:t>
            </a:r>
            <a:endParaRPr lang="en-US" altLang="zh-CN" sz="2000" b="1" dirty="0" smtClean="0">
              <a:solidFill>
                <a:srgbClr val="000000"/>
              </a:solidFill>
              <a:latin typeface="仿宋" panose="02010609060101010101" pitchFamily="49" charset="-122"/>
              <a:ea typeface="仿宋" panose="02010609060101010101" pitchFamily="49" charset="-122"/>
            </a:endParaRPr>
          </a:p>
          <a:p>
            <a:pPr marL="342900" indent="-342900" fontAlgn="b">
              <a:lnSpc>
                <a:spcPct val="150000"/>
              </a:lnSpc>
              <a:buFont typeface="+mj-lt"/>
              <a:buAutoNum type="arabicPeriod"/>
            </a:pPr>
            <a:r>
              <a:rPr lang="zh-CN" altLang="zh-CN" sz="2000" dirty="0" smtClean="0">
                <a:solidFill>
                  <a:srgbClr val="FF0000"/>
                </a:solidFill>
                <a:latin typeface="仿宋" panose="02010609060101010101" pitchFamily="49" charset="-122"/>
                <a:ea typeface="仿宋" panose="02010609060101010101" pitchFamily="49" charset="-122"/>
              </a:rPr>
              <a:t>应</a:t>
            </a:r>
            <a:r>
              <a:rPr lang="zh-CN" altLang="en-US" sz="2000" dirty="0" smtClean="0">
                <a:solidFill>
                  <a:srgbClr val="FF0000"/>
                </a:solidFill>
                <a:latin typeface="仿宋" panose="02010609060101010101" pitchFamily="49" charset="-122"/>
                <a:ea typeface="仿宋" panose="02010609060101010101" pitchFamily="49" charset="-122"/>
              </a:rPr>
              <a:t>根据外汇局</a:t>
            </a:r>
            <a:r>
              <a:rPr lang="zh-CN" altLang="zh-CN" sz="2000" dirty="0" smtClean="0">
                <a:solidFill>
                  <a:srgbClr val="FF0000"/>
                </a:solidFill>
                <a:latin typeface="仿宋" panose="02010609060101010101" pitchFamily="49" charset="-122"/>
                <a:ea typeface="仿宋" panose="02010609060101010101" pitchFamily="49" charset="-122"/>
              </a:rPr>
              <a:t>“</a:t>
            </a:r>
            <a:r>
              <a:rPr lang="zh-CN" altLang="zh-CN" sz="2000" dirty="0">
                <a:solidFill>
                  <a:srgbClr val="FF0000"/>
                </a:solidFill>
                <a:latin typeface="仿宋" panose="02010609060101010101" pitchFamily="49" charset="-122"/>
                <a:ea typeface="仿宋" panose="02010609060101010101" pitchFamily="49" charset="-122"/>
              </a:rPr>
              <a:t>个人外汇</a:t>
            </a:r>
            <a:r>
              <a:rPr lang="zh-CN" altLang="zh-CN" sz="2000" dirty="0" smtClean="0">
                <a:solidFill>
                  <a:srgbClr val="FF0000"/>
                </a:solidFill>
                <a:latin typeface="仿宋" panose="02010609060101010101" pitchFamily="49" charset="-122"/>
                <a:ea typeface="仿宋" panose="02010609060101010101" pitchFamily="49" charset="-122"/>
              </a:rPr>
              <a:t>业务系统”</a:t>
            </a:r>
            <a:r>
              <a:rPr lang="zh-CN" altLang="en-US" sz="2000" dirty="0" smtClean="0">
                <a:solidFill>
                  <a:srgbClr val="FF0000"/>
                </a:solidFill>
                <a:latin typeface="仿宋" panose="02010609060101010101" pitchFamily="49" charset="-122"/>
                <a:ea typeface="仿宋" panose="02010609060101010101" pitchFamily="49" charset="-122"/>
              </a:rPr>
              <a:t>反馈的信息，确认</a:t>
            </a:r>
            <a:r>
              <a:rPr lang="zh-CN" altLang="zh-CN" sz="2000" dirty="0" smtClean="0">
                <a:solidFill>
                  <a:srgbClr val="FF0000"/>
                </a:solidFill>
                <a:latin typeface="仿宋" panose="02010609060101010101" pitchFamily="49" charset="-122"/>
                <a:ea typeface="仿宋" panose="02010609060101010101" pitchFamily="49" charset="-122"/>
              </a:rPr>
              <a:t>是否</a:t>
            </a:r>
            <a:r>
              <a:rPr lang="zh-CN" altLang="zh-CN" sz="2000" dirty="0">
                <a:solidFill>
                  <a:srgbClr val="FF0000"/>
                </a:solidFill>
                <a:latin typeface="仿宋" panose="02010609060101010101" pitchFamily="49" charset="-122"/>
                <a:ea typeface="仿宋" panose="02010609060101010101" pitchFamily="49" charset="-122"/>
              </a:rPr>
              <a:t>超年度总额。</a:t>
            </a:r>
          </a:p>
          <a:p>
            <a:pPr marL="342900" indent="-342900" fontAlgn="b">
              <a:lnSpc>
                <a:spcPct val="150000"/>
              </a:lnSpc>
              <a:buFont typeface="+mj-lt"/>
              <a:buAutoNum type="arabicPeriod"/>
            </a:pPr>
            <a:r>
              <a:rPr lang="zh-CN" altLang="zh-CN" sz="2000" dirty="0" smtClean="0">
                <a:solidFill>
                  <a:srgbClr val="FF0000"/>
                </a:solidFill>
                <a:latin typeface="仿宋" panose="02010609060101010101" pitchFamily="49" charset="-122"/>
                <a:ea typeface="仿宋" panose="02010609060101010101" pitchFamily="49" charset="-122"/>
              </a:rPr>
              <a:t>应</a:t>
            </a:r>
            <a:r>
              <a:rPr lang="zh-CN" altLang="en-US" sz="2000" dirty="0">
                <a:solidFill>
                  <a:srgbClr val="FF0000"/>
                </a:solidFill>
                <a:latin typeface="仿宋" panose="02010609060101010101" pitchFamily="49" charset="-122"/>
                <a:ea typeface="仿宋" panose="02010609060101010101" pitchFamily="49" charset="-122"/>
              </a:rPr>
              <a:t>根据外汇局</a:t>
            </a:r>
            <a:r>
              <a:rPr lang="zh-CN" altLang="zh-CN" sz="2000" dirty="0" smtClean="0">
                <a:solidFill>
                  <a:srgbClr val="FF0000"/>
                </a:solidFill>
                <a:latin typeface="仿宋" panose="02010609060101010101" pitchFamily="49" charset="-122"/>
                <a:ea typeface="仿宋" panose="02010609060101010101" pitchFamily="49" charset="-122"/>
              </a:rPr>
              <a:t>“</a:t>
            </a:r>
            <a:r>
              <a:rPr lang="zh-CN" altLang="zh-CN" sz="2000" dirty="0">
                <a:solidFill>
                  <a:srgbClr val="FF0000"/>
                </a:solidFill>
                <a:latin typeface="仿宋" panose="02010609060101010101" pitchFamily="49" charset="-122"/>
                <a:ea typeface="仿宋" panose="02010609060101010101" pitchFamily="49" charset="-122"/>
              </a:rPr>
              <a:t>个人外汇</a:t>
            </a:r>
            <a:r>
              <a:rPr lang="zh-CN" altLang="zh-CN" sz="2000" dirty="0" smtClean="0">
                <a:solidFill>
                  <a:srgbClr val="FF0000"/>
                </a:solidFill>
                <a:latin typeface="仿宋" panose="02010609060101010101" pitchFamily="49" charset="-122"/>
                <a:ea typeface="仿宋" panose="02010609060101010101" pitchFamily="49" charset="-122"/>
              </a:rPr>
              <a:t>业务系统”</a:t>
            </a:r>
            <a:r>
              <a:rPr lang="zh-CN" altLang="en-US" sz="2000" dirty="0">
                <a:solidFill>
                  <a:srgbClr val="FF0000"/>
                </a:solidFill>
                <a:latin typeface="仿宋" panose="02010609060101010101" pitchFamily="49" charset="-122"/>
                <a:ea typeface="仿宋" panose="02010609060101010101" pitchFamily="49" charset="-122"/>
              </a:rPr>
              <a:t>反馈的</a:t>
            </a:r>
            <a:r>
              <a:rPr lang="zh-CN" altLang="en-US" sz="2000" dirty="0" smtClean="0">
                <a:solidFill>
                  <a:srgbClr val="FF0000"/>
                </a:solidFill>
                <a:latin typeface="仿宋" panose="02010609060101010101" pitchFamily="49" charset="-122"/>
                <a:ea typeface="仿宋" panose="02010609060101010101" pitchFamily="49" charset="-122"/>
              </a:rPr>
              <a:t>信息，确认</a:t>
            </a:r>
            <a:r>
              <a:rPr lang="zh-CN" altLang="zh-CN" sz="2000" dirty="0" smtClean="0">
                <a:solidFill>
                  <a:srgbClr val="FF0000"/>
                </a:solidFill>
                <a:latin typeface="仿宋" panose="02010609060101010101" pitchFamily="49" charset="-122"/>
                <a:ea typeface="仿宋" panose="02010609060101010101" pitchFamily="49" charset="-122"/>
              </a:rPr>
              <a:t>是否</a:t>
            </a:r>
            <a:r>
              <a:rPr lang="zh-CN" altLang="zh-CN" sz="2000" dirty="0">
                <a:solidFill>
                  <a:srgbClr val="FF0000"/>
                </a:solidFill>
                <a:latin typeface="仿宋" panose="02010609060101010101" pitchFamily="49" charset="-122"/>
                <a:ea typeface="仿宋" panose="02010609060101010101" pitchFamily="49" charset="-122"/>
              </a:rPr>
              <a:t>属于“关注名单”。</a:t>
            </a:r>
          </a:p>
          <a:p>
            <a:pPr marL="342900" indent="-342900" fontAlgn="b">
              <a:lnSpc>
                <a:spcPct val="150000"/>
              </a:lnSpc>
              <a:buFont typeface="+mj-lt"/>
              <a:buAutoNum type="arabicPeriod"/>
            </a:pPr>
            <a:r>
              <a:rPr lang="zh-CN" altLang="zh-CN" sz="2000" dirty="0" smtClean="0">
                <a:solidFill>
                  <a:srgbClr val="FF0000"/>
                </a:solidFill>
                <a:latin typeface="仿宋" panose="02010609060101010101" pitchFamily="49" charset="-122"/>
                <a:ea typeface="仿宋" panose="02010609060101010101" pitchFamily="49" charset="-122"/>
              </a:rPr>
              <a:t>办理</a:t>
            </a:r>
            <a:r>
              <a:rPr lang="zh-CN" altLang="en-US" sz="2000" dirty="0">
                <a:solidFill>
                  <a:srgbClr val="FF0000"/>
                </a:solidFill>
                <a:latin typeface="仿宋" panose="02010609060101010101" pitchFamily="49" charset="-122"/>
                <a:ea typeface="仿宋" panose="02010609060101010101" pitchFamily="49" charset="-122"/>
              </a:rPr>
              <a:t>结售</a:t>
            </a:r>
            <a:r>
              <a:rPr lang="zh-CN" altLang="en-US" sz="2000" dirty="0" smtClean="0">
                <a:solidFill>
                  <a:srgbClr val="FF0000"/>
                </a:solidFill>
                <a:latin typeface="仿宋" panose="02010609060101010101" pitchFamily="49" charset="-122"/>
                <a:ea typeface="仿宋" panose="02010609060101010101" pitchFamily="49" charset="-122"/>
              </a:rPr>
              <a:t>汇</a:t>
            </a:r>
            <a:r>
              <a:rPr lang="zh-CN" altLang="zh-CN" sz="2000" dirty="0" smtClean="0">
                <a:solidFill>
                  <a:srgbClr val="FF0000"/>
                </a:solidFill>
                <a:latin typeface="仿宋" panose="02010609060101010101" pitchFamily="49" charset="-122"/>
                <a:ea typeface="仿宋" panose="02010609060101010101" pitchFamily="49" charset="-122"/>
              </a:rPr>
              <a:t>业务</a:t>
            </a:r>
            <a:r>
              <a:rPr lang="zh-CN" altLang="zh-CN" sz="2000" dirty="0">
                <a:solidFill>
                  <a:srgbClr val="FF0000"/>
                </a:solidFill>
                <a:latin typeface="仿宋" panose="02010609060101010101" pitchFamily="49" charset="-122"/>
                <a:ea typeface="仿宋" panose="02010609060101010101" pitchFamily="49" charset="-122"/>
              </a:rPr>
              <a:t>前，</a:t>
            </a:r>
            <a:r>
              <a:rPr lang="zh-CN" altLang="zh-CN" sz="2000" dirty="0" smtClean="0">
                <a:solidFill>
                  <a:srgbClr val="FF0000"/>
                </a:solidFill>
                <a:latin typeface="仿宋" panose="02010609060101010101" pitchFamily="49" charset="-122"/>
                <a:ea typeface="仿宋" panose="02010609060101010101" pitchFamily="49" charset="-122"/>
              </a:rPr>
              <a:t>应将</a:t>
            </a:r>
            <a:r>
              <a:rPr lang="zh-CN" altLang="zh-CN" sz="2000" dirty="0">
                <a:solidFill>
                  <a:srgbClr val="FF0000"/>
                </a:solidFill>
                <a:latin typeface="仿宋" panose="02010609060101010101" pitchFamily="49" charset="-122"/>
                <a:ea typeface="仿宋" panose="02010609060101010101" pitchFamily="49" charset="-122"/>
              </a:rPr>
              <a:t>此笔结售汇</a:t>
            </a:r>
            <a:r>
              <a:rPr lang="zh-CN" altLang="zh-CN" sz="2000" dirty="0" smtClean="0">
                <a:solidFill>
                  <a:srgbClr val="FF0000"/>
                </a:solidFill>
                <a:latin typeface="仿宋" panose="02010609060101010101" pitchFamily="49" charset="-122"/>
                <a:ea typeface="仿宋" panose="02010609060101010101" pitchFamily="49" charset="-122"/>
              </a:rPr>
              <a:t>信息</a:t>
            </a:r>
            <a:r>
              <a:rPr lang="zh-CN" altLang="en-US" sz="2000" dirty="0" smtClean="0">
                <a:solidFill>
                  <a:srgbClr val="FF0000"/>
                </a:solidFill>
                <a:latin typeface="仿宋" panose="02010609060101010101" pitchFamily="49" charset="-122"/>
                <a:ea typeface="仿宋" panose="02010609060101010101" pitchFamily="49" charset="-122"/>
              </a:rPr>
              <a:t>通过电子接口或人工登录个人外汇业务系统页面的方式，</a:t>
            </a:r>
            <a:r>
              <a:rPr lang="zh-CN" altLang="zh-CN" sz="2000" dirty="0" smtClean="0">
                <a:solidFill>
                  <a:srgbClr val="FF0000"/>
                </a:solidFill>
                <a:latin typeface="仿宋" panose="02010609060101010101" pitchFamily="49" charset="-122"/>
                <a:ea typeface="仿宋" panose="02010609060101010101" pitchFamily="49" charset="-122"/>
              </a:rPr>
              <a:t>准确</a:t>
            </a:r>
            <a:r>
              <a:rPr lang="zh-CN" altLang="zh-CN" sz="2000" dirty="0">
                <a:solidFill>
                  <a:srgbClr val="FF0000"/>
                </a:solidFill>
                <a:latin typeface="仿宋" panose="02010609060101010101" pitchFamily="49" charset="-122"/>
                <a:ea typeface="仿宋" panose="02010609060101010101" pitchFamily="49" charset="-122"/>
              </a:rPr>
              <a:t>、完整地录入</a:t>
            </a:r>
            <a:r>
              <a:rPr lang="zh-CN" altLang="zh-CN" sz="2000" dirty="0" smtClean="0">
                <a:solidFill>
                  <a:srgbClr val="FF0000"/>
                </a:solidFill>
                <a:latin typeface="仿宋" panose="02010609060101010101" pitchFamily="49" charset="-122"/>
                <a:ea typeface="仿宋" panose="02010609060101010101" pitchFamily="49" charset="-122"/>
              </a:rPr>
              <a:t>“</a:t>
            </a:r>
            <a:r>
              <a:rPr lang="zh-CN" altLang="en-US" sz="2000" dirty="0" smtClean="0">
                <a:solidFill>
                  <a:srgbClr val="FF0000"/>
                </a:solidFill>
                <a:latin typeface="仿宋" panose="02010609060101010101" pitchFamily="49" charset="-122"/>
                <a:ea typeface="仿宋" panose="02010609060101010101" pitchFamily="49" charset="-122"/>
              </a:rPr>
              <a:t>个人外汇业务系统</a:t>
            </a:r>
            <a:r>
              <a:rPr lang="zh-CN" altLang="zh-CN" sz="2000" dirty="0" smtClean="0">
                <a:solidFill>
                  <a:srgbClr val="FF0000"/>
                </a:solidFill>
                <a:latin typeface="仿宋" panose="02010609060101010101" pitchFamily="49" charset="-122"/>
                <a:ea typeface="仿宋" panose="02010609060101010101" pitchFamily="49" charset="-122"/>
              </a:rPr>
              <a:t>”。</a:t>
            </a:r>
            <a:endParaRPr lang="zh-CN" altLang="zh-CN" sz="2000" dirty="0">
              <a:solidFill>
                <a:srgbClr val="FF0000"/>
              </a:solidFill>
              <a:latin typeface="仿宋" panose="02010609060101010101" pitchFamily="49" charset="-122"/>
              <a:ea typeface="仿宋" panose="02010609060101010101" pitchFamily="49" charset="-122"/>
            </a:endParaRPr>
          </a:p>
          <a:p>
            <a:pPr marL="342900" indent="-342900" fontAlgn="b">
              <a:lnSpc>
                <a:spcPct val="150000"/>
              </a:lnSpc>
              <a:buFont typeface="+mj-lt"/>
              <a:buAutoNum type="arabicPeriod"/>
            </a:pPr>
            <a:r>
              <a:rPr lang="zh-CN" altLang="zh-CN" sz="2000" dirty="0" smtClean="0">
                <a:solidFill>
                  <a:srgbClr val="0070C0"/>
                </a:solidFill>
                <a:latin typeface="仿宋" panose="02010609060101010101" pitchFamily="49" charset="-122"/>
                <a:ea typeface="仿宋" panose="02010609060101010101" pitchFamily="49" charset="-122"/>
              </a:rPr>
              <a:t>境外</a:t>
            </a:r>
            <a:r>
              <a:rPr lang="zh-CN" altLang="zh-CN" sz="2000" dirty="0">
                <a:solidFill>
                  <a:srgbClr val="0070C0"/>
                </a:solidFill>
                <a:latin typeface="仿宋" panose="02010609060101010101" pitchFamily="49" charset="-122"/>
                <a:ea typeface="仿宋" panose="02010609060101010101" pitchFamily="49" charset="-122"/>
              </a:rPr>
              <a:t>卡通过境内银行营业柜台提取人民币现钞业务，按境外个人结汇业务办理，受理银行应将此笔结汇信息准确、完整地</a:t>
            </a:r>
            <a:r>
              <a:rPr lang="zh-CN" altLang="zh-CN" sz="2000" dirty="0" smtClean="0">
                <a:solidFill>
                  <a:srgbClr val="0070C0"/>
                </a:solidFill>
                <a:latin typeface="仿宋" panose="02010609060101010101" pitchFamily="49" charset="-122"/>
                <a:ea typeface="仿宋" panose="02010609060101010101" pitchFamily="49" charset="-122"/>
              </a:rPr>
              <a:t>录入</a:t>
            </a:r>
            <a:r>
              <a:rPr lang="en-US" altLang="zh-CN" sz="2000" b="1" dirty="0" smtClean="0">
                <a:solidFill>
                  <a:srgbClr val="0070C0"/>
                </a:solidFill>
                <a:latin typeface="仿宋" panose="02010609060101010101" pitchFamily="49" charset="-122"/>
                <a:ea typeface="仿宋" panose="02010609060101010101" pitchFamily="49" charset="-122"/>
              </a:rPr>
              <a:t> </a:t>
            </a:r>
            <a:r>
              <a:rPr lang="zh-CN" altLang="zh-CN" sz="2000" dirty="0" smtClean="0">
                <a:solidFill>
                  <a:srgbClr val="0070C0"/>
                </a:solidFill>
                <a:latin typeface="仿宋" panose="02010609060101010101" pitchFamily="49" charset="-122"/>
                <a:ea typeface="仿宋" panose="02010609060101010101" pitchFamily="49" charset="-122"/>
              </a:rPr>
              <a:t>“</a:t>
            </a:r>
            <a:r>
              <a:rPr lang="zh-CN" altLang="en-US" sz="2000" dirty="0" smtClean="0">
                <a:solidFill>
                  <a:srgbClr val="0070C0"/>
                </a:solidFill>
                <a:latin typeface="仿宋" panose="02010609060101010101" pitchFamily="49" charset="-122"/>
                <a:ea typeface="仿宋" panose="02010609060101010101" pitchFamily="49" charset="-122"/>
              </a:rPr>
              <a:t>个人外汇业务系统</a:t>
            </a:r>
            <a:r>
              <a:rPr lang="zh-CN" altLang="zh-CN" sz="2000" dirty="0" smtClean="0">
                <a:solidFill>
                  <a:srgbClr val="0070C0"/>
                </a:solidFill>
                <a:latin typeface="仿宋" panose="02010609060101010101" pitchFamily="49" charset="-122"/>
                <a:ea typeface="仿宋" panose="02010609060101010101" pitchFamily="49" charset="-122"/>
              </a:rPr>
              <a:t>”</a:t>
            </a:r>
            <a:r>
              <a:rPr lang="zh-CN" altLang="zh-CN" sz="2000" dirty="0">
                <a:solidFill>
                  <a:srgbClr val="0070C0"/>
                </a:solidFill>
                <a:latin typeface="仿宋" panose="02010609060101010101" pitchFamily="49" charset="-122"/>
                <a:ea typeface="仿宋" panose="02010609060101010101" pitchFamily="49" charset="-122"/>
              </a:rPr>
              <a:t>。</a:t>
            </a:r>
          </a:p>
          <a:p>
            <a:pPr marL="342900" indent="-342900" fontAlgn="b">
              <a:lnSpc>
                <a:spcPct val="150000"/>
              </a:lnSpc>
              <a:buFont typeface="+mj-lt"/>
              <a:buAutoNum type="arabicPeriod"/>
            </a:pPr>
            <a:r>
              <a:rPr lang="zh-CN" altLang="zh-CN" sz="2000" dirty="0" smtClean="0">
                <a:latin typeface="仿宋" panose="02010609060101010101" pitchFamily="49" charset="-122"/>
                <a:ea typeface="仿宋" panose="02010609060101010101" pitchFamily="49" charset="-122"/>
              </a:rPr>
              <a:t>代办</a:t>
            </a:r>
            <a:r>
              <a:rPr lang="zh-CN" altLang="zh-CN" sz="2000" dirty="0">
                <a:latin typeface="仿宋" panose="02010609060101010101" pitchFamily="49" charset="-122"/>
                <a:ea typeface="仿宋" panose="02010609060101010101" pitchFamily="49" charset="-122"/>
              </a:rPr>
              <a:t>业务，只能由直系亲属（仅限于父母、配偶、子女）代为办理。</a:t>
            </a:r>
          </a:p>
        </p:txBody>
      </p:sp>
    </p:spTree>
    <p:extLst>
      <p:ext uri="{BB962C8B-B14F-4D97-AF65-F5344CB8AC3E}">
        <p14:creationId xmlns:p14="http://schemas.microsoft.com/office/powerpoint/2010/main" val="213589022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  </a:t>
            </a:r>
            <a:endParaRPr lang="zh-CN" altLang="en-US" dirty="0"/>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29</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sym typeface="+mn-ea"/>
              </a:rPr>
              <a:t>三、具体业务审核规范</a:t>
            </a:r>
            <a:r>
              <a:rPr lang="zh-CN" altLang="en-US" b="1" dirty="0"/>
              <a:t/>
            </a:r>
            <a:br>
              <a:rPr lang="zh-CN" altLang="en-US" b="1" dirty="0"/>
            </a:b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b="1" dirty="0">
                <a:solidFill>
                  <a:srgbClr val="000000"/>
                </a:solidFill>
                <a:latin typeface="黑体" panose="02010609060101010101" charset="-122"/>
                <a:ea typeface="黑体" panose="02010609060101010101" charset="-122"/>
              </a:rPr>
              <a:t>六、年度总额内个人结售汇</a:t>
            </a:r>
            <a:endParaRPr lang="zh-CN" altLang="zh-CN" sz="2400" dirty="0">
              <a:solidFill>
                <a:srgbClr val="000000"/>
              </a:solidFill>
              <a:latin typeface="仿宋" panose="02010609060101010101" pitchFamily="49" charset="-122"/>
              <a:ea typeface="仿宋" panose="02010609060101010101" pitchFamily="49" charset="-122"/>
            </a:endParaRPr>
          </a:p>
        </p:txBody>
      </p:sp>
      <p:sp>
        <p:nvSpPr>
          <p:cNvPr id="30723" name="文本框 2"/>
          <p:cNvSpPr txBox="1"/>
          <p:nvPr/>
        </p:nvSpPr>
        <p:spPr>
          <a:xfrm>
            <a:off x="1466215" y="1901174"/>
            <a:ext cx="9259570" cy="3785652"/>
          </a:xfrm>
          <a:prstGeom prst="rect">
            <a:avLst/>
          </a:prstGeom>
          <a:noFill/>
          <a:ln w="9525">
            <a:noFill/>
          </a:ln>
        </p:spPr>
        <p:txBody>
          <a:bodyPr wrap="square" anchor="t">
            <a:spAutoFit/>
          </a:bodyPr>
          <a:lstStyle/>
          <a:p>
            <a:pPr>
              <a:lnSpc>
                <a:spcPct val="150000"/>
              </a:lnSpc>
            </a:pPr>
            <a:r>
              <a:rPr lang="zh-CN" altLang="en-US" sz="2000" b="1" dirty="0" smtClean="0">
                <a:solidFill>
                  <a:srgbClr val="000000"/>
                </a:solidFill>
                <a:latin typeface="仿宋" panose="02010609060101010101" pitchFamily="49" charset="-122"/>
                <a:ea typeface="仿宋" panose="02010609060101010101" pitchFamily="49" charset="-122"/>
              </a:rPr>
              <a:t> （五）风险提示</a:t>
            </a:r>
            <a:endParaRPr lang="en-US" altLang="zh-CN" sz="2000" b="1" dirty="0" smtClean="0">
              <a:solidFill>
                <a:srgbClr val="000000"/>
              </a:solidFill>
              <a:latin typeface="仿宋" panose="02010609060101010101" pitchFamily="49" charset="-122"/>
              <a:ea typeface="仿宋" panose="02010609060101010101" pitchFamily="49" charset="-122"/>
            </a:endParaRPr>
          </a:p>
          <a:p>
            <a:pPr marL="914400" lvl="1" indent="-457200" fontAlgn="b">
              <a:lnSpc>
                <a:spcPct val="150000"/>
              </a:lnSpc>
              <a:buFont typeface="+mj-lt"/>
              <a:buAutoNum type="arabicPeriod"/>
            </a:pPr>
            <a:r>
              <a:rPr lang="zh-CN" altLang="zh-CN" sz="2000" dirty="0" smtClean="0">
                <a:latin typeface="仿宋" panose="02010609060101010101" pitchFamily="49" charset="-122"/>
                <a:ea typeface="仿宋" panose="02010609060101010101" pitchFamily="49" charset="-122"/>
              </a:rPr>
              <a:t>客户</a:t>
            </a:r>
            <a:r>
              <a:rPr lang="zh-CN" altLang="zh-CN" sz="2000" dirty="0">
                <a:latin typeface="仿宋" panose="02010609060101010101" pitchFamily="49" charset="-122"/>
                <a:ea typeface="仿宋" panose="02010609060101010101" pitchFamily="49" charset="-122"/>
              </a:rPr>
              <a:t>身份不明或对客户身份有疑问的</a:t>
            </a:r>
            <a:r>
              <a:rPr lang="zh-CN" altLang="zh-CN" sz="2000" dirty="0" smtClean="0">
                <a:latin typeface="仿宋" panose="02010609060101010101" pitchFamily="49" charset="-122"/>
                <a:ea typeface="仿宋" panose="02010609060101010101" pitchFamily="49" charset="-122"/>
              </a:rPr>
              <a:t>；</a:t>
            </a:r>
            <a:endParaRPr lang="en-US" altLang="zh-CN" sz="2000" dirty="0" smtClean="0">
              <a:latin typeface="仿宋" panose="02010609060101010101" pitchFamily="49" charset="-122"/>
              <a:ea typeface="仿宋" panose="02010609060101010101" pitchFamily="49" charset="-122"/>
            </a:endParaRPr>
          </a:p>
          <a:p>
            <a:pPr marL="914400" lvl="1" indent="-457200" fontAlgn="b">
              <a:lnSpc>
                <a:spcPct val="150000"/>
              </a:lnSpc>
              <a:buFont typeface="+mj-lt"/>
              <a:buAutoNum type="arabicPeriod"/>
            </a:pPr>
            <a:r>
              <a:rPr lang="zh-CN" altLang="zh-CN" sz="2000" dirty="0" smtClean="0">
                <a:latin typeface="仿宋" panose="02010609060101010101" pitchFamily="49" charset="-122"/>
                <a:ea typeface="仿宋" panose="02010609060101010101" pitchFamily="49" charset="-122"/>
              </a:rPr>
              <a:t>以往</a:t>
            </a:r>
            <a:r>
              <a:rPr lang="zh-CN" altLang="zh-CN" sz="2000" dirty="0">
                <a:latin typeface="仿宋" panose="02010609060101010101" pitchFamily="49" charset="-122"/>
                <a:ea typeface="仿宋" panose="02010609060101010101" pitchFamily="49" charset="-122"/>
              </a:rPr>
              <a:t>获取的客户身份信息真实性有误或出现重大变更的</a:t>
            </a:r>
            <a:r>
              <a:rPr lang="zh-CN" altLang="zh-CN" sz="2000" dirty="0" smtClean="0">
                <a:latin typeface="仿宋" panose="02010609060101010101" pitchFamily="49" charset="-122"/>
                <a:ea typeface="仿宋" panose="02010609060101010101" pitchFamily="49" charset="-122"/>
              </a:rPr>
              <a:t>；</a:t>
            </a:r>
            <a:endParaRPr lang="en-US" altLang="zh-CN" sz="2000" dirty="0" smtClean="0">
              <a:latin typeface="仿宋" panose="02010609060101010101" pitchFamily="49" charset="-122"/>
              <a:ea typeface="仿宋" panose="02010609060101010101" pitchFamily="49" charset="-122"/>
            </a:endParaRPr>
          </a:p>
          <a:p>
            <a:pPr marL="914400" lvl="1" indent="-457200" fontAlgn="b">
              <a:lnSpc>
                <a:spcPct val="150000"/>
              </a:lnSpc>
              <a:buFont typeface="+mj-lt"/>
              <a:buAutoNum type="arabicPeriod"/>
            </a:pPr>
            <a:r>
              <a:rPr lang="zh-CN" altLang="zh-CN" sz="2000" dirty="0" smtClean="0">
                <a:latin typeface="仿宋" panose="02010609060101010101" pitchFamily="49" charset="-122"/>
                <a:ea typeface="仿宋" panose="02010609060101010101" pitchFamily="49" charset="-122"/>
              </a:rPr>
              <a:t>结汇</a:t>
            </a:r>
            <a:r>
              <a:rPr lang="zh-CN" altLang="zh-CN" sz="2000" dirty="0">
                <a:latin typeface="仿宋" panose="02010609060101010101" pitchFamily="49" charset="-122"/>
                <a:ea typeface="仿宋" panose="02010609060101010101" pitchFamily="49" charset="-122"/>
              </a:rPr>
              <a:t>资金来源、购汇资金去向或购汇人民币资金来源可疑的</a:t>
            </a:r>
            <a:r>
              <a:rPr lang="zh-CN" altLang="zh-CN" sz="2000" dirty="0" smtClean="0">
                <a:latin typeface="仿宋" panose="02010609060101010101" pitchFamily="49" charset="-122"/>
                <a:ea typeface="仿宋" panose="02010609060101010101" pitchFamily="49" charset="-122"/>
              </a:rPr>
              <a:t>；</a:t>
            </a:r>
            <a:endParaRPr lang="en-US" altLang="zh-CN" sz="2000" dirty="0" smtClean="0">
              <a:latin typeface="仿宋" panose="02010609060101010101" pitchFamily="49" charset="-122"/>
              <a:ea typeface="仿宋" panose="02010609060101010101" pitchFamily="49" charset="-122"/>
            </a:endParaRPr>
          </a:p>
          <a:p>
            <a:pPr marL="914400" lvl="1" indent="-457200" fontAlgn="b">
              <a:lnSpc>
                <a:spcPct val="150000"/>
              </a:lnSpc>
              <a:buFont typeface="+mj-lt"/>
              <a:buAutoNum type="arabicPeriod"/>
            </a:pPr>
            <a:r>
              <a:rPr lang="zh-CN" altLang="zh-CN" sz="2000" dirty="0" smtClean="0">
                <a:latin typeface="仿宋" panose="02010609060101010101" pitchFamily="49" charset="-122"/>
                <a:ea typeface="仿宋" panose="02010609060101010101" pitchFamily="49" charset="-122"/>
              </a:rPr>
              <a:t>关注</a:t>
            </a:r>
            <a:r>
              <a:rPr lang="zh-CN" altLang="zh-CN" sz="2000" dirty="0">
                <a:latin typeface="仿宋" panose="02010609060101010101" pitchFamily="49" charset="-122"/>
                <a:ea typeface="仿宋" panose="02010609060101010101" pitchFamily="49" charset="-122"/>
              </a:rPr>
              <a:t>分拆交易，应从分拆支付的必要性和合理性等角度进行尽职审查。发现分拆等可疑迹象，应及时向当地</a:t>
            </a:r>
            <a:r>
              <a:rPr lang="zh-CN" altLang="zh-CN" sz="2000" dirty="0" smtClean="0">
                <a:latin typeface="仿宋" panose="02010609060101010101" pitchFamily="49" charset="-122"/>
                <a:ea typeface="仿宋" panose="02010609060101010101" pitchFamily="49" charset="-122"/>
              </a:rPr>
              <a:t>外汇</a:t>
            </a:r>
            <a:r>
              <a:rPr lang="zh-CN" altLang="en-US" sz="2000" dirty="0" smtClean="0">
                <a:latin typeface="仿宋" panose="02010609060101010101" pitchFamily="49" charset="-122"/>
                <a:ea typeface="仿宋" panose="02010609060101010101" pitchFamily="49" charset="-122"/>
              </a:rPr>
              <a:t>分</a:t>
            </a:r>
            <a:r>
              <a:rPr lang="zh-CN" altLang="zh-CN" sz="2000" dirty="0" smtClean="0">
                <a:latin typeface="仿宋" panose="02010609060101010101" pitchFamily="49" charset="-122"/>
                <a:ea typeface="仿宋" panose="02010609060101010101" pitchFamily="49" charset="-122"/>
              </a:rPr>
              <a:t>局</a:t>
            </a:r>
            <a:r>
              <a:rPr lang="zh-CN" altLang="zh-CN" sz="2000" dirty="0">
                <a:latin typeface="仿宋" panose="02010609060101010101" pitchFamily="49" charset="-122"/>
                <a:ea typeface="仿宋" panose="02010609060101010101" pitchFamily="49" charset="-122"/>
              </a:rPr>
              <a:t>报告</a:t>
            </a:r>
            <a:r>
              <a:rPr lang="zh-CN" altLang="zh-CN" sz="2000" dirty="0" smtClean="0">
                <a:latin typeface="仿宋" panose="02010609060101010101" pitchFamily="49" charset="-122"/>
                <a:ea typeface="仿宋" panose="02010609060101010101" pitchFamily="49" charset="-122"/>
              </a:rPr>
              <a:t>。</a:t>
            </a:r>
            <a:endParaRPr lang="en-US" altLang="zh-CN" sz="2000" dirty="0" smtClean="0">
              <a:latin typeface="仿宋" panose="02010609060101010101" pitchFamily="49" charset="-122"/>
              <a:ea typeface="仿宋" panose="02010609060101010101" pitchFamily="49" charset="-122"/>
            </a:endParaRPr>
          </a:p>
          <a:p>
            <a:pPr marL="914400" lvl="1" indent="-457200" fontAlgn="b">
              <a:lnSpc>
                <a:spcPct val="150000"/>
              </a:lnSpc>
              <a:buFont typeface="+mj-lt"/>
              <a:buAutoNum type="arabicPeriod"/>
            </a:pPr>
            <a:r>
              <a:rPr lang="zh-CN" altLang="zh-CN" sz="2000" dirty="0" smtClean="0">
                <a:latin typeface="仿宋" panose="02010609060101010101" pitchFamily="49" charset="-122"/>
                <a:ea typeface="仿宋" panose="02010609060101010101" pitchFamily="49" charset="-122"/>
              </a:rPr>
              <a:t>对于</a:t>
            </a:r>
            <a:r>
              <a:rPr lang="zh-CN" altLang="zh-CN" sz="2000" dirty="0">
                <a:latin typeface="仿宋" panose="02010609060101010101" pitchFamily="49" charset="-122"/>
                <a:ea typeface="仿宋" panose="02010609060101010101" pitchFamily="49" charset="-122"/>
              </a:rPr>
              <a:t>关注客户，银行原则上应拒绝办理代理业务，且应严格审核交易真实性（如参照超过年度总额的业务办理）。</a:t>
            </a:r>
          </a:p>
        </p:txBody>
      </p:sp>
    </p:spTree>
    <p:extLst>
      <p:ext uri="{BB962C8B-B14F-4D97-AF65-F5344CB8AC3E}">
        <p14:creationId xmlns:p14="http://schemas.microsoft.com/office/powerpoint/2010/main" val="8770628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3</a:t>
            </a:fld>
            <a:endParaRPr lang="zh-CN" altLang="en-US" sz="1600" dirty="0" smtClean="0">
              <a:solidFill>
                <a:schemeClr val="tx1"/>
              </a:solidFill>
            </a:endParaRPr>
          </a:p>
        </p:txBody>
      </p:sp>
      <p:sp>
        <p:nvSpPr>
          <p:cNvPr id="26" name="文本框 25"/>
          <p:cNvSpPr txBox="1"/>
          <p:nvPr/>
        </p:nvSpPr>
        <p:spPr>
          <a:xfrm>
            <a:off x="1590040" y="127000"/>
            <a:ext cx="8153400" cy="923330"/>
          </a:xfrm>
          <a:prstGeom prst="rect">
            <a:avLst/>
          </a:prstGeom>
          <a:noFill/>
        </p:spPr>
        <p:txBody>
          <a:bodyPr wrap="square" rtlCol="0">
            <a:spAutoFit/>
          </a:bodyPr>
          <a:lstStyle/>
          <a:p>
            <a:pPr algn="ctr" eaLnBrk="0" hangingPunct="0">
              <a:lnSpc>
                <a:spcPct val="150000"/>
              </a:lnSpc>
            </a:pPr>
            <a:r>
              <a:rPr lang="zh-CN" altLang="en-US" sz="3600" dirty="0" smtClean="0">
                <a:solidFill>
                  <a:srgbClr val="000000"/>
                </a:solidFill>
                <a:latin typeface="楷体" panose="02010609060101010101" pitchFamily="49" charset="-122"/>
                <a:ea typeface="楷体" panose="02010609060101010101" pitchFamily="49" charset="-122"/>
                <a:cs typeface="方正仿宋_GBK" panose="03000509000000000000" pitchFamily="65" charset="-122"/>
                <a:sym typeface="+mn-ea"/>
              </a:rPr>
              <a:t>一、个人</a:t>
            </a:r>
            <a:r>
              <a:rPr lang="zh-CN" altLang="en-US" sz="3600" b="1" dirty="0" smtClean="0">
                <a:solidFill>
                  <a:srgbClr val="000000"/>
                </a:solidFill>
                <a:latin typeface="楷体" panose="02010609060101010101" pitchFamily="49" charset="-122"/>
                <a:ea typeface="楷体" panose="02010609060101010101" pitchFamily="49" charset="-122"/>
                <a:cs typeface="方正仿宋_GBK" panose="03000509000000000000" pitchFamily="65" charset="-122"/>
                <a:sym typeface="+mn-ea"/>
              </a:rPr>
              <a:t>外汇管理发展历程</a:t>
            </a:r>
            <a:endParaRPr lang="en-US" altLang="zh-CN" sz="3600" dirty="0">
              <a:solidFill>
                <a:srgbClr val="000000"/>
              </a:solidFill>
              <a:latin typeface="楷体" panose="02010609060101010101" pitchFamily="49" charset="-122"/>
              <a:ea typeface="楷体" panose="02010609060101010101" pitchFamily="49" charset="-122"/>
              <a:cs typeface="方正仿宋_GBK" panose="03000509000000000000" pitchFamily="65" charset="-122"/>
              <a:sym typeface="+mn-ea"/>
            </a:endParaRPr>
          </a:p>
        </p:txBody>
      </p:sp>
      <p:graphicFrame>
        <p:nvGraphicFramePr>
          <p:cNvPr id="2" name="图示 1"/>
          <p:cNvGraphicFramePr/>
          <p:nvPr>
            <p:extLst>
              <p:ext uri="{D42A27DB-BD31-4B8C-83A1-F6EECF244321}">
                <p14:modId xmlns:p14="http://schemas.microsoft.com/office/powerpoint/2010/main" val="2628819201"/>
              </p:ext>
            </p:extLst>
          </p:nvPr>
        </p:nvGraphicFramePr>
        <p:xfrm>
          <a:off x="536715" y="709718"/>
          <a:ext cx="10336464" cy="541866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矩形 2"/>
          <p:cNvSpPr/>
          <p:nvPr/>
        </p:nvSpPr>
        <p:spPr>
          <a:xfrm>
            <a:off x="3566160" y="4337681"/>
            <a:ext cx="8369166" cy="1754326"/>
          </a:xfrm>
          <a:prstGeom prst="rect">
            <a:avLst/>
          </a:prstGeom>
          <a:solidFill>
            <a:schemeClr val="accent1">
              <a:lumMod val="20000"/>
              <a:lumOff val="80000"/>
            </a:schemeClr>
          </a:solidFill>
        </p:spPr>
        <p:txBody>
          <a:bodyPr wrap="square">
            <a:spAutoFit/>
          </a:bodyPr>
          <a:lstStyle/>
          <a:p>
            <a:pPr>
              <a:lnSpc>
                <a:spcPct val="150000"/>
              </a:lnSpc>
            </a:pPr>
            <a:r>
              <a:rPr lang="en-US" altLang="zh-CN" dirty="0" smtClean="0">
                <a:latin typeface="仿宋" panose="02010609060101010101" pitchFamily="49" charset="-122"/>
                <a:ea typeface="仿宋" panose="02010609060101010101" pitchFamily="49" charset="-122"/>
              </a:rPr>
              <a:t>    </a:t>
            </a:r>
            <a:r>
              <a:rPr lang="zh-CN" altLang="zh-CN" dirty="0" smtClean="0">
                <a:latin typeface="仿宋" panose="02010609060101010101" pitchFamily="49" charset="-122"/>
                <a:ea typeface="仿宋" panose="02010609060101010101" pitchFamily="49" charset="-122"/>
              </a:rPr>
              <a:t>回顾</a:t>
            </a:r>
            <a:r>
              <a:rPr lang="zh-CN" altLang="zh-CN" dirty="0">
                <a:latin typeface="仿宋" panose="02010609060101010101" pitchFamily="49" charset="-122"/>
                <a:ea typeface="仿宋" panose="02010609060101010101" pitchFamily="49" charset="-122"/>
              </a:rPr>
              <a:t>个人外汇管理的历史轨迹，可以看到，个人外汇管理遵循经常项目可兑换的总体原则，立足于满足个人正当合理的用汇需求</a:t>
            </a:r>
            <a:r>
              <a:rPr lang="zh-CN" altLang="zh-CN" dirty="0" smtClean="0">
                <a:latin typeface="仿宋" panose="02010609060101010101" pitchFamily="49" charset="-122"/>
                <a:ea typeface="仿宋" panose="02010609060101010101" pitchFamily="49" charset="-122"/>
              </a:rPr>
              <a:t>。从</a:t>
            </a:r>
            <a:r>
              <a:rPr lang="zh-CN" altLang="zh-CN" dirty="0">
                <a:latin typeface="仿宋" panose="02010609060101010101" pitchFamily="49" charset="-122"/>
                <a:ea typeface="仿宋" panose="02010609060101010101" pitchFamily="49" charset="-122"/>
              </a:rPr>
              <a:t>早期的用汇限制到现行的便利化额度，个人外汇管理经历了从严格管制到逐步放开，从限制个人购汇到不断满足个人用汇，从单一柜台到电子银行、互联网支付等多元发展的历程。</a:t>
            </a:r>
          </a:p>
        </p:txBody>
      </p:sp>
    </p:spTree>
    <p:extLst>
      <p:ext uri="{BB962C8B-B14F-4D97-AF65-F5344CB8AC3E}">
        <p14:creationId xmlns:p14="http://schemas.microsoft.com/office/powerpoint/2010/main" val="1934932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graphicEl>
                                              <a:dgm id="{1C7DA255-4712-4F7E-975D-D667CF833E58}"/>
                                            </p:graphicEl>
                                          </p:spTgt>
                                        </p:tgtEl>
                                        <p:attrNameLst>
                                          <p:attrName>style.visibility</p:attrName>
                                        </p:attrNameLst>
                                      </p:cBhvr>
                                      <p:to>
                                        <p:strVal val="visible"/>
                                      </p:to>
                                    </p:set>
                                    <p:animEffect transition="in" filter="fade">
                                      <p:cBhvr>
                                        <p:cTn id="7" dur="500"/>
                                        <p:tgtEl>
                                          <p:spTgt spid="2">
                                            <p:graphicEl>
                                              <a:dgm id="{1C7DA255-4712-4F7E-975D-D667CF833E58}"/>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graphicEl>
                                              <a:dgm id="{FE6B930D-D980-4800-B54D-DF887A4FF0D0}"/>
                                            </p:graphicEl>
                                          </p:spTgt>
                                        </p:tgtEl>
                                        <p:attrNameLst>
                                          <p:attrName>style.visibility</p:attrName>
                                        </p:attrNameLst>
                                      </p:cBhvr>
                                      <p:to>
                                        <p:strVal val="visible"/>
                                      </p:to>
                                    </p:set>
                                    <p:animEffect transition="in" filter="fade">
                                      <p:cBhvr>
                                        <p:cTn id="10" dur="500"/>
                                        <p:tgtEl>
                                          <p:spTgt spid="2">
                                            <p:graphicEl>
                                              <a:dgm id="{FE6B930D-D980-4800-B54D-DF887A4FF0D0}"/>
                                            </p:graphic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
                                            <p:graphicEl>
                                              <a:dgm id="{96670974-1806-4E3D-B6D2-65B7CBBD11E5}"/>
                                            </p:graphicEl>
                                          </p:spTgt>
                                        </p:tgtEl>
                                        <p:attrNameLst>
                                          <p:attrName>style.visibility</p:attrName>
                                        </p:attrNameLst>
                                      </p:cBhvr>
                                      <p:to>
                                        <p:strVal val="visible"/>
                                      </p:to>
                                    </p:set>
                                    <p:animEffect transition="in" filter="fade">
                                      <p:cBhvr>
                                        <p:cTn id="13" dur="500"/>
                                        <p:tgtEl>
                                          <p:spTgt spid="2">
                                            <p:graphicEl>
                                              <a:dgm id="{96670974-1806-4E3D-B6D2-65B7CBBD11E5}"/>
                                            </p:graphic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2">
                                            <p:graphicEl>
                                              <a:dgm id="{5AA4A25B-2646-4502-A6B0-F5B8B6F40051}"/>
                                            </p:graphicEl>
                                          </p:spTgt>
                                        </p:tgtEl>
                                        <p:attrNameLst>
                                          <p:attrName>style.visibility</p:attrName>
                                        </p:attrNameLst>
                                      </p:cBhvr>
                                      <p:to>
                                        <p:strVal val="visible"/>
                                      </p:to>
                                    </p:set>
                                    <p:animEffect transition="in" filter="fade">
                                      <p:cBhvr>
                                        <p:cTn id="18" dur="500"/>
                                        <p:tgtEl>
                                          <p:spTgt spid="2">
                                            <p:graphicEl>
                                              <a:dgm id="{5AA4A25B-2646-4502-A6B0-F5B8B6F40051}"/>
                                            </p:graphic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
                                            <p:graphicEl>
                                              <a:dgm id="{F5B82C20-3AEF-4DBD-87CF-BC9A771CFBB0}"/>
                                            </p:graphicEl>
                                          </p:spTgt>
                                        </p:tgtEl>
                                        <p:attrNameLst>
                                          <p:attrName>style.visibility</p:attrName>
                                        </p:attrNameLst>
                                      </p:cBhvr>
                                      <p:to>
                                        <p:strVal val="visible"/>
                                      </p:to>
                                    </p:set>
                                    <p:animEffect transition="in" filter="fade">
                                      <p:cBhvr>
                                        <p:cTn id="21" dur="500"/>
                                        <p:tgtEl>
                                          <p:spTgt spid="2">
                                            <p:graphicEl>
                                              <a:dgm id="{F5B82C20-3AEF-4DBD-87CF-BC9A771CFBB0}"/>
                                            </p:graphic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
                                            <p:graphicEl>
                                              <a:dgm id="{02D57652-ADE3-41F4-B7F6-A80691A62A50}"/>
                                            </p:graphicEl>
                                          </p:spTgt>
                                        </p:tgtEl>
                                        <p:attrNameLst>
                                          <p:attrName>style.visibility</p:attrName>
                                        </p:attrNameLst>
                                      </p:cBhvr>
                                      <p:to>
                                        <p:strVal val="visible"/>
                                      </p:to>
                                    </p:set>
                                    <p:animEffect transition="in" filter="fade">
                                      <p:cBhvr>
                                        <p:cTn id="24" dur="500"/>
                                        <p:tgtEl>
                                          <p:spTgt spid="2">
                                            <p:graphicEl>
                                              <a:dgm id="{02D57652-ADE3-41F4-B7F6-A80691A62A50}"/>
                                            </p:graphic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
                                            <p:graphicEl>
                                              <a:dgm id="{9706A232-6FE5-499D-B540-55B6D7A9C3BC}"/>
                                            </p:graphicEl>
                                          </p:spTgt>
                                        </p:tgtEl>
                                        <p:attrNameLst>
                                          <p:attrName>style.visibility</p:attrName>
                                        </p:attrNameLst>
                                      </p:cBhvr>
                                      <p:to>
                                        <p:strVal val="visible"/>
                                      </p:to>
                                    </p:set>
                                    <p:animEffect transition="in" filter="fade">
                                      <p:cBhvr>
                                        <p:cTn id="29" dur="500"/>
                                        <p:tgtEl>
                                          <p:spTgt spid="2">
                                            <p:graphicEl>
                                              <a:dgm id="{9706A232-6FE5-499D-B540-55B6D7A9C3BC}"/>
                                            </p:graphic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2">
                                            <p:graphicEl>
                                              <a:dgm id="{8935CCE9-F60C-4F63-B1BF-3EDBB41E33B0}"/>
                                            </p:graphicEl>
                                          </p:spTgt>
                                        </p:tgtEl>
                                        <p:attrNameLst>
                                          <p:attrName>style.visibility</p:attrName>
                                        </p:attrNameLst>
                                      </p:cBhvr>
                                      <p:to>
                                        <p:strVal val="visible"/>
                                      </p:to>
                                    </p:set>
                                    <p:animEffect transition="in" filter="fade">
                                      <p:cBhvr>
                                        <p:cTn id="32" dur="500"/>
                                        <p:tgtEl>
                                          <p:spTgt spid="2">
                                            <p:graphicEl>
                                              <a:dgm id="{8935CCE9-F60C-4F63-B1BF-3EDBB41E33B0}"/>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fade">
                                      <p:cBhvr>
                                        <p:cTn id="37" dur="1000"/>
                                        <p:tgtEl>
                                          <p:spTgt spid="3"/>
                                        </p:tgtEl>
                                      </p:cBhvr>
                                    </p:animEffect>
                                    <p:anim calcmode="lin" valueType="num">
                                      <p:cBhvr>
                                        <p:cTn id="38" dur="1000" fill="hold"/>
                                        <p:tgtEl>
                                          <p:spTgt spid="3"/>
                                        </p:tgtEl>
                                        <p:attrNameLst>
                                          <p:attrName>ppt_x</p:attrName>
                                        </p:attrNameLst>
                                      </p:cBhvr>
                                      <p:tavLst>
                                        <p:tav tm="0">
                                          <p:val>
                                            <p:strVal val="#ppt_x"/>
                                          </p:val>
                                        </p:tav>
                                        <p:tav tm="100000">
                                          <p:val>
                                            <p:strVal val="#ppt_x"/>
                                          </p:val>
                                        </p:tav>
                                      </p:tavLst>
                                    </p:anim>
                                    <p:anim calcmode="lin" valueType="num">
                                      <p:cBhvr>
                                        <p:cTn id="3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uiExpand="1">
        <p:bldSub>
          <a:bldDgm bld="lvlOne"/>
        </p:bldSub>
      </p:bldGraphic>
      <p:bldP spid="3"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30</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sym typeface="+mn-ea"/>
              </a:rPr>
              <a:t>三、具体业务审核规范</a:t>
            </a:r>
            <a:r>
              <a:rPr lang="zh-CN" altLang="en-US" b="1" dirty="0"/>
              <a:t/>
            </a:r>
            <a:br>
              <a:rPr lang="zh-CN" altLang="en-US" b="1" dirty="0"/>
            </a:b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2" name="矩形 1"/>
          <p:cNvSpPr/>
          <p:nvPr/>
        </p:nvSpPr>
        <p:spPr>
          <a:xfrm>
            <a:off x="1266545" y="1067903"/>
            <a:ext cx="10070433" cy="2977738"/>
          </a:xfrm>
          <a:prstGeom prst="rect">
            <a:avLst/>
          </a:prstGeom>
          <a:solidFill>
            <a:schemeClr val="accent1">
              <a:lumMod val="20000"/>
              <a:lumOff val="80000"/>
            </a:schemeClr>
          </a:solidFill>
        </p:spPr>
        <p:txBody>
          <a:bodyPr wrap="square">
            <a:spAutoFit/>
          </a:bodyPr>
          <a:lstStyle/>
          <a:p>
            <a:pPr fontAlgn="b">
              <a:lnSpc>
                <a:spcPct val="150000"/>
              </a:lnSpc>
            </a:pPr>
            <a:r>
              <a:rPr lang="zh-CN" altLang="en-US" sz="1700" b="1" dirty="0" smtClean="0">
                <a:latin typeface="仿宋" panose="02010609060101010101" pitchFamily="49" charset="-122"/>
                <a:ea typeface="仿宋" panose="02010609060101010101" pitchFamily="49" charset="-122"/>
              </a:rPr>
              <a:t>案例分析</a:t>
            </a:r>
            <a:r>
              <a:rPr lang="en-US" altLang="zh-CN" sz="1700" b="1" dirty="0" smtClean="0">
                <a:latin typeface="仿宋" panose="02010609060101010101" pitchFamily="49" charset="-122"/>
                <a:ea typeface="仿宋" panose="02010609060101010101" pitchFamily="49" charset="-122"/>
              </a:rPr>
              <a:t>–</a:t>
            </a:r>
            <a:r>
              <a:rPr lang="zh-CN" altLang="en-US" sz="1700" b="1" dirty="0" smtClean="0">
                <a:latin typeface="仿宋" panose="02010609060101010101" pitchFamily="49" charset="-122"/>
                <a:ea typeface="仿宋" panose="02010609060101010101" pitchFamily="49" charset="-122"/>
              </a:rPr>
              <a:t>分拆购汇</a:t>
            </a:r>
            <a:endParaRPr lang="en-US" altLang="zh-CN" sz="1700" b="1" dirty="0" smtClean="0">
              <a:latin typeface="仿宋" panose="02010609060101010101" pitchFamily="49" charset="-122"/>
              <a:ea typeface="仿宋" panose="02010609060101010101" pitchFamily="49" charset="-122"/>
            </a:endParaRPr>
          </a:p>
          <a:p>
            <a:pPr>
              <a:lnSpc>
                <a:spcPct val="150000"/>
              </a:lnSpc>
            </a:pPr>
            <a:r>
              <a:rPr lang="en-US" altLang="zh-CN" sz="1700" dirty="0" smtClean="0">
                <a:latin typeface="仿宋" panose="02010609060101010101" pitchFamily="49" charset="-122"/>
                <a:ea typeface="仿宋" panose="02010609060101010101" pitchFamily="49" charset="-122"/>
              </a:rPr>
              <a:t>    </a:t>
            </a:r>
            <a:r>
              <a:rPr lang="en-US" altLang="zh-CN" dirty="0">
                <a:latin typeface="仿宋" panose="02010609060101010101" pitchFamily="49" charset="-122"/>
                <a:ea typeface="仿宋" panose="02010609060101010101" pitchFamily="49" charset="-122"/>
              </a:rPr>
              <a:t>2017</a:t>
            </a:r>
            <a:r>
              <a:rPr lang="zh-CN" altLang="zh-CN" dirty="0">
                <a:latin typeface="仿宋" panose="02010609060101010101" pitchFamily="49" charset="-122"/>
                <a:ea typeface="仿宋" panose="02010609060101010101" pitchFamily="49" charset="-122"/>
              </a:rPr>
              <a:t>年</a:t>
            </a:r>
            <a:r>
              <a:rPr lang="en-US" altLang="zh-CN" dirty="0">
                <a:latin typeface="仿宋" panose="02010609060101010101" pitchFamily="49" charset="-122"/>
                <a:ea typeface="仿宋" panose="02010609060101010101" pitchFamily="49" charset="-122"/>
              </a:rPr>
              <a:t>5</a:t>
            </a:r>
            <a:r>
              <a:rPr lang="zh-CN" altLang="zh-CN" dirty="0">
                <a:latin typeface="仿宋" panose="02010609060101010101" pitchFamily="49" charset="-122"/>
                <a:ea typeface="仿宋" panose="02010609060101010101" pitchFamily="49" charset="-122"/>
              </a:rPr>
              <a:t>月</a:t>
            </a:r>
            <a:r>
              <a:rPr lang="en-US" altLang="zh-CN" dirty="0">
                <a:latin typeface="仿宋" panose="02010609060101010101" pitchFamily="49" charset="-122"/>
                <a:ea typeface="仿宋" panose="02010609060101010101" pitchFamily="49" charset="-122"/>
              </a:rPr>
              <a:t>26</a:t>
            </a:r>
            <a:r>
              <a:rPr lang="zh-CN" altLang="zh-CN" dirty="0">
                <a:latin typeface="仿宋" panose="02010609060101010101" pitchFamily="49" charset="-122"/>
                <a:ea typeface="仿宋" panose="02010609060101010101" pitchFamily="49" charset="-122"/>
              </a:rPr>
              <a:t>日，客户潘某、黄某到</a:t>
            </a:r>
            <a:r>
              <a:rPr lang="en-US" altLang="zh-CN" dirty="0">
                <a:latin typeface="仿宋" panose="02010609060101010101" pitchFamily="49" charset="-122"/>
                <a:ea typeface="仿宋" panose="02010609060101010101" pitchFamily="49" charset="-122"/>
              </a:rPr>
              <a:t>T</a:t>
            </a:r>
            <a:r>
              <a:rPr lang="zh-CN" altLang="zh-CN" dirty="0">
                <a:latin typeface="仿宋" panose="02010609060101010101" pitchFamily="49" charset="-122"/>
                <a:ea typeface="仿宋" panose="02010609060101010101" pitchFamily="49" charset="-122"/>
              </a:rPr>
              <a:t>银行网点柜台表示要去国外旅游，</a:t>
            </a:r>
            <a:r>
              <a:rPr lang="zh-CN" altLang="zh-CN" dirty="0" smtClean="0">
                <a:latin typeface="仿宋" panose="02010609060101010101" pitchFamily="49" charset="-122"/>
                <a:ea typeface="仿宋" panose="02010609060101010101" pitchFamily="49" charset="-122"/>
              </a:rPr>
              <a:t>需要购汇并汇到</a:t>
            </a:r>
            <a:r>
              <a:rPr lang="zh-CN" altLang="zh-CN" dirty="0">
                <a:latin typeface="仿宋" panose="02010609060101010101" pitchFamily="49" charset="-122"/>
                <a:ea typeface="仿宋" panose="02010609060101010101" pitchFamily="49" charset="-122"/>
              </a:rPr>
              <a:t>美国。柜员在办理购汇业务后，在交谈中发现客户之间互相认识，</a:t>
            </a:r>
            <a:r>
              <a:rPr lang="zh-CN" altLang="zh-CN" dirty="0" smtClean="0">
                <a:latin typeface="仿宋" panose="02010609060101010101" pitchFamily="49" charset="-122"/>
                <a:ea typeface="仿宋" panose="02010609060101010101" pitchFamily="49" charset="-122"/>
              </a:rPr>
              <a:t>且</a:t>
            </a:r>
            <a:r>
              <a:rPr lang="zh-CN" altLang="en-US" dirty="0" smtClean="0">
                <a:latin typeface="仿宋" panose="02010609060101010101" pitchFamily="49" charset="-122"/>
                <a:ea typeface="仿宋" panose="02010609060101010101" pitchFamily="49" charset="-122"/>
              </a:rPr>
              <a:t>购汇</a:t>
            </a:r>
            <a:r>
              <a:rPr lang="zh-CN" altLang="zh-CN" dirty="0" smtClean="0">
                <a:latin typeface="仿宋" panose="02010609060101010101" pitchFamily="49" charset="-122"/>
                <a:ea typeface="仿宋" panose="02010609060101010101" pitchFamily="49" charset="-122"/>
              </a:rPr>
              <a:t>金额</a:t>
            </a:r>
            <a:r>
              <a:rPr lang="zh-CN" altLang="en-US" dirty="0" smtClean="0">
                <a:latin typeface="仿宋" panose="02010609060101010101" pitchFamily="49" charset="-122"/>
                <a:ea typeface="仿宋" panose="02010609060101010101" pitchFamily="49" charset="-122"/>
              </a:rPr>
              <a:t>接近</a:t>
            </a:r>
            <a:r>
              <a:rPr lang="en-US" altLang="zh-CN" dirty="0" smtClean="0">
                <a:latin typeface="仿宋" panose="02010609060101010101" pitchFamily="49" charset="-122"/>
                <a:ea typeface="仿宋" panose="02010609060101010101" pitchFamily="49" charset="-122"/>
              </a:rPr>
              <a:t>4</a:t>
            </a:r>
            <a:r>
              <a:rPr lang="zh-CN" altLang="en-US" dirty="0" smtClean="0">
                <a:latin typeface="仿宋" panose="02010609060101010101" pitchFamily="49" charset="-122"/>
                <a:ea typeface="仿宋" panose="02010609060101010101" pitchFamily="49" charset="-122"/>
              </a:rPr>
              <a:t>万美元</a:t>
            </a:r>
            <a:r>
              <a:rPr lang="zh-CN" altLang="zh-CN" dirty="0" smtClean="0">
                <a:latin typeface="仿宋" panose="02010609060101010101" pitchFamily="49" charset="-122"/>
                <a:ea typeface="仿宋" panose="02010609060101010101" pitchFamily="49" charset="-122"/>
              </a:rPr>
              <a:t>，</a:t>
            </a:r>
            <a:r>
              <a:rPr lang="zh-CN" altLang="en-US" dirty="0" smtClean="0">
                <a:latin typeface="仿宋" panose="02010609060101010101" pitchFamily="49" charset="-122"/>
                <a:ea typeface="仿宋" panose="02010609060101010101" pitchFamily="49" charset="-122"/>
              </a:rPr>
              <a:t>超过一般旅游所需费用。银行经办人员接着</a:t>
            </a:r>
            <a:r>
              <a:rPr lang="zh-CN" altLang="zh-CN" dirty="0" smtClean="0">
                <a:latin typeface="仿宋" panose="02010609060101010101" pitchFamily="49" charset="-122"/>
                <a:ea typeface="仿宋" panose="02010609060101010101" pitchFamily="49" charset="-122"/>
              </a:rPr>
              <a:t>查询</a:t>
            </a:r>
            <a:r>
              <a:rPr lang="zh-CN" altLang="en-US" dirty="0" smtClean="0">
                <a:latin typeface="仿宋" panose="02010609060101010101" pitchFamily="49" charset="-122"/>
                <a:ea typeface="仿宋" panose="02010609060101010101" pitchFamily="49" charset="-122"/>
              </a:rPr>
              <a:t>了两位客户的</a:t>
            </a:r>
            <a:r>
              <a:rPr lang="zh-CN" altLang="zh-CN" dirty="0" smtClean="0">
                <a:latin typeface="仿宋" panose="02010609060101010101" pitchFamily="49" charset="-122"/>
                <a:ea typeface="仿宋" panose="02010609060101010101" pitchFamily="49" charset="-122"/>
              </a:rPr>
              <a:t>资金流水，</a:t>
            </a:r>
            <a:r>
              <a:rPr lang="zh-CN" altLang="zh-CN" dirty="0">
                <a:latin typeface="仿宋" panose="02010609060101010101" pitchFamily="49" charset="-122"/>
                <a:ea typeface="仿宋" panose="02010609060101010101" pitchFamily="49" charset="-122"/>
              </a:rPr>
              <a:t>发现</a:t>
            </a:r>
            <a:r>
              <a:rPr lang="zh-CN" altLang="zh-CN" dirty="0" smtClean="0">
                <a:latin typeface="仿宋" panose="02010609060101010101" pitchFamily="49" charset="-122"/>
                <a:ea typeface="仿宋" panose="02010609060101010101" pitchFamily="49" charset="-122"/>
              </a:rPr>
              <a:t>客户</a:t>
            </a:r>
            <a:r>
              <a:rPr lang="zh-CN" altLang="en-US" dirty="0" smtClean="0">
                <a:latin typeface="仿宋" panose="02010609060101010101" pitchFamily="49" charset="-122"/>
                <a:ea typeface="仿宋" panose="02010609060101010101" pitchFamily="49" charset="-122"/>
              </a:rPr>
              <a:t>用于购汇</a:t>
            </a:r>
            <a:r>
              <a:rPr lang="zh-CN" altLang="zh-CN" dirty="0" smtClean="0">
                <a:latin typeface="仿宋" panose="02010609060101010101" pitchFamily="49" charset="-122"/>
                <a:ea typeface="仿宋" panose="02010609060101010101" pitchFamily="49" charset="-122"/>
              </a:rPr>
              <a:t>的</a:t>
            </a:r>
            <a:r>
              <a:rPr lang="zh-CN" altLang="zh-CN" dirty="0">
                <a:latin typeface="仿宋" panose="02010609060101010101" pitchFamily="49" charset="-122"/>
                <a:ea typeface="仿宋" panose="02010609060101010101" pitchFamily="49" charset="-122"/>
              </a:rPr>
              <a:t>人民币</a:t>
            </a:r>
            <a:r>
              <a:rPr lang="zh-CN" altLang="zh-CN" dirty="0" smtClean="0">
                <a:latin typeface="仿宋" panose="02010609060101010101" pitchFamily="49" charset="-122"/>
                <a:ea typeface="仿宋" panose="02010609060101010101" pitchFamily="49" charset="-122"/>
              </a:rPr>
              <a:t>资金</a:t>
            </a:r>
            <a:r>
              <a:rPr lang="zh-CN" altLang="en-US" dirty="0" smtClean="0">
                <a:latin typeface="仿宋" panose="02010609060101010101" pitchFamily="49" charset="-122"/>
                <a:ea typeface="仿宋" panose="02010609060101010101" pitchFamily="49" charset="-122"/>
              </a:rPr>
              <a:t>，</a:t>
            </a:r>
            <a:r>
              <a:rPr lang="zh-CN" altLang="zh-CN" dirty="0" smtClean="0">
                <a:latin typeface="仿宋" panose="02010609060101010101" pitchFamily="49" charset="-122"/>
                <a:ea typeface="仿宋" panose="02010609060101010101" pitchFamily="49" charset="-122"/>
              </a:rPr>
              <a:t>来源于</a:t>
            </a:r>
            <a:r>
              <a:rPr lang="zh-CN" altLang="zh-CN" dirty="0">
                <a:latin typeface="仿宋" panose="02010609060101010101" pitchFamily="49" charset="-122"/>
                <a:ea typeface="仿宋" panose="02010609060101010101" pitchFamily="49" charset="-122"/>
              </a:rPr>
              <a:t>同一个</a:t>
            </a:r>
            <a:r>
              <a:rPr lang="zh-CN" altLang="zh-CN" dirty="0" smtClean="0">
                <a:latin typeface="仿宋" panose="02010609060101010101" pitchFamily="49" charset="-122"/>
                <a:ea typeface="仿宋" panose="02010609060101010101" pitchFamily="49" charset="-122"/>
              </a:rPr>
              <a:t>客户</a:t>
            </a:r>
            <a:r>
              <a:rPr lang="zh-CN" altLang="en-US" dirty="0" smtClean="0">
                <a:latin typeface="仿宋" panose="02010609060101010101" pitchFamily="49" charset="-122"/>
                <a:ea typeface="仿宋" panose="02010609060101010101" pitchFamily="49" charset="-122"/>
              </a:rPr>
              <a:t>。</a:t>
            </a:r>
            <a:r>
              <a:rPr lang="zh-CN" altLang="zh-CN" dirty="0" smtClean="0">
                <a:latin typeface="仿宋" panose="02010609060101010101" pitchFamily="49" charset="-122"/>
                <a:ea typeface="仿宋" panose="02010609060101010101" pitchFamily="49" charset="-122"/>
              </a:rPr>
              <a:t>银行</a:t>
            </a:r>
            <a:r>
              <a:rPr lang="zh-CN" altLang="zh-CN" dirty="0">
                <a:latin typeface="仿宋" panose="02010609060101010101" pitchFamily="49" charset="-122"/>
                <a:ea typeface="仿宋" panose="02010609060101010101" pitchFamily="49" charset="-122"/>
              </a:rPr>
              <a:t>柜</a:t>
            </a:r>
            <a:r>
              <a:rPr lang="zh-CN" altLang="zh-CN" dirty="0" smtClean="0">
                <a:latin typeface="仿宋" panose="02010609060101010101" pitchFamily="49" charset="-122"/>
                <a:ea typeface="仿宋" panose="02010609060101010101" pitchFamily="49" charset="-122"/>
              </a:rPr>
              <a:t>员要求</a:t>
            </a:r>
            <a:r>
              <a:rPr lang="zh-CN" altLang="zh-CN" dirty="0">
                <a:latin typeface="仿宋" panose="02010609060101010101" pitchFamily="49" charset="-122"/>
                <a:ea typeface="仿宋" panose="02010609060101010101" pitchFamily="49" charset="-122"/>
              </a:rPr>
              <a:t>客户提供有效</a:t>
            </a:r>
            <a:r>
              <a:rPr lang="zh-CN" altLang="zh-CN" dirty="0" smtClean="0">
                <a:latin typeface="仿宋" panose="02010609060101010101" pitchFamily="49" charset="-122"/>
                <a:ea typeface="仿宋" panose="02010609060101010101" pitchFamily="49" charset="-122"/>
              </a:rPr>
              <a:t>材料</a:t>
            </a:r>
            <a:r>
              <a:rPr lang="zh-CN" altLang="en-US" dirty="0">
                <a:latin typeface="仿宋" panose="02010609060101010101" pitchFamily="49" charset="-122"/>
                <a:ea typeface="仿宋" panose="02010609060101010101" pitchFamily="49" charset="-122"/>
              </a:rPr>
              <a:t>证明</a:t>
            </a:r>
            <a:r>
              <a:rPr lang="zh-CN" altLang="en-US" dirty="0" smtClean="0">
                <a:latin typeface="仿宋" panose="02010609060101010101" pitchFamily="49" charset="-122"/>
                <a:ea typeface="仿宋" panose="02010609060101010101" pitchFamily="49" charset="-122"/>
              </a:rPr>
              <a:t>购汇用途</a:t>
            </a:r>
            <a:r>
              <a:rPr lang="zh-CN" altLang="zh-CN" dirty="0" smtClean="0">
                <a:latin typeface="仿宋" panose="02010609060101010101" pitchFamily="49" charset="-122"/>
                <a:ea typeface="仿宋" panose="02010609060101010101" pitchFamily="49" charset="-122"/>
              </a:rPr>
              <a:t>，</a:t>
            </a:r>
            <a:r>
              <a:rPr lang="zh-CN" altLang="zh-CN" dirty="0">
                <a:latin typeface="仿宋" panose="02010609060101010101" pitchFamily="49" charset="-122"/>
                <a:ea typeface="仿宋" panose="02010609060101010101" pitchFamily="49" charset="-122"/>
              </a:rPr>
              <a:t>客户未能提供</a:t>
            </a:r>
            <a:r>
              <a:rPr lang="zh-CN" altLang="zh-CN" dirty="0" smtClean="0">
                <a:latin typeface="仿宋" panose="02010609060101010101" pitchFamily="49" charset="-122"/>
                <a:ea typeface="仿宋" panose="02010609060101010101" pitchFamily="49" charset="-122"/>
              </a:rPr>
              <a:t>。</a:t>
            </a:r>
            <a:r>
              <a:rPr lang="zh-CN" altLang="en-US" dirty="0" smtClean="0">
                <a:latin typeface="仿宋" panose="02010609060101010101" pitchFamily="49" charset="-122"/>
                <a:ea typeface="仿宋" panose="02010609060101010101" pitchFamily="49" charset="-122"/>
              </a:rPr>
              <a:t>于是，</a:t>
            </a:r>
            <a:r>
              <a:rPr lang="zh-CN" altLang="zh-CN" dirty="0" smtClean="0">
                <a:latin typeface="仿宋" panose="02010609060101010101" pitchFamily="49" charset="-122"/>
                <a:ea typeface="仿宋" panose="02010609060101010101" pitchFamily="49" charset="-122"/>
              </a:rPr>
              <a:t>银行</a:t>
            </a:r>
            <a:r>
              <a:rPr lang="zh-CN" altLang="zh-CN" dirty="0">
                <a:latin typeface="仿宋" panose="02010609060101010101" pitchFamily="49" charset="-122"/>
                <a:ea typeface="仿宋" panose="02010609060101010101" pitchFamily="49" charset="-122"/>
              </a:rPr>
              <a:t>柜</a:t>
            </a:r>
            <a:r>
              <a:rPr lang="zh-CN" altLang="zh-CN" dirty="0" smtClean="0">
                <a:latin typeface="仿宋" panose="02010609060101010101" pitchFamily="49" charset="-122"/>
                <a:ea typeface="仿宋" panose="02010609060101010101" pitchFamily="49" charset="-122"/>
              </a:rPr>
              <a:t>员与</a:t>
            </a:r>
            <a:r>
              <a:rPr lang="zh-CN" altLang="zh-CN" dirty="0">
                <a:latin typeface="仿宋" panose="02010609060101010101" pitchFamily="49" charset="-122"/>
                <a:ea typeface="仿宋" panose="02010609060101010101" pitchFamily="49" charset="-122"/>
              </a:rPr>
              <a:t>客户耐心解释并告知现行外汇政策</a:t>
            </a:r>
            <a:r>
              <a:rPr lang="zh-CN" altLang="zh-CN" dirty="0" smtClean="0">
                <a:latin typeface="仿宋" panose="02010609060101010101" pitchFamily="49" charset="-122"/>
                <a:ea typeface="仿宋" panose="02010609060101010101" pitchFamily="49" charset="-122"/>
              </a:rPr>
              <a:t>，最终</a:t>
            </a:r>
            <a:r>
              <a:rPr lang="zh-CN" altLang="zh-CN" dirty="0">
                <a:latin typeface="仿宋" panose="02010609060101010101" pitchFamily="49" charset="-122"/>
                <a:ea typeface="仿宋" panose="02010609060101010101" pitchFamily="49" charset="-122"/>
              </a:rPr>
              <a:t>通过沟通</a:t>
            </a:r>
            <a:r>
              <a:rPr lang="zh-CN" altLang="zh-CN" dirty="0" smtClean="0">
                <a:latin typeface="仿宋" panose="02010609060101010101" pitchFamily="49" charset="-122"/>
                <a:ea typeface="仿宋" panose="02010609060101010101" pitchFamily="49" charset="-122"/>
              </a:rPr>
              <a:t>，</a:t>
            </a:r>
            <a:r>
              <a:rPr lang="zh-CN" altLang="en-US" dirty="0" smtClean="0">
                <a:latin typeface="仿宋" panose="02010609060101010101" pitchFamily="49" charset="-122"/>
                <a:ea typeface="仿宋" panose="02010609060101010101" pitchFamily="49" charset="-122"/>
              </a:rPr>
              <a:t>客户同意</a:t>
            </a:r>
            <a:r>
              <a:rPr lang="zh-CN" altLang="en-US" dirty="0">
                <a:latin typeface="仿宋" panose="02010609060101010101" pitchFamily="49" charset="-122"/>
                <a:ea typeface="仿宋" panose="02010609060101010101" pitchFamily="49" charset="-122"/>
              </a:rPr>
              <a:t>不再办理此笔汇款</a:t>
            </a:r>
            <a:r>
              <a:rPr lang="zh-CN" altLang="en-US" dirty="0" smtClean="0">
                <a:latin typeface="仿宋" panose="02010609060101010101" pitchFamily="49" charset="-122"/>
                <a:ea typeface="仿宋" panose="02010609060101010101" pitchFamily="49" charset="-122"/>
              </a:rPr>
              <a:t>业务，并</a:t>
            </a:r>
            <a:r>
              <a:rPr lang="zh-CN" altLang="zh-CN" dirty="0" smtClean="0">
                <a:latin typeface="仿宋" panose="02010609060101010101" pitchFamily="49" charset="-122"/>
                <a:ea typeface="仿宋" panose="02010609060101010101" pitchFamily="49" charset="-122"/>
              </a:rPr>
              <a:t>将</a:t>
            </a:r>
            <a:r>
              <a:rPr lang="zh-CN" altLang="en-US" dirty="0" smtClean="0">
                <a:latin typeface="仿宋" panose="02010609060101010101" pitchFamily="49" charset="-122"/>
                <a:ea typeface="仿宋" panose="02010609060101010101" pitchFamily="49" charset="-122"/>
              </a:rPr>
              <a:t>之前所购</a:t>
            </a:r>
            <a:r>
              <a:rPr lang="zh-CN" altLang="zh-CN" dirty="0" smtClean="0">
                <a:latin typeface="仿宋" panose="02010609060101010101" pitchFamily="49" charset="-122"/>
                <a:ea typeface="仿宋" panose="02010609060101010101" pitchFamily="49" charset="-122"/>
              </a:rPr>
              <a:t>外币结汇。</a:t>
            </a:r>
            <a:endParaRPr lang="zh-CN" altLang="zh-CN" dirty="0">
              <a:latin typeface="仿宋" panose="02010609060101010101" pitchFamily="49" charset="-122"/>
              <a:ea typeface="仿宋" panose="02010609060101010101" pitchFamily="49" charset="-122"/>
            </a:endParaRPr>
          </a:p>
        </p:txBody>
      </p:sp>
      <p:sp>
        <p:nvSpPr>
          <p:cNvPr id="11" name="矩形 10"/>
          <p:cNvSpPr/>
          <p:nvPr/>
        </p:nvSpPr>
        <p:spPr>
          <a:xfrm>
            <a:off x="1266544" y="4124357"/>
            <a:ext cx="10070433" cy="1923604"/>
          </a:xfrm>
          <a:prstGeom prst="rect">
            <a:avLst/>
          </a:prstGeom>
          <a:solidFill>
            <a:schemeClr val="bg1"/>
          </a:solidFill>
          <a:ln>
            <a:solidFill>
              <a:srgbClr val="C00000"/>
            </a:solidFill>
          </a:ln>
        </p:spPr>
        <p:txBody>
          <a:bodyPr wrap="square">
            <a:spAutoFit/>
          </a:bodyPr>
          <a:lstStyle/>
          <a:p>
            <a:pPr algn="just"/>
            <a:r>
              <a:rPr lang="zh-CN" altLang="en-US" sz="1700" b="1" dirty="0" smtClean="0">
                <a:solidFill>
                  <a:srgbClr val="C00000"/>
                </a:solidFill>
                <a:latin typeface="仿宋" panose="02010609060101010101" pitchFamily="49" charset="-122"/>
                <a:ea typeface="仿宋" panose="02010609060101010101" pitchFamily="49" charset="-122"/>
              </a:rPr>
              <a:t>案例启示</a:t>
            </a:r>
            <a:endParaRPr lang="en-US" altLang="zh-CN" sz="1700" b="1" dirty="0" smtClean="0">
              <a:solidFill>
                <a:srgbClr val="C00000"/>
              </a:solidFill>
              <a:latin typeface="仿宋" panose="02010609060101010101" pitchFamily="49" charset="-122"/>
              <a:ea typeface="仿宋" panose="02010609060101010101" pitchFamily="49" charset="-122"/>
            </a:endParaRPr>
          </a:p>
          <a:p>
            <a:pPr algn="just"/>
            <a:r>
              <a:rPr lang="zh-CN" altLang="zh-CN" sz="1700" dirty="0" smtClean="0">
                <a:latin typeface="仿宋" panose="02010609060101010101" pitchFamily="49" charset="-122"/>
                <a:ea typeface="仿宋" panose="02010609060101010101" pitchFamily="49" charset="-122"/>
              </a:rPr>
              <a:t>在</a:t>
            </a:r>
            <a:r>
              <a:rPr lang="zh-CN" altLang="zh-CN" sz="1700" dirty="0">
                <a:latin typeface="仿宋" panose="02010609060101010101" pitchFamily="49" charset="-122"/>
                <a:ea typeface="仿宋" panose="02010609060101010101" pitchFamily="49" charset="-122"/>
              </a:rPr>
              <a:t>上述案例中，银行临柜人员面临的压力较大，</a:t>
            </a:r>
            <a:r>
              <a:rPr lang="zh-CN" altLang="zh-CN" sz="1700" b="1" dirty="0">
                <a:latin typeface="仿宋" panose="02010609060101010101" pitchFamily="49" charset="-122"/>
                <a:ea typeface="仿宋" panose="02010609060101010101" pitchFamily="49" charset="-122"/>
              </a:rPr>
              <a:t>一是</a:t>
            </a:r>
            <a:r>
              <a:rPr lang="zh-CN" altLang="zh-CN" sz="1700" dirty="0">
                <a:latin typeface="仿宋" panose="02010609060101010101" pitchFamily="49" charset="-122"/>
                <a:ea typeface="仿宋" panose="02010609060101010101" pitchFamily="49" charset="-122"/>
              </a:rPr>
              <a:t>有些客户法律意识、风险意识淡薄。在办理业务遇到障碍时，容易情绪激动，对银行人员的劝阻比较抗拒，甚至会出现客户对临柜人员大声质疑，并威胁投诉的情况。这就需要银行工作人员能够耐心地进行政策宣传、情绪安抚工作。</a:t>
            </a:r>
            <a:r>
              <a:rPr lang="zh-CN" altLang="zh-CN" sz="1700" b="1" dirty="0">
                <a:latin typeface="仿宋" panose="02010609060101010101" pitchFamily="49" charset="-122"/>
                <a:ea typeface="仿宋" panose="02010609060101010101" pitchFamily="49" charset="-122"/>
              </a:rPr>
              <a:t>二是</a:t>
            </a:r>
            <a:r>
              <a:rPr lang="zh-CN" altLang="zh-CN" sz="1700" dirty="0">
                <a:latin typeface="仿宋" panose="02010609060101010101" pitchFamily="49" charset="-122"/>
                <a:ea typeface="仿宋" panose="02010609060101010101" pitchFamily="49" charset="-122"/>
              </a:rPr>
              <a:t>有些客户知晓相关的外汇政策，并一直强调自己未超过</a:t>
            </a:r>
            <a:r>
              <a:rPr lang="en-US" altLang="zh-CN" sz="1700" dirty="0">
                <a:latin typeface="仿宋" panose="02010609060101010101" pitchFamily="49" charset="-122"/>
                <a:ea typeface="仿宋" panose="02010609060101010101" pitchFamily="49" charset="-122"/>
              </a:rPr>
              <a:t>5</a:t>
            </a:r>
            <a:r>
              <a:rPr lang="zh-CN" altLang="zh-CN" sz="1700" dirty="0">
                <a:latin typeface="仿宋" panose="02010609060101010101" pitchFamily="49" charset="-122"/>
                <a:ea typeface="仿宋" panose="02010609060101010101" pitchFamily="49" charset="-122"/>
              </a:rPr>
              <a:t>万美元的额度，增加了银行的工作难度。需要银行把握好真实合法的关卡，向客户做好解释工作，取得客户理解和支持，在业务发展的同时，切实履行展业三原则，确保业务的合规。</a:t>
            </a:r>
          </a:p>
        </p:txBody>
      </p:sp>
    </p:spTree>
    <p:extLst>
      <p:ext uri="{BB962C8B-B14F-4D97-AF65-F5344CB8AC3E}">
        <p14:creationId xmlns:p14="http://schemas.microsoft.com/office/powerpoint/2010/main" val="274087434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31</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sym typeface="+mn-ea"/>
              </a:rPr>
              <a:t>三、具体业务审核规范</a:t>
            </a:r>
            <a:r>
              <a:rPr lang="zh-CN" altLang="en-US" b="1" dirty="0"/>
              <a:t/>
            </a:r>
            <a:br>
              <a:rPr lang="zh-CN" altLang="en-US" b="1" dirty="0"/>
            </a:b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b="1" dirty="0" smtClean="0">
                <a:solidFill>
                  <a:srgbClr val="000000"/>
                </a:solidFill>
                <a:latin typeface="黑体" panose="02010609060101010101" charset="-122"/>
                <a:ea typeface="黑体" panose="02010609060101010101" charset="-122"/>
              </a:rPr>
              <a:t>七、超过年度总额的非经营性结汇业务</a:t>
            </a:r>
            <a:endParaRPr lang="zh-CN" altLang="zh-CN" dirty="0">
              <a:solidFill>
                <a:srgbClr val="000000"/>
              </a:solidFill>
              <a:latin typeface="仿宋" panose="02010609060101010101" pitchFamily="49" charset="-122"/>
              <a:ea typeface="仿宋" panose="02010609060101010101" pitchFamily="49" charset="-122"/>
            </a:endParaRPr>
          </a:p>
        </p:txBody>
      </p:sp>
      <p:sp>
        <p:nvSpPr>
          <p:cNvPr id="30723" name="文本框 2"/>
          <p:cNvSpPr txBox="1"/>
          <p:nvPr/>
        </p:nvSpPr>
        <p:spPr>
          <a:xfrm>
            <a:off x="1466215" y="1901174"/>
            <a:ext cx="9259570" cy="3785652"/>
          </a:xfrm>
          <a:prstGeom prst="rect">
            <a:avLst/>
          </a:prstGeom>
          <a:noFill/>
          <a:ln w="9525">
            <a:noFill/>
          </a:ln>
        </p:spPr>
        <p:txBody>
          <a:bodyPr wrap="square" anchor="t">
            <a:spAutoFit/>
          </a:bodyPr>
          <a:lstStyle/>
          <a:p>
            <a:pPr>
              <a:lnSpc>
                <a:spcPct val="150000"/>
              </a:lnSpc>
            </a:pPr>
            <a:r>
              <a:rPr lang="zh-CN" altLang="en-US" sz="2000" b="1" dirty="0" smtClean="0">
                <a:solidFill>
                  <a:srgbClr val="000000"/>
                </a:solidFill>
                <a:latin typeface="仿宋" panose="02010609060101010101" pitchFamily="49" charset="-122"/>
                <a:ea typeface="仿宋" panose="02010609060101010101" pitchFamily="49" charset="-122"/>
              </a:rPr>
              <a:t> （一）业务定义</a:t>
            </a:r>
            <a:endParaRPr lang="en-US" altLang="zh-CN" sz="2000" b="1" dirty="0" smtClean="0">
              <a:solidFill>
                <a:srgbClr val="000000"/>
              </a:solidFill>
              <a:latin typeface="仿宋" panose="02010609060101010101" pitchFamily="49" charset="-122"/>
              <a:ea typeface="仿宋" panose="02010609060101010101" pitchFamily="49" charset="-122"/>
            </a:endParaRPr>
          </a:p>
          <a:p>
            <a:pPr fontAlgn="b">
              <a:lnSpc>
                <a:spcPct val="150000"/>
              </a:lnSpc>
            </a:pPr>
            <a:r>
              <a:rPr lang="zh-CN" altLang="en-US" sz="2000" dirty="0" smtClean="0">
                <a:latin typeface="仿宋" panose="02010609060101010101" pitchFamily="49" charset="-122"/>
                <a:ea typeface="仿宋" panose="02010609060101010101" pitchFamily="49" charset="-122"/>
              </a:rPr>
              <a:t>  境内个人或境外个人办理超过年度总额的结汇业务，不包括个人贸易结汇、资本项目结汇。</a:t>
            </a:r>
            <a:r>
              <a:rPr lang="zh-CN" altLang="en-US" sz="2000" b="1" dirty="0" smtClean="0">
                <a:solidFill>
                  <a:srgbClr val="000000"/>
                </a:solidFill>
                <a:latin typeface="仿宋" panose="02010609060101010101" pitchFamily="49" charset="-122"/>
                <a:ea typeface="仿宋" panose="02010609060101010101" pitchFamily="49" charset="-122"/>
              </a:rPr>
              <a:t> </a:t>
            </a:r>
            <a:endParaRPr lang="en-US" altLang="zh-CN" sz="2000" b="1" dirty="0" smtClean="0">
              <a:solidFill>
                <a:srgbClr val="000000"/>
              </a:solidFill>
              <a:latin typeface="仿宋" panose="02010609060101010101" pitchFamily="49" charset="-122"/>
              <a:ea typeface="仿宋" panose="02010609060101010101" pitchFamily="49" charset="-122"/>
            </a:endParaRPr>
          </a:p>
          <a:p>
            <a:pPr marL="228600" lvl="1" eaLnBrk="0" hangingPunct="0">
              <a:lnSpc>
                <a:spcPct val="150000"/>
              </a:lnSpc>
            </a:pPr>
            <a:r>
              <a:rPr lang="en-US" altLang="zh-CN" sz="2000" b="1" dirty="0" smtClean="0">
                <a:solidFill>
                  <a:srgbClr val="000000"/>
                </a:solidFill>
                <a:latin typeface="仿宋" panose="02010609060101010101" pitchFamily="49" charset="-122"/>
                <a:ea typeface="仿宋" panose="02010609060101010101" pitchFamily="49" charset="-122"/>
              </a:rPr>
              <a:t>(</a:t>
            </a:r>
            <a:r>
              <a:rPr lang="zh-CN" altLang="en-US" sz="2000" b="1" dirty="0" smtClean="0">
                <a:solidFill>
                  <a:srgbClr val="000000"/>
                </a:solidFill>
                <a:latin typeface="仿宋" panose="02010609060101010101" pitchFamily="49" charset="-122"/>
                <a:ea typeface="仿宋" panose="02010609060101010101" pitchFamily="49" charset="-122"/>
              </a:rPr>
              <a:t>二）审核</a:t>
            </a:r>
            <a:r>
              <a:rPr lang="zh-CN" altLang="en-US" sz="2000" b="1" dirty="0">
                <a:solidFill>
                  <a:srgbClr val="000000"/>
                </a:solidFill>
                <a:latin typeface="仿宋" panose="02010609060101010101" pitchFamily="49" charset="-122"/>
                <a:ea typeface="仿宋" panose="02010609060101010101" pitchFamily="49" charset="-122"/>
              </a:rPr>
              <a:t>材料</a:t>
            </a:r>
            <a:endParaRPr lang="en-US" altLang="zh-CN" sz="2000" b="1" dirty="0">
              <a:solidFill>
                <a:srgbClr val="000000"/>
              </a:solidFill>
              <a:latin typeface="仿宋" panose="02010609060101010101" pitchFamily="49" charset="-122"/>
              <a:ea typeface="仿宋" panose="02010609060101010101" pitchFamily="49" charset="-122"/>
            </a:endParaRPr>
          </a:p>
          <a:p>
            <a:pPr marL="914400" lvl="1" indent="-457200" fontAlgn="b">
              <a:lnSpc>
                <a:spcPct val="150000"/>
              </a:lnSpc>
              <a:buFont typeface="+mj-lt"/>
              <a:buAutoNum type="arabicPeriod"/>
            </a:pPr>
            <a:r>
              <a:rPr lang="zh-CN" altLang="zh-CN" sz="2000" dirty="0" smtClean="0">
                <a:latin typeface="仿宋" panose="02010609060101010101" pitchFamily="49" charset="-122"/>
                <a:ea typeface="仿宋" panose="02010609060101010101" pitchFamily="49" charset="-122"/>
              </a:rPr>
              <a:t>本人</a:t>
            </a:r>
            <a:r>
              <a:rPr lang="zh-CN" altLang="zh-CN" sz="2000" dirty="0">
                <a:latin typeface="仿宋" panose="02010609060101010101" pitchFamily="49" charset="-122"/>
                <a:ea typeface="仿宋" panose="02010609060101010101" pitchFamily="49" charset="-122"/>
              </a:rPr>
              <a:t>有效身份证件</a:t>
            </a:r>
            <a:r>
              <a:rPr lang="zh-CN" altLang="zh-CN" sz="2000" dirty="0" smtClean="0">
                <a:latin typeface="仿宋" panose="02010609060101010101" pitchFamily="49" charset="-122"/>
                <a:ea typeface="仿宋" panose="02010609060101010101" pitchFamily="49" charset="-122"/>
              </a:rPr>
              <a:t>。</a:t>
            </a:r>
            <a:endParaRPr lang="en-US" altLang="zh-CN" sz="2000" dirty="0" smtClean="0">
              <a:latin typeface="仿宋" panose="02010609060101010101" pitchFamily="49" charset="-122"/>
              <a:ea typeface="仿宋" panose="02010609060101010101" pitchFamily="49" charset="-122"/>
            </a:endParaRPr>
          </a:p>
          <a:p>
            <a:pPr marL="914400" lvl="1" indent="-457200" fontAlgn="b">
              <a:lnSpc>
                <a:spcPct val="150000"/>
              </a:lnSpc>
              <a:buFont typeface="+mj-lt"/>
              <a:buAutoNum type="arabicPeriod"/>
            </a:pPr>
            <a:r>
              <a:rPr lang="zh-CN" altLang="zh-CN" sz="2000" dirty="0">
                <a:latin typeface="仿宋" panose="02010609060101010101" pitchFamily="49" charset="-122"/>
                <a:ea typeface="仿宋" panose="02010609060101010101" pitchFamily="49" charset="-122"/>
              </a:rPr>
              <a:t>委托他人办理的，应审核委托人、代理人的有效身份证件，委托人的授权书</a:t>
            </a:r>
            <a:r>
              <a:rPr lang="zh-CN" altLang="zh-CN" sz="2000" dirty="0" smtClean="0">
                <a:latin typeface="仿宋" panose="02010609060101010101" pitchFamily="49" charset="-122"/>
                <a:ea typeface="仿宋" panose="02010609060101010101" pitchFamily="49" charset="-122"/>
              </a:rPr>
              <a:t>。</a:t>
            </a:r>
            <a:endParaRPr lang="en-US" altLang="zh-CN" sz="2000" dirty="0" smtClean="0">
              <a:latin typeface="仿宋" panose="02010609060101010101" pitchFamily="49" charset="-122"/>
              <a:ea typeface="仿宋" panose="02010609060101010101" pitchFamily="49" charset="-122"/>
            </a:endParaRPr>
          </a:p>
          <a:p>
            <a:pPr marL="914400" lvl="1" indent="-457200" fontAlgn="b">
              <a:lnSpc>
                <a:spcPct val="150000"/>
              </a:lnSpc>
              <a:buFont typeface="+mj-lt"/>
              <a:buAutoNum type="arabicPeriod"/>
            </a:pPr>
            <a:r>
              <a:rPr lang="zh-CN" altLang="zh-CN" sz="2000" dirty="0" smtClean="0">
                <a:latin typeface="仿宋" panose="02010609060101010101" pitchFamily="49" charset="-122"/>
                <a:ea typeface="仿宋" panose="02010609060101010101" pitchFamily="49" charset="-122"/>
              </a:rPr>
              <a:t>外交</a:t>
            </a:r>
            <a:r>
              <a:rPr lang="zh-CN" altLang="zh-CN" sz="2000" dirty="0">
                <a:latin typeface="仿宋" panose="02010609060101010101" pitchFamily="49" charset="-122"/>
                <a:ea typeface="仿宋" panose="02010609060101010101" pitchFamily="49" charset="-122"/>
              </a:rPr>
              <a:t>人员凭外交人员证件办理，金额不受限制</a:t>
            </a:r>
            <a:r>
              <a:rPr lang="zh-CN" altLang="zh-CN" sz="2000" dirty="0" smtClean="0">
                <a:latin typeface="仿宋" panose="02010609060101010101" pitchFamily="49" charset="-122"/>
                <a:ea typeface="仿宋" panose="02010609060101010101" pitchFamily="49" charset="-122"/>
              </a:rPr>
              <a:t>。</a:t>
            </a:r>
            <a:endParaRPr lang="en-US" altLang="zh-CN" sz="2000" dirty="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368901976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32</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noProof="1" smtClean="0">
                <a:solidFill>
                  <a:srgbClr val="000000"/>
                </a:solidFill>
                <a:latin typeface="楷体" panose="02010609060101010101" charset="-122"/>
                <a:ea typeface="楷体" panose="02010609060101010101" charset="-122"/>
                <a:sym typeface="+mn-ea"/>
              </a:rPr>
              <a:t>三</a:t>
            </a:r>
            <a:r>
              <a:rPr lang="zh-CN" altLang="en-US" noProof="1">
                <a:solidFill>
                  <a:srgbClr val="000000"/>
                </a:solidFill>
                <a:latin typeface="楷体" panose="02010609060101010101" charset="-122"/>
                <a:ea typeface="楷体" panose="02010609060101010101" charset="-122"/>
                <a:sym typeface="+mn-ea"/>
              </a:rPr>
              <a:t>、具体业务审核规范</a:t>
            </a: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b="1" dirty="0" smtClean="0">
                <a:solidFill>
                  <a:srgbClr val="000000"/>
                </a:solidFill>
                <a:latin typeface="黑体" panose="02010609060101010101" charset="-122"/>
                <a:ea typeface="黑体" panose="02010609060101010101" charset="-122"/>
              </a:rPr>
              <a:t>七、超过年度总额的非经营性结汇业务</a:t>
            </a:r>
            <a:endParaRPr lang="zh-CN" altLang="zh-CN" dirty="0">
              <a:solidFill>
                <a:srgbClr val="000000"/>
              </a:solidFill>
              <a:latin typeface="仿宋" panose="02010609060101010101" pitchFamily="49" charset="-122"/>
              <a:ea typeface="仿宋" panose="02010609060101010101" pitchFamily="49" charset="-122"/>
            </a:endParaRPr>
          </a:p>
        </p:txBody>
      </p:sp>
      <p:sp>
        <p:nvSpPr>
          <p:cNvPr id="30723" name="文本框 2"/>
          <p:cNvSpPr txBox="1"/>
          <p:nvPr/>
        </p:nvSpPr>
        <p:spPr>
          <a:xfrm>
            <a:off x="1129552" y="1608048"/>
            <a:ext cx="10987945" cy="4662815"/>
          </a:xfrm>
          <a:prstGeom prst="rect">
            <a:avLst/>
          </a:prstGeom>
          <a:noFill/>
          <a:ln w="9525">
            <a:noFill/>
          </a:ln>
        </p:spPr>
        <p:txBody>
          <a:bodyPr wrap="square" anchor="t">
            <a:spAutoFit/>
          </a:bodyPr>
          <a:lstStyle/>
          <a:p>
            <a:pPr>
              <a:lnSpc>
                <a:spcPct val="150000"/>
              </a:lnSpc>
            </a:pPr>
            <a:r>
              <a:rPr lang="en-US" altLang="zh-CN" b="1" dirty="0" smtClean="0">
                <a:latin typeface="仿宋" panose="02010609060101010101" pitchFamily="49" charset="-122"/>
                <a:ea typeface="仿宋" panose="02010609060101010101" pitchFamily="49" charset="-122"/>
              </a:rPr>
              <a:t>3.</a:t>
            </a:r>
            <a:r>
              <a:rPr lang="zh-CN" altLang="en-US" b="1" dirty="0" smtClean="0">
                <a:solidFill>
                  <a:srgbClr val="FF0000"/>
                </a:solidFill>
                <a:latin typeface="仿宋" panose="02010609060101010101" pitchFamily="49" charset="-122"/>
                <a:ea typeface="仿宋" panose="02010609060101010101" pitchFamily="49" charset="-122"/>
              </a:rPr>
              <a:t>境内个人</a:t>
            </a:r>
            <a:r>
              <a:rPr lang="zh-CN" altLang="zh-CN" b="1" dirty="0" smtClean="0">
                <a:latin typeface="仿宋" panose="02010609060101010101" pitchFamily="49" charset="-122"/>
                <a:ea typeface="仿宋" panose="02010609060101010101" pitchFamily="49" charset="-122"/>
              </a:rPr>
              <a:t>业务</a:t>
            </a:r>
            <a:r>
              <a:rPr lang="zh-CN" altLang="en-US" b="1" dirty="0" smtClean="0">
                <a:latin typeface="仿宋" panose="02010609060101010101" pitchFamily="49" charset="-122"/>
                <a:ea typeface="仿宋" panose="02010609060101010101" pitchFamily="49" charset="-122"/>
              </a:rPr>
              <a:t>需审核的</a:t>
            </a:r>
            <a:r>
              <a:rPr lang="zh-CN" altLang="zh-CN" b="1" dirty="0" smtClean="0">
                <a:latin typeface="仿宋" panose="02010609060101010101" pitchFamily="49" charset="-122"/>
                <a:ea typeface="仿宋" panose="02010609060101010101" pitchFamily="49" charset="-122"/>
              </a:rPr>
              <a:t>交易凭证包括：</a:t>
            </a:r>
          </a:p>
          <a:p>
            <a:pPr>
              <a:lnSpc>
                <a:spcPct val="150000"/>
              </a:lnSpc>
            </a:pPr>
            <a:r>
              <a:rPr lang="zh-CN" altLang="zh-CN" dirty="0" smtClean="0">
                <a:latin typeface="仿宋" panose="02010609060101010101" pitchFamily="49" charset="-122"/>
                <a:ea typeface="仿宋" panose="02010609060101010101" pitchFamily="49" charset="-122"/>
              </a:rPr>
              <a:t>（</a:t>
            </a:r>
            <a:r>
              <a:rPr lang="en-US" altLang="zh-CN" dirty="0" smtClean="0">
                <a:latin typeface="仿宋" panose="02010609060101010101" pitchFamily="49" charset="-122"/>
                <a:ea typeface="仿宋" panose="02010609060101010101" pitchFamily="49" charset="-122"/>
              </a:rPr>
              <a:t>1</a:t>
            </a:r>
            <a:r>
              <a:rPr lang="zh-CN" altLang="zh-CN" dirty="0" smtClean="0">
                <a:latin typeface="仿宋" panose="02010609060101010101" pitchFamily="49" charset="-122"/>
                <a:ea typeface="仿宋" panose="02010609060101010101" pitchFamily="49" charset="-122"/>
              </a:rPr>
              <a:t>）捐赠收入结汇：经公证的捐赠协议或合同</a:t>
            </a:r>
          </a:p>
          <a:p>
            <a:pPr>
              <a:lnSpc>
                <a:spcPct val="150000"/>
              </a:lnSpc>
            </a:pPr>
            <a:r>
              <a:rPr lang="zh-CN" altLang="zh-CN" dirty="0" smtClean="0">
                <a:latin typeface="仿宋" panose="02010609060101010101" pitchFamily="49" charset="-122"/>
                <a:ea typeface="仿宋" panose="02010609060101010101" pitchFamily="49" charset="-122"/>
              </a:rPr>
              <a:t>（</a:t>
            </a:r>
            <a:r>
              <a:rPr lang="en-US" altLang="zh-CN" dirty="0" smtClean="0">
                <a:latin typeface="仿宋" panose="02010609060101010101" pitchFamily="49" charset="-122"/>
                <a:ea typeface="仿宋" panose="02010609060101010101" pitchFamily="49" charset="-122"/>
              </a:rPr>
              <a:t>2</a:t>
            </a:r>
            <a:r>
              <a:rPr lang="zh-CN" altLang="zh-CN" dirty="0" smtClean="0">
                <a:latin typeface="仿宋" panose="02010609060101010101" pitchFamily="49" charset="-122"/>
                <a:ea typeface="仿宋" panose="02010609060101010101" pitchFamily="49" charset="-122"/>
              </a:rPr>
              <a:t>）赡家款收入结汇：直系亲属关系证明或经公证的赡养关系证明、境外给付人相关收入证明，如：银行存款证明、个人收入纳税凭证等。</a:t>
            </a:r>
          </a:p>
          <a:p>
            <a:pPr>
              <a:lnSpc>
                <a:spcPct val="150000"/>
              </a:lnSpc>
            </a:pPr>
            <a:r>
              <a:rPr lang="zh-CN" altLang="zh-CN" dirty="0" smtClean="0">
                <a:latin typeface="仿宋" panose="02010609060101010101" pitchFamily="49" charset="-122"/>
                <a:ea typeface="仿宋" panose="02010609060101010101" pitchFamily="49" charset="-122"/>
              </a:rPr>
              <a:t>（</a:t>
            </a:r>
            <a:r>
              <a:rPr lang="en-US" altLang="zh-CN" dirty="0" smtClean="0">
                <a:latin typeface="仿宋" panose="02010609060101010101" pitchFamily="49" charset="-122"/>
                <a:ea typeface="仿宋" panose="02010609060101010101" pitchFamily="49" charset="-122"/>
              </a:rPr>
              <a:t>3</a:t>
            </a:r>
            <a:r>
              <a:rPr lang="zh-CN" altLang="zh-CN" dirty="0" smtClean="0">
                <a:latin typeface="仿宋" panose="02010609060101010101" pitchFamily="49" charset="-122"/>
                <a:ea typeface="仿宋" panose="02010609060101010101" pitchFamily="49" charset="-122"/>
              </a:rPr>
              <a:t>）遗产继承收入结汇：遗产继承法律文书或公证书。</a:t>
            </a:r>
          </a:p>
          <a:p>
            <a:pPr>
              <a:lnSpc>
                <a:spcPct val="150000"/>
              </a:lnSpc>
            </a:pPr>
            <a:r>
              <a:rPr lang="zh-CN" altLang="zh-CN" dirty="0" smtClean="0">
                <a:latin typeface="仿宋" panose="02010609060101010101" pitchFamily="49" charset="-122"/>
                <a:ea typeface="仿宋" panose="02010609060101010101" pitchFamily="49" charset="-122"/>
              </a:rPr>
              <a:t>（</a:t>
            </a:r>
            <a:r>
              <a:rPr lang="en-US" altLang="zh-CN" dirty="0" smtClean="0">
                <a:latin typeface="仿宋" panose="02010609060101010101" pitchFamily="49" charset="-122"/>
                <a:ea typeface="仿宋" panose="02010609060101010101" pitchFamily="49" charset="-122"/>
              </a:rPr>
              <a:t>4</a:t>
            </a:r>
            <a:r>
              <a:rPr lang="zh-CN" altLang="zh-CN" dirty="0" smtClean="0">
                <a:latin typeface="仿宋" panose="02010609060101010101" pitchFamily="49" charset="-122"/>
                <a:ea typeface="仿宋" panose="02010609060101010101" pitchFamily="49" charset="-122"/>
              </a:rPr>
              <a:t>）保险外汇收入结汇：保险合同和保险经营机构的付款证明。</a:t>
            </a:r>
          </a:p>
          <a:p>
            <a:pPr>
              <a:lnSpc>
                <a:spcPct val="150000"/>
              </a:lnSpc>
            </a:pPr>
            <a:r>
              <a:rPr lang="zh-CN" altLang="zh-CN" dirty="0" smtClean="0">
                <a:latin typeface="仿宋" panose="02010609060101010101" pitchFamily="49" charset="-122"/>
                <a:ea typeface="仿宋" panose="02010609060101010101" pitchFamily="49" charset="-122"/>
              </a:rPr>
              <a:t>（</a:t>
            </a:r>
            <a:r>
              <a:rPr lang="en-US" altLang="zh-CN" dirty="0" smtClean="0">
                <a:latin typeface="仿宋" panose="02010609060101010101" pitchFamily="49" charset="-122"/>
                <a:ea typeface="仿宋" panose="02010609060101010101" pitchFamily="49" charset="-122"/>
              </a:rPr>
              <a:t>5</a:t>
            </a:r>
            <a:r>
              <a:rPr lang="zh-CN" altLang="zh-CN" dirty="0" smtClean="0">
                <a:latin typeface="仿宋" panose="02010609060101010101" pitchFamily="49" charset="-122"/>
                <a:ea typeface="仿宋" panose="02010609060101010101" pitchFamily="49" charset="-122"/>
              </a:rPr>
              <a:t>）专有权利使用和特许收入结汇：付款证明、协议或合同。</a:t>
            </a:r>
          </a:p>
          <a:p>
            <a:pPr>
              <a:lnSpc>
                <a:spcPct val="150000"/>
              </a:lnSpc>
            </a:pPr>
            <a:r>
              <a:rPr lang="zh-CN" altLang="zh-CN" dirty="0" smtClean="0">
                <a:latin typeface="仿宋" panose="02010609060101010101" pitchFamily="49" charset="-122"/>
                <a:ea typeface="仿宋" panose="02010609060101010101" pitchFamily="49" charset="-122"/>
              </a:rPr>
              <a:t>（</a:t>
            </a:r>
            <a:r>
              <a:rPr lang="en-US" altLang="zh-CN" dirty="0" smtClean="0">
                <a:latin typeface="仿宋" panose="02010609060101010101" pitchFamily="49" charset="-122"/>
                <a:ea typeface="仿宋" panose="02010609060101010101" pitchFamily="49" charset="-122"/>
              </a:rPr>
              <a:t>6</a:t>
            </a:r>
            <a:r>
              <a:rPr lang="zh-CN" altLang="zh-CN" dirty="0" smtClean="0">
                <a:latin typeface="仿宋" panose="02010609060101010101" pitchFamily="49" charset="-122"/>
                <a:ea typeface="仿宋" panose="02010609060101010101" pitchFamily="49" charset="-122"/>
              </a:rPr>
              <a:t>）法律、会计、咨询和公共关系服务收入结汇：付款证明、协议或合同。</a:t>
            </a:r>
          </a:p>
          <a:p>
            <a:pPr>
              <a:lnSpc>
                <a:spcPct val="150000"/>
              </a:lnSpc>
            </a:pPr>
            <a:r>
              <a:rPr lang="zh-CN" altLang="zh-CN" dirty="0" smtClean="0">
                <a:latin typeface="仿宋" panose="02010609060101010101" pitchFamily="49" charset="-122"/>
                <a:ea typeface="仿宋" panose="02010609060101010101" pitchFamily="49" charset="-122"/>
              </a:rPr>
              <a:t>（</a:t>
            </a:r>
            <a:r>
              <a:rPr lang="en-US" altLang="zh-CN" dirty="0" smtClean="0">
                <a:latin typeface="仿宋" panose="02010609060101010101" pitchFamily="49" charset="-122"/>
                <a:ea typeface="仿宋" panose="02010609060101010101" pitchFamily="49" charset="-122"/>
              </a:rPr>
              <a:t>7</a:t>
            </a:r>
            <a:r>
              <a:rPr lang="zh-CN" altLang="zh-CN" dirty="0" smtClean="0">
                <a:latin typeface="仿宋" panose="02010609060101010101" pitchFamily="49" charset="-122"/>
                <a:ea typeface="仿宋" panose="02010609060101010101" pitchFamily="49" charset="-122"/>
              </a:rPr>
              <a:t>）职工报酬收入结汇：雇佣合同和收入证明。</a:t>
            </a:r>
          </a:p>
          <a:p>
            <a:pPr>
              <a:lnSpc>
                <a:spcPct val="150000"/>
              </a:lnSpc>
            </a:pPr>
            <a:r>
              <a:rPr lang="zh-CN" altLang="zh-CN" dirty="0" smtClean="0">
                <a:latin typeface="仿宋" panose="02010609060101010101" pitchFamily="49" charset="-122"/>
                <a:ea typeface="仿宋" panose="02010609060101010101" pitchFamily="49" charset="-122"/>
              </a:rPr>
              <a:t>（</a:t>
            </a:r>
            <a:r>
              <a:rPr lang="en-US" altLang="zh-CN" dirty="0" smtClean="0">
                <a:latin typeface="仿宋" panose="02010609060101010101" pitchFamily="49" charset="-122"/>
                <a:ea typeface="仿宋" panose="02010609060101010101" pitchFamily="49" charset="-122"/>
              </a:rPr>
              <a:t>8</a:t>
            </a:r>
            <a:r>
              <a:rPr lang="zh-CN" altLang="zh-CN" dirty="0" smtClean="0">
                <a:latin typeface="仿宋" panose="02010609060101010101" pitchFamily="49" charset="-122"/>
                <a:ea typeface="仿宋" panose="02010609060101010101" pitchFamily="49" charset="-122"/>
              </a:rPr>
              <a:t>）境外投资收益收入结汇：境外投资外汇登记证明文件、利润分配决议书或红利支付书或其他收益证明。</a:t>
            </a:r>
          </a:p>
          <a:p>
            <a:pPr>
              <a:lnSpc>
                <a:spcPct val="150000"/>
              </a:lnSpc>
            </a:pPr>
            <a:r>
              <a:rPr lang="zh-CN" altLang="zh-CN" dirty="0" smtClean="0">
                <a:latin typeface="仿宋" panose="02010609060101010101" pitchFamily="49" charset="-122"/>
                <a:ea typeface="仿宋" panose="02010609060101010101" pitchFamily="49" charset="-122"/>
              </a:rPr>
              <a:t>（</a:t>
            </a:r>
            <a:r>
              <a:rPr lang="en-US" altLang="zh-CN" dirty="0" smtClean="0">
                <a:latin typeface="仿宋" panose="02010609060101010101" pitchFamily="49" charset="-122"/>
                <a:ea typeface="仿宋" panose="02010609060101010101" pitchFamily="49" charset="-122"/>
              </a:rPr>
              <a:t>9</a:t>
            </a:r>
            <a:r>
              <a:rPr lang="zh-CN" altLang="zh-CN" dirty="0" smtClean="0">
                <a:latin typeface="仿宋" panose="02010609060101010101" pitchFamily="49" charset="-122"/>
                <a:ea typeface="仿宋" panose="02010609060101010101" pitchFamily="49" charset="-122"/>
              </a:rPr>
              <a:t>）其它服务贸易收入结汇：相关证明及凭证（如合同、发票等）。</a:t>
            </a:r>
            <a:endParaRPr lang="en-US" altLang="zh-CN" dirty="0" smtClean="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217037824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33</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sym typeface="+mn-ea"/>
              </a:rPr>
              <a:t>三、具体业务审核规范</a:t>
            </a:r>
            <a:r>
              <a:rPr lang="zh-CN" altLang="en-US" b="1" dirty="0"/>
              <a:t/>
            </a:r>
            <a:br>
              <a:rPr lang="zh-CN" altLang="en-US" b="1" dirty="0"/>
            </a:b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b="1" dirty="0" smtClean="0">
                <a:solidFill>
                  <a:srgbClr val="000000"/>
                </a:solidFill>
                <a:latin typeface="黑体" panose="02010609060101010101" charset="-122"/>
                <a:ea typeface="黑体" panose="02010609060101010101" charset="-122"/>
              </a:rPr>
              <a:t>七、超过年度总额的非经营性结汇业务</a:t>
            </a:r>
            <a:endParaRPr lang="zh-CN" altLang="zh-CN" dirty="0">
              <a:solidFill>
                <a:srgbClr val="000000"/>
              </a:solidFill>
              <a:latin typeface="仿宋" panose="02010609060101010101" pitchFamily="49" charset="-122"/>
              <a:ea typeface="仿宋" panose="02010609060101010101" pitchFamily="49" charset="-122"/>
            </a:endParaRPr>
          </a:p>
        </p:txBody>
      </p:sp>
      <p:sp>
        <p:nvSpPr>
          <p:cNvPr id="30723" name="文本框 2"/>
          <p:cNvSpPr txBox="1"/>
          <p:nvPr/>
        </p:nvSpPr>
        <p:spPr>
          <a:xfrm>
            <a:off x="1179089" y="1703090"/>
            <a:ext cx="9108546" cy="2862322"/>
          </a:xfrm>
          <a:prstGeom prst="rect">
            <a:avLst/>
          </a:prstGeom>
          <a:noFill/>
          <a:ln w="9525">
            <a:noFill/>
          </a:ln>
        </p:spPr>
        <p:txBody>
          <a:bodyPr wrap="square" anchor="t">
            <a:spAutoFit/>
          </a:bodyPr>
          <a:lstStyle/>
          <a:p>
            <a:pPr marL="0" lvl="1" fontAlgn="b">
              <a:lnSpc>
                <a:spcPct val="150000"/>
              </a:lnSpc>
            </a:pPr>
            <a:r>
              <a:rPr lang="en-US" altLang="zh-CN" sz="2000" dirty="0" smtClean="0">
                <a:latin typeface="仿宋" panose="02010609060101010101" pitchFamily="49" charset="-122"/>
                <a:ea typeface="仿宋" panose="02010609060101010101" pitchFamily="49" charset="-122"/>
              </a:rPr>
              <a:t>4.</a:t>
            </a:r>
            <a:r>
              <a:rPr lang="zh-CN" altLang="en-US" sz="2000" dirty="0" smtClean="0">
                <a:solidFill>
                  <a:srgbClr val="FF0000"/>
                </a:solidFill>
                <a:latin typeface="仿宋" panose="02010609060101010101" pitchFamily="49" charset="-122"/>
                <a:ea typeface="仿宋" panose="02010609060101010101" pitchFamily="49" charset="-122"/>
              </a:rPr>
              <a:t>境外个人</a:t>
            </a:r>
            <a:r>
              <a:rPr lang="zh-CN" altLang="en-US" sz="2000" dirty="0" smtClean="0">
                <a:latin typeface="仿宋" panose="02010609060101010101" pitchFamily="49" charset="-122"/>
                <a:ea typeface="仿宋" panose="02010609060101010101" pitchFamily="49" charset="-122"/>
              </a:rPr>
              <a:t>超总额结汇</a:t>
            </a:r>
            <a:r>
              <a:rPr lang="zh-CN" altLang="zh-CN" sz="2000" dirty="0" smtClean="0">
                <a:latin typeface="仿宋" panose="02010609060101010101" pitchFamily="49" charset="-122"/>
                <a:ea typeface="仿宋" panose="02010609060101010101" pitchFamily="49" charset="-122"/>
              </a:rPr>
              <a:t>的</a:t>
            </a:r>
            <a:r>
              <a:rPr lang="zh-CN" altLang="zh-CN" sz="2000" dirty="0">
                <a:latin typeface="仿宋" panose="02010609060101010101" pitchFamily="49" charset="-122"/>
                <a:ea typeface="仿宋" panose="02010609060101010101" pitchFamily="49" charset="-122"/>
              </a:rPr>
              <a:t>交易凭证包括：</a:t>
            </a:r>
          </a:p>
          <a:p>
            <a:pPr>
              <a:lnSpc>
                <a:spcPct val="150000"/>
              </a:lnSpc>
            </a:pPr>
            <a:r>
              <a:rPr lang="en-US" altLang="zh-CN" sz="2000" dirty="0" smtClean="0">
                <a:latin typeface="仿宋" panose="02010609060101010101" pitchFamily="49" charset="-122"/>
                <a:ea typeface="仿宋" panose="02010609060101010101" pitchFamily="49" charset="-122"/>
              </a:rPr>
              <a:t>  </a:t>
            </a:r>
            <a:r>
              <a:rPr lang="zh-CN" altLang="zh-CN" sz="2000" dirty="0" smtClean="0">
                <a:latin typeface="仿宋" panose="02010609060101010101" pitchFamily="49" charset="-122"/>
                <a:ea typeface="仿宋" panose="02010609060101010101" pitchFamily="49" charset="-122"/>
              </a:rPr>
              <a:t>（</a:t>
            </a:r>
            <a:r>
              <a:rPr lang="en-US" altLang="zh-CN" sz="2000" dirty="0">
                <a:latin typeface="仿宋" panose="02010609060101010101" pitchFamily="49" charset="-122"/>
                <a:ea typeface="仿宋" panose="02010609060101010101" pitchFamily="49" charset="-122"/>
              </a:rPr>
              <a:t>1</a:t>
            </a:r>
            <a:r>
              <a:rPr lang="zh-CN" altLang="zh-CN" sz="2000" dirty="0">
                <a:latin typeface="仿宋" panose="02010609060101010101" pitchFamily="49" charset="-122"/>
                <a:ea typeface="仿宋" panose="02010609060101010101" pitchFamily="49" charset="-122"/>
              </a:rPr>
              <a:t>）</a:t>
            </a:r>
            <a:r>
              <a:rPr lang="zh-CN" altLang="en-US" sz="2000" dirty="0">
                <a:latin typeface="仿宋" panose="02010609060101010101" pitchFamily="49" charset="-122"/>
                <a:ea typeface="仿宋" panose="02010609060101010101" pitchFamily="49" charset="-122"/>
              </a:rPr>
              <a:t>用于房租类支出的结汇</a:t>
            </a:r>
            <a:r>
              <a:rPr lang="zh-CN" altLang="zh-CN" sz="2000" dirty="0">
                <a:latin typeface="仿宋" panose="02010609060101010101" pitchFamily="49" charset="-122"/>
                <a:ea typeface="仿宋" panose="02010609060101010101" pitchFamily="49" charset="-122"/>
              </a:rPr>
              <a:t>：经房屋管理部门登记的房屋租赁合同、发票或支付通知。</a:t>
            </a:r>
            <a:endParaRPr lang="en-US" altLang="zh-CN" sz="2000" dirty="0">
              <a:latin typeface="仿宋" panose="02010609060101010101" pitchFamily="49" charset="-122"/>
              <a:ea typeface="仿宋" panose="02010609060101010101" pitchFamily="49" charset="-122"/>
            </a:endParaRPr>
          </a:p>
          <a:p>
            <a:pPr>
              <a:lnSpc>
                <a:spcPct val="150000"/>
              </a:lnSpc>
            </a:pPr>
            <a:r>
              <a:rPr lang="en-US" altLang="zh-CN" sz="2000" dirty="0" smtClean="0">
                <a:latin typeface="仿宋" panose="02010609060101010101" pitchFamily="49" charset="-122"/>
                <a:ea typeface="仿宋" panose="02010609060101010101" pitchFamily="49" charset="-122"/>
              </a:rPr>
              <a:t>  </a:t>
            </a:r>
            <a:r>
              <a:rPr lang="zh-CN" altLang="zh-CN" sz="2000" dirty="0" smtClean="0">
                <a:latin typeface="仿宋" panose="02010609060101010101" pitchFamily="49" charset="-122"/>
                <a:ea typeface="仿宋" panose="02010609060101010101" pitchFamily="49" charset="-122"/>
              </a:rPr>
              <a:t>（</a:t>
            </a:r>
            <a:r>
              <a:rPr lang="en-US" altLang="zh-CN" sz="2000" dirty="0">
                <a:latin typeface="仿宋" panose="02010609060101010101" pitchFamily="49" charset="-122"/>
                <a:ea typeface="仿宋" panose="02010609060101010101" pitchFamily="49" charset="-122"/>
              </a:rPr>
              <a:t>2</a:t>
            </a:r>
            <a:r>
              <a:rPr lang="zh-CN" altLang="zh-CN" sz="2000" dirty="0">
                <a:latin typeface="仿宋" panose="02010609060101010101" pitchFamily="49" charset="-122"/>
                <a:ea typeface="仿宋" panose="02010609060101010101" pitchFamily="49" charset="-122"/>
              </a:rPr>
              <a:t>）</a:t>
            </a:r>
            <a:r>
              <a:rPr lang="zh-CN" altLang="en-US" sz="2000" dirty="0">
                <a:latin typeface="仿宋" panose="02010609060101010101" pitchFamily="49" charset="-122"/>
                <a:ea typeface="仿宋" panose="02010609060101010101" pitchFamily="49" charset="-122"/>
              </a:rPr>
              <a:t>用于生活消费类支出的结汇：合同和发票</a:t>
            </a:r>
            <a:endParaRPr lang="en-US" altLang="zh-CN" sz="2000" dirty="0">
              <a:latin typeface="仿宋" panose="02010609060101010101" pitchFamily="49" charset="-122"/>
              <a:ea typeface="仿宋" panose="02010609060101010101" pitchFamily="49" charset="-122"/>
            </a:endParaRPr>
          </a:p>
          <a:p>
            <a:pPr>
              <a:lnSpc>
                <a:spcPct val="150000"/>
              </a:lnSpc>
            </a:pPr>
            <a:r>
              <a:rPr lang="zh-CN" altLang="en-US" sz="2000" dirty="0" smtClean="0">
                <a:latin typeface="仿宋" panose="02010609060101010101" pitchFamily="49" charset="-122"/>
                <a:ea typeface="仿宋" panose="02010609060101010101" pitchFamily="49" charset="-122"/>
              </a:rPr>
              <a:t>  （</a:t>
            </a:r>
            <a:r>
              <a:rPr lang="en-US" altLang="zh-CN" sz="2000" dirty="0">
                <a:latin typeface="仿宋" panose="02010609060101010101" pitchFamily="49" charset="-122"/>
                <a:ea typeface="仿宋" panose="02010609060101010101" pitchFamily="49" charset="-122"/>
              </a:rPr>
              <a:t>3</a:t>
            </a:r>
            <a:r>
              <a:rPr lang="zh-CN" altLang="en-US" sz="2000" dirty="0">
                <a:latin typeface="仿宋" panose="02010609060101010101" pitchFamily="49" charset="-122"/>
                <a:ea typeface="仿宋" panose="02010609060101010101" pitchFamily="49" charset="-122"/>
              </a:rPr>
              <a:t>）用于就医、学习支出的结汇：境内医院（学校）收费证明</a:t>
            </a:r>
            <a:endParaRPr lang="en-US" altLang="zh-CN" sz="2000" dirty="0">
              <a:latin typeface="仿宋" panose="02010609060101010101" pitchFamily="49" charset="-122"/>
              <a:ea typeface="仿宋" panose="02010609060101010101" pitchFamily="49" charset="-122"/>
            </a:endParaRPr>
          </a:p>
          <a:p>
            <a:pPr>
              <a:lnSpc>
                <a:spcPct val="150000"/>
              </a:lnSpc>
            </a:pPr>
            <a:r>
              <a:rPr lang="zh-CN" altLang="en-US" sz="2000" dirty="0" smtClean="0">
                <a:latin typeface="仿宋" panose="02010609060101010101" pitchFamily="49" charset="-122"/>
                <a:ea typeface="仿宋" panose="02010609060101010101" pitchFamily="49" charset="-122"/>
              </a:rPr>
              <a:t>  （</a:t>
            </a:r>
            <a:r>
              <a:rPr lang="en-US" altLang="zh-CN" sz="2000" dirty="0">
                <a:latin typeface="仿宋" panose="02010609060101010101" pitchFamily="49" charset="-122"/>
                <a:ea typeface="仿宋" panose="02010609060101010101" pitchFamily="49" charset="-122"/>
              </a:rPr>
              <a:t>4</a:t>
            </a:r>
            <a:r>
              <a:rPr lang="zh-CN" altLang="en-US" sz="2000" dirty="0">
                <a:latin typeface="仿宋" panose="02010609060101010101" pitchFamily="49" charset="-122"/>
                <a:ea typeface="仿宋" panose="02010609060101010101" pitchFamily="49" charset="-122"/>
              </a:rPr>
              <a:t>）用于其它支出的真实性结汇：相关证明、支付凭证</a:t>
            </a:r>
            <a:r>
              <a:rPr lang="zh-CN" altLang="en-US" sz="2000" dirty="0" smtClean="0">
                <a:latin typeface="仿宋" panose="02010609060101010101" pitchFamily="49" charset="-122"/>
                <a:ea typeface="仿宋" panose="02010609060101010101" pitchFamily="49" charset="-122"/>
              </a:rPr>
              <a:t>。</a:t>
            </a:r>
            <a:endParaRPr lang="en-US" altLang="zh-CN" sz="2000" dirty="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209925541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34</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sym typeface="+mn-ea"/>
              </a:rPr>
              <a:t>三、具体业务审核规范</a:t>
            </a:r>
            <a:r>
              <a:rPr lang="zh-CN" altLang="en-US" b="1" dirty="0"/>
              <a:t/>
            </a:r>
            <a:br>
              <a:rPr lang="zh-CN" altLang="en-US" b="1" dirty="0"/>
            </a:b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b="1" dirty="0" smtClean="0">
                <a:solidFill>
                  <a:srgbClr val="000000"/>
                </a:solidFill>
                <a:latin typeface="黑体" panose="02010609060101010101" charset="-122"/>
                <a:ea typeface="黑体" panose="02010609060101010101" charset="-122"/>
              </a:rPr>
              <a:t>七、超过年度总额的非经营性结汇业务</a:t>
            </a:r>
            <a:endParaRPr lang="zh-CN" altLang="zh-CN" dirty="0">
              <a:solidFill>
                <a:srgbClr val="000000"/>
              </a:solidFill>
              <a:latin typeface="仿宋" panose="02010609060101010101" pitchFamily="49" charset="-122"/>
              <a:ea typeface="仿宋" panose="02010609060101010101" pitchFamily="49" charset="-122"/>
            </a:endParaRPr>
          </a:p>
        </p:txBody>
      </p:sp>
      <p:sp>
        <p:nvSpPr>
          <p:cNvPr id="30723" name="文本框 2"/>
          <p:cNvSpPr txBox="1"/>
          <p:nvPr/>
        </p:nvSpPr>
        <p:spPr>
          <a:xfrm>
            <a:off x="1143000" y="1723047"/>
            <a:ext cx="9986211" cy="4182363"/>
          </a:xfrm>
          <a:prstGeom prst="rect">
            <a:avLst/>
          </a:prstGeom>
          <a:noFill/>
          <a:ln w="9525">
            <a:noFill/>
          </a:ln>
        </p:spPr>
        <p:txBody>
          <a:bodyPr wrap="square" anchor="t">
            <a:spAutoFit/>
          </a:bodyPr>
          <a:lstStyle/>
          <a:p>
            <a:pPr>
              <a:lnSpc>
                <a:spcPct val="150000"/>
              </a:lnSpc>
            </a:pPr>
            <a:r>
              <a:rPr lang="zh-CN" altLang="en-US" b="1" dirty="0" smtClean="0">
                <a:solidFill>
                  <a:srgbClr val="000000"/>
                </a:solidFill>
                <a:latin typeface="仿宋" panose="02010609060101010101" pitchFamily="49" charset="-122"/>
                <a:ea typeface="仿宋" panose="02010609060101010101" pitchFamily="49" charset="-122"/>
              </a:rPr>
              <a:t> </a:t>
            </a:r>
            <a:r>
              <a:rPr lang="en-US" altLang="zh-CN" b="1" dirty="0" smtClean="0">
                <a:solidFill>
                  <a:srgbClr val="000000"/>
                </a:solidFill>
                <a:latin typeface="仿宋" panose="02010609060101010101" pitchFamily="49" charset="-122"/>
                <a:ea typeface="仿宋" panose="02010609060101010101" pitchFamily="49" charset="-122"/>
              </a:rPr>
              <a:t>(</a:t>
            </a:r>
            <a:r>
              <a:rPr lang="zh-CN" altLang="en-US" b="1" dirty="0" smtClean="0">
                <a:solidFill>
                  <a:srgbClr val="000000"/>
                </a:solidFill>
                <a:latin typeface="仿宋" panose="02010609060101010101" pitchFamily="49" charset="-122"/>
                <a:ea typeface="仿宋" panose="02010609060101010101" pitchFamily="49" charset="-122"/>
              </a:rPr>
              <a:t>三）审核原则及要点</a:t>
            </a:r>
            <a:endParaRPr lang="en-US" altLang="zh-CN" b="1" dirty="0" smtClean="0">
              <a:solidFill>
                <a:srgbClr val="000000"/>
              </a:solidFill>
              <a:latin typeface="仿宋" panose="02010609060101010101" pitchFamily="49" charset="-122"/>
              <a:ea typeface="仿宋" panose="02010609060101010101" pitchFamily="49" charset="-122"/>
            </a:endParaRPr>
          </a:p>
          <a:p>
            <a:pPr>
              <a:lnSpc>
                <a:spcPct val="150000"/>
              </a:lnSpc>
            </a:pPr>
            <a:r>
              <a:rPr lang="en-US" altLang="zh-CN" dirty="0">
                <a:latin typeface="仿宋" panose="02010609060101010101" pitchFamily="49" charset="-122"/>
                <a:ea typeface="仿宋" panose="02010609060101010101" pitchFamily="49" charset="-122"/>
              </a:rPr>
              <a:t>1</a:t>
            </a:r>
            <a:r>
              <a:rPr lang="en-US" altLang="zh-CN" dirty="0" smtClean="0">
                <a:latin typeface="仿宋" panose="02010609060101010101" pitchFamily="49" charset="-122"/>
                <a:ea typeface="仿宋" panose="02010609060101010101" pitchFamily="49" charset="-122"/>
              </a:rPr>
              <a:t>.</a:t>
            </a:r>
            <a:r>
              <a:rPr lang="zh-CN" altLang="en-US" b="1" dirty="0" smtClean="0">
                <a:latin typeface="仿宋" panose="02010609060101010101" pitchFamily="49" charset="-122"/>
                <a:ea typeface="仿宋" panose="02010609060101010101" pitchFamily="49" charset="-122"/>
              </a:rPr>
              <a:t>境内个人</a:t>
            </a:r>
            <a:r>
              <a:rPr lang="zh-CN" altLang="en-US" dirty="0" smtClean="0">
                <a:latin typeface="仿宋" panose="02010609060101010101" pitchFamily="49" charset="-122"/>
                <a:ea typeface="仿宋" panose="02010609060101010101" pitchFamily="49" charset="-122"/>
              </a:rPr>
              <a:t>办理业务时，银行应</a:t>
            </a:r>
            <a:r>
              <a:rPr lang="zh-CN" altLang="zh-CN" dirty="0" smtClean="0">
                <a:latin typeface="仿宋" panose="02010609060101010101" pitchFamily="49" charset="-122"/>
                <a:ea typeface="仿宋" panose="02010609060101010101" pitchFamily="49" charset="-122"/>
              </a:rPr>
              <a:t>对</a:t>
            </a:r>
            <a:r>
              <a:rPr lang="zh-CN" altLang="zh-CN" b="1" dirty="0">
                <a:latin typeface="仿宋" panose="02010609060101010101" pitchFamily="49" charset="-122"/>
                <a:ea typeface="仿宋" panose="02010609060101010101" pitchFamily="49" charset="-122"/>
              </a:rPr>
              <a:t>外汇资金来源</a:t>
            </a:r>
            <a:r>
              <a:rPr lang="zh-CN" altLang="zh-CN" dirty="0" smtClean="0">
                <a:latin typeface="仿宋" panose="02010609060101010101" pitchFamily="49" charset="-122"/>
                <a:ea typeface="仿宋" panose="02010609060101010101" pitchFamily="49" charset="-122"/>
              </a:rPr>
              <a:t>进行</a:t>
            </a:r>
            <a:r>
              <a:rPr lang="zh-CN" altLang="en-US" dirty="0" smtClean="0">
                <a:latin typeface="仿宋" panose="02010609060101010101" pitchFamily="49" charset="-122"/>
                <a:ea typeface="仿宋" panose="02010609060101010101" pitchFamily="49" charset="-122"/>
              </a:rPr>
              <a:t>重点</a:t>
            </a:r>
            <a:r>
              <a:rPr lang="zh-CN" altLang="zh-CN" dirty="0" smtClean="0">
                <a:latin typeface="仿宋" panose="02010609060101010101" pitchFamily="49" charset="-122"/>
                <a:ea typeface="仿宋" panose="02010609060101010101" pitchFamily="49" charset="-122"/>
              </a:rPr>
              <a:t>审查</a:t>
            </a:r>
            <a:r>
              <a:rPr lang="en-US" altLang="zh-CN" dirty="0" smtClean="0">
                <a:latin typeface="仿宋" panose="02010609060101010101" pitchFamily="49" charset="-122"/>
                <a:ea typeface="仿宋" panose="02010609060101010101" pitchFamily="49" charset="-122"/>
              </a:rPr>
              <a:t>,</a:t>
            </a:r>
            <a:r>
              <a:rPr lang="zh-CN" altLang="zh-CN" dirty="0" smtClean="0">
                <a:latin typeface="仿宋" panose="02010609060101010101" pitchFamily="49" charset="-122"/>
                <a:ea typeface="仿宋" panose="02010609060101010101" pitchFamily="49" charset="-122"/>
              </a:rPr>
              <a:t>审核</a:t>
            </a:r>
            <a:r>
              <a:rPr lang="zh-CN" altLang="zh-CN" dirty="0">
                <a:latin typeface="仿宋" panose="02010609060101010101" pitchFamily="49" charset="-122"/>
                <a:ea typeface="仿宋" panose="02010609060101010101" pitchFamily="49" charset="-122"/>
              </a:rPr>
              <a:t>有交易额的证明材料的真实性和一致性</a:t>
            </a:r>
            <a:r>
              <a:rPr lang="zh-CN" altLang="zh-CN" dirty="0" smtClean="0">
                <a:latin typeface="仿宋" panose="02010609060101010101" pitchFamily="49" charset="-122"/>
                <a:ea typeface="仿宋" panose="02010609060101010101" pitchFamily="49" charset="-122"/>
              </a:rPr>
              <a:t>。</a:t>
            </a:r>
            <a:endParaRPr lang="en-US" altLang="zh-CN" dirty="0" smtClean="0">
              <a:latin typeface="仿宋" panose="02010609060101010101" pitchFamily="49" charset="-122"/>
              <a:ea typeface="仿宋" panose="02010609060101010101" pitchFamily="49" charset="-122"/>
            </a:endParaRPr>
          </a:p>
          <a:p>
            <a:pPr>
              <a:lnSpc>
                <a:spcPct val="150000"/>
              </a:lnSpc>
            </a:pPr>
            <a:r>
              <a:rPr lang="en-US" altLang="zh-CN" dirty="0" smtClean="0">
                <a:latin typeface="仿宋" panose="02010609060101010101" pitchFamily="49" charset="-122"/>
                <a:ea typeface="仿宋" panose="02010609060101010101" pitchFamily="49" charset="-122"/>
              </a:rPr>
              <a:t>2.</a:t>
            </a:r>
            <a:r>
              <a:rPr lang="zh-CN" altLang="en-US" b="1" dirty="0" smtClean="0">
                <a:latin typeface="仿宋" panose="02010609060101010101" pitchFamily="49" charset="-122"/>
                <a:ea typeface="仿宋" panose="02010609060101010101" pitchFamily="49" charset="-122"/>
              </a:rPr>
              <a:t>境外个人</a:t>
            </a:r>
            <a:r>
              <a:rPr lang="zh-CN" altLang="en-US" dirty="0" smtClean="0">
                <a:latin typeface="仿宋" panose="02010609060101010101" pitchFamily="49" charset="-122"/>
                <a:ea typeface="仿宋" panose="02010609060101010101" pitchFamily="49" charset="-122"/>
              </a:rPr>
              <a:t>办理业务时，银行应对</a:t>
            </a:r>
            <a:r>
              <a:rPr lang="zh-CN" altLang="en-US" b="1" dirty="0" smtClean="0">
                <a:latin typeface="仿宋" panose="02010609060101010101" pitchFamily="49" charset="-122"/>
                <a:ea typeface="仿宋" panose="02010609060101010101" pitchFamily="49" charset="-122"/>
              </a:rPr>
              <a:t>结汇资金用途</a:t>
            </a:r>
            <a:r>
              <a:rPr lang="zh-CN" altLang="en-US" dirty="0" smtClean="0">
                <a:latin typeface="仿宋" panose="02010609060101010101" pitchFamily="49" charset="-122"/>
                <a:ea typeface="仿宋" panose="02010609060101010101" pitchFamily="49" charset="-122"/>
              </a:rPr>
              <a:t>进行重点审查</a:t>
            </a:r>
            <a:r>
              <a:rPr lang="en-US" altLang="zh-CN" dirty="0" smtClean="0">
                <a:latin typeface="仿宋" panose="02010609060101010101" pitchFamily="49" charset="-122"/>
                <a:ea typeface="仿宋" panose="02010609060101010101" pitchFamily="49" charset="-122"/>
              </a:rPr>
              <a:t>,</a:t>
            </a:r>
            <a:r>
              <a:rPr lang="zh-CN" altLang="zh-CN" dirty="0" smtClean="0">
                <a:latin typeface="仿宋" panose="02010609060101010101" pitchFamily="49" charset="-122"/>
                <a:ea typeface="仿宋" panose="02010609060101010101" pitchFamily="49" charset="-122"/>
              </a:rPr>
              <a:t>审核</a:t>
            </a:r>
            <a:r>
              <a:rPr lang="zh-CN" altLang="zh-CN" dirty="0">
                <a:latin typeface="仿宋" panose="02010609060101010101" pitchFamily="49" charset="-122"/>
                <a:ea typeface="仿宋" panose="02010609060101010101" pitchFamily="49" charset="-122"/>
              </a:rPr>
              <a:t>有交易额的证明材料的真实性和一致性</a:t>
            </a:r>
            <a:r>
              <a:rPr lang="zh-CN" altLang="zh-CN" dirty="0" smtClean="0">
                <a:latin typeface="仿宋" panose="02010609060101010101" pitchFamily="49" charset="-122"/>
                <a:ea typeface="仿宋" panose="02010609060101010101" pitchFamily="49" charset="-122"/>
              </a:rPr>
              <a:t>。</a:t>
            </a:r>
            <a:endParaRPr lang="zh-CN" altLang="zh-CN" dirty="0">
              <a:latin typeface="仿宋" panose="02010609060101010101" pitchFamily="49" charset="-122"/>
              <a:ea typeface="仿宋" panose="02010609060101010101" pitchFamily="49" charset="-122"/>
            </a:endParaRPr>
          </a:p>
          <a:p>
            <a:pPr>
              <a:lnSpc>
                <a:spcPct val="150000"/>
              </a:lnSpc>
            </a:pPr>
            <a:r>
              <a:rPr lang="en-US" altLang="zh-CN" dirty="0" smtClean="0">
                <a:latin typeface="仿宋" panose="02010609060101010101" pitchFamily="49" charset="-122"/>
                <a:ea typeface="仿宋" panose="02010609060101010101" pitchFamily="49" charset="-122"/>
              </a:rPr>
              <a:t>3.</a:t>
            </a:r>
            <a:r>
              <a:rPr lang="zh-CN" altLang="zh-CN" dirty="0">
                <a:latin typeface="仿宋" panose="02010609060101010101" pitchFamily="49" charset="-122"/>
                <a:ea typeface="仿宋" panose="02010609060101010101" pitchFamily="49" charset="-122"/>
              </a:rPr>
              <a:t>有交易额的证明材料原则上应为原件，无法提供原件的，可提供传真件或网上下载件办理（须有客户签字）；对不能留存纸质原件的，银行应在相关交易</a:t>
            </a:r>
            <a:r>
              <a:rPr lang="zh-CN" altLang="zh-CN" dirty="0" smtClean="0">
                <a:latin typeface="仿宋" panose="02010609060101010101" pitchFamily="49" charset="-122"/>
                <a:ea typeface="仿宋" panose="02010609060101010101" pitchFamily="49" charset="-122"/>
              </a:rPr>
              <a:t>材料原件</a:t>
            </a:r>
            <a:r>
              <a:rPr lang="zh-CN" altLang="zh-CN" dirty="0">
                <a:latin typeface="仿宋" panose="02010609060101010101" pitchFamily="49" charset="-122"/>
                <a:ea typeface="仿宋" panose="02010609060101010101" pitchFamily="49" charset="-122"/>
              </a:rPr>
              <a:t>上签注（金额、日期和经办网点）并加盖业务印章或业务戳记后，复印留存</a:t>
            </a:r>
            <a:r>
              <a:rPr lang="zh-CN" altLang="zh-CN" dirty="0" smtClean="0">
                <a:latin typeface="仿宋" panose="02010609060101010101" pitchFamily="49" charset="-122"/>
                <a:ea typeface="仿宋" panose="02010609060101010101" pitchFamily="49" charset="-122"/>
              </a:rPr>
              <a:t>。</a:t>
            </a:r>
            <a:endParaRPr lang="zh-CN" altLang="zh-CN" dirty="0">
              <a:latin typeface="仿宋" panose="02010609060101010101" pitchFamily="49" charset="-122"/>
              <a:ea typeface="仿宋" panose="02010609060101010101" pitchFamily="49" charset="-122"/>
            </a:endParaRPr>
          </a:p>
          <a:p>
            <a:pPr>
              <a:lnSpc>
                <a:spcPct val="150000"/>
              </a:lnSpc>
            </a:pPr>
            <a:r>
              <a:rPr lang="en-US" altLang="zh-CN" dirty="0" smtClean="0">
                <a:latin typeface="仿宋" panose="02010609060101010101" pitchFamily="49" charset="-122"/>
                <a:ea typeface="仿宋" panose="02010609060101010101" pitchFamily="49" charset="-122"/>
              </a:rPr>
              <a:t>4.</a:t>
            </a:r>
            <a:r>
              <a:rPr lang="zh-CN" altLang="zh-CN" dirty="0">
                <a:latin typeface="仿宋" panose="02010609060101010101" pitchFamily="49" charset="-122"/>
                <a:ea typeface="仿宋" panose="02010609060101010101" pitchFamily="49" charset="-122"/>
              </a:rPr>
              <a:t>捐赠、保险、境外投资业务须符合国家规定。境内个人不得购买境外的人寿险、投资返还分红类保险，不得进行境外直接投资及购买房产</a:t>
            </a:r>
            <a:r>
              <a:rPr lang="zh-CN" altLang="zh-CN" dirty="0" smtClean="0">
                <a:latin typeface="仿宋" panose="02010609060101010101" pitchFamily="49" charset="-122"/>
                <a:ea typeface="仿宋" panose="02010609060101010101" pitchFamily="49" charset="-122"/>
              </a:rPr>
              <a:t>。</a:t>
            </a:r>
            <a:endParaRPr lang="zh-CN" altLang="zh-CN" dirty="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15925363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35</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noProof="1" smtClean="0">
                <a:solidFill>
                  <a:srgbClr val="000000"/>
                </a:solidFill>
                <a:latin typeface="楷体" panose="02010609060101010101" charset="-122"/>
                <a:ea typeface="楷体" panose="02010609060101010101" charset="-122"/>
                <a:sym typeface="+mn-ea"/>
              </a:rPr>
              <a:t>三</a:t>
            </a:r>
            <a:r>
              <a:rPr lang="zh-CN" altLang="en-US" noProof="1">
                <a:solidFill>
                  <a:srgbClr val="000000"/>
                </a:solidFill>
                <a:latin typeface="楷体" panose="02010609060101010101" charset="-122"/>
                <a:ea typeface="楷体" panose="02010609060101010101" charset="-122"/>
                <a:sym typeface="+mn-ea"/>
              </a:rPr>
              <a:t>、具体业务审核规范</a:t>
            </a: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b="1" dirty="0" smtClean="0">
                <a:solidFill>
                  <a:srgbClr val="000000"/>
                </a:solidFill>
                <a:latin typeface="黑体" panose="02010609060101010101" charset="-122"/>
                <a:ea typeface="黑体" panose="02010609060101010101" charset="-122"/>
              </a:rPr>
              <a:t>七、超过年度总额的非经营性结汇业务</a:t>
            </a:r>
            <a:endParaRPr lang="zh-CN" altLang="zh-CN" dirty="0">
              <a:solidFill>
                <a:srgbClr val="000000"/>
              </a:solidFill>
              <a:latin typeface="仿宋" panose="02010609060101010101" pitchFamily="49" charset="-122"/>
              <a:ea typeface="仿宋" panose="02010609060101010101" pitchFamily="49" charset="-122"/>
            </a:endParaRPr>
          </a:p>
        </p:txBody>
      </p:sp>
      <p:sp>
        <p:nvSpPr>
          <p:cNvPr id="30723" name="文本框 2"/>
          <p:cNvSpPr txBox="1"/>
          <p:nvPr/>
        </p:nvSpPr>
        <p:spPr>
          <a:xfrm>
            <a:off x="1251284" y="1723047"/>
            <a:ext cx="9733548" cy="4662815"/>
          </a:xfrm>
          <a:prstGeom prst="rect">
            <a:avLst/>
          </a:prstGeom>
          <a:noFill/>
          <a:ln w="9525">
            <a:noFill/>
          </a:ln>
        </p:spPr>
        <p:txBody>
          <a:bodyPr wrap="square" anchor="t">
            <a:spAutoFit/>
          </a:bodyPr>
          <a:lstStyle/>
          <a:p>
            <a:pPr>
              <a:lnSpc>
                <a:spcPct val="150000"/>
              </a:lnSpc>
            </a:pPr>
            <a:r>
              <a:rPr lang="en-US" altLang="zh-CN" b="1" dirty="0">
                <a:solidFill>
                  <a:srgbClr val="000000"/>
                </a:solidFill>
                <a:latin typeface="仿宋" panose="02010609060101010101" pitchFamily="49" charset="-122"/>
                <a:ea typeface="仿宋" panose="02010609060101010101" pitchFamily="49" charset="-122"/>
              </a:rPr>
              <a:t>(</a:t>
            </a:r>
            <a:r>
              <a:rPr lang="zh-CN" altLang="en-US" b="1" dirty="0">
                <a:solidFill>
                  <a:srgbClr val="000000"/>
                </a:solidFill>
                <a:latin typeface="仿宋" panose="02010609060101010101" pitchFamily="49" charset="-122"/>
                <a:ea typeface="仿宋" panose="02010609060101010101" pitchFamily="49" charset="-122"/>
              </a:rPr>
              <a:t>三）审核原则及</a:t>
            </a:r>
            <a:r>
              <a:rPr lang="zh-CN" altLang="en-US" b="1" dirty="0" smtClean="0">
                <a:solidFill>
                  <a:srgbClr val="000000"/>
                </a:solidFill>
                <a:latin typeface="仿宋" panose="02010609060101010101" pitchFamily="49" charset="-122"/>
                <a:ea typeface="仿宋" panose="02010609060101010101" pitchFamily="49" charset="-122"/>
              </a:rPr>
              <a:t>要点</a:t>
            </a:r>
            <a:endParaRPr lang="en-US" altLang="zh-CN" b="1" dirty="0">
              <a:solidFill>
                <a:srgbClr val="000000"/>
              </a:solidFill>
              <a:latin typeface="仿宋" panose="02010609060101010101" pitchFamily="49" charset="-122"/>
              <a:ea typeface="仿宋" panose="02010609060101010101" pitchFamily="49" charset="-122"/>
            </a:endParaRPr>
          </a:p>
          <a:p>
            <a:pPr>
              <a:lnSpc>
                <a:spcPct val="150000"/>
              </a:lnSpc>
            </a:pPr>
            <a:r>
              <a:rPr lang="en-US" altLang="zh-CN" dirty="0" smtClean="0">
                <a:latin typeface="仿宋" panose="02010609060101010101" pitchFamily="49" charset="-122"/>
                <a:ea typeface="仿宋" panose="02010609060101010101" pitchFamily="49" charset="-122"/>
              </a:rPr>
              <a:t>5</a:t>
            </a:r>
            <a:r>
              <a:rPr lang="en-US" altLang="zh-CN" dirty="0">
                <a:latin typeface="仿宋" panose="02010609060101010101" pitchFamily="49" charset="-122"/>
                <a:ea typeface="仿宋" panose="02010609060101010101" pitchFamily="49" charset="-122"/>
              </a:rPr>
              <a:t>.</a:t>
            </a:r>
            <a:r>
              <a:rPr lang="zh-CN" altLang="zh-CN" dirty="0">
                <a:latin typeface="仿宋" panose="02010609060101010101" pitchFamily="49" charset="-122"/>
                <a:ea typeface="仿宋" panose="02010609060101010101" pitchFamily="49" charset="-122"/>
              </a:rPr>
              <a:t>应将此笔结汇准确、完整地录入“</a:t>
            </a:r>
            <a:r>
              <a:rPr lang="zh-CN" altLang="en-US" dirty="0">
                <a:latin typeface="仿宋" panose="02010609060101010101" pitchFamily="49" charset="-122"/>
                <a:ea typeface="仿宋" panose="02010609060101010101" pitchFamily="49" charset="-122"/>
              </a:rPr>
              <a:t>个人外汇业务系统</a:t>
            </a:r>
            <a:r>
              <a:rPr lang="zh-CN" altLang="zh-CN" dirty="0">
                <a:latin typeface="仿宋" panose="02010609060101010101" pitchFamily="49" charset="-122"/>
                <a:ea typeface="仿宋" panose="02010609060101010101" pitchFamily="49" charset="-122"/>
              </a:rPr>
              <a:t>”，备注栏注明审核材料的主要信息。</a:t>
            </a:r>
            <a:endParaRPr lang="en-US" altLang="zh-CN" dirty="0">
              <a:latin typeface="仿宋" panose="02010609060101010101" pitchFamily="49" charset="-122"/>
              <a:ea typeface="仿宋" panose="02010609060101010101" pitchFamily="49" charset="-122"/>
            </a:endParaRPr>
          </a:p>
          <a:p>
            <a:pPr>
              <a:lnSpc>
                <a:spcPct val="150000"/>
              </a:lnSpc>
            </a:pPr>
            <a:r>
              <a:rPr lang="en-US" altLang="zh-CN" dirty="0">
                <a:latin typeface="仿宋" panose="02010609060101010101" pitchFamily="49" charset="-122"/>
                <a:ea typeface="仿宋" panose="02010609060101010101" pitchFamily="49" charset="-122"/>
              </a:rPr>
              <a:t>6.</a:t>
            </a:r>
            <a:r>
              <a:rPr lang="zh-CN" altLang="en-US" dirty="0">
                <a:latin typeface="仿宋" panose="02010609060101010101" pitchFamily="49" charset="-122"/>
                <a:ea typeface="仿宋" panose="02010609060101010101" pitchFamily="49" charset="-122"/>
              </a:rPr>
              <a:t>境外个人</a:t>
            </a:r>
            <a:r>
              <a:rPr lang="zh-CN" altLang="zh-CN" dirty="0">
                <a:latin typeface="仿宋" panose="02010609060101010101" pitchFamily="49" charset="-122"/>
                <a:ea typeface="仿宋" panose="02010609060101010101" pitchFamily="49" charset="-122"/>
              </a:rPr>
              <a:t>结汇单笔等值</a:t>
            </a:r>
            <a:r>
              <a:rPr lang="en-US" altLang="zh-CN" dirty="0">
                <a:latin typeface="仿宋" panose="02010609060101010101" pitchFamily="49" charset="-122"/>
                <a:ea typeface="仿宋" panose="02010609060101010101" pitchFamily="49" charset="-122"/>
              </a:rPr>
              <a:t>5</a:t>
            </a:r>
            <a:r>
              <a:rPr lang="zh-CN" altLang="zh-CN" dirty="0">
                <a:latin typeface="仿宋" panose="02010609060101010101" pitchFamily="49" charset="-122"/>
                <a:ea typeface="仿宋" panose="02010609060101010101" pitchFamily="49" charset="-122"/>
              </a:rPr>
              <a:t>万美元以上的，应将结汇所得人民币资金直接划转至交易对方的境内人民币账户。</a:t>
            </a:r>
          </a:p>
          <a:p>
            <a:pPr>
              <a:lnSpc>
                <a:spcPct val="150000"/>
              </a:lnSpc>
            </a:pPr>
            <a:r>
              <a:rPr lang="en-US" altLang="zh-CN" dirty="0">
                <a:latin typeface="仿宋" panose="02010609060101010101" pitchFamily="49" charset="-122"/>
                <a:ea typeface="仿宋" panose="02010609060101010101" pitchFamily="49" charset="-122"/>
              </a:rPr>
              <a:t>7.</a:t>
            </a:r>
            <a:r>
              <a:rPr lang="zh-CN" altLang="zh-CN" dirty="0">
                <a:latin typeface="仿宋" panose="02010609060101010101" pitchFamily="49" charset="-122"/>
                <a:ea typeface="仿宋" panose="02010609060101010101" pitchFamily="49" charset="-122"/>
              </a:rPr>
              <a:t>对于关注客户，银行原则上应拒绝办理代理业务，应提高交易凭证的审核标准。</a:t>
            </a:r>
            <a:endParaRPr lang="en-US" altLang="zh-CN" dirty="0">
              <a:latin typeface="仿宋" panose="02010609060101010101" pitchFamily="49" charset="-122"/>
              <a:ea typeface="仿宋" panose="02010609060101010101" pitchFamily="49" charset="-122"/>
            </a:endParaRPr>
          </a:p>
          <a:p>
            <a:pPr>
              <a:lnSpc>
                <a:spcPct val="150000"/>
              </a:lnSpc>
            </a:pPr>
            <a:endParaRPr lang="en-US" altLang="zh-CN" b="1" dirty="0" smtClean="0">
              <a:solidFill>
                <a:srgbClr val="000000"/>
              </a:solidFill>
              <a:latin typeface="仿宋" panose="02010609060101010101" pitchFamily="49" charset="-122"/>
              <a:ea typeface="仿宋" panose="02010609060101010101" pitchFamily="49" charset="-122"/>
            </a:endParaRPr>
          </a:p>
          <a:p>
            <a:pPr>
              <a:lnSpc>
                <a:spcPct val="150000"/>
              </a:lnSpc>
            </a:pPr>
            <a:r>
              <a:rPr lang="en-US" altLang="zh-CN" b="1" dirty="0" smtClean="0">
                <a:solidFill>
                  <a:srgbClr val="000000"/>
                </a:solidFill>
                <a:latin typeface="仿宋" panose="02010609060101010101" pitchFamily="49" charset="-122"/>
                <a:ea typeface="仿宋" panose="02010609060101010101" pitchFamily="49" charset="-122"/>
              </a:rPr>
              <a:t>(</a:t>
            </a:r>
            <a:r>
              <a:rPr lang="zh-CN" altLang="en-US" b="1" dirty="0" smtClean="0">
                <a:solidFill>
                  <a:srgbClr val="000000"/>
                </a:solidFill>
                <a:latin typeface="仿宋" panose="02010609060101010101" pitchFamily="49" charset="-122"/>
                <a:ea typeface="仿宋" panose="02010609060101010101" pitchFamily="49" charset="-122"/>
              </a:rPr>
              <a:t>四）风险提示</a:t>
            </a:r>
            <a:endParaRPr lang="en-US" altLang="zh-CN" b="1" dirty="0" smtClean="0">
              <a:solidFill>
                <a:srgbClr val="000000"/>
              </a:solidFill>
              <a:latin typeface="仿宋" panose="02010609060101010101" pitchFamily="49" charset="-122"/>
              <a:ea typeface="仿宋" panose="02010609060101010101" pitchFamily="49" charset="-122"/>
            </a:endParaRPr>
          </a:p>
          <a:p>
            <a:pPr>
              <a:lnSpc>
                <a:spcPct val="150000"/>
              </a:lnSpc>
            </a:pPr>
            <a:r>
              <a:rPr lang="en-US" altLang="zh-CN" dirty="0" smtClean="0">
                <a:latin typeface="仿宋" panose="02010609060101010101" pitchFamily="49" charset="-122"/>
                <a:ea typeface="仿宋" panose="02010609060101010101" pitchFamily="49" charset="-122"/>
              </a:rPr>
              <a:t>1.</a:t>
            </a:r>
            <a:r>
              <a:rPr lang="zh-CN" altLang="zh-CN" dirty="0" smtClean="0">
                <a:latin typeface="仿宋" panose="02010609060101010101" pitchFamily="49" charset="-122"/>
                <a:ea typeface="仿宋" panose="02010609060101010101" pitchFamily="49" charset="-122"/>
              </a:rPr>
              <a:t>银行对于提供真实性材料办理的业务，必须对业务的交易性质、目的及背景等信息的真实性与合理性进行审核。</a:t>
            </a:r>
          </a:p>
          <a:p>
            <a:pPr>
              <a:lnSpc>
                <a:spcPct val="150000"/>
              </a:lnSpc>
            </a:pPr>
            <a:r>
              <a:rPr lang="en-US" altLang="zh-CN" dirty="0" smtClean="0">
                <a:latin typeface="仿宋" panose="02010609060101010101" pitchFamily="49" charset="-122"/>
                <a:ea typeface="仿宋" panose="02010609060101010101" pitchFamily="49" charset="-122"/>
              </a:rPr>
              <a:t>2.</a:t>
            </a:r>
            <a:r>
              <a:rPr lang="zh-CN" altLang="zh-CN" dirty="0" smtClean="0">
                <a:latin typeface="仿宋" panose="02010609060101010101" pitchFamily="49" charset="-122"/>
                <a:ea typeface="仿宋" panose="02010609060101010101" pitchFamily="49" charset="-122"/>
              </a:rPr>
              <a:t>客户提交的凭证和商业单据应当符合国家有关法规规定。</a:t>
            </a:r>
          </a:p>
          <a:p>
            <a:pPr>
              <a:lnSpc>
                <a:spcPct val="150000"/>
              </a:lnSpc>
            </a:pPr>
            <a:endParaRPr lang="zh-CN" altLang="zh-CN" dirty="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223870548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36</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sym typeface="+mn-ea"/>
              </a:rPr>
              <a:t>三、具体业务审核规范</a:t>
            </a:r>
            <a:r>
              <a:rPr lang="zh-CN" altLang="en-US" b="1" dirty="0"/>
              <a:t/>
            </a:r>
            <a:br>
              <a:rPr lang="zh-CN" altLang="en-US" b="1" dirty="0"/>
            </a:b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b="1" dirty="0" smtClean="0">
                <a:solidFill>
                  <a:srgbClr val="000000"/>
                </a:solidFill>
                <a:latin typeface="黑体" panose="02010609060101010101" charset="-122"/>
                <a:ea typeface="黑体" panose="02010609060101010101" charset="-122"/>
              </a:rPr>
              <a:t>八、</a:t>
            </a:r>
            <a:r>
              <a:rPr lang="zh-CN" altLang="zh-CN" sz="2400" b="1" dirty="0" smtClean="0">
                <a:latin typeface="黑体" panose="02010609060101010101" pitchFamily="49" charset="-122"/>
                <a:ea typeface="黑体" panose="02010609060101010101" pitchFamily="49" charset="-122"/>
              </a:rPr>
              <a:t>个人</a:t>
            </a:r>
            <a:r>
              <a:rPr lang="zh-CN" altLang="en-US" sz="2400" b="1" dirty="0" smtClean="0">
                <a:latin typeface="黑体" panose="02010609060101010101" pitchFamily="49" charset="-122"/>
                <a:ea typeface="黑体" panose="02010609060101010101" pitchFamily="49" charset="-122"/>
              </a:rPr>
              <a:t>手持外币现钞结汇业务</a:t>
            </a:r>
            <a:endParaRPr lang="zh-CN" altLang="zh-CN" dirty="0">
              <a:solidFill>
                <a:srgbClr val="000000"/>
              </a:solidFill>
              <a:latin typeface="仿宋" panose="02010609060101010101" pitchFamily="49" charset="-122"/>
              <a:ea typeface="仿宋" panose="02010609060101010101" pitchFamily="49" charset="-122"/>
            </a:endParaRPr>
          </a:p>
        </p:txBody>
      </p:sp>
      <p:sp>
        <p:nvSpPr>
          <p:cNvPr id="30723" name="文本框 2"/>
          <p:cNvSpPr txBox="1"/>
          <p:nvPr/>
        </p:nvSpPr>
        <p:spPr>
          <a:xfrm>
            <a:off x="1215188" y="1828982"/>
            <a:ext cx="10611853" cy="2400657"/>
          </a:xfrm>
          <a:prstGeom prst="rect">
            <a:avLst/>
          </a:prstGeom>
          <a:noFill/>
          <a:ln w="9525">
            <a:noFill/>
          </a:ln>
        </p:spPr>
        <p:txBody>
          <a:bodyPr wrap="square" anchor="t">
            <a:spAutoFit/>
          </a:bodyPr>
          <a:lstStyle/>
          <a:p>
            <a:pPr>
              <a:lnSpc>
                <a:spcPct val="150000"/>
              </a:lnSpc>
            </a:pPr>
            <a:r>
              <a:rPr lang="zh-CN" altLang="en-US" sz="2000" b="1" dirty="0" smtClean="0">
                <a:solidFill>
                  <a:srgbClr val="000000"/>
                </a:solidFill>
                <a:latin typeface="仿宋" panose="02010609060101010101" pitchFamily="49" charset="-122"/>
                <a:ea typeface="仿宋" panose="02010609060101010101" pitchFamily="49" charset="-122"/>
              </a:rPr>
              <a:t>（一）业务定义</a:t>
            </a:r>
            <a:endParaRPr lang="en-US" altLang="zh-CN" sz="2000" b="1" dirty="0">
              <a:solidFill>
                <a:srgbClr val="000000"/>
              </a:solidFill>
              <a:latin typeface="仿宋" panose="02010609060101010101" pitchFamily="49" charset="-122"/>
              <a:ea typeface="仿宋" panose="02010609060101010101" pitchFamily="49" charset="-122"/>
            </a:endParaRPr>
          </a:p>
          <a:p>
            <a:pPr>
              <a:lnSpc>
                <a:spcPct val="150000"/>
              </a:lnSpc>
            </a:pPr>
            <a:r>
              <a:rPr lang="zh-CN" altLang="zh-CN" sz="2000" dirty="0" smtClean="0">
                <a:latin typeface="仿宋" panose="02010609060101010101" pitchFamily="49" charset="-122"/>
                <a:ea typeface="仿宋" panose="02010609060101010101" pitchFamily="49" charset="-122"/>
              </a:rPr>
              <a:t>指</a:t>
            </a:r>
            <a:r>
              <a:rPr lang="zh-CN" altLang="zh-CN" sz="2000" dirty="0">
                <a:latin typeface="仿宋" panose="02010609060101010101" pitchFamily="49" charset="-122"/>
                <a:ea typeface="仿宋" panose="02010609060101010101" pitchFamily="49" charset="-122"/>
              </a:rPr>
              <a:t>外币现钞由客户带至银行</a:t>
            </a:r>
            <a:r>
              <a:rPr lang="zh-CN" altLang="zh-CN" sz="2000" dirty="0" smtClean="0">
                <a:latin typeface="仿宋" panose="02010609060101010101" pitchFamily="49" charset="-122"/>
                <a:ea typeface="仿宋" panose="02010609060101010101" pitchFamily="49" charset="-122"/>
              </a:rPr>
              <a:t>柜台</a:t>
            </a:r>
            <a:r>
              <a:rPr lang="zh-CN" altLang="en-US" sz="2000" dirty="0" smtClean="0">
                <a:latin typeface="仿宋" panose="02010609060101010101" pitchFamily="49" charset="-122"/>
                <a:ea typeface="仿宋" panose="02010609060101010101" pitchFamily="49" charset="-122"/>
              </a:rPr>
              <a:t>办理结汇</a:t>
            </a:r>
            <a:r>
              <a:rPr lang="zh-CN" altLang="zh-CN" sz="2000" dirty="0" smtClean="0">
                <a:latin typeface="仿宋" panose="02010609060101010101" pitchFamily="49" charset="-122"/>
                <a:ea typeface="仿宋" panose="02010609060101010101" pitchFamily="49" charset="-122"/>
              </a:rPr>
              <a:t>，</a:t>
            </a:r>
            <a:r>
              <a:rPr lang="zh-CN" altLang="zh-CN" sz="2000" dirty="0">
                <a:latin typeface="仿宋" panose="02010609060101010101" pitchFamily="49" charset="-122"/>
                <a:ea typeface="仿宋" panose="02010609060101010101" pitchFamily="49" charset="-122"/>
              </a:rPr>
              <a:t>而</a:t>
            </a:r>
            <a:r>
              <a:rPr lang="zh-CN" altLang="zh-CN" sz="2000" dirty="0" smtClean="0">
                <a:latin typeface="仿宋" panose="02010609060101010101" pitchFamily="49" charset="-122"/>
                <a:ea typeface="仿宋" panose="02010609060101010101" pitchFamily="49" charset="-122"/>
              </a:rPr>
              <a:t>非</a:t>
            </a:r>
            <a:r>
              <a:rPr lang="zh-CN" altLang="en-US" sz="2000" dirty="0" smtClean="0">
                <a:latin typeface="仿宋" panose="02010609060101010101" pitchFamily="49" charset="-122"/>
                <a:ea typeface="仿宋" panose="02010609060101010101" pitchFamily="49" charset="-122"/>
              </a:rPr>
              <a:t>客户在</a:t>
            </a:r>
            <a:r>
              <a:rPr lang="zh-CN" altLang="zh-CN" sz="2000" dirty="0" smtClean="0">
                <a:latin typeface="仿宋" panose="02010609060101010101" pitchFamily="49" charset="-122"/>
                <a:ea typeface="仿宋" panose="02010609060101010101" pitchFamily="49" charset="-122"/>
              </a:rPr>
              <a:t>办</a:t>
            </a:r>
            <a:r>
              <a:rPr lang="zh-CN" altLang="zh-CN" sz="2000" dirty="0">
                <a:latin typeface="仿宋" panose="02010609060101010101" pitchFamily="49" charset="-122"/>
                <a:ea typeface="仿宋" panose="02010609060101010101" pitchFamily="49" charset="-122"/>
              </a:rPr>
              <a:t>业务时从银行</a:t>
            </a:r>
            <a:r>
              <a:rPr lang="zh-CN" altLang="zh-CN" sz="2000" dirty="0" smtClean="0">
                <a:latin typeface="仿宋" panose="02010609060101010101" pitchFamily="49" charset="-122"/>
                <a:ea typeface="仿宋" panose="02010609060101010101" pitchFamily="49" charset="-122"/>
              </a:rPr>
              <a:t>提取</a:t>
            </a:r>
            <a:r>
              <a:rPr lang="zh-CN" altLang="en-US" sz="2000" dirty="0" smtClean="0">
                <a:latin typeface="仿宋" panose="02010609060101010101" pitchFamily="49" charset="-122"/>
                <a:ea typeface="仿宋" panose="02010609060101010101" pitchFamily="49" charset="-122"/>
              </a:rPr>
              <a:t>外币后再办理结汇</a:t>
            </a:r>
            <a:r>
              <a:rPr lang="zh-CN" altLang="zh-CN" sz="2000" dirty="0" smtClean="0">
                <a:latin typeface="仿宋" panose="02010609060101010101" pitchFamily="49" charset="-122"/>
                <a:ea typeface="仿宋" panose="02010609060101010101" pitchFamily="49" charset="-122"/>
              </a:rPr>
              <a:t>。</a:t>
            </a:r>
            <a:endParaRPr lang="en-US" altLang="zh-CN" sz="2000" b="1" dirty="0">
              <a:solidFill>
                <a:srgbClr val="000000"/>
              </a:solidFill>
              <a:latin typeface="仿宋" panose="02010609060101010101" pitchFamily="49" charset="-122"/>
              <a:ea typeface="仿宋" panose="02010609060101010101" pitchFamily="49" charset="-122"/>
            </a:endParaRPr>
          </a:p>
          <a:p>
            <a:pPr>
              <a:lnSpc>
                <a:spcPct val="150000"/>
              </a:lnSpc>
            </a:pPr>
            <a:endParaRPr lang="en-US" altLang="zh-CN" sz="2000" b="1" dirty="0" smtClean="0">
              <a:solidFill>
                <a:srgbClr val="000000"/>
              </a:solidFill>
              <a:latin typeface="仿宋" panose="02010609060101010101" pitchFamily="49" charset="-122"/>
              <a:ea typeface="仿宋" panose="02010609060101010101" pitchFamily="49" charset="-122"/>
            </a:endParaRPr>
          </a:p>
          <a:p>
            <a:pPr>
              <a:lnSpc>
                <a:spcPct val="150000"/>
              </a:lnSpc>
            </a:pPr>
            <a:r>
              <a:rPr lang="zh-CN" altLang="en-US" sz="2000" b="1" dirty="0" smtClean="0">
                <a:solidFill>
                  <a:srgbClr val="000000"/>
                </a:solidFill>
                <a:latin typeface="仿宋" panose="02010609060101010101" pitchFamily="49" charset="-122"/>
                <a:ea typeface="仿宋" panose="02010609060101010101" pitchFamily="49" charset="-122"/>
              </a:rPr>
              <a:t>（二）审核材料与审核要点</a:t>
            </a:r>
            <a:endParaRPr lang="en-US" altLang="zh-CN" sz="2000" dirty="0">
              <a:latin typeface="仿宋" panose="02010609060101010101" pitchFamily="49" charset="-122"/>
              <a:ea typeface="仿宋" panose="02010609060101010101" pitchFamily="49" charset="-122"/>
            </a:endParaRPr>
          </a:p>
          <a:p>
            <a:pPr>
              <a:lnSpc>
                <a:spcPct val="150000"/>
              </a:lnSpc>
            </a:pPr>
            <a:r>
              <a:rPr lang="zh-CN" altLang="zh-CN" sz="2000" dirty="0">
                <a:latin typeface="仿宋" panose="02010609060101010101" pitchFamily="49" charset="-122"/>
                <a:ea typeface="仿宋" panose="02010609060101010101" pitchFamily="49" charset="-122"/>
              </a:rPr>
              <a:t>银行须</a:t>
            </a:r>
            <a:r>
              <a:rPr lang="zh-CN" altLang="zh-CN" sz="2000" dirty="0" smtClean="0">
                <a:latin typeface="仿宋" panose="02010609060101010101" pitchFamily="49" charset="-122"/>
                <a:ea typeface="仿宋" panose="02010609060101010101" pitchFamily="49" charset="-122"/>
              </a:rPr>
              <a:t>按照</a:t>
            </a:r>
            <a:r>
              <a:rPr lang="zh-CN" altLang="en-US" sz="2000" dirty="0" smtClean="0">
                <a:solidFill>
                  <a:srgbClr val="000000"/>
                </a:solidFill>
                <a:latin typeface="仿宋" panose="02010609060101010101" pitchFamily="49" charset="-122"/>
                <a:ea typeface="仿宋" panose="02010609060101010101" pitchFamily="49" charset="-122"/>
              </a:rPr>
              <a:t>个人结汇与个人外币现钞存入的相关规定和展业要求办理</a:t>
            </a:r>
            <a:endParaRPr lang="en-US" altLang="zh-CN" sz="2000" dirty="0">
              <a:solidFill>
                <a:srgbClr val="000000"/>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239309075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37</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sym typeface="+mn-ea"/>
              </a:rPr>
              <a:t>三、具体业务审核规范</a:t>
            </a:r>
            <a:r>
              <a:rPr lang="zh-CN" altLang="en-US" b="1" dirty="0"/>
              <a:t/>
            </a:r>
            <a:br>
              <a:rPr lang="zh-CN" altLang="en-US" b="1" dirty="0"/>
            </a:b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b="1" dirty="0" smtClean="0">
                <a:solidFill>
                  <a:srgbClr val="000000"/>
                </a:solidFill>
                <a:latin typeface="黑体" panose="02010609060101010101" charset="-122"/>
                <a:ea typeface="黑体" panose="02010609060101010101" charset="-122"/>
              </a:rPr>
              <a:t>九、境内</a:t>
            </a:r>
            <a:r>
              <a:rPr lang="zh-CN" altLang="zh-CN" sz="2400" b="1" dirty="0" smtClean="0">
                <a:latin typeface="黑体" panose="02010609060101010101" pitchFamily="49" charset="-122"/>
                <a:ea typeface="黑体" panose="02010609060101010101" pitchFamily="49" charset="-122"/>
              </a:rPr>
              <a:t>个人</a:t>
            </a:r>
            <a:r>
              <a:rPr lang="zh-CN" altLang="en-US" sz="2400" b="1" dirty="0" smtClean="0">
                <a:latin typeface="黑体" panose="02010609060101010101" pitchFamily="49" charset="-122"/>
                <a:ea typeface="黑体" panose="02010609060101010101" pitchFamily="49" charset="-122"/>
              </a:rPr>
              <a:t>超过年度总额非经营性购汇</a:t>
            </a:r>
            <a:endParaRPr lang="zh-CN" altLang="zh-CN" dirty="0">
              <a:solidFill>
                <a:srgbClr val="000000"/>
              </a:solidFill>
              <a:latin typeface="仿宋" panose="02010609060101010101" pitchFamily="49" charset="-122"/>
              <a:ea typeface="仿宋" panose="02010609060101010101" pitchFamily="49" charset="-122"/>
            </a:endParaRPr>
          </a:p>
        </p:txBody>
      </p:sp>
      <p:sp>
        <p:nvSpPr>
          <p:cNvPr id="30723" name="文本框 2"/>
          <p:cNvSpPr txBox="1"/>
          <p:nvPr/>
        </p:nvSpPr>
        <p:spPr>
          <a:xfrm>
            <a:off x="962526" y="1765952"/>
            <a:ext cx="10696074" cy="4154984"/>
          </a:xfrm>
          <a:prstGeom prst="rect">
            <a:avLst/>
          </a:prstGeom>
          <a:noFill/>
          <a:ln w="9525">
            <a:noFill/>
          </a:ln>
        </p:spPr>
        <p:txBody>
          <a:bodyPr wrap="square" anchor="t">
            <a:spAutoFit/>
          </a:bodyPr>
          <a:lstStyle/>
          <a:p>
            <a:pPr>
              <a:lnSpc>
                <a:spcPct val="150000"/>
              </a:lnSpc>
            </a:pPr>
            <a:r>
              <a:rPr lang="zh-CN" altLang="en-US" sz="1600" b="1" dirty="0" smtClean="0">
                <a:solidFill>
                  <a:srgbClr val="000000"/>
                </a:solidFill>
                <a:latin typeface="仿宋" panose="02010609060101010101" pitchFamily="49" charset="-122"/>
                <a:ea typeface="仿宋" panose="02010609060101010101" pitchFamily="49" charset="-122"/>
              </a:rPr>
              <a:t>（一）业务定义</a:t>
            </a:r>
            <a:endParaRPr lang="en-US" altLang="zh-CN" sz="1600" b="1" dirty="0" smtClean="0">
              <a:solidFill>
                <a:srgbClr val="000000"/>
              </a:solidFill>
              <a:latin typeface="仿宋" panose="02010609060101010101" pitchFamily="49" charset="-122"/>
              <a:ea typeface="仿宋" panose="02010609060101010101" pitchFamily="49" charset="-122"/>
            </a:endParaRPr>
          </a:p>
          <a:p>
            <a:pPr fontAlgn="b">
              <a:lnSpc>
                <a:spcPct val="150000"/>
              </a:lnSpc>
            </a:pPr>
            <a:r>
              <a:rPr lang="en-US" altLang="zh-CN" sz="1600" dirty="0" smtClean="0">
                <a:latin typeface="仿宋" panose="02010609060101010101" pitchFamily="49" charset="-122"/>
                <a:ea typeface="仿宋" panose="02010609060101010101" pitchFamily="49" charset="-122"/>
              </a:rPr>
              <a:t> </a:t>
            </a:r>
            <a:r>
              <a:rPr lang="zh-CN" altLang="zh-CN" sz="1600" dirty="0" smtClean="0">
                <a:latin typeface="仿宋" panose="02010609060101010101" pitchFamily="49" charset="-122"/>
                <a:ea typeface="仿宋" panose="02010609060101010101" pitchFamily="49" charset="-122"/>
              </a:rPr>
              <a:t>境内</a:t>
            </a:r>
            <a:r>
              <a:rPr lang="zh-CN" altLang="zh-CN" sz="1600" dirty="0">
                <a:latin typeface="仿宋" panose="02010609060101010101" pitchFamily="49" charset="-122"/>
                <a:ea typeface="仿宋" panose="02010609060101010101" pitchFamily="49" charset="-122"/>
              </a:rPr>
              <a:t>个人办理超过年度总额的购汇业务，不包括个人贸易购汇、资本项目购汇</a:t>
            </a:r>
            <a:r>
              <a:rPr lang="zh-CN" altLang="zh-CN" sz="1600" dirty="0" smtClean="0">
                <a:latin typeface="仿宋" panose="02010609060101010101" pitchFamily="49" charset="-122"/>
                <a:ea typeface="仿宋" panose="02010609060101010101" pitchFamily="49" charset="-122"/>
              </a:rPr>
              <a:t>。</a:t>
            </a:r>
            <a:endParaRPr lang="en-US" altLang="zh-CN" sz="1600" b="1" dirty="0" smtClean="0">
              <a:solidFill>
                <a:srgbClr val="000000"/>
              </a:solidFill>
              <a:latin typeface="仿宋" panose="02010609060101010101" pitchFamily="49" charset="-122"/>
              <a:ea typeface="仿宋" panose="02010609060101010101" pitchFamily="49" charset="-122"/>
            </a:endParaRPr>
          </a:p>
          <a:p>
            <a:pPr fontAlgn="b">
              <a:lnSpc>
                <a:spcPct val="150000"/>
              </a:lnSpc>
            </a:pPr>
            <a:r>
              <a:rPr lang="zh-CN" altLang="en-US" sz="1600" b="1" dirty="0" smtClean="0">
                <a:solidFill>
                  <a:srgbClr val="000000"/>
                </a:solidFill>
                <a:latin typeface="仿宋" panose="02010609060101010101" pitchFamily="49" charset="-122"/>
                <a:ea typeface="仿宋" panose="02010609060101010101" pitchFamily="49" charset="-122"/>
              </a:rPr>
              <a:t>（二）审核材料</a:t>
            </a:r>
            <a:endParaRPr lang="en-US" altLang="zh-CN" sz="1600" b="1" dirty="0">
              <a:solidFill>
                <a:srgbClr val="000000"/>
              </a:solidFill>
              <a:latin typeface="仿宋" panose="02010609060101010101" pitchFamily="49" charset="-122"/>
              <a:ea typeface="仿宋" panose="02010609060101010101" pitchFamily="49" charset="-122"/>
            </a:endParaRPr>
          </a:p>
          <a:p>
            <a:pPr fontAlgn="b">
              <a:lnSpc>
                <a:spcPct val="150000"/>
              </a:lnSpc>
            </a:pPr>
            <a:r>
              <a:rPr lang="en-US" altLang="zh-CN" sz="1600" dirty="0" smtClean="0">
                <a:solidFill>
                  <a:srgbClr val="000000"/>
                </a:solidFill>
                <a:latin typeface="仿宋" panose="02010609060101010101" pitchFamily="49" charset="-122"/>
                <a:ea typeface="仿宋" panose="02010609060101010101" pitchFamily="49" charset="-122"/>
              </a:rPr>
              <a:t>1.</a:t>
            </a:r>
            <a:r>
              <a:rPr lang="zh-CN" altLang="en-US" sz="1600" dirty="0" smtClean="0">
                <a:latin typeface="仿宋" panose="02010609060101010101" pitchFamily="49" charset="-122"/>
                <a:ea typeface="仿宋" panose="02010609060101010101" pitchFamily="49" charset="-122"/>
              </a:rPr>
              <a:t>本人有效身份证件。</a:t>
            </a:r>
            <a:endParaRPr lang="en-US" altLang="zh-CN" sz="1600" dirty="0">
              <a:latin typeface="仿宋" panose="02010609060101010101" pitchFamily="49" charset="-122"/>
              <a:ea typeface="仿宋" panose="02010609060101010101" pitchFamily="49" charset="-122"/>
            </a:endParaRPr>
          </a:p>
          <a:p>
            <a:pPr fontAlgn="b">
              <a:lnSpc>
                <a:spcPct val="150000"/>
              </a:lnSpc>
            </a:pPr>
            <a:r>
              <a:rPr lang="en-US" altLang="zh-CN" sz="1600" dirty="0" smtClean="0">
                <a:latin typeface="仿宋" panose="02010609060101010101" pitchFamily="49" charset="-122"/>
                <a:ea typeface="仿宋" panose="02010609060101010101" pitchFamily="49" charset="-122"/>
              </a:rPr>
              <a:t>2.</a:t>
            </a:r>
            <a:r>
              <a:rPr lang="zh-CN" altLang="zh-CN" sz="1600" dirty="0" smtClean="0">
                <a:latin typeface="仿宋" panose="02010609060101010101" pitchFamily="49" charset="-122"/>
                <a:ea typeface="仿宋" panose="02010609060101010101" pitchFamily="49" charset="-122"/>
              </a:rPr>
              <a:t>委托</a:t>
            </a:r>
            <a:r>
              <a:rPr lang="zh-CN" altLang="zh-CN" sz="1600" dirty="0">
                <a:latin typeface="仿宋" panose="02010609060101010101" pitchFamily="49" charset="-122"/>
                <a:ea typeface="仿宋" panose="02010609060101010101" pitchFamily="49" charset="-122"/>
              </a:rPr>
              <a:t>他人办理的，还应审核委托人、代理人的有效身份证件，委托人的授权书</a:t>
            </a:r>
            <a:r>
              <a:rPr lang="zh-CN" altLang="zh-CN" sz="1600" dirty="0" smtClean="0">
                <a:latin typeface="仿宋" panose="02010609060101010101" pitchFamily="49" charset="-122"/>
                <a:ea typeface="仿宋" panose="02010609060101010101" pitchFamily="49" charset="-122"/>
              </a:rPr>
              <a:t>。</a:t>
            </a:r>
            <a:endParaRPr lang="en-US" altLang="zh-CN" sz="1600" dirty="0">
              <a:latin typeface="仿宋" panose="02010609060101010101" pitchFamily="49" charset="-122"/>
              <a:ea typeface="仿宋" panose="02010609060101010101" pitchFamily="49" charset="-122"/>
            </a:endParaRPr>
          </a:p>
          <a:p>
            <a:pPr fontAlgn="b">
              <a:lnSpc>
                <a:spcPct val="150000"/>
              </a:lnSpc>
            </a:pPr>
            <a:r>
              <a:rPr lang="en-US" altLang="zh-CN" sz="1600" dirty="0" smtClean="0">
                <a:solidFill>
                  <a:srgbClr val="000000"/>
                </a:solidFill>
                <a:latin typeface="仿宋" panose="02010609060101010101" pitchFamily="49" charset="-122"/>
                <a:ea typeface="仿宋" panose="02010609060101010101" pitchFamily="49" charset="-122"/>
              </a:rPr>
              <a:t>3.</a:t>
            </a:r>
            <a:r>
              <a:rPr lang="zh-CN" altLang="en-US" sz="1600" dirty="0" smtClean="0">
                <a:solidFill>
                  <a:srgbClr val="000000"/>
                </a:solidFill>
                <a:latin typeface="仿宋" panose="02010609060101010101" pitchFamily="49" charset="-122"/>
                <a:ea typeface="仿宋" panose="02010609060101010101" pitchFamily="49" charset="-122"/>
              </a:rPr>
              <a:t>不同</a:t>
            </a:r>
            <a:r>
              <a:rPr lang="zh-CN" altLang="en-US" sz="1600" dirty="0">
                <a:solidFill>
                  <a:srgbClr val="000000"/>
                </a:solidFill>
                <a:latin typeface="仿宋" panose="02010609060101010101" pitchFamily="49" charset="-122"/>
                <a:ea typeface="仿宋" panose="02010609060101010101" pitchFamily="49" charset="-122"/>
              </a:rPr>
              <a:t>业务的交易凭证包括</a:t>
            </a:r>
            <a:r>
              <a:rPr lang="zh-CN" altLang="en-US" sz="1600" dirty="0" smtClean="0">
                <a:solidFill>
                  <a:srgbClr val="000000"/>
                </a:solidFill>
                <a:latin typeface="仿宋" panose="02010609060101010101" pitchFamily="49" charset="-122"/>
                <a:ea typeface="仿宋" panose="02010609060101010101" pitchFamily="49" charset="-122"/>
              </a:rPr>
              <a:t>：</a:t>
            </a:r>
            <a:endParaRPr lang="en-US" altLang="zh-CN" sz="1600" dirty="0" smtClean="0">
              <a:solidFill>
                <a:srgbClr val="000000"/>
              </a:solidFill>
              <a:latin typeface="仿宋" panose="02010609060101010101" pitchFamily="49" charset="-122"/>
              <a:ea typeface="仿宋" panose="02010609060101010101" pitchFamily="49" charset="-122"/>
            </a:endParaRPr>
          </a:p>
          <a:p>
            <a:pPr fontAlgn="b">
              <a:lnSpc>
                <a:spcPct val="150000"/>
              </a:lnSpc>
            </a:pPr>
            <a:r>
              <a:rPr lang="zh-CN" altLang="en-US" sz="1600" dirty="0" smtClean="0">
                <a:solidFill>
                  <a:srgbClr val="000000"/>
                </a:solidFill>
                <a:latin typeface="仿宋" panose="02010609060101010101" pitchFamily="49" charset="-122"/>
                <a:ea typeface="仿宋" panose="02010609060101010101" pitchFamily="49" charset="-122"/>
              </a:rPr>
              <a:t>（</a:t>
            </a:r>
            <a:r>
              <a:rPr lang="en-US" altLang="zh-CN" sz="1600" dirty="0">
                <a:solidFill>
                  <a:srgbClr val="000000"/>
                </a:solidFill>
                <a:latin typeface="仿宋" panose="02010609060101010101" pitchFamily="49" charset="-122"/>
                <a:ea typeface="仿宋" panose="02010609060101010101" pitchFamily="49" charset="-122"/>
              </a:rPr>
              <a:t>1</a:t>
            </a:r>
            <a:r>
              <a:rPr lang="zh-CN" altLang="en-US" sz="1600" dirty="0">
                <a:solidFill>
                  <a:srgbClr val="000000"/>
                </a:solidFill>
                <a:latin typeface="仿宋" panose="02010609060101010101" pitchFamily="49" charset="-122"/>
                <a:ea typeface="仿宋" panose="02010609060101010101" pitchFamily="49" charset="-122"/>
              </a:rPr>
              <a:t>）自费出境学习学费和生活费</a:t>
            </a:r>
            <a:r>
              <a:rPr lang="zh-CN" altLang="en-US" sz="1600" dirty="0" smtClean="0">
                <a:solidFill>
                  <a:srgbClr val="000000"/>
                </a:solidFill>
                <a:latin typeface="仿宋" panose="02010609060101010101" pitchFamily="49" charset="-122"/>
                <a:ea typeface="仿宋" panose="02010609060101010101" pitchFamily="49" charset="-122"/>
              </a:rPr>
              <a:t>：</a:t>
            </a:r>
            <a:r>
              <a:rPr lang="zh-CN" altLang="zh-CN" sz="1600" dirty="0" smtClean="0">
                <a:latin typeface="仿宋" panose="02010609060101010101" pitchFamily="49" charset="-122"/>
                <a:ea typeface="仿宋" panose="02010609060101010101" pitchFamily="49" charset="-122"/>
              </a:rPr>
              <a:t>本人</a:t>
            </a:r>
            <a:r>
              <a:rPr lang="zh-CN" altLang="zh-CN" sz="1600" dirty="0">
                <a:latin typeface="仿宋" panose="02010609060101010101" pitchFamily="49" charset="-122"/>
                <a:ea typeface="仿宋" panose="02010609060101010101" pitchFamily="49" charset="-122"/>
              </a:rPr>
              <a:t>因私护照及有效签证（或签注）、境外学校录取通知书（购买第二学年或学期以后的学费或是生活费无需提供）、境外学校相应年度或学期学费证明或生活费用证明</a:t>
            </a:r>
            <a:r>
              <a:rPr lang="zh-CN" altLang="zh-CN" sz="1600" dirty="0" smtClean="0">
                <a:latin typeface="仿宋" panose="02010609060101010101" pitchFamily="49" charset="-122"/>
                <a:ea typeface="仿宋" panose="02010609060101010101" pitchFamily="49" charset="-122"/>
              </a:rPr>
              <a:t>。</a:t>
            </a:r>
            <a:endParaRPr lang="en-US" altLang="zh-CN" sz="1600" dirty="0" smtClean="0">
              <a:latin typeface="仿宋" panose="02010609060101010101" pitchFamily="49" charset="-122"/>
              <a:ea typeface="仿宋" panose="02010609060101010101" pitchFamily="49" charset="-122"/>
            </a:endParaRPr>
          </a:p>
          <a:p>
            <a:pPr fontAlgn="b">
              <a:lnSpc>
                <a:spcPct val="150000"/>
              </a:lnSpc>
            </a:pPr>
            <a:r>
              <a:rPr lang="zh-CN" altLang="en-US" sz="1600" dirty="0" smtClean="0">
                <a:solidFill>
                  <a:srgbClr val="000000"/>
                </a:solidFill>
                <a:latin typeface="仿宋" panose="02010609060101010101" pitchFamily="49" charset="-122"/>
                <a:ea typeface="仿宋" panose="02010609060101010101" pitchFamily="49" charset="-122"/>
              </a:rPr>
              <a:t>（</a:t>
            </a:r>
            <a:r>
              <a:rPr lang="en-US" altLang="zh-CN" sz="1600" dirty="0">
                <a:solidFill>
                  <a:srgbClr val="000000"/>
                </a:solidFill>
                <a:latin typeface="仿宋" panose="02010609060101010101" pitchFamily="49" charset="-122"/>
                <a:ea typeface="仿宋" panose="02010609060101010101" pitchFamily="49" charset="-122"/>
              </a:rPr>
              <a:t>2</a:t>
            </a:r>
            <a:r>
              <a:rPr lang="zh-CN" altLang="en-US" sz="1600" dirty="0">
                <a:solidFill>
                  <a:srgbClr val="000000"/>
                </a:solidFill>
                <a:latin typeface="仿宋" panose="02010609060101010101" pitchFamily="49" charset="-122"/>
                <a:ea typeface="仿宋" panose="02010609060101010101" pitchFamily="49" charset="-122"/>
              </a:rPr>
              <a:t>）自费出境学习保证金购汇</a:t>
            </a:r>
            <a:r>
              <a:rPr lang="zh-CN" altLang="en-US" sz="1600" dirty="0" smtClean="0">
                <a:solidFill>
                  <a:srgbClr val="000000"/>
                </a:solidFill>
                <a:latin typeface="仿宋" panose="02010609060101010101" pitchFamily="49" charset="-122"/>
                <a:ea typeface="仿宋" panose="02010609060101010101" pitchFamily="49" charset="-122"/>
              </a:rPr>
              <a:t>：本人</a:t>
            </a:r>
            <a:r>
              <a:rPr lang="zh-CN" altLang="zh-CN" sz="1600" dirty="0">
                <a:latin typeface="仿宋" panose="02010609060101010101" pitchFamily="49" charset="-122"/>
                <a:ea typeface="仿宋" panose="02010609060101010101" pitchFamily="49" charset="-122"/>
              </a:rPr>
              <a:t>因私护照</a:t>
            </a:r>
            <a:r>
              <a:rPr lang="zh-CN" altLang="en-US" sz="1600" dirty="0">
                <a:latin typeface="仿宋" panose="02010609060101010101" pitchFamily="49" charset="-122"/>
                <a:ea typeface="仿宋" panose="02010609060101010101" pitchFamily="49" charset="-122"/>
              </a:rPr>
              <a:t>、</a:t>
            </a:r>
            <a:r>
              <a:rPr lang="zh-CN" altLang="zh-CN" sz="1600" dirty="0">
                <a:latin typeface="仿宋" panose="02010609060101010101" pitchFamily="49" charset="-122"/>
                <a:ea typeface="仿宋" panose="02010609060101010101" pitchFamily="49" charset="-122"/>
              </a:rPr>
              <a:t>境外学校录取通知书</a:t>
            </a:r>
            <a:r>
              <a:rPr lang="zh-CN" altLang="en-US" sz="1600" dirty="0">
                <a:latin typeface="仿宋" panose="02010609060101010101" pitchFamily="49" charset="-122"/>
                <a:ea typeface="仿宋" panose="02010609060101010101" pitchFamily="49" charset="-122"/>
              </a:rPr>
              <a:t>、</a:t>
            </a:r>
            <a:r>
              <a:rPr lang="zh-CN" altLang="zh-CN" sz="1600" dirty="0">
                <a:latin typeface="仿宋" panose="02010609060101010101" pitchFamily="49" charset="-122"/>
                <a:ea typeface="仿宋" panose="02010609060101010101" pitchFamily="49" charset="-122"/>
              </a:rPr>
              <a:t>境外学校相应年度或学期学费证明或生活费用证明</a:t>
            </a:r>
            <a:r>
              <a:rPr lang="zh-CN" altLang="zh-CN" sz="1600" dirty="0" smtClean="0">
                <a:latin typeface="仿宋" panose="02010609060101010101" pitchFamily="49" charset="-122"/>
                <a:ea typeface="仿宋" panose="02010609060101010101" pitchFamily="49" charset="-122"/>
              </a:rPr>
              <a:t>。</a:t>
            </a:r>
            <a:endParaRPr lang="en-US" altLang="zh-CN" sz="1600" dirty="0">
              <a:latin typeface="仿宋" panose="02010609060101010101" pitchFamily="49" charset="-122"/>
              <a:ea typeface="仿宋" panose="02010609060101010101" pitchFamily="49" charset="-122"/>
            </a:endParaRPr>
          </a:p>
          <a:p>
            <a:pPr fontAlgn="b">
              <a:lnSpc>
                <a:spcPct val="150000"/>
              </a:lnSpc>
            </a:pPr>
            <a:r>
              <a:rPr lang="zh-CN" altLang="en-US" sz="1600" dirty="0" smtClean="0">
                <a:solidFill>
                  <a:srgbClr val="000000"/>
                </a:solidFill>
                <a:latin typeface="仿宋" panose="02010609060101010101" pitchFamily="49" charset="-122"/>
                <a:ea typeface="仿宋" panose="02010609060101010101" pitchFamily="49" charset="-122"/>
              </a:rPr>
              <a:t>（</a:t>
            </a:r>
            <a:r>
              <a:rPr lang="en-US" altLang="zh-CN" sz="1600" dirty="0">
                <a:solidFill>
                  <a:srgbClr val="000000"/>
                </a:solidFill>
                <a:latin typeface="仿宋" panose="02010609060101010101" pitchFamily="49" charset="-122"/>
                <a:ea typeface="仿宋" panose="02010609060101010101" pitchFamily="49" charset="-122"/>
              </a:rPr>
              <a:t>3</a:t>
            </a:r>
            <a:r>
              <a:rPr lang="zh-CN" altLang="en-US" sz="1600" dirty="0">
                <a:solidFill>
                  <a:srgbClr val="000000"/>
                </a:solidFill>
                <a:latin typeface="仿宋" panose="02010609060101010101" pitchFamily="49" charset="-122"/>
                <a:ea typeface="仿宋" panose="02010609060101010101" pitchFamily="49" charset="-122"/>
              </a:rPr>
              <a:t>）境外就医</a:t>
            </a:r>
            <a:r>
              <a:rPr lang="zh-CN" altLang="en-US" sz="1600" dirty="0" smtClean="0">
                <a:solidFill>
                  <a:srgbClr val="000000"/>
                </a:solidFill>
                <a:latin typeface="仿宋" panose="02010609060101010101" pitchFamily="49" charset="-122"/>
                <a:ea typeface="仿宋" panose="02010609060101010101" pitchFamily="49" charset="-122"/>
              </a:rPr>
              <a:t>：</a:t>
            </a:r>
            <a:r>
              <a:rPr lang="zh-CN" altLang="zh-CN" sz="1600" dirty="0" smtClean="0">
                <a:latin typeface="仿宋" panose="02010609060101010101" pitchFamily="49" charset="-122"/>
                <a:ea typeface="仿宋" panose="02010609060101010101" pitchFamily="49" charset="-122"/>
              </a:rPr>
              <a:t>本人</a:t>
            </a:r>
            <a:r>
              <a:rPr lang="zh-CN" altLang="zh-CN" sz="1600" dirty="0">
                <a:latin typeface="仿宋" panose="02010609060101010101" pitchFamily="49" charset="-122"/>
                <a:ea typeface="仿宋" panose="02010609060101010101" pitchFamily="49" charset="-122"/>
              </a:rPr>
              <a:t>因私护照及有效签证（或签注）</a:t>
            </a:r>
            <a:r>
              <a:rPr lang="zh-CN" altLang="en-US" sz="1600" dirty="0">
                <a:latin typeface="仿宋" panose="02010609060101010101" pitchFamily="49" charset="-122"/>
                <a:ea typeface="仿宋" panose="02010609060101010101" pitchFamily="49" charset="-122"/>
              </a:rPr>
              <a:t>、境内医院出具的证明附医生意见以及境外医院出具的费用证明</a:t>
            </a:r>
            <a:r>
              <a:rPr lang="zh-CN" altLang="en-US" sz="1600" dirty="0" smtClean="0">
                <a:latin typeface="仿宋" panose="02010609060101010101" pitchFamily="49" charset="-122"/>
                <a:ea typeface="仿宋" panose="02010609060101010101" pitchFamily="49" charset="-122"/>
              </a:rPr>
              <a:t>。</a:t>
            </a:r>
            <a:endParaRPr lang="en-US" altLang="zh-CN" sz="1600" dirty="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408091917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38</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sym typeface="+mn-ea"/>
              </a:rPr>
              <a:t>三、具体业务审核规范</a:t>
            </a:r>
            <a:r>
              <a:rPr lang="zh-CN" altLang="en-US" b="1" dirty="0"/>
              <a:t/>
            </a:r>
            <a:br>
              <a:rPr lang="zh-CN" altLang="en-US" b="1" dirty="0"/>
            </a:b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b="1" dirty="0" smtClean="0">
                <a:solidFill>
                  <a:srgbClr val="000000"/>
                </a:solidFill>
                <a:latin typeface="黑体" panose="02010609060101010101" charset="-122"/>
                <a:ea typeface="黑体" panose="02010609060101010101" charset="-122"/>
              </a:rPr>
              <a:t>九、境内</a:t>
            </a:r>
            <a:r>
              <a:rPr lang="zh-CN" altLang="zh-CN" sz="2400" b="1" dirty="0" smtClean="0">
                <a:latin typeface="黑体" panose="02010609060101010101" pitchFamily="49" charset="-122"/>
                <a:ea typeface="黑体" panose="02010609060101010101" pitchFamily="49" charset="-122"/>
              </a:rPr>
              <a:t>个人</a:t>
            </a:r>
            <a:r>
              <a:rPr lang="zh-CN" altLang="en-US" sz="2400" b="1" dirty="0" smtClean="0">
                <a:latin typeface="黑体" panose="02010609060101010101" pitchFamily="49" charset="-122"/>
                <a:ea typeface="黑体" panose="02010609060101010101" pitchFamily="49" charset="-122"/>
              </a:rPr>
              <a:t>超过年度总额非经营性购汇</a:t>
            </a:r>
            <a:endParaRPr lang="zh-CN" altLang="zh-CN" dirty="0">
              <a:solidFill>
                <a:srgbClr val="000000"/>
              </a:solidFill>
              <a:latin typeface="仿宋" panose="02010609060101010101" pitchFamily="49" charset="-122"/>
              <a:ea typeface="仿宋" panose="02010609060101010101" pitchFamily="49" charset="-122"/>
            </a:endParaRPr>
          </a:p>
        </p:txBody>
      </p:sp>
      <p:sp>
        <p:nvSpPr>
          <p:cNvPr id="30723" name="文本框 2"/>
          <p:cNvSpPr txBox="1"/>
          <p:nvPr/>
        </p:nvSpPr>
        <p:spPr>
          <a:xfrm>
            <a:off x="902368" y="1703090"/>
            <a:ext cx="10647948" cy="4154984"/>
          </a:xfrm>
          <a:prstGeom prst="rect">
            <a:avLst/>
          </a:prstGeom>
          <a:noFill/>
          <a:ln w="9525">
            <a:noFill/>
          </a:ln>
        </p:spPr>
        <p:txBody>
          <a:bodyPr wrap="square" anchor="t">
            <a:spAutoFit/>
          </a:bodyPr>
          <a:lstStyle/>
          <a:p>
            <a:pPr marL="228600" lvl="1" eaLnBrk="0" hangingPunct="0">
              <a:lnSpc>
                <a:spcPct val="150000"/>
              </a:lnSpc>
            </a:pPr>
            <a:r>
              <a:rPr lang="en-US" altLang="zh-CN" sz="1600" dirty="0" smtClean="0">
                <a:solidFill>
                  <a:srgbClr val="000000"/>
                </a:solidFill>
                <a:latin typeface="仿宋" panose="02010609060101010101" pitchFamily="49" charset="-122"/>
                <a:ea typeface="仿宋" panose="02010609060101010101" pitchFamily="49" charset="-122"/>
              </a:rPr>
              <a:t>3.</a:t>
            </a:r>
            <a:r>
              <a:rPr lang="zh-CN" altLang="en-US" sz="1600" dirty="0" smtClean="0">
                <a:solidFill>
                  <a:srgbClr val="000000"/>
                </a:solidFill>
                <a:latin typeface="仿宋" panose="02010609060101010101" pitchFamily="49" charset="-122"/>
                <a:ea typeface="仿宋" panose="02010609060101010101" pitchFamily="49" charset="-122"/>
              </a:rPr>
              <a:t>不同业务的交易凭证包括：</a:t>
            </a:r>
            <a:endParaRPr lang="en-US" altLang="zh-CN" sz="1600" dirty="0" smtClean="0">
              <a:solidFill>
                <a:srgbClr val="000000"/>
              </a:solidFill>
              <a:latin typeface="仿宋" panose="02010609060101010101" pitchFamily="49" charset="-122"/>
              <a:ea typeface="仿宋" panose="02010609060101010101" pitchFamily="49" charset="-122"/>
            </a:endParaRPr>
          </a:p>
          <a:p>
            <a:pPr marL="228600" lvl="1" eaLnBrk="0" hangingPunct="0">
              <a:lnSpc>
                <a:spcPct val="150000"/>
              </a:lnSpc>
            </a:pPr>
            <a:r>
              <a:rPr lang="zh-CN" altLang="en-US" sz="1600" dirty="0" smtClean="0">
                <a:solidFill>
                  <a:srgbClr val="000000"/>
                </a:solidFill>
                <a:latin typeface="仿宋" panose="02010609060101010101" pitchFamily="49" charset="-122"/>
                <a:ea typeface="仿宋" panose="02010609060101010101" pitchFamily="49" charset="-122"/>
              </a:rPr>
              <a:t>（</a:t>
            </a:r>
            <a:r>
              <a:rPr lang="en-US" altLang="zh-CN" sz="1600" dirty="0" smtClean="0">
                <a:solidFill>
                  <a:srgbClr val="000000"/>
                </a:solidFill>
                <a:latin typeface="仿宋" panose="02010609060101010101" pitchFamily="49" charset="-122"/>
                <a:ea typeface="仿宋" panose="02010609060101010101" pitchFamily="49" charset="-122"/>
              </a:rPr>
              <a:t>4</a:t>
            </a:r>
            <a:r>
              <a:rPr lang="zh-CN" altLang="en-US" sz="1600" dirty="0" smtClean="0">
                <a:solidFill>
                  <a:srgbClr val="000000"/>
                </a:solidFill>
                <a:latin typeface="仿宋" panose="02010609060101010101" pitchFamily="49" charset="-122"/>
                <a:ea typeface="仿宋" panose="02010609060101010101" pitchFamily="49" charset="-122"/>
              </a:rPr>
              <a:t>）境外培训：</a:t>
            </a:r>
            <a:r>
              <a:rPr lang="zh-CN" altLang="zh-CN" sz="1600" dirty="0">
                <a:latin typeface="仿宋" panose="02010609060101010101" pitchFamily="49" charset="-122"/>
                <a:ea typeface="仿宋" panose="02010609060101010101" pitchFamily="49" charset="-122"/>
              </a:rPr>
              <a:t>本人因私护照及有效签证（或签注</a:t>
            </a:r>
            <a:r>
              <a:rPr lang="zh-CN" altLang="zh-CN" sz="1600" dirty="0" smtClean="0">
                <a:latin typeface="仿宋" panose="02010609060101010101" pitchFamily="49" charset="-122"/>
                <a:ea typeface="仿宋" panose="02010609060101010101" pitchFamily="49" charset="-122"/>
              </a:rPr>
              <a:t>）</a:t>
            </a:r>
            <a:r>
              <a:rPr lang="zh-CN" altLang="en-US" sz="1600" dirty="0" smtClean="0">
                <a:latin typeface="仿宋" panose="02010609060101010101" pitchFamily="49" charset="-122"/>
                <a:ea typeface="仿宋" panose="02010609060101010101" pitchFamily="49" charset="-122"/>
              </a:rPr>
              <a:t>、境外培训费用证明。</a:t>
            </a:r>
            <a:endParaRPr lang="en-US" altLang="zh-CN" sz="1600" dirty="0" smtClean="0">
              <a:latin typeface="仿宋" panose="02010609060101010101" pitchFamily="49" charset="-122"/>
              <a:ea typeface="仿宋" panose="02010609060101010101" pitchFamily="49" charset="-122"/>
            </a:endParaRPr>
          </a:p>
          <a:p>
            <a:pPr marL="228600" lvl="1" eaLnBrk="0" hangingPunct="0">
              <a:lnSpc>
                <a:spcPct val="150000"/>
              </a:lnSpc>
            </a:pPr>
            <a:r>
              <a:rPr lang="zh-CN" altLang="en-US" sz="1600" dirty="0" smtClean="0">
                <a:solidFill>
                  <a:srgbClr val="000000"/>
                </a:solidFill>
                <a:latin typeface="仿宋" panose="02010609060101010101" pitchFamily="49" charset="-122"/>
                <a:ea typeface="仿宋" panose="02010609060101010101" pitchFamily="49" charset="-122"/>
              </a:rPr>
              <a:t>（</a:t>
            </a:r>
            <a:r>
              <a:rPr lang="en-US" altLang="zh-CN" sz="1600" dirty="0" smtClean="0">
                <a:solidFill>
                  <a:srgbClr val="000000"/>
                </a:solidFill>
                <a:latin typeface="仿宋" panose="02010609060101010101" pitchFamily="49" charset="-122"/>
                <a:ea typeface="仿宋" panose="02010609060101010101" pitchFamily="49" charset="-122"/>
              </a:rPr>
              <a:t>5</a:t>
            </a:r>
            <a:r>
              <a:rPr lang="zh-CN" altLang="en-US" sz="1600" dirty="0" smtClean="0">
                <a:solidFill>
                  <a:srgbClr val="000000"/>
                </a:solidFill>
                <a:latin typeface="仿宋" panose="02010609060101010101" pitchFamily="49" charset="-122"/>
                <a:ea typeface="仿宋" panose="02010609060101010101" pitchFamily="49" charset="-122"/>
              </a:rPr>
              <a:t>）缴纳境外国际组织会费：国际组织缴费通知。</a:t>
            </a:r>
            <a:endParaRPr lang="en-US" altLang="zh-CN" sz="1600" dirty="0" smtClean="0">
              <a:solidFill>
                <a:srgbClr val="000000"/>
              </a:solidFill>
              <a:latin typeface="仿宋" panose="02010609060101010101" pitchFamily="49" charset="-122"/>
              <a:ea typeface="仿宋" panose="02010609060101010101" pitchFamily="49" charset="-122"/>
            </a:endParaRPr>
          </a:p>
          <a:p>
            <a:pPr marL="228600" lvl="1" eaLnBrk="0" hangingPunct="0">
              <a:lnSpc>
                <a:spcPct val="150000"/>
              </a:lnSpc>
            </a:pPr>
            <a:r>
              <a:rPr lang="zh-CN" altLang="en-US" sz="1600" dirty="0" smtClean="0">
                <a:solidFill>
                  <a:srgbClr val="000000"/>
                </a:solidFill>
                <a:latin typeface="仿宋" panose="02010609060101010101" pitchFamily="49" charset="-122"/>
                <a:ea typeface="仿宋" panose="02010609060101010101" pitchFamily="49" charset="-122"/>
              </a:rPr>
              <a:t>（</a:t>
            </a:r>
            <a:r>
              <a:rPr lang="en-US" altLang="zh-CN" sz="1600" dirty="0" smtClean="0">
                <a:solidFill>
                  <a:srgbClr val="000000"/>
                </a:solidFill>
                <a:latin typeface="仿宋" panose="02010609060101010101" pitchFamily="49" charset="-122"/>
                <a:ea typeface="仿宋" panose="02010609060101010101" pitchFamily="49" charset="-122"/>
              </a:rPr>
              <a:t>6</a:t>
            </a:r>
            <a:r>
              <a:rPr lang="zh-CN" altLang="en-US" sz="1600" dirty="0" smtClean="0">
                <a:solidFill>
                  <a:srgbClr val="000000"/>
                </a:solidFill>
                <a:latin typeface="仿宋" panose="02010609060101010101" pitchFamily="49" charset="-122"/>
                <a:ea typeface="仿宋" panose="02010609060101010101" pitchFamily="49" charset="-122"/>
              </a:rPr>
              <a:t>）境外咨询：合同（或协议）、发票（支付通知）</a:t>
            </a:r>
            <a:endParaRPr lang="en-US" altLang="zh-CN" sz="1600" dirty="0" smtClean="0">
              <a:solidFill>
                <a:srgbClr val="000000"/>
              </a:solidFill>
              <a:latin typeface="仿宋" panose="02010609060101010101" pitchFamily="49" charset="-122"/>
              <a:ea typeface="仿宋" panose="02010609060101010101" pitchFamily="49" charset="-122"/>
            </a:endParaRPr>
          </a:p>
          <a:p>
            <a:pPr marL="228600" lvl="1" eaLnBrk="0" hangingPunct="0">
              <a:lnSpc>
                <a:spcPct val="150000"/>
              </a:lnSpc>
            </a:pPr>
            <a:r>
              <a:rPr lang="zh-CN" altLang="en-US" sz="1600" dirty="0" smtClean="0">
                <a:solidFill>
                  <a:srgbClr val="000000"/>
                </a:solidFill>
                <a:latin typeface="仿宋" panose="02010609060101010101" pitchFamily="49" charset="-122"/>
                <a:ea typeface="仿宋" panose="02010609060101010101" pitchFamily="49" charset="-122"/>
              </a:rPr>
              <a:t>（</a:t>
            </a:r>
            <a:r>
              <a:rPr lang="en-US" altLang="zh-CN" sz="1600" dirty="0" smtClean="0">
                <a:solidFill>
                  <a:srgbClr val="000000"/>
                </a:solidFill>
                <a:latin typeface="仿宋" panose="02010609060101010101" pitchFamily="49" charset="-122"/>
                <a:ea typeface="仿宋" panose="02010609060101010101" pitchFamily="49" charset="-122"/>
              </a:rPr>
              <a:t>7</a:t>
            </a:r>
            <a:r>
              <a:rPr lang="zh-CN" altLang="en-US" sz="1600" dirty="0" smtClean="0">
                <a:solidFill>
                  <a:srgbClr val="000000"/>
                </a:solidFill>
                <a:latin typeface="仿宋" panose="02010609060101010101" pitchFamily="49" charset="-122"/>
                <a:ea typeface="仿宋" panose="02010609060101010101" pitchFamily="49" charset="-122"/>
              </a:rPr>
              <a:t>）境外邮购：广告或订单等收费凭证</a:t>
            </a:r>
            <a:endParaRPr lang="en-US" altLang="zh-CN" sz="1600" dirty="0" smtClean="0">
              <a:solidFill>
                <a:srgbClr val="000000"/>
              </a:solidFill>
              <a:latin typeface="仿宋" panose="02010609060101010101" pitchFamily="49" charset="-122"/>
              <a:ea typeface="仿宋" panose="02010609060101010101" pitchFamily="49" charset="-122"/>
            </a:endParaRPr>
          </a:p>
          <a:p>
            <a:pPr marL="228600" lvl="1" eaLnBrk="0" hangingPunct="0">
              <a:lnSpc>
                <a:spcPct val="150000"/>
              </a:lnSpc>
            </a:pPr>
            <a:r>
              <a:rPr lang="zh-CN" altLang="en-US" sz="1600" dirty="0">
                <a:solidFill>
                  <a:srgbClr val="000000"/>
                </a:solidFill>
                <a:latin typeface="仿宋" panose="02010609060101010101" pitchFamily="49" charset="-122"/>
                <a:ea typeface="仿宋" panose="02010609060101010101" pitchFamily="49" charset="-122"/>
              </a:rPr>
              <a:t>（</a:t>
            </a:r>
            <a:r>
              <a:rPr lang="en-US" altLang="zh-CN" sz="1600" dirty="0">
                <a:solidFill>
                  <a:srgbClr val="000000"/>
                </a:solidFill>
                <a:latin typeface="仿宋" panose="02010609060101010101" pitchFamily="49" charset="-122"/>
                <a:ea typeface="仿宋" panose="02010609060101010101" pitchFamily="49" charset="-122"/>
              </a:rPr>
              <a:t>8</a:t>
            </a:r>
            <a:r>
              <a:rPr lang="zh-CN" altLang="en-US" sz="1600" dirty="0">
                <a:solidFill>
                  <a:srgbClr val="000000"/>
                </a:solidFill>
                <a:latin typeface="仿宋" panose="02010609060101010101" pitchFamily="49" charset="-122"/>
                <a:ea typeface="仿宋" panose="02010609060101010101" pitchFamily="49" charset="-122"/>
              </a:rPr>
              <a:t>）境外直系亲属救助：只能因直系亲属在境外发生疾病、死亡和以外灾难等情况才能办理。凭直系亲属关系证明（父母、配偶、子女）、救助的相关证明材料办理。</a:t>
            </a:r>
            <a:endParaRPr lang="en-US" altLang="zh-CN" sz="1600" dirty="0">
              <a:solidFill>
                <a:srgbClr val="000000"/>
              </a:solidFill>
              <a:latin typeface="仿宋" panose="02010609060101010101" pitchFamily="49" charset="-122"/>
              <a:ea typeface="仿宋" panose="02010609060101010101" pitchFamily="49" charset="-122"/>
            </a:endParaRPr>
          </a:p>
          <a:p>
            <a:pPr marL="228600" lvl="1" eaLnBrk="0" hangingPunct="0">
              <a:lnSpc>
                <a:spcPct val="150000"/>
              </a:lnSpc>
            </a:pPr>
            <a:r>
              <a:rPr lang="zh-CN" altLang="en-US" sz="1600" dirty="0">
                <a:solidFill>
                  <a:srgbClr val="000000"/>
                </a:solidFill>
                <a:latin typeface="仿宋" panose="02010609060101010101" pitchFamily="49" charset="-122"/>
                <a:ea typeface="仿宋" panose="02010609060101010101" pitchFamily="49" charset="-122"/>
              </a:rPr>
              <a:t>（</a:t>
            </a:r>
            <a:r>
              <a:rPr lang="en-US" altLang="zh-CN" sz="1600" dirty="0">
                <a:solidFill>
                  <a:srgbClr val="000000"/>
                </a:solidFill>
                <a:latin typeface="仿宋" panose="02010609060101010101" pitchFamily="49" charset="-122"/>
                <a:ea typeface="仿宋" panose="02010609060101010101" pitchFamily="49" charset="-122"/>
              </a:rPr>
              <a:t>9</a:t>
            </a:r>
            <a:r>
              <a:rPr lang="zh-CN" altLang="en-US" sz="1600" dirty="0">
                <a:solidFill>
                  <a:srgbClr val="000000"/>
                </a:solidFill>
                <a:latin typeface="仿宋" panose="02010609060101010101" pitchFamily="49" charset="-122"/>
                <a:ea typeface="仿宋" panose="02010609060101010101" pitchFamily="49" charset="-122"/>
              </a:rPr>
              <a:t>）外汇保险：保险合同、保险经营机构的付款通知。境内个人购买保险必须符合国家规定，不能到境外购买人寿保险和投资返还分红类的保险产品。</a:t>
            </a:r>
            <a:endParaRPr lang="en-US" altLang="zh-CN" sz="1600" dirty="0">
              <a:solidFill>
                <a:srgbClr val="000000"/>
              </a:solidFill>
              <a:latin typeface="仿宋" panose="02010609060101010101" pitchFamily="49" charset="-122"/>
              <a:ea typeface="仿宋" panose="02010609060101010101" pitchFamily="49" charset="-122"/>
            </a:endParaRPr>
          </a:p>
          <a:p>
            <a:pPr marL="228600" lvl="1" eaLnBrk="0" hangingPunct="0">
              <a:lnSpc>
                <a:spcPct val="150000"/>
              </a:lnSpc>
            </a:pPr>
            <a:r>
              <a:rPr lang="zh-CN" altLang="en-US" sz="1600" dirty="0">
                <a:solidFill>
                  <a:srgbClr val="000000"/>
                </a:solidFill>
                <a:latin typeface="仿宋" panose="02010609060101010101" pitchFamily="49" charset="-122"/>
                <a:ea typeface="仿宋" panose="02010609060101010101" pitchFamily="49" charset="-122"/>
              </a:rPr>
              <a:t>（</a:t>
            </a:r>
            <a:r>
              <a:rPr lang="en-US" altLang="zh-CN" sz="1600" dirty="0">
                <a:solidFill>
                  <a:srgbClr val="000000"/>
                </a:solidFill>
                <a:latin typeface="仿宋" panose="02010609060101010101" pitchFamily="49" charset="-122"/>
                <a:ea typeface="仿宋" panose="02010609060101010101" pitchFamily="49" charset="-122"/>
              </a:rPr>
              <a:t>10</a:t>
            </a:r>
            <a:r>
              <a:rPr lang="zh-CN" altLang="en-US" sz="1600" dirty="0">
                <a:solidFill>
                  <a:srgbClr val="000000"/>
                </a:solidFill>
                <a:latin typeface="仿宋" panose="02010609060101010101" pitchFamily="49" charset="-122"/>
                <a:ea typeface="仿宋" panose="02010609060101010101" pitchFamily="49" charset="-122"/>
              </a:rPr>
              <a:t>）专有权利使用和特许费：合同（协议）、发票（支付凭证）、专利证书或版权证明。</a:t>
            </a:r>
            <a:endParaRPr lang="en-US" altLang="zh-CN" sz="1600" dirty="0">
              <a:solidFill>
                <a:srgbClr val="000000"/>
              </a:solidFill>
              <a:latin typeface="仿宋" panose="02010609060101010101" pitchFamily="49" charset="-122"/>
              <a:ea typeface="仿宋" panose="02010609060101010101" pitchFamily="49" charset="-122"/>
            </a:endParaRPr>
          </a:p>
          <a:p>
            <a:pPr marL="228600" lvl="1" eaLnBrk="0" hangingPunct="0">
              <a:lnSpc>
                <a:spcPct val="150000"/>
              </a:lnSpc>
            </a:pPr>
            <a:r>
              <a:rPr lang="zh-CN" altLang="en-US" sz="1600" dirty="0">
                <a:solidFill>
                  <a:srgbClr val="000000"/>
                </a:solidFill>
                <a:latin typeface="仿宋" panose="02010609060101010101" pitchFamily="49" charset="-122"/>
                <a:ea typeface="仿宋" panose="02010609060101010101" pitchFamily="49" charset="-122"/>
              </a:rPr>
              <a:t>（</a:t>
            </a:r>
            <a:r>
              <a:rPr lang="en-US" altLang="zh-CN" sz="1600" dirty="0">
                <a:solidFill>
                  <a:srgbClr val="000000"/>
                </a:solidFill>
                <a:latin typeface="仿宋" panose="02010609060101010101" pitchFamily="49" charset="-122"/>
                <a:ea typeface="仿宋" panose="02010609060101010101" pitchFamily="49" charset="-122"/>
              </a:rPr>
              <a:t>11</a:t>
            </a:r>
            <a:r>
              <a:rPr lang="zh-CN" altLang="en-US" sz="1600" dirty="0">
                <a:solidFill>
                  <a:srgbClr val="000000"/>
                </a:solidFill>
                <a:latin typeface="仿宋" panose="02010609060101010101" pitchFamily="49" charset="-122"/>
                <a:ea typeface="仿宋" panose="02010609060101010101" pitchFamily="49" charset="-122"/>
              </a:rPr>
              <a:t>）其他服务贸易费用：合同（协议）、发票（支付凭证）、视情况而定的其他辅助性材料</a:t>
            </a:r>
            <a:r>
              <a:rPr lang="zh-CN" altLang="en-US" sz="1600" dirty="0" smtClean="0">
                <a:solidFill>
                  <a:srgbClr val="000000"/>
                </a:solidFill>
                <a:latin typeface="仿宋" panose="02010609060101010101" pitchFamily="49" charset="-122"/>
                <a:ea typeface="仿宋" panose="02010609060101010101" pitchFamily="49" charset="-122"/>
              </a:rPr>
              <a:t>。</a:t>
            </a:r>
            <a:endParaRPr lang="en-US" altLang="zh-CN" sz="1600" dirty="0">
              <a:solidFill>
                <a:srgbClr val="000000"/>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324948647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39</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sym typeface="+mn-ea"/>
              </a:rPr>
              <a:t>三、具体业务审核规范</a:t>
            </a:r>
            <a:r>
              <a:rPr lang="zh-CN" altLang="en-US" b="1" dirty="0"/>
              <a:t/>
            </a:r>
            <a:br>
              <a:rPr lang="zh-CN" altLang="en-US" b="1" dirty="0"/>
            </a:b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b="1" dirty="0" smtClean="0">
                <a:solidFill>
                  <a:srgbClr val="000000"/>
                </a:solidFill>
                <a:latin typeface="黑体" panose="02010609060101010101" charset="-122"/>
                <a:ea typeface="黑体" panose="02010609060101010101" charset="-122"/>
              </a:rPr>
              <a:t>九、</a:t>
            </a:r>
            <a:r>
              <a:rPr lang="zh-CN" altLang="en-US" sz="2400" b="1" dirty="0">
                <a:solidFill>
                  <a:srgbClr val="000000"/>
                </a:solidFill>
                <a:latin typeface="黑体" panose="02010609060101010101" charset="-122"/>
                <a:ea typeface="黑体" panose="02010609060101010101" charset="-122"/>
              </a:rPr>
              <a:t>境内</a:t>
            </a:r>
            <a:r>
              <a:rPr lang="zh-CN" altLang="zh-CN" sz="2400" b="1" dirty="0">
                <a:latin typeface="黑体" panose="02010609060101010101" pitchFamily="49" charset="-122"/>
                <a:ea typeface="黑体" panose="02010609060101010101" pitchFamily="49" charset="-122"/>
              </a:rPr>
              <a:t>个人</a:t>
            </a:r>
            <a:r>
              <a:rPr lang="zh-CN" altLang="en-US" sz="2400" b="1" dirty="0">
                <a:latin typeface="黑体" panose="02010609060101010101" pitchFamily="49" charset="-122"/>
                <a:ea typeface="黑体" panose="02010609060101010101" pitchFamily="49" charset="-122"/>
              </a:rPr>
              <a:t>超过年度总额非经营性购汇</a:t>
            </a:r>
            <a:endParaRPr lang="zh-CN" altLang="zh-CN" sz="2400" dirty="0">
              <a:solidFill>
                <a:srgbClr val="000000"/>
              </a:solidFill>
              <a:latin typeface="仿宋" panose="02010609060101010101" pitchFamily="49" charset="-122"/>
              <a:ea typeface="仿宋" panose="02010609060101010101" pitchFamily="49" charset="-122"/>
            </a:endParaRPr>
          </a:p>
        </p:txBody>
      </p:sp>
      <p:sp>
        <p:nvSpPr>
          <p:cNvPr id="30723" name="文本框 2"/>
          <p:cNvSpPr txBox="1"/>
          <p:nvPr/>
        </p:nvSpPr>
        <p:spPr>
          <a:xfrm>
            <a:off x="801804" y="1759215"/>
            <a:ext cx="10371221" cy="4062651"/>
          </a:xfrm>
          <a:prstGeom prst="rect">
            <a:avLst/>
          </a:prstGeom>
          <a:noFill/>
          <a:ln w="9525">
            <a:noFill/>
          </a:ln>
        </p:spPr>
        <p:txBody>
          <a:bodyPr wrap="square" anchor="t">
            <a:spAutoFit/>
          </a:bodyPr>
          <a:lstStyle/>
          <a:p>
            <a:pPr>
              <a:lnSpc>
                <a:spcPct val="150000"/>
              </a:lnSpc>
            </a:pPr>
            <a:r>
              <a:rPr lang="zh-CN" altLang="en-US" sz="1900" b="1" dirty="0" smtClean="0">
                <a:solidFill>
                  <a:srgbClr val="000000"/>
                </a:solidFill>
                <a:latin typeface="仿宋" panose="02010609060101010101" pitchFamily="49" charset="-122"/>
                <a:ea typeface="仿宋" panose="02010609060101010101" pitchFamily="49" charset="-122"/>
              </a:rPr>
              <a:t> </a:t>
            </a:r>
            <a:r>
              <a:rPr lang="en-US" altLang="zh-CN" sz="1900" b="1" dirty="0" smtClean="0">
                <a:solidFill>
                  <a:srgbClr val="000000"/>
                </a:solidFill>
                <a:latin typeface="仿宋" panose="02010609060101010101" pitchFamily="49" charset="-122"/>
                <a:ea typeface="仿宋" panose="02010609060101010101" pitchFamily="49" charset="-122"/>
              </a:rPr>
              <a:t>(</a:t>
            </a:r>
            <a:r>
              <a:rPr lang="zh-CN" altLang="en-US" sz="1900" b="1" dirty="0" smtClean="0">
                <a:solidFill>
                  <a:srgbClr val="000000"/>
                </a:solidFill>
                <a:latin typeface="仿宋" panose="02010609060101010101" pitchFamily="49" charset="-122"/>
                <a:ea typeface="仿宋" panose="02010609060101010101" pitchFamily="49" charset="-122"/>
              </a:rPr>
              <a:t>四）审核原则及要点</a:t>
            </a:r>
            <a:endParaRPr lang="en-US" altLang="zh-CN" sz="1900" b="1" dirty="0" smtClean="0">
              <a:solidFill>
                <a:srgbClr val="000000"/>
              </a:solidFill>
              <a:latin typeface="仿宋" panose="02010609060101010101" pitchFamily="49" charset="-122"/>
              <a:ea typeface="仿宋" panose="02010609060101010101" pitchFamily="49" charset="-122"/>
            </a:endParaRPr>
          </a:p>
          <a:p>
            <a:pPr marL="457200" indent="-457200">
              <a:lnSpc>
                <a:spcPct val="150000"/>
              </a:lnSpc>
              <a:buFont typeface="+mj-lt"/>
              <a:buAutoNum type="arabicPeriod"/>
            </a:pPr>
            <a:r>
              <a:rPr lang="zh-CN" altLang="en-US" sz="1900" dirty="0" smtClean="0">
                <a:latin typeface="仿宋" panose="02010609060101010101" pitchFamily="49" charset="-122"/>
                <a:ea typeface="仿宋" panose="02010609060101010101" pitchFamily="49" charset="-122"/>
              </a:rPr>
              <a:t>对客户购汇用途进行</a:t>
            </a:r>
            <a:r>
              <a:rPr lang="zh-CN" altLang="en-US" sz="1900" dirty="0" smtClean="0">
                <a:solidFill>
                  <a:srgbClr val="C00000"/>
                </a:solidFill>
                <a:latin typeface="仿宋" panose="02010609060101010101" pitchFamily="49" charset="-122"/>
                <a:ea typeface="仿宋" panose="02010609060101010101" pitchFamily="49" charset="-122"/>
              </a:rPr>
              <a:t>合规性、合理性</a:t>
            </a:r>
            <a:r>
              <a:rPr lang="zh-CN" altLang="en-US" sz="1900" dirty="0" smtClean="0">
                <a:latin typeface="仿宋" panose="02010609060101010101" pitchFamily="49" charset="-122"/>
                <a:ea typeface="仿宋" panose="02010609060101010101" pitchFamily="49" charset="-122"/>
              </a:rPr>
              <a:t>审查，</a:t>
            </a:r>
            <a:r>
              <a:rPr lang="zh-CN" altLang="zh-CN" sz="1900" dirty="0" smtClean="0">
                <a:solidFill>
                  <a:srgbClr val="C00000"/>
                </a:solidFill>
                <a:latin typeface="仿宋" panose="02010609060101010101" pitchFamily="49" charset="-122"/>
                <a:ea typeface="仿宋" panose="02010609060101010101" pitchFamily="49" charset="-122"/>
              </a:rPr>
              <a:t>对</a:t>
            </a:r>
            <a:r>
              <a:rPr lang="zh-CN" altLang="zh-CN" sz="1900" dirty="0">
                <a:solidFill>
                  <a:srgbClr val="C00000"/>
                </a:solidFill>
                <a:latin typeface="仿宋" panose="02010609060101010101" pitchFamily="49" charset="-122"/>
                <a:ea typeface="仿宋" panose="02010609060101010101" pitchFamily="49" charset="-122"/>
              </a:rPr>
              <a:t>购汇人民币资金来源进行尽职审查</a:t>
            </a:r>
            <a:r>
              <a:rPr lang="zh-CN" altLang="zh-CN" sz="2000" dirty="0">
                <a:latin typeface="仿宋" panose="02010609060101010101" pitchFamily="49" charset="-122"/>
                <a:ea typeface="仿宋" panose="02010609060101010101" pitchFamily="49" charset="-122"/>
              </a:rPr>
              <a:t>。</a:t>
            </a:r>
            <a:r>
              <a:rPr lang="zh-CN" altLang="zh-CN" sz="1900" dirty="0" smtClean="0">
                <a:latin typeface="仿宋" panose="02010609060101010101" pitchFamily="49" charset="-122"/>
                <a:ea typeface="仿宋" panose="02010609060101010101" pitchFamily="49" charset="-122"/>
              </a:rPr>
              <a:t>重点</a:t>
            </a:r>
            <a:r>
              <a:rPr lang="zh-CN" altLang="zh-CN" sz="1900" dirty="0">
                <a:latin typeface="仿宋" panose="02010609060101010101" pitchFamily="49" charset="-122"/>
                <a:ea typeface="仿宋" panose="02010609060101010101" pitchFamily="49" charset="-122"/>
              </a:rPr>
              <a:t>审核有交易额的证明材料的真实性和一致性</a:t>
            </a:r>
            <a:r>
              <a:rPr lang="zh-CN" altLang="zh-CN" sz="1900" dirty="0" smtClean="0">
                <a:latin typeface="仿宋" panose="02010609060101010101" pitchFamily="49" charset="-122"/>
                <a:ea typeface="仿宋" panose="02010609060101010101" pitchFamily="49" charset="-122"/>
              </a:rPr>
              <a:t>。</a:t>
            </a:r>
            <a:endParaRPr lang="en-US" altLang="zh-CN" sz="1900" b="1" dirty="0">
              <a:solidFill>
                <a:srgbClr val="000000"/>
              </a:solidFill>
              <a:latin typeface="仿宋" panose="02010609060101010101" pitchFamily="49" charset="-122"/>
              <a:ea typeface="仿宋" panose="02010609060101010101" pitchFamily="49" charset="-122"/>
            </a:endParaRPr>
          </a:p>
          <a:p>
            <a:pPr marL="457200" indent="-457200">
              <a:lnSpc>
                <a:spcPct val="150000"/>
              </a:lnSpc>
              <a:buFont typeface="+mj-lt"/>
              <a:buAutoNum type="arabicPeriod"/>
            </a:pPr>
            <a:r>
              <a:rPr lang="zh-CN" altLang="zh-CN" sz="1900" dirty="0" smtClean="0">
                <a:latin typeface="仿宋" panose="02010609060101010101" pitchFamily="49" charset="-122"/>
                <a:ea typeface="仿宋" panose="02010609060101010101" pitchFamily="49" charset="-122"/>
              </a:rPr>
              <a:t>有</a:t>
            </a:r>
            <a:r>
              <a:rPr lang="zh-CN" altLang="zh-CN" sz="1900" dirty="0">
                <a:latin typeface="仿宋" panose="02010609060101010101" pitchFamily="49" charset="-122"/>
                <a:ea typeface="仿宋" panose="02010609060101010101" pitchFamily="49" charset="-122"/>
              </a:rPr>
              <a:t>交易额的证明材料原则上应为原件，无法提供原件的，可提供传真件或网上下载件办理（须有客户签字）；对不能留存纸质原件的，银行应在相关交易</a:t>
            </a:r>
            <a:r>
              <a:rPr lang="zh-CN" altLang="zh-CN" sz="1900" dirty="0" smtClean="0">
                <a:latin typeface="仿宋" panose="02010609060101010101" pitchFamily="49" charset="-122"/>
                <a:ea typeface="仿宋" panose="02010609060101010101" pitchFamily="49" charset="-122"/>
              </a:rPr>
              <a:t>材料原件</a:t>
            </a:r>
            <a:r>
              <a:rPr lang="zh-CN" altLang="zh-CN" sz="1900" dirty="0">
                <a:latin typeface="仿宋" panose="02010609060101010101" pitchFamily="49" charset="-122"/>
                <a:ea typeface="仿宋" panose="02010609060101010101" pitchFamily="49" charset="-122"/>
              </a:rPr>
              <a:t>上签注（金额、日期和经办网点）并加盖业务印章或业务戳记后，复印留存</a:t>
            </a:r>
            <a:r>
              <a:rPr lang="zh-CN" altLang="zh-CN" sz="1900" dirty="0" smtClean="0">
                <a:latin typeface="仿宋" panose="02010609060101010101" pitchFamily="49" charset="-122"/>
                <a:ea typeface="仿宋" panose="02010609060101010101" pitchFamily="49" charset="-122"/>
              </a:rPr>
              <a:t>。</a:t>
            </a:r>
            <a:endParaRPr lang="en-US" altLang="zh-CN" sz="1900" dirty="0" smtClean="0">
              <a:latin typeface="仿宋" panose="02010609060101010101" pitchFamily="49" charset="-122"/>
              <a:ea typeface="仿宋" panose="02010609060101010101" pitchFamily="49" charset="-122"/>
            </a:endParaRPr>
          </a:p>
          <a:p>
            <a:pPr marL="457200" indent="-457200">
              <a:lnSpc>
                <a:spcPct val="150000"/>
              </a:lnSpc>
              <a:buFont typeface="+mj-lt"/>
              <a:buAutoNum type="arabicPeriod"/>
            </a:pPr>
            <a:r>
              <a:rPr lang="zh-CN" altLang="en-US" sz="1900" dirty="0" smtClean="0">
                <a:latin typeface="仿宋" panose="02010609060101010101" pitchFamily="49" charset="-122"/>
                <a:ea typeface="仿宋" panose="02010609060101010101" pitchFamily="49" charset="-122"/>
              </a:rPr>
              <a:t>个人</a:t>
            </a:r>
            <a:r>
              <a:rPr lang="zh-CN" altLang="en-US" sz="1900" dirty="0">
                <a:latin typeface="仿宋" panose="02010609060101010101" pitchFamily="49" charset="-122"/>
                <a:ea typeface="仿宋" panose="02010609060101010101" pitchFamily="49" charset="-122"/>
              </a:rPr>
              <a:t>所购外汇，可以汇出境外、存取本人外汇储蓄账户、或按规定携带出境</a:t>
            </a:r>
            <a:r>
              <a:rPr lang="zh-CN" altLang="en-US" sz="1900" dirty="0" smtClean="0">
                <a:latin typeface="仿宋" panose="02010609060101010101" pitchFamily="49" charset="-122"/>
                <a:ea typeface="仿宋" panose="02010609060101010101" pitchFamily="49" charset="-122"/>
              </a:rPr>
              <a:t>。</a:t>
            </a:r>
            <a:r>
              <a:rPr lang="zh-CN" altLang="zh-CN" sz="1900" dirty="0" smtClean="0">
                <a:latin typeface="仿宋" panose="02010609060101010101" pitchFamily="49" charset="-122"/>
                <a:ea typeface="仿宋" panose="02010609060101010101" pitchFamily="49" charset="-122"/>
              </a:rPr>
              <a:t>存入本人外汇储蓄账户的</a:t>
            </a:r>
            <a:r>
              <a:rPr lang="zh-CN" altLang="en-US" sz="1900" dirty="0" smtClean="0">
                <a:latin typeface="仿宋" panose="02010609060101010101" pitchFamily="49" charset="-122"/>
                <a:ea typeface="仿宋" panose="02010609060101010101" pitchFamily="49" charset="-122"/>
              </a:rPr>
              <a:t>，</a:t>
            </a:r>
            <a:r>
              <a:rPr lang="zh-CN" altLang="zh-CN" sz="1900" dirty="0" smtClean="0">
                <a:latin typeface="仿宋" panose="02010609060101010101" pitchFamily="49" charset="-122"/>
                <a:ea typeface="仿宋" panose="02010609060101010101" pitchFamily="49" charset="-122"/>
              </a:rPr>
              <a:t>银行应审核购汇人与存款账户所有人是否一致，非本人储蓄账户不得入账；</a:t>
            </a:r>
            <a:r>
              <a:rPr lang="zh-CN" altLang="zh-CN" sz="1900" dirty="0">
                <a:latin typeface="仿宋" panose="02010609060101010101" pitchFamily="49" charset="-122"/>
                <a:ea typeface="仿宋" panose="02010609060101010101" pitchFamily="49" charset="-122"/>
              </a:rPr>
              <a:t>携带外币出境</a:t>
            </a:r>
            <a:r>
              <a:rPr lang="zh-CN" altLang="zh-CN" sz="1900" dirty="0" smtClean="0">
                <a:latin typeface="仿宋" panose="02010609060101010101" pitchFamily="49" charset="-122"/>
                <a:ea typeface="仿宋" panose="02010609060101010101" pitchFamily="49" charset="-122"/>
              </a:rPr>
              <a:t>的</a:t>
            </a:r>
            <a:r>
              <a:rPr lang="zh-CN" altLang="en-US" sz="1900" dirty="0" smtClean="0">
                <a:latin typeface="仿宋" panose="02010609060101010101" pitchFamily="49" charset="-122"/>
                <a:ea typeface="仿宋" panose="02010609060101010101" pitchFamily="49" charset="-122"/>
              </a:rPr>
              <a:t>，</a:t>
            </a:r>
            <a:r>
              <a:rPr lang="zh-CN" altLang="zh-CN" sz="1900" dirty="0" smtClean="0">
                <a:latin typeface="仿宋" panose="02010609060101010101" pitchFamily="49" charset="-122"/>
                <a:ea typeface="仿宋" panose="02010609060101010101" pitchFamily="49" charset="-122"/>
              </a:rPr>
              <a:t>银行</a:t>
            </a:r>
            <a:r>
              <a:rPr lang="zh-CN" altLang="zh-CN" sz="1900" dirty="0">
                <a:latin typeface="仿宋" panose="02010609060101010101" pitchFamily="49" charset="-122"/>
                <a:ea typeface="仿宋" panose="02010609060101010101" pitchFamily="49" charset="-122"/>
              </a:rPr>
              <a:t>须按照外币现钞管理及外币携带</a:t>
            </a:r>
            <a:r>
              <a:rPr lang="zh-CN" altLang="zh-CN" sz="1900" dirty="0" smtClean="0">
                <a:latin typeface="仿宋" panose="02010609060101010101" pitchFamily="49" charset="-122"/>
                <a:ea typeface="仿宋" panose="02010609060101010101" pitchFamily="49" charset="-122"/>
              </a:rPr>
              <a:t>出境的</a:t>
            </a:r>
            <a:r>
              <a:rPr lang="zh-CN" altLang="zh-CN" sz="1900" dirty="0">
                <a:latin typeface="仿宋" panose="02010609060101010101" pitchFamily="49" charset="-122"/>
                <a:ea typeface="仿宋" panose="02010609060101010101" pitchFamily="49" charset="-122"/>
              </a:rPr>
              <a:t>相关</a:t>
            </a:r>
            <a:r>
              <a:rPr lang="zh-CN" altLang="zh-CN" sz="1900" dirty="0" smtClean="0">
                <a:latin typeface="仿宋" panose="02010609060101010101" pitchFamily="49" charset="-122"/>
                <a:ea typeface="仿宋" panose="02010609060101010101" pitchFamily="49" charset="-122"/>
              </a:rPr>
              <a:t>规定</a:t>
            </a:r>
            <a:r>
              <a:rPr lang="zh-CN" altLang="en-US" sz="1900" dirty="0" smtClean="0">
                <a:latin typeface="仿宋" panose="02010609060101010101" pitchFamily="49" charset="-122"/>
                <a:ea typeface="仿宋" panose="02010609060101010101" pitchFamily="49" charset="-122"/>
              </a:rPr>
              <a:t>办理</a:t>
            </a:r>
            <a:r>
              <a:rPr lang="zh-CN" altLang="zh-CN" sz="1900" dirty="0" smtClean="0">
                <a:latin typeface="仿宋" panose="02010609060101010101" pitchFamily="49" charset="-122"/>
                <a:ea typeface="仿宋" panose="02010609060101010101" pitchFamily="49" charset="-122"/>
              </a:rPr>
              <a:t>。</a:t>
            </a:r>
            <a:endParaRPr lang="en-US" altLang="zh-CN" sz="1900" dirty="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5085617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4</a:t>
            </a:fld>
            <a:endParaRPr lang="zh-CN" altLang="en-US" sz="1600" dirty="0" smtClean="0">
              <a:solidFill>
                <a:schemeClr val="tx1"/>
              </a:solidFill>
            </a:endParaRPr>
          </a:p>
        </p:txBody>
      </p:sp>
      <p:sp>
        <p:nvSpPr>
          <p:cNvPr id="26" name="文本框 25"/>
          <p:cNvSpPr txBox="1"/>
          <p:nvPr/>
        </p:nvSpPr>
        <p:spPr>
          <a:xfrm>
            <a:off x="1590040" y="127000"/>
            <a:ext cx="8153400" cy="646331"/>
          </a:xfrm>
          <a:prstGeom prst="rect">
            <a:avLst/>
          </a:prstGeom>
          <a:noFill/>
        </p:spPr>
        <p:txBody>
          <a:bodyPr wrap="square" rtlCol="0">
            <a:spAutoFit/>
          </a:bodyPr>
          <a:lstStyle/>
          <a:p>
            <a:pPr algn="ctr"/>
            <a:r>
              <a:rPr lang="zh-CN" altLang="en-US" sz="3600" noProof="1" smtClean="0">
                <a:solidFill>
                  <a:srgbClr val="000000"/>
                </a:solidFill>
                <a:latin typeface="楷体" panose="02010609060101010101" charset="-122"/>
                <a:ea typeface="楷体" panose="02010609060101010101" charset="-122"/>
                <a:sym typeface="+mn-ea"/>
              </a:rPr>
              <a:t>二、总体要求</a:t>
            </a:r>
            <a:endParaRPr lang="zh-CN" altLang="en-US" dirty="0"/>
          </a:p>
        </p:txBody>
      </p:sp>
      <p:graphicFrame>
        <p:nvGraphicFramePr>
          <p:cNvPr id="2" name="图示 1"/>
          <p:cNvGraphicFramePr/>
          <p:nvPr>
            <p:extLst>
              <p:ext uri="{D42A27DB-BD31-4B8C-83A1-F6EECF244321}">
                <p14:modId xmlns:p14="http://schemas.microsoft.com/office/powerpoint/2010/main" val="877365658"/>
              </p:ext>
            </p:extLst>
          </p:nvPr>
        </p:nvGraphicFramePr>
        <p:xfrm>
          <a:off x="1116674" y="1104405"/>
          <a:ext cx="9143605" cy="50277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085474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
                                            <p:graphicEl>
                                              <a:dgm id="{5101B53C-0EB3-4699-89FA-3420A7577EEF}"/>
                                            </p:graphicEl>
                                          </p:spTgt>
                                        </p:tgtEl>
                                        <p:attrNameLst>
                                          <p:attrName>style.visibility</p:attrName>
                                        </p:attrNameLst>
                                      </p:cBhvr>
                                      <p:to>
                                        <p:strVal val="visible"/>
                                      </p:to>
                                    </p:set>
                                    <p:anim calcmode="lin" valueType="num">
                                      <p:cBhvr>
                                        <p:cTn id="7" dur="1500" fill="hold"/>
                                        <p:tgtEl>
                                          <p:spTgt spid="2">
                                            <p:graphicEl>
                                              <a:dgm id="{5101B53C-0EB3-4699-89FA-3420A7577EEF}"/>
                                            </p:graphicEl>
                                          </p:spTgt>
                                        </p:tgtEl>
                                        <p:attrNameLst>
                                          <p:attrName>ppt_w</p:attrName>
                                        </p:attrNameLst>
                                      </p:cBhvr>
                                      <p:tavLst>
                                        <p:tav tm="0">
                                          <p:val>
                                            <p:fltVal val="0"/>
                                          </p:val>
                                        </p:tav>
                                        <p:tav tm="100000">
                                          <p:val>
                                            <p:strVal val="#ppt_w"/>
                                          </p:val>
                                        </p:tav>
                                      </p:tavLst>
                                    </p:anim>
                                    <p:anim calcmode="lin" valueType="num">
                                      <p:cBhvr>
                                        <p:cTn id="8" dur="1500" fill="hold"/>
                                        <p:tgtEl>
                                          <p:spTgt spid="2">
                                            <p:graphicEl>
                                              <a:dgm id="{5101B53C-0EB3-4699-89FA-3420A7577EEF}"/>
                                            </p:graphicEl>
                                          </p:spTgt>
                                        </p:tgtEl>
                                        <p:attrNameLst>
                                          <p:attrName>ppt_h</p:attrName>
                                        </p:attrNameLst>
                                      </p:cBhvr>
                                      <p:tavLst>
                                        <p:tav tm="0">
                                          <p:val>
                                            <p:fltVal val="0"/>
                                          </p:val>
                                        </p:tav>
                                        <p:tav tm="100000">
                                          <p:val>
                                            <p:strVal val="#ppt_h"/>
                                          </p:val>
                                        </p:tav>
                                      </p:tavLst>
                                    </p:anim>
                                    <p:animEffect transition="in" filter="fade">
                                      <p:cBhvr>
                                        <p:cTn id="9" dur="1500"/>
                                        <p:tgtEl>
                                          <p:spTgt spid="2">
                                            <p:graphicEl>
                                              <a:dgm id="{5101B53C-0EB3-4699-89FA-3420A7577EEF}"/>
                                            </p:graphicEl>
                                          </p:spTgt>
                                        </p:tgtEl>
                                      </p:cBhvr>
                                    </p:animEffect>
                                  </p:childTnLst>
                                </p:cTn>
                              </p:par>
                            </p:childTnLst>
                          </p:cTn>
                        </p:par>
                        <p:par>
                          <p:cTn id="10" fill="hold">
                            <p:stCondLst>
                              <p:cond delay="1500"/>
                            </p:stCondLst>
                            <p:childTnLst>
                              <p:par>
                                <p:cTn id="11" presetID="53" presetClass="entr" presetSubtype="16" fill="hold" grpId="0" nodeType="afterEffect">
                                  <p:stCondLst>
                                    <p:cond delay="0"/>
                                  </p:stCondLst>
                                  <p:childTnLst>
                                    <p:set>
                                      <p:cBhvr>
                                        <p:cTn id="12" dur="1" fill="hold">
                                          <p:stCondLst>
                                            <p:cond delay="0"/>
                                          </p:stCondLst>
                                        </p:cTn>
                                        <p:tgtEl>
                                          <p:spTgt spid="2">
                                            <p:graphicEl>
                                              <a:dgm id="{D5CF65CE-2006-4601-A2C1-D67B6B849CAC}"/>
                                            </p:graphicEl>
                                          </p:spTgt>
                                        </p:tgtEl>
                                        <p:attrNameLst>
                                          <p:attrName>style.visibility</p:attrName>
                                        </p:attrNameLst>
                                      </p:cBhvr>
                                      <p:to>
                                        <p:strVal val="visible"/>
                                      </p:to>
                                    </p:set>
                                    <p:anim calcmode="lin" valueType="num">
                                      <p:cBhvr>
                                        <p:cTn id="13" dur="1500" fill="hold"/>
                                        <p:tgtEl>
                                          <p:spTgt spid="2">
                                            <p:graphicEl>
                                              <a:dgm id="{D5CF65CE-2006-4601-A2C1-D67B6B849CAC}"/>
                                            </p:graphicEl>
                                          </p:spTgt>
                                        </p:tgtEl>
                                        <p:attrNameLst>
                                          <p:attrName>ppt_w</p:attrName>
                                        </p:attrNameLst>
                                      </p:cBhvr>
                                      <p:tavLst>
                                        <p:tav tm="0">
                                          <p:val>
                                            <p:fltVal val="0"/>
                                          </p:val>
                                        </p:tav>
                                        <p:tav tm="100000">
                                          <p:val>
                                            <p:strVal val="#ppt_w"/>
                                          </p:val>
                                        </p:tav>
                                      </p:tavLst>
                                    </p:anim>
                                    <p:anim calcmode="lin" valueType="num">
                                      <p:cBhvr>
                                        <p:cTn id="14" dur="1500" fill="hold"/>
                                        <p:tgtEl>
                                          <p:spTgt spid="2">
                                            <p:graphicEl>
                                              <a:dgm id="{D5CF65CE-2006-4601-A2C1-D67B6B849CAC}"/>
                                            </p:graphicEl>
                                          </p:spTgt>
                                        </p:tgtEl>
                                        <p:attrNameLst>
                                          <p:attrName>ppt_h</p:attrName>
                                        </p:attrNameLst>
                                      </p:cBhvr>
                                      <p:tavLst>
                                        <p:tav tm="0">
                                          <p:val>
                                            <p:fltVal val="0"/>
                                          </p:val>
                                        </p:tav>
                                        <p:tav tm="100000">
                                          <p:val>
                                            <p:strVal val="#ppt_h"/>
                                          </p:val>
                                        </p:tav>
                                      </p:tavLst>
                                    </p:anim>
                                    <p:animEffect transition="in" filter="fade">
                                      <p:cBhvr>
                                        <p:cTn id="15" dur="1500"/>
                                        <p:tgtEl>
                                          <p:spTgt spid="2">
                                            <p:graphicEl>
                                              <a:dgm id="{D5CF65CE-2006-4601-A2C1-D67B6B849CAC}"/>
                                            </p:graphicEl>
                                          </p:spTgt>
                                        </p:tgtEl>
                                      </p:cBhvr>
                                    </p:animEffect>
                                  </p:childTnLst>
                                </p:cTn>
                              </p:par>
                            </p:childTnLst>
                          </p:cTn>
                        </p:par>
                        <p:par>
                          <p:cTn id="16" fill="hold">
                            <p:stCondLst>
                              <p:cond delay="3000"/>
                            </p:stCondLst>
                            <p:childTnLst>
                              <p:par>
                                <p:cTn id="17" presetID="53" presetClass="entr" presetSubtype="16" fill="hold" grpId="0" nodeType="afterEffect">
                                  <p:stCondLst>
                                    <p:cond delay="0"/>
                                  </p:stCondLst>
                                  <p:childTnLst>
                                    <p:set>
                                      <p:cBhvr>
                                        <p:cTn id="18" dur="1" fill="hold">
                                          <p:stCondLst>
                                            <p:cond delay="0"/>
                                          </p:stCondLst>
                                        </p:cTn>
                                        <p:tgtEl>
                                          <p:spTgt spid="2">
                                            <p:graphicEl>
                                              <a:dgm id="{CC14C18A-BDED-4926-9AFF-EDDF070D9D65}"/>
                                            </p:graphicEl>
                                          </p:spTgt>
                                        </p:tgtEl>
                                        <p:attrNameLst>
                                          <p:attrName>style.visibility</p:attrName>
                                        </p:attrNameLst>
                                      </p:cBhvr>
                                      <p:to>
                                        <p:strVal val="visible"/>
                                      </p:to>
                                    </p:set>
                                    <p:anim calcmode="lin" valueType="num">
                                      <p:cBhvr>
                                        <p:cTn id="19" dur="1500" fill="hold"/>
                                        <p:tgtEl>
                                          <p:spTgt spid="2">
                                            <p:graphicEl>
                                              <a:dgm id="{CC14C18A-BDED-4926-9AFF-EDDF070D9D65}"/>
                                            </p:graphicEl>
                                          </p:spTgt>
                                        </p:tgtEl>
                                        <p:attrNameLst>
                                          <p:attrName>ppt_w</p:attrName>
                                        </p:attrNameLst>
                                      </p:cBhvr>
                                      <p:tavLst>
                                        <p:tav tm="0">
                                          <p:val>
                                            <p:fltVal val="0"/>
                                          </p:val>
                                        </p:tav>
                                        <p:tav tm="100000">
                                          <p:val>
                                            <p:strVal val="#ppt_w"/>
                                          </p:val>
                                        </p:tav>
                                      </p:tavLst>
                                    </p:anim>
                                    <p:anim calcmode="lin" valueType="num">
                                      <p:cBhvr>
                                        <p:cTn id="20" dur="1500" fill="hold"/>
                                        <p:tgtEl>
                                          <p:spTgt spid="2">
                                            <p:graphicEl>
                                              <a:dgm id="{CC14C18A-BDED-4926-9AFF-EDDF070D9D65}"/>
                                            </p:graphicEl>
                                          </p:spTgt>
                                        </p:tgtEl>
                                        <p:attrNameLst>
                                          <p:attrName>ppt_h</p:attrName>
                                        </p:attrNameLst>
                                      </p:cBhvr>
                                      <p:tavLst>
                                        <p:tav tm="0">
                                          <p:val>
                                            <p:fltVal val="0"/>
                                          </p:val>
                                        </p:tav>
                                        <p:tav tm="100000">
                                          <p:val>
                                            <p:strVal val="#ppt_h"/>
                                          </p:val>
                                        </p:tav>
                                      </p:tavLst>
                                    </p:anim>
                                    <p:animEffect transition="in" filter="fade">
                                      <p:cBhvr>
                                        <p:cTn id="21" dur="1500"/>
                                        <p:tgtEl>
                                          <p:spTgt spid="2">
                                            <p:graphicEl>
                                              <a:dgm id="{CC14C18A-BDED-4926-9AFF-EDDF070D9D65}"/>
                                            </p:graphicEl>
                                          </p:spTgt>
                                        </p:tgtEl>
                                      </p:cBhvr>
                                    </p:animEffect>
                                  </p:childTnLst>
                                </p:cTn>
                              </p:par>
                            </p:childTnLst>
                          </p:cTn>
                        </p:par>
                        <p:par>
                          <p:cTn id="22" fill="hold">
                            <p:stCondLst>
                              <p:cond delay="4500"/>
                            </p:stCondLst>
                            <p:childTnLst>
                              <p:par>
                                <p:cTn id="23" presetID="53" presetClass="entr" presetSubtype="16" fill="hold" grpId="0" nodeType="afterEffect">
                                  <p:stCondLst>
                                    <p:cond delay="0"/>
                                  </p:stCondLst>
                                  <p:childTnLst>
                                    <p:set>
                                      <p:cBhvr>
                                        <p:cTn id="24" dur="1" fill="hold">
                                          <p:stCondLst>
                                            <p:cond delay="0"/>
                                          </p:stCondLst>
                                        </p:cTn>
                                        <p:tgtEl>
                                          <p:spTgt spid="2">
                                            <p:graphicEl>
                                              <a:dgm id="{08D2089D-CFD7-4123-A22C-930E98F51F12}"/>
                                            </p:graphicEl>
                                          </p:spTgt>
                                        </p:tgtEl>
                                        <p:attrNameLst>
                                          <p:attrName>style.visibility</p:attrName>
                                        </p:attrNameLst>
                                      </p:cBhvr>
                                      <p:to>
                                        <p:strVal val="visible"/>
                                      </p:to>
                                    </p:set>
                                    <p:anim calcmode="lin" valueType="num">
                                      <p:cBhvr>
                                        <p:cTn id="25" dur="1500" fill="hold"/>
                                        <p:tgtEl>
                                          <p:spTgt spid="2">
                                            <p:graphicEl>
                                              <a:dgm id="{08D2089D-CFD7-4123-A22C-930E98F51F12}"/>
                                            </p:graphicEl>
                                          </p:spTgt>
                                        </p:tgtEl>
                                        <p:attrNameLst>
                                          <p:attrName>ppt_w</p:attrName>
                                        </p:attrNameLst>
                                      </p:cBhvr>
                                      <p:tavLst>
                                        <p:tav tm="0">
                                          <p:val>
                                            <p:fltVal val="0"/>
                                          </p:val>
                                        </p:tav>
                                        <p:tav tm="100000">
                                          <p:val>
                                            <p:strVal val="#ppt_w"/>
                                          </p:val>
                                        </p:tav>
                                      </p:tavLst>
                                    </p:anim>
                                    <p:anim calcmode="lin" valueType="num">
                                      <p:cBhvr>
                                        <p:cTn id="26" dur="1500" fill="hold"/>
                                        <p:tgtEl>
                                          <p:spTgt spid="2">
                                            <p:graphicEl>
                                              <a:dgm id="{08D2089D-CFD7-4123-A22C-930E98F51F12}"/>
                                            </p:graphicEl>
                                          </p:spTgt>
                                        </p:tgtEl>
                                        <p:attrNameLst>
                                          <p:attrName>ppt_h</p:attrName>
                                        </p:attrNameLst>
                                      </p:cBhvr>
                                      <p:tavLst>
                                        <p:tav tm="0">
                                          <p:val>
                                            <p:fltVal val="0"/>
                                          </p:val>
                                        </p:tav>
                                        <p:tav tm="100000">
                                          <p:val>
                                            <p:strVal val="#ppt_h"/>
                                          </p:val>
                                        </p:tav>
                                      </p:tavLst>
                                    </p:anim>
                                    <p:animEffect transition="in" filter="fade">
                                      <p:cBhvr>
                                        <p:cTn id="27" dur="1500"/>
                                        <p:tgtEl>
                                          <p:spTgt spid="2">
                                            <p:graphicEl>
                                              <a:dgm id="{08D2089D-CFD7-4123-A22C-930E98F51F12}"/>
                                            </p:graphicEl>
                                          </p:spTgt>
                                        </p:tgtEl>
                                      </p:cBhvr>
                                    </p:animEffect>
                                  </p:childTnLst>
                                </p:cTn>
                              </p:par>
                            </p:childTnLst>
                          </p:cTn>
                        </p:par>
                        <p:par>
                          <p:cTn id="28" fill="hold">
                            <p:stCondLst>
                              <p:cond delay="6000"/>
                            </p:stCondLst>
                            <p:childTnLst>
                              <p:par>
                                <p:cTn id="29" presetID="53" presetClass="entr" presetSubtype="16" fill="hold" grpId="0" nodeType="afterEffect">
                                  <p:stCondLst>
                                    <p:cond delay="0"/>
                                  </p:stCondLst>
                                  <p:childTnLst>
                                    <p:set>
                                      <p:cBhvr>
                                        <p:cTn id="30" dur="1" fill="hold">
                                          <p:stCondLst>
                                            <p:cond delay="0"/>
                                          </p:stCondLst>
                                        </p:cTn>
                                        <p:tgtEl>
                                          <p:spTgt spid="2">
                                            <p:graphicEl>
                                              <a:dgm id="{11F24C4D-9697-4E4F-9667-3346FC9FA5A6}"/>
                                            </p:graphicEl>
                                          </p:spTgt>
                                        </p:tgtEl>
                                        <p:attrNameLst>
                                          <p:attrName>style.visibility</p:attrName>
                                        </p:attrNameLst>
                                      </p:cBhvr>
                                      <p:to>
                                        <p:strVal val="visible"/>
                                      </p:to>
                                    </p:set>
                                    <p:anim calcmode="lin" valueType="num">
                                      <p:cBhvr>
                                        <p:cTn id="31" dur="1500" fill="hold"/>
                                        <p:tgtEl>
                                          <p:spTgt spid="2">
                                            <p:graphicEl>
                                              <a:dgm id="{11F24C4D-9697-4E4F-9667-3346FC9FA5A6}"/>
                                            </p:graphicEl>
                                          </p:spTgt>
                                        </p:tgtEl>
                                        <p:attrNameLst>
                                          <p:attrName>ppt_w</p:attrName>
                                        </p:attrNameLst>
                                      </p:cBhvr>
                                      <p:tavLst>
                                        <p:tav tm="0">
                                          <p:val>
                                            <p:fltVal val="0"/>
                                          </p:val>
                                        </p:tav>
                                        <p:tav tm="100000">
                                          <p:val>
                                            <p:strVal val="#ppt_w"/>
                                          </p:val>
                                        </p:tav>
                                      </p:tavLst>
                                    </p:anim>
                                    <p:anim calcmode="lin" valueType="num">
                                      <p:cBhvr>
                                        <p:cTn id="32" dur="1500" fill="hold"/>
                                        <p:tgtEl>
                                          <p:spTgt spid="2">
                                            <p:graphicEl>
                                              <a:dgm id="{11F24C4D-9697-4E4F-9667-3346FC9FA5A6}"/>
                                            </p:graphicEl>
                                          </p:spTgt>
                                        </p:tgtEl>
                                        <p:attrNameLst>
                                          <p:attrName>ppt_h</p:attrName>
                                        </p:attrNameLst>
                                      </p:cBhvr>
                                      <p:tavLst>
                                        <p:tav tm="0">
                                          <p:val>
                                            <p:fltVal val="0"/>
                                          </p:val>
                                        </p:tav>
                                        <p:tav tm="100000">
                                          <p:val>
                                            <p:strVal val="#ppt_h"/>
                                          </p:val>
                                        </p:tav>
                                      </p:tavLst>
                                    </p:anim>
                                    <p:animEffect transition="in" filter="fade">
                                      <p:cBhvr>
                                        <p:cTn id="33" dur="1500"/>
                                        <p:tgtEl>
                                          <p:spTgt spid="2">
                                            <p:graphicEl>
                                              <a:dgm id="{11F24C4D-9697-4E4F-9667-3346FC9FA5A6}"/>
                                            </p:graphicEl>
                                          </p:spTgt>
                                        </p:tgtEl>
                                      </p:cBhvr>
                                    </p:animEffect>
                                  </p:childTnLst>
                                </p:cTn>
                              </p:par>
                            </p:childTnLst>
                          </p:cTn>
                        </p:par>
                        <p:par>
                          <p:cTn id="34" fill="hold">
                            <p:stCondLst>
                              <p:cond delay="7500"/>
                            </p:stCondLst>
                            <p:childTnLst>
                              <p:par>
                                <p:cTn id="35" presetID="53" presetClass="entr" presetSubtype="16" fill="hold" grpId="0" nodeType="afterEffect">
                                  <p:stCondLst>
                                    <p:cond delay="0"/>
                                  </p:stCondLst>
                                  <p:childTnLst>
                                    <p:set>
                                      <p:cBhvr>
                                        <p:cTn id="36" dur="1" fill="hold">
                                          <p:stCondLst>
                                            <p:cond delay="0"/>
                                          </p:stCondLst>
                                        </p:cTn>
                                        <p:tgtEl>
                                          <p:spTgt spid="2">
                                            <p:graphicEl>
                                              <a:dgm id="{41D79F41-896F-4CDD-8E47-F2C491EE7F9F}"/>
                                            </p:graphicEl>
                                          </p:spTgt>
                                        </p:tgtEl>
                                        <p:attrNameLst>
                                          <p:attrName>style.visibility</p:attrName>
                                        </p:attrNameLst>
                                      </p:cBhvr>
                                      <p:to>
                                        <p:strVal val="visible"/>
                                      </p:to>
                                    </p:set>
                                    <p:anim calcmode="lin" valueType="num">
                                      <p:cBhvr>
                                        <p:cTn id="37" dur="1500" fill="hold"/>
                                        <p:tgtEl>
                                          <p:spTgt spid="2">
                                            <p:graphicEl>
                                              <a:dgm id="{41D79F41-896F-4CDD-8E47-F2C491EE7F9F}"/>
                                            </p:graphicEl>
                                          </p:spTgt>
                                        </p:tgtEl>
                                        <p:attrNameLst>
                                          <p:attrName>ppt_w</p:attrName>
                                        </p:attrNameLst>
                                      </p:cBhvr>
                                      <p:tavLst>
                                        <p:tav tm="0">
                                          <p:val>
                                            <p:fltVal val="0"/>
                                          </p:val>
                                        </p:tav>
                                        <p:tav tm="100000">
                                          <p:val>
                                            <p:strVal val="#ppt_w"/>
                                          </p:val>
                                        </p:tav>
                                      </p:tavLst>
                                    </p:anim>
                                    <p:anim calcmode="lin" valueType="num">
                                      <p:cBhvr>
                                        <p:cTn id="38" dur="1500" fill="hold"/>
                                        <p:tgtEl>
                                          <p:spTgt spid="2">
                                            <p:graphicEl>
                                              <a:dgm id="{41D79F41-896F-4CDD-8E47-F2C491EE7F9F}"/>
                                            </p:graphicEl>
                                          </p:spTgt>
                                        </p:tgtEl>
                                        <p:attrNameLst>
                                          <p:attrName>ppt_h</p:attrName>
                                        </p:attrNameLst>
                                      </p:cBhvr>
                                      <p:tavLst>
                                        <p:tav tm="0">
                                          <p:val>
                                            <p:fltVal val="0"/>
                                          </p:val>
                                        </p:tav>
                                        <p:tav tm="100000">
                                          <p:val>
                                            <p:strVal val="#ppt_h"/>
                                          </p:val>
                                        </p:tav>
                                      </p:tavLst>
                                    </p:anim>
                                    <p:animEffect transition="in" filter="fade">
                                      <p:cBhvr>
                                        <p:cTn id="39" dur="1500"/>
                                        <p:tgtEl>
                                          <p:spTgt spid="2">
                                            <p:graphicEl>
                                              <a:dgm id="{41D79F41-896F-4CDD-8E47-F2C491EE7F9F}"/>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40</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noProof="1" smtClean="0">
                <a:solidFill>
                  <a:srgbClr val="000000"/>
                </a:solidFill>
                <a:latin typeface="楷体" panose="02010609060101010101" charset="-122"/>
                <a:ea typeface="楷体" panose="02010609060101010101" charset="-122"/>
                <a:sym typeface="+mn-ea"/>
              </a:rPr>
              <a:t>三</a:t>
            </a:r>
            <a:r>
              <a:rPr lang="zh-CN" altLang="en-US" noProof="1">
                <a:solidFill>
                  <a:srgbClr val="000000"/>
                </a:solidFill>
                <a:latin typeface="楷体" panose="02010609060101010101" charset="-122"/>
                <a:ea typeface="楷体" panose="02010609060101010101" charset="-122"/>
                <a:sym typeface="+mn-ea"/>
              </a:rPr>
              <a:t>、具体业务审核规范</a:t>
            </a: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b="1" dirty="0" smtClean="0">
                <a:solidFill>
                  <a:srgbClr val="000000"/>
                </a:solidFill>
                <a:latin typeface="黑体" panose="02010609060101010101" charset="-122"/>
                <a:ea typeface="黑体" panose="02010609060101010101" charset="-122"/>
              </a:rPr>
              <a:t>九、</a:t>
            </a:r>
            <a:r>
              <a:rPr lang="zh-CN" altLang="en-US" sz="2400" b="1" dirty="0">
                <a:solidFill>
                  <a:srgbClr val="000000"/>
                </a:solidFill>
                <a:latin typeface="黑体" panose="02010609060101010101" charset="-122"/>
                <a:ea typeface="黑体" panose="02010609060101010101" charset="-122"/>
              </a:rPr>
              <a:t>境内</a:t>
            </a:r>
            <a:r>
              <a:rPr lang="zh-CN" altLang="zh-CN" sz="2400" b="1" dirty="0">
                <a:latin typeface="黑体" panose="02010609060101010101" pitchFamily="49" charset="-122"/>
                <a:ea typeface="黑体" panose="02010609060101010101" pitchFamily="49" charset="-122"/>
              </a:rPr>
              <a:t>个人</a:t>
            </a:r>
            <a:r>
              <a:rPr lang="zh-CN" altLang="en-US" sz="2400" b="1" dirty="0">
                <a:latin typeface="黑体" panose="02010609060101010101" pitchFamily="49" charset="-122"/>
                <a:ea typeface="黑体" panose="02010609060101010101" pitchFamily="49" charset="-122"/>
              </a:rPr>
              <a:t>超过年度总额非经营性购汇</a:t>
            </a:r>
            <a:endParaRPr lang="zh-CN" altLang="zh-CN" sz="2400" dirty="0">
              <a:solidFill>
                <a:srgbClr val="000000"/>
              </a:solidFill>
              <a:latin typeface="仿宋" panose="02010609060101010101" pitchFamily="49" charset="-122"/>
              <a:ea typeface="仿宋" panose="02010609060101010101" pitchFamily="49" charset="-122"/>
            </a:endParaRPr>
          </a:p>
        </p:txBody>
      </p:sp>
      <p:sp>
        <p:nvSpPr>
          <p:cNvPr id="30723" name="文本框 2"/>
          <p:cNvSpPr txBox="1"/>
          <p:nvPr/>
        </p:nvSpPr>
        <p:spPr>
          <a:xfrm>
            <a:off x="1181214" y="1723047"/>
            <a:ext cx="9732209" cy="3785652"/>
          </a:xfrm>
          <a:prstGeom prst="rect">
            <a:avLst/>
          </a:prstGeom>
          <a:noFill/>
          <a:ln w="9525">
            <a:noFill/>
          </a:ln>
        </p:spPr>
        <p:txBody>
          <a:bodyPr wrap="square" anchor="t">
            <a:spAutoFit/>
          </a:bodyPr>
          <a:lstStyle/>
          <a:p>
            <a:pPr>
              <a:lnSpc>
                <a:spcPct val="150000"/>
              </a:lnSpc>
            </a:pPr>
            <a:r>
              <a:rPr lang="zh-CN" altLang="en-US" sz="2000" b="1" dirty="0" smtClean="0">
                <a:solidFill>
                  <a:srgbClr val="000000"/>
                </a:solidFill>
                <a:latin typeface="仿宋" panose="02010609060101010101" pitchFamily="49" charset="-122"/>
                <a:ea typeface="仿宋" panose="02010609060101010101" pitchFamily="49" charset="-122"/>
              </a:rPr>
              <a:t> </a:t>
            </a:r>
            <a:r>
              <a:rPr lang="en-US" altLang="zh-CN" sz="2000" b="1" dirty="0" smtClean="0">
                <a:solidFill>
                  <a:srgbClr val="000000"/>
                </a:solidFill>
                <a:latin typeface="仿宋" panose="02010609060101010101" pitchFamily="49" charset="-122"/>
                <a:ea typeface="仿宋" panose="02010609060101010101" pitchFamily="49" charset="-122"/>
              </a:rPr>
              <a:t>(</a:t>
            </a:r>
            <a:r>
              <a:rPr lang="zh-CN" altLang="en-US" sz="2000" b="1" dirty="0" smtClean="0">
                <a:solidFill>
                  <a:srgbClr val="000000"/>
                </a:solidFill>
                <a:latin typeface="仿宋" panose="02010609060101010101" pitchFamily="49" charset="-122"/>
                <a:ea typeface="仿宋" panose="02010609060101010101" pitchFamily="49" charset="-122"/>
              </a:rPr>
              <a:t>四）审核原则及要点</a:t>
            </a:r>
            <a:endParaRPr lang="en-US" altLang="zh-CN" sz="2000" b="1" dirty="0" smtClean="0">
              <a:solidFill>
                <a:srgbClr val="000000"/>
              </a:solidFill>
              <a:latin typeface="仿宋" panose="02010609060101010101" pitchFamily="49" charset="-122"/>
              <a:ea typeface="仿宋" panose="02010609060101010101" pitchFamily="49" charset="-122"/>
            </a:endParaRPr>
          </a:p>
          <a:p>
            <a:pPr marL="457200" indent="-457200">
              <a:lnSpc>
                <a:spcPct val="150000"/>
              </a:lnSpc>
              <a:buFont typeface="+mj-lt"/>
              <a:buAutoNum type="arabicPeriod" startAt="4"/>
            </a:pPr>
            <a:r>
              <a:rPr lang="zh-CN" altLang="zh-CN" sz="2000" dirty="0" smtClean="0">
                <a:latin typeface="仿宋" panose="02010609060101010101" pitchFamily="49" charset="-122"/>
                <a:ea typeface="仿宋" panose="02010609060101010101" pitchFamily="49" charset="-122"/>
              </a:rPr>
              <a:t>境内</a:t>
            </a:r>
            <a:r>
              <a:rPr lang="zh-CN" altLang="zh-CN" sz="2000" dirty="0">
                <a:latin typeface="仿宋" panose="02010609060101010101" pitchFamily="49" charset="-122"/>
                <a:ea typeface="仿宋" panose="02010609060101010101" pitchFamily="49" charset="-122"/>
              </a:rPr>
              <a:t>个人</a:t>
            </a:r>
            <a:r>
              <a:rPr lang="zh-CN" altLang="zh-CN" sz="2000" b="1" dirty="0">
                <a:solidFill>
                  <a:srgbClr val="C00000"/>
                </a:solidFill>
                <a:latin typeface="仿宋" panose="02010609060101010101" pitchFamily="49" charset="-122"/>
                <a:ea typeface="仿宋" panose="02010609060101010101" pitchFamily="49" charset="-122"/>
              </a:rPr>
              <a:t>境外留学、旅游、探亲</a:t>
            </a:r>
            <a:r>
              <a:rPr lang="zh-CN" altLang="zh-CN" sz="2000" dirty="0" smtClean="0">
                <a:latin typeface="仿宋" panose="02010609060101010101" pitchFamily="49" charset="-122"/>
                <a:ea typeface="仿宋" panose="02010609060101010101" pitchFamily="49" charset="-122"/>
              </a:rPr>
              <a:t>等</a:t>
            </a:r>
            <a:r>
              <a:rPr lang="zh-CN" altLang="en-US" sz="2000" dirty="0" smtClean="0">
                <a:latin typeface="仿宋" panose="02010609060101010101" pitchFamily="49" charset="-122"/>
                <a:ea typeface="仿宋" panose="02010609060101010101" pitchFamily="49" charset="-122"/>
              </a:rPr>
              <a:t>服务贸易项下</a:t>
            </a:r>
            <a:r>
              <a:rPr lang="zh-CN" altLang="zh-CN" sz="2000" dirty="0" smtClean="0">
                <a:latin typeface="仿宋" panose="02010609060101010101" pitchFamily="49" charset="-122"/>
                <a:ea typeface="仿宋" panose="02010609060101010101" pitchFamily="49" charset="-122"/>
              </a:rPr>
              <a:t>因</a:t>
            </a:r>
            <a:r>
              <a:rPr lang="zh-CN" altLang="zh-CN" sz="2000" dirty="0">
                <a:latin typeface="仿宋" panose="02010609060101010101" pitchFamily="49" charset="-122"/>
                <a:ea typeface="仿宋" panose="02010609060101010101" pitchFamily="49" charset="-122"/>
              </a:rPr>
              <a:t>私用</a:t>
            </a:r>
            <a:r>
              <a:rPr lang="zh-CN" altLang="zh-CN" sz="2000" dirty="0" smtClean="0">
                <a:latin typeface="仿宋" panose="02010609060101010101" pitchFamily="49" charset="-122"/>
                <a:ea typeface="仿宋" panose="02010609060101010101" pitchFamily="49" charset="-122"/>
              </a:rPr>
              <a:t>汇</a:t>
            </a:r>
            <a:r>
              <a:rPr lang="zh-CN" altLang="en-US" sz="2000" dirty="0" smtClean="0">
                <a:latin typeface="仿宋" panose="02010609060101010101" pitchFamily="49" charset="-122"/>
                <a:ea typeface="仿宋" panose="02010609060101010101" pitchFamily="49" charset="-122"/>
              </a:rPr>
              <a:t>，</a:t>
            </a:r>
            <a:r>
              <a:rPr lang="zh-CN" altLang="zh-CN" sz="2000" dirty="0" smtClean="0">
                <a:latin typeface="仿宋" panose="02010609060101010101" pitchFamily="49" charset="-122"/>
                <a:ea typeface="仿宋" panose="02010609060101010101" pitchFamily="49" charset="-122"/>
              </a:rPr>
              <a:t>无须</a:t>
            </a:r>
            <a:r>
              <a:rPr lang="zh-CN" altLang="zh-CN" sz="2000" dirty="0">
                <a:latin typeface="仿宋" panose="02010609060101010101" pitchFamily="49" charset="-122"/>
                <a:ea typeface="仿宋" panose="02010609060101010101" pitchFamily="49" charset="-122"/>
              </a:rPr>
              <a:t>办理和提交</a:t>
            </a:r>
            <a:r>
              <a:rPr lang="zh-CN" altLang="zh-CN" sz="2000" b="1" dirty="0">
                <a:latin typeface="仿宋" panose="02010609060101010101" pitchFamily="49" charset="-122"/>
                <a:ea typeface="仿宋" panose="02010609060101010101" pitchFamily="49" charset="-122"/>
              </a:rPr>
              <a:t>《税务备案表》</a:t>
            </a:r>
            <a:r>
              <a:rPr lang="zh-CN" altLang="zh-CN" sz="2000" dirty="0">
                <a:latin typeface="仿宋" panose="02010609060101010101" pitchFamily="49" charset="-122"/>
                <a:ea typeface="仿宋" panose="02010609060101010101" pitchFamily="49" charset="-122"/>
              </a:rPr>
              <a:t>；</a:t>
            </a:r>
            <a:r>
              <a:rPr lang="zh-CN" altLang="zh-CN" sz="2000" dirty="0" smtClean="0">
                <a:latin typeface="仿宋" panose="02010609060101010101" pitchFamily="49" charset="-122"/>
                <a:ea typeface="仿宋" panose="02010609060101010101" pitchFamily="49" charset="-122"/>
              </a:rPr>
              <a:t>其他</a:t>
            </a:r>
            <a:r>
              <a:rPr lang="zh-CN" altLang="en-US" sz="2000" b="1" dirty="0">
                <a:solidFill>
                  <a:srgbClr val="C00000"/>
                </a:solidFill>
                <a:latin typeface="仿宋" panose="02010609060101010101" pitchFamily="49" charset="-122"/>
                <a:ea typeface="仿宋" panose="02010609060101010101" pitchFamily="49" charset="-122"/>
              </a:rPr>
              <a:t>服务贸易项</a:t>
            </a:r>
            <a:r>
              <a:rPr lang="zh-CN" altLang="en-US" sz="2000" b="1" dirty="0" smtClean="0">
                <a:solidFill>
                  <a:srgbClr val="C00000"/>
                </a:solidFill>
                <a:latin typeface="仿宋" panose="02010609060101010101" pitchFamily="49" charset="-122"/>
                <a:ea typeface="仿宋" panose="02010609060101010101" pitchFamily="49" charset="-122"/>
              </a:rPr>
              <a:t>下交易</a:t>
            </a:r>
            <a:r>
              <a:rPr lang="zh-CN" altLang="zh-CN" sz="2000" dirty="0" smtClean="0">
                <a:latin typeface="仿宋" panose="02010609060101010101" pitchFamily="49" charset="-122"/>
                <a:ea typeface="仿宋" panose="02010609060101010101" pitchFamily="49" charset="-122"/>
              </a:rPr>
              <a:t>如</a:t>
            </a:r>
            <a:r>
              <a:rPr lang="zh-CN" altLang="zh-CN" sz="2000" dirty="0">
                <a:latin typeface="仿宋" panose="02010609060101010101" pitchFamily="49" charset="-122"/>
                <a:ea typeface="仿宋" panose="02010609060101010101" pitchFamily="49" charset="-122"/>
              </a:rPr>
              <a:t>单笔支付等值</a:t>
            </a:r>
            <a:r>
              <a:rPr lang="en-US" altLang="zh-CN" sz="2000" dirty="0">
                <a:latin typeface="仿宋" panose="02010609060101010101" pitchFamily="49" charset="-122"/>
                <a:ea typeface="仿宋" panose="02010609060101010101" pitchFamily="49" charset="-122"/>
              </a:rPr>
              <a:t>5</a:t>
            </a:r>
            <a:r>
              <a:rPr lang="zh-CN" altLang="zh-CN" sz="2000" dirty="0">
                <a:latin typeface="仿宋" panose="02010609060101010101" pitchFamily="49" charset="-122"/>
                <a:ea typeface="仿宋" panose="02010609060101010101" pitchFamily="49" charset="-122"/>
              </a:rPr>
              <a:t>万美元以上（不含等值</a:t>
            </a:r>
            <a:r>
              <a:rPr lang="en-US" altLang="zh-CN" sz="2000" dirty="0">
                <a:latin typeface="仿宋" panose="02010609060101010101" pitchFamily="49" charset="-122"/>
                <a:ea typeface="仿宋" panose="02010609060101010101" pitchFamily="49" charset="-122"/>
              </a:rPr>
              <a:t>5</a:t>
            </a:r>
            <a:r>
              <a:rPr lang="zh-CN" altLang="zh-CN" sz="2000" dirty="0">
                <a:latin typeface="仿宋" panose="02010609060101010101" pitchFamily="49" charset="-122"/>
                <a:ea typeface="仿宋" panose="02010609060101010101" pitchFamily="49" charset="-122"/>
              </a:rPr>
              <a:t>万美元）的</a:t>
            </a:r>
            <a:r>
              <a:rPr lang="zh-CN" altLang="zh-CN" sz="2000" dirty="0" smtClean="0">
                <a:latin typeface="仿宋" panose="02010609060101010101" pitchFamily="49" charset="-122"/>
                <a:ea typeface="仿宋" panose="02010609060101010101" pitchFamily="49" charset="-122"/>
              </a:rPr>
              <a:t>，</a:t>
            </a:r>
            <a:r>
              <a:rPr lang="zh-CN" altLang="en-US" sz="2000" dirty="0" smtClean="0">
                <a:latin typeface="仿宋" panose="02010609060101010101" pitchFamily="49" charset="-122"/>
                <a:ea typeface="仿宋" panose="02010609060101010101" pitchFamily="49" charset="-122"/>
              </a:rPr>
              <a:t>银行还</a:t>
            </a:r>
            <a:r>
              <a:rPr lang="zh-CN" altLang="zh-CN" sz="2000" dirty="0" smtClean="0">
                <a:latin typeface="仿宋" panose="02010609060101010101" pitchFamily="49" charset="-122"/>
                <a:ea typeface="仿宋" panose="02010609060101010101" pitchFamily="49" charset="-122"/>
              </a:rPr>
              <a:t>应当审核</a:t>
            </a:r>
            <a:r>
              <a:rPr lang="en-US" altLang="zh-CN" sz="2000" dirty="0" smtClean="0">
                <a:latin typeface="仿宋" panose="02010609060101010101" pitchFamily="49" charset="-122"/>
                <a:ea typeface="仿宋" panose="02010609060101010101" pitchFamily="49" charset="-122"/>
              </a:rPr>
              <a:t>《</a:t>
            </a:r>
            <a:r>
              <a:rPr lang="zh-CN" altLang="zh-CN" sz="2000" dirty="0" smtClean="0">
                <a:latin typeface="仿宋" panose="02010609060101010101" pitchFamily="49" charset="-122"/>
                <a:ea typeface="仿宋" panose="02010609060101010101" pitchFamily="49" charset="-122"/>
              </a:rPr>
              <a:t>税务</a:t>
            </a:r>
            <a:r>
              <a:rPr lang="zh-CN" altLang="zh-CN" sz="2000" dirty="0">
                <a:latin typeface="仿宋" panose="02010609060101010101" pitchFamily="49" charset="-122"/>
                <a:ea typeface="仿宋" panose="02010609060101010101" pitchFamily="49" charset="-122"/>
              </a:rPr>
              <a:t>备案</a:t>
            </a:r>
            <a:r>
              <a:rPr lang="zh-CN" altLang="zh-CN" sz="2000" dirty="0" smtClean="0">
                <a:latin typeface="仿宋" panose="02010609060101010101" pitchFamily="49" charset="-122"/>
                <a:ea typeface="仿宋" panose="02010609060101010101" pitchFamily="49" charset="-122"/>
              </a:rPr>
              <a:t>表</a:t>
            </a:r>
            <a:r>
              <a:rPr lang="en-US" altLang="zh-CN" sz="2000" dirty="0" smtClean="0">
                <a:latin typeface="仿宋" panose="02010609060101010101" pitchFamily="49" charset="-122"/>
                <a:ea typeface="仿宋" panose="02010609060101010101" pitchFamily="49" charset="-122"/>
              </a:rPr>
              <a:t>》</a:t>
            </a:r>
            <a:r>
              <a:rPr lang="zh-CN" altLang="zh-CN" sz="2000" dirty="0" smtClean="0">
                <a:latin typeface="仿宋" panose="02010609060101010101" pitchFamily="49" charset="-122"/>
                <a:ea typeface="仿宋" panose="02010609060101010101" pitchFamily="49" charset="-122"/>
              </a:rPr>
              <a:t>。</a:t>
            </a:r>
            <a:endParaRPr lang="en-US" altLang="zh-CN" sz="2000" dirty="0" smtClean="0">
              <a:latin typeface="仿宋" panose="02010609060101010101" pitchFamily="49" charset="-122"/>
              <a:ea typeface="仿宋" panose="02010609060101010101" pitchFamily="49" charset="-122"/>
            </a:endParaRPr>
          </a:p>
          <a:p>
            <a:pPr marL="457200" indent="-457200">
              <a:lnSpc>
                <a:spcPct val="150000"/>
              </a:lnSpc>
              <a:buFont typeface="+mj-lt"/>
              <a:buAutoNum type="arabicPeriod" startAt="4"/>
            </a:pPr>
            <a:r>
              <a:rPr lang="zh-CN" altLang="zh-CN" sz="2000" dirty="0" smtClean="0">
                <a:latin typeface="仿宋" panose="02010609060101010101" pitchFamily="49" charset="-122"/>
                <a:ea typeface="仿宋" panose="02010609060101010101" pitchFamily="49" charset="-122"/>
              </a:rPr>
              <a:t>个人</a:t>
            </a:r>
            <a:r>
              <a:rPr lang="zh-CN" altLang="zh-CN" sz="2000" dirty="0">
                <a:latin typeface="仿宋" panose="02010609060101010101" pitchFamily="49" charset="-122"/>
                <a:ea typeface="仿宋" panose="02010609060101010101" pitchFamily="49" charset="-122"/>
              </a:rPr>
              <a:t>经常项目项下非经营性购汇，购汇资金来源应限于人民币现钞、本人或其直系亲属的人民币账户和银行卡内</a:t>
            </a:r>
            <a:r>
              <a:rPr lang="zh-CN" altLang="zh-CN" sz="2000" dirty="0" smtClean="0">
                <a:latin typeface="仿宋" panose="02010609060101010101" pitchFamily="49" charset="-122"/>
                <a:ea typeface="仿宋" panose="02010609060101010101" pitchFamily="49" charset="-122"/>
              </a:rPr>
              <a:t>资金。</a:t>
            </a:r>
            <a:endParaRPr lang="en-US" altLang="zh-CN" sz="2000" dirty="0" smtClean="0">
              <a:latin typeface="仿宋" panose="02010609060101010101" pitchFamily="49" charset="-122"/>
              <a:ea typeface="仿宋" panose="02010609060101010101" pitchFamily="49" charset="-122"/>
            </a:endParaRPr>
          </a:p>
          <a:p>
            <a:pPr marL="457200" indent="-457200">
              <a:lnSpc>
                <a:spcPct val="150000"/>
              </a:lnSpc>
              <a:buFont typeface="+mj-lt"/>
              <a:buAutoNum type="arabicPeriod" startAt="4"/>
            </a:pPr>
            <a:r>
              <a:rPr lang="zh-CN" altLang="zh-CN" sz="2000" dirty="0" smtClean="0">
                <a:latin typeface="仿宋" panose="02010609060101010101" pitchFamily="49" charset="-122"/>
                <a:ea typeface="仿宋" panose="02010609060101010101" pitchFamily="49" charset="-122"/>
              </a:rPr>
              <a:t>准确</a:t>
            </a:r>
            <a:r>
              <a:rPr lang="zh-CN" altLang="zh-CN" sz="2000" dirty="0">
                <a:latin typeface="仿宋" panose="02010609060101010101" pitchFamily="49" charset="-122"/>
                <a:ea typeface="仿宋" panose="02010609060101010101" pitchFamily="49" charset="-122"/>
              </a:rPr>
              <a:t>、完整地录入“</a:t>
            </a:r>
            <a:r>
              <a:rPr lang="zh-CN" altLang="en-US" sz="2000" dirty="0">
                <a:latin typeface="仿宋" panose="02010609060101010101" pitchFamily="49" charset="-122"/>
                <a:ea typeface="仿宋" panose="02010609060101010101" pitchFamily="49" charset="-122"/>
              </a:rPr>
              <a:t>个人外汇业务系统</a:t>
            </a:r>
            <a:r>
              <a:rPr lang="zh-CN" altLang="zh-CN" sz="2000" dirty="0">
                <a:latin typeface="仿宋" panose="02010609060101010101" pitchFamily="49" charset="-122"/>
                <a:ea typeface="仿宋" panose="02010609060101010101" pitchFamily="49" charset="-122"/>
              </a:rPr>
              <a:t>”</a:t>
            </a:r>
            <a:r>
              <a:rPr lang="zh-CN" altLang="en-US" sz="2000" dirty="0">
                <a:latin typeface="仿宋" panose="02010609060101010101" pitchFamily="49" charset="-122"/>
                <a:ea typeface="仿宋" panose="02010609060101010101" pitchFamily="49" charset="-122"/>
              </a:rPr>
              <a:t>，备注栏应注明审核材料的主要信息</a:t>
            </a:r>
            <a:r>
              <a:rPr lang="zh-CN" altLang="en-US" sz="2000" dirty="0" smtClean="0">
                <a:latin typeface="仿宋" panose="02010609060101010101" pitchFamily="49" charset="-122"/>
                <a:ea typeface="仿宋" panose="02010609060101010101" pitchFamily="49" charset="-122"/>
              </a:rPr>
              <a:t>。</a:t>
            </a:r>
            <a:endParaRPr lang="en-US" altLang="zh-CN" sz="2000" dirty="0">
              <a:latin typeface="仿宋" panose="02010609060101010101" pitchFamily="49" charset="-122"/>
              <a:ea typeface="仿宋" panose="02010609060101010101" pitchFamily="49" charset="-122"/>
            </a:endParaRPr>
          </a:p>
          <a:p>
            <a:pPr marL="457200" indent="-457200">
              <a:lnSpc>
                <a:spcPct val="150000"/>
              </a:lnSpc>
              <a:buFont typeface="+mj-lt"/>
              <a:buAutoNum type="arabicPeriod" startAt="4"/>
            </a:pPr>
            <a:r>
              <a:rPr lang="zh-CN" altLang="zh-CN" sz="2000" dirty="0" smtClean="0">
                <a:latin typeface="仿宋" panose="02010609060101010101" pitchFamily="49" charset="-122"/>
                <a:ea typeface="仿宋" panose="02010609060101010101" pitchFamily="49" charset="-122"/>
              </a:rPr>
              <a:t>对于</a:t>
            </a:r>
            <a:r>
              <a:rPr lang="zh-CN" altLang="zh-CN" sz="2000" dirty="0">
                <a:latin typeface="仿宋" panose="02010609060101010101" pitchFamily="49" charset="-122"/>
                <a:ea typeface="仿宋" panose="02010609060101010101" pitchFamily="49" charset="-122"/>
              </a:rPr>
              <a:t>关注客户，银行原则上应拒绝办理代理</a:t>
            </a:r>
            <a:r>
              <a:rPr lang="zh-CN" altLang="zh-CN" sz="2000" dirty="0" smtClean="0">
                <a:latin typeface="仿宋" panose="02010609060101010101" pitchFamily="49" charset="-122"/>
                <a:ea typeface="仿宋" panose="02010609060101010101" pitchFamily="49" charset="-122"/>
              </a:rPr>
              <a:t>业务。</a:t>
            </a:r>
            <a:endParaRPr lang="zh-CN" altLang="zh-CN" sz="2000" dirty="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184657886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41</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sym typeface="+mn-ea"/>
              </a:rPr>
              <a:t>三、具体业务审核规范</a:t>
            </a:r>
            <a:r>
              <a:rPr lang="zh-CN" altLang="en-US" b="1" dirty="0"/>
              <a:t/>
            </a:r>
            <a:br>
              <a:rPr lang="zh-CN" altLang="en-US" b="1" dirty="0"/>
            </a:b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b="1" dirty="0">
                <a:solidFill>
                  <a:srgbClr val="000000"/>
                </a:solidFill>
                <a:latin typeface="黑体" panose="02010609060101010101" charset="-122"/>
                <a:ea typeface="黑体" panose="02010609060101010101" charset="-122"/>
              </a:rPr>
              <a:t>九、境内</a:t>
            </a:r>
            <a:r>
              <a:rPr lang="zh-CN" altLang="zh-CN" sz="2400" b="1" dirty="0">
                <a:latin typeface="黑体" panose="02010609060101010101" pitchFamily="49" charset="-122"/>
                <a:ea typeface="黑体" panose="02010609060101010101" pitchFamily="49" charset="-122"/>
              </a:rPr>
              <a:t>个人</a:t>
            </a:r>
            <a:r>
              <a:rPr lang="zh-CN" altLang="en-US" sz="2400" b="1" dirty="0">
                <a:latin typeface="黑体" panose="02010609060101010101" pitchFamily="49" charset="-122"/>
                <a:ea typeface="黑体" panose="02010609060101010101" pitchFamily="49" charset="-122"/>
              </a:rPr>
              <a:t>超过年度总额非经营性购汇</a:t>
            </a:r>
            <a:endParaRPr lang="zh-CN" altLang="zh-CN" sz="2400" dirty="0">
              <a:solidFill>
                <a:srgbClr val="000000"/>
              </a:solidFill>
              <a:latin typeface="仿宋" panose="02010609060101010101" pitchFamily="49" charset="-122"/>
              <a:ea typeface="仿宋" panose="02010609060101010101" pitchFamily="49" charset="-122"/>
            </a:endParaRPr>
          </a:p>
        </p:txBody>
      </p:sp>
      <p:sp>
        <p:nvSpPr>
          <p:cNvPr id="2" name="矩形 1"/>
          <p:cNvSpPr/>
          <p:nvPr/>
        </p:nvSpPr>
        <p:spPr>
          <a:xfrm>
            <a:off x="783523" y="1792819"/>
            <a:ext cx="10937174" cy="1661993"/>
          </a:xfrm>
          <a:prstGeom prst="rect">
            <a:avLst/>
          </a:prstGeom>
          <a:solidFill>
            <a:schemeClr val="accent1">
              <a:lumMod val="20000"/>
              <a:lumOff val="80000"/>
            </a:schemeClr>
          </a:solidFill>
        </p:spPr>
        <p:txBody>
          <a:bodyPr wrap="square">
            <a:spAutoFit/>
          </a:bodyPr>
          <a:lstStyle/>
          <a:p>
            <a:pPr fontAlgn="b">
              <a:lnSpc>
                <a:spcPct val="150000"/>
              </a:lnSpc>
            </a:pPr>
            <a:r>
              <a:rPr lang="zh-CN" altLang="en-US" sz="1700" b="1" dirty="0" smtClean="0">
                <a:latin typeface="仿宋" panose="02010609060101010101" pitchFamily="49" charset="-122"/>
                <a:ea typeface="仿宋" panose="02010609060101010101" pitchFamily="49" charset="-122"/>
              </a:rPr>
              <a:t>案例分析</a:t>
            </a:r>
            <a:r>
              <a:rPr lang="en-US" altLang="zh-CN" sz="1700" b="1" dirty="0" smtClean="0">
                <a:latin typeface="仿宋" panose="02010609060101010101" pitchFamily="49" charset="-122"/>
                <a:ea typeface="仿宋" panose="02010609060101010101" pitchFamily="49" charset="-122"/>
              </a:rPr>
              <a:t>–</a:t>
            </a:r>
            <a:r>
              <a:rPr lang="zh-CN" altLang="en-US" sz="1700" b="1" dirty="0" smtClean="0">
                <a:latin typeface="仿宋" panose="02010609060101010101" pitchFamily="49" charset="-122"/>
                <a:ea typeface="仿宋" panose="02010609060101010101" pitchFamily="49" charset="-122"/>
              </a:rPr>
              <a:t>境外留学</a:t>
            </a:r>
            <a:endParaRPr lang="en-US" altLang="zh-CN" sz="1700" b="1" dirty="0" smtClean="0">
              <a:latin typeface="仿宋" panose="02010609060101010101" pitchFamily="49" charset="-122"/>
              <a:ea typeface="仿宋" panose="02010609060101010101" pitchFamily="49" charset="-122"/>
            </a:endParaRPr>
          </a:p>
          <a:p>
            <a:pPr fontAlgn="b">
              <a:lnSpc>
                <a:spcPct val="150000"/>
              </a:lnSpc>
            </a:pPr>
            <a:r>
              <a:rPr lang="en-US" altLang="zh-CN" sz="1700" dirty="0" smtClean="0">
                <a:latin typeface="仿宋" panose="02010609060101010101" pitchFamily="49" charset="-122"/>
                <a:ea typeface="仿宋" panose="02010609060101010101" pitchFamily="49" charset="-122"/>
              </a:rPr>
              <a:t>    </a:t>
            </a:r>
            <a:r>
              <a:rPr lang="zh-CN" altLang="zh-CN" sz="1700" dirty="0" smtClean="0">
                <a:latin typeface="仿宋" panose="02010609060101010101" pitchFamily="49" charset="-122"/>
                <a:ea typeface="仿宋" panose="02010609060101010101" pitchFamily="49" charset="-122"/>
              </a:rPr>
              <a:t>境内</a:t>
            </a:r>
            <a:r>
              <a:rPr lang="zh-CN" altLang="zh-CN" sz="1700" dirty="0">
                <a:latin typeface="仿宋" panose="02010609060101010101" pitchFamily="49" charset="-122"/>
                <a:ea typeface="仿宋" panose="02010609060101010101" pitchFamily="49" charset="-122"/>
              </a:rPr>
              <a:t>个人</a:t>
            </a:r>
            <a:r>
              <a:rPr lang="zh-CN" altLang="en-US" sz="1700" dirty="0">
                <a:latin typeface="仿宋" panose="02010609060101010101" pitchFamily="49" charset="-122"/>
                <a:ea typeface="仿宋" panose="02010609060101010101" pitchFamily="49" charset="-122"/>
              </a:rPr>
              <a:t>王</a:t>
            </a:r>
            <a:r>
              <a:rPr lang="zh-CN" altLang="zh-CN" sz="1700" dirty="0">
                <a:latin typeface="仿宋" panose="02010609060101010101" pitchFamily="49" charset="-122"/>
                <a:ea typeface="仿宋" panose="02010609060101010101" pitchFamily="49" charset="-122"/>
              </a:rPr>
              <a:t>某因成功被境外大学录取，需支付相关费用</a:t>
            </a:r>
            <a:r>
              <a:rPr lang="en-US" altLang="zh-CN" sz="1700" dirty="0">
                <a:latin typeface="仿宋" panose="02010609060101010101" pitchFamily="49" charset="-122"/>
                <a:ea typeface="仿宋" panose="02010609060101010101" pitchFamily="49" charset="-122"/>
              </a:rPr>
              <a:t>6</a:t>
            </a:r>
            <a:r>
              <a:rPr lang="zh-CN" altLang="zh-CN" sz="1700" dirty="0">
                <a:latin typeface="仿宋" panose="02010609060101010101" pitchFamily="49" charset="-122"/>
                <a:ea typeface="仿宋" panose="02010609060101010101" pitchFamily="49" charset="-122"/>
              </a:rPr>
              <a:t>万美元。</a:t>
            </a:r>
            <a:r>
              <a:rPr lang="en-US" altLang="zh-CN" sz="1700" dirty="0">
                <a:latin typeface="仿宋" panose="02010609060101010101" pitchFamily="49" charset="-122"/>
                <a:ea typeface="仿宋" panose="02010609060101010101" pitchFamily="49" charset="-122"/>
              </a:rPr>
              <a:t>2016</a:t>
            </a:r>
            <a:r>
              <a:rPr lang="zh-CN" altLang="zh-CN" sz="1700" dirty="0">
                <a:latin typeface="仿宋" panose="02010609060101010101" pitchFamily="49" charset="-122"/>
                <a:ea typeface="仿宋" panose="02010609060101010101" pitchFamily="49" charset="-122"/>
              </a:rPr>
              <a:t>年</a:t>
            </a:r>
            <a:r>
              <a:rPr lang="en-US" altLang="zh-CN" sz="1700" dirty="0">
                <a:latin typeface="仿宋" panose="02010609060101010101" pitchFamily="49" charset="-122"/>
                <a:ea typeface="仿宋" panose="02010609060101010101" pitchFamily="49" charset="-122"/>
              </a:rPr>
              <a:t>7</a:t>
            </a:r>
            <a:r>
              <a:rPr lang="zh-CN" altLang="zh-CN" sz="1700" dirty="0">
                <a:latin typeface="仿宋" panose="02010609060101010101" pitchFamily="49" charset="-122"/>
                <a:ea typeface="仿宋" panose="02010609060101010101" pitchFamily="49" charset="-122"/>
              </a:rPr>
              <a:t>月，杨</a:t>
            </a:r>
            <a:r>
              <a:rPr lang="zh-CN" altLang="zh-CN" sz="1700" dirty="0" smtClean="0">
                <a:latin typeface="仿宋" panose="02010609060101010101" pitchFamily="49" charset="-122"/>
                <a:ea typeface="仿宋" panose="02010609060101010101" pitchFamily="49" charset="-122"/>
              </a:rPr>
              <a:t>某</a:t>
            </a:r>
            <a:r>
              <a:rPr lang="zh-CN" altLang="en-US" sz="1700" dirty="0" smtClean="0">
                <a:latin typeface="仿宋" panose="02010609060101010101" pitchFamily="49" charset="-122"/>
                <a:ea typeface="仿宋" panose="02010609060101010101" pitchFamily="49" charset="-122"/>
              </a:rPr>
              <a:t>前往</a:t>
            </a:r>
            <a:r>
              <a:rPr lang="en-US" altLang="zh-CN" sz="1700" dirty="0" smtClean="0">
                <a:latin typeface="仿宋" panose="02010609060101010101" pitchFamily="49" charset="-122"/>
                <a:ea typeface="仿宋" panose="02010609060101010101" pitchFamily="49" charset="-122"/>
              </a:rPr>
              <a:t>A</a:t>
            </a:r>
            <a:r>
              <a:rPr lang="zh-CN" altLang="zh-CN" sz="1700" dirty="0">
                <a:latin typeface="仿宋" panose="02010609060101010101" pitchFamily="49" charset="-122"/>
                <a:ea typeface="仿宋" panose="02010609060101010101" pitchFamily="49" charset="-122"/>
              </a:rPr>
              <a:t>银行柜</a:t>
            </a:r>
            <a:r>
              <a:rPr lang="zh-CN" altLang="zh-CN" sz="1700" dirty="0" smtClean="0">
                <a:latin typeface="仿宋" panose="02010609060101010101" pitchFamily="49" charset="-122"/>
                <a:ea typeface="仿宋" panose="02010609060101010101" pitchFamily="49" charset="-122"/>
              </a:rPr>
              <a:t>面办理</a:t>
            </a:r>
            <a:r>
              <a:rPr lang="zh-CN" altLang="zh-CN" sz="1700" dirty="0">
                <a:latin typeface="仿宋" panose="02010609060101010101" pitchFamily="49" charset="-122"/>
                <a:ea typeface="仿宋" panose="02010609060101010101" pitchFamily="49" charset="-122"/>
              </a:rPr>
              <a:t>境外留学项下的购付汇</a:t>
            </a:r>
            <a:r>
              <a:rPr lang="zh-CN" altLang="zh-CN" sz="1700" dirty="0" smtClean="0">
                <a:latin typeface="仿宋" panose="02010609060101010101" pitchFamily="49" charset="-122"/>
                <a:ea typeface="仿宋" panose="02010609060101010101" pitchFamily="49" charset="-122"/>
              </a:rPr>
              <a:t>业务</a:t>
            </a:r>
            <a:r>
              <a:rPr lang="zh-CN" altLang="en-US" sz="1700" dirty="0" smtClean="0">
                <a:latin typeface="仿宋" panose="02010609060101010101" pitchFamily="49" charset="-122"/>
                <a:ea typeface="仿宋" panose="02010609060101010101" pitchFamily="49" charset="-122"/>
              </a:rPr>
              <a:t>。</a:t>
            </a:r>
            <a:r>
              <a:rPr lang="en-US" altLang="zh-CN" sz="1700" dirty="0">
                <a:latin typeface="仿宋" panose="02010609060101010101" pitchFamily="49" charset="-122"/>
                <a:ea typeface="仿宋" panose="02010609060101010101" pitchFamily="49" charset="-122"/>
              </a:rPr>
              <a:t>A</a:t>
            </a:r>
            <a:r>
              <a:rPr lang="zh-CN" altLang="zh-CN" sz="1700" dirty="0">
                <a:latin typeface="仿宋" panose="02010609060101010101" pitchFamily="49" charset="-122"/>
                <a:ea typeface="仿宋" panose="02010609060101010101" pitchFamily="49" charset="-122"/>
              </a:rPr>
              <a:t>银行审核了杨某的有效护照、签证、境外学校录取通知书和收费通知书，相关材料之间能够互相</a:t>
            </a:r>
            <a:r>
              <a:rPr lang="zh-CN" altLang="zh-CN" sz="1700" dirty="0" smtClean="0">
                <a:latin typeface="仿宋" panose="02010609060101010101" pitchFamily="49" charset="-122"/>
                <a:ea typeface="仿宋" panose="02010609060101010101" pitchFamily="49" charset="-122"/>
              </a:rPr>
              <a:t>印证</a:t>
            </a:r>
            <a:r>
              <a:rPr lang="zh-CN" altLang="en-US" sz="1700" dirty="0" smtClean="0">
                <a:latin typeface="仿宋" panose="02010609060101010101" pitchFamily="49" charset="-122"/>
                <a:ea typeface="仿宋" panose="02010609060101010101" pitchFamily="49" charset="-122"/>
              </a:rPr>
              <a:t>，符合办理超过年度总额的非经营性购汇的有关要求。因此</a:t>
            </a:r>
            <a:r>
              <a:rPr lang="en-US" altLang="zh-CN" sz="1700" dirty="0" smtClean="0">
                <a:latin typeface="仿宋" panose="02010609060101010101" pitchFamily="49" charset="-122"/>
                <a:ea typeface="仿宋" panose="02010609060101010101" pitchFamily="49" charset="-122"/>
              </a:rPr>
              <a:t>A</a:t>
            </a:r>
            <a:r>
              <a:rPr lang="zh-CN" altLang="en-US" sz="1700" dirty="0" smtClean="0">
                <a:latin typeface="仿宋" panose="02010609060101010101" pitchFamily="49" charset="-122"/>
                <a:ea typeface="仿宋" panose="02010609060101010101" pitchFamily="49" charset="-122"/>
              </a:rPr>
              <a:t>银行为王某办理了此笔购付汇业务。</a:t>
            </a:r>
            <a:endParaRPr lang="zh-CN" altLang="zh-CN" sz="1700" dirty="0">
              <a:latin typeface="仿宋" panose="02010609060101010101" pitchFamily="49" charset="-122"/>
              <a:ea typeface="仿宋" panose="02010609060101010101" pitchFamily="49" charset="-122"/>
            </a:endParaRPr>
          </a:p>
        </p:txBody>
      </p:sp>
      <p:sp>
        <p:nvSpPr>
          <p:cNvPr id="3" name="圆角矩形 2"/>
          <p:cNvSpPr/>
          <p:nvPr/>
        </p:nvSpPr>
        <p:spPr>
          <a:xfrm>
            <a:off x="777875" y="3658535"/>
            <a:ext cx="10942822" cy="210218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zh-CN" altLang="en-US" b="1" dirty="0" smtClean="0">
                <a:solidFill>
                  <a:srgbClr val="C00000"/>
                </a:solidFill>
                <a:latin typeface="方正仿宋_GBK" panose="03000509000000000000" pitchFamily="65" charset="-122"/>
                <a:ea typeface="方正仿宋_GBK" panose="03000509000000000000" pitchFamily="65" charset="-122"/>
                <a:cs typeface="方正仿宋_GBK" panose="03000509000000000000" pitchFamily="65" charset="-122"/>
              </a:rPr>
              <a:t>案例启示</a:t>
            </a:r>
            <a:endParaRPr lang="en-US" altLang="zh-CN" b="1" dirty="0" smtClean="0">
              <a:solidFill>
                <a:srgbClr val="C00000"/>
              </a:solidFill>
              <a:latin typeface="方正仿宋_GBK" panose="03000509000000000000" pitchFamily="65" charset="-122"/>
              <a:ea typeface="方正仿宋_GBK" panose="03000509000000000000" pitchFamily="65" charset="-122"/>
              <a:cs typeface="方正仿宋_GBK" panose="03000509000000000000" pitchFamily="65" charset="-122"/>
            </a:endParaRPr>
          </a:p>
          <a:p>
            <a:pPr>
              <a:lnSpc>
                <a:spcPct val="150000"/>
              </a:lnSpc>
            </a:pPr>
            <a:r>
              <a:rPr lang="zh-CN" altLang="zh-CN" dirty="0">
                <a:solidFill>
                  <a:schemeClr val="tx1"/>
                </a:solidFill>
                <a:latin typeface="方正仿宋_GBK" panose="03000509000000000000" pitchFamily="65" charset="-122"/>
                <a:ea typeface="方正仿宋_GBK" panose="03000509000000000000" pitchFamily="65" charset="-122"/>
                <a:cs typeface="方正仿宋_GBK" panose="03000509000000000000" pitchFamily="65" charset="-122"/>
              </a:rPr>
              <a:t>需特别注意的是，因学生本人可能尚不具备单独承担学费的能力，较多大学本科和中小学出具的录取通知书、收费通知书上除了明确写明入学主体的姓名外，还会在“称呼”位置写上父母或监护人的姓名，也有可能在通知书中注明费用由父母或监护人支付。针对上述情况，银行方可将父母或监护人作为购汇主体办理相关</a:t>
            </a:r>
            <a:r>
              <a:rPr lang="zh-CN" altLang="zh-CN" dirty="0" smtClean="0">
                <a:solidFill>
                  <a:schemeClr val="tx1"/>
                </a:solidFill>
                <a:latin typeface="方正仿宋_GBK" panose="03000509000000000000" pitchFamily="65" charset="-122"/>
                <a:ea typeface="方正仿宋_GBK" panose="03000509000000000000" pitchFamily="65" charset="-122"/>
                <a:cs typeface="方正仿宋_GBK" panose="03000509000000000000" pitchFamily="65" charset="-122"/>
              </a:rPr>
              <a:t>业务</a:t>
            </a:r>
            <a:r>
              <a:rPr lang="zh-CN" altLang="en-US" dirty="0" smtClean="0">
                <a:solidFill>
                  <a:schemeClr val="tx1"/>
                </a:solidFill>
                <a:latin typeface="方正仿宋_GBK" panose="03000509000000000000" pitchFamily="65" charset="-122"/>
                <a:ea typeface="方正仿宋_GBK" panose="03000509000000000000" pitchFamily="65" charset="-122"/>
                <a:cs typeface="方正仿宋_GBK" panose="03000509000000000000" pitchFamily="65" charset="-122"/>
              </a:rPr>
              <a:t>；</a:t>
            </a:r>
            <a:r>
              <a:rPr lang="zh-CN" altLang="zh-CN" dirty="0" smtClean="0">
                <a:solidFill>
                  <a:srgbClr val="C00000"/>
                </a:solidFill>
                <a:latin typeface="方正仿宋_GBK" panose="03000509000000000000" pitchFamily="65" charset="-122"/>
                <a:ea typeface="方正仿宋_GBK" panose="03000509000000000000" pitchFamily="65" charset="-122"/>
                <a:cs typeface="方正仿宋_GBK" panose="03000509000000000000" pitchFamily="65" charset="-122"/>
              </a:rPr>
              <a:t>否则</a:t>
            </a:r>
            <a:r>
              <a:rPr lang="zh-CN" altLang="en-US" dirty="0" smtClean="0">
                <a:solidFill>
                  <a:srgbClr val="C00000"/>
                </a:solidFill>
                <a:latin typeface="方正仿宋_GBK" panose="03000509000000000000" pitchFamily="65" charset="-122"/>
                <a:ea typeface="方正仿宋_GBK" panose="03000509000000000000" pitchFamily="65" charset="-122"/>
                <a:cs typeface="方正仿宋_GBK" panose="03000509000000000000" pitchFamily="65" charset="-122"/>
              </a:rPr>
              <a:t>，父母或监护人只能作为代办人办理业务，购汇主体仍是</a:t>
            </a:r>
            <a:r>
              <a:rPr lang="zh-CN" altLang="zh-CN" dirty="0" smtClean="0">
                <a:solidFill>
                  <a:srgbClr val="C00000"/>
                </a:solidFill>
                <a:latin typeface="方正仿宋_GBK" panose="03000509000000000000" pitchFamily="65" charset="-122"/>
                <a:ea typeface="方正仿宋_GBK" panose="03000509000000000000" pitchFamily="65" charset="-122"/>
                <a:cs typeface="方正仿宋_GBK" panose="03000509000000000000" pitchFamily="65" charset="-122"/>
              </a:rPr>
              <a:t>入学个人。</a:t>
            </a:r>
            <a:endParaRPr lang="zh-CN" altLang="en-US" dirty="0">
              <a:solidFill>
                <a:srgbClr val="C00000"/>
              </a:solidFill>
              <a:latin typeface="方正仿宋_GBK" panose="03000509000000000000" pitchFamily="65" charset="-122"/>
              <a:ea typeface="方正仿宋_GBK" panose="03000509000000000000" pitchFamily="65" charset="-122"/>
              <a:cs typeface="方正仿宋_GBK" panose="03000509000000000000" pitchFamily="65" charset="-122"/>
            </a:endParaRPr>
          </a:p>
        </p:txBody>
      </p:sp>
    </p:spTree>
    <p:extLst>
      <p:ext uri="{BB962C8B-B14F-4D97-AF65-F5344CB8AC3E}">
        <p14:creationId xmlns:p14="http://schemas.microsoft.com/office/powerpoint/2010/main" val="389445939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42</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sym typeface="+mn-ea"/>
              </a:rPr>
              <a:t>三、具体业务审核规范</a:t>
            </a:r>
            <a:r>
              <a:rPr lang="zh-CN" altLang="en-US" b="1" dirty="0"/>
              <a:t/>
            </a:r>
            <a:br>
              <a:rPr lang="zh-CN" altLang="en-US" b="1" dirty="0"/>
            </a:b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b="1" dirty="0" smtClean="0">
                <a:solidFill>
                  <a:srgbClr val="000000"/>
                </a:solidFill>
                <a:latin typeface="黑体" panose="02010609060101010101" charset="-122"/>
                <a:ea typeface="黑体" panose="02010609060101010101" charset="-122"/>
              </a:rPr>
              <a:t>十、境外个人购汇业务</a:t>
            </a:r>
            <a:endParaRPr lang="zh-CN" altLang="zh-CN" dirty="0">
              <a:solidFill>
                <a:srgbClr val="000000"/>
              </a:solidFill>
              <a:latin typeface="仿宋" panose="02010609060101010101" pitchFamily="49" charset="-122"/>
              <a:ea typeface="仿宋" panose="02010609060101010101" pitchFamily="49" charset="-122"/>
            </a:endParaRPr>
          </a:p>
        </p:txBody>
      </p:sp>
      <p:sp>
        <p:nvSpPr>
          <p:cNvPr id="30723" name="文本框 2"/>
          <p:cNvSpPr txBox="1"/>
          <p:nvPr/>
        </p:nvSpPr>
        <p:spPr>
          <a:xfrm>
            <a:off x="1055402" y="1737601"/>
            <a:ext cx="9232233" cy="4247317"/>
          </a:xfrm>
          <a:prstGeom prst="rect">
            <a:avLst/>
          </a:prstGeom>
          <a:noFill/>
          <a:ln w="9525">
            <a:noFill/>
          </a:ln>
        </p:spPr>
        <p:txBody>
          <a:bodyPr wrap="square" anchor="t">
            <a:spAutoFit/>
          </a:bodyPr>
          <a:lstStyle/>
          <a:p>
            <a:pPr>
              <a:lnSpc>
                <a:spcPct val="150000"/>
              </a:lnSpc>
            </a:pPr>
            <a:r>
              <a:rPr lang="zh-CN" altLang="en-US" b="1" dirty="0" smtClean="0">
                <a:solidFill>
                  <a:srgbClr val="000000"/>
                </a:solidFill>
                <a:latin typeface="仿宋" panose="02010609060101010101" pitchFamily="49" charset="-122"/>
                <a:ea typeface="仿宋" panose="02010609060101010101" pitchFamily="49" charset="-122"/>
              </a:rPr>
              <a:t> （一）业务定义</a:t>
            </a:r>
            <a:endParaRPr lang="en-US" altLang="zh-CN" b="1" dirty="0" smtClean="0">
              <a:solidFill>
                <a:srgbClr val="000000"/>
              </a:solidFill>
              <a:latin typeface="仿宋" panose="02010609060101010101" pitchFamily="49" charset="-122"/>
              <a:ea typeface="仿宋" panose="02010609060101010101" pitchFamily="49" charset="-122"/>
            </a:endParaRPr>
          </a:p>
          <a:p>
            <a:pPr>
              <a:lnSpc>
                <a:spcPct val="150000"/>
              </a:lnSpc>
            </a:pPr>
            <a:r>
              <a:rPr lang="en-US" altLang="zh-CN" dirty="0" smtClean="0">
                <a:latin typeface="仿宋" panose="02010609060101010101" pitchFamily="49" charset="-122"/>
                <a:ea typeface="仿宋" panose="02010609060101010101" pitchFamily="49" charset="-122"/>
              </a:rPr>
              <a:t>    </a:t>
            </a:r>
            <a:r>
              <a:rPr lang="zh-CN" altLang="zh-CN" dirty="0" smtClean="0">
                <a:latin typeface="仿宋" panose="02010609060101010101" pitchFamily="49" charset="-122"/>
                <a:ea typeface="仿宋" panose="02010609060101010101" pitchFamily="49" charset="-122"/>
              </a:rPr>
              <a:t>境外</a:t>
            </a:r>
            <a:r>
              <a:rPr lang="zh-CN" altLang="zh-CN" dirty="0">
                <a:latin typeface="仿宋" panose="02010609060101010101" pitchFamily="49" charset="-122"/>
                <a:ea typeface="仿宋" panose="02010609060101010101" pitchFamily="49" charset="-122"/>
              </a:rPr>
              <a:t>个人</a:t>
            </a:r>
            <a:r>
              <a:rPr lang="zh-CN" altLang="zh-CN" dirty="0" smtClean="0">
                <a:latin typeface="仿宋" panose="02010609060101010101" pitchFamily="49" charset="-122"/>
                <a:ea typeface="仿宋" panose="02010609060101010101" pitchFamily="49" charset="-122"/>
              </a:rPr>
              <a:t>办理</a:t>
            </a:r>
            <a:r>
              <a:rPr lang="zh-CN" altLang="en-US" dirty="0" smtClean="0">
                <a:latin typeface="仿宋" panose="02010609060101010101" pitchFamily="49" charset="-122"/>
                <a:ea typeface="仿宋" panose="02010609060101010101" pitchFamily="49" charset="-122"/>
              </a:rPr>
              <a:t>的</a:t>
            </a:r>
            <a:r>
              <a:rPr lang="zh-CN" altLang="zh-CN" dirty="0" smtClean="0">
                <a:latin typeface="仿宋" panose="02010609060101010101" pitchFamily="49" charset="-122"/>
                <a:ea typeface="仿宋" panose="02010609060101010101" pitchFamily="49" charset="-122"/>
              </a:rPr>
              <a:t>购</a:t>
            </a:r>
            <a:r>
              <a:rPr lang="zh-CN" altLang="zh-CN" dirty="0">
                <a:latin typeface="仿宋" panose="02010609060101010101" pitchFamily="49" charset="-122"/>
                <a:ea typeface="仿宋" panose="02010609060101010101" pitchFamily="49" charset="-122"/>
              </a:rPr>
              <a:t>汇业务，不包括个人贸易购汇、资本项目购汇</a:t>
            </a:r>
            <a:r>
              <a:rPr lang="zh-CN" altLang="zh-CN" dirty="0" smtClean="0">
                <a:latin typeface="仿宋" panose="02010609060101010101" pitchFamily="49" charset="-122"/>
                <a:ea typeface="仿宋" panose="02010609060101010101" pitchFamily="49" charset="-122"/>
              </a:rPr>
              <a:t>。</a:t>
            </a:r>
            <a:endParaRPr lang="en-US" altLang="zh-CN" b="1" dirty="0" smtClean="0">
              <a:solidFill>
                <a:srgbClr val="000000"/>
              </a:solidFill>
              <a:latin typeface="仿宋" panose="02010609060101010101" pitchFamily="49" charset="-122"/>
              <a:ea typeface="仿宋" panose="02010609060101010101" pitchFamily="49" charset="-122"/>
            </a:endParaRPr>
          </a:p>
          <a:p>
            <a:pPr marL="228600" lvl="1" eaLnBrk="0" hangingPunct="0">
              <a:lnSpc>
                <a:spcPct val="150000"/>
              </a:lnSpc>
            </a:pPr>
            <a:r>
              <a:rPr lang="en-US" altLang="zh-CN" b="1" dirty="0" smtClean="0">
                <a:solidFill>
                  <a:srgbClr val="000000"/>
                </a:solidFill>
                <a:latin typeface="仿宋" panose="02010609060101010101" pitchFamily="49" charset="-122"/>
                <a:ea typeface="仿宋" panose="02010609060101010101" pitchFamily="49" charset="-122"/>
              </a:rPr>
              <a:t>(</a:t>
            </a:r>
            <a:r>
              <a:rPr lang="zh-CN" altLang="en-US" b="1" dirty="0" smtClean="0">
                <a:solidFill>
                  <a:srgbClr val="000000"/>
                </a:solidFill>
                <a:latin typeface="仿宋" panose="02010609060101010101" pitchFamily="49" charset="-122"/>
                <a:ea typeface="仿宋" panose="02010609060101010101" pitchFamily="49" charset="-122"/>
              </a:rPr>
              <a:t>二）审核</a:t>
            </a:r>
            <a:r>
              <a:rPr lang="zh-CN" altLang="en-US" b="1" dirty="0">
                <a:solidFill>
                  <a:srgbClr val="000000"/>
                </a:solidFill>
                <a:latin typeface="仿宋" panose="02010609060101010101" pitchFamily="49" charset="-122"/>
                <a:ea typeface="仿宋" panose="02010609060101010101" pitchFamily="49" charset="-122"/>
              </a:rPr>
              <a:t>材料</a:t>
            </a:r>
            <a:endParaRPr lang="en-US" altLang="zh-CN" b="1" dirty="0">
              <a:solidFill>
                <a:srgbClr val="000000"/>
              </a:solidFill>
              <a:latin typeface="仿宋" panose="02010609060101010101" pitchFamily="49" charset="-122"/>
              <a:ea typeface="仿宋" panose="02010609060101010101" pitchFamily="49" charset="-122"/>
            </a:endParaRPr>
          </a:p>
          <a:p>
            <a:pPr fontAlgn="b">
              <a:lnSpc>
                <a:spcPct val="150000"/>
              </a:lnSpc>
            </a:pPr>
            <a:r>
              <a:rPr lang="en-US" altLang="zh-CN" dirty="0">
                <a:latin typeface="仿宋" panose="02010609060101010101" pitchFamily="49" charset="-122"/>
                <a:ea typeface="仿宋" panose="02010609060101010101" pitchFamily="49" charset="-122"/>
              </a:rPr>
              <a:t>1.</a:t>
            </a:r>
            <a:r>
              <a:rPr lang="zh-CN" altLang="zh-CN" dirty="0">
                <a:latin typeface="仿宋" panose="02010609060101010101" pitchFamily="49" charset="-122"/>
                <a:ea typeface="仿宋" panose="02010609060101010101" pitchFamily="49" charset="-122"/>
              </a:rPr>
              <a:t>本人有效身份证件</a:t>
            </a:r>
            <a:r>
              <a:rPr lang="zh-CN" altLang="zh-CN" dirty="0" smtClean="0">
                <a:latin typeface="仿宋" panose="02010609060101010101" pitchFamily="49" charset="-122"/>
                <a:ea typeface="仿宋" panose="02010609060101010101" pitchFamily="49" charset="-122"/>
              </a:rPr>
              <a:t>。</a:t>
            </a:r>
            <a:endParaRPr lang="zh-CN" altLang="zh-CN" dirty="0">
              <a:latin typeface="仿宋" panose="02010609060101010101" pitchFamily="49" charset="-122"/>
              <a:ea typeface="仿宋" panose="02010609060101010101" pitchFamily="49" charset="-122"/>
            </a:endParaRPr>
          </a:p>
          <a:p>
            <a:pPr>
              <a:lnSpc>
                <a:spcPct val="150000"/>
              </a:lnSpc>
            </a:pPr>
            <a:r>
              <a:rPr lang="en-US" altLang="zh-CN" dirty="0">
                <a:latin typeface="仿宋" panose="02010609060101010101" pitchFamily="49" charset="-122"/>
                <a:ea typeface="仿宋" panose="02010609060101010101" pitchFamily="49" charset="-122"/>
              </a:rPr>
              <a:t>2.</a:t>
            </a:r>
            <a:r>
              <a:rPr lang="zh-CN" altLang="zh-CN" dirty="0">
                <a:latin typeface="仿宋" panose="02010609060101010101" pitchFamily="49" charset="-122"/>
                <a:ea typeface="仿宋" panose="02010609060101010101" pitchFamily="49" charset="-122"/>
              </a:rPr>
              <a:t>兑换未用完人民币兑回外币现钞业务：原兑换水单。</a:t>
            </a:r>
          </a:p>
          <a:p>
            <a:pPr>
              <a:lnSpc>
                <a:spcPct val="150000"/>
              </a:lnSpc>
            </a:pPr>
            <a:r>
              <a:rPr lang="en-US" altLang="zh-CN" dirty="0">
                <a:latin typeface="仿宋" panose="02010609060101010101" pitchFamily="49" charset="-122"/>
                <a:ea typeface="仿宋" panose="02010609060101010101" pitchFamily="49" charset="-122"/>
              </a:rPr>
              <a:t>3.</a:t>
            </a:r>
            <a:r>
              <a:rPr lang="zh-CN" altLang="zh-CN" dirty="0">
                <a:latin typeface="仿宋" panose="02010609060101010101" pitchFamily="49" charset="-122"/>
                <a:ea typeface="仿宋" panose="02010609060101010101" pitchFamily="49" charset="-122"/>
              </a:rPr>
              <a:t>境内合法的人民币收入购汇：</a:t>
            </a:r>
          </a:p>
          <a:p>
            <a:pPr fontAlgn="b">
              <a:lnSpc>
                <a:spcPct val="150000"/>
              </a:lnSpc>
            </a:pPr>
            <a:r>
              <a:rPr lang="zh-CN" altLang="zh-CN" dirty="0">
                <a:latin typeface="仿宋" panose="02010609060101010101" pitchFamily="49" charset="-122"/>
                <a:ea typeface="仿宋" panose="02010609060101010101" pitchFamily="49" charset="-122"/>
              </a:rPr>
              <a:t>（</a:t>
            </a:r>
            <a:r>
              <a:rPr lang="en-US" altLang="zh-CN" dirty="0">
                <a:latin typeface="仿宋" panose="02010609060101010101" pitchFamily="49" charset="-122"/>
                <a:ea typeface="仿宋" panose="02010609060101010101" pitchFamily="49" charset="-122"/>
              </a:rPr>
              <a:t>1</a:t>
            </a:r>
            <a:r>
              <a:rPr lang="zh-CN" altLang="zh-CN" dirty="0">
                <a:latin typeface="仿宋" panose="02010609060101010101" pitchFamily="49" charset="-122"/>
                <a:ea typeface="仿宋" panose="02010609060101010101" pitchFamily="49" charset="-122"/>
              </a:rPr>
              <a:t>）离休金、离职金、退休金、退职金、抚恤金购汇：款项发放单位证明文件。</a:t>
            </a:r>
          </a:p>
          <a:p>
            <a:pPr fontAlgn="b">
              <a:lnSpc>
                <a:spcPct val="150000"/>
              </a:lnSpc>
            </a:pPr>
            <a:r>
              <a:rPr lang="zh-CN" altLang="zh-CN" dirty="0">
                <a:latin typeface="仿宋" panose="02010609060101010101" pitchFamily="49" charset="-122"/>
                <a:ea typeface="仿宋" panose="02010609060101010101" pitchFamily="49" charset="-122"/>
              </a:rPr>
              <a:t>（</a:t>
            </a:r>
            <a:r>
              <a:rPr lang="en-US" altLang="zh-CN" dirty="0">
                <a:latin typeface="仿宋" panose="02010609060101010101" pitchFamily="49" charset="-122"/>
                <a:ea typeface="仿宋" panose="02010609060101010101" pitchFamily="49" charset="-122"/>
              </a:rPr>
              <a:t>2</a:t>
            </a:r>
            <a:r>
              <a:rPr lang="zh-CN" altLang="zh-CN" dirty="0">
                <a:latin typeface="仿宋" panose="02010609060101010101" pitchFamily="49" charset="-122"/>
                <a:ea typeface="仿宋" panose="02010609060101010101" pitchFamily="49" charset="-122"/>
              </a:rPr>
              <a:t>）职工报酬购汇：雇佣或劳务合同或就业证明、用人单位出具的收入清单</a:t>
            </a:r>
            <a:r>
              <a:rPr lang="zh-CN" altLang="zh-CN" dirty="0" smtClean="0">
                <a:latin typeface="仿宋" panose="02010609060101010101" pitchFamily="49" charset="-122"/>
                <a:ea typeface="仿宋" panose="02010609060101010101" pitchFamily="49" charset="-122"/>
              </a:rPr>
              <a:t>、税</a:t>
            </a:r>
            <a:r>
              <a:rPr lang="zh-CN" altLang="en-US" dirty="0" smtClean="0">
                <a:latin typeface="仿宋" panose="02010609060101010101" pitchFamily="49" charset="-122"/>
                <a:ea typeface="仿宋" panose="02010609060101010101" pitchFamily="49" charset="-122"/>
              </a:rPr>
              <a:t>务</a:t>
            </a:r>
            <a:r>
              <a:rPr lang="zh-CN" altLang="zh-CN" dirty="0" smtClean="0">
                <a:latin typeface="仿宋" panose="02010609060101010101" pitchFamily="49" charset="-122"/>
                <a:ea typeface="仿宋" panose="02010609060101010101" pitchFamily="49" charset="-122"/>
              </a:rPr>
              <a:t>证明</a:t>
            </a:r>
            <a:r>
              <a:rPr lang="zh-CN" altLang="zh-CN" dirty="0">
                <a:latin typeface="仿宋" panose="02010609060101010101" pitchFamily="49" charset="-122"/>
                <a:ea typeface="仿宋" panose="02010609060101010101" pitchFamily="49" charset="-122"/>
              </a:rPr>
              <a:t>。</a:t>
            </a:r>
          </a:p>
          <a:p>
            <a:pPr fontAlgn="b">
              <a:lnSpc>
                <a:spcPct val="150000"/>
              </a:lnSpc>
            </a:pPr>
            <a:r>
              <a:rPr lang="zh-CN" altLang="zh-CN" dirty="0">
                <a:latin typeface="仿宋" panose="02010609060101010101" pitchFamily="49" charset="-122"/>
                <a:ea typeface="仿宋" panose="02010609060101010101" pitchFamily="49" charset="-122"/>
              </a:rPr>
              <a:t>（</a:t>
            </a:r>
            <a:r>
              <a:rPr lang="en-US" altLang="zh-CN" dirty="0">
                <a:latin typeface="仿宋" panose="02010609060101010101" pitchFamily="49" charset="-122"/>
                <a:ea typeface="仿宋" panose="02010609060101010101" pitchFamily="49" charset="-122"/>
              </a:rPr>
              <a:t>3</a:t>
            </a:r>
            <a:r>
              <a:rPr lang="zh-CN" altLang="zh-CN" dirty="0">
                <a:latin typeface="仿宋" panose="02010609060101010101" pitchFamily="49" charset="-122"/>
                <a:ea typeface="仿宋" panose="02010609060101010101" pitchFamily="49" charset="-122"/>
              </a:rPr>
              <a:t>）其他合法经常项目收入购汇</a:t>
            </a:r>
            <a:r>
              <a:rPr lang="en-US" altLang="zh-CN" dirty="0">
                <a:latin typeface="仿宋" panose="02010609060101010101" pitchFamily="49" charset="-122"/>
                <a:ea typeface="仿宋" panose="02010609060101010101" pitchFamily="49" charset="-122"/>
              </a:rPr>
              <a:t>:</a:t>
            </a:r>
            <a:r>
              <a:rPr lang="zh-CN" altLang="zh-CN" dirty="0">
                <a:latin typeface="仿宋" panose="02010609060101010101" pitchFamily="49" charset="-122"/>
                <a:ea typeface="仿宋" panose="02010609060101010101" pitchFamily="49" charset="-122"/>
              </a:rPr>
              <a:t>收入来源证明材料、税</a:t>
            </a:r>
            <a:r>
              <a:rPr lang="zh-CN" altLang="en-US" dirty="0">
                <a:latin typeface="仿宋" panose="02010609060101010101" pitchFamily="49" charset="-122"/>
                <a:ea typeface="仿宋" panose="02010609060101010101" pitchFamily="49" charset="-122"/>
              </a:rPr>
              <a:t>务</a:t>
            </a:r>
            <a:r>
              <a:rPr lang="zh-CN" altLang="zh-CN" dirty="0">
                <a:latin typeface="仿宋" panose="02010609060101010101" pitchFamily="49" charset="-122"/>
                <a:ea typeface="仿宋" panose="02010609060101010101" pitchFamily="49" charset="-122"/>
              </a:rPr>
              <a:t>证明。</a:t>
            </a:r>
          </a:p>
          <a:p>
            <a:pPr>
              <a:lnSpc>
                <a:spcPct val="150000"/>
              </a:lnSpc>
            </a:pPr>
            <a:r>
              <a:rPr lang="en-US" altLang="zh-CN" dirty="0" smtClean="0">
                <a:latin typeface="仿宋" panose="02010609060101010101" pitchFamily="49" charset="-122"/>
                <a:ea typeface="仿宋" panose="02010609060101010101" pitchFamily="49" charset="-122"/>
              </a:rPr>
              <a:t>4.</a:t>
            </a:r>
            <a:r>
              <a:rPr lang="zh-CN" altLang="zh-CN" dirty="0">
                <a:latin typeface="仿宋" panose="02010609060101010101" pitchFamily="49" charset="-122"/>
                <a:ea typeface="仿宋" panose="02010609060101010101" pitchFamily="49" charset="-122"/>
              </a:rPr>
              <a:t>委托他人办理的，还应审核委托人、代理人的有效身份证件，委托人的授权书。</a:t>
            </a:r>
          </a:p>
        </p:txBody>
      </p:sp>
    </p:spTree>
    <p:extLst>
      <p:ext uri="{BB962C8B-B14F-4D97-AF65-F5344CB8AC3E}">
        <p14:creationId xmlns:p14="http://schemas.microsoft.com/office/powerpoint/2010/main" val="310498750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43</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sym typeface="+mn-ea"/>
              </a:rPr>
              <a:t>三、具体业务审核规范</a:t>
            </a:r>
            <a:r>
              <a:rPr lang="zh-CN" altLang="en-US" b="1" dirty="0"/>
              <a:t/>
            </a:r>
            <a:br>
              <a:rPr lang="zh-CN" altLang="en-US" b="1" dirty="0"/>
            </a:b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b="1" dirty="0" smtClean="0">
                <a:solidFill>
                  <a:srgbClr val="000000"/>
                </a:solidFill>
                <a:latin typeface="黑体" panose="02010609060101010101" charset="-122"/>
                <a:ea typeface="黑体" panose="02010609060101010101" charset="-122"/>
              </a:rPr>
              <a:t>十、境外个人购汇业务</a:t>
            </a:r>
            <a:endParaRPr lang="zh-CN" altLang="zh-CN" dirty="0">
              <a:solidFill>
                <a:srgbClr val="000000"/>
              </a:solidFill>
              <a:latin typeface="仿宋" panose="02010609060101010101" pitchFamily="49" charset="-122"/>
              <a:ea typeface="仿宋" panose="02010609060101010101" pitchFamily="49" charset="-122"/>
            </a:endParaRPr>
          </a:p>
        </p:txBody>
      </p:sp>
      <p:sp>
        <p:nvSpPr>
          <p:cNvPr id="30723" name="文本框 2"/>
          <p:cNvSpPr txBox="1"/>
          <p:nvPr/>
        </p:nvSpPr>
        <p:spPr>
          <a:xfrm>
            <a:off x="1405890" y="1793128"/>
            <a:ext cx="9259570" cy="4247317"/>
          </a:xfrm>
          <a:prstGeom prst="rect">
            <a:avLst/>
          </a:prstGeom>
          <a:noFill/>
          <a:ln w="9525">
            <a:noFill/>
          </a:ln>
        </p:spPr>
        <p:txBody>
          <a:bodyPr wrap="square" anchor="t">
            <a:spAutoFit/>
          </a:bodyPr>
          <a:lstStyle/>
          <a:p>
            <a:pPr>
              <a:lnSpc>
                <a:spcPct val="150000"/>
              </a:lnSpc>
            </a:pPr>
            <a:r>
              <a:rPr lang="zh-CN" altLang="en-US" sz="2000" b="1" dirty="0" smtClean="0">
                <a:solidFill>
                  <a:srgbClr val="000000"/>
                </a:solidFill>
                <a:latin typeface="仿宋" panose="02010609060101010101" pitchFamily="49" charset="-122"/>
                <a:ea typeface="仿宋" panose="02010609060101010101" pitchFamily="49" charset="-122"/>
              </a:rPr>
              <a:t> （三）审核要点</a:t>
            </a:r>
            <a:endParaRPr lang="en-US" altLang="zh-CN" sz="2000" b="1" dirty="0" smtClean="0">
              <a:solidFill>
                <a:srgbClr val="000000"/>
              </a:solidFill>
              <a:latin typeface="仿宋" panose="02010609060101010101" pitchFamily="49" charset="-122"/>
              <a:ea typeface="仿宋" panose="02010609060101010101" pitchFamily="49" charset="-122"/>
            </a:endParaRPr>
          </a:p>
          <a:p>
            <a:pPr>
              <a:lnSpc>
                <a:spcPct val="150000"/>
              </a:lnSpc>
            </a:pPr>
            <a:r>
              <a:rPr lang="en-US" altLang="zh-CN" sz="2000" dirty="0" smtClean="0">
                <a:latin typeface="仿宋" panose="02010609060101010101" pitchFamily="49" charset="-122"/>
                <a:ea typeface="仿宋" panose="02010609060101010101" pitchFamily="49" charset="-122"/>
              </a:rPr>
              <a:t>1.</a:t>
            </a:r>
            <a:r>
              <a:rPr lang="zh-CN" altLang="en-US" sz="2000" dirty="0" smtClean="0">
                <a:latin typeface="仿宋" panose="02010609060101010101" pitchFamily="49" charset="-122"/>
                <a:ea typeface="仿宋" panose="02010609060101010101" pitchFamily="49" charset="-122"/>
              </a:rPr>
              <a:t>审核</a:t>
            </a:r>
            <a:r>
              <a:rPr lang="zh-CN" altLang="zh-CN" sz="2000" dirty="0" smtClean="0">
                <a:latin typeface="仿宋" panose="02010609060101010101" pitchFamily="49" charset="-122"/>
                <a:ea typeface="仿宋" panose="02010609060101010101" pitchFamily="49" charset="-122"/>
              </a:rPr>
              <a:t>购</a:t>
            </a:r>
            <a:r>
              <a:rPr lang="zh-CN" altLang="zh-CN" sz="2000" dirty="0">
                <a:latin typeface="仿宋" panose="02010609060101010101" pitchFamily="49" charset="-122"/>
                <a:ea typeface="仿宋" panose="02010609060101010101" pitchFamily="49" charset="-122"/>
              </a:rPr>
              <a:t>汇人民币</a:t>
            </a:r>
            <a:r>
              <a:rPr lang="zh-CN" altLang="zh-CN" sz="2000" dirty="0" smtClean="0">
                <a:latin typeface="仿宋" panose="02010609060101010101" pitchFamily="49" charset="-122"/>
                <a:ea typeface="仿宋" panose="02010609060101010101" pitchFamily="49" charset="-122"/>
              </a:rPr>
              <a:t>资金来源</a:t>
            </a:r>
            <a:endParaRPr lang="en-US" altLang="zh-CN" sz="2000" dirty="0" smtClean="0">
              <a:latin typeface="仿宋" panose="02010609060101010101" pitchFamily="49" charset="-122"/>
              <a:ea typeface="仿宋" panose="02010609060101010101" pitchFamily="49" charset="-122"/>
            </a:endParaRPr>
          </a:p>
          <a:p>
            <a:pPr>
              <a:lnSpc>
                <a:spcPct val="150000"/>
              </a:lnSpc>
            </a:pPr>
            <a:r>
              <a:rPr lang="en-US" altLang="zh-CN" sz="2000" dirty="0" smtClean="0">
                <a:latin typeface="仿宋" panose="02010609060101010101" pitchFamily="49" charset="-122"/>
                <a:ea typeface="仿宋" panose="02010609060101010101" pitchFamily="49" charset="-122"/>
              </a:rPr>
              <a:t>2.</a:t>
            </a:r>
            <a:r>
              <a:rPr lang="zh-CN" altLang="en-US" sz="2000" dirty="0" smtClean="0">
                <a:latin typeface="仿宋" panose="02010609060101010101" pitchFamily="49" charset="-122"/>
                <a:ea typeface="仿宋" panose="02010609060101010101" pitchFamily="49" charset="-122"/>
              </a:rPr>
              <a:t>原兑换水单必须为正本且从兑换之日起不超过</a:t>
            </a:r>
            <a:r>
              <a:rPr lang="en-US" altLang="zh-CN" sz="2000" dirty="0" smtClean="0">
                <a:latin typeface="仿宋" panose="02010609060101010101" pitchFamily="49" charset="-122"/>
                <a:ea typeface="仿宋" panose="02010609060101010101" pitchFamily="49" charset="-122"/>
              </a:rPr>
              <a:t>24</a:t>
            </a:r>
            <a:r>
              <a:rPr lang="zh-CN" altLang="en-US" sz="2000" dirty="0" smtClean="0">
                <a:latin typeface="仿宋" panose="02010609060101010101" pitchFamily="49" charset="-122"/>
                <a:ea typeface="仿宋" panose="02010609060101010101" pitchFamily="49" charset="-122"/>
              </a:rPr>
              <a:t>个月</a:t>
            </a:r>
            <a:endParaRPr lang="en-US" altLang="zh-CN" sz="2000" dirty="0" smtClean="0">
              <a:latin typeface="仿宋" panose="02010609060101010101" pitchFamily="49" charset="-122"/>
              <a:ea typeface="仿宋" panose="02010609060101010101" pitchFamily="49" charset="-122"/>
            </a:endParaRPr>
          </a:p>
          <a:p>
            <a:pPr>
              <a:lnSpc>
                <a:spcPct val="150000"/>
              </a:lnSpc>
            </a:pPr>
            <a:r>
              <a:rPr lang="en-US" altLang="zh-CN" sz="2000" dirty="0" smtClean="0">
                <a:latin typeface="仿宋" panose="02010609060101010101" pitchFamily="49" charset="-122"/>
                <a:ea typeface="仿宋" panose="02010609060101010101" pitchFamily="49" charset="-122"/>
              </a:rPr>
              <a:t>3.</a:t>
            </a:r>
            <a:r>
              <a:rPr lang="zh-CN" altLang="en-US" sz="2000" dirty="0" smtClean="0">
                <a:latin typeface="仿宋" panose="02010609060101010101" pitchFamily="49" charset="-122"/>
                <a:ea typeface="仿宋" panose="02010609060101010101" pitchFamily="49" charset="-122"/>
              </a:rPr>
              <a:t>购汇信息完整准确地录入“个人外汇业务系统”</a:t>
            </a:r>
            <a:endParaRPr lang="en-US" altLang="zh-CN" sz="2000" dirty="0" smtClean="0">
              <a:latin typeface="仿宋" panose="02010609060101010101" pitchFamily="49" charset="-122"/>
              <a:ea typeface="仿宋" panose="02010609060101010101" pitchFamily="49" charset="-122"/>
            </a:endParaRPr>
          </a:p>
          <a:p>
            <a:pPr>
              <a:lnSpc>
                <a:spcPct val="150000"/>
              </a:lnSpc>
            </a:pPr>
            <a:r>
              <a:rPr lang="en-US" altLang="zh-CN" sz="2000" dirty="0" smtClean="0">
                <a:latin typeface="仿宋" panose="02010609060101010101" pitchFamily="49" charset="-122"/>
                <a:ea typeface="仿宋" panose="02010609060101010101" pitchFamily="49" charset="-122"/>
              </a:rPr>
              <a:t>4.</a:t>
            </a:r>
            <a:r>
              <a:rPr lang="zh-CN" altLang="en-US" sz="2000" dirty="0" smtClean="0">
                <a:latin typeface="仿宋" panose="02010609060101010101" pitchFamily="49" charset="-122"/>
                <a:ea typeface="仿宋" panose="02010609060101010101" pitchFamily="49" charset="-122"/>
              </a:rPr>
              <a:t>所购外汇存入账户的，仅限存入本人储蓄账户</a:t>
            </a:r>
            <a:endParaRPr lang="en-US" altLang="zh-CN" sz="2000" dirty="0" smtClean="0">
              <a:latin typeface="仿宋" panose="02010609060101010101" pitchFamily="49" charset="-122"/>
              <a:ea typeface="仿宋" panose="02010609060101010101" pitchFamily="49" charset="-122"/>
            </a:endParaRPr>
          </a:p>
          <a:p>
            <a:pPr>
              <a:lnSpc>
                <a:spcPct val="150000"/>
              </a:lnSpc>
            </a:pPr>
            <a:r>
              <a:rPr lang="en-US" altLang="zh-CN" sz="2000" dirty="0" smtClean="0">
                <a:latin typeface="仿宋" panose="02010609060101010101" pitchFamily="49" charset="-122"/>
                <a:ea typeface="仿宋" panose="02010609060101010101" pitchFamily="49" charset="-122"/>
              </a:rPr>
              <a:t>5.</a:t>
            </a:r>
            <a:r>
              <a:rPr lang="zh-CN" altLang="en-US" sz="2000" dirty="0" smtClean="0">
                <a:latin typeface="仿宋" panose="02010609060101010101" pitchFamily="49" charset="-122"/>
                <a:ea typeface="仿宋" panose="02010609060101010101" pitchFamily="49" charset="-122"/>
              </a:rPr>
              <a:t>使用境外卡在境内提取的人民币需兑回的，应在提现</a:t>
            </a:r>
            <a:r>
              <a:rPr lang="en-US" altLang="zh-CN" sz="2000" dirty="0" smtClean="0">
                <a:latin typeface="仿宋" panose="02010609060101010101" pitchFamily="49" charset="-122"/>
                <a:ea typeface="仿宋" panose="02010609060101010101" pitchFamily="49" charset="-122"/>
              </a:rPr>
              <a:t>24</a:t>
            </a:r>
            <a:r>
              <a:rPr lang="zh-CN" altLang="en-US" sz="2000" dirty="0" smtClean="0">
                <a:latin typeface="仿宋" panose="02010609060101010101" pitchFamily="49" charset="-122"/>
                <a:ea typeface="仿宋" panose="02010609060101010101" pitchFamily="49" charset="-122"/>
              </a:rPr>
              <a:t>个月内凭原交易单据办理</a:t>
            </a:r>
            <a:endParaRPr lang="en-US" altLang="zh-CN" sz="2000" dirty="0" smtClean="0">
              <a:latin typeface="仿宋" panose="02010609060101010101" pitchFamily="49" charset="-122"/>
              <a:ea typeface="仿宋" panose="02010609060101010101" pitchFamily="49" charset="-122"/>
            </a:endParaRPr>
          </a:p>
          <a:p>
            <a:pPr>
              <a:lnSpc>
                <a:spcPct val="150000"/>
              </a:lnSpc>
            </a:pPr>
            <a:r>
              <a:rPr lang="en-US" altLang="zh-CN" sz="2000" dirty="0" smtClean="0">
                <a:latin typeface="仿宋" panose="02010609060101010101" pitchFamily="49" charset="-122"/>
                <a:ea typeface="仿宋" panose="02010609060101010101" pitchFamily="49" charset="-122"/>
              </a:rPr>
              <a:t>6.</a:t>
            </a:r>
            <a:r>
              <a:rPr lang="zh-CN" altLang="en-US" sz="2000" dirty="0" smtClean="0">
                <a:latin typeface="仿宋" panose="02010609060101010101" pitchFamily="49" charset="-122"/>
                <a:ea typeface="仿宋" panose="02010609060101010101" pitchFamily="49" charset="-122"/>
              </a:rPr>
              <a:t>提供的材料为传真或网上下载件的，须有客户签字；无法留存原件的须加盖业务印记复印留存。</a:t>
            </a:r>
            <a:endParaRPr lang="zh-CN" altLang="zh-CN" sz="2000" dirty="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150701378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44</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noProof="1" smtClean="0">
                <a:solidFill>
                  <a:srgbClr val="000000"/>
                </a:solidFill>
                <a:latin typeface="楷体" panose="02010609060101010101" charset="-122"/>
                <a:ea typeface="楷体" panose="02010609060101010101" charset="-122"/>
                <a:sym typeface="+mn-ea"/>
              </a:rPr>
              <a:t>三</a:t>
            </a:r>
            <a:r>
              <a:rPr lang="zh-CN" altLang="en-US" noProof="1">
                <a:solidFill>
                  <a:srgbClr val="000000"/>
                </a:solidFill>
                <a:latin typeface="楷体" panose="02010609060101010101" charset="-122"/>
                <a:ea typeface="楷体" panose="02010609060101010101" charset="-122"/>
                <a:sym typeface="+mn-ea"/>
              </a:rPr>
              <a:t>、具体业务审核规范</a:t>
            </a: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b="1" dirty="0">
                <a:solidFill>
                  <a:srgbClr val="000000"/>
                </a:solidFill>
                <a:latin typeface="黑体" panose="02010609060101010101" charset="-122"/>
                <a:ea typeface="黑体" panose="02010609060101010101" charset="-122"/>
              </a:rPr>
              <a:t>十、境外个人购汇业务</a:t>
            </a:r>
            <a:endParaRPr lang="zh-CN" altLang="zh-CN" sz="2400" dirty="0">
              <a:solidFill>
                <a:srgbClr val="000000"/>
              </a:solidFill>
              <a:latin typeface="仿宋" panose="02010609060101010101" pitchFamily="49" charset="-122"/>
              <a:ea typeface="仿宋" panose="02010609060101010101" pitchFamily="49" charset="-122"/>
            </a:endParaRPr>
          </a:p>
        </p:txBody>
      </p:sp>
      <p:sp>
        <p:nvSpPr>
          <p:cNvPr id="2" name="矩形 1"/>
          <p:cNvSpPr/>
          <p:nvPr/>
        </p:nvSpPr>
        <p:spPr>
          <a:xfrm>
            <a:off x="783523" y="1792819"/>
            <a:ext cx="10937174" cy="2446824"/>
          </a:xfrm>
          <a:prstGeom prst="rect">
            <a:avLst/>
          </a:prstGeom>
          <a:solidFill>
            <a:schemeClr val="accent1">
              <a:lumMod val="20000"/>
              <a:lumOff val="80000"/>
            </a:schemeClr>
          </a:solidFill>
        </p:spPr>
        <p:txBody>
          <a:bodyPr wrap="square">
            <a:spAutoFit/>
          </a:bodyPr>
          <a:lstStyle/>
          <a:p>
            <a:pPr fontAlgn="b">
              <a:lnSpc>
                <a:spcPct val="150000"/>
              </a:lnSpc>
            </a:pPr>
            <a:r>
              <a:rPr lang="zh-CN" altLang="en-US" sz="1700" b="1" dirty="0" smtClean="0">
                <a:latin typeface="仿宋" panose="02010609060101010101" pitchFamily="49" charset="-122"/>
                <a:ea typeface="仿宋" panose="02010609060101010101" pitchFamily="49" charset="-122"/>
              </a:rPr>
              <a:t>案例描述</a:t>
            </a:r>
            <a:endParaRPr lang="en-US" altLang="zh-CN" sz="1700" b="1" dirty="0" smtClean="0">
              <a:latin typeface="仿宋" panose="02010609060101010101" pitchFamily="49" charset="-122"/>
              <a:ea typeface="仿宋" panose="02010609060101010101" pitchFamily="49" charset="-122"/>
            </a:endParaRPr>
          </a:p>
          <a:p>
            <a:pPr fontAlgn="b">
              <a:lnSpc>
                <a:spcPct val="150000"/>
              </a:lnSpc>
            </a:pPr>
            <a:r>
              <a:rPr lang="en-US" altLang="zh-CN" sz="1700" dirty="0" smtClean="0">
                <a:latin typeface="仿宋" panose="02010609060101010101" pitchFamily="49" charset="-122"/>
                <a:ea typeface="仿宋" panose="02010609060101010101" pitchFamily="49" charset="-122"/>
              </a:rPr>
              <a:t>    2018</a:t>
            </a:r>
            <a:r>
              <a:rPr lang="zh-CN" altLang="en-US" sz="1700" dirty="0" smtClean="0">
                <a:latin typeface="仿宋" panose="02010609060101010101" pitchFamily="49" charset="-122"/>
                <a:ea typeface="仿宋" panose="02010609060101010101" pitchFamily="49" charset="-122"/>
              </a:rPr>
              <a:t>年</a:t>
            </a:r>
            <a:r>
              <a:rPr lang="en-US" altLang="zh-CN" sz="1700" dirty="0" smtClean="0">
                <a:latin typeface="仿宋" panose="02010609060101010101" pitchFamily="49" charset="-122"/>
                <a:ea typeface="仿宋" panose="02010609060101010101" pitchFamily="49" charset="-122"/>
              </a:rPr>
              <a:t>6</a:t>
            </a:r>
            <a:r>
              <a:rPr lang="zh-CN" altLang="en-US" sz="1700" dirty="0" smtClean="0">
                <a:latin typeface="仿宋" panose="02010609060101010101" pitchFamily="49" charset="-122"/>
                <a:ea typeface="仿宋" panose="02010609060101010101" pitchFamily="49" charset="-122"/>
              </a:rPr>
              <a:t>月，</a:t>
            </a:r>
            <a:r>
              <a:rPr lang="zh-CN" altLang="zh-CN" sz="1700" dirty="0" smtClean="0">
                <a:latin typeface="仿宋" panose="02010609060101010101" pitchFamily="49" charset="-122"/>
                <a:ea typeface="仿宋" panose="02010609060101010101" pitchFamily="49" charset="-122"/>
              </a:rPr>
              <a:t>境</a:t>
            </a:r>
            <a:r>
              <a:rPr lang="zh-CN" altLang="en-US" sz="1700" dirty="0" smtClean="0">
                <a:latin typeface="仿宋" panose="02010609060101010101" pitchFamily="49" charset="-122"/>
                <a:ea typeface="仿宋" panose="02010609060101010101" pitchFamily="49" charset="-122"/>
              </a:rPr>
              <a:t>外</a:t>
            </a:r>
            <a:r>
              <a:rPr lang="zh-CN" altLang="zh-CN" sz="1700" dirty="0" smtClean="0">
                <a:latin typeface="仿宋" panose="02010609060101010101" pitchFamily="49" charset="-122"/>
                <a:ea typeface="仿宋" panose="02010609060101010101" pitchFamily="49" charset="-122"/>
              </a:rPr>
              <a:t>个人</a:t>
            </a:r>
            <a:r>
              <a:rPr lang="en-US" altLang="zh-CN" sz="1700" dirty="0" smtClean="0">
                <a:latin typeface="仿宋" panose="02010609060101010101" pitchFamily="49" charset="-122"/>
                <a:ea typeface="仿宋" panose="02010609060101010101" pitchFamily="49" charset="-122"/>
              </a:rPr>
              <a:t>A</a:t>
            </a:r>
            <a:r>
              <a:rPr lang="zh-CN" altLang="en-US" sz="1700" dirty="0" smtClean="0">
                <a:latin typeface="仿宋" panose="02010609060101010101" pitchFamily="49" charset="-122"/>
                <a:ea typeface="仿宋" panose="02010609060101010101" pitchFamily="49" charset="-122"/>
              </a:rPr>
              <a:t>持本人借记卡到</a:t>
            </a:r>
            <a:r>
              <a:rPr lang="en-US" altLang="zh-CN" sz="1700" dirty="0" smtClean="0">
                <a:latin typeface="仿宋" panose="02010609060101010101" pitchFamily="49" charset="-122"/>
                <a:ea typeface="仿宋" panose="02010609060101010101" pitchFamily="49" charset="-122"/>
              </a:rPr>
              <a:t>B</a:t>
            </a:r>
            <a:r>
              <a:rPr lang="zh-CN" altLang="zh-CN" sz="1700" dirty="0" smtClean="0">
                <a:latin typeface="仿宋" panose="02010609060101010101" pitchFamily="49" charset="-122"/>
                <a:ea typeface="仿宋" panose="02010609060101010101" pitchFamily="49" charset="-122"/>
              </a:rPr>
              <a:t>银行</a:t>
            </a:r>
            <a:r>
              <a:rPr lang="zh-CN" altLang="en-US" sz="1700" dirty="0" smtClean="0">
                <a:latin typeface="仿宋" panose="02010609060101010101" pitchFamily="49" charset="-122"/>
                <a:ea typeface="仿宋" panose="02010609060101010101" pitchFamily="49" charset="-122"/>
              </a:rPr>
              <a:t>要求办理个人购汇</a:t>
            </a:r>
            <a:r>
              <a:rPr lang="en-US" altLang="zh-CN" sz="1700" dirty="0" smtClean="0">
                <a:latin typeface="仿宋" panose="02010609060101010101" pitchFamily="49" charset="-122"/>
                <a:ea typeface="仿宋" panose="02010609060101010101" pitchFamily="49" charset="-122"/>
              </a:rPr>
              <a:t>EUR1140</a:t>
            </a:r>
            <a:r>
              <a:rPr lang="zh-CN" altLang="en-US" sz="1700" dirty="0" smtClean="0">
                <a:latin typeface="仿宋" panose="02010609060101010101" pitchFamily="49" charset="-122"/>
                <a:ea typeface="仿宋" panose="02010609060101010101" pitchFamily="49" charset="-122"/>
              </a:rPr>
              <a:t>。</a:t>
            </a:r>
            <a:endParaRPr lang="en-US" altLang="zh-CN" sz="1700" dirty="0" smtClean="0">
              <a:latin typeface="仿宋" panose="02010609060101010101" pitchFamily="49" charset="-122"/>
              <a:ea typeface="仿宋" panose="02010609060101010101" pitchFamily="49" charset="-122"/>
            </a:endParaRPr>
          </a:p>
          <a:p>
            <a:pPr fontAlgn="b">
              <a:lnSpc>
                <a:spcPct val="150000"/>
              </a:lnSpc>
            </a:pPr>
            <a:r>
              <a:rPr lang="en-US" altLang="zh-CN" sz="1700" dirty="0">
                <a:latin typeface="仿宋" panose="02010609060101010101" pitchFamily="49" charset="-122"/>
                <a:ea typeface="仿宋" panose="02010609060101010101" pitchFamily="49" charset="-122"/>
              </a:rPr>
              <a:t> </a:t>
            </a:r>
            <a:r>
              <a:rPr lang="en-US" altLang="zh-CN" sz="1700" dirty="0" smtClean="0">
                <a:latin typeface="仿宋" panose="02010609060101010101" pitchFamily="49" charset="-122"/>
                <a:ea typeface="仿宋" panose="02010609060101010101" pitchFamily="49" charset="-122"/>
              </a:rPr>
              <a:t>   </a:t>
            </a:r>
            <a:r>
              <a:rPr lang="zh-CN" altLang="en-US" sz="1700" dirty="0" smtClean="0">
                <a:latin typeface="仿宋" panose="02010609060101010101" pitchFamily="49" charset="-122"/>
                <a:ea typeface="仿宋" panose="02010609060101010101" pitchFamily="49" charset="-122"/>
              </a:rPr>
              <a:t>因为境外个人无年度化便利额度，</a:t>
            </a:r>
            <a:r>
              <a:rPr lang="en-US" altLang="zh-CN" sz="1700" dirty="0" smtClean="0">
                <a:latin typeface="仿宋" panose="02010609060101010101" pitchFamily="49" charset="-122"/>
                <a:ea typeface="仿宋" panose="02010609060101010101" pitchFamily="49" charset="-122"/>
              </a:rPr>
              <a:t>B</a:t>
            </a:r>
            <a:r>
              <a:rPr lang="zh-CN" altLang="en-US" sz="1700" dirty="0" smtClean="0">
                <a:latin typeface="仿宋" panose="02010609060101010101" pitchFamily="49" charset="-122"/>
                <a:ea typeface="仿宋" panose="02010609060101010101" pitchFamily="49" charset="-122"/>
              </a:rPr>
              <a:t>银行请客户提供了本人有效护照、聘用合同以及完税证明。根据客户提供的材料，客户为某大学聘用的外籍教师，拥有合法有效身份证件，所持证件与借记卡开户留存资料一致。柜员还查询了客户购汇人民币资金来源，为借记卡上的每月工资收入，与完税证明上金额匹配。于是，柜员在留存资料并完成个人外汇业务信息系统录入后，为客户办理了此笔购汇业务。</a:t>
            </a:r>
            <a:endParaRPr lang="zh-CN" altLang="zh-CN" sz="1700" dirty="0">
              <a:latin typeface="仿宋" panose="02010609060101010101" pitchFamily="49" charset="-122"/>
              <a:ea typeface="仿宋" panose="02010609060101010101" pitchFamily="49" charset="-122"/>
            </a:endParaRPr>
          </a:p>
        </p:txBody>
      </p:sp>
      <p:sp>
        <p:nvSpPr>
          <p:cNvPr id="3" name="圆角矩形 2"/>
          <p:cNvSpPr/>
          <p:nvPr/>
        </p:nvSpPr>
        <p:spPr>
          <a:xfrm>
            <a:off x="783523" y="4244741"/>
            <a:ext cx="10942822" cy="188396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zh-CN" altLang="en-US" sz="1600" b="1" dirty="0" smtClean="0">
                <a:solidFill>
                  <a:srgbClr val="C00000"/>
                </a:solidFill>
                <a:latin typeface="方正仿宋_GBK" panose="03000509000000000000" pitchFamily="65" charset="-122"/>
                <a:ea typeface="方正仿宋_GBK" panose="03000509000000000000" pitchFamily="65" charset="-122"/>
                <a:cs typeface="方正仿宋_GBK" panose="03000509000000000000" pitchFamily="65" charset="-122"/>
              </a:rPr>
              <a:t>案例解析</a:t>
            </a:r>
            <a:endParaRPr lang="en-US" altLang="zh-CN" sz="1600" b="1" dirty="0" smtClean="0">
              <a:solidFill>
                <a:srgbClr val="C00000"/>
              </a:solidFill>
              <a:latin typeface="方正仿宋_GBK" panose="03000509000000000000" pitchFamily="65" charset="-122"/>
              <a:ea typeface="方正仿宋_GBK" panose="03000509000000000000" pitchFamily="65" charset="-122"/>
              <a:cs typeface="方正仿宋_GBK" panose="03000509000000000000" pitchFamily="65" charset="-122"/>
            </a:endParaRPr>
          </a:p>
          <a:p>
            <a:pPr>
              <a:lnSpc>
                <a:spcPct val="150000"/>
              </a:lnSpc>
            </a:pPr>
            <a:r>
              <a:rPr lang="zh-CN" altLang="en-US" sz="1600" dirty="0" smtClean="0">
                <a:solidFill>
                  <a:schemeClr val="tx1"/>
                </a:solidFill>
                <a:latin typeface="方正仿宋_GBK" panose="03000509000000000000" pitchFamily="65" charset="-122"/>
                <a:ea typeface="方正仿宋_GBK" panose="03000509000000000000" pitchFamily="65" charset="-122"/>
                <a:cs typeface="方正仿宋_GBK" panose="03000509000000000000" pitchFamily="65" charset="-122"/>
              </a:rPr>
              <a:t>对于境外个人的购汇交易，要对客户的人民币资金来源进行核实，重点审核材料的真实性和一致性。</a:t>
            </a:r>
            <a:endParaRPr lang="en-US" altLang="zh-CN" sz="1600" dirty="0" smtClean="0">
              <a:solidFill>
                <a:schemeClr val="tx1"/>
              </a:solidFill>
              <a:latin typeface="方正仿宋_GBK" panose="03000509000000000000" pitchFamily="65" charset="-122"/>
              <a:ea typeface="方正仿宋_GBK" panose="03000509000000000000" pitchFamily="65" charset="-122"/>
              <a:cs typeface="方正仿宋_GBK" panose="03000509000000000000" pitchFamily="65" charset="-122"/>
            </a:endParaRPr>
          </a:p>
          <a:p>
            <a:pPr>
              <a:lnSpc>
                <a:spcPct val="150000"/>
              </a:lnSpc>
            </a:pPr>
            <a:r>
              <a:rPr lang="zh-CN" altLang="en-US" sz="1600" dirty="0" smtClean="0">
                <a:solidFill>
                  <a:schemeClr val="tx1"/>
                </a:solidFill>
                <a:latin typeface="方正仿宋_GBK" panose="03000509000000000000" pitchFamily="65" charset="-122"/>
                <a:ea typeface="方正仿宋_GBK" panose="03000509000000000000" pitchFamily="65" charset="-122"/>
                <a:cs typeface="方正仿宋_GBK" panose="03000509000000000000" pitchFamily="65" charset="-122"/>
              </a:rPr>
              <a:t>在录入个人外汇业务系统时，应在备注栏注明审核材料的主要信息，如“非居民购汇，已提供</a:t>
            </a:r>
            <a:r>
              <a:rPr lang="en-US" altLang="zh-CN" sz="1600" dirty="0" smtClean="0">
                <a:solidFill>
                  <a:schemeClr val="tx1"/>
                </a:solidFill>
                <a:latin typeface="方正仿宋_GBK" panose="03000509000000000000" pitchFamily="65" charset="-122"/>
                <a:ea typeface="方正仿宋_GBK" panose="03000509000000000000" pitchFamily="65" charset="-122"/>
                <a:cs typeface="方正仿宋_GBK" panose="03000509000000000000" pitchFamily="65" charset="-122"/>
              </a:rPr>
              <a:t>xx</a:t>
            </a:r>
            <a:r>
              <a:rPr lang="zh-CN" altLang="en-US" sz="1600" dirty="0" smtClean="0">
                <a:solidFill>
                  <a:schemeClr val="tx1"/>
                </a:solidFill>
                <a:latin typeface="方正仿宋_GBK" panose="03000509000000000000" pitchFamily="65" charset="-122"/>
                <a:ea typeface="方正仿宋_GBK" panose="03000509000000000000" pitchFamily="65" charset="-122"/>
                <a:cs typeface="方正仿宋_GBK" panose="03000509000000000000" pitchFamily="65" charset="-122"/>
              </a:rPr>
              <a:t>大学聘用合同和完税证明”。</a:t>
            </a:r>
            <a:endParaRPr lang="en-US" altLang="zh-CN" sz="1600" dirty="0" smtClean="0">
              <a:solidFill>
                <a:schemeClr val="tx1"/>
              </a:solidFill>
              <a:latin typeface="方正仿宋_GBK" panose="03000509000000000000" pitchFamily="65" charset="-122"/>
              <a:ea typeface="方正仿宋_GBK" panose="03000509000000000000" pitchFamily="65" charset="-122"/>
              <a:cs typeface="方正仿宋_GBK" panose="03000509000000000000" pitchFamily="65" charset="-122"/>
            </a:endParaRPr>
          </a:p>
          <a:p>
            <a:pPr>
              <a:lnSpc>
                <a:spcPct val="150000"/>
              </a:lnSpc>
            </a:pPr>
            <a:r>
              <a:rPr lang="zh-CN" altLang="en-US" sz="1600" dirty="0" smtClean="0">
                <a:solidFill>
                  <a:schemeClr val="tx1"/>
                </a:solidFill>
                <a:latin typeface="方正仿宋_GBK" panose="03000509000000000000" pitchFamily="65" charset="-122"/>
                <a:ea typeface="方正仿宋_GBK" panose="03000509000000000000" pitchFamily="65" charset="-122"/>
                <a:cs typeface="方正仿宋_GBK" panose="03000509000000000000" pitchFamily="65" charset="-122"/>
              </a:rPr>
              <a:t>鉴于目前完税证明已实现自助打印，且无次数限制，应关注个人是否使用同一批单证重复购汇。</a:t>
            </a:r>
            <a:endParaRPr lang="zh-CN" altLang="en-US" sz="1600" dirty="0">
              <a:solidFill>
                <a:schemeClr val="tx1"/>
              </a:solidFill>
              <a:latin typeface="方正仿宋_GBK" panose="03000509000000000000" pitchFamily="65" charset="-122"/>
              <a:ea typeface="方正仿宋_GBK" panose="03000509000000000000" pitchFamily="65" charset="-122"/>
              <a:cs typeface="方正仿宋_GBK" panose="03000509000000000000" pitchFamily="65" charset="-122"/>
            </a:endParaRPr>
          </a:p>
        </p:txBody>
      </p:sp>
    </p:spTree>
    <p:extLst>
      <p:ext uri="{BB962C8B-B14F-4D97-AF65-F5344CB8AC3E}">
        <p14:creationId xmlns:p14="http://schemas.microsoft.com/office/powerpoint/2010/main" val="120397608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45</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sym typeface="+mn-ea"/>
              </a:rPr>
              <a:t>三、具体业务审核规范</a:t>
            </a:r>
            <a:r>
              <a:rPr lang="zh-CN" altLang="en-US" b="1" dirty="0"/>
              <a:t/>
            </a:r>
            <a:br>
              <a:rPr lang="zh-CN" altLang="en-US" b="1" dirty="0"/>
            </a:b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b="1" dirty="0" smtClean="0">
                <a:solidFill>
                  <a:srgbClr val="000000"/>
                </a:solidFill>
                <a:latin typeface="黑体" panose="02010609060101010101" charset="-122"/>
                <a:ea typeface="黑体" panose="02010609060101010101" charset="-122"/>
              </a:rPr>
              <a:t>十一、应录入个人外汇业务系统的业务</a:t>
            </a:r>
            <a:endParaRPr lang="zh-CN" altLang="zh-CN" dirty="0">
              <a:solidFill>
                <a:srgbClr val="000000"/>
              </a:solidFill>
              <a:latin typeface="仿宋" panose="02010609060101010101" pitchFamily="49" charset="-122"/>
              <a:ea typeface="仿宋" panose="02010609060101010101" pitchFamily="49" charset="-122"/>
            </a:endParaRPr>
          </a:p>
        </p:txBody>
      </p:sp>
      <p:sp>
        <p:nvSpPr>
          <p:cNvPr id="30723" name="文本框 2"/>
          <p:cNvSpPr txBox="1"/>
          <p:nvPr/>
        </p:nvSpPr>
        <p:spPr>
          <a:xfrm>
            <a:off x="1262330" y="1979005"/>
            <a:ext cx="9546690" cy="3647152"/>
          </a:xfrm>
          <a:prstGeom prst="rect">
            <a:avLst/>
          </a:prstGeom>
          <a:noFill/>
          <a:ln w="9525">
            <a:noFill/>
          </a:ln>
        </p:spPr>
        <p:txBody>
          <a:bodyPr wrap="square" anchor="t">
            <a:spAutoFit/>
          </a:bodyPr>
          <a:lstStyle/>
          <a:p>
            <a:pPr>
              <a:lnSpc>
                <a:spcPct val="150000"/>
              </a:lnSpc>
            </a:pPr>
            <a:r>
              <a:rPr lang="zh-CN" altLang="zh-CN" sz="2200" dirty="0" smtClean="0">
                <a:latin typeface="仿宋" panose="02010609060101010101" pitchFamily="49" charset="-122"/>
                <a:ea typeface="仿宋" panose="02010609060101010101" pitchFamily="49" charset="-122"/>
              </a:rPr>
              <a:t>除</a:t>
            </a:r>
            <a:r>
              <a:rPr lang="zh-CN" altLang="zh-CN" sz="2200" dirty="0">
                <a:latin typeface="仿宋" panose="02010609060101010101" pitchFamily="49" charset="-122"/>
                <a:ea typeface="仿宋" panose="02010609060101010101" pitchFamily="49" charset="-122"/>
              </a:rPr>
              <a:t>以下情况外，客户主动发起的结售汇交易银行都需</a:t>
            </a:r>
            <a:r>
              <a:rPr lang="zh-CN" altLang="zh-CN" sz="2200" dirty="0" smtClean="0">
                <a:latin typeface="仿宋" panose="02010609060101010101" pitchFamily="49" charset="-122"/>
                <a:ea typeface="仿宋" panose="02010609060101010101" pitchFamily="49" charset="-122"/>
              </a:rPr>
              <a:t>录入</a:t>
            </a:r>
            <a:r>
              <a:rPr lang="zh-CN" altLang="en-US" sz="2200" dirty="0" smtClean="0">
                <a:latin typeface="仿宋" panose="02010609060101010101" pitchFamily="49" charset="-122"/>
                <a:ea typeface="仿宋" panose="02010609060101010101" pitchFamily="49" charset="-122"/>
              </a:rPr>
              <a:t>个人外汇业务系统</a:t>
            </a:r>
            <a:r>
              <a:rPr lang="zh-CN" altLang="zh-CN" sz="2200" dirty="0" smtClean="0">
                <a:latin typeface="仿宋" panose="02010609060101010101" pitchFamily="49" charset="-122"/>
                <a:ea typeface="仿宋" panose="02010609060101010101" pitchFamily="49" charset="-122"/>
              </a:rPr>
              <a:t>：</a:t>
            </a:r>
            <a:endParaRPr lang="zh-CN" altLang="zh-CN" sz="2200" dirty="0">
              <a:latin typeface="仿宋" panose="02010609060101010101" pitchFamily="49" charset="-122"/>
              <a:ea typeface="仿宋" panose="02010609060101010101" pitchFamily="49" charset="-122"/>
            </a:endParaRPr>
          </a:p>
          <a:p>
            <a:pPr fontAlgn="b">
              <a:lnSpc>
                <a:spcPct val="150000"/>
              </a:lnSpc>
            </a:pPr>
            <a:r>
              <a:rPr lang="en-US" altLang="zh-CN" sz="2200" dirty="0">
                <a:latin typeface="仿宋" panose="02010609060101010101" pitchFamily="49" charset="-122"/>
                <a:ea typeface="仿宋" panose="02010609060101010101" pitchFamily="49" charset="-122"/>
              </a:rPr>
              <a:t>1.</a:t>
            </a:r>
            <a:r>
              <a:rPr lang="zh-CN" altLang="zh-CN" sz="2200" dirty="0">
                <a:latin typeface="仿宋" panose="02010609060101010101" pitchFamily="49" charset="-122"/>
                <a:ea typeface="仿宋" panose="02010609060101010101" pitchFamily="49" charset="-122"/>
              </a:rPr>
              <a:t>通过外币代兑点发生的结汇；</a:t>
            </a:r>
          </a:p>
          <a:p>
            <a:pPr fontAlgn="b">
              <a:lnSpc>
                <a:spcPct val="150000"/>
              </a:lnSpc>
            </a:pPr>
            <a:r>
              <a:rPr lang="en-US" altLang="zh-CN" sz="2200" dirty="0">
                <a:latin typeface="仿宋" panose="02010609060101010101" pitchFamily="49" charset="-122"/>
                <a:ea typeface="仿宋" panose="02010609060101010101" pitchFamily="49" charset="-122"/>
              </a:rPr>
              <a:t>2.</a:t>
            </a:r>
            <a:r>
              <a:rPr lang="zh-CN" altLang="zh-CN" sz="2200" dirty="0">
                <a:latin typeface="仿宋" panose="02010609060101010101" pitchFamily="49" charset="-122"/>
                <a:ea typeface="仿宋" panose="02010609060101010101" pitchFamily="49" charset="-122"/>
              </a:rPr>
              <a:t>通过银行柜台尾零结汇、转利息结汇等小于等值</a:t>
            </a:r>
            <a:r>
              <a:rPr lang="en-US" altLang="zh-CN" sz="2200" dirty="0">
                <a:latin typeface="仿宋" panose="02010609060101010101" pitchFamily="49" charset="-122"/>
                <a:ea typeface="仿宋" panose="02010609060101010101" pitchFamily="49" charset="-122"/>
              </a:rPr>
              <a:t>100</a:t>
            </a:r>
            <a:r>
              <a:rPr lang="zh-CN" altLang="zh-CN" sz="2200" dirty="0">
                <a:latin typeface="仿宋" panose="02010609060101010101" pitchFamily="49" charset="-122"/>
                <a:ea typeface="仿宋" panose="02010609060101010101" pitchFamily="49" charset="-122"/>
              </a:rPr>
              <a:t>美元（含</a:t>
            </a:r>
            <a:r>
              <a:rPr lang="en-US" altLang="zh-CN" sz="2200" dirty="0">
                <a:latin typeface="仿宋" panose="02010609060101010101" pitchFamily="49" charset="-122"/>
                <a:ea typeface="仿宋" panose="02010609060101010101" pitchFamily="49" charset="-122"/>
              </a:rPr>
              <a:t>100</a:t>
            </a:r>
            <a:r>
              <a:rPr lang="zh-CN" altLang="zh-CN" sz="2200" dirty="0">
                <a:latin typeface="仿宋" panose="02010609060101010101" pitchFamily="49" charset="-122"/>
                <a:ea typeface="仿宋" panose="02010609060101010101" pitchFamily="49" charset="-122"/>
              </a:rPr>
              <a:t>美元）的结汇；</a:t>
            </a:r>
          </a:p>
          <a:p>
            <a:pPr fontAlgn="b">
              <a:lnSpc>
                <a:spcPct val="150000"/>
              </a:lnSpc>
            </a:pPr>
            <a:r>
              <a:rPr lang="en-US" altLang="zh-CN" sz="2200" dirty="0">
                <a:latin typeface="仿宋" panose="02010609060101010101" pitchFamily="49" charset="-122"/>
                <a:ea typeface="仿宋" panose="02010609060101010101" pitchFamily="49" charset="-122"/>
              </a:rPr>
              <a:t>3.</a:t>
            </a:r>
            <a:r>
              <a:rPr lang="zh-CN" altLang="zh-CN" sz="2200" dirty="0">
                <a:latin typeface="仿宋" panose="02010609060101010101" pitchFamily="49" charset="-122"/>
                <a:ea typeface="仿宋" panose="02010609060101010101" pitchFamily="49" charset="-122"/>
              </a:rPr>
              <a:t>外币卡境内消费结汇；</a:t>
            </a:r>
          </a:p>
          <a:p>
            <a:pPr fontAlgn="b">
              <a:lnSpc>
                <a:spcPct val="150000"/>
              </a:lnSpc>
            </a:pPr>
            <a:r>
              <a:rPr lang="en-US" altLang="zh-CN" sz="2200" dirty="0">
                <a:latin typeface="仿宋" panose="02010609060101010101" pitchFamily="49" charset="-122"/>
                <a:ea typeface="仿宋" panose="02010609060101010101" pitchFamily="49" charset="-122"/>
              </a:rPr>
              <a:t>4.</a:t>
            </a:r>
            <a:r>
              <a:rPr lang="zh-CN" altLang="zh-CN" sz="2200" dirty="0">
                <a:latin typeface="仿宋" panose="02010609060101010101" pitchFamily="49" charset="-122"/>
                <a:ea typeface="仿宋" panose="02010609060101010101" pitchFamily="49" charset="-122"/>
              </a:rPr>
              <a:t>境外卡通过自助银行设备提取人民币现钞；</a:t>
            </a:r>
          </a:p>
          <a:p>
            <a:pPr fontAlgn="b">
              <a:lnSpc>
                <a:spcPct val="150000"/>
              </a:lnSpc>
            </a:pPr>
            <a:r>
              <a:rPr lang="en-US" altLang="zh-CN" sz="2200" dirty="0">
                <a:latin typeface="仿宋" panose="02010609060101010101" pitchFamily="49" charset="-122"/>
                <a:ea typeface="仿宋" panose="02010609060101010101" pitchFamily="49" charset="-122"/>
              </a:rPr>
              <a:t>5.</a:t>
            </a:r>
            <a:r>
              <a:rPr lang="zh-CN" altLang="zh-CN" sz="2200" dirty="0">
                <a:latin typeface="仿宋" panose="02010609060101010101" pitchFamily="49" charset="-122"/>
                <a:ea typeface="仿宋" panose="02010609060101010101" pitchFamily="49" charset="-122"/>
              </a:rPr>
              <a:t>境内卡境外使用购汇还款；</a:t>
            </a:r>
          </a:p>
        </p:txBody>
      </p:sp>
    </p:spTree>
    <p:extLst>
      <p:ext uri="{BB962C8B-B14F-4D97-AF65-F5344CB8AC3E}">
        <p14:creationId xmlns:p14="http://schemas.microsoft.com/office/powerpoint/2010/main" val="405333118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46</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sym typeface="+mn-ea"/>
              </a:rPr>
              <a:t>三、具体业务审核规范</a:t>
            </a:r>
            <a:r>
              <a:rPr lang="zh-CN" altLang="en-US" b="1" dirty="0"/>
              <a:t/>
            </a:r>
            <a:br>
              <a:rPr lang="zh-CN" altLang="en-US" b="1" dirty="0"/>
            </a:b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b="1" dirty="0" smtClean="0">
                <a:solidFill>
                  <a:srgbClr val="000000"/>
                </a:solidFill>
                <a:latin typeface="黑体" panose="02010609060101010101" charset="-122"/>
                <a:ea typeface="黑体" panose="02010609060101010101" charset="-122"/>
              </a:rPr>
              <a:t>十</a:t>
            </a:r>
            <a:r>
              <a:rPr lang="zh-CN" altLang="en-US" sz="2400" b="1" dirty="0">
                <a:solidFill>
                  <a:srgbClr val="000000"/>
                </a:solidFill>
                <a:latin typeface="黑体" panose="02010609060101010101" charset="-122"/>
                <a:ea typeface="黑体" panose="02010609060101010101" charset="-122"/>
              </a:rPr>
              <a:t>二</a:t>
            </a:r>
            <a:r>
              <a:rPr lang="zh-CN" altLang="en-US" sz="2400" b="1" dirty="0" smtClean="0">
                <a:solidFill>
                  <a:srgbClr val="000000"/>
                </a:solidFill>
                <a:latin typeface="黑体" panose="02010609060101010101" charset="-122"/>
                <a:ea typeface="黑体" panose="02010609060101010101" charset="-122"/>
              </a:rPr>
              <a:t>、个人境内外汇划转</a:t>
            </a:r>
            <a:endParaRPr lang="zh-CN" altLang="zh-CN" dirty="0">
              <a:solidFill>
                <a:srgbClr val="000000"/>
              </a:solidFill>
              <a:latin typeface="仿宋" panose="02010609060101010101" pitchFamily="49" charset="-122"/>
              <a:ea typeface="仿宋" panose="02010609060101010101" pitchFamily="49" charset="-122"/>
            </a:endParaRPr>
          </a:p>
        </p:txBody>
      </p:sp>
      <p:sp>
        <p:nvSpPr>
          <p:cNvPr id="30723" name="文本框 2"/>
          <p:cNvSpPr txBox="1"/>
          <p:nvPr/>
        </p:nvSpPr>
        <p:spPr>
          <a:xfrm>
            <a:off x="1263316" y="1795370"/>
            <a:ext cx="9402309" cy="4718529"/>
          </a:xfrm>
          <a:prstGeom prst="rect">
            <a:avLst/>
          </a:prstGeom>
          <a:noFill/>
          <a:ln w="9525">
            <a:noFill/>
          </a:ln>
        </p:spPr>
        <p:txBody>
          <a:bodyPr wrap="square" anchor="t">
            <a:spAutoFit/>
          </a:bodyPr>
          <a:lstStyle/>
          <a:p>
            <a:pPr>
              <a:lnSpc>
                <a:spcPct val="150000"/>
              </a:lnSpc>
            </a:pPr>
            <a:r>
              <a:rPr lang="zh-CN" altLang="en-US" sz="2000" b="1" dirty="0" smtClean="0">
                <a:latin typeface="仿宋" panose="02010609060101010101" pitchFamily="49" charset="-122"/>
                <a:ea typeface="仿宋" panose="02010609060101010101" pitchFamily="49" charset="-122"/>
              </a:rPr>
              <a:t>业务定义：</a:t>
            </a:r>
            <a:r>
              <a:rPr lang="zh-CN" altLang="zh-CN" sz="2000" dirty="0" smtClean="0">
                <a:latin typeface="仿宋" panose="02010609060101010101" pitchFamily="49" charset="-122"/>
                <a:ea typeface="仿宋" panose="02010609060101010101" pitchFamily="49" charset="-122"/>
              </a:rPr>
              <a:t>资金</a:t>
            </a:r>
            <a:r>
              <a:rPr lang="zh-CN" altLang="zh-CN" sz="2000" dirty="0">
                <a:latin typeface="仿宋" panose="02010609060101010101" pitchFamily="49" charset="-122"/>
                <a:ea typeface="仿宋" panose="02010609060101010101" pitchFamily="49" charset="-122"/>
              </a:rPr>
              <a:t>在境内银行账户间流转，资金不出境</a:t>
            </a:r>
            <a:r>
              <a:rPr lang="zh-CN" altLang="zh-CN" sz="2000" dirty="0" smtClean="0">
                <a:latin typeface="仿宋" panose="02010609060101010101" pitchFamily="49" charset="-122"/>
                <a:ea typeface="仿宋" panose="02010609060101010101" pitchFamily="49" charset="-122"/>
              </a:rPr>
              <a:t>。</a:t>
            </a:r>
            <a:endParaRPr lang="en-US" altLang="zh-CN" sz="2000" dirty="0" smtClean="0">
              <a:latin typeface="仿宋" panose="02010609060101010101" pitchFamily="49" charset="-122"/>
              <a:ea typeface="仿宋" panose="02010609060101010101" pitchFamily="49" charset="-122"/>
            </a:endParaRPr>
          </a:p>
          <a:p>
            <a:pPr>
              <a:lnSpc>
                <a:spcPct val="150000"/>
              </a:lnSpc>
            </a:pPr>
            <a:endParaRPr lang="en-US" altLang="zh-CN" sz="2000" dirty="0">
              <a:latin typeface="仿宋" panose="02010609060101010101" pitchFamily="49" charset="-122"/>
              <a:ea typeface="仿宋" panose="02010609060101010101" pitchFamily="49" charset="-122"/>
            </a:endParaRPr>
          </a:p>
          <a:p>
            <a:pPr>
              <a:lnSpc>
                <a:spcPct val="150000"/>
              </a:lnSpc>
            </a:pPr>
            <a:endParaRPr lang="en-US" altLang="zh-CN" sz="2000" b="1" dirty="0" smtClean="0">
              <a:latin typeface="仿宋" panose="02010609060101010101" pitchFamily="49" charset="-122"/>
              <a:ea typeface="仿宋" panose="02010609060101010101" pitchFamily="49" charset="-122"/>
            </a:endParaRPr>
          </a:p>
          <a:p>
            <a:pPr>
              <a:lnSpc>
                <a:spcPct val="150000"/>
              </a:lnSpc>
            </a:pPr>
            <a:endParaRPr lang="en-US" altLang="zh-CN" sz="2000" b="1" dirty="0">
              <a:latin typeface="仿宋" panose="02010609060101010101" pitchFamily="49" charset="-122"/>
              <a:ea typeface="仿宋" panose="02010609060101010101" pitchFamily="49" charset="-122"/>
            </a:endParaRPr>
          </a:p>
          <a:p>
            <a:pPr>
              <a:lnSpc>
                <a:spcPct val="150000"/>
              </a:lnSpc>
            </a:pPr>
            <a:endParaRPr lang="en-US" altLang="zh-CN" sz="2000" b="1" dirty="0" smtClean="0">
              <a:latin typeface="仿宋" panose="02010609060101010101" pitchFamily="49" charset="-122"/>
              <a:ea typeface="仿宋" panose="02010609060101010101" pitchFamily="49" charset="-122"/>
            </a:endParaRPr>
          </a:p>
          <a:p>
            <a:pPr>
              <a:lnSpc>
                <a:spcPct val="150000"/>
              </a:lnSpc>
            </a:pPr>
            <a:endParaRPr lang="en-US" altLang="zh-CN" sz="2000" dirty="0" smtClean="0">
              <a:latin typeface="仿宋" panose="02010609060101010101" pitchFamily="49" charset="-122"/>
              <a:ea typeface="仿宋" panose="02010609060101010101" pitchFamily="49" charset="-122"/>
            </a:endParaRPr>
          </a:p>
          <a:p>
            <a:pPr>
              <a:lnSpc>
                <a:spcPct val="150000"/>
              </a:lnSpc>
            </a:pPr>
            <a:endParaRPr lang="en-US" altLang="zh-CN" sz="2000" dirty="0">
              <a:latin typeface="仿宋" panose="02010609060101010101" pitchFamily="49" charset="-122"/>
              <a:ea typeface="仿宋" panose="02010609060101010101" pitchFamily="49" charset="-122"/>
            </a:endParaRPr>
          </a:p>
          <a:p>
            <a:pPr>
              <a:lnSpc>
                <a:spcPct val="150000"/>
              </a:lnSpc>
            </a:pPr>
            <a:endParaRPr lang="en-US" altLang="zh-CN" sz="2000" dirty="0" smtClean="0">
              <a:latin typeface="仿宋" panose="02010609060101010101" pitchFamily="49" charset="-122"/>
              <a:ea typeface="仿宋" panose="02010609060101010101" pitchFamily="49" charset="-122"/>
            </a:endParaRPr>
          </a:p>
          <a:p>
            <a:pPr>
              <a:lnSpc>
                <a:spcPct val="150000"/>
              </a:lnSpc>
            </a:pPr>
            <a:endParaRPr lang="en-US" altLang="zh-CN" sz="2000" dirty="0" smtClean="0">
              <a:latin typeface="仿宋" panose="02010609060101010101" pitchFamily="49" charset="-122"/>
              <a:ea typeface="仿宋" panose="02010609060101010101" pitchFamily="49" charset="-122"/>
            </a:endParaRPr>
          </a:p>
          <a:p>
            <a:pPr>
              <a:lnSpc>
                <a:spcPct val="150000"/>
              </a:lnSpc>
            </a:pPr>
            <a:endParaRPr lang="zh-CN" altLang="zh-CN" sz="2000" dirty="0">
              <a:latin typeface="仿宋" panose="02010609060101010101" pitchFamily="49" charset="-122"/>
              <a:ea typeface="仿宋" panose="02010609060101010101" pitchFamily="49" charset="-122"/>
            </a:endParaRPr>
          </a:p>
        </p:txBody>
      </p:sp>
      <p:graphicFrame>
        <p:nvGraphicFramePr>
          <p:cNvPr id="2" name="图示 1"/>
          <p:cNvGraphicFramePr/>
          <p:nvPr>
            <p:extLst>
              <p:ext uri="{D42A27DB-BD31-4B8C-83A1-F6EECF244321}">
                <p14:modId xmlns:p14="http://schemas.microsoft.com/office/powerpoint/2010/main" val="2185760049"/>
              </p:ext>
            </p:extLst>
          </p:nvPr>
        </p:nvGraphicFramePr>
        <p:xfrm>
          <a:off x="3150634" y="2476600"/>
          <a:ext cx="5029201" cy="348725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矩形 4"/>
          <p:cNvSpPr/>
          <p:nvPr/>
        </p:nvSpPr>
        <p:spPr>
          <a:xfrm>
            <a:off x="8244676" y="2436905"/>
            <a:ext cx="2971984" cy="3416320"/>
          </a:xfrm>
          <a:prstGeom prst="rect">
            <a:avLst/>
          </a:prstGeom>
        </p:spPr>
        <p:txBody>
          <a:bodyPr wrap="square">
            <a:spAutoFit/>
          </a:bodyPr>
          <a:lstStyle/>
          <a:p>
            <a:pPr>
              <a:lnSpc>
                <a:spcPct val="150000"/>
              </a:lnSpc>
            </a:pPr>
            <a:endParaRPr lang="en-US" altLang="zh-CN" sz="1600" b="1" dirty="0">
              <a:latin typeface="仿宋" panose="02010609060101010101" pitchFamily="49" charset="-122"/>
              <a:ea typeface="仿宋" panose="02010609060101010101" pitchFamily="49" charset="-122"/>
            </a:endParaRPr>
          </a:p>
          <a:p>
            <a:pPr>
              <a:lnSpc>
                <a:spcPct val="150000"/>
              </a:lnSpc>
            </a:pPr>
            <a:r>
              <a:rPr lang="zh-CN" altLang="en-US" sz="1600" b="1" dirty="0">
                <a:latin typeface="仿宋" panose="02010609060101010101" pitchFamily="49" charset="-122"/>
                <a:ea typeface="仿宋" panose="02010609060101010101" pitchFamily="49" charset="-122"/>
              </a:rPr>
              <a:t>注意</a:t>
            </a:r>
            <a:r>
              <a:rPr lang="zh-CN" altLang="en-US" sz="1600" b="1" dirty="0" smtClean="0">
                <a:latin typeface="仿宋" panose="02010609060101010101" pitchFamily="49" charset="-122"/>
                <a:ea typeface="仿宋" panose="02010609060101010101" pitchFamily="49" charset="-122"/>
              </a:rPr>
              <a:t>：</a:t>
            </a:r>
            <a:endParaRPr lang="en-US" altLang="zh-CN" sz="1600" b="1" dirty="0" smtClean="0">
              <a:latin typeface="仿宋" panose="02010609060101010101" pitchFamily="49" charset="-122"/>
              <a:ea typeface="仿宋" panose="02010609060101010101" pitchFamily="49" charset="-122"/>
            </a:endParaRPr>
          </a:p>
          <a:p>
            <a:pPr marL="342900" indent="-342900">
              <a:lnSpc>
                <a:spcPct val="150000"/>
              </a:lnSpc>
              <a:buAutoNum type="arabicPeriod"/>
            </a:pPr>
            <a:r>
              <a:rPr lang="zh-CN" altLang="zh-CN" sz="1600" b="1" dirty="0" smtClean="0">
                <a:latin typeface="仿宋" panose="02010609060101010101" pitchFamily="49" charset="-122"/>
                <a:ea typeface="仿宋" panose="02010609060101010101" pitchFamily="49" charset="-122"/>
              </a:rPr>
              <a:t>划</a:t>
            </a:r>
            <a:r>
              <a:rPr lang="zh-CN" altLang="zh-CN" sz="1600" b="1" dirty="0">
                <a:latin typeface="仿宋" panose="02010609060101010101" pitchFamily="49" charset="-122"/>
                <a:ea typeface="仿宋" panose="02010609060101010101" pitchFamily="49" charset="-122"/>
              </a:rPr>
              <a:t>转账户分属境内个人和境外个人，其资金境内划转按跨境交易进行管理</a:t>
            </a:r>
            <a:r>
              <a:rPr lang="zh-CN" altLang="zh-CN" sz="1600" b="1" dirty="0" smtClean="0">
                <a:latin typeface="仿宋" panose="02010609060101010101" pitchFamily="49" charset="-122"/>
                <a:ea typeface="仿宋" panose="02010609060101010101" pitchFamily="49" charset="-122"/>
              </a:rPr>
              <a:t>。</a:t>
            </a:r>
            <a:endParaRPr lang="en-US" altLang="zh-CN" sz="1600" b="1" dirty="0" smtClean="0">
              <a:latin typeface="仿宋" panose="02010609060101010101" pitchFamily="49" charset="-122"/>
              <a:ea typeface="仿宋" panose="02010609060101010101" pitchFamily="49" charset="-122"/>
            </a:endParaRPr>
          </a:p>
          <a:p>
            <a:pPr marL="342900" indent="-342900">
              <a:lnSpc>
                <a:spcPct val="150000"/>
              </a:lnSpc>
              <a:buFontTx/>
              <a:buAutoNum type="arabicPeriod"/>
            </a:pPr>
            <a:r>
              <a:rPr lang="zh-CN" altLang="zh-CN" sz="1600" b="1" dirty="0" smtClean="0">
                <a:latin typeface="仿宋" panose="02010609060101010101" pitchFamily="49" charset="-122"/>
                <a:ea typeface="仿宋" panose="02010609060101010101" pitchFamily="49" charset="-122"/>
              </a:rPr>
              <a:t>对于</a:t>
            </a:r>
            <a:r>
              <a:rPr lang="zh-CN" altLang="zh-CN" sz="1600" b="1" dirty="0">
                <a:latin typeface="仿宋" panose="02010609060101010101" pitchFamily="49" charset="-122"/>
                <a:ea typeface="仿宋" panose="02010609060101010101" pitchFamily="49" charset="-122"/>
              </a:rPr>
              <a:t>关注客户，应严格审核境内资金划转目的，并要求客户提供对应材料。</a:t>
            </a:r>
          </a:p>
          <a:p>
            <a:pPr marL="342900" indent="-342900">
              <a:lnSpc>
                <a:spcPct val="150000"/>
              </a:lnSpc>
              <a:buAutoNum type="arabicPeriod"/>
            </a:pPr>
            <a:endParaRPr lang="zh-CN" altLang="zh-CN" sz="1600" b="1" dirty="0">
              <a:latin typeface="仿宋" panose="02010609060101010101" pitchFamily="49" charset="-122"/>
              <a:ea typeface="仿宋" panose="02010609060101010101" pitchFamily="49" charset="-122"/>
            </a:endParaRPr>
          </a:p>
        </p:txBody>
      </p:sp>
      <p:sp>
        <p:nvSpPr>
          <p:cNvPr id="6" name="圆角矩形 5"/>
          <p:cNvSpPr/>
          <p:nvPr/>
        </p:nvSpPr>
        <p:spPr>
          <a:xfrm>
            <a:off x="579521" y="3795821"/>
            <a:ext cx="1744579" cy="58103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smtClean="0"/>
              <a:t>本人外汇储蓄账户</a:t>
            </a:r>
            <a:endParaRPr lang="zh-CN" altLang="en-US" sz="1400" dirty="0"/>
          </a:p>
        </p:txBody>
      </p:sp>
      <p:sp>
        <p:nvSpPr>
          <p:cNvPr id="9" name="右箭头 8"/>
          <p:cNvSpPr/>
          <p:nvPr/>
        </p:nvSpPr>
        <p:spPr>
          <a:xfrm>
            <a:off x="2541034" y="2709818"/>
            <a:ext cx="878306" cy="48126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右箭头 16"/>
          <p:cNvSpPr/>
          <p:nvPr/>
        </p:nvSpPr>
        <p:spPr>
          <a:xfrm>
            <a:off x="2541034" y="3845707"/>
            <a:ext cx="878306" cy="48126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右箭头 17"/>
          <p:cNvSpPr/>
          <p:nvPr/>
        </p:nvSpPr>
        <p:spPr>
          <a:xfrm>
            <a:off x="2541034" y="5244532"/>
            <a:ext cx="878306" cy="48126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37853424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47</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sym typeface="+mn-ea"/>
              </a:rPr>
              <a:t>三、具体业务审核规范</a:t>
            </a:r>
            <a:r>
              <a:rPr lang="zh-CN" altLang="en-US" b="1" dirty="0"/>
              <a:t/>
            </a:r>
            <a:br>
              <a:rPr lang="zh-CN" altLang="en-US" b="1" dirty="0"/>
            </a:b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b="1" dirty="0">
                <a:solidFill>
                  <a:srgbClr val="000000"/>
                </a:solidFill>
                <a:latin typeface="黑体" panose="02010609060101010101" charset="-122"/>
                <a:ea typeface="黑体" panose="02010609060101010101" charset="-122"/>
              </a:rPr>
              <a:t>十三、非经营性</a:t>
            </a:r>
            <a:r>
              <a:rPr lang="zh-CN" altLang="en-US" sz="2400" b="1" dirty="0" smtClean="0">
                <a:solidFill>
                  <a:srgbClr val="000000"/>
                </a:solidFill>
                <a:latin typeface="黑体" panose="02010609060101010101" charset="-122"/>
                <a:ea typeface="黑体" panose="02010609060101010101" charset="-122"/>
              </a:rPr>
              <a:t>收汇（</a:t>
            </a:r>
            <a:r>
              <a:rPr lang="zh-CN" altLang="en-US" sz="2400" b="1" dirty="0">
                <a:solidFill>
                  <a:srgbClr val="000000"/>
                </a:solidFill>
                <a:latin typeface="黑体" panose="02010609060101010101" charset="-122"/>
                <a:ea typeface="黑体" panose="02010609060101010101" charset="-122"/>
              </a:rPr>
              <a:t>汇入汇款）</a:t>
            </a:r>
            <a:endParaRPr lang="zh-CN" altLang="zh-CN" dirty="0">
              <a:solidFill>
                <a:srgbClr val="000000"/>
              </a:solidFill>
              <a:latin typeface="仿宋" panose="02010609060101010101" pitchFamily="49" charset="-122"/>
              <a:ea typeface="仿宋" panose="02010609060101010101" pitchFamily="49" charset="-122"/>
            </a:endParaRPr>
          </a:p>
        </p:txBody>
      </p:sp>
      <p:sp>
        <p:nvSpPr>
          <p:cNvPr id="30723" name="文本框 2"/>
          <p:cNvSpPr txBox="1"/>
          <p:nvPr/>
        </p:nvSpPr>
        <p:spPr>
          <a:xfrm>
            <a:off x="819985" y="1647963"/>
            <a:ext cx="10431379" cy="4453848"/>
          </a:xfrm>
          <a:prstGeom prst="rect">
            <a:avLst/>
          </a:prstGeom>
          <a:noFill/>
          <a:ln w="9525">
            <a:noFill/>
          </a:ln>
        </p:spPr>
        <p:txBody>
          <a:bodyPr wrap="square" anchor="t">
            <a:spAutoFit/>
          </a:bodyPr>
          <a:lstStyle/>
          <a:p>
            <a:pPr>
              <a:lnSpc>
                <a:spcPct val="150000"/>
              </a:lnSpc>
            </a:pPr>
            <a:r>
              <a:rPr lang="zh-CN" altLang="en-US" sz="1750" b="1" dirty="0" smtClean="0">
                <a:latin typeface="仿宋" panose="02010609060101010101" pitchFamily="49" charset="-122"/>
                <a:ea typeface="仿宋" panose="02010609060101010101" pitchFamily="49" charset="-122"/>
              </a:rPr>
              <a:t>（一）业务定义</a:t>
            </a:r>
            <a:endParaRPr lang="en-US" altLang="zh-CN" sz="1750" b="1" dirty="0" smtClean="0">
              <a:latin typeface="仿宋" panose="02010609060101010101" pitchFamily="49" charset="-122"/>
              <a:ea typeface="仿宋" panose="02010609060101010101" pitchFamily="49" charset="-122"/>
            </a:endParaRPr>
          </a:p>
          <a:p>
            <a:pPr>
              <a:lnSpc>
                <a:spcPct val="150000"/>
              </a:lnSpc>
            </a:pPr>
            <a:r>
              <a:rPr lang="zh-CN" altLang="zh-CN" sz="1750" dirty="0" smtClean="0">
                <a:latin typeface="仿宋" panose="02010609060101010101" pitchFamily="49" charset="-122"/>
                <a:ea typeface="仿宋" panose="02010609060101010101" pitchFamily="49" charset="-122"/>
              </a:rPr>
              <a:t>指</a:t>
            </a:r>
            <a:r>
              <a:rPr lang="zh-CN" altLang="zh-CN" sz="1750" dirty="0">
                <a:latin typeface="仿宋" panose="02010609060101010101" pitchFamily="49" charset="-122"/>
                <a:ea typeface="仿宋" panose="02010609060101010101" pitchFamily="49" charset="-122"/>
              </a:rPr>
              <a:t>银行根据境外银行的资金支付指示，按照国家外汇管理政策的规定，将外汇资金解</a:t>
            </a:r>
            <a:r>
              <a:rPr lang="zh-CN" altLang="zh-CN" sz="1750" dirty="0" smtClean="0">
                <a:latin typeface="仿宋" panose="02010609060101010101" pitchFamily="49" charset="-122"/>
                <a:ea typeface="仿宋" panose="02010609060101010101" pitchFamily="49" charset="-122"/>
              </a:rPr>
              <a:t>付</a:t>
            </a:r>
            <a:r>
              <a:rPr lang="zh-CN" altLang="en-US" sz="1750" dirty="0" smtClean="0">
                <a:latin typeface="仿宋" panose="02010609060101010101" pitchFamily="49" charset="-122"/>
                <a:ea typeface="仿宋" panose="02010609060101010101" pitchFamily="49" charset="-122"/>
              </a:rPr>
              <a:t>到</a:t>
            </a:r>
            <a:r>
              <a:rPr lang="zh-CN" altLang="zh-CN" sz="1750" dirty="0" smtClean="0">
                <a:latin typeface="仿宋" panose="02010609060101010101" pitchFamily="49" charset="-122"/>
                <a:ea typeface="仿宋" panose="02010609060101010101" pitchFamily="49" charset="-122"/>
              </a:rPr>
              <a:t>个人</a:t>
            </a:r>
            <a:r>
              <a:rPr lang="zh-CN" altLang="en-US" sz="1750" dirty="0">
                <a:latin typeface="仿宋" panose="02010609060101010101" pitchFamily="49" charset="-122"/>
                <a:ea typeface="仿宋" panose="02010609060101010101" pitchFamily="49" charset="-122"/>
              </a:rPr>
              <a:t>外汇</a:t>
            </a:r>
            <a:r>
              <a:rPr lang="zh-CN" altLang="en-US" sz="1750" dirty="0" smtClean="0">
                <a:latin typeface="仿宋" panose="02010609060101010101" pitchFamily="49" charset="-122"/>
                <a:ea typeface="仿宋" panose="02010609060101010101" pitchFamily="49" charset="-122"/>
              </a:rPr>
              <a:t>储蓄账户</a:t>
            </a:r>
            <a:r>
              <a:rPr lang="zh-CN" altLang="zh-CN" sz="1750" dirty="0" smtClean="0">
                <a:latin typeface="仿宋" panose="02010609060101010101" pitchFamily="49" charset="-122"/>
                <a:ea typeface="仿宋" panose="02010609060101010101" pitchFamily="49" charset="-122"/>
              </a:rPr>
              <a:t>的</a:t>
            </a:r>
            <a:r>
              <a:rPr lang="zh-CN" altLang="zh-CN" sz="1750" dirty="0">
                <a:latin typeface="仿宋" panose="02010609060101010101" pitchFamily="49" charset="-122"/>
                <a:ea typeface="仿宋" panose="02010609060101010101" pitchFamily="49" charset="-122"/>
              </a:rPr>
              <a:t>业务</a:t>
            </a:r>
            <a:r>
              <a:rPr lang="zh-CN" altLang="zh-CN" sz="1750" dirty="0" smtClean="0">
                <a:latin typeface="仿宋" panose="02010609060101010101" pitchFamily="49" charset="-122"/>
                <a:ea typeface="仿宋" panose="02010609060101010101" pitchFamily="49" charset="-122"/>
              </a:rPr>
              <a:t>。</a:t>
            </a:r>
            <a:r>
              <a:rPr lang="zh-CN" altLang="en-US" sz="1750" dirty="0" smtClean="0">
                <a:latin typeface="仿宋" panose="02010609060101010101" pitchFamily="49" charset="-122"/>
                <a:ea typeface="仿宋" panose="02010609060101010101" pitchFamily="49" charset="-122"/>
              </a:rPr>
              <a:t>具体业务</a:t>
            </a:r>
            <a:r>
              <a:rPr lang="zh-CN" altLang="zh-CN" sz="1750" dirty="0" smtClean="0">
                <a:latin typeface="仿宋" panose="02010609060101010101" pitchFamily="49" charset="-122"/>
                <a:ea typeface="仿宋" panose="02010609060101010101" pitchFamily="49" charset="-122"/>
              </a:rPr>
              <a:t>包括</a:t>
            </a:r>
            <a:r>
              <a:rPr lang="zh-CN" altLang="en-US" sz="1750" dirty="0" smtClean="0">
                <a:latin typeface="仿宋" panose="02010609060101010101" pitchFamily="49" charset="-122"/>
                <a:ea typeface="仿宋" panose="02010609060101010101" pitchFamily="49" charset="-122"/>
              </a:rPr>
              <a:t>：</a:t>
            </a:r>
            <a:r>
              <a:rPr lang="zh-CN" altLang="zh-CN" sz="1750" dirty="0" smtClean="0">
                <a:latin typeface="仿宋" panose="02010609060101010101" pitchFamily="49" charset="-122"/>
                <a:ea typeface="仿宋" panose="02010609060101010101" pitchFamily="49" charset="-122"/>
              </a:rPr>
              <a:t>个人</a:t>
            </a:r>
            <a:r>
              <a:rPr lang="zh-CN" altLang="zh-CN" sz="1750" dirty="0">
                <a:latin typeface="仿宋" panose="02010609060101010101" pitchFamily="49" charset="-122"/>
                <a:ea typeface="仿宋" panose="02010609060101010101" pitchFamily="49" charset="-122"/>
              </a:rPr>
              <a:t>银行汇款、个人票据业务（汇票、本票、支票、旅行支票等）、其他汇款（西联汇款、速汇金汇款等）</a:t>
            </a:r>
            <a:r>
              <a:rPr lang="zh-CN" altLang="zh-CN" sz="1750" dirty="0" smtClean="0">
                <a:latin typeface="仿宋" panose="02010609060101010101" pitchFamily="49" charset="-122"/>
                <a:ea typeface="仿宋" panose="02010609060101010101" pitchFamily="49" charset="-122"/>
              </a:rPr>
              <a:t>。</a:t>
            </a:r>
            <a:endParaRPr lang="en-US" altLang="zh-CN" sz="1750" dirty="0">
              <a:latin typeface="仿宋" panose="02010609060101010101" pitchFamily="49" charset="-122"/>
              <a:ea typeface="仿宋" panose="02010609060101010101" pitchFamily="49" charset="-122"/>
            </a:endParaRPr>
          </a:p>
          <a:p>
            <a:pPr>
              <a:lnSpc>
                <a:spcPct val="150000"/>
              </a:lnSpc>
            </a:pPr>
            <a:r>
              <a:rPr lang="zh-CN" altLang="en-US" sz="1750" b="1" dirty="0" smtClean="0">
                <a:latin typeface="仿宋" panose="02010609060101010101" pitchFamily="49" charset="-122"/>
                <a:ea typeface="仿宋" panose="02010609060101010101" pitchFamily="49" charset="-122"/>
              </a:rPr>
              <a:t>（二）审核材料和审核要点</a:t>
            </a:r>
            <a:endParaRPr lang="en-US" altLang="zh-CN" sz="1750" b="1" dirty="0" smtClean="0">
              <a:latin typeface="仿宋" panose="02010609060101010101" pitchFamily="49" charset="-122"/>
              <a:ea typeface="仿宋" panose="02010609060101010101" pitchFamily="49" charset="-122"/>
            </a:endParaRPr>
          </a:p>
          <a:p>
            <a:pPr fontAlgn="b">
              <a:lnSpc>
                <a:spcPct val="150000"/>
              </a:lnSpc>
            </a:pPr>
            <a:r>
              <a:rPr lang="en-US" altLang="zh-CN" sz="1750" dirty="0" smtClean="0">
                <a:latin typeface="仿宋" panose="02010609060101010101" pitchFamily="49" charset="-122"/>
                <a:ea typeface="仿宋" panose="02010609060101010101" pitchFamily="49" charset="-122"/>
              </a:rPr>
              <a:t>1.</a:t>
            </a:r>
            <a:r>
              <a:rPr lang="zh-CN" altLang="en-US" sz="1750" b="1" dirty="0" smtClean="0">
                <a:latin typeface="仿宋" panose="02010609060101010101" pitchFamily="49" charset="-122"/>
                <a:ea typeface="仿宋" panose="02010609060101010101" pitchFamily="49" charset="-122"/>
              </a:rPr>
              <a:t>审核材料：</a:t>
            </a:r>
            <a:r>
              <a:rPr lang="zh-CN" altLang="en-US" sz="1750" dirty="0" smtClean="0">
                <a:latin typeface="仿宋" panose="02010609060101010101" pitchFamily="49" charset="-122"/>
                <a:ea typeface="仿宋" panose="02010609060101010101" pitchFamily="49" charset="-122"/>
              </a:rPr>
              <a:t>本人</a:t>
            </a:r>
            <a:r>
              <a:rPr lang="zh-CN" altLang="zh-CN" sz="1750" dirty="0">
                <a:latin typeface="仿宋" panose="02010609060101010101" pitchFamily="49" charset="-122"/>
                <a:ea typeface="仿宋" panose="02010609060101010101" pitchFamily="49" charset="-122"/>
              </a:rPr>
              <a:t>有效身份</a:t>
            </a:r>
            <a:r>
              <a:rPr lang="zh-CN" altLang="zh-CN" sz="1750" dirty="0" smtClean="0">
                <a:latin typeface="仿宋" panose="02010609060101010101" pitchFamily="49" charset="-122"/>
                <a:ea typeface="仿宋" panose="02010609060101010101" pitchFamily="49" charset="-122"/>
              </a:rPr>
              <a:t>证件</a:t>
            </a:r>
            <a:endParaRPr lang="zh-CN" altLang="zh-CN" sz="1750" dirty="0">
              <a:latin typeface="仿宋" panose="02010609060101010101" pitchFamily="49" charset="-122"/>
              <a:ea typeface="仿宋" panose="02010609060101010101" pitchFamily="49" charset="-122"/>
            </a:endParaRPr>
          </a:p>
          <a:p>
            <a:pPr fontAlgn="b">
              <a:lnSpc>
                <a:spcPct val="150000"/>
              </a:lnSpc>
            </a:pPr>
            <a:r>
              <a:rPr lang="en-US" altLang="zh-CN" sz="1750" dirty="0" smtClean="0">
                <a:latin typeface="仿宋" panose="02010609060101010101" pitchFamily="49" charset="-122"/>
                <a:ea typeface="仿宋" panose="02010609060101010101" pitchFamily="49" charset="-122"/>
              </a:rPr>
              <a:t>2.</a:t>
            </a:r>
            <a:r>
              <a:rPr lang="zh-CN" altLang="en-US" sz="1750" b="1" dirty="0" smtClean="0">
                <a:latin typeface="仿宋" panose="02010609060101010101" pitchFamily="49" charset="-122"/>
                <a:ea typeface="仿宋" panose="02010609060101010101" pitchFamily="49" charset="-122"/>
              </a:rPr>
              <a:t>资金性质：</a:t>
            </a:r>
            <a:r>
              <a:rPr lang="zh-CN" altLang="en-US" sz="1750" dirty="0" smtClean="0">
                <a:latin typeface="仿宋" panose="02010609060101010101" pitchFamily="49" charset="-122"/>
                <a:ea typeface="仿宋" panose="02010609060101010101" pitchFamily="49" charset="-122"/>
              </a:rPr>
              <a:t>必须是</a:t>
            </a:r>
            <a:r>
              <a:rPr lang="zh-CN" altLang="zh-CN" sz="1750" dirty="0" smtClean="0">
                <a:latin typeface="仿宋" panose="02010609060101010101" pitchFamily="49" charset="-122"/>
                <a:ea typeface="仿宋" panose="02010609060101010101" pitchFamily="49" charset="-122"/>
              </a:rPr>
              <a:t>经常</a:t>
            </a:r>
            <a:r>
              <a:rPr lang="zh-CN" altLang="zh-CN" sz="1750" dirty="0">
                <a:latin typeface="仿宋" panose="02010609060101010101" pitchFamily="49" charset="-122"/>
                <a:ea typeface="仿宋" panose="02010609060101010101" pitchFamily="49" charset="-122"/>
              </a:rPr>
              <a:t>项目项下非经营性外汇。</a:t>
            </a:r>
            <a:endParaRPr lang="en-US" altLang="zh-CN" sz="1750" dirty="0">
              <a:latin typeface="仿宋" panose="02010609060101010101" pitchFamily="49" charset="-122"/>
              <a:ea typeface="仿宋" panose="02010609060101010101" pitchFamily="49" charset="-122"/>
            </a:endParaRPr>
          </a:p>
          <a:p>
            <a:pPr fontAlgn="b">
              <a:lnSpc>
                <a:spcPct val="150000"/>
              </a:lnSpc>
            </a:pPr>
            <a:r>
              <a:rPr lang="en-US" altLang="zh-CN" sz="1750" dirty="0" smtClean="0">
                <a:latin typeface="仿宋" panose="02010609060101010101" pitchFamily="49" charset="-122"/>
                <a:ea typeface="仿宋" panose="02010609060101010101" pitchFamily="49" charset="-122"/>
              </a:rPr>
              <a:t>3.</a:t>
            </a:r>
            <a:r>
              <a:rPr lang="zh-CN" altLang="en-US" sz="1750" b="1" dirty="0">
                <a:latin typeface="仿宋" panose="02010609060101010101" pitchFamily="49" charset="-122"/>
                <a:ea typeface="仿宋" panose="02010609060101010101" pitchFamily="49" charset="-122"/>
              </a:rPr>
              <a:t>解</a:t>
            </a:r>
            <a:r>
              <a:rPr lang="zh-CN" altLang="en-US" sz="1750" b="1" dirty="0" smtClean="0">
                <a:latin typeface="仿宋" panose="02010609060101010101" pitchFamily="49" charset="-122"/>
                <a:ea typeface="仿宋" panose="02010609060101010101" pitchFamily="49" charset="-122"/>
              </a:rPr>
              <a:t>付账户：</a:t>
            </a:r>
            <a:r>
              <a:rPr lang="zh-CN" altLang="en-US" sz="1750" dirty="0" smtClean="0">
                <a:latin typeface="仿宋" panose="02010609060101010101" pitchFamily="49" charset="-122"/>
                <a:ea typeface="仿宋" panose="02010609060101010101" pitchFamily="49" charset="-122"/>
              </a:rPr>
              <a:t>仅限</a:t>
            </a:r>
            <a:r>
              <a:rPr lang="zh-CN" altLang="zh-CN" sz="1750" dirty="0" smtClean="0">
                <a:latin typeface="仿宋" panose="02010609060101010101" pitchFamily="49" charset="-122"/>
                <a:ea typeface="仿宋" panose="02010609060101010101" pitchFamily="49" charset="-122"/>
              </a:rPr>
              <a:t>个人</a:t>
            </a:r>
            <a:r>
              <a:rPr lang="zh-CN" altLang="zh-CN" sz="1750" dirty="0">
                <a:latin typeface="仿宋" panose="02010609060101010101" pitchFamily="49" charset="-122"/>
                <a:ea typeface="仿宋" panose="02010609060101010101" pitchFamily="49" charset="-122"/>
              </a:rPr>
              <a:t>外汇储蓄账户。</a:t>
            </a:r>
          </a:p>
          <a:p>
            <a:pPr fontAlgn="b">
              <a:lnSpc>
                <a:spcPct val="150000"/>
              </a:lnSpc>
            </a:pPr>
            <a:r>
              <a:rPr lang="en-US" altLang="zh-CN" sz="1750" dirty="0">
                <a:latin typeface="仿宋" panose="02010609060101010101" pitchFamily="49" charset="-122"/>
                <a:ea typeface="仿宋" panose="02010609060101010101" pitchFamily="49" charset="-122"/>
              </a:rPr>
              <a:t>4</a:t>
            </a:r>
            <a:r>
              <a:rPr lang="en-US" altLang="zh-CN" sz="1750" dirty="0" smtClean="0">
                <a:latin typeface="仿宋" panose="02010609060101010101" pitchFamily="49" charset="-122"/>
                <a:ea typeface="仿宋" panose="02010609060101010101" pitchFamily="49" charset="-122"/>
              </a:rPr>
              <a:t>.</a:t>
            </a:r>
            <a:r>
              <a:rPr lang="zh-CN" altLang="en-US" sz="1750" b="1" dirty="0">
                <a:latin typeface="仿宋" panose="02010609060101010101" pitchFamily="49" charset="-122"/>
                <a:ea typeface="仿宋" panose="02010609060101010101" pitchFamily="49" charset="-122"/>
              </a:rPr>
              <a:t>国际收支</a:t>
            </a:r>
            <a:r>
              <a:rPr lang="zh-CN" altLang="en-US" sz="1750" b="1" dirty="0" smtClean="0">
                <a:latin typeface="仿宋" panose="02010609060101010101" pitchFamily="49" charset="-122"/>
                <a:ea typeface="仿宋" panose="02010609060101010101" pitchFamily="49" charset="-122"/>
              </a:rPr>
              <a:t>申报：</a:t>
            </a:r>
            <a:r>
              <a:rPr lang="zh-CN" altLang="en-US" sz="1750" dirty="0" smtClean="0">
                <a:latin typeface="仿宋" panose="02010609060101010101" pitchFamily="49" charset="-122"/>
                <a:ea typeface="仿宋" panose="02010609060101010101" pitchFamily="49" charset="-122"/>
              </a:rPr>
              <a:t>对于需要进行国际收支申报的，应在</a:t>
            </a:r>
            <a:r>
              <a:rPr lang="zh-CN" altLang="zh-CN" sz="1750" dirty="0">
                <a:latin typeface="仿宋" panose="02010609060101010101" pitchFamily="49" charset="-122"/>
                <a:ea typeface="仿宋" panose="02010609060101010101" pitchFamily="49" charset="-122"/>
              </a:rPr>
              <a:t>款项解付后</a:t>
            </a:r>
            <a:r>
              <a:rPr lang="en-US" altLang="zh-CN" sz="1750" dirty="0">
                <a:latin typeface="仿宋" panose="02010609060101010101" pitchFamily="49" charset="-122"/>
                <a:ea typeface="仿宋" panose="02010609060101010101" pitchFamily="49" charset="-122"/>
              </a:rPr>
              <a:t>5</a:t>
            </a:r>
            <a:r>
              <a:rPr lang="zh-CN" altLang="zh-CN" sz="1750" dirty="0">
                <a:latin typeface="仿宋" panose="02010609060101010101" pitchFamily="49" charset="-122"/>
                <a:ea typeface="仿宋" panose="02010609060101010101" pitchFamily="49" charset="-122"/>
              </a:rPr>
              <a:t>个工作日内完成</a:t>
            </a:r>
            <a:r>
              <a:rPr lang="zh-CN" altLang="en-US" sz="1750" dirty="0" smtClean="0">
                <a:latin typeface="仿宋" panose="02010609060101010101" pitchFamily="49" charset="-122"/>
                <a:ea typeface="仿宋" panose="02010609060101010101" pitchFamily="49" charset="-122"/>
              </a:rPr>
              <a:t>：</a:t>
            </a:r>
            <a:r>
              <a:rPr lang="zh-CN" altLang="zh-CN" sz="1750" dirty="0" smtClean="0">
                <a:latin typeface="仿宋" panose="02010609060101010101" pitchFamily="49" charset="-122"/>
                <a:ea typeface="仿宋" panose="02010609060101010101" pitchFamily="49" charset="-122"/>
              </a:rPr>
              <a:t>境内</a:t>
            </a:r>
            <a:r>
              <a:rPr lang="zh-CN" altLang="zh-CN" sz="1750" dirty="0">
                <a:latin typeface="仿宋" panose="02010609060101010101" pitchFamily="49" charset="-122"/>
                <a:ea typeface="仿宋" panose="02010609060101010101" pitchFamily="49" charset="-122"/>
              </a:rPr>
              <a:t>个人等值</a:t>
            </a:r>
            <a:r>
              <a:rPr lang="en-US" altLang="zh-CN" sz="1750" dirty="0">
                <a:latin typeface="仿宋" panose="02010609060101010101" pitchFamily="49" charset="-122"/>
                <a:ea typeface="仿宋" panose="02010609060101010101" pitchFamily="49" charset="-122"/>
              </a:rPr>
              <a:t>5000</a:t>
            </a:r>
            <a:r>
              <a:rPr lang="zh-CN" altLang="zh-CN" sz="1750" dirty="0">
                <a:latin typeface="仿宋" panose="02010609060101010101" pitchFamily="49" charset="-122"/>
                <a:ea typeface="仿宋" panose="02010609060101010101" pitchFamily="49" charset="-122"/>
              </a:rPr>
              <a:t>美元以上的汇入</a:t>
            </a:r>
            <a:r>
              <a:rPr lang="zh-CN" altLang="zh-CN" sz="1750" dirty="0" smtClean="0">
                <a:latin typeface="仿宋" panose="02010609060101010101" pitchFamily="49" charset="-122"/>
                <a:ea typeface="仿宋" panose="02010609060101010101" pitchFamily="49" charset="-122"/>
              </a:rPr>
              <a:t>汇款。</a:t>
            </a:r>
            <a:r>
              <a:rPr lang="zh-CN" altLang="zh-CN" sz="1750" dirty="0">
                <a:latin typeface="仿宋" panose="02010609060101010101" pitchFamily="49" charset="-122"/>
                <a:ea typeface="仿宋" panose="02010609060101010101" pitchFamily="49" charset="-122"/>
              </a:rPr>
              <a:t>境外个人汇入款不论金额大小均需国际收支申报。</a:t>
            </a:r>
          </a:p>
          <a:p>
            <a:pPr fontAlgn="b">
              <a:lnSpc>
                <a:spcPct val="150000"/>
              </a:lnSpc>
            </a:pPr>
            <a:r>
              <a:rPr lang="en-US" altLang="zh-CN" sz="1750" dirty="0">
                <a:latin typeface="仿宋" panose="02010609060101010101" pitchFamily="49" charset="-122"/>
                <a:ea typeface="仿宋" panose="02010609060101010101" pitchFamily="49" charset="-122"/>
              </a:rPr>
              <a:t>5.</a:t>
            </a:r>
            <a:r>
              <a:rPr lang="zh-CN" altLang="zh-CN" sz="1750" dirty="0">
                <a:latin typeface="仿宋" panose="02010609060101010101" pitchFamily="49" charset="-122"/>
                <a:ea typeface="仿宋" panose="02010609060101010101" pitchFamily="49" charset="-122"/>
              </a:rPr>
              <a:t>对于</a:t>
            </a:r>
            <a:r>
              <a:rPr lang="zh-CN" altLang="zh-CN" sz="1750" b="1" dirty="0">
                <a:latin typeface="仿宋" panose="02010609060101010101" pitchFamily="49" charset="-122"/>
                <a:ea typeface="仿宋" panose="02010609060101010101" pitchFamily="49" charset="-122"/>
              </a:rPr>
              <a:t>关注客户</a:t>
            </a:r>
            <a:r>
              <a:rPr lang="zh-CN" altLang="zh-CN" sz="1750" dirty="0">
                <a:latin typeface="仿宋" panose="02010609060101010101" pitchFamily="49" charset="-122"/>
                <a:ea typeface="仿宋" panose="02010609060101010101" pitchFamily="49" charset="-122"/>
              </a:rPr>
              <a:t>，银行应严格审核交易真实性后办理入账</a:t>
            </a:r>
            <a:r>
              <a:rPr lang="zh-CN" altLang="zh-CN" sz="1750" dirty="0" smtClean="0">
                <a:latin typeface="仿宋" panose="02010609060101010101" pitchFamily="49" charset="-122"/>
                <a:ea typeface="仿宋" panose="02010609060101010101" pitchFamily="49" charset="-122"/>
              </a:rPr>
              <a:t>。</a:t>
            </a:r>
            <a:endParaRPr lang="zh-CN" altLang="zh-CN" sz="1750" dirty="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102227439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48</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sym typeface="+mn-ea"/>
              </a:rPr>
              <a:t>三、具体业务审核规范</a:t>
            </a:r>
            <a:r>
              <a:rPr lang="zh-CN" altLang="en-US" b="1" dirty="0"/>
              <a:t/>
            </a:r>
            <a:br>
              <a:rPr lang="zh-CN" altLang="en-US" b="1" dirty="0"/>
            </a:b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b="1" dirty="0">
                <a:solidFill>
                  <a:srgbClr val="000000"/>
                </a:solidFill>
                <a:latin typeface="黑体" panose="02010609060101010101" charset="-122"/>
                <a:ea typeface="黑体" panose="02010609060101010101" charset="-122"/>
              </a:rPr>
              <a:t>十三、非经营性收汇（汇入汇款）</a:t>
            </a:r>
            <a:endParaRPr lang="zh-CN" altLang="zh-CN" sz="2400" dirty="0">
              <a:solidFill>
                <a:srgbClr val="000000"/>
              </a:solidFill>
              <a:latin typeface="仿宋" panose="02010609060101010101" pitchFamily="49" charset="-122"/>
              <a:ea typeface="仿宋" panose="02010609060101010101" pitchFamily="49" charset="-122"/>
            </a:endParaRPr>
          </a:p>
        </p:txBody>
      </p:sp>
      <p:sp>
        <p:nvSpPr>
          <p:cNvPr id="2" name="矩形 1"/>
          <p:cNvSpPr/>
          <p:nvPr/>
        </p:nvSpPr>
        <p:spPr>
          <a:xfrm>
            <a:off x="783523" y="1792819"/>
            <a:ext cx="10937174" cy="2446824"/>
          </a:xfrm>
          <a:prstGeom prst="rect">
            <a:avLst/>
          </a:prstGeom>
          <a:solidFill>
            <a:schemeClr val="accent1">
              <a:lumMod val="20000"/>
              <a:lumOff val="80000"/>
            </a:schemeClr>
          </a:solidFill>
        </p:spPr>
        <p:txBody>
          <a:bodyPr wrap="square">
            <a:spAutoFit/>
          </a:bodyPr>
          <a:lstStyle/>
          <a:p>
            <a:pPr fontAlgn="b">
              <a:lnSpc>
                <a:spcPct val="150000"/>
              </a:lnSpc>
            </a:pPr>
            <a:r>
              <a:rPr lang="zh-CN" altLang="en-US" sz="1700" b="1" dirty="0" smtClean="0">
                <a:latin typeface="仿宋" panose="02010609060101010101" pitchFamily="49" charset="-122"/>
                <a:ea typeface="仿宋" panose="02010609060101010101" pitchFamily="49" charset="-122"/>
              </a:rPr>
              <a:t>案例描述</a:t>
            </a:r>
            <a:endParaRPr lang="en-US" altLang="zh-CN" sz="1700" b="1" dirty="0" smtClean="0">
              <a:latin typeface="仿宋" panose="02010609060101010101" pitchFamily="49" charset="-122"/>
              <a:ea typeface="仿宋" panose="02010609060101010101" pitchFamily="49" charset="-122"/>
            </a:endParaRPr>
          </a:p>
          <a:p>
            <a:pPr fontAlgn="b">
              <a:lnSpc>
                <a:spcPct val="150000"/>
              </a:lnSpc>
            </a:pPr>
            <a:r>
              <a:rPr lang="en-US" altLang="zh-CN" sz="1700" dirty="0" smtClean="0">
                <a:latin typeface="仿宋" panose="02010609060101010101" pitchFamily="49" charset="-122"/>
                <a:ea typeface="仿宋" panose="02010609060101010101" pitchFamily="49" charset="-122"/>
              </a:rPr>
              <a:t>    2017</a:t>
            </a:r>
            <a:r>
              <a:rPr lang="zh-CN" altLang="en-US" sz="1700" dirty="0" smtClean="0">
                <a:latin typeface="仿宋" panose="02010609060101010101" pitchFamily="49" charset="-122"/>
                <a:ea typeface="仿宋" panose="02010609060101010101" pitchFamily="49" charset="-122"/>
              </a:rPr>
              <a:t>年</a:t>
            </a:r>
            <a:r>
              <a:rPr lang="en-US" altLang="zh-CN" sz="1700" dirty="0" smtClean="0">
                <a:latin typeface="仿宋" panose="02010609060101010101" pitchFamily="49" charset="-122"/>
                <a:ea typeface="仿宋" panose="02010609060101010101" pitchFamily="49" charset="-122"/>
              </a:rPr>
              <a:t>2</a:t>
            </a:r>
            <a:r>
              <a:rPr lang="zh-CN" altLang="en-US" sz="1700" dirty="0" smtClean="0">
                <a:latin typeface="仿宋" panose="02010609060101010101" pitchFamily="49" charset="-122"/>
                <a:ea typeface="仿宋" panose="02010609060101010101" pitchFamily="49" charset="-122"/>
              </a:rPr>
              <a:t>月，银行</a:t>
            </a:r>
            <a:r>
              <a:rPr lang="en-US" altLang="zh-CN" sz="1700" dirty="0" smtClean="0">
                <a:latin typeface="仿宋" panose="02010609060101010101" pitchFamily="49" charset="-122"/>
                <a:ea typeface="仿宋" panose="02010609060101010101" pitchFamily="49" charset="-122"/>
              </a:rPr>
              <a:t>A</a:t>
            </a:r>
            <a:r>
              <a:rPr lang="zh-CN" altLang="en-US" sz="1700" dirty="0" smtClean="0">
                <a:latin typeface="仿宋" panose="02010609060101010101" pitchFamily="49" charset="-122"/>
                <a:ea typeface="仿宋" panose="02010609060101010101" pitchFamily="49" charset="-122"/>
              </a:rPr>
              <a:t>在处理一笔从境外汇给境内个人高某的</a:t>
            </a:r>
            <a:r>
              <a:rPr lang="en-US" altLang="zh-CN" sz="1700" dirty="0" smtClean="0">
                <a:latin typeface="仿宋" panose="02010609060101010101" pitchFamily="49" charset="-122"/>
                <a:ea typeface="仿宋" panose="02010609060101010101" pitchFamily="49" charset="-122"/>
              </a:rPr>
              <a:t>5.93</a:t>
            </a:r>
            <a:r>
              <a:rPr lang="zh-CN" altLang="en-US" sz="1700" dirty="0" smtClean="0">
                <a:latin typeface="仿宋" panose="02010609060101010101" pitchFamily="49" charset="-122"/>
                <a:ea typeface="仿宋" panose="02010609060101010101" pitchFamily="49" charset="-122"/>
              </a:rPr>
              <a:t>万港元汇入款时发现，交易附言为“卖出境内机构在境外发行的股票资金”。此条附言引起银行</a:t>
            </a:r>
            <a:r>
              <a:rPr lang="en-US" altLang="zh-CN" sz="1700" dirty="0" smtClean="0">
                <a:latin typeface="仿宋" panose="02010609060101010101" pitchFamily="49" charset="-122"/>
                <a:ea typeface="仿宋" panose="02010609060101010101" pitchFamily="49" charset="-122"/>
              </a:rPr>
              <a:t>A</a:t>
            </a:r>
            <a:r>
              <a:rPr lang="zh-CN" altLang="en-US" sz="1700" dirty="0" smtClean="0">
                <a:latin typeface="仿宋" panose="02010609060101010101" pitchFamily="49" charset="-122"/>
                <a:ea typeface="仿宋" panose="02010609060101010101" pitchFamily="49" charset="-122"/>
              </a:rPr>
              <a:t>的关注，并立即对付款人信息进行核实。经确认，付款人为香港的一家证券公司</a:t>
            </a:r>
            <a:r>
              <a:rPr lang="en-US" altLang="zh-CN" sz="1700" dirty="0" smtClean="0">
                <a:latin typeface="仿宋" panose="02010609060101010101" pitchFamily="49" charset="-122"/>
                <a:ea typeface="仿宋" panose="02010609060101010101" pitchFamily="49" charset="-122"/>
              </a:rPr>
              <a:t>Q</a:t>
            </a:r>
            <a:r>
              <a:rPr lang="zh-CN" altLang="en-US" sz="1700" dirty="0" smtClean="0">
                <a:latin typeface="仿宋" panose="02010609060101010101" pitchFamily="49" charset="-122"/>
                <a:ea typeface="仿宋" panose="02010609060101010101" pitchFamily="49" charset="-122"/>
              </a:rPr>
              <a:t>。银行立即与高某进行了沟通，高某表示他之前在</a:t>
            </a:r>
            <a:r>
              <a:rPr lang="en-US" altLang="zh-CN" sz="1700" dirty="0" smtClean="0">
                <a:latin typeface="仿宋" panose="02010609060101010101" pitchFamily="49" charset="-122"/>
                <a:ea typeface="仿宋" panose="02010609060101010101" pitchFamily="49" charset="-122"/>
              </a:rPr>
              <a:t>Q</a:t>
            </a:r>
            <a:r>
              <a:rPr lang="zh-CN" altLang="en-US" sz="1700" dirty="0" smtClean="0">
                <a:latin typeface="仿宋" panose="02010609060101010101" pitchFamily="49" charset="-122"/>
                <a:ea typeface="仿宋" panose="02010609060101010101" pitchFamily="49" charset="-122"/>
              </a:rPr>
              <a:t>证券的网上平台在线注册、开户并在线支付买入了一支港股。这次的汇入款就是这支股票的投资收益。</a:t>
            </a:r>
            <a:r>
              <a:rPr lang="en-US" altLang="zh-CN" sz="1700" dirty="0" smtClean="0">
                <a:latin typeface="仿宋" panose="02010609060101010101" pitchFamily="49" charset="-122"/>
                <a:ea typeface="仿宋" panose="02010609060101010101" pitchFamily="49" charset="-122"/>
              </a:rPr>
              <a:t>A</a:t>
            </a:r>
            <a:r>
              <a:rPr lang="zh-CN" altLang="en-US" sz="1700" dirty="0" smtClean="0">
                <a:latin typeface="仿宋" panose="02010609060101010101" pitchFamily="49" charset="-122"/>
                <a:ea typeface="仿宋" panose="02010609060101010101" pitchFamily="49" charset="-122"/>
              </a:rPr>
              <a:t>银行了解情况后，向客户耐心解释了目前的外汇政策，告知高某应通过沪</a:t>
            </a:r>
            <a:r>
              <a:rPr lang="en-US" altLang="zh-CN" sz="1700" dirty="0" smtClean="0">
                <a:latin typeface="仿宋" panose="02010609060101010101" pitchFamily="49" charset="-122"/>
                <a:ea typeface="仿宋" panose="02010609060101010101" pitchFamily="49" charset="-122"/>
              </a:rPr>
              <a:t>/</a:t>
            </a:r>
            <a:r>
              <a:rPr lang="zh-CN" altLang="en-US" sz="1700" dirty="0" smtClean="0">
                <a:latin typeface="仿宋" panose="02010609060101010101" pitchFamily="49" charset="-122"/>
                <a:ea typeface="仿宋" panose="02010609060101010101" pitchFamily="49" charset="-122"/>
              </a:rPr>
              <a:t>深港通或</a:t>
            </a:r>
            <a:r>
              <a:rPr lang="en-US" altLang="zh-CN" sz="1700" dirty="0" smtClean="0">
                <a:latin typeface="仿宋" panose="02010609060101010101" pitchFamily="49" charset="-122"/>
                <a:ea typeface="仿宋" panose="02010609060101010101" pitchFamily="49" charset="-122"/>
              </a:rPr>
              <a:t>QDII</a:t>
            </a:r>
            <a:r>
              <a:rPr lang="zh-CN" altLang="en-US" sz="1700" dirty="0" smtClean="0">
                <a:latin typeface="仿宋" panose="02010609060101010101" pitchFamily="49" charset="-122"/>
                <a:ea typeface="仿宋" panose="02010609060101010101" pitchFamily="49" charset="-122"/>
              </a:rPr>
              <a:t>投资港股，其余途径均不合法合规，并将此笔汇入款退回付款人，不予入账。</a:t>
            </a:r>
            <a:endParaRPr lang="en-US" altLang="zh-CN" sz="1700" dirty="0" smtClean="0">
              <a:latin typeface="仿宋" panose="02010609060101010101" pitchFamily="49" charset="-122"/>
              <a:ea typeface="仿宋" panose="02010609060101010101" pitchFamily="49" charset="-122"/>
            </a:endParaRPr>
          </a:p>
        </p:txBody>
      </p:sp>
      <p:sp>
        <p:nvSpPr>
          <p:cNvPr id="3" name="圆角矩形 2"/>
          <p:cNvSpPr/>
          <p:nvPr/>
        </p:nvSpPr>
        <p:spPr>
          <a:xfrm>
            <a:off x="777875" y="4396822"/>
            <a:ext cx="10942822" cy="182459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zh-CN" altLang="en-US" sz="1600" b="1" dirty="0" smtClean="0">
                <a:solidFill>
                  <a:srgbClr val="C00000"/>
                </a:solidFill>
                <a:latin typeface="方正仿宋_GBK" panose="03000509000000000000" pitchFamily="65" charset="-122"/>
                <a:ea typeface="方正仿宋_GBK" panose="03000509000000000000" pitchFamily="65" charset="-122"/>
                <a:cs typeface="方正仿宋_GBK" panose="03000509000000000000" pitchFamily="65" charset="-122"/>
              </a:rPr>
              <a:t>案例启示</a:t>
            </a:r>
            <a:endParaRPr lang="en-US" altLang="zh-CN" sz="1600" b="1" dirty="0" smtClean="0">
              <a:solidFill>
                <a:srgbClr val="C00000"/>
              </a:solidFill>
              <a:latin typeface="方正仿宋_GBK" panose="03000509000000000000" pitchFamily="65" charset="-122"/>
              <a:ea typeface="方正仿宋_GBK" panose="03000509000000000000" pitchFamily="65" charset="-122"/>
              <a:cs typeface="方正仿宋_GBK" panose="03000509000000000000" pitchFamily="65" charset="-122"/>
            </a:endParaRPr>
          </a:p>
          <a:p>
            <a:pPr>
              <a:lnSpc>
                <a:spcPct val="150000"/>
              </a:lnSpc>
            </a:pPr>
            <a:r>
              <a:rPr lang="zh-CN" altLang="zh-CN" sz="1600" dirty="0">
                <a:solidFill>
                  <a:schemeClr val="tx1"/>
                </a:solidFill>
                <a:latin typeface="仿宋" panose="02010609060101010101" pitchFamily="49" charset="-122"/>
                <a:ea typeface="仿宋" panose="02010609060101010101" pitchFamily="49" charset="-122"/>
              </a:rPr>
              <a:t>根据</a:t>
            </a:r>
            <a:r>
              <a:rPr lang="zh-CN" altLang="zh-CN" sz="1600" dirty="0" smtClean="0">
                <a:solidFill>
                  <a:schemeClr val="tx1"/>
                </a:solidFill>
                <a:latin typeface="仿宋" panose="02010609060101010101" pitchFamily="49" charset="-122"/>
                <a:ea typeface="仿宋" panose="02010609060101010101" pitchFamily="49" charset="-122"/>
              </a:rPr>
              <a:t>《实施细则》</a:t>
            </a:r>
            <a:r>
              <a:rPr lang="zh-CN" altLang="en-US" sz="1600" dirty="0" smtClean="0">
                <a:solidFill>
                  <a:schemeClr val="tx1"/>
                </a:solidFill>
                <a:latin typeface="仿宋" panose="02010609060101010101" pitchFamily="49" charset="-122"/>
                <a:ea typeface="仿宋" panose="02010609060101010101" pitchFamily="49" charset="-122"/>
              </a:rPr>
              <a:t>等</a:t>
            </a:r>
            <a:r>
              <a:rPr lang="zh-CN" altLang="zh-CN" sz="1600" dirty="0" smtClean="0">
                <a:solidFill>
                  <a:schemeClr val="tx1"/>
                </a:solidFill>
                <a:latin typeface="仿宋" panose="02010609060101010101" pitchFamily="49" charset="-122"/>
                <a:ea typeface="仿宋" panose="02010609060101010101" pitchFamily="49" charset="-122"/>
              </a:rPr>
              <a:t>相关</a:t>
            </a:r>
            <a:r>
              <a:rPr lang="zh-CN" altLang="zh-CN" sz="1600" dirty="0">
                <a:solidFill>
                  <a:schemeClr val="tx1"/>
                </a:solidFill>
                <a:latin typeface="仿宋" panose="02010609060101010101" pitchFamily="49" charset="-122"/>
                <a:ea typeface="仿宋" panose="02010609060101010101" pitchFamily="49" charset="-122"/>
              </a:rPr>
              <a:t>规定，境内个人境外证券投资等可以通过</a:t>
            </a:r>
            <a:r>
              <a:rPr lang="en-US" altLang="zh-CN" sz="1600" dirty="0">
                <a:solidFill>
                  <a:schemeClr val="tx1"/>
                </a:solidFill>
                <a:latin typeface="仿宋" panose="02010609060101010101" pitchFamily="49" charset="-122"/>
                <a:ea typeface="仿宋" panose="02010609060101010101" pitchFamily="49" charset="-122"/>
              </a:rPr>
              <a:t>QDII</a:t>
            </a:r>
            <a:r>
              <a:rPr lang="zh-CN" altLang="zh-CN" sz="1600" dirty="0">
                <a:solidFill>
                  <a:schemeClr val="tx1"/>
                </a:solidFill>
                <a:latin typeface="仿宋" panose="02010609060101010101" pitchFamily="49" charset="-122"/>
                <a:ea typeface="仿宋" panose="02010609060101010101" pitchFamily="49" charset="-122"/>
              </a:rPr>
              <a:t>、沪港通、股权激励计划等合法渠道办理，如其未通过合法渠道持有境外上市公司的股票，也得不到法规</a:t>
            </a:r>
            <a:r>
              <a:rPr lang="zh-CN" altLang="zh-CN" sz="1600" dirty="0" smtClean="0">
                <a:solidFill>
                  <a:schemeClr val="tx1"/>
                </a:solidFill>
                <a:latin typeface="仿宋" panose="02010609060101010101" pitchFamily="49" charset="-122"/>
                <a:ea typeface="仿宋" panose="02010609060101010101" pitchFamily="49" charset="-122"/>
              </a:rPr>
              <a:t>支持</a:t>
            </a:r>
            <a:r>
              <a:rPr lang="zh-CN" altLang="en-US" sz="1600" dirty="0" smtClean="0">
                <a:solidFill>
                  <a:schemeClr val="tx1"/>
                </a:solidFill>
                <a:latin typeface="仿宋" panose="02010609060101010101" pitchFamily="49" charset="-122"/>
                <a:ea typeface="仿宋" panose="02010609060101010101" pitchFamily="49" charset="-122"/>
              </a:rPr>
              <a:t>，所获收益、利息等也不能划回国内。</a:t>
            </a:r>
            <a:endParaRPr lang="en-US" altLang="zh-CN" sz="1600" dirty="0" smtClean="0">
              <a:solidFill>
                <a:schemeClr val="tx1"/>
              </a:solidFill>
              <a:latin typeface="仿宋" panose="02010609060101010101" pitchFamily="49" charset="-122"/>
              <a:ea typeface="仿宋" panose="02010609060101010101" pitchFamily="49" charset="-122"/>
            </a:endParaRPr>
          </a:p>
          <a:p>
            <a:pPr>
              <a:lnSpc>
                <a:spcPct val="150000"/>
              </a:lnSpc>
            </a:pPr>
            <a:r>
              <a:rPr lang="zh-CN" altLang="en-US" sz="1600" dirty="0" smtClean="0">
                <a:solidFill>
                  <a:schemeClr val="tx1"/>
                </a:solidFill>
                <a:latin typeface="仿宋" panose="02010609060101010101" pitchFamily="49" charset="-122"/>
                <a:ea typeface="仿宋" panose="02010609060101010101" pitchFamily="49" charset="-122"/>
              </a:rPr>
              <a:t>银行在业务办理过程中，应高度关注房地产、保险、证券投资等机构的收付汇，充分利用技术手段设置敏感词预警库等进行交易拦截，要求客户提交真实性证明材料办理业务。</a:t>
            </a:r>
            <a:endParaRPr lang="en-US" altLang="zh-CN" sz="1600" dirty="0" smtClean="0">
              <a:solidFill>
                <a:schemeClr val="tx1"/>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395814326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49</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sym typeface="+mn-ea"/>
              </a:rPr>
              <a:t>三、具体业务审核规范</a:t>
            </a:r>
            <a:r>
              <a:rPr lang="zh-CN" altLang="en-US" b="1" dirty="0"/>
              <a:t/>
            </a:r>
            <a:br>
              <a:rPr lang="zh-CN" altLang="en-US" b="1" dirty="0"/>
            </a:b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b="1" dirty="0" smtClean="0">
                <a:solidFill>
                  <a:srgbClr val="000000"/>
                </a:solidFill>
                <a:latin typeface="黑体" panose="02010609060101010101" charset="-122"/>
                <a:ea typeface="黑体" panose="02010609060101010101" charset="-122"/>
              </a:rPr>
              <a:t>十四、非经营性付汇（汇出汇款）</a:t>
            </a:r>
            <a:endParaRPr lang="zh-CN" altLang="zh-CN" dirty="0">
              <a:solidFill>
                <a:srgbClr val="000000"/>
              </a:solidFill>
              <a:latin typeface="仿宋" panose="02010609060101010101" pitchFamily="49" charset="-122"/>
              <a:ea typeface="仿宋" panose="02010609060101010101" pitchFamily="49" charset="-122"/>
            </a:endParaRPr>
          </a:p>
        </p:txBody>
      </p:sp>
      <p:sp>
        <p:nvSpPr>
          <p:cNvPr id="30723" name="文本框 2"/>
          <p:cNvSpPr txBox="1"/>
          <p:nvPr/>
        </p:nvSpPr>
        <p:spPr>
          <a:xfrm>
            <a:off x="581891" y="1602101"/>
            <a:ext cx="10937174" cy="2054409"/>
          </a:xfrm>
          <a:prstGeom prst="rect">
            <a:avLst/>
          </a:prstGeom>
          <a:noFill/>
          <a:ln w="9525">
            <a:noFill/>
          </a:ln>
        </p:spPr>
        <p:txBody>
          <a:bodyPr wrap="square" anchor="t">
            <a:spAutoFit/>
          </a:bodyPr>
          <a:lstStyle/>
          <a:p>
            <a:pPr>
              <a:lnSpc>
                <a:spcPct val="150000"/>
              </a:lnSpc>
            </a:pPr>
            <a:r>
              <a:rPr lang="zh-CN" altLang="en-US" sz="1700" b="1" dirty="0" smtClean="0">
                <a:latin typeface="仿宋" panose="02010609060101010101" pitchFamily="49" charset="-122"/>
                <a:ea typeface="仿宋" panose="02010609060101010101" pitchFamily="49" charset="-122"/>
              </a:rPr>
              <a:t>（一）业务定义</a:t>
            </a:r>
            <a:endParaRPr lang="en-US" altLang="zh-CN" sz="1700" b="1" dirty="0" smtClean="0">
              <a:latin typeface="仿宋" panose="02010609060101010101" pitchFamily="49" charset="-122"/>
              <a:ea typeface="仿宋" panose="02010609060101010101" pitchFamily="49" charset="-122"/>
            </a:endParaRPr>
          </a:p>
          <a:p>
            <a:pPr fontAlgn="b">
              <a:lnSpc>
                <a:spcPct val="150000"/>
              </a:lnSpc>
            </a:pPr>
            <a:r>
              <a:rPr lang="zh-CN" altLang="zh-CN" sz="1700" dirty="0" smtClean="0">
                <a:latin typeface="仿宋" panose="02010609060101010101" pitchFamily="49" charset="-122"/>
                <a:ea typeface="仿宋" panose="02010609060101010101" pitchFamily="49" charset="-122"/>
              </a:rPr>
              <a:t>指</a:t>
            </a:r>
            <a:r>
              <a:rPr lang="zh-CN" altLang="zh-CN" sz="1700" dirty="0">
                <a:latin typeface="仿宋" panose="02010609060101010101" pitchFamily="49" charset="-122"/>
                <a:ea typeface="仿宋" panose="02010609060101010101" pitchFamily="49" charset="-122"/>
              </a:rPr>
              <a:t>银行</a:t>
            </a:r>
            <a:r>
              <a:rPr lang="zh-CN" altLang="zh-CN" sz="1700" dirty="0" smtClean="0">
                <a:latin typeface="仿宋" panose="02010609060101010101" pitchFamily="49" charset="-122"/>
                <a:ea typeface="仿宋" panose="02010609060101010101" pitchFamily="49" charset="-122"/>
              </a:rPr>
              <a:t>接受</a:t>
            </a:r>
            <a:r>
              <a:rPr lang="zh-CN" altLang="en-US" sz="1700" dirty="0" smtClean="0">
                <a:latin typeface="仿宋" panose="02010609060101010101" pitchFamily="49" charset="-122"/>
                <a:ea typeface="仿宋" panose="02010609060101010101" pitchFamily="49" charset="-122"/>
              </a:rPr>
              <a:t>个人</a:t>
            </a:r>
            <a:r>
              <a:rPr lang="zh-CN" altLang="zh-CN" sz="1700" dirty="0" smtClean="0">
                <a:latin typeface="仿宋" panose="02010609060101010101" pitchFamily="49" charset="-122"/>
                <a:ea typeface="仿宋" panose="02010609060101010101" pitchFamily="49" charset="-122"/>
              </a:rPr>
              <a:t>客户</a:t>
            </a:r>
            <a:r>
              <a:rPr lang="zh-CN" altLang="zh-CN" sz="1700" dirty="0">
                <a:latin typeface="仿宋" panose="02010609060101010101" pitchFamily="49" charset="-122"/>
                <a:ea typeface="仿宋" panose="02010609060101010101" pitchFamily="49" charset="-122"/>
              </a:rPr>
              <a:t>的委托，通过银行间的资金划拨、清算和代理网络，委托境外银行将外汇资金解付给境外</a:t>
            </a:r>
            <a:r>
              <a:rPr lang="zh-CN" altLang="zh-CN" sz="1700" dirty="0" smtClean="0">
                <a:latin typeface="仿宋" panose="02010609060101010101" pitchFamily="49" charset="-122"/>
                <a:ea typeface="仿宋" panose="02010609060101010101" pitchFamily="49" charset="-122"/>
              </a:rPr>
              <a:t>收款人。</a:t>
            </a:r>
            <a:r>
              <a:rPr lang="zh-CN" altLang="zh-CN" sz="1700" dirty="0">
                <a:latin typeface="仿宋" panose="02010609060101010101" pitchFamily="49" charset="-122"/>
                <a:ea typeface="仿宋" panose="02010609060101010101" pitchFamily="49" charset="-122"/>
              </a:rPr>
              <a:t>包括</a:t>
            </a:r>
            <a:r>
              <a:rPr lang="zh-CN" altLang="zh-CN" sz="1700" dirty="0" smtClean="0">
                <a:latin typeface="仿宋" panose="02010609060101010101" pitchFamily="49" charset="-122"/>
                <a:ea typeface="仿宋" panose="02010609060101010101" pitchFamily="49" charset="-122"/>
              </a:rPr>
              <a:t>个人</a:t>
            </a:r>
            <a:r>
              <a:rPr lang="zh-CN" altLang="en-US" sz="1700" dirty="0" smtClean="0">
                <a:latin typeface="仿宋" panose="02010609060101010101" pitchFamily="49" charset="-122"/>
                <a:ea typeface="仿宋" panose="02010609060101010101" pitchFamily="49" charset="-122"/>
              </a:rPr>
              <a:t>的</a:t>
            </a:r>
            <a:r>
              <a:rPr lang="zh-CN" altLang="zh-CN" sz="1700" dirty="0" smtClean="0">
                <a:latin typeface="仿宋" panose="02010609060101010101" pitchFamily="49" charset="-122"/>
                <a:ea typeface="仿宋" panose="02010609060101010101" pitchFamily="49" charset="-122"/>
              </a:rPr>
              <a:t>银行</a:t>
            </a:r>
            <a:r>
              <a:rPr lang="zh-CN" altLang="zh-CN" sz="1700" dirty="0">
                <a:latin typeface="仿宋" panose="02010609060101010101" pitchFamily="49" charset="-122"/>
                <a:ea typeface="仿宋" panose="02010609060101010101" pitchFamily="49" charset="-122"/>
              </a:rPr>
              <a:t>汇款</a:t>
            </a:r>
            <a:r>
              <a:rPr lang="zh-CN" altLang="zh-CN" sz="1700" dirty="0" smtClean="0">
                <a:latin typeface="仿宋" panose="02010609060101010101" pitchFamily="49" charset="-122"/>
                <a:ea typeface="仿宋" panose="02010609060101010101" pitchFamily="49" charset="-122"/>
              </a:rPr>
              <a:t>、票据</a:t>
            </a:r>
            <a:r>
              <a:rPr lang="zh-CN" altLang="zh-CN" sz="1700" dirty="0">
                <a:latin typeface="仿宋" panose="02010609060101010101" pitchFamily="49" charset="-122"/>
                <a:ea typeface="仿宋" panose="02010609060101010101" pitchFamily="49" charset="-122"/>
              </a:rPr>
              <a:t>业务（汇票、本票、支票、旅行支票等）</a:t>
            </a:r>
            <a:r>
              <a:rPr lang="zh-CN" altLang="zh-CN" sz="1700" dirty="0" smtClean="0">
                <a:latin typeface="仿宋" panose="02010609060101010101" pitchFamily="49" charset="-122"/>
                <a:ea typeface="仿宋" panose="02010609060101010101" pitchFamily="49" charset="-122"/>
              </a:rPr>
              <a:t>、西</a:t>
            </a:r>
            <a:r>
              <a:rPr lang="zh-CN" altLang="zh-CN" sz="1700" dirty="0">
                <a:latin typeface="仿宋" panose="02010609060101010101" pitchFamily="49" charset="-122"/>
                <a:ea typeface="仿宋" panose="02010609060101010101" pitchFamily="49" charset="-122"/>
              </a:rPr>
              <a:t>联汇款、速汇</a:t>
            </a:r>
            <a:r>
              <a:rPr lang="zh-CN" altLang="zh-CN" sz="1700" dirty="0" smtClean="0">
                <a:latin typeface="仿宋" panose="02010609060101010101" pitchFamily="49" charset="-122"/>
                <a:ea typeface="仿宋" panose="02010609060101010101" pitchFamily="49" charset="-122"/>
              </a:rPr>
              <a:t>金等。</a:t>
            </a:r>
            <a:endParaRPr lang="zh-CN" altLang="zh-CN" sz="1700" dirty="0">
              <a:latin typeface="仿宋" panose="02010609060101010101" pitchFamily="49" charset="-122"/>
              <a:ea typeface="仿宋" panose="02010609060101010101" pitchFamily="49" charset="-122"/>
            </a:endParaRPr>
          </a:p>
          <a:p>
            <a:pPr>
              <a:lnSpc>
                <a:spcPct val="150000"/>
              </a:lnSpc>
            </a:pPr>
            <a:r>
              <a:rPr lang="zh-CN" altLang="en-US" sz="1700" b="1" dirty="0" smtClean="0">
                <a:latin typeface="仿宋" panose="02010609060101010101" pitchFamily="49" charset="-122"/>
                <a:ea typeface="仿宋" panose="02010609060101010101" pitchFamily="49" charset="-122"/>
              </a:rPr>
              <a:t>（二）审核材料和审核原则</a:t>
            </a:r>
            <a:endParaRPr lang="en-US" altLang="zh-CN" sz="1700" b="1" dirty="0">
              <a:latin typeface="仿宋" panose="02010609060101010101" pitchFamily="49" charset="-122"/>
              <a:ea typeface="仿宋" panose="02010609060101010101" pitchFamily="49" charset="-122"/>
            </a:endParaRPr>
          </a:p>
          <a:p>
            <a:pPr>
              <a:lnSpc>
                <a:spcPct val="150000"/>
              </a:lnSpc>
            </a:pPr>
            <a:endParaRPr lang="en-US" altLang="zh-CN" sz="1700" dirty="0" smtClean="0">
              <a:latin typeface="仿宋" panose="02010609060101010101" pitchFamily="49" charset="-122"/>
              <a:ea typeface="仿宋" panose="02010609060101010101" pitchFamily="49" charset="-122"/>
            </a:endParaRPr>
          </a:p>
        </p:txBody>
      </p:sp>
      <p:graphicFrame>
        <p:nvGraphicFramePr>
          <p:cNvPr id="2" name="图示 1"/>
          <p:cNvGraphicFramePr/>
          <p:nvPr>
            <p:extLst>
              <p:ext uri="{D42A27DB-BD31-4B8C-83A1-F6EECF244321}">
                <p14:modId xmlns:p14="http://schemas.microsoft.com/office/powerpoint/2010/main" val="1181428176"/>
              </p:ext>
            </p:extLst>
          </p:nvPr>
        </p:nvGraphicFramePr>
        <p:xfrm>
          <a:off x="-730667" y="3256424"/>
          <a:ext cx="8721760" cy="260104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矩形 2"/>
          <p:cNvSpPr/>
          <p:nvPr/>
        </p:nvSpPr>
        <p:spPr>
          <a:xfrm>
            <a:off x="7011259" y="2795769"/>
            <a:ext cx="5124226" cy="3785652"/>
          </a:xfrm>
          <a:prstGeom prst="rect">
            <a:avLst/>
          </a:prstGeom>
          <a:ln w="28575">
            <a:solidFill>
              <a:schemeClr val="accent5">
                <a:lumMod val="40000"/>
                <a:lumOff val="60000"/>
              </a:schemeClr>
            </a:solidFill>
          </a:ln>
        </p:spPr>
        <p:txBody>
          <a:bodyPr wrap="square">
            <a:spAutoFit/>
          </a:bodyPr>
          <a:lstStyle/>
          <a:p>
            <a:pPr>
              <a:lnSpc>
                <a:spcPct val="150000"/>
              </a:lnSpc>
            </a:pPr>
            <a:r>
              <a:rPr lang="zh-CN" altLang="en-US" sz="1600" dirty="0" smtClean="0">
                <a:latin typeface="仿宋" panose="02010609060101010101" pitchFamily="49" charset="-122"/>
                <a:ea typeface="仿宋" panose="02010609060101010101" pitchFamily="49" charset="-122"/>
              </a:rPr>
              <a:t>注意：</a:t>
            </a:r>
            <a:endParaRPr lang="en-US" altLang="zh-CN" sz="1600" dirty="0" smtClean="0">
              <a:latin typeface="仿宋" panose="02010609060101010101" pitchFamily="49" charset="-122"/>
              <a:ea typeface="仿宋" panose="02010609060101010101" pitchFamily="49" charset="-122"/>
            </a:endParaRPr>
          </a:p>
          <a:p>
            <a:pPr>
              <a:lnSpc>
                <a:spcPct val="150000"/>
              </a:lnSpc>
            </a:pPr>
            <a:r>
              <a:rPr lang="en-US" altLang="zh-CN" sz="1600" dirty="0" smtClean="0">
                <a:latin typeface="仿宋" panose="02010609060101010101" pitchFamily="49" charset="-122"/>
                <a:ea typeface="仿宋" panose="02010609060101010101" pitchFamily="49" charset="-122"/>
              </a:rPr>
              <a:t>1.</a:t>
            </a:r>
            <a:r>
              <a:rPr lang="zh-CN" altLang="zh-CN" sz="1600" dirty="0" smtClean="0">
                <a:latin typeface="仿宋" panose="02010609060101010101" pitchFamily="49" charset="-122"/>
                <a:ea typeface="仿宋" panose="02010609060101010101" pitchFamily="49" charset="-122"/>
              </a:rPr>
              <a:t>手</a:t>
            </a:r>
            <a:r>
              <a:rPr lang="zh-CN" altLang="zh-CN" sz="1600" dirty="0">
                <a:latin typeface="仿宋" panose="02010609060101010101" pitchFamily="49" charset="-122"/>
                <a:ea typeface="仿宋" panose="02010609060101010101" pitchFamily="49" charset="-122"/>
              </a:rPr>
              <a:t>持外币现钞直接汇出境外的，当日累计等值</a:t>
            </a:r>
            <a:r>
              <a:rPr lang="en-US" altLang="zh-CN" sz="1600" dirty="0">
                <a:latin typeface="仿宋" panose="02010609060101010101" pitchFamily="49" charset="-122"/>
                <a:ea typeface="仿宋" panose="02010609060101010101" pitchFamily="49" charset="-122"/>
              </a:rPr>
              <a:t>1</a:t>
            </a:r>
            <a:r>
              <a:rPr lang="zh-CN" altLang="zh-CN" sz="1600" dirty="0">
                <a:latin typeface="仿宋" panose="02010609060101010101" pitchFamily="49" charset="-122"/>
                <a:ea typeface="仿宋" panose="02010609060101010101" pitchFamily="49" charset="-122"/>
              </a:rPr>
              <a:t>万美元以下（含）的，凭本人有效身份证件办理；超过上述金额的，还应审核本人经海关签章的</a:t>
            </a:r>
            <a:r>
              <a:rPr lang="zh-CN" altLang="zh-CN" sz="1600" dirty="0" smtClean="0">
                <a:latin typeface="仿宋" panose="02010609060101010101" pitchFamily="49" charset="-122"/>
                <a:ea typeface="仿宋" panose="02010609060101010101" pitchFamily="49" charset="-122"/>
              </a:rPr>
              <a:t>《物品申报单》</a:t>
            </a:r>
            <a:r>
              <a:rPr lang="zh-CN" altLang="zh-CN" sz="1600" dirty="0">
                <a:latin typeface="仿宋" panose="02010609060101010101" pitchFamily="49" charset="-122"/>
                <a:ea typeface="仿宋" panose="02010609060101010101" pitchFamily="49" charset="-122"/>
              </a:rPr>
              <a:t>或本人原存款银行外币现钞提取单据办理，以及经常项目项下有交易额的真实性凭证</a:t>
            </a:r>
            <a:r>
              <a:rPr lang="zh-CN" altLang="zh-CN" sz="1600" dirty="0" smtClean="0">
                <a:latin typeface="仿宋" panose="02010609060101010101" pitchFamily="49" charset="-122"/>
                <a:ea typeface="仿宋" panose="02010609060101010101" pitchFamily="49" charset="-122"/>
              </a:rPr>
              <a:t>。</a:t>
            </a:r>
            <a:endParaRPr lang="en-US" altLang="zh-CN" sz="1600" dirty="0">
              <a:latin typeface="仿宋" panose="02010609060101010101" pitchFamily="49" charset="-122"/>
              <a:ea typeface="仿宋" panose="02010609060101010101" pitchFamily="49" charset="-122"/>
            </a:endParaRPr>
          </a:p>
          <a:p>
            <a:pPr>
              <a:lnSpc>
                <a:spcPct val="150000"/>
              </a:lnSpc>
            </a:pPr>
            <a:r>
              <a:rPr lang="en-US" altLang="zh-CN" sz="1600" dirty="0" smtClean="0">
                <a:latin typeface="仿宋" panose="02010609060101010101" pitchFamily="49" charset="-122"/>
                <a:ea typeface="仿宋" panose="02010609060101010101" pitchFamily="49" charset="-122"/>
              </a:rPr>
              <a:t>2.</a:t>
            </a:r>
            <a:r>
              <a:rPr lang="zh-CN" altLang="zh-CN" sz="1600" dirty="0">
                <a:latin typeface="仿宋" panose="02010609060101010101" pitchFamily="49" charset="-122"/>
                <a:ea typeface="仿宋" panose="02010609060101010101" pitchFamily="49" charset="-122"/>
              </a:rPr>
              <a:t>真实性凭证</a:t>
            </a:r>
            <a:r>
              <a:rPr lang="zh-CN" altLang="en-US" sz="1600" dirty="0">
                <a:latin typeface="仿宋" panose="02010609060101010101" pitchFamily="49" charset="-122"/>
                <a:ea typeface="仿宋" panose="02010609060101010101" pitchFamily="49" charset="-122"/>
              </a:rPr>
              <a:t>的审核要求</a:t>
            </a:r>
            <a:r>
              <a:rPr lang="zh-CN" altLang="zh-CN" sz="1600" dirty="0">
                <a:latin typeface="仿宋" panose="02010609060101010101" pitchFamily="49" charset="-122"/>
                <a:ea typeface="仿宋" panose="02010609060101010101" pitchFamily="49" charset="-122"/>
              </a:rPr>
              <a:t>比照境内个人超过年度总额购汇各项目的审核材料</a:t>
            </a:r>
            <a:r>
              <a:rPr lang="zh-CN" altLang="zh-CN" sz="1600" dirty="0" smtClean="0">
                <a:latin typeface="仿宋" panose="02010609060101010101" pitchFamily="49" charset="-122"/>
                <a:ea typeface="仿宋" panose="02010609060101010101" pitchFamily="49" charset="-122"/>
              </a:rPr>
              <a:t>。</a:t>
            </a:r>
            <a:endParaRPr lang="en-US" altLang="zh-CN" sz="1600" dirty="0" smtClean="0">
              <a:latin typeface="仿宋" panose="02010609060101010101" pitchFamily="49" charset="-122"/>
              <a:ea typeface="仿宋" panose="02010609060101010101" pitchFamily="49" charset="-122"/>
            </a:endParaRPr>
          </a:p>
          <a:p>
            <a:pPr>
              <a:lnSpc>
                <a:spcPct val="150000"/>
              </a:lnSpc>
            </a:pPr>
            <a:r>
              <a:rPr lang="en-US" altLang="zh-CN" sz="1600" dirty="0" smtClean="0">
                <a:latin typeface="仿宋" panose="02010609060101010101" pitchFamily="49" charset="-122"/>
                <a:ea typeface="仿宋" panose="02010609060101010101" pitchFamily="49" charset="-122"/>
              </a:rPr>
              <a:t>3.</a:t>
            </a:r>
            <a:r>
              <a:rPr lang="zh-CN" altLang="zh-CN" sz="1600" dirty="0">
                <a:latin typeface="仿宋" panose="02010609060101010101" pitchFamily="49" charset="-122"/>
                <a:ea typeface="仿宋" panose="02010609060101010101" pitchFamily="49" charset="-122"/>
              </a:rPr>
              <a:t>对于关注客户，银行应严格审核付汇业务的交易真实性，原则上应拒绝办理代理业务</a:t>
            </a:r>
            <a:r>
              <a:rPr lang="zh-CN" altLang="zh-CN" sz="1600" dirty="0" smtClean="0">
                <a:latin typeface="仿宋" panose="02010609060101010101" pitchFamily="49" charset="-122"/>
                <a:ea typeface="仿宋" panose="02010609060101010101" pitchFamily="49" charset="-122"/>
              </a:rPr>
              <a:t>。</a:t>
            </a:r>
            <a:endParaRPr lang="en-US" altLang="zh-CN" sz="1600" dirty="0" smtClean="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1163788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5</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noProof="1" smtClean="0">
                <a:solidFill>
                  <a:srgbClr val="000000"/>
                </a:solidFill>
                <a:latin typeface="楷体" panose="02010609060101010101" charset="-122"/>
                <a:ea typeface="楷体" panose="02010609060101010101" charset="-122"/>
                <a:sym typeface="+mn-ea"/>
              </a:rPr>
              <a:t>二</a:t>
            </a:r>
            <a:r>
              <a:rPr lang="zh-CN" altLang="en-US" noProof="1">
                <a:solidFill>
                  <a:srgbClr val="000000"/>
                </a:solidFill>
                <a:latin typeface="楷体" panose="02010609060101010101" charset="-122"/>
                <a:ea typeface="楷体" panose="02010609060101010101" charset="-122"/>
                <a:sym typeface="+mn-ea"/>
              </a:rPr>
              <a:t>、总体</a:t>
            </a:r>
            <a:r>
              <a:rPr lang="zh-CN" altLang="en-US" noProof="1" smtClean="0">
                <a:solidFill>
                  <a:srgbClr val="000000"/>
                </a:solidFill>
                <a:latin typeface="楷体" panose="02010609060101010101" charset="-122"/>
                <a:ea typeface="楷体" panose="02010609060101010101" charset="-122"/>
                <a:sym typeface="+mn-ea"/>
              </a:rPr>
              <a:t>要求</a:t>
            </a:r>
            <a:endParaRPr lang="zh-CN" altLang="en-US" dirty="0"/>
          </a:p>
        </p:txBody>
      </p:sp>
      <p:sp>
        <p:nvSpPr>
          <p:cNvPr id="30722" name="文本框 4"/>
          <p:cNvSpPr txBox="1"/>
          <p:nvPr/>
        </p:nvSpPr>
        <p:spPr>
          <a:xfrm>
            <a:off x="1357630" y="1241425"/>
            <a:ext cx="9365788" cy="1154162"/>
          </a:xfrm>
          <a:prstGeom prst="rect">
            <a:avLst/>
          </a:prstGeom>
          <a:noFill/>
          <a:ln w="9525">
            <a:noFill/>
          </a:ln>
        </p:spPr>
        <p:txBody>
          <a:bodyPr wrap="square" anchor="t">
            <a:spAutoFit/>
          </a:bodyPr>
          <a:lstStyle/>
          <a:p>
            <a:pPr eaLnBrk="0" hangingPunct="0"/>
            <a:r>
              <a:rPr lang="zh-CN" altLang="en-US" sz="2400" b="1" dirty="0">
                <a:solidFill>
                  <a:srgbClr val="000000"/>
                </a:solidFill>
                <a:latin typeface="黑体" panose="02010609060101010101" charset="-122"/>
                <a:ea typeface="黑体" panose="02010609060101010101" charset="-122"/>
              </a:rPr>
              <a:t>一</a:t>
            </a:r>
            <a:r>
              <a:rPr lang="zh-CN" altLang="en-US" sz="2400" b="1" dirty="0" smtClean="0">
                <a:solidFill>
                  <a:srgbClr val="000000"/>
                </a:solidFill>
                <a:latin typeface="黑体" panose="02010609060101010101" charset="-122"/>
                <a:ea typeface="黑体" panose="02010609060101010101" charset="-122"/>
              </a:rPr>
              <a:t>、客户身份识别</a:t>
            </a:r>
            <a:endParaRPr lang="en-US" altLang="zh-CN" sz="2400" b="1" dirty="0" smtClean="0">
              <a:solidFill>
                <a:srgbClr val="000000"/>
              </a:solidFill>
              <a:latin typeface="黑体" panose="02010609060101010101" charset="-122"/>
              <a:ea typeface="黑体" panose="02010609060101010101" charset="-122"/>
            </a:endParaRPr>
          </a:p>
          <a:p>
            <a:pPr eaLnBrk="0" hangingPunct="0"/>
            <a:r>
              <a:rPr lang="en-US" altLang="zh-CN" dirty="0" smtClean="0">
                <a:solidFill>
                  <a:srgbClr val="000000"/>
                </a:solidFill>
                <a:latin typeface="仿宋" panose="02010609060101010101" pitchFamily="49" charset="-122"/>
                <a:ea typeface="仿宋" panose="02010609060101010101" pitchFamily="49" charset="-122"/>
              </a:rPr>
              <a:t>    </a:t>
            </a:r>
          </a:p>
          <a:p>
            <a:pPr eaLnBrk="0" hangingPunct="0">
              <a:lnSpc>
                <a:spcPct val="150000"/>
              </a:lnSpc>
            </a:pPr>
            <a:r>
              <a:rPr lang="en-US" altLang="zh-CN" dirty="0">
                <a:solidFill>
                  <a:srgbClr val="000000"/>
                </a:solidFill>
                <a:latin typeface="仿宋" panose="02010609060101010101" pitchFamily="49" charset="-122"/>
                <a:ea typeface="仿宋" panose="02010609060101010101" pitchFamily="49" charset="-122"/>
              </a:rPr>
              <a:t> </a:t>
            </a:r>
            <a:r>
              <a:rPr lang="en-US" altLang="zh-CN" dirty="0" smtClean="0">
                <a:solidFill>
                  <a:srgbClr val="000000"/>
                </a:solidFill>
                <a:latin typeface="仿宋" panose="02010609060101010101" pitchFamily="49" charset="-122"/>
                <a:ea typeface="仿宋" panose="02010609060101010101" pitchFamily="49" charset="-122"/>
              </a:rPr>
              <a:t>    </a:t>
            </a:r>
            <a:endParaRPr lang="zh-CN" altLang="zh-CN" sz="2400" dirty="0">
              <a:solidFill>
                <a:srgbClr val="000000"/>
              </a:solidFill>
              <a:latin typeface="仿宋" panose="02010609060101010101" pitchFamily="49" charset="-122"/>
              <a:ea typeface="仿宋" panose="02010609060101010101" pitchFamily="49" charset="-122"/>
            </a:endParaRPr>
          </a:p>
        </p:txBody>
      </p:sp>
      <p:graphicFrame>
        <p:nvGraphicFramePr>
          <p:cNvPr id="9" name="图示 8"/>
          <p:cNvGraphicFramePr/>
          <p:nvPr>
            <p:extLst>
              <p:ext uri="{D42A27DB-BD31-4B8C-83A1-F6EECF244321}">
                <p14:modId xmlns:p14="http://schemas.microsoft.com/office/powerpoint/2010/main" val="661471289"/>
              </p:ext>
            </p:extLst>
          </p:nvPr>
        </p:nvGraphicFramePr>
        <p:xfrm>
          <a:off x="553453" y="1955382"/>
          <a:ext cx="3793757" cy="315600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矩形 1"/>
          <p:cNvSpPr/>
          <p:nvPr/>
        </p:nvSpPr>
        <p:spPr>
          <a:xfrm>
            <a:off x="4573323" y="2290813"/>
            <a:ext cx="6763657" cy="3060005"/>
          </a:xfrm>
          <a:prstGeom prst="rect">
            <a:avLst/>
          </a:prstGeom>
        </p:spPr>
        <p:txBody>
          <a:bodyPr wrap="square">
            <a:spAutoFit/>
          </a:bodyPr>
          <a:lstStyle/>
          <a:p>
            <a:pPr eaLnBrk="0" hangingPunct="0">
              <a:lnSpc>
                <a:spcPct val="150000"/>
              </a:lnSpc>
            </a:pPr>
            <a:r>
              <a:rPr lang="zh-CN" altLang="zh-CN" sz="2200" dirty="0">
                <a:solidFill>
                  <a:srgbClr val="000000"/>
                </a:solidFill>
                <a:latin typeface="仿宋" panose="02010609060101010101" pitchFamily="49" charset="-122"/>
                <a:ea typeface="仿宋" panose="02010609060101010101" pitchFamily="49" charset="-122"/>
              </a:rPr>
              <a:t>银行为个人办理个人外汇业务前，应对客户身份进行确认，并按要求对确认后的客户身份信息进行登记</a:t>
            </a:r>
            <a:r>
              <a:rPr lang="zh-CN" altLang="zh-CN" sz="2200" dirty="0" smtClean="0">
                <a:solidFill>
                  <a:srgbClr val="000000"/>
                </a:solidFill>
                <a:latin typeface="仿宋" panose="02010609060101010101" pitchFamily="49" charset="-122"/>
                <a:ea typeface="仿宋" panose="02010609060101010101" pitchFamily="49" charset="-122"/>
              </a:rPr>
              <a:t>。</a:t>
            </a:r>
            <a:endParaRPr lang="en-US" altLang="zh-CN" sz="2200" dirty="0" smtClean="0">
              <a:solidFill>
                <a:srgbClr val="000000"/>
              </a:solidFill>
              <a:latin typeface="仿宋" panose="02010609060101010101" pitchFamily="49" charset="-122"/>
              <a:ea typeface="仿宋" panose="02010609060101010101" pitchFamily="49" charset="-122"/>
            </a:endParaRPr>
          </a:p>
          <a:p>
            <a:pPr eaLnBrk="0" hangingPunct="0">
              <a:lnSpc>
                <a:spcPct val="150000"/>
              </a:lnSpc>
            </a:pPr>
            <a:endParaRPr lang="en-US" altLang="zh-CN" sz="2200" dirty="0" smtClean="0">
              <a:solidFill>
                <a:srgbClr val="000000"/>
              </a:solidFill>
              <a:latin typeface="仿宋" panose="02010609060101010101" pitchFamily="49" charset="-122"/>
              <a:ea typeface="仿宋" panose="02010609060101010101" pitchFamily="49" charset="-122"/>
            </a:endParaRPr>
          </a:p>
          <a:p>
            <a:pPr eaLnBrk="0" hangingPunct="0">
              <a:lnSpc>
                <a:spcPct val="150000"/>
              </a:lnSpc>
            </a:pPr>
            <a:r>
              <a:rPr lang="zh-CN" altLang="zh-CN" sz="2200" dirty="0" smtClean="0">
                <a:solidFill>
                  <a:srgbClr val="000000"/>
                </a:solidFill>
                <a:latin typeface="仿宋" panose="02010609060101010101" pitchFamily="49" charset="-122"/>
                <a:ea typeface="仿宋" panose="02010609060101010101" pitchFamily="49" charset="-122"/>
              </a:rPr>
              <a:t>为</a:t>
            </a:r>
            <a:r>
              <a:rPr lang="zh-CN" altLang="zh-CN" sz="2200" dirty="0">
                <a:solidFill>
                  <a:srgbClr val="000000"/>
                </a:solidFill>
                <a:latin typeface="仿宋" panose="02010609060101010101" pitchFamily="49" charset="-122"/>
                <a:ea typeface="仿宋" panose="02010609060101010101" pitchFamily="49" charset="-122"/>
              </a:rPr>
              <a:t>防范个人提供虚假申请资料和冒用他人资料办理业务，对于被代理人与代理人之间明显无任何个人或业务关系，</a:t>
            </a:r>
            <a:r>
              <a:rPr lang="zh-CN" altLang="en-US" sz="2200" dirty="0">
                <a:solidFill>
                  <a:srgbClr val="000000"/>
                </a:solidFill>
                <a:latin typeface="仿宋" panose="02010609060101010101" pitchFamily="49" charset="-122"/>
                <a:ea typeface="仿宋" panose="02010609060101010101" pitchFamily="49" charset="-122"/>
              </a:rPr>
              <a:t>还</a:t>
            </a:r>
            <a:r>
              <a:rPr lang="zh-CN" altLang="zh-CN" sz="2200" dirty="0">
                <a:solidFill>
                  <a:srgbClr val="000000"/>
                </a:solidFill>
                <a:latin typeface="仿宋" panose="02010609060101010101" pitchFamily="49" charset="-122"/>
                <a:ea typeface="仿宋" panose="02010609060101010101" pitchFamily="49" charset="-122"/>
              </a:rPr>
              <a:t>应要求客户提供相关合理性的证明文件。</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50</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sym typeface="+mn-ea"/>
              </a:rPr>
              <a:t>三、具体业务审核规范</a:t>
            </a:r>
            <a:r>
              <a:rPr lang="zh-CN" altLang="en-US" b="1" dirty="0"/>
              <a:t/>
            </a:r>
            <a:br>
              <a:rPr lang="zh-CN" altLang="en-US" b="1" dirty="0"/>
            </a:b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b="1" dirty="0" smtClean="0">
                <a:solidFill>
                  <a:srgbClr val="000000"/>
                </a:solidFill>
                <a:latin typeface="黑体" panose="02010609060101010101" charset="-122"/>
                <a:ea typeface="黑体" panose="02010609060101010101" charset="-122"/>
              </a:rPr>
              <a:t>十四、非经营性付汇（汇出汇款）</a:t>
            </a:r>
            <a:endParaRPr lang="zh-CN" altLang="zh-CN" dirty="0">
              <a:solidFill>
                <a:srgbClr val="000000"/>
              </a:solidFill>
              <a:latin typeface="仿宋" panose="02010609060101010101" pitchFamily="49" charset="-122"/>
              <a:ea typeface="仿宋" panose="02010609060101010101" pitchFamily="49" charset="-122"/>
            </a:endParaRPr>
          </a:p>
        </p:txBody>
      </p:sp>
      <p:sp>
        <p:nvSpPr>
          <p:cNvPr id="30723" name="文本框 2"/>
          <p:cNvSpPr txBox="1"/>
          <p:nvPr/>
        </p:nvSpPr>
        <p:spPr>
          <a:xfrm>
            <a:off x="1357630" y="1804323"/>
            <a:ext cx="9410634" cy="4153701"/>
          </a:xfrm>
          <a:prstGeom prst="rect">
            <a:avLst/>
          </a:prstGeom>
          <a:noFill/>
          <a:ln w="9525">
            <a:noFill/>
          </a:ln>
        </p:spPr>
        <p:txBody>
          <a:bodyPr wrap="square" anchor="t">
            <a:spAutoFit/>
          </a:bodyPr>
          <a:lstStyle/>
          <a:p>
            <a:pPr>
              <a:lnSpc>
                <a:spcPct val="150000"/>
              </a:lnSpc>
            </a:pPr>
            <a:r>
              <a:rPr lang="zh-CN" altLang="en-US" sz="2000" b="1" dirty="0" smtClean="0">
                <a:latin typeface="仿宋" panose="02010609060101010101" pitchFamily="49" charset="-122"/>
                <a:ea typeface="仿宋" panose="02010609060101010101" pitchFamily="49" charset="-122"/>
              </a:rPr>
              <a:t>（三）风险提示</a:t>
            </a:r>
            <a:endParaRPr lang="en-US" altLang="zh-CN" sz="2000" b="1" dirty="0" smtClean="0">
              <a:latin typeface="仿宋" panose="02010609060101010101" pitchFamily="49" charset="-122"/>
              <a:ea typeface="仿宋" panose="02010609060101010101" pitchFamily="49" charset="-122"/>
            </a:endParaRPr>
          </a:p>
          <a:p>
            <a:pPr>
              <a:lnSpc>
                <a:spcPct val="150000"/>
              </a:lnSpc>
            </a:pPr>
            <a:r>
              <a:rPr lang="en-US" altLang="zh-CN" sz="2000" dirty="0" smtClean="0">
                <a:latin typeface="仿宋" panose="02010609060101010101" pitchFamily="49" charset="-122"/>
                <a:ea typeface="仿宋" panose="02010609060101010101" pitchFamily="49" charset="-122"/>
              </a:rPr>
              <a:t>1.</a:t>
            </a:r>
            <a:r>
              <a:rPr lang="zh-CN" altLang="zh-CN" sz="2000" dirty="0" smtClean="0">
                <a:latin typeface="仿宋" panose="02010609060101010101" pitchFamily="49" charset="-122"/>
                <a:ea typeface="仿宋" panose="02010609060101010101" pitchFamily="49" charset="-122"/>
              </a:rPr>
              <a:t>银行应核查</a:t>
            </a:r>
            <a:r>
              <a:rPr lang="zh-CN" altLang="en-US" sz="2000" dirty="0" smtClean="0">
                <a:latin typeface="仿宋" panose="02010609060101010101" pitchFamily="49" charset="-122"/>
                <a:ea typeface="仿宋" panose="02010609060101010101" pitchFamily="49" charset="-122"/>
              </a:rPr>
              <a:t>境内个人</a:t>
            </a:r>
            <a:r>
              <a:rPr lang="zh-CN" altLang="zh-CN" sz="2000" dirty="0" smtClean="0">
                <a:latin typeface="仿宋" panose="02010609060101010101" pitchFamily="49" charset="-122"/>
                <a:ea typeface="仿宋" panose="02010609060101010101" pitchFamily="49" charset="-122"/>
              </a:rPr>
              <a:t>客户</a:t>
            </a:r>
            <a:r>
              <a:rPr lang="zh-CN" altLang="en-US" sz="2000" dirty="0" smtClean="0">
                <a:latin typeface="仿宋" panose="02010609060101010101" pitchFamily="49" charset="-122"/>
                <a:ea typeface="仿宋" panose="02010609060101010101" pitchFamily="49" charset="-122"/>
              </a:rPr>
              <a:t>当日已办理的汇出</a:t>
            </a:r>
            <a:r>
              <a:rPr lang="zh-CN" altLang="zh-CN" sz="2000" dirty="0" smtClean="0">
                <a:latin typeface="仿宋" panose="02010609060101010101" pitchFamily="49" charset="-122"/>
                <a:ea typeface="仿宋" panose="02010609060101010101" pitchFamily="49" charset="-122"/>
              </a:rPr>
              <a:t>交易</a:t>
            </a:r>
            <a:r>
              <a:rPr lang="zh-CN" altLang="en-US" sz="2000" dirty="0" smtClean="0">
                <a:latin typeface="仿宋" panose="02010609060101010101" pitchFamily="49" charset="-122"/>
                <a:ea typeface="仿宋" panose="02010609060101010101" pitchFamily="49" charset="-122"/>
              </a:rPr>
              <a:t>。重点关注高频、累计大额汇出行为。</a:t>
            </a:r>
            <a:endParaRPr lang="en-US" altLang="zh-CN" sz="2000" dirty="0" smtClean="0">
              <a:latin typeface="仿宋" panose="02010609060101010101" pitchFamily="49" charset="-122"/>
              <a:ea typeface="仿宋" panose="02010609060101010101" pitchFamily="49" charset="-122"/>
            </a:endParaRPr>
          </a:p>
          <a:p>
            <a:pPr fontAlgn="b">
              <a:lnSpc>
                <a:spcPct val="150000"/>
              </a:lnSpc>
            </a:pPr>
            <a:r>
              <a:rPr lang="en-US" altLang="zh-CN" sz="2000" dirty="0" smtClean="0">
                <a:latin typeface="仿宋" panose="02010609060101010101" pitchFamily="49" charset="-122"/>
                <a:ea typeface="仿宋" panose="02010609060101010101" pitchFamily="49" charset="-122"/>
              </a:rPr>
              <a:t>2.</a:t>
            </a:r>
            <a:r>
              <a:rPr lang="zh-CN" altLang="zh-CN" sz="2000" dirty="0" smtClean="0">
                <a:latin typeface="仿宋" panose="02010609060101010101" pitchFamily="49" charset="-122"/>
                <a:ea typeface="仿宋" panose="02010609060101010101" pitchFamily="49" charset="-122"/>
              </a:rPr>
              <a:t>对于资金</a:t>
            </a:r>
            <a:r>
              <a:rPr lang="zh-CN" altLang="en-US" sz="2000" dirty="0" smtClean="0">
                <a:latin typeface="仿宋" panose="02010609060101010101" pitchFamily="49" charset="-122"/>
                <a:ea typeface="仿宋" panose="02010609060101010101" pitchFamily="49" charset="-122"/>
              </a:rPr>
              <a:t>去向</a:t>
            </a:r>
            <a:r>
              <a:rPr lang="zh-CN" altLang="zh-CN" sz="2000" dirty="0" smtClean="0">
                <a:latin typeface="仿宋" panose="02010609060101010101" pitchFamily="49" charset="-122"/>
                <a:ea typeface="仿宋" panose="02010609060101010101" pitchFamily="49" charset="-122"/>
              </a:rPr>
              <a:t>不明</a:t>
            </a:r>
            <a:r>
              <a:rPr lang="zh-CN" altLang="en-US" sz="2000" dirty="0" smtClean="0">
                <a:latin typeface="仿宋" panose="02010609060101010101" pitchFamily="49" charset="-122"/>
                <a:ea typeface="仿宋" panose="02010609060101010101" pitchFamily="49" charset="-122"/>
              </a:rPr>
              <a:t>或存疑</a:t>
            </a:r>
            <a:r>
              <a:rPr lang="zh-CN" altLang="zh-CN" sz="2000" dirty="0" smtClean="0">
                <a:latin typeface="仿宋" panose="02010609060101010101" pitchFamily="49" charset="-122"/>
                <a:ea typeface="仿宋" panose="02010609060101010101" pitchFamily="49" charset="-122"/>
              </a:rPr>
              <a:t>的</a:t>
            </a:r>
            <a:r>
              <a:rPr lang="zh-CN" altLang="zh-CN" sz="2000" dirty="0">
                <a:latin typeface="仿宋" panose="02010609060101010101" pitchFamily="49" charset="-122"/>
                <a:ea typeface="仿宋" panose="02010609060101010101" pitchFamily="49" charset="-122"/>
              </a:rPr>
              <a:t>业务</a:t>
            </a:r>
            <a:r>
              <a:rPr lang="zh-CN" altLang="zh-CN" sz="2000" dirty="0" smtClean="0">
                <a:latin typeface="仿宋" panose="02010609060101010101" pitchFamily="49" charset="-122"/>
                <a:ea typeface="仿宋" panose="02010609060101010101" pitchFamily="49" charset="-122"/>
              </a:rPr>
              <a:t>，</a:t>
            </a:r>
            <a:r>
              <a:rPr lang="zh-CN" altLang="en-US" sz="2000" dirty="0" smtClean="0">
                <a:latin typeface="仿宋" panose="02010609060101010101" pitchFamily="49" charset="-122"/>
                <a:ea typeface="仿宋" panose="02010609060101010101" pitchFamily="49" charset="-122"/>
              </a:rPr>
              <a:t>无论是否超过累计限额，</a:t>
            </a:r>
            <a:r>
              <a:rPr lang="zh-CN" altLang="zh-CN" sz="2000" dirty="0" smtClean="0">
                <a:latin typeface="仿宋" panose="02010609060101010101" pitchFamily="49" charset="-122"/>
                <a:ea typeface="仿宋" panose="02010609060101010101" pitchFamily="49" charset="-122"/>
              </a:rPr>
              <a:t>银行</a:t>
            </a:r>
            <a:r>
              <a:rPr lang="zh-CN" altLang="en-US" sz="2000" dirty="0" smtClean="0">
                <a:latin typeface="仿宋" panose="02010609060101010101" pitchFamily="49" charset="-122"/>
                <a:ea typeface="仿宋" panose="02010609060101010101" pitchFamily="49" charset="-122"/>
              </a:rPr>
              <a:t>也</a:t>
            </a:r>
            <a:r>
              <a:rPr lang="zh-CN" altLang="zh-CN" sz="2000" dirty="0" smtClean="0">
                <a:latin typeface="仿宋" panose="02010609060101010101" pitchFamily="49" charset="-122"/>
                <a:ea typeface="仿宋" panose="02010609060101010101" pitchFamily="49" charset="-122"/>
              </a:rPr>
              <a:t>应要求</a:t>
            </a:r>
            <a:r>
              <a:rPr lang="zh-CN" altLang="en-US" sz="2000" dirty="0" smtClean="0">
                <a:latin typeface="仿宋" panose="02010609060101010101" pitchFamily="49" charset="-122"/>
                <a:ea typeface="仿宋" panose="02010609060101010101" pitchFamily="49" charset="-122"/>
              </a:rPr>
              <a:t>客户</a:t>
            </a:r>
            <a:r>
              <a:rPr lang="zh-CN" altLang="zh-CN" sz="2000" dirty="0" smtClean="0">
                <a:latin typeface="仿宋" panose="02010609060101010101" pitchFamily="49" charset="-122"/>
                <a:ea typeface="仿宋" panose="02010609060101010101" pitchFamily="49" charset="-122"/>
              </a:rPr>
              <a:t>提供</a:t>
            </a:r>
            <a:r>
              <a:rPr lang="zh-CN" altLang="en-US" sz="2000" dirty="0" smtClean="0">
                <a:latin typeface="仿宋" panose="02010609060101010101" pitchFamily="49" charset="-122"/>
                <a:ea typeface="仿宋" panose="02010609060101010101" pitchFamily="49" charset="-122"/>
              </a:rPr>
              <a:t>真实性凭证</a:t>
            </a:r>
            <a:r>
              <a:rPr lang="zh-CN" altLang="zh-CN" sz="2000" dirty="0" smtClean="0">
                <a:latin typeface="仿宋" panose="02010609060101010101" pitchFamily="49" charset="-122"/>
                <a:ea typeface="仿宋" panose="02010609060101010101" pitchFamily="49" charset="-122"/>
              </a:rPr>
              <a:t>进行</a:t>
            </a:r>
            <a:r>
              <a:rPr lang="zh-CN" altLang="zh-CN" sz="2000" dirty="0">
                <a:latin typeface="仿宋" panose="02010609060101010101" pitchFamily="49" charset="-122"/>
                <a:ea typeface="仿宋" panose="02010609060101010101" pitchFamily="49" charset="-122"/>
              </a:rPr>
              <a:t>合理审查</a:t>
            </a:r>
            <a:r>
              <a:rPr lang="zh-CN" altLang="zh-CN" sz="2000" dirty="0" smtClean="0">
                <a:latin typeface="仿宋" panose="02010609060101010101" pitchFamily="49" charset="-122"/>
                <a:ea typeface="仿宋" panose="02010609060101010101" pitchFamily="49" charset="-122"/>
              </a:rPr>
              <a:t>。</a:t>
            </a:r>
            <a:endParaRPr lang="en-US" altLang="zh-CN" sz="2000" dirty="0" smtClean="0">
              <a:latin typeface="仿宋" panose="02010609060101010101" pitchFamily="49" charset="-122"/>
              <a:ea typeface="仿宋" panose="02010609060101010101" pitchFamily="49" charset="-122"/>
            </a:endParaRPr>
          </a:p>
          <a:p>
            <a:pPr fontAlgn="b">
              <a:lnSpc>
                <a:spcPct val="150000"/>
              </a:lnSpc>
            </a:pPr>
            <a:r>
              <a:rPr lang="en-US" altLang="zh-CN" sz="2000" dirty="0" smtClean="0">
                <a:latin typeface="仿宋" panose="02010609060101010101" pitchFamily="49" charset="-122"/>
                <a:ea typeface="仿宋" panose="02010609060101010101" pitchFamily="49" charset="-122"/>
              </a:rPr>
              <a:t>3.</a:t>
            </a:r>
            <a:r>
              <a:rPr lang="zh-CN" altLang="en-US" sz="2000" dirty="0" smtClean="0">
                <a:latin typeface="仿宋" panose="02010609060101010101" pitchFamily="49" charset="-122"/>
                <a:ea typeface="仿宋" panose="02010609060101010101" pitchFamily="49" charset="-122"/>
              </a:rPr>
              <a:t>对于付汇资金来源</a:t>
            </a:r>
            <a:r>
              <a:rPr lang="zh-CN" altLang="en-US" sz="2000" dirty="0" smtClean="0">
                <a:solidFill>
                  <a:srgbClr val="C00000"/>
                </a:solidFill>
                <a:latin typeface="仿宋" panose="02010609060101010101" pitchFamily="49" charset="-122"/>
                <a:ea typeface="仿宋" panose="02010609060101010101" pitchFamily="49" charset="-122"/>
              </a:rPr>
              <a:t>（包括人民币来源）</a:t>
            </a:r>
            <a:r>
              <a:rPr lang="zh-CN" altLang="en-US" sz="2000" dirty="0" smtClean="0">
                <a:latin typeface="仿宋" panose="02010609060101010101" pitchFamily="49" charset="-122"/>
                <a:ea typeface="仿宋" panose="02010609060101010101" pitchFamily="49" charset="-122"/>
              </a:rPr>
              <a:t>有疑问的，银行应进行尽职审查。</a:t>
            </a:r>
            <a:endParaRPr lang="en-US" altLang="zh-CN" sz="2000" dirty="0" smtClean="0">
              <a:latin typeface="仿宋" panose="02010609060101010101" pitchFamily="49" charset="-122"/>
              <a:ea typeface="仿宋" panose="02010609060101010101" pitchFamily="49" charset="-122"/>
            </a:endParaRPr>
          </a:p>
          <a:p>
            <a:pPr fontAlgn="b">
              <a:lnSpc>
                <a:spcPct val="150000"/>
              </a:lnSpc>
            </a:pPr>
            <a:r>
              <a:rPr lang="en-US" altLang="zh-CN" sz="2000" dirty="0" smtClean="0">
                <a:solidFill>
                  <a:srgbClr val="C00000"/>
                </a:solidFill>
                <a:latin typeface="仿宋" panose="02010609060101010101" pitchFamily="49" charset="-122"/>
                <a:ea typeface="仿宋" panose="02010609060101010101" pitchFamily="49" charset="-122"/>
              </a:rPr>
              <a:t>4.</a:t>
            </a:r>
            <a:r>
              <a:rPr lang="zh-CN" altLang="en-US" sz="2000" dirty="0" smtClean="0">
                <a:solidFill>
                  <a:srgbClr val="C00000"/>
                </a:solidFill>
                <a:latin typeface="仿宋" panose="02010609060101010101" pitchFamily="49" charset="-122"/>
                <a:ea typeface="仿宋" panose="02010609060101010101" pitchFamily="49" charset="-122"/>
              </a:rPr>
              <a:t>对于客户购汇后对外付汇的，银行应与客户进一步确认购付汇用途的一致性。必要时，应要求客户根据实际汇出用途，重新填写购汇申请书。</a:t>
            </a:r>
            <a:endParaRPr lang="en-US" altLang="zh-CN" sz="2000" dirty="0" smtClean="0">
              <a:solidFill>
                <a:srgbClr val="C00000"/>
              </a:solidFill>
              <a:latin typeface="仿宋" panose="02010609060101010101" pitchFamily="49" charset="-122"/>
              <a:ea typeface="仿宋" panose="02010609060101010101" pitchFamily="49" charset="-122"/>
            </a:endParaRPr>
          </a:p>
          <a:p>
            <a:pPr fontAlgn="b">
              <a:lnSpc>
                <a:spcPct val="150000"/>
              </a:lnSpc>
            </a:pPr>
            <a:r>
              <a:rPr lang="en-US" altLang="zh-CN" sz="2000" dirty="0" smtClean="0">
                <a:latin typeface="仿宋" panose="02010609060101010101" pitchFamily="49" charset="-122"/>
                <a:ea typeface="仿宋" panose="02010609060101010101" pitchFamily="49" charset="-122"/>
              </a:rPr>
              <a:t>5.</a:t>
            </a:r>
            <a:r>
              <a:rPr lang="zh-CN" altLang="zh-CN" sz="2000" dirty="0" smtClean="0">
                <a:latin typeface="仿宋" panose="02010609060101010101" pitchFamily="49" charset="-122"/>
                <a:ea typeface="仿宋" panose="02010609060101010101" pitchFamily="49" charset="-122"/>
              </a:rPr>
              <a:t>客户</a:t>
            </a:r>
            <a:r>
              <a:rPr lang="zh-CN" altLang="zh-CN" sz="2000" dirty="0">
                <a:latin typeface="仿宋" panose="02010609060101010101" pitchFamily="49" charset="-122"/>
                <a:ea typeface="仿宋" panose="02010609060101010101" pitchFamily="49" charset="-122"/>
              </a:rPr>
              <a:t>提交的凭证和商业单据应当符合国家有关法规规定</a:t>
            </a:r>
            <a:r>
              <a:rPr lang="zh-CN" altLang="zh-CN" sz="2000" dirty="0" smtClean="0">
                <a:latin typeface="仿宋" panose="02010609060101010101" pitchFamily="49" charset="-122"/>
                <a:ea typeface="仿宋" panose="02010609060101010101" pitchFamily="49" charset="-122"/>
              </a:rPr>
              <a:t>。</a:t>
            </a:r>
            <a:endParaRPr lang="en-US" altLang="zh-CN" sz="2000" dirty="0" smtClean="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117096426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51</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sym typeface="+mn-ea"/>
              </a:rPr>
              <a:t>三、具体业务审核规范</a:t>
            </a:r>
            <a:r>
              <a:rPr lang="zh-CN" altLang="en-US" b="1" dirty="0"/>
              <a:t/>
            </a:r>
            <a:br>
              <a:rPr lang="zh-CN" altLang="en-US" b="1" dirty="0"/>
            </a:b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b="1" dirty="0" smtClean="0">
                <a:solidFill>
                  <a:srgbClr val="000000"/>
                </a:solidFill>
                <a:latin typeface="黑体" panose="02010609060101010101" charset="-122"/>
                <a:ea typeface="黑体" panose="02010609060101010101" charset="-122"/>
              </a:rPr>
              <a:t>十四、非经营性付汇（汇出汇款）</a:t>
            </a:r>
            <a:endParaRPr lang="zh-CN" altLang="zh-CN" dirty="0">
              <a:solidFill>
                <a:srgbClr val="000000"/>
              </a:solidFill>
              <a:latin typeface="仿宋" panose="02010609060101010101" pitchFamily="49" charset="-122"/>
              <a:ea typeface="仿宋" panose="02010609060101010101" pitchFamily="49" charset="-122"/>
            </a:endParaRPr>
          </a:p>
        </p:txBody>
      </p:sp>
      <p:sp>
        <p:nvSpPr>
          <p:cNvPr id="2" name="矩形 1"/>
          <p:cNvSpPr/>
          <p:nvPr/>
        </p:nvSpPr>
        <p:spPr>
          <a:xfrm>
            <a:off x="783523" y="1720627"/>
            <a:ext cx="10937174" cy="2777940"/>
          </a:xfrm>
          <a:prstGeom prst="rect">
            <a:avLst/>
          </a:prstGeom>
          <a:solidFill>
            <a:schemeClr val="accent1">
              <a:lumMod val="20000"/>
              <a:lumOff val="80000"/>
            </a:schemeClr>
          </a:solidFill>
        </p:spPr>
        <p:txBody>
          <a:bodyPr wrap="square">
            <a:spAutoFit/>
          </a:bodyPr>
          <a:lstStyle/>
          <a:p>
            <a:pPr fontAlgn="b">
              <a:lnSpc>
                <a:spcPct val="150000"/>
              </a:lnSpc>
            </a:pPr>
            <a:r>
              <a:rPr lang="zh-CN" altLang="en-US" sz="1700" b="1" dirty="0" smtClean="0">
                <a:latin typeface="仿宋" panose="02010609060101010101" pitchFamily="49" charset="-122"/>
                <a:ea typeface="仿宋" panose="02010609060101010101" pitchFamily="49" charset="-122"/>
              </a:rPr>
              <a:t>案例分析</a:t>
            </a:r>
            <a:r>
              <a:rPr lang="en-US" altLang="zh-CN" sz="1700" b="1" dirty="0" smtClean="0">
                <a:latin typeface="仿宋" panose="02010609060101010101" pitchFamily="49" charset="-122"/>
                <a:ea typeface="仿宋" panose="02010609060101010101" pitchFamily="49" charset="-122"/>
              </a:rPr>
              <a:t>–</a:t>
            </a:r>
            <a:r>
              <a:rPr lang="zh-CN" altLang="en-US" sz="1700" b="1" dirty="0" smtClean="0">
                <a:latin typeface="仿宋" panose="02010609060101010101" pitchFamily="49" charset="-122"/>
                <a:ea typeface="仿宋" panose="02010609060101010101" pitchFamily="49" charset="-122"/>
              </a:rPr>
              <a:t>保险</a:t>
            </a:r>
            <a:r>
              <a:rPr lang="zh-CN" altLang="en-US" sz="1700" b="1" dirty="0">
                <a:latin typeface="仿宋" panose="02010609060101010101" pitchFamily="49" charset="-122"/>
                <a:ea typeface="仿宋" panose="02010609060101010101" pitchFamily="49" charset="-122"/>
              </a:rPr>
              <a:t>项下汇出</a:t>
            </a:r>
            <a:endParaRPr lang="en-US" altLang="zh-CN" sz="1700" b="1" dirty="0">
              <a:latin typeface="仿宋" panose="02010609060101010101" pitchFamily="49" charset="-122"/>
              <a:ea typeface="仿宋" panose="02010609060101010101" pitchFamily="49" charset="-122"/>
            </a:endParaRPr>
          </a:p>
          <a:p>
            <a:pPr>
              <a:lnSpc>
                <a:spcPct val="150000"/>
              </a:lnSpc>
            </a:pPr>
            <a:r>
              <a:rPr lang="en-US" altLang="zh-CN" sz="1700" dirty="0" smtClean="0">
                <a:latin typeface="仿宋" panose="02010609060101010101" pitchFamily="49" charset="-122"/>
                <a:ea typeface="仿宋" panose="02010609060101010101" pitchFamily="49" charset="-122"/>
              </a:rPr>
              <a:t>    2017</a:t>
            </a:r>
            <a:r>
              <a:rPr lang="zh-CN" altLang="zh-CN" sz="1700" dirty="0">
                <a:latin typeface="仿宋" panose="02010609060101010101" pitchFamily="49" charset="-122"/>
                <a:ea typeface="仿宋" panose="02010609060101010101" pitchFamily="49" charset="-122"/>
              </a:rPr>
              <a:t>年，境内个人杨某在某银行办理了一笔汇出汇款业务，金额为</a:t>
            </a:r>
            <a:r>
              <a:rPr lang="en-US" altLang="zh-CN" sz="1700" dirty="0">
                <a:latin typeface="仿宋" panose="02010609060101010101" pitchFamily="49" charset="-122"/>
                <a:ea typeface="仿宋" panose="02010609060101010101" pitchFamily="49" charset="-122"/>
              </a:rPr>
              <a:t>USD5100.00</a:t>
            </a:r>
            <a:r>
              <a:rPr lang="zh-CN" altLang="en-US" sz="1700" dirty="0">
                <a:latin typeface="仿宋" panose="02010609060101010101" pitchFamily="49" charset="-122"/>
                <a:ea typeface="仿宋" panose="02010609060101010101" pitchFamily="49" charset="-122"/>
              </a:rPr>
              <a:t>，</a:t>
            </a:r>
            <a:r>
              <a:rPr lang="zh-CN" altLang="zh-CN" sz="1700" dirty="0">
                <a:latin typeface="仿宋" panose="02010609060101010101" pitchFamily="49" charset="-122"/>
                <a:ea typeface="仿宋" panose="02010609060101010101" pitchFamily="49" charset="-122"/>
              </a:rPr>
              <a:t>境外收款方为某公司（无保险公司字样），汇款人提交的汇款申请书上显示的汇款附言为</a:t>
            </a:r>
            <a:r>
              <a:rPr lang="zh-CN" altLang="zh-CN" sz="1700" dirty="0" smtClean="0">
                <a:latin typeface="仿宋" panose="02010609060101010101" pitchFamily="49" charset="-122"/>
                <a:ea typeface="仿宋" panose="02010609060101010101" pitchFamily="49" charset="-122"/>
              </a:rPr>
              <a:t>“医疗费用”</a:t>
            </a:r>
            <a:r>
              <a:rPr lang="zh-CN" altLang="en-US" sz="1700" dirty="0" smtClean="0">
                <a:latin typeface="仿宋" panose="02010609060101010101" pitchFamily="49" charset="-122"/>
                <a:ea typeface="仿宋" panose="02010609060101010101" pitchFamily="49" charset="-122"/>
              </a:rPr>
              <a:t>。银行在办理时，看到境外收款方没有医院或医疗机构等字样，要求客户提供交易背景材料。客户向银行提交了一份</a:t>
            </a:r>
            <a:r>
              <a:rPr lang="zh-CN" altLang="zh-CN" sz="1700" dirty="0" smtClean="0">
                <a:latin typeface="仿宋" panose="02010609060101010101" pitchFamily="49" charset="-122"/>
                <a:ea typeface="仿宋" panose="02010609060101010101" pitchFamily="49" charset="-122"/>
              </a:rPr>
              <a:t>保单说明书</a:t>
            </a:r>
            <a:r>
              <a:rPr lang="zh-CN" altLang="en-US" sz="1700" dirty="0" smtClean="0">
                <a:latin typeface="仿宋" panose="02010609060101010101" pitchFamily="49" charset="-122"/>
                <a:ea typeface="仿宋" panose="02010609060101010101" pitchFamily="49" charset="-122"/>
              </a:rPr>
              <a:t>。其</a:t>
            </a:r>
            <a:r>
              <a:rPr lang="zh-CN" altLang="zh-CN" sz="1700" dirty="0" smtClean="0">
                <a:latin typeface="仿宋" panose="02010609060101010101" pitchFamily="49" charset="-122"/>
                <a:ea typeface="仿宋" panose="02010609060101010101" pitchFamily="49" charset="-122"/>
              </a:rPr>
              <a:t>上</a:t>
            </a:r>
            <a:r>
              <a:rPr lang="zh-CN" altLang="zh-CN" sz="1700" dirty="0">
                <a:latin typeface="仿宋" panose="02010609060101010101" pitchFamily="49" charset="-122"/>
                <a:ea typeface="仿宋" panose="02010609060101010101" pitchFamily="49" charset="-122"/>
              </a:rPr>
              <a:t>显示的保障类别为“危疾终身保计划”和“终身保医疗计划”，保险期为终身</a:t>
            </a:r>
            <a:r>
              <a:rPr lang="zh-CN" altLang="zh-CN" sz="1700" dirty="0" smtClean="0">
                <a:latin typeface="仿宋" panose="02010609060101010101" pitchFamily="49" charset="-122"/>
                <a:ea typeface="仿宋" panose="02010609060101010101" pitchFamily="49" charset="-122"/>
              </a:rPr>
              <a:t>。</a:t>
            </a:r>
            <a:endParaRPr lang="en-US" altLang="zh-CN" sz="1700" dirty="0" smtClean="0">
              <a:latin typeface="仿宋" panose="02010609060101010101" pitchFamily="49" charset="-122"/>
              <a:ea typeface="仿宋" panose="02010609060101010101" pitchFamily="49" charset="-122"/>
            </a:endParaRPr>
          </a:p>
          <a:p>
            <a:pPr>
              <a:lnSpc>
                <a:spcPct val="150000"/>
              </a:lnSpc>
            </a:pPr>
            <a:r>
              <a:rPr lang="en-US" altLang="zh-CN" sz="1700" dirty="0">
                <a:latin typeface="仿宋" panose="02010609060101010101" pitchFamily="49" charset="-122"/>
                <a:ea typeface="仿宋" panose="02010609060101010101" pitchFamily="49" charset="-122"/>
              </a:rPr>
              <a:t> </a:t>
            </a:r>
            <a:r>
              <a:rPr lang="en-US" altLang="zh-CN" sz="1700" dirty="0" smtClean="0">
                <a:latin typeface="仿宋" panose="02010609060101010101" pitchFamily="49" charset="-122"/>
                <a:ea typeface="仿宋" panose="02010609060101010101" pitchFamily="49" charset="-122"/>
              </a:rPr>
              <a:t>   </a:t>
            </a:r>
            <a:r>
              <a:rPr lang="zh-CN" altLang="en-US" sz="1700" dirty="0" smtClean="0">
                <a:latin typeface="仿宋" panose="02010609060101010101" pitchFamily="49" charset="-122"/>
                <a:ea typeface="仿宋" panose="02010609060101010101" pitchFamily="49" charset="-122"/>
              </a:rPr>
              <a:t>银行对境外收款方进行了调查</a:t>
            </a:r>
            <a:r>
              <a:rPr lang="zh-CN" altLang="zh-CN" sz="1700" dirty="0" smtClean="0">
                <a:latin typeface="仿宋" panose="02010609060101010101" pitchFamily="49" charset="-122"/>
                <a:ea typeface="仿宋" panose="02010609060101010101" pitchFamily="49" charset="-122"/>
              </a:rPr>
              <a:t>，</a:t>
            </a:r>
            <a:r>
              <a:rPr lang="zh-CN" altLang="en-US" sz="1700" dirty="0" smtClean="0">
                <a:latin typeface="仿宋" panose="02010609060101010101" pitchFamily="49" charset="-122"/>
                <a:ea typeface="仿宋" panose="02010609060101010101" pitchFamily="49" charset="-122"/>
              </a:rPr>
              <a:t>了解到</a:t>
            </a:r>
            <a:r>
              <a:rPr lang="zh-CN" altLang="zh-CN" sz="1700" dirty="0" smtClean="0">
                <a:latin typeface="仿宋" panose="02010609060101010101" pitchFamily="49" charset="-122"/>
                <a:ea typeface="仿宋" panose="02010609060101010101" pitchFamily="49" charset="-122"/>
              </a:rPr>
              <a:t>该</a:t>
            </a:r>
            <a:r>
              <a:rPr lang="zh-CN" altLang="zh-CN" sz="1700" dirty="0">
                <a:latin typeface="仿宋" panose="02010609060101010101" pitchFamily="49" charset="-122"/>
                <a:ea typeface="仿宋" panose="02010609060101010101" pitchFamily="49" charset="-122"/>
              </a:rPr>
              <a:t>公司实际为境外保险公司</a:t>
            </a:r>
            <a:r>
              <a:rPr lang="zh-CN" altLang="zh-CN" sz="1700" dirty="0" smtClean="0">
                <a:latin typeface="仿宋" panose="02010609060101010101" pitchFamily="49" charset="-122"/>
                <a:ea typeface="仿宋" panose="02010609060101010101" pitchFamily="49" charset="-122"/>
              </a:rPr>
              <a:t>，</a:t>
            </a:r>
            <a:r>
              <a:rPr lang="zh-CN" altLang="en-US" sz="1700" dirty="0" smtClean="0">
                <a:latin typeface="仿宋" panose="02010609060101010101" pitchFamily="49" charset="-122"/>
                <a:ea typeface="仿宋" panose="02010609060101010101" pitchFamily="49" charset="-122"/>
              </a:rPr>
              <a:t>且根据保单内容，确认此笔款项是</a:t>
            </a:r>
            <a:r>
              <a:rPr lang="zh-CN" altLang="zh-CN" sz="1700" dirty="0" smtClean="0">
                <a:latin typeface="仿宋" panose="02010609060101010101" pitchFamily="49" charset="-122"/>
                <a:ea typeface="仿宋" panose="02010609060101010101" pitchFamily="49" charset="-122"/>
              </a:rPr>
              <a:t>杨</a:t>
            </a:r>
            <a:r>
              <a:rPr lang="zh-CN" altLang="zh-CN" sz="1700" dirty="0">
                <a:latin typeface="仿宋" panose="02010609060101010101" pitchFamily="49" charset="-122"/>
                <a:ea typeface="仿宋" panose="02010609060101010101" pitchFamily="49" charset="-122"/>
              </a:rPr>
              <a:t>某购买的</a:t>
            </a:r>
            <a:r>
              <a:rPr lang="zh-CN" altLang="zh-CN" sz="1700" dirty="0" smtClean="0">
                <a:latin typeface="仿宋" panose="02010609060101010101" pitchFamily="49" charset="-122"/>
                <a:ea typeface="仿宋" panose="02010609060101010101" pitchFamily="49" charset="-122"/>
              </a:rPr>
              <a:t>人寿保险费</a:t>
            </a:r>
            <a:r>
              <a:rPr lang="zh-CN" altLang="zh-CN" sz="1700" dirty="0">
                <a:latin typeface="仿宋" panose="02010609060101010101" pitchFamily="49" charset="-122"/>
                <a:ea typeface="仿宋" panose="02010609060101010101" pitchFamily="49" charset="-122"/>
              </a:rPr>
              <a:t>，属于监管尚未放开的金融和资本项下</a:t>
            </a:r>
            <a:r>
              <a:rPr lang="zh-CN" altLang="zh-CN" sz="1700" dirty="0" smtClean="0">
                <a:latin typeface="仿宋" panose="02010609060101010101" pitchFamily="49" charset="-122"/>
                <a:ea typeface="仿宋" panose="02010609060101010101" pitchFamily="49" charset="-122"/>
              </a:rPr>
              <a:t>交易</a:t>
            </a:r>
            <a:r>
              <a:rPr lang="zh-CN" altLang="en-US" sz="1700" dirty="0" smtClean="0">
                <a:latin typeface="仿宋" panose="02010609060101010101" pitchFamily="49" charset="-122"/>
                <a:ea typeface="仿宋" panose="02010609060101010101" pitchFamily="49" charset="-122"/>
              </a:rPr>
              <a:t>，拒绝办理了此笔业务。</a:t>
            </a:r>
            <a:endParaRPr lang="zh-CN" altLang="zh-CN" sz="1700" b="1" dirty="0">
              <a:latin typeface="仿宋" panose="02010609060101010101" pitchFamily="49" charset="-122"/>
              <a:ea typeface="仿宋" panose="02010609060101010101" pitchFamily="49" charset="-122"/>
            </a:endParaRPr>
          </a:p>
        </p:txBody>
      </p:sp>
      <p:sp>
        <p:nvSpPr>
          <p:cNvPr id="3" name="圆角矩形 2"/>
          <p:cNvSpPr/>
          <p:nvPr/>
        </p:nvSpPr>
        <p:spPr>
          <a:xfrm>
            <a:off x="777875" y="4627021"/>
            <a:ext cx="10942822" cy="145644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1700" b="1" dirty="0" smtClean="0">
                <a:solidFill>
                  <a:srgbClr val="C00000"/>
                </a:solidFill>
                <a:latin typeface="仿宋" panose="02010609060101010101" pitchFamily="49" charset="-122"/>
                <a:ea typeface="仿宋" panose="02010609060101010101" pitchFamily="49" charset="-122"/>
              </a:rPr>
              <a:t>案例启示</a:t>
            </a:r>
            <a:endParaRPr lang="en-US" altLang="zh-CN" sz="1700" b="1" dirty="0" smtClean="0">
              <a:solidFill>
                <a:srgbClr val="C00000"/>
              </a:solidFill>
              <a:latin typeface="仿宋" panose="02010609060101010101" pitchFamily="49" charset="-122"/>
              <a:ea typeface="仿宋" panose="02010609060101010101" pitchFamily="49" charset="-122"/>
            </a:endParaRPr>
          </a:p>
          <a:p>
            <a:r>
              <a:rPr lang="zh-CN" altLang="zh-CN" sz="1700" dirty="0">
                <a:solidFill>
                  <a:schemeClr val="tx1"/>
                </a:solidFill>
                <a:latin typeface="仿宋" panose="02010609060101010101" pitchFamily="49" charset="-122"/>
                <a:ea typeface="仿宋" panose="02010609060101010101" pitchFamily="49" charset="-122"/>
              </a:rPr>
              <a:t>当前，我国尚未放开个人购买境外人寿保险和投资返还分红类保险，仅允许境内个人在境外旅行、留学和商务活动等情况下购买个人人身意外险、疾病保险。各行在为个人客户办理跨境汇款业务时，应认真落实展业尽职调查要求，重点审查境内个人客户与境外机构间的业务往来。对可能涉及对外投资等监管尚未放开的跨境汇款，应要求客户进一步提供交易证明材料，严防合规风险</a:t>
            </a:r>
            <a:r>
              <a:rPr lang="zh-CN" altLang="zh-CN" sz="1700" dirty="0" smtClean="0">
                <a:solidFill>
                  <a:schemeClr val="tx1"/>
                </a:solidFill>
                <a:latin typeface="仿宋" panose="02010609060101010101" pitchFamily="49" charset="-122"/>
                <a:ea typeface="仿宋" panose="02010609060101010101" pitchFamily="49" charset="-122"/>
              </a:rPr>
              <a:t>。</a:t>
            </a:r>
            <a:endParaRPr lang="zh-CN" altLang="en-US" sz="1700" dirty="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403571157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52</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sym typeface="+mn-ea"/>
              </a:rPr>
              <a:t>三、具体业务审核规范</a:t>
            </a:r>
            <a:r>
              <a:rPr lang="zh-CN" altLang="en-US" b="1" dirty="0"/>
              <a:t/>
            </a:r>
            <a:br>
              <a:rPr lang="zh-CN" altLang="en-US" b="1" dirty="0"/>
            </a:b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b="1" dirty="0" smtClean="0">
                <a:solidFill>
                  <a:srgbClr val="000000"/>
                </a:solidFill>
                <a:latin typeface="黑体" panose="02010609060101010101" charset="-122"/>
                <a:ea typeface="黑体" panose="02010609060101010101" charset="-122"/>
              </a:rPr>
              <a:t>十五、个人经营性外汇业务</a:t>
            </a:r>
            <a:endParaRPr lang="zh-CN" altLang="zh-CN" sz="2400" dirty="0">
              <a:solidFill>
                <a:srgbClr val="000000"/>
              </a:solidFill>
              <a:latin typeface="仿宋" panose="02010609060101010101" pitchFamily="49" charset="-122"/>
              <a:ea typeface="仿宋" panose="02010609060101010101" pitchFamily="49" charset="-122"/>
            </a:endParaRPr>
          </a:p>
        </p:txBody>
      </p:sp>
      <p:graphicFrame>
        <p:nvGraphicFramePr>
          <p:cNvPr id="3" name="图示 2"/>
          <p:cNvGraphicFramePr/>
          <p:nvPr>
            <p:extLst>
              <p:ext uri="{D42A27DB-BD31-4B8C-83A1-F6EECF244321}">
                <p14:modId xmlns:p14="http://schemas.microsoft.com/office/powerpoint/2010/main" val="3300904275"/>
              </p:ext>
            </p:extLst>
          </p:nvPr>
        </p:nvGraphicFramePr>
        <p:xfrm>
          <a:off x="1357630" y="1703090"/>
          <a:ext cx="9614568" cy="451833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3180280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53</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sym typeface="+mn-ea"/>
              </a:rPr>
              <a:t>三、具体业务审核规范</a:t>
            </a:r>
            <a:r>
              <a:rPr lang="zh-CN" altLang="en-US" b="1" dirty="0"/>
              <a:t/>
            </a:r>
            <a:br>
              <a:rPr lang="zh-CN" altLang="en-US" b="1" dirty="0"/>
            </a:b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b="1" dirty="0" smtClean="0">
                <a:solidFill>
                  <a:srgbClr val="000000"/>
                </a:solidFill>
                <a:latin typeface="黑体" panose="02010609060101010101" charset="-122"/>
                <a:ea typeface="黑体" panose="02010609060101010101" charset="-122"/>
              </a:rPr>
              <a:t>十五、</a:t>
            </a:r>
            <a:r>
              <a:rPr lang="zh-CN" altLang="en-US" sz="2400" b="1" dirty="0">
                <a:solidFill>
                  <a:srgbClr val="000000"/>
                </a:solidFill>
                <a:latin typeface="黑体" panose="02010609060101010101" charset="-122"/>
                <a:ea typeface="黑体" panose="02010609060101010101" charset="-122"/>
              </a:rPr>
              <a:t>个人经营性外汇业务</a:t>
            </a:r>
            <a:endParaRPr lang="zh-CN" altLang="zh-CN" sz="2400" dirty="0">
              <a:solidFill>
                <a:srgbClr val="000000"/>
              </a:solidFill>
              <a:latin typeface="仿宋" panose="02010609060101010101" pitchFamily="49" charset="-122"/>
              <a:ea typeface="仿宋" panose="02010609060101010101" pitchFamily="49"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3873674058"/>
              </p:ext>
            </p:extLst>
          </p:nvPr>
        </p:nvGraphicFramePr>
        <p:xfrm>
          <a:off x="1433301" y="1946887"/>
          <a:ext cx="8790093" cy="3017520"/>
        </p:xfrm>
        <a:graphic>
          <a:graphicData uri="http://schemas.openxmlformats.org/drawingml/2006/table">
            <a:tbl>
              <a:tblPr firstRow="1" bandRow="1">
                <a:tableStyleId>{5C22544A-7EE6-4342-B048-85BDC9FD1C3A}</a:tableStyleId>
              </a:tblPr>
              <a:tblGrid>
                <a:gridCol w="3040380"/>
                <a:gridCol w="3040380"/>
                <a:gridCol w="2709333"/>
              </a:tblGrid>
              <a:tr h="370840">
                <a:tc>
                  <a:txBody>
                    <a:bodyPr/>
                    <a:lstStyle/>
                    <a:p>
                      <a:pPr>
                        <a:lnSpc>
                          <a:spcPct val="150000"/>
                        </a:lnSpc>
                      </a:pPr>
                      <a:endParaRPr lang="zh-CN" altLang="en-US" dirty="0">
                        <a:latin typeface="+mn-ea"/>
                        <a:ea typeface="+mn-ea"/>
                      </a:endParaRPr>
                    </a:p>
                  </a:txBody>
                  <a:tcPr/>
                </a:tc>
                <a:tc>
                  <a:txBody>
                    <a:bodyPr/>
                    <a:lstStyle/>
                    <a:p>
                      <a:pPr algn="ctr">
                        <a:lnSpc>
                          <a:spcPct val="150000"/>
                        </a:lnSpc>
                      </a:pPr>
                      <a:r>
                        <a:rPr lang="zh-CN" altLang="en-US" dirty="0" smtClean="0">
                          <a:latin typeface="+mn-ea"/>
                          <a:ea typeface="+mn-ea"/>
                        </a:rPr>
                        <a:t>个人对外贸易经营者</a:t>
                      </a:r>
                      <a:endParaRPr lang="zh-CN" altLang="en-US" dirty="0">
                        <a:latin typeface="+mn-ea"/>
                        <a:ea typeface="+mn-ea"/>
                      </a:endParaRPr>
                    </a:p>
                  </a:txBody>
                  <a:tcPr/>
                </a:tc>
                <a:tc>
                  <a:txBody>
                    <a:bodyPr/>
                    <a:lstStyle/>
                    <a:p>
                      <a:pPr algn="ctr">
                        <a:lnSpc>
                          <a:spcPct val="150000"/>
                        </a:lnSpc>
                      </a:pPr>
                      <a:r>
                        <a:rPr lang="zh-CN" altLang="en-US" dirty="0" smtClean="0">
                          <a:latin typeface="+mn-ea"/>
                          <a:ea typeface="+mn-ea"/>
                        </a:rPr>
                        <a:t>个体工商户</a:t>
                      </a:r>
                      <a:endParaRPr lang="zh-CN" altLang="en-US" dirty="0">
                        <a:latin typeface="+mn-ea"/>
                        <a:ea typeface="+mn-ea"/>
                      </a:endParaRPr>
                    </a:p>
                  </a:txBody>
                  <a:tcPr/>
                </a:tc>
              </a:tr>
              <a:tr h="370840">
                <a:tc>
                  <a:txBody>
                    <a:bodyPr/>
                    <a:lstStyle/>
                    <a:p>
                      <a:pPr marL="0" marR="0" indent="0" algn="ctr" defTabSz="914400" rtl="0" eaLnBrk="1" fontAlgn="auto" latinLnBrk="0" hangingPunct="1">
                        <a:lnSpc>
                          <a:spcPct val="150000"/>
                        </a:lnSpc>
                        <a:spcBef>
                          <a:spcPts val="0"/>
                        </a:spcBef>
                        <a:spcAft>
                          <a:spcPts val="0"/>
                        </a:spcAft>
                        <a:buClrTx/>
                        <a:buSzTx/>
                        <a:buFontTx/>
                        <a:buNone/>
                        <a:tabLst/>
                        <a:defRPr/>
                      </a:pPr>
                      <a:r>
                        <a:rPr lang="zh-CN" altLang="zh-CN" dirty="0" smtClean="0">
                          <a:latin typeface="+mn-ea"/>
                          <a:ea typeface="+mn-ea"/>
                        </a:rPr>
                        <a:t>工商登记或者其他执业手续</a:t>
                      </a:r>
                      <a:endParaRPr lang="zh-CN" altLang="en-US" dirty="0" smtClean="0">
                        <a:latin typeface="+mn-ea"/>
                        <a:ea typeface="+mn-ea"/>
                      </a:endParaRPr>
                    </a:p>
                  </a:txBody>
                  <a:tcPr/>
                </a:tc>
                <a:tc>
                  <a:txBody>
                    <a:bodyPr/>
                    <a:lstStyle/>
                    <a:p>
                      <a:pPr algn="ctr">
                        <a:lnSpc>
                          <a:spcPct val="150000"/>
                        </a:lnSpc>
                      </a:pPr>
                      <a:r>
                        <a:rPr lang="zh-CN" altLang="en-US" dirty="0" smtClean="0">
                          <a:latin typeface="+mn-ea"/>
                          <a:ea typeface="+mn-ea"/>
                        </a:rPr>
                        <a:t>是</a:t>
                      </a:r>
                      <a:endParaRPr lang="zh-CN" altLang="en-US" dirty="0">
                        <a:latin typeface="+mn-ea"/>
                        <a:ea typeface="+mn-ea"/>
                      </a:endParaRPr>
                    </a:p>
                  </a:txBody>
                  <a:tcPr/>
                </a:tc>
                <a:tc>
                  <a:txBody>
                    <a:bodyPr/>
                    <a:lstStyle/>
                    <a:p>
                      <a:pPr algn="ctr">
                        <a:lnSpc>
                          <a:spcPct val="150000"/>
                        </a:lnSpc>
                      </a:pPr>
                      <a:r>
                        <a:rPr lang="zh-CN" altLang="en-US" dirty="0" smtClean="0">
                          <a:latin typeface="+mn-ea"/>
                          <a:ea typeface="+mn-ea"/>
                        </a:rPr>
                        <a:t>是</a:t>
                      </a:r>
                      <a:endParaRPr lang="zh-CN" altLang="en-US" dirty="0">
                        <a:latin typeface="+mn-ea"/>
                        <a:ea typeface="+mn-ea"/>
                      </a:endParaRPr>
                    </a:p>
                  </a:txBody>
                  <a:tcPr/>
                </a:tc>
              </a:tr>
              <a:tr h="370840">
                <a:tc>
                  <a:txBody>
                    <a:bodyPr/>
                    <a:lstStyle/>
                    <a:p>
                      <a:pPr marL="0" marR="0" indent="0" algn="ctr" defTabSz="914400" rtl="0" eaLnBrk="1" fontAlgn="auto" latinLnBrk="0" hangingPunct="1">
                        <a:lnSpc>
                          <a:spcPct val="150000"/>
                        </a:lnSpc>
                        <a:spcBef>
                          <a:spcPts val="0"/>
                        </a:spcBef>
                        <a:spcAft>
                          <a:spcPts val="0"/>
                        </a:spcAft>
                        <a:buClrTx/>
                        <a:buSzTx/>
                        <a:buFontTx/>
                        <a:buNone/>
                        <a:tabLst/>
                        <a:defRPr/>
                      </a:pPr>
                      <a:r>
                        <a:rPr lang="zh-CN" altLang="zh-CN" sz="1800" dirty="0" smtClean="0">
                          <a:latin typeface="+mn-ea"/>
                          <a:ea typeface="+mn-ea"/>
                        </a:rPr>
                        <a:t>对外贸易经营备案登记</a:t>
                      </a:r>
                      <a:endParaRPr lang="zh-CN" altLang="en-US" dirty="0" smtClean="0">
                        <a:latin typeface="+mn-ea"/>
                        <a:ea typeface="+mn-ea"/>
                      </a:endParaRPr>
                    </a:p>
                  </a:txBody>
                  <a:tcPr/>
                </a:tc>
                <a:tc>
                  <a:txBody>
                    <a:bodyPr/>
                    <a:lstStyle/>
                    <a:p>
                      <a:pPr algn="ctr">
                        <a:lnSpc>
                          <a:spcPct val="150000"/>
                        </a:lnSpc>
                      </a:pPr>
                      <a:r>
                        <a:rPr lang="zh-CN" altLang="en-US" dirty="0" smtClean="0">
                          <a:latin typeface="+mn-ea"/>
                          <a:ea typeface="+mn-ea"/>
                        </a:rPr>
                        <a:t>是</a:t>
                      </a:r>
                      <a:endParaRPr lang="zh-CN" altLang="en-US" dirty="0">
                        <a:latin typeface="+mn-ea"/>
                        <a:ea typeface="+mn-ea"/>
                      </a:endParaRPr>
                    </a:p>
                  </a:txBody>
                  <a:tcPr/>
                </a:tc>
                <a:tc>
                  <a:txBody>
                    <a:bodyPr/>
                    <a:lstStyle/>
                    <a:p>
                      <a:pPr algn="ctr">
                        <a:lnSpc>
                          <a:spcPct val="150000"/>
                        </a:lnSpc>
                      </a:pPr>
                      <a:r>
                        <a:rPr lang="zh-CN" altLang="en-US" dirty="0" smtClean="0">
                          <a:latin typeface="+mn-ea"/>
                          <a:ea typeface="+mn-ea"/>
                        </a:rPr>
                        <a:t>否</a:t>
                      </a:r>
                      <a:endParaRPr lang="en-US" altLang="zh-CN" dirty="0" smtClean="0">
                        <a:latin typeface="+mn-ea"/>
                        <a:ea typeface="+mn-ea"/>
                      </a:endParaRPr>
                    </a:p>
                  </a:txBody>
                  <a:tcPr/>
                </a:tc>
              </a:tr>
              <a:tr h="370840">
                <a:tc>
                  <a:txBody>
                    <a:bodyPr/>
                    <a:lstStyle/>
                    <a:p>
                      <a:pPr algn="ctr">
                        <a:lnSpc>
                          <a:spcPct val="150000"/>
                        </a:lnSpc>
                      </a:pPr>
                      <a:r>
                        <a:rPr lang="zh-CN" altLang="en-US" dirty="0" smtClean="0">
                          <a:latin typeface="+mn-ea"/>
                          <a:ea typeface="+mn-ea"/>
                        </a:rPr>
                        <a:t>具有对外贸易经营权</a:t>
                      </a:r>
                      <a:endParaRPr lang="en-US" altLang="zh-CN" dirty="0" smtClean="0">
                        <a:latin typeface="+mn-ea"/>
                        <a:ea typeface="+mn-ea"/>
                      </a:endParaRPr>
                    </a:p>
                  </a:txBody>
                  <a:tcPr/>
                </a:tc>
                <a:tc>
                  <a:txBody>
                    <a:bodyPr/>
                    <a:lstStyle/>
                    <a:p>
                      <a:pPr algn="ctr">
                        <a:lnSpc>
                          <a:spcPct val="150000"/>
                        </a:lnSpc>
                      </a:pPr>
                      <a:r>
                        <a:rPr lang="zh-CN" altLang="en-US" dirty="0" smtClean="0">
                          <a:latin typeface="+mn-ea"/>
                          <a:ea typeface="+mn-ea"/>
                        </a:rPr>
                        <a:t>是</a:t>
                      </a:r>
                      <a:endParaRPr lang="zh-CN" altLang="en-US" dirty="0">
                        <a:latin typeface="+mn-ea"/>
                        <a:ea typeface="+mn-ea"/>
                      </a:endParaRPr>
                    </a:p>
                  </a:txBody>
                  <a:tcPr/>
                </a:tc>
                <a:tc>
                  <a:txBody>
                    <a:bodyPr/>
                    <a:lstStyle/>
                    <a:p>
                      <a:pPr algn="ctr">
                        <a:lnSpc>
                          <a:spcPct val="150000"/>
                        </a:lnSpc>
                      </a:pPr>
                      <a:r>
                        <a:rPr lang="zh-CN" altLang="en-US" dirty="0" smtClean="0">
                          <a:latin typeface="+mn-ea"/>
                          <a:ea typeface="+mn-ea"/>
                        </a:rPr>
                        <a:t>否</a:t>
                      </a:r>
                      <a:endParaRPr lang="zh-CN" altLang="en-US" dirty="0">
                        <a:latin typeface="+mn-ea"/>
                        <a:ea typeface="+mn-ea"/>
                      </a:endParaRPr>
                    </a:p>
                  </a:txBody>
                  <a:tcPr/>
                </a:tc>
              </a:tr>
              <a:tr h="370840">
                <a:tc>
                  <a:txBody>
                    <a:bodyPr/>
                    <a:lstStyle/>
                    <a:p>
                      <a:pPr algn="ctr">
                        <a:lnSpc>
                          <a:spcPct val="150000"/>
                        </a:lnSpc>
                      </a:pPr>
                      <a:r>
                        <a:rPr lang="zh-CN" altLang="en-US" dirty="0" smtClean="0">
                          <a:latin typeface="+mn-ea"/>
                          <a:ea typeface="+mn-ea"/>
                        </a:rPr>
                        <a:t>委托代理企业办理进出口</a:t>
                      </a:r>
                      <a:endParaRPr lang="zh-CN" altLang="en-US" dirty="0">
                        <a:latin typeface="+mn-ea"/>
                        <a:ea typeface="+mn-ea"/>
                      </a:endParaRPr>
                    </a:p>
                  </a:txBody>
                  <a:tcPr/>
                </a:tc>
                <a:tc>
                  <a:txBody>
                    <a:bodyPr/>
                    <a:lstStyle/>
                    <a:p>
                      <a:pPr algn="ctr">
                        <a:lnSpc>
                          <a:spcPct val="150000"/>
                        </a:lnSpc>
                      </a:pPr>
                      <a:r>
                        <a:rPr lang="zh-CN" altLang="en-US" dirty="0" smtClean="0">
                          <a:latin typeface="+mn-ea"/>
                          <a:ea typeface="+mn-ea"/>
                        </a:rPr>
                        <a:t>否</a:t>
                      </a:r>
                      <a:endParaRPr lang="zh-CN" altLang="en-US" dirty="0">
                        <a:latin typeface="+mn-ea"/>
                        <a:ea typeface="+mn-ea"/>
                      </a:endParaRPr>
                    </a:p>
                  </a:txBody>
                  <a:tcPr/>
                </a:tc>
                <a:tc>
                  <a:txBody>
                    <a:bodyPr/>
                    <a:lstStyle/>
                    <a:p>
                      <a:pPr algn="ctr">
                        <a:lnSpc>
                          <a:spcPct val="150000"/>
                        </a:lnSpc>
                      </a:pPr>
                      <a:r>
                        <a:rPr lang="zh-CN" altLang="en-US" dirty="0" smtClean="0">
                          <a:latin typeface="+mn-ea"/>
                          <a:ea typeface="+mn-ea"/>
                        </a:rPr>
                        <a:t>是</a:t>
                      </a:r>
                      <a:endParaRPr lang="zh-CN" altLang="en-US" dirty="0">
                        <a:latin typeface="+mn-ea"/>
                        <a:ea typeface="+mn-ea"/>
                      </a:endParaRPr>
                    </a:p>
                  </a:txBody>
                  <a:tcPr/>
                </a:tc>
              </a:tr>
              <a:tr h="370840">
                <a:tc>
                  <a:txBody>
                    <a:bodyPr/>
                    <a:lstStyle/>
                    <a:p>
                      <a:pPr algn="ctr">
                        <a:lnSpc>
                          <a:spcPct val="150000"/>
                        </a:lnSpc>
                      </a:pPr>
                      <a:r>
                        <a:rPr lang="zh-CN" altLang="en-US" dirty="0" smtClean="0">
                          <a:latin typeface="+mn-ea"/>
                          <a:ea typeface="+mn-ea"/>
                        </a:rPr>
                        <a:t>对外付汇</a:t>
                      </a:r>
                      <a:endParaRPr lang="zh-CN" altLang="en-US" dirty="0">
                        <a:latin typeface="+mn-ea"/>
                        <a:ea typeface="+mn-ea"/>
                      </a:endParaRPr>
                    </a:p>
                  </a:txBody>
                  <a:tcPr/>
                </a:tc>
                <a:tc>
                  <a:txBody>
                    <a:bodyPr/>
                    <a:lstStyle/>
                    <a:p>
                      <a:pPr algn="ctr">
                        <a:lnSpc>
                          <a:spcPct val="150000"/>
                        </a:lnSpc>
                      </a:pPr>
                      <a:r>
                        <a:rPr lang="zh-CN" altLang="en-US" dirty="0" smtClean="0">
                          <a:latin typeface="+mn-ea"/>
                          <a:ea typeface="+mn-ea"/>
                        </a:rPr>
                        <a:t>本人外汇结算账户</a:t>
                      </a:r>
                      <a:endParaRPr lang="zh-CN" altLang="en-US" dirty="0">
                        <a:latin typeface="+mn-ea"/>
                        <a:ea typeface="+mn-ea"/>
                      </a:endParaRPr>
                    </a:p>
                  </a:txBody>
                  <a:tcPr/>
                </a:tc>
                <a:tc>
                  <a:txBody>
                    <a:bodyPr/>
                    <a:lstStyle/>
                    <a:p>
                      <a:pPr algn="ctr">
                        <a:lnSpc>
                          <a:spcPct val="150000"/>
                        </a:lnSpc>
                      </a:pPr>
                      <a:r>
                        <a:rPr lang="zh-CN" altLang="en-US" dirty="0" smtClean="0">
                          <a:latin typeface="+mn-ea"/>
                          <a:ea typeface="+mn-ea"/>
                        </a:rPr>
                        <a:t>代理企业</a:t>
                      </a:r>
                      <a:endParaRPr lang="zh-CN" altLang="en-US" dirty="0">
                        <a:latin typeface="+mn-ea"/>
                        <a:ea typeface="+mn-ea"/>
                      </a:endParaRPr>
                    </a:p>
                  </a:txBody>
                  <a:tcPr/>
                </a:tc>
              </a:tr>
            </a:tbl>
          </a:graphicData>
        </a:graphic>
      </p:graphicFrame>
    </p:spTree>
    <p:extLst>
      <p:ext uri="{BB962C8B-B14F-4D97-AF65-F5344CB8AC3E}">
        <p14:creationId xmlns:p14="http://schemas.microsoft.com/office/powerpoint/2010/main" val="79749785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54</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sym typeface="+mn-ea"/>
              </a:rPr>
              <a:t>三、具体业务审核规范</a:t>
            </a:r>
            <a:r>
              <a:rPr lang="zh-CN" altLang="en-US" b="1" dirty="0"/>
              <a:t/>
            </a:r>
            <a:br>
              <a:rPr lang="zh-CN" altLang="en-US" b="1" dirty="0"/>
            </a:b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b="1" dirty="0" smtClean="0">
                <a:solidFill>
                  <a:srgbClr val="000000"/>
                </a:solidFill>
                <a:latin typeface="黑体" panose="02010609060101010101" charset="-122"/>
                <a:ea typeface="黑体" panose="02010609060101010101" charset="-122"/>
              </a:rPr>
              <a:t>十五、个人经营性外汇业务</a:t>
            </a:r>
            <a:endParaRPr lang="zh-CN" altLang="zh-CN" sz="2400" dirty="0">
              <a:solidFill>
                <a:srgbClr val="000000"/>
              </a:solidFill>
              <a:latin typeface="仿宋" panose="02010609060101010101" pitchFamily="49" charset="-122"/>
              <a:ea typeface="仿宋" panose="02010609060101010101" pitchFamily="49" charset="-122"/>
            </a:endParaRPr>
          </a:p>
        </p:txBody>
      </p:sp>
      <p:sp>
        <p:nvSpPr>
          <p:cNvPr id="30723" name="文本框 2"/>
          <p:cNvSpPr txBox="1"/>
          <p:nvPr/>
        </p:nvSpPr>
        <p:spPr>
          <a:xfrm>
            <a:off x="661738" y="1706900"/>
            <a:ext cx="11032957" cy="3877985"/>
          </a:xfrm>
          <a:prstGeom prst="rect">
            <a:avLst/>
          </a:prstGeom>
          <a:noFill/>
          <a:ln w="9525">
            <a:noFill/>
          </a:ln>
        </p:spPr>
        <p:txBody>
          <a:bodyPr wrap="square" anchor="t">
            <a:spAutoFit/>
          </a:bodyPr>
          <a:lstStyle/>
          <a:p>
            <a:pPr>
              <a:lnSpc>
                <a:spcPct val="150000"/>
              </a:lnSpc>
            </a:pPr>
            <a:r>
              <a:rPr lang="zh-CN" altLang="en-US" sz="2000" b="1" dirty="0" smtClean="0">
                <a:latin typeface="仿宋" panose="02010609060101010101" pitchFamily="49" charset="-122"/>
                <a:ea typeface="仿宋" panose="02010609060101010101" pitchFamily="49" charset="-122"/>
              </a:rPr>
              <a:t>（一）</a:t>
            </a:r>
            <a:r>
              <a:rPr lang="zh-CN" altLang="zh-CN" sz="2000" b="1" dirty="0" smtClean="0">
                <a:latin typeface="仿宋" panose="02010609060101010101" pitchFamily="49" charset="-122"/>
                <a:ea typeface="仿宋" panose="02010609060101010101" pitchFamily="49" charset="-122"/>
              </a:rPr>
              <a:t>个人</a:t>
            </a:r>
            <a:r>
              <a:rPr lang="zh-CN" altLang="zh-CN" sz="2000" b="1" dirty="0">
                <a:latin typeface="仿宋" panose="02010609060101010101" pitchFamily="49" charset="-122"/>
                <a:ea typeface="仿宋" panose="02010609060101010101" pitchFamily="49" charset="-122"/>
              </a:rPr>
              <a:t>结算</a:t>
            </a:r>
            <a:r>
              <a:rPr lang="zh-CN" altLang="zh-CN" sz="2000" b="1" dirty="0" smtClean="0">
                <a:latin typeface="仿宋" panose="02010609060101010101" pitchFamily="49" charset="-122"/>
                <a:ea typeface="仿宋" panose="02010609060101010101" pitchFamily="49" charset="-122"/>
              </a:rPr>
              <a:t>账户</a:t>
            </a:r>
            <a:endParaRPr lang="en-US" altLang="zh-CN" sz="2000" b="1" dirty="0" smtClean="0">
              <a:latin typeface="仿宋" panose="02010609060101010101" pitchFamily="49" charset="-122"/>
              <a:ea typeface="仿宋" panose="02010609060101010101" pitchFamily="49" charset="-122"/>
            </a:endParaRPr>
          </a:p>
          <a:p>
            <a:pPr>
              <a:lnSpc>
                <a:spcPct val="150000"/>
              </a:lnSpc>
            </a:pPr>
            <a:r>
              <a:rPr lang="en-US" altLang="zh-CN" dirty="0" smtClean="0">
                <a:latin typeface="仿宋" panose="02010609060101010101" pitchFamily="49" charset="-122"/>
                <a:ea typeface="仿宋" panose="02010609060101010101" pitchFamily="49" charset="-122"/>
              </a:rPr>
              <a:t>1.</a:t>
            </a:r>
            <a:r>
              <a:rPr lang="zh-CN" altLang="en-US" b="1" dirty="0" smtClean="0">
                <a:latin typeface="仿宋" panose="02010609060101010101" pitchFamily="49" charset="-122"/>
                <a:ea typeface="仿宋" panose="02010609060101010101" pitchFamily="49" charset="-122"/>
              </a:rPr>
              <a:t>定义：</a:t>
            </a:r>
            <a:r>
              <a:rPr lang="zh-CN" altLang="zh-CN" dirty="0" smtClean="0">
                <a:latin typeface="仿宋" panose="02010609060101010101" pitchFamily="49" charset="-122"/>
                <a:ea typeface="仿宋" panose="02010609060101010101" pitchFamily="49" charset="-122"/>
              </a:rPr>
              <a:t>指</a:t>
            </a:r>
            <a:r>
              <a:rPr lang="zh-CN" altLang="zh-CN" dirty="0">
                <a:latin typeface="仿宋" panose="02010609060101010101" pitchFamily="49" charset="-122"/>
                <a:ea typeface="仿宋" panose="02010609060101010101" pitchFamily="49" charset="-122"/>
              </a:rPr>
              <a:t>个人对外贸易经营者、个体工商户按照规定开立的用以办理</a:t>
            </a:r>
            <a:r>
              <a:rPr lang="zh-CN" altLang="zh-CN" b="1" dirty="0">
                <a:latin typeface="仿宋" panose="02010609060101010101" pitchFamily="49" charset="-122"/>
                <a:ea typeface="仿宋" panose="02010609060101010101" pitchFamily="49" charset="-122"/>
              </a:rPr>
              <a:t>经常项目项下经营性外汇收支</a:t>
            </a:r>
            <a:r>
              <a:rPr lang="zh-CN" altLang="zh-CN" dirty="0">
                <a:latin typeface="仿宋" panose="02010609060101010101" pitchFamily="49" charset="-122"/>
                <a:ea typeface="仿宋" panose="02010609060101010101" pitchFamily="49" charset="-122"/>
              </a:rPr>
              <a:t>的账户。个人外汇结算账户的收支范围为经常项目项下经营性外汇收支。</a:t>
            </a:r>
          </a:p>
          <a:p>
            <a:pPr fontAlgn="b">
              <a:lnSpc>
                <a:spcPct val="150000"/>
              </a:lnSpc>
            </a:pPr>
            <a:r>
              <a:rPr lang="en-US" altLang="zh-CN" b="1" dirty="0" smtClean="0">
                <a:latin typeface="仿宋" panose="02010609060101010101" pitchFamily="49" charset="-122"/>
                <a:ea typeface="仿宋" panose="02010609060101010101" pitchFamily="49" charset="-122"/>
              </a:rPr>
              <a:t>2.</a:t>
            </a:r>
            <a:r>
              <a:rPr lang="zh-CN" altLang="zh-CN" b="1" dirty="0" smtClean="0">
                <a:latin typeface="仿宋" panose="02010609060101010101" pitchFamily="49" charset="-122"/>
                <a:ea typeface="仿宋" panose="02010609060101010101" pitchFamily="49" charset="-122"/>
              </a:rPr>
              <a:t>审核材料</a:t>
            </a:r>
            <a:r>
              <a:rPr lang="zh-CN" altLang="en-US" b="1" dirty="0" smtClean="0">
                <a:latin typeface="仿宋" panose="02010609060101010101" pitchFamily="49" charset="-122"/>
                <a:ea typeface="仿宋" panose="02010609060101010101" pitchFamily="49" charset="-122"/>
              </a:rPr>
              <a:t>：</a:t>
            </a:r>
            <a:endParaRPr lang="en-US" altLang="zh-CN" b="1" dirty="0" smtClean="0">
              <a:latin typeface="仿宋" panose="02010609060101010101" pitchFamily="49" charset="-122"/>
              <a:ea typeface="仿宋" panose="02010609060101010101" pitchFamily="49" charset="-122"/>
            </a:endParaRPr>
          </a:p>
          <a:p>
            <a:pPr fontAlgn="b">
              <a:lnSpc>
                <a:spcPct val="150000"/>
              </a:lnSpc>
            </a:pPr>
            <a:r>
              <a:rPr lang="zh-CN" altLang="en-US" dirty="0" smtClean="0">
                <a:latin typeface="仿宋" panose="02010609060101010101" pitchFamily="49" charset="-122"/>
                <a:ea typeface="仿宋" panose="02010609060101010101" pitchFamily="49" charset="-122"/>
              </a:rPr>
              <a:t>（</a:t>
            </a:r>
            <a:r>
              <a:rPr lang="en-US" altLang="zh-CN" dirty="0" smtClean="0">
                <a:latin typeface="仿宋" panose="02010609060101010101" pitchFamily="49" charset="-122"/>
                <a:ea typeface="仿宋" panose="02010609060101010101" pitchFamily="49" charset="-122"/>
              </a:rPr>
              <a:t>1</a:t>
            </a:r>
            <a:r>
              <a:rPr lang="zh-CN" altLang="en-US" dirty="0">
                <a:latin typeface="仿宋" panose="02010609060101010101" pitchFamily="49" charset="-122"/>
                <a:ea typeface="仿宋" panose="02010609060101010101" pitchFamily="49" charset="-122"/>
              </a:rPr>
              <a:t>）</a:t>
            </a:r>
            <a:r>
              <a:rPr lang="zh-CN" altLang="zh-CN" dirty="0" smtClean="0">
                <a:latin typeface="仿宋" panose="02010609060101010101" pitchFamily="49" charset="-122"/>
                <a:ea typeface="仿宋" panose="02010609060101010101" pitchFamily="49" charset="-122"/>
              </a:rPr>
              <a:t>本人</a:t>
            </a:r>
            <a:r>
              <a:rPr lang="zh-CN" altLang="zh-CN" dirty="0">
                <a:latin typeface="仿宋" panose="02010609060101010101" pitchFamily="49" charset="-122"/>
                <a:ea typeface="仿宋" panose="02010609060101010101" pitchFamily="49" charset="-122"/>
              </a:rPr>
              <a:t>有效身份证明正本及复印件（如营业执照为公司性质，则需提供营业执照中“法定代表人”或“经营者”的身份证件）；</a:t>
            </a:r>
          </a:p>
          <a:p>
            <a:pPr fontAlgn="b">
              <a:lnSpc>
                <a:spcPct val="150000"/>
              </a:lnSpc>
            </a:pPr>
            <a:r>
              <a:rPr lang="zh-CN" altLang="en-US" dirty="0" smtClean="0">
                <a:latin typeface="仿宋" panose="02010609060101010101" pitchFamily="49" charset="-122"/>
                <a:ea typeface="仿宋" panose="02010609060101010101" pitchFamily="49" charset="-122"/>
              </a:rPr>
              <a:t>（</a:t>
            </a:r>
            <a:r>
              <a:rPr lang="en-US" altLang="zh-CN" dirty="0" smtClean="0">
                <a:latin typeface="仿宋" panose="02010609060101010101" pitchFamily="49" charset="-122"/>
                <a:ea typeface="仿宋" panose="02010609060101010101" pitchFamily="49" charset="-122"/>
              </a:rPr>
              <a:t>2</a:t>
            </a:r>
            <a:r>
              <a:rPr lang="zh-CN" altLang="en-US" dirty="0" smtClean="0">
                <a:latin typeface="仿宋" panose="02010609060101010101" pitchFamily="49" charset="-122"/>
                <a:ea typeface="仿宋" panose="02010609060101010101" pitchFamily="49" charset="-122"/>
              </a:rPr>
              <a:t>）</a:t>
            </a:r>
            <a:r>
              <a:rPr lang="zh-CN" altLang="zh-CN" dirty="0" smtClean="0">
                <a:latin typeface="仿宋" panose="02010609060101010101" pitchFamily="49" charset="-122"/>
                <a:ea typeface="仿宋" panose="02010609060101010101" pitchFamily="49" charset="-122"/>
              </a:rPr>
              <a:t>工商</a:t>
            </a:r>
            <a:r>
              <a:rPr lang="zh-CN" altLang="zh-CN" dirty="0">
                <a:latin typeface="仿宋" panose="02010609060101010101" pitchFamily="49" charset="-122"/>
                <a:ea typeface="仿宋" panose="02010609060101010101" pitchFamily="49" charset="-122"/>
              </a:rPr>
              <a:t>营业执照或者其他执业证明原件及复印件；</a:t>
            </a:r>
          </a:p>
          <a:p>
            <a:pPr fontAlgn="b">
              <a:lnSpc>
                <a:spcPct val="150000"/>
              </a:lnSpc>
            </a:pPr>
            <a:r>
              <a:rPr lang="zh-CN" altLang="en-US" dirty="0" smtClean="0">
                <a:latin typeface="仿宋" panose="02010609060101010101" pitchFamily="49" charset="-122"/>
                <a:ea typeface="仿宋" panose="02010609060101010101" pitchFamily="49" charset="-122"/>
              </a:rPr>
              <a:t>（</a:t>
            </a:r>
            <a:r>
              <a:rPr lang="en-US" altLang="zh-CN" dirty="0" smtClean="0">
                <a:latin typeface="仿宋" panose="02010609060101010101" pitchFamily="49" charset="-122"/>
                <a:ea typeface="仿宋" panose="02010609060101010101" pitchFamily="49" charset="-122"/>
              </a:rPr>
              <a:t>3</a:t>
            </a:r>
            <a:r>
              <a:rPr lang="zh-CN" altLang="en-US" dirty="0" smtClean="0">
                <a:latin typeface="仿宋" panose="02010609060101010101" pitchFamily="49" charset="-122"/>
                <a:ea typeface="仿宋" panose="02010609060101010101" pitchFamily="49" charset="-122"/>
              </a:rPr>
              <a:t>）</a:t>
            </a:r>
            <a:r>
              <a:rPr lang="zh-CN" altLang="zh-CN" dirty="0" smtClean="0">
                <a:latin typeface="仿宋" panose="02010609060101010101" pitchFamily="49" charset="-122"/>
                <a:ea typeface="仿宋" panose="02010609060101010101" pitchFamily="49" charset="-122"/>
              </a:rPr>
              <a:t>开</a:t>
            </a:r>
            <a:r>
              <a:rPr lang="zh-CN" altLang="zh-CN" dirty="0">
                <a:latin typeface="仿宋" panose="02010609060101010101" pitchFamily="49" charset="-122"/>
                <a:ea typeface="仿宋" panose="02010609060101010101" pitchFamily="49" charset="-122"/>
              </a:rPr>
              <a:t>立、变更业务，具有对外贸易经营权</a:t>
            </a:r>
            <a:r>
              <a:rPr lang="zh-CN" altLang="zh-CN" dirty="0" smtClean="0">
                <a:latin typeface="仿宋" panose="02010609060101010101" pitchFamily="49" charset="-122"/>
                <a:ea typeface="仿宋" panose="02010609060101010101" pitchFamily="49" charset="-122"/>
              </a:rPr>
              <a:t>的</a:t>
            </a:r>
            <a:r>
              <a:rPr lang="zh-CN" altLang="en-US" dirty="0" smtClean="0">
                <a:latin typeface="仿宋" panose="02010609060101010101" pitchFamily="49" charset="-122"/>
                <a:ea typeface="仿宋" panose="02010609060101010101" pitchFamily="49" charset="-122"/>
              </a:rPr>
              <a:t>（个人对外贸易经营者）</a:t>
            </a:r>
            <a:r>
              <a:rPr lang="zh-CN" altLang="zh-CN" dirty="0" smtClean="0">
                <a:latin typeface="仿宋" panose="02010609060101010101" pitchFamily="49" charset="-122"/>
                <a:ea typeface="仿宋" panose="02010609060101010101" pitchFamily="49" charset="-122"/>
              </a:rPr>
              <a:t>需</a:t>
            </a:r>
            <a:r>
              <a:rPr lang="zh-CN" altLang="zh-CN" dirty="0">
                <a:latin typeface="仿宋" panose="02010609060101010101" pitchFamily="49" charset="-122"/>
                <a:ea typeface="仿宋" panose="02010609060101010101" pitchFamily="49" charset="-122"/>
              </a:rPr>
              <a:t>提供加盖备案登记印章的对外贸易经营备案表的正本及复印件</a:t>
            </a:r>
            <a:r>
              <a:rPr lang="zh-CN" altLang="zh-CN" dirty="0" smtClean="0">
                <a:latin typeface="仿宋" panose="02010609060101010101" pitchFamily="49" charset="-122"/>
                <a:ea typeface="仿宋" panose="02010609060101010101" pitchFamily="49" charset="-122"/>
              </a:rPr>
              <a:t>。</a:t>
            </a:r>
            <a:endParaRPr lang="zh-CN" altLang="zh-CN" dirty="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43262230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55</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sym typeface="+mn-ea"/>
              </a:rPr>
              <a:t>三、具体业务审核规范</a:t>
            </a:r>
            <a:r>
              <a:rPr lang="zh-CN" altLang="en-US" b="1" dirty="0"/>
              <a:t/>
            </a:r>
            <a:br>
              <a:rPr lang="zh-CN" altLang="en-US" b="1" dirty="0"/>
            </a:b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b="1" dirty="0">
                <a:solidFill>
                  <a:srgbClr val="000000"/>
                </a:solidFill>
                <a:latin typeface="黑体" panose="02010609060101010101" charset="-122"/>
                <a:ea typeface="黑体" panose="02010609060101010101" charset="-122"/>
              </a:rPr>
              <a:t>十五、个人经营性外汇业务</a:t>
            </a:r>
            <a:endParaRPr lang="zh-CN" altLang="zh-CN" sz="2400" dirty="0">
              <a:solidFill>
                <a:srgbClr val="000000"/>
              </a:solidFill>
              <a:latin typeface="仿宋" panose="02010609060101010101" pitchFamily="49" charset="-122"/>
              <a:ea typeface="仿宋" panose="02010609060101010101" pitchFamily="49" charset="-122"/>
            </a:endParaRPr>
          </a:p>
        </p:txBody>
      </p:sp>
      <p:sp>
        <p:nvSpPr>
          <p:cNvPr id="30723" name="文本框 2"/>
          <p:cNvSpPr txBox="1"/>
          <p:nvPr/>
        </p:nvSpPr>
        <p:spPr>
          <a:xfrm>
            <a:off x="1466215" y="1759298"/>
            <a:ext cx="9638932" cy="707886"/>
          </a:xfrm>
          <a:prstGeom prst="rect">
            <a:avLst/>
          </a:prstGeom>
          <a:noFill/>
          <a:ln w="9525">
            <a:noFill/>
          </a:ln>
        </p:spPr>
        <p:txBody>
          <a:bodyPr wrap="square" anchor="t">
            <a:spAutoFit/>
          </a:bodyPr>
          <a:lstStyle/>
          <a:p>
            <a:pPr fontAlgn="b"/>
            <a:r>
              <a:rPr lang="zh-CN" altLang="zh-CN" sz="2000" b="1" dirty="0" smtClean="0">
                <a:latin typeface="仿宋" panose="02010609060101010101" pitchFamily="49" charset="-122"/>
                <a:ea typeface="仿宋" panose="02010609060101010101" pitchFamily="49" charset="-122"/>
              </a:rPr>
              <a:t>（</a:t>
            </a:r>
            <a:r>
              <a:rPr lang="zh-CN" altLang="en-US" sz="2000" b="1" dirty="0">
                <a:latin typeface="仿宋" panose="02010609060101010101" pitchFamily="49" charset="-122"/>
                <a:ea typeface="仿宋" panose="02010609060101010101" pitchFamily="49" charset="-122"/>
              </a:rPr>
              <a:t>一</a:t>
            </a:r>
            <a:r>
              <a:rPr lang="zh-CN" altLang="zh-CN" sz="2000" b="1" dirty="0" smtClean="0">
                <a:latin typeface="仿宋" panose="02010609060101010101" pitchFamily="49" charset="-122"/>
                <a:ea typeface="仿宋" panose="02010609060101010101" pitchFamily="49" charset="-122"/>
              </a:rPr>
              <a:t>）</a:t>
            </a:r>
            <a:r>
              <a:rPr lang="zh-CN" altLang="zh-CN" sz="2000" b="1" dirty="0">
                <a:latin typeface="仿宋" panose="02010609060101010101" pitchFamily="49" charset="-122"/>
                <a:ea typeface="仿宋" panose="02010609060101010101" pitchFamily="49" charset="-122"/>
              </a:rPr>
              <a:t>个人结算账户</a:t>
            </a:r>
            <a:endParaRPr lang="en-US" altLang="zh-CN" sz="2000" b="1" dirty="0">
              <a:latin typeface="仿宋" panose="02010609060101010101" pitchFamily="49" charset="-122"/>
              <a:ea typeface="仿宋" panose="02010609060101010101" pitchFamily="49" charset="-122"/>
            </a:endParaRPr>
          </a:p>
          <a:p>
            <a:pPr algn="ctr" fontAlgn="b"/>
            <a:r>
              <a:rPr lang="zh-CN" altLang="en-US" sz="2000" b="1" dirty="0" smtClean="0">
                <a:latin typeface="仿宋" panose="02010609060101010101" pitchFamily="49" charset="-122"/>
                <a:ea typeface="仿宋" panose="02010609060101010101" pitchFamily="49" charset="-122"/>
              </a:rPr>
              <a:t>业务</a:t>
            </a:r>
            <a:r>
              <a:rPr lang="zh-CN" altLang="zh-CN" sz="2000" b="1" dirty="0" smtClean="0">
                <a:latin typeface="仿宋" panose="02010609060101010101" pitchFamily="49" charset="-122"/>
                <a:ea typeface="仿宋" panose="02010609060101010101" pitchFamily="49" charset="-122"/>
              </a:rPr>
              <a:t>审核</a:t>
            </a:r>
            <a:r>
              <a:rPr lang="zh-CN" altLang="en-US" sz="2000" b="1" dirty="0" smtClean="0">
                <a:latin typeface="仿宋" panose="02010609060101010101" pitchFamily="49" charset="-122"/>
                <a:ea typeface="仿宋" panose="02010609060101010101" pitchFamily="49" charset="-122"/>
              </a:rPr>
              <a:t>要点</a:t>
            </a:r>
            <a:endParaRPr lang="zh-CN" altLang="zh-CN" sz="2000" dirty="0">
              <a:latin typeface="仿宋" panose="02010609060101010101" pitchFamily="49" charset="-122"/>
              <a:ea typeface="仿宋" panose="02010609060101010101" pitchFamily="49" charset="-122"/>
            </a:endParaRPr>
          </a:p>
        </p:txBody>
      </p:sp>
      <p:graphicFrame>
        <p:nvGraphicFramePr>
          <p:cNvPr id="2" name="图示 1"/>
          <p:cNvGraphicFramePr/>
          <p:nvPr>
            <p:extLst>
              <p:ext uri="{D42A27DB-BD31-4B8C-83A1-F6EECF244321}">
                <p14:modId xmlns:p14="http://schemas.microsoft.com/office/powerpoint/2010/main" val="1313362584"/>
              </p:ext>
            </p:extLst>
          </p:nvPr>
        </p:nvGraphicFramePr>
        <p:xfrm>
          <a:off x="1357630" y="2464775"/>
          <a:ext cx="9997705" cy="207113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矩形 2"/>
          <p:cNvSpPr/>
          <p:nvPr/>
        </p:nvSpPr>
        <p:spPr>
          <a:xfrm>
            <a:off x="1357630" y="4572918"/>
            <a:ext cx="9952054" cy="1200329"/>
          </a:xfrm>
          <a:prstGeom prst="rect">
            <a:avLst/>
          </a:prstGeom>
        </p:spPr>
        <p:txBody>
          <a:bodyPr wrap="square">
            <a:spAutoFit/>
          </a:bodyPr>
          <a:lstStyle/>
          <a:p>
            <a:pPr lvl="0">
              <a:lnSpc>
                <a:spcPct val="150000"/>
              </a:lnSpc>
              <a:defRPr/>
            </a:pPr>
            <a:r>
              <a:rPr lang="zh-CN" altLang="en-US" sz="1600" dirty="0" smtClean="0">
                <a:solidFill>
                  <a:srgbClr val="C00000"/>
                </a:solidFill>
              </a:rPr>
              <a:t>注意：</a:t>
            </a:r>
            <a:endParaRPr lang="en-US" altLang="zh-CN" sz="1600" dirty="0" smtClean="0">
              <a:solidFill>
                <a:srgbClr val="C00000"/>
              </a:solidFill>
            </a:endParaRPr>
          </a:p>
          <a:p>
            <a:pPr marL="342900" indent="-342900">
              <a:lnSpc>
                <a:spcPct val="150000"/>
              </a:lnSpc>
              <a:buAutoNum type="arabicPeriod"/>
              <a:defRPr/>
            </a:pPr>
            <a:r>
              <a:rPr lang="zh-CN" altLang="en-US" sz="1600" dirty="0" smtClean="0">
                <a:solidFill>
                  <a:srgbClr val="C00000"/>
                </a:solidFill>
              </a:rPr>
              <a:t>银行应</a:t>
            </a:r>
            <a:r>
              <a:rPr lang="zh-CN" altLang="en-US" sz="1600" dirty="0">
                <a:solidFill>
                  <a:srgbClr val="C00000"/>
                </a:solidFill>
              </a:rPr>
              <a:t>监督客户使用情况</a:t>
            </a:r>
            <a:r>
              <a:rPr lang="zh-CN" altLang="en-US" sz="1600" dirty="0" smtClean="0">
                <a:solidFill>
                  <a:srgbClr val="C00000"/>
                </a:solidFill>
              </a:rPr>
              <a:t>，及时报告大额</a:t>
            </a:r>
            <a:r>
              <a:rPr lang="zh-CN" altLang="en-US" sz="1600" dirty="0">
                <a:solidFill>
                  <a:srgbClr val="C00000"/>
                </a:solidFill>
              </a:rPr>
              <a:t>可疑</a:t>
            </a:r>
            <a:r>
              <a:rPr lang="zh-CN" altLang="en-US" sz="1600" dirty="0" smtClean="0">
                <a:solidFill>
                  <a:srgbClr val="C00000"/>
                </a:solidFill>
              </a:rPr>
              <a:t>交易。</a:t>
            </a:r>
            <a:endParaRPr lang="en-US" altLang="zh-CN" sz="1600" dirty="0" smtClean="0">
              <a:solidFill>
                <a:srgbClr val="C00000"/>
              </a:solidFill>
            </a:endParaRPr>
          </a:p>
          <a:p>
            <a:pPr marL="342900" indent="-342900">
              <a:lnSpc>
                <a:spcPct val="150000"/>
              </a:lnSpc>
              <a:buAutoNum type="arabicPeriod"/>
              <a:defRPr/>
            </a:pPr>
            <a:r>
              <a:rPr lang="zh-CN" altLang="en-US" sz="1600" dirty="0" smtClean="0">
                <a:solidFill>
                  <a:srgbClr val="C00000"/>
                </a:solidFill>
              </a:rPr>
              <a:t>个人外币结算账户</a:t>
            </a:r>
            <a:r>
              <a:rPr lang="zh-CN" altLang="en-US" sz="1600" dirty="0">
                <a:solidFill>
                  <a:srgbClr val="C00000"/>
                </a:solidFill>
              </a:rPr>
              <a:t>不得存取外币</a:t>
            </a:r>
            <a:r>
              <a:rPr lang="zh-CN" altLang="en-US" sz="1600" dirty="0" smtClean="0">
                <a:solidFill>
                  <a:srgbClr val="C00000"/>
                </a:solidFill>
              </a:rPr>
              <a:t>现钞。</a:t>
            </a:r>
            <a:endParaRPr lang="zh-CN" altLang="en-US" sz="1600" dirty="0">
              <a:solidFill>
                <a:srgbClr val="C00000"/>
              </a:solidFill>
            </a:endParaRPr>
          </a:p>
        </p:txBody>
      </p:sp>
    </p:spTree>
    <p:extLst>
      <p:ext uri="{BB962C8B-B14F-4D97-AF65-F5344CB8AC3E}">
        <p14:creationId xmlns:p14="http://schemas.microsoft.com/office/powerpoint/2010/main" val="95685731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56</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sym typeface="+mn-ea"/>
              </a:rPr>
              <a:t>三、具体业务审核规范</a:t>
            </a:r>
            <a:r>
              <a:rPr lang="zh-CN" altLang="en-US" b="1" dirty="0"/>
              <a:t/>
            </a:r>
            <a:br>
              <a:rPr lang="zh-CN" altLang="en-US" b="1" dirty="0"/>
            </a:b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b="1" dirty="0">
                <a:solidFill>
                  <a:srgbClr val="000000"/>
                </a:solidFill>
                <a:latin typeface="黑体" panose="02010609060101010101" charset="-122"/>
                <a:ea typeface="黑体" panose="02010609060101010101" charset="-122"/>
              </a:rPr>
              <a:t>十五、个人经营性外汇业务</a:t>
            </a:r>
            <a:endParaRPr lang="zh-CN" altLang="zh-CN" sz="2400" dirty="0">
              <a:solidFill>
                <a:srgbClr val="000000"/>
              </a:solidFill>
              <a:latin typeface="仿宋" panose="02010609060101010101" pitchFamily="49" charset="-122"/>
              <a:ea typeface="仿宋" panose="02010609060101010101" pitchFamily="49" charset="-122"/>
            </a:endParaRPr>
          </a:p>
        </p:txBody>
      </p:sp>
      <p:sp>
        <p:nvSpPr>
          <p:cNvPr id="30723" name="文本框 2"/>
          <p:cNvSpPr txBox="1"/>
          <p:nvPr/>
        </p:nvSpPr>
        <p:spPr>
          <a:xfrm>
            <a:off x="1466215" y="1901174"/>
            <a:ext cx="9259570" cy="3139321"/>
          </a:xfrm>
          <a:prstGeom prst="rect">
            <a:avLst/>
          </a:prstGeom>
          <a:noFill/>
          <a:ln w="9525">
            <a:noFill/>
          </a:ln>
        </p:spPr>
        <p:txBody>
          <a:bodyPr wrap="square" anchor="t">
            <a:spAutoFit/>
          </a:bodyPr>
          <a:lstStyle/>
          <a:p>
            <a:pPr fontAlgn="b">
              <a:lnSpc>
                <a:spcPct val="150000"/>
              </a:lnSpc>
            </a:pPr>
            <a:r>
              <a:rPr lang="zh-CN" altLang="zh-CN" sz="2200" b="1" dirty="0" smtClean="0">
                <a:latin typeface="仿宋" panose="02010609060101010101" pitchFamily="49" charset="-122"/>
                <a:ea typeface="仿宋" panose="02010609060101010101" pitchFamily="49" charset="-122"/>
              </a:rPr>
              <a:t>（</a:t>
            </a:r>
            <a:r>
              <a:rPr lang="zh-CN" altLang="en-US" sz="2200" b="1" dirty="0" smtClean="0">
                <a:latin typeface="仿宋" panose="02010609060101010101" pitchFamily="49" charset="-122"/>
                <a:ea typeface="仿宋" panose="02010609060101010101" pitchFamily="49" charset="-122"/>
              </a:rPr>
              <a:t>二</a:t>
            </a:r>
            <a:r>
              <a:rPr lang="zh-CN" altLang="zh-CN" sz="2200" b="1" dirty="0" smtClean="0">
                <a:latin typeface="仿宋" panose="02010609060101010101" pitchFamily="49" charset="-122"/>
                <a:ea typeface="仿宋" panose="02010609060101010101" pitchFamily="49" charset="-122"/>
              </a:rPr>
              <a:t>）</a:t>
            </a:r>
            <a:r>
              <a:rPr lang="zh-CN" altLang="en-US" sz="2200" b="1" dirty="0" smtClean="0">
                <a:latin typeface="仿宋" panose="02010609060101010101" pitchFamily="49" charset="-122"/>
                <a:ea typeface="仿宋" panose="02010609060101010101" pitchFamily="49" charset="-122"/>
              </a:rPr>
              <a:t>个人对外贸易经营者外汇业务</a:t>
            </a:r>
            <a:endParaRPr lang="en-US" altLang="zh-CN" sz="2200" b="1" dirty="0" smtClean="0">
              <a:latin typeface="仿宋" panose="02010609060101010101" pitchFamily="49" charset="-122"/>
              <a:ea typeface="仿宋" panose="02010609060101010101" pitchFamily="49" charset="-122"/>
            </a:endParaRPr>
          </a:p>
          <a:p>
            <a:pPr fontAlgn="b">
              <a:lnSpc>
                <a:spcPct val="150000"/>
              </a:lnSpc>
            </a:pPr>
            <a:r>
              <a:rPr lang="en-US" altLang="zh-CN" sz="2200" dirty="0" smtClean="0">
                <a:latin typeface="仿宋" panose="02010609060101010101" pitchFamily="49" charset="-122"/>
                <a:ea typeface="仿宋" panose="02010609060101010101" pitchFamily="49" charset="-122"/>
              </a:rPr>
              <a:t>1</a:t>
            </a:r>
            <a:r>
              <a:rPr lang="en-US" altLang="zh-CN" sz="2200" dirty="0">
                <a:latin typeface="仿宋" panose="02010609060101010101" pitchFamily="49" charset="-122"/>
                <a:ea typeface="仿宋" panose="02010609060101010101" pitchFamily="49" charset="-122"/>
              </a:rPr>
              <a:t>.</a:t>
            </a:r>
            <a:r>
              <a:rPr lang="zh-CN" altLang="zh-CN" sz="2200" dirty="0">
                <a:latin typeface="仿宋" panose="02010609060101010101" pitchFamily="49" charset="-122"/>
                <a:ea typeface="仿宋" panose="02010609060101010101" pitchFamily="49" charset="-122"/>
              </a:rPr>
              <a:t>按照机构管理有关要求审核材料。</a:t>
            </a:r>
          </a:p>
          <a:p>
            <a:pPr>
              <a:lnSpc>
                <a:spcPct val="150000"/>
              </a:lnSpc>
            </a:pPr>
            <a:r>
              <a:rPr lang="en-US" altLang="zh-CN" sz="2200" dirty="0">
                <a:latin typeface="仿宋" panose="02010609060101010101" pitchFamily="49" charset="-122"/>
                <a:ea typeface="仿宋" panose="02010609060101010101" pitchFamily="49" charset="-122"/>
              </a:rPr>
              <a:t>2.</a:t>
            </a:r>
            <a:r>
              <a:rPr lang="zh-CN" altLang="zh-CN" sz="2200" dirty="0">
                <a:latin typeface="仿宋" panose="02010609060101010101" pitchFamily="49" charset="-122"/>
                <a:ea typeface="仿宋" panose="02010609060101010101" pitchFamily="49" charset="-122"/>
              </a:rPr>
              <a:t>个人对外贸易经营者办理对外贸易购付汇、收结汇应通过本人的外汇结算账户进行。</a:t>
            </a:r>
          </a:p>
          <a:p>
            <a:pPr>
              <a:lnSpc>
                <a:spcPct val="150000"/>
              </a:lnSpc>
            </a:pPr>
            <a:r>
              <a:rPr lang="en-US" altLang="zh-CN" sz="2200" dirty="0">
                <a:latin typeface="仿宋" panose="02010609060101010101" pitchFamily="49" charset="-122"/>
                <a:ea typeface="仿宋" panose="02010609060101010101" pitchFamily="49" charset="-122"/>
              </a:rPr>
              <a:t>3.</a:t>
            </a:r>
            <a:r>
              <a:rPr lang="zh-CN" altLang="zh-CN" sz="2200" dirty="0">
                <a:latin typeface="仿宋" panose="02010609060101010101" pitchFamily="49" charset="-122"/>
                <a:ea typeface="仿宋" panose="02010609060101010101" pitchFamily="49" charset="-122"/>
              </a:rPr>
              <a:t>个人对外贸易经营者的个人经营性外汇收支、国际收支申报按机构管理。</a:t>
            </a:r>
          </a:p>
          <a:p>
            <a:pPr fontAlgn="b">
              <a:lnSpc>
                <a:spcPct val="150000"/>
              </a:lnSpc>
            </a:pPr>
            <a:r>
              <a:rPr lang="en-US" altLang="zh-CN" sz="2200" dirty="0" smtClean="0">
                <a:latin typeface="仿宋" panose="02010609060101010101" pitchFamily="49" charset="-122"/>
                <a:ea typeface="仿宋" panose="02010609060101010101" pitchFamily="49" charset="-122"/>
              </a:rPr>
              <a:t>4.</a:t>
            </a:r>
            <a:r>
              <a:rPr lang="zh-CN" altLang="zh-CN" sz="2200" dirty="0" smtClean="0">
                <a:latin typeface="仿宋" panose="02010609060101010101" pitchFamily="49" charset="-122"/>
                <a:ea typeface="仿宋" panose="02010609060101010101" pitchFamily="49" charset="-122"/>
              </a:rPr>
              <a:t>按照</a:t>
            </a:r>
            <a:r>
              <a:rPr lang="zh-CN" altLang="zh-CN" sz="2200" dirty="0">
                <a:latin typeface="仿宋" panose="02010609060101010101" pitchFamily="49" charset="-122"/>
                <a:ea typeface="仿宋" panose="02010609060101010101" pitchFamily="49" charset="-122"/>
              </a:rPr>
              <a:t>机构货物贸易外汇管理的要求进行风险管理。</a:t>
            </a:r>
          </a:p>
        </p:txBody>
      </p:sp>
    </p:spTree>
    <p:extLst>
      <p:ext uri="{BB962C8B-B14F-4D97-AF65-F5344CB8AC3E}">
        <p14:creationId xmlns:p14="http://schemas.microsoft.com/office/powerpoint/2010/main" val="229982606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57</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sym typeface="+mn-ea"/>
              </a:rPr>
              <a:t>三、具体业务审核规范</a:t>
            </a:r>
            <a:r>
              <a:rPr lang="zh-CN" altLang="en-US" b="1" dirty="0"/>
              <a:t/>
            </a:r>
            <a:br>
              <a:rPr lang="zh-CN" altLang="en-US" b="1" dirty="0"/>
            </a:b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b="1" dirty="0" smtClean="0">
                <a:solidFill>
                  <a:srgbClr val="000000"/>
                </a:solidFill>
                <a:latin typeface="黑体" panose="02010609060101010101" charset="-122"/>
                <a:ea typeface="黑体" panose="02010609060101010101" charset="-122"/>
              </a:rPr>
              <a:t>十五、</a:t>
            </a:r>
            <a:r>
              <a:rPr lang="zh-CN" altLang="en-US" sz="2400" b="1" dirty="0">
                <a:solidFill>
                  <a:srgbClr val="000000"/>
                </a:solidFill>
                <a:latin typeface="黑体" panose="02010609060101010101" charset="-122"/>
                <a:ea typeface="黑体" panose="02010609060101010101" charset="-122"/>
              </a:rPr>
              <a:t>个人经营性外汇业务</a:t>
            </a:r>
            <a:endParaRPr lang="zh-CN" altLang="zh-CN" sz="2400" dirty="0">
              <a:solidFill>
                <a:srgbClr val="000000"/>
              </a:solidFill>
              <a:latin typeface="仿宋" panose="02010609060101010101" pitchFamily="49" charset="-122"/>
              <a:ea typeface="仿宋" panose="02010609060101010101" pitchFamily="49" charset="-122"/>
            </a:endParaRPr>
          </a:p>
        </p:txBody>
      </p:sp>
      <p:sp>
        <p:nvSpPr>
          <p:cNvPr id="30723" name="文本框 2"/>
          <p:cNvSpPr txBox="1"/>
          <p:nvPr/>
        </p:nvSpPr>
        <p:spPr>
          <a:xfrm>
            <a:off x="1466215" y="1782422"/>
            <a:ext cx="9259570" cy="4247317"/>
          </a:xfrm>
          <a:prstGeom prst="rect">
            <a:avLst/>
          </a:prstGeom>
          <a:noFill/>
          <a:ln w="9525">
            <a:noFill/>
          </a:ln>
        </p:spPr>
        <p:txBody>
          <a:bodyPr wrap="square" anchor="t">
            <a:spAutoFit/>
          </a:bodyPr>
          <a:lstStyle/>
          <a:p>
            <a:pPr fontAlgn="b">
              <a:lnSpc>
                <a:spcPct val="150000"/>
              </a:lnSpc>
            </a:pPr>
            <a:r>
              <a:rPr lang="zh-CN" altLang="zh-CN" b="1" dirty="0" smtClean="0">
                <a:latin typeface="仿宋" panose="02010609060101010101" pitchFamily="49" charset="-122"/>
                <a:ea typeface="仿宋" panose="02010609060101010101" pitchFamily="49" charset="-122"/>
              </a:rPr>
              <a:t>（</a:t>
            </a:r>
            <a:r>
              <a:rPr lang="zh-CN" altLang="en-US" b="1" dirty="0" smtClean="0">
                <a:latin typeface="仿宋" panose="02010609060101010101" pitchFamily="49" charset="-122"/>
                <a:ea typeface="仿宋" panose="02010609060101010101" pitchFamily="49" charset="-122"/>
              </a:rPr>
              <a:t>三</a:t>
            </a:r>
            <a:r>
              <a:rPr lang="zh-CN" altLang="zh-CN" b="1" dirty="0" smtClean="0">
                <a:latin typeface="仿宋" panose="02010609060101010101" pitchFamily="49" charset="-122"/>
                <a:ea typeface="仿宋" panose="02010609060101010101" pitchFamily="49" charset="-122"/>
              </a:rPr>
              <a:t>）</a:t>
            </a:r>
            <a:r>
              <a:rPr lang="zh-CN" altLang="en-US" b="1" dirty="0" smtClean="0">
                <a:latin typeface="仿宋" panose="02010609060101010101" pitchFamily="49" charset="-122"/>
                <a:ea typeface="仿宋" panose="02010609060101010101" pitchFamily="49" charset="-122"/>
              </a:rPr>
              <a:t>个体工商户外汇业务</a:t>
            </a:r>
            <a:endParaRPr lang="en-US" altLang="zh-CN" b="1" dirty="0" smtClean="0">
              <a:latin typeface="仿宋" panose="02010609060101010101" pitchFamily="49" charset="-122"/>
              <a:ea typeface="仿宋" panose="02010609060101010101" pitchFamily="49" charset="-122"/>
            </a:endParaRPr>
          </a:p>
          <a:p>
            <a:pPr>
              <a:lnSpc>
                <a:spcPct val="150000"/>
              </a:lnSpc>
            </a:pPr>
            <a:r>
              <a:rPr lang="en-US" altLang="zh-CN" dirty="0">
                <a:latin typeface="仿宋" panose="02010609060101010101" pitchFamily="49" charset="-122"/>
                <a:ea typeface="仿宋" panose="02010609060101010101" pitchFamily="49" charset="-122"/>
              </a:rPr>
              <a:t>1</a:t>
            </a:r>
            <a:r>
              <a:rPr lang="en-US" altLang="zh-CN" dirty="0" smtClean="0">
                <a:latin typeface="仿宋" panose="02010609060101010101" pitchFamily="49" charset="-122"/>
                <a:ea typeface="仿宋" panose="02010609060101010101" pitchFamily="49" charset="-122"/>
              </a:rPr>
              <a:t>.</a:t>
            </a:r>
            <a:r>
              <a:rPr lang="zh-CN" altLang="zh-CN" dirty="0">
                <a:latin typeface="仿宋" panose="02010609060101010101" pitchFamily="49" charset="-122"/>
                <a:ea typeface="仿宋" panose="02010609060101010101" pitchFamily="49" charset="-122"/>
              </a:rPr>
              <a:t>个体工商户业务经营须符合国家有关规定，具备相应的业务资格或资质，从业人员具有一定的外贸进出口业务经验和外汇政策法规意识，外汇资金的收支有真实合法的交易背景和真实的代理关系。</a:t>
            </a:r>
          </a:p>
          <a:p>
            <a:pPr>
              <a:lnSpc>
                <a:spcPct val="150000"/>
              </a:lnSpc>
            </a:pPr>
            <a:r>
              <a:rPr lang="en-US" altLang="zh-CN" dirty="0" smtClean="0">
                <a:latin typeface="仿宋" panose="02010609060101010101" pitchFamily="49" charset="-122"/>
                <a:ea typeface="仿宋" panose="02010609060101010101" pitchFamily="49" charset="-122"/>
              </a:rPr>
              <a:t>2.</a:t>
            </a:r>
            <a:r>
              <a:rPr lang="zh-CN" altLang="en-US" dirty="0" smtClean="0">
                <a:latin typeface="仿宋" panose="02010609060101010101" pitchFamily="49" charset="-122"/>
                <a:ea typeface="仿宋" panose="02010609060101010101" pitchFamily="49" charset="-122"/>
              </a:rPr>
              <a:t>银行</a:t>
            </a:r>
            <a:r>
              <a:rPr lang="zh-CN" altLang="zh-CN" dirty="0" smtClean="0">
                <a:latin typeface="仿宋" panose="02010609060101010101" pitchFamily="49" charset="-122"/>
                <a:ea typeface="仿宋" panose="02010609060101010101" pitchFamily="49" charset="-122"/>
              </a:rPr>
              <a:t>应</a:t>
            </a:r>
            <a:r>
              <a:rPr lang="zh-CN" altLang="zh-CN" dirty="0">
                <a:latin typeface="仿宋" panose="02010609060101010101" pitchFamily="49" charset="-122"/>
                <a:ea typeface="仿宋" panose="02010609060101010101" pitchFamily="49" charset="-122"/>
              </a:rPr>
              <a:t>认真审核贸易交易单证的真实性和贸易外汇收支的一致性</a:t>
            </a:r>
            <a:r>
              <a:rPr lang="zh-CN" altLang="zh-CN" dirty="0" smtClean="0">
                <a:latin typeface="仿宋" panose="02010609060101010101" pitchFamily="49" charset="-122"/>
                <a:ea typeface="仿宋" panose="02010609060101010101" pitchFamily="49" charset="-122"/>
              </a:rPr>
              <a:t>，</a:t>
            </a:r>
            <a:r>
              <a:rPr lang="zh-CN" altLang="en-US" dirty="0">
                <a:latin typeface="仿宋" panose="02010609060101010101" pitchFamily="49" charset="-122"/>
                <a:ea typeface="仿宋" panose="02010609060101010101" pitchFamily="49" charset="-122"/>
              </a:rPr>
              <a:t>审核材料包括：</a:t>
            </a:r>
            <a:r>
              <a:rPr lang="zh-CN" altLang="zh-CN" dirty="0">
                <a:latin typeface="仿宋" panose="02010609060101010101" pitchFamily="49" charset="-122"/>
                <a:ea typeface="仿宋" panose="02010609060101010101" pitchFamily="49" charset="-122"/>
              </a:rPr>
              <a:t>与代理企业签订的出口代理合同或协议、物流公司出具的物流运输单据</a:t>
            </a:r>
            <a:r>
              <a:rPr lang="zh-CN" altLang="en-US" dirty="0">
                <a:latin typeface="仿宋" panose="02010609060101010101" pitchFamily="49" charset="-122"/>
                <a:ea typeface="仿宋" panose="02010609060101010101" pitchFamily="49" charset="-122"/>
              </a:rPr>
              <a:t>等</a:t>
            </a:r>
            <a:r>
              <a:rPr lang="zh-CN" altLang="en-US" dirty="0" smtClean="0">
                <a:latin typeface="仿宋" panose="02010609060101010101" pitchFamily="49" charset="-122"/>
                <a:ea typeface="仿宋" panose="02010609060101010101" pitchFamily="49" charset="-122"/>
              </a:rPr>
              <a:t>。</a:t>
            </a:r>
            <a:endParaRPr lang="en-US" altLang="zh-CN" dirty="0" smtClean="0">
              <a:latin typeface="仿宋" panose="02010609060101010101" pitchFamily="49" charset="-122"/>
              <a:ea typeface="仿宋" panose="02010609060101010101" pitchFamily="49" charset="-122"/>
            </a:endParaRPr>
          </a:p>
          <a:p>
            <a:pPr>
              <a:lnSpc>
                <a:spcPct val="150000"/>
              </a:lnSpc>
            </a:pPr>
            <a:r>
              <a:rPr lang="en-US" altLang="zh-CN" dirty="0" smtClean="0">
                <a:latin typeface="仿宋" panose="02010609060101010101" pitchFamily="49" charset="-122"/>
                <a:ea typeface="仿宋" panose="02010609060101010101" pitchFamily="49" charset="-122"/>
              </a:rPr>
              <a:t>3.</a:t>
            </a:r>
            <a:r>
              <a:rPr lang="zh-CN" altLang="en-US" dirty="0" smtClean="0">
                <a:latin typeface="仿宋" panose="02010609060101010101" pitchFamily="49" charset="-122"/>
                <a:ea typeface="仿宋" panose="02010609060101010101" pitchFamily="49" charset="-122"/>
              </a:rPr>
              <a:t>银行应</a:t>
            </a:r>
            <a:r>
              <a:rPr lang="zh-CN" altLang="zh-CN" dirty="0" smtClean="0">
                <a:latin typeface="仿宋" panose="02010609060101010101" pitchFamily="49" charset="-122"/>
                <a:ea typeface="仿宋" panose="02010609060101010101" pitchFamily="49" charset="-122"/>
              </a:rPr>
              <a:t>按照</a:t>
            </a:r>
            <a:r>
              <a:rPr lang="zh-CN" altLang="zh-CN" dirty="0">
                <a:latin typeface="仿宋" panose="02010609060101010101" pitchFamily="49" charset="-122"/>
                <a:ea typeface="仿宋" panose="02010609060101010101" pitchFamily="49" charset="-122"/>
              </a:rPr>
              <a:t>国际收支申报和贸易外汇收支信息申报规定审核个人申报单证，及时向外汇局报送信息</a:t>
            </a:r>
            <a:r>
              <a:rPr lang="zh-CN" altLang="zh-CN" dirty="0" smtClean="0">
                <a:latin typeface="仿宋" panose="02010609060101010101" pitchFamily="49" charset="-122"/>
                <a:ea typeface="仿宋" panose="02010609060101010101" pitchFamily="49" charset="-122"/>
              </a:rPr>
              <a:t>。</a:t>
            </a:r>
            <a:endParaRPr lang="en-US" altLang="zh-CN" dirty="0">
              <a:latin typeface="仿宋" panose="02010609060101010101" pitchFamily="49" charset="-122"/>
              <a:ea typeface="仿宋" panose="02010609060101010101" pitchFamily="49" charset="-122"/>
            </a:endParaRPr>
          </a:p>
          <a:p>
            <a:pPr>
              <a:lnSpc>
                <a:spcPct val="150000"/>
              </a:lnSpc>
            </a:pPr>
            <a:r>
              <a:rPr lang="zh-CN" altLang="zh-CN" dirty="0">
                <a:latin typeface="仿宋" panose="02010609060101010101" pitchFamily="49" charset="-122"/>
                <a:ea typeface="仿宋" panose="02010609060101010101" pitchFamily="49" charset="-122"/>
              </a:rPr>
              <a:t>代理进口业务项下，委托方不得直接对外支付，委托方可将外汇划转给代理方，由代理方对外支付进口货款</a:t>
            </a:r>
            <a:r>
              <a:rPr lang="zh-CN" altLang="zh-CN" dirty="0" smtClean="0">
                <a:latin typeface="仿宋" panose="02010609060101010101" pitchFamily="49" charset="-122"/>
                <a:ea typeface="仿宋" panose="02010609060101010101" pitchFamily="49" charset="-122"/>
              </a:rPr>
              <a:t>。</a:t>
            </a:r>
            <a:endParaRPr lang="zh-CN" altLang="zh-CN" dirty="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67048057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58</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sym typeface="+mn-ea"/>
              </a:rPr>
              <a:t>三、具体业务审核规范</a:t>
            </a:r>
            <a:r>
              <a:rPr lang="zh-CN" altLang="en-US" b="1" dirty="0"/>
              <a:t/>
            </a:r>
            <a:br>
              <a:rPr lang="zh-CN" altLang="en-US" b="1" dirty="0"/>
            </a:b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b="1" dirty="0">
                <a:solidFill>
                  <a:srgbClr val="000000"/>
                </a:solidFill>
                <a:latin typeface="黑体" panose="02010609060101010101" charset="-122"/>
                <a:ea typeface="黑体" panose="02010609060101010101" charset="-122"/>
              </a:rPr>
              <a:t>十五、个人经营性外汇业务</a:t>
            </a:r>
            <a:endParaRPr lang="zh-CN" altLang="zh-CN" sz="2400" dirty="0">
              <a:solidFill>
                <a:srgbClr val="000000"/>
              </a:solidFill>
              <a:latin typeface="仿宋" panose="02010609060101010101" pitchFamily="49" charset="-122"/>
              <a:ea typeface="仿宋" panose="02010609060101010101" pitchFamily="49" charset="-122"/>
            </a:endParaRPr>
          </a:p>
        </p:txBody>
      </p:sp>
      <p:sp>
        <p:nvSpPr>
          <p:cNvPr id="30723" name="文本框 2"/>
          <p:cNvSpPr txBox="1"/>
          <p:nvPr/>
        </p:nvSpPr>
        <p:spPr>
          <a:xfrm>
            <a:off x="985652" y="1698198"/>
            <a:ext cx="10070275" cy="4347600"/>
          </a:xfrm>
          <a:prstGeom prst="rect">
            <a:avLst/>
          </a:prstGeom>
          <a:noFill/>
          <a:ln w="9525">
            <a:noFill/>
          </a:ln>
        </p:spPr>
        <p:txBody>
          <a:bodyPr wrap="square" anchor="t">
            <a:spAutoFit/>
          </a:bodyPr>
          <a:lstStyle/>
          <a:p>
            <a:pPr>
              <a:lnSpc>
                <a:spcPct val="150000"/>
              </a:lnSpc>
            </a:pPr>
            <a:r>
              <a:rPr lang="zh-CN" altLang="zh-CN" sz="1700" b="1" dirty="0" smtClean="0">
                <a:latin typeface="仿宋" panose="02010609060101010101" pitchFamily="49" charset="-122"/>
                <a:ea typeface="仿宋" panose="02010609060101010101" pitchFamily="49" charset="-122"/>
              </a:rPr>
              <a:t>（</a:t>
            </a:r>
            <a:r>
              <a:rPr lang="zh-CN" altLang="en-US" sz="1700" b="1" dirty="0" smtClean="0">
                <a:latin typeface="仿宋" panose="02010609060101010101" pitchFamily="49" charset="-122"/>
                <a:ea typeface="仿宋" panose="02010609060101010101" pitchFamily="49" charset="-122"/>
              </a:rPr>
              <a:t>四</a:t>
            </a:r>
            <a:r>
              <a:rPr lang="zh-CN" altLang="zh-CN" sz="1700" b="1" dirty="0" smtClean="0">
                <a:latin typeface="仿宋" panose="02010609060101010101" pitchFamily="49" charset="-122"/>
                <a:ea typeface="仿宋" panose="02010609060101010101" pitchFamily="49" charset="-122"/>
              </a:rPr>
              <a:t>）</a:t>
            </a:r>
            <a:r>
              <a:rPr lang="zh-CN" altLang="en-US" sz="1700" b="1" dirty="0" smtClean="0">
                <a:latin typeface="仿宋" panose="02010609060101010101" pitchFamily="49" charset="-122"/>
                <a:ea typeface="仿宋" panose="02010609060101010101" pitchFamily="49" charset="-122"/>
              </a:rPr>
              <a:t>风险提示</a:t>
            </a:r>
            <a:endParaRPr lang="en-US" altLang="zh-CN" sz="1700" b="1" dirty="0" smtClean="0">
              <a:latin typeface="仿宋" panose="02010609060101010101" pitchFamily="49" charset="-122"/>
              <a:ea typeface="仿宋" panose="02010609060101010101" pitchFamily="49" charset="-122"/>
            </a:endParaRPr>
          </a:p>
          <a:p>
            <a:pPr>
              <a:lnSpc>
                <a:spcPct val="150000"/>
              </a:lnSpc>
            </a:pPr>
            <a:r>
              <a:rPr lang="en-US" altLang="zh-CN" sz="1700" dirty="0">
                <a:latin typeface="仿宋" panose="02010609060101010101" pitchFamily="49" charset="-122"/>
                <a:ea typeface="仿宋" panose="02010609060101010101" pitchFamily="49" charset="-122"/>
              </a:rPr>
              <a:t>1</a:t>
            </a:r>
            <a:r>
              <a:rPr lang="en-US" altLang="zh-CN" sz="1700" dirty="0" smtClean="0">
                <a:latin typeface="仿宋" panose="02010609060101010101" pitchFamily="49" charset="-122"/>
                <a:ea typeface="仿宋" panose="02010609060101010101" pitchFamily="49" charset="-122"/>
              </a:rPr>
              <a:t>.</a:t>
            </a:r>
            <a:r>
              <a:rPr lang="zh-CN" altLang="en-US" sz="1700" dirty="0" smtClean="0">
                <a:latin typeface="仿宋" panose="02010609060101010101" pitchFamily="49" charset="-122"/>
                <a:ea typeface="仿宋" panose="02010609060101010101" pitchFamily="49" charset="-122"/>
              </a:rPr>
              <a:t>银行</a:t>
            </a:r>
            <a:r>
              <a:rPr lang="zh-CN" altLang="zh-CN" sz="1700" dirty="0" smtClean="0">
                <a:latin typeface="仿宋" panose="02010609060101010101" pitchFamily="49" charset="-122"/>
                <a:ea typeface="仿宋" panose="02010609060101010101" pitchFamily="49" charset="-122"/>
              </a:rPr>
              <a:t>应根据</a:t>
            </a:r>
            <a:r>
              <a:rPr lang="zh-CN" altLang="en-US" sz="1700" dirty="0" smtClean="0">
                <a:latin typeface="仿宋" panose="02010609060101010101" pitchFamily="49" charset="-122"/>
                <a:ea typeface="仿宋" panose="02010609060101010101" pitchFamily="49" charset="-122"/>
              </a:rPr>
              <a:t>客户</a:t>
            </a:r>
            <a:r>
              <a:rPr lang="zh-CN" altLang="zh-CN" sz="1700" dirty="0" smtClean="0">
                <a:latin typeface="仿宋" panose="02010609060101010101" pitchFamily="49" charset="-122"/>
                <a:ea typeface="仿宋" panose="02010609060101010101" pitchFamily="49" charset="-122"/>
              </a:rPr>
              <a:t>的</a:t>
            </a:r>
            <a:r>
              <a:rPr lang="zh-CN" altLang="zh-CN" sz="1700" dirty="0">
                <a:latin typeface="仿宋" panose="02010609060101010101" pitchFamily="49" charset="-122"/>
                <a:ea typeface="仿宋" panose="02010609060101010101" pitchFamily="49" charset="-122"/>
              </a:rPr>
              <a:t>主营业务范围、业务量、结算方式、业务往来记录等进行分析，重点</a:t>
            </a:r>
            <a:r>
              <a:rPr lang="zh-CN" altLang="zh-CN" sz="1700" dirty="0" smtClean="0">
                <a:latin typeface="仿宋" panose="02010609060101010101" pitchFamily="49" charset="-122"/>
                <a:ea typeface="仿宋" panose="02010609060101010101" pitchFamily="49" charset="-122"/>
              </a:rPr>
              <a:t>关注</a:t>
            </a:r>
            <a:r>
              <a:rPr lang="zh-CN" altLang="zh-CN" sz="1700" dirty="0">
                <a:latin typeface="仿宋" panose="02010609060101010101" pitchFamily="49" charset="-122"/>
                <a:ea typeface="仿宋" panose="02010609060101010101" pitchFamily="49" charset="-122"/>
              </a:rPr>
              <a:t>客户与其经营主业明显偏离的进出口贸易</a:t>
            </a:r>
            <a:r>
              <a:rPr lang="zh-CN" altLang="zh-CN" sz="1700" dirty="0" smtClean="0">
                <a:latin typeface="仿宋" panose="02010609060101010101" pitchFamily="49" charset="-122"/>
                <a:ea typeface="仿宋" panose="02010609060101010101" pitchFamily="49" charset="-122"/>
              </a:rPr>
              <a:t>业务</a:t>
            </a:r>
            <a:r>
              <a:rPr lang="zh-CN" altLang="en-US" sz="1700" dirty="0" smtClean="0">
                <a:latin typeface="仿宋" panose="02010609060101010101" pitchFamily="49" charset="-122"/>
                <a:ea typeface="仿宋" panose="02010609060101010101" pitchFamily="49" charset="-122"/>
              </a:rPr>
              <a:t>。</a:t>
            </a:r>
            <a:endParaRPr lang="en-US" altLang="zh-CN" sz="1700" dirty="0" smtClean="0">
              <a:latin typeface="仿宋" panose="02010609060101010101" pitchFamily="49" charset="-122"/>
              <a:ea typeface="仿宋" panose="02010609060101010101" pitchFamily="49" charset="-122"/>
            </a:endParaRPr>
          </a:p>
          <a:p>
            <a:pPr>
              <a:lnSpc>
                <a:spcPct val="150000"/>
              </a:lnSpc>
            </a:pPr>
            <a:r>
              <a:rPr lang="en-US" altLang="zh-CN" sz="1700" dirty="0" smtClean="0">
                <a:latin typeface="仿宋" panose="02010609060101010101" pitchFamily="49" charset="-122"/>
                <a:ea typeface="仿宋" panose="02010609060101010101" pitchFamily="49" charset="-122"/>
              </a:rPr>
              <a:t>2.</a:t>
            </a:r>
            <a:r>
              <a:rPr lang="zh-CN" altLang="zh-CN" sz="1700" dirty="0">
                <a:latin typeface="仿宋" panose="02010609060101010101" pitchFamily="49" charset="-122"/>
                <a:ea typeface="仿宋" panose="02010609060101010101" pitchFamily="49" charset="-122"/>
              </a:rPr>
              <a:t>个体</a:t>
            </a:r>
            <a:r>
              <a:rPr lang="zh-CN" altLang="en-US" sz="1700" dirty="0">
                <a:latin typeface="仿宋" panose="02010609060101010101" pitchFamily="49" charset="-122"/>
                <a:ea typeface="仿宋" panose="02010609060101010101" pitchFamily="49" charset="-122"/>
              </a:rPr>
              <a:t>经营性</a:t>
            </a:r>
            <a:r>
              <a:rPr lang="zh-CN" altLang="zh-CN" sz="1700" dirty="0">
                <a:latin typeface="仿宋" panose="02010609060101010101" pitchFamily="49" charset="-122"/>
                <a:ea typeface="仿宋" panose="02010609060101010101" pitchFamily="49" charset="-122"/>
              </a:rPr>
              <a:t>结汇、购汇应当具有真实、合法的对外贸易基础，应具有真实的代理关系，提交的贸易单证不得含虚假信息。</a:t>
            </a:r>
          </a:p>
          <a:p>
            <a:pPr>
              <a:lnSpc>
                <a:spcPct val="150000"/>
              </a:lnSpc>
            </a:pPr>
            <a:r>
              <a:rPr lang="en-US" altLang="zh-CN" sz="1700" dirty="0" smtClean="0">
                <a:latin typeface="仿宋" panose="02010609060101010101" pitchFamily="49" charset="-122"/>
                <a:ea typeface="仿宋" panose="02010609060101010101" pitchFamily="49" charset="-122"/>
              </a:rPr>
              <a:t>3.</a:t>
            </a:r>
            <a:r>
              <a:rPr lang="zh-CN" altLang="en-US" sz="1700" dirty="0" smtClean="0">
                <a:latin typeface="仿宋" panose="02010609060101010101" pitchFamily="49" charset="-122"/>
                <a:ea typeface="仿宋" panose="02010609060101010101" pitchFamily="49" charset="-122"/>
              </a:rPr>
              <a:t>对于</a:t>
            </a:r>
            <a:r>
              <a:rPr lang="zh-CN" altLang="zh-CN" sz="1700" dirty="0" smtClean="0">
                <a:latin typeface="仿宋" panose="02010609060101010101" pitchFamily="49" charset="-122"/>
                <a:ea typeface="仿宋" panose="02010609060101010101" pitchFamily="49" charset="-122"/>
              </a:rPr>
              <a:t>个体工商户</a:t>
            </a:r>
            <a:r>
              <a:rPr lang="zh-CN" altLang="en-US" sz="1700" dirty="0" smtClean="0">
                <a:latin typeface="仿宋" panose="02010609060101010101" pitchFamily="49" charset="-122"/>
                <a:ea typeface="仿宋" panose="02010609060101010101" pitchFamily="49" charset="-122"/>
              </a:rPr>
              <a:t>的</a:t>
            </a:r>
            <a:r>
              <a:rPr lang="zh-CN" altLang="zh-CN" sz="1700" dirty="0" smtClean="0">
                <a:latin typeface="仿宋" panose="02010609060101010101" pitchFamily="49" charset="-122"/>
                <a:ea typeface="仿宋" panose="02010609060101010101" pitchFamily="49" charset="-122"/>
              </a:rPr>
              <a:t>代理关系</a:t>
            </a:r>
            <a:r>
              <a:rPr lang="zh-CN" altLang="en-US" sz="1700" dirty="0" smtClean="0">
                <a:latin typeface="仿宋" panose="02010609060101010101" pitchFamily="49" charset="-122"/>
                <a:ea typeface="仿宋" panose="02010609060101010101" pitchFamily="49" charset="-122"/>
              </a:rPr>
              <a:t>，</a:t>
            </a:r>
            <a:r>
              <a:rPr lang="zh-CN" altLang="zh-CN" sz="1700" dirty="0" smtClean="0">
                <a:latin typeface="仿宋" panose="02010609060101010101" pitchFamily="49" charset="-122"/>
                <a:ea typeface="仿宋" panose="02010609060101010101" pitchFamily="49" charset="-122"/>
              </a:rPr>
              <a:t>必要时</a:t>
            </a:r>
            <a:r>
              <a:rPr lang="zh-CN" altLang="en-US" sz="1700" dirty="0" smtClean="0">
                <a:latin typeface="仿宋" panose="02010609060101010101" pitchFamily="49" charset="-122"/>
                <a:ea typeface="仿宋" panose="02010609060101010101" pitchFamily="49" charset="-122"/>
              </a:rPr>
              <a:t>银行应</a:t>
            </a:r>
            <a:r>
              <a:rPr lang="zh-CN" altLang="zh-CN" sz="1700" dirty="0" smtClean="0">
                <a:latin typeface="仿宋" panose="02010609060101010101" pitchFamily="49" charset="-122"/>
                <a:ea typeface="仿宋" panose="02010609060101010101" pitchFamily="49" charset="-122"/>
              </a:rPr>
              <a:t>审核</a:t>
            </a:r>
            <a:r>
              <a:rPr lang="zh-CN" altLang="zh-CN" sz="1700" dirty="0">
                <a:latin typeface="仿宋" panose="02010609060101010101" pitchFamily="49" charset="-122"/>
                <a:ea typeface="仿宋" panose="02010609060101010101" pitchFamily="49" charset="-122"/>
              </a:rPr>
              <a:t>代理企业的相关</a:t>
            </a:r>
            <a:r>
              <a:rPr lang="zh-CN" altLang="zh-CN" sz="1700" dirty="0" smtClean="0">
                <a:latin typeface="仿宋" panose="02010609060101010101" pitchFamily="49" charset="-122"/>
                <a:ea typeface="仿宋" panose="02010609060101010101" pitchFamily="49" charset="-122"/>
              </a:rPr>
              <a:t>信息</a:t>
            </a:r>
            <a:r>
              <a:rPr lang="zh-CN" altLang="en-US" sz="1700" dirty="0" smtClean="0">
                <a:latin typeface="仿宋" panose="02010609060101010101" pitchFamily="49" charset="-122"/>
                <a:ea typeface="仿宋" panose="02010609060101010101" pitchFamily="49" charset="-122"/>
              </a:rPr>
              <a:t>。</a:t>
            </a:r>
            <a:r>
              <a:rPr lang="zh-CN" altLang="zh-CN" sz="1700" dirty="0" smtClean="0">
                <a:latin typeface="仿宋" panose="02010609060101010101" pitchFamily="49" charset="-122"/>
                <a:ea typeface="仿宋" panose="02010609060101010101" pitchFamily="49" charset="-122"/>
              </a:rPr>
              <a:t>代理</a:t>
            </a:r>
            <a:r>
              <a:rPr lang="zh-CN" altLang="zh-CN" sz="1700" dirty="0">
                <a:latin typeface="仿宋" panose="02010609060101010101" pitchFamily="49" charset="-122"/>
                <a:ea typeface="仿宋" panose="02010609060101010101" pitchFamily="49" charset="-122"/>
              </a:rPr>
              <a:t>进出口企业必须是依法正常经营的企业，且为货物贸易名录企业，在人民银行、外汇管理局、工商、海关、税务等其他部门没有重大违规记录；重点审核代理企业的出口货物报关情况，如有疑问，可通过电子口岸系统查询，核查其与基础交易的真实性</a:t>
            </a:r>
            <a:r>
              <a:rPr lang="zh-CN" altLang="zh-CN" sz="1700" dirty="0" smtClean="0">
                <a:latin typeface="仿宋" panose="02010609060101010101" pitchFamily="49" charset="-122"/>
                <a:ea typeface="仿宋" panose="02010609060101010101" pitchFamily="49" charset="-122"/>
              </a:rPr>
              <a:t>。</a:t>
            </a:r>
            <a:endParaRPr lang="en-US" altLang="zh-CN" sz="1700" dirty="0">
              <a:latin typeface="仿宋" panose="02010609060101010101" pitchFamily="49" charset="-122"/>
              <a:ea typeface="仿宋" panose="02010609060101010101" pitchFamily="49" charset="-122"/>
            </a:endParaRPr>
          </a:p>
          <a:p>
            <a:pPr>
              <a:lnSpc>
                <a:spcPct val="150000"/>
              </a:lnSpc>
            </a:pPr>
            <a:r>
              <a:rPr lang="en-US" altLang="zh-CN" sz="1700" dirty="0" smtClean="0">
                <a:latin typeface="仿宋" panose="02010609060101010101" pitchFamily="49" charset="-122"/>
                <a:ea typeface="仿宋" panose="02010609060101010101" pitchFamily="49" charset="-122"/>
              </a:rPr>
              <a:t>4</a:t>
            </a:r>
            <a:r>
              <a:rPr lang="en-US" altLang="zh-CN" sz="1700" dirty="0">
                <a:latin typeface="仿宋" panose="02010609060101010101" pitchFamily="49" charset="-122"/>
                <a:ea typeface="仿宋" panose="02010609060101010101" pitchFamily="49" charset="-122"/>
              </a:rPr>
              <a:t>.</a:t>
            </a:r>
            <a:r>
              <a:rPr lang="zh-CN" altLang="zh-CN" sz="1700" dirty="0">
                <a:latin typeface="仿宋" panose="02010609060101010101" pitchFamily="49" charset="-122"/>
                <a:ea typeface="仿宋" panose="02010609060101010101" pitchFamily="49" charset="-122"/>
              </a:rPr>
              <a:t>对于关注客户及大额、高频等异常或可疑交易项下购付汇、收结汇，银行应尽职了解资金来源、去向的合理性，提高审核标准</a:t>
            </a:r>
            <a:r>
              <a:rPr lang="zh-CN" altLang="zh-CN" sz="1700" dirty="0" smtClean="0">
                <a:latin typeface="仿宋" panose="02010609060101010101" pitchFamily="49" charset="-122"/>
                <a:ea typeface="仿宋" panose="02010609060101010101" pitchFamily="49" charset="-122"/>
              </a:rPr>
              <a:t>。</a:t>
            </a:r>
            <a:endParaRPr lang="zh-CN" altLang="zh-CN" sz="1700" dirty="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393603989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59</a:t>
            </a:fld>
            <a:endParaRPr lang="zh-CN" altLang="en-US" sz="1600" dirty="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sym typeface="+mn-ea"/>
              </a:rPr>
              <a:t>三、具体业务审核规范</a:t>
            </a:r>
            <a:r>
              <a:rPr lang="zh-CN" altLang="en-US" b="1" dirty="0"/>
              <a:t/>
            </a:r>
            <a:br>
              <a:rPr lang="zh-CN" altLang="en-US" b="1" dirty="0"/>
            </a:b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b="1" dirty="0" smtClean="0">
                <a:solidFill>
                  <a:srgbClr val="000000"/>
                </a:solidFill>
                <a:latin typeface="黑体" panose="02010609060101010101" charset="-122"/>
                <a:ea typeface="黑体" panose="02010609060101010101" charset="-122"/>
              </a:rPr>
              <a:t>十六</a:t>
            </a:r>
            <a:r>
              <a:rPr lang="zh-CN" altLang="en-US" sz="2400" b="1" dirty="0">
                <a:solidFill>
                  <a:srgbClr val="000000"/>
                </a:solidFill>
                <a:latin typeface="黑体" panose="02010609060101010101" charset="-122"/>
                <a:ea typeface="黑体" panose="02010609060101010101" charset="-122"/>
              </a:rPr>
              <a:t>、个人外汇结算</a:t>
            </a:r>
            <a:r>
              <a:rPr lang="zh-CN" altLang="en-US" sz="2400" b="1" dirty="0" smtClean="0">
                <a:solidFill>
                  <a:srgbClr val="000000"/>
                </a:solidFill>
                <a:latin typeface="黑体" panose="02010609060101010101" charset="-122"/>
                <a:ea typeface="黑体" panose="02010609060101010101" charset="-122"/>
              </a:rPr>
              <a:t>账户划转</a:t>
            </a:r>
            <a:endParaRPr lang="zh-CN" altLang="zh-CN" sz="2400" dirty="0">
              <a:solidFill>
                <a:srgbClr val="000000"/>
              </a:solidFill>
              <a:latin typeface="仿宋" panose="02010609060101010101" pitchFamily="49" charset="-122"/>
              <a:ea typeface="仿宋" panose="02010609060101010101" pitchFamily="49" charset="-122"/>
            </a:endParaRPr>
          </a:p>
        </p:txBody>
      </p:sp>
      <p:graphicFrame>
        <p:nvGraphicFramePr>
          <p:cNvPr id="11" name="图示 10"/>
          <p:cNvGraphicFramePr/>
          <p:nvPr>
            <p:extLst>
              <p:ext uri="{D42A27DB-BD31-4B8C-83A1-F6EECF244321}">
                <p14:modId xmlns:p14="http://schemas.microsoft.com/office/powerpoint/2010/main" val="2296099458"/>
              </p:ext>
            </p:extLst>
          </p:nvPr>
        </p:nvGraphicFramePr>
        <p:xfrm>
          <a:off x="2783589" y="1703090"/>
          <a:ext cx="5950719" cy="430745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2" name="圆角矩形 11"/>
          <p:cNvSpPr/>
          <p:nvPr/>
        </p:nvSpPr>
        <p:spPr>
          <a:xfrm>
            <a:off x="579521" y="3675505"/>
            <a:ext cx="1744579" cy="58103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b="1" dirty="0" smtClean="0"/>
              <a:t>本人外汇结算账户</a:t>
            </a:r>
            <a:endParaRPr lang="zh-CN" altLang="en-US" sz="1400" b="1" dirty="0"/>
          </a:p>
        </p:txBody>
      </p:sp>
      <p:sp>
        <p:nvSpPr>
          <p:cNvPr id="2" name="左右箭头 1"/>
          <p:cNvSpPr/>
          <p:nvPr/>
        </p:nvSpPr>
        <p:spPr>
          <a:xfrm>
            <a:off x="2440873" y="2418815"/>
            <a:ext cx="855779" cy="39704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左右箭头 14"/>
          <p:cNvSpPr/>
          <p:nvPr/>
        </p:nvSpPr>
        <p:spPr>
          <a:xfrm>
            <a:off x="2437632" y="3767501"/>
            <a:ext cx="855779" cy="39704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左右箭头 16"/>
          <p:cNvSpPr/>
          <p:nvPr/>
        </p:nvSpPr>
        <p:spPr>
          <a:xfrm>
            <a:off x="2439637" y="5105552"/>
            <a:ext cx="855779" cy="39704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文本框 2"/>
          <p:cNvSpPr txBox="1"/>
          <p:nvPr/>
        </p:nvSpPr>
        <p:spPr>
          <a:xfrm>
            <a:off x="8445863" y="2447256"/>
            <a:ext cx="3454701" cy="2354491"/>
          </a:xfrm>
          <a:prstGeom prst="rect">
            <a:avLst/>
          </a:prstGeom>
          <a:solidFill>
            <a:schemeClr val="bg1"/>
          </a:solidFill>
          <a:ln w="9525">
            <a:noFill/>
          </a:ln>
        </p:spPr>
        <p:txBody>
          <a:bodyPr wrap="square" anchor="t">
            <a:spAutoFit/>
          </a:bodyPr>
          <a:lstStyle/>
          <a:p>
            <a:pPr fontAlgn="b">
              <a:lnSpc>
                <a:spcPct val="150000"/>
              </a:lnSpc>
            </a:pPr>
            <a:r>
              <a:rPr lang="zh-CN" altLang="zh-CN" sz="1400" b="1" dirty="0" smtClean="0">
                <a:latin typeface="仿宋" panose="02010609060101010101" pitchFamily="49" charset="-122"/>
                <a:ea typeface="仿宋" panose="02010609060101010101" pitchFamily="49" charset="-122"/>
              </a:rPr>
              <a:t>风险</a:t>
            </a:r>
            <a:r>
              <a:rPr lang="zh-CN" altLang="zh-CN" sz="1400" b="1" dirty="0">
                <a:latin typeface="仿宋" panose="02010609060101010101" pitchFamily="49" charset="-122"/>
                <a:ea typeface="仿宋" panose="02010609060101010101" pitchFamily="49" charset="-122"/>
              </a:rPr>
              <a:t>提示 </a:t>
            </a:r>
            <a:endParaRPr lang="zh-CN" altLang="zh-CN" sz="1400" dirty="0">
              <a:latin typeface="仿宋" panose="02010609060101010101" pitchFamily="49" charset="-122"/>
              <a:ea typeface="仿宋" panose="02010609060101010101" pitchFamily="49" charset="-122"/>
            </a:endParaRPr>
          </a:p>
          <a:p>
            <a:pPr fontAlgn="b">
              <a:lnSpc>
                <a:spcPct val="150000"/>
              </a:lnSpc>
            </a:pPr>
            <a:r>
              <a:rPr lang="en-US" altLang="zh-CN" sz="1400" dirty="0" smtClean="0">
                <a:latin typeface="仿宋" panose="02010609060101010101" pitchFamily="49" charset="-122"/>
                <a:ea typeface="仿宋" panose="02010609060101010101" pitchFamily="49" charset="-122"/>
              </a:rPr>
              <a:t>1.</a:t>
            </a:r>
            <a:r>
              <a:rPr lang="zh-CN" altLang="zh-CN" sz="1400" dirty="0">
                <a:latin typeface="仿宋" panose="02010609060101010101" pitchFamily="49" charset="-122"/>
                <a:ea typeface="仿宋" panose="02010609060101010101" pitchFamily="49" charset="-122"/>
              </a:rPr>
              <a:t>划转给代理企业的业务应该具有真实的贸易背景；</a:t>
            </a:r>
          </a:p>
          <a:p>
            <a:pPr fontAlgn="b">
              <a:lnSpc>
                <a:spcPct val="150000"/>
              </a:lnSpc>
            </a:pPr>
            <a:r>
              <a:rPr lang="en-US" altLang="zh-CN" sz="1400" dirty="0">
                <a:latin typeface="仿宋" panose="02010609060101010101" pitchFamily="49" charset="-122"/>
                <a:ea typeface="仿宋" panose="02010609060101010101" pitchFamily="49" charset="-122"/>
              </a:rPr>
              <a:t>2</a:t>
            </a:r>
            <a:r>
              <a:rPr lang="en-US" altLang="zh-CN" sz="1400" dirty="0" smtClean="0">
                <a:latin typeface="仿宋" panose="02010609060101010101" pitchFamily="49" charset="-122"/>
                <a:ea typeface="仿宋" panose="02010609060101010101" pitchFamily="49" charset="-122"/>
              </a:rPr>
              <a:t>.</a:t>
            </a:r>
            <a:r>
              <a:rPr lang="zh-CN" altLang="zh-CN" sz="1400" dirty="0">
                <a:latin typeface="仿宋" panose="02010609060101010101" pitchFamily="49" charset="-122"/>
                <a:ea typeface="仿宋" panose="02010609060101010101" pitchFamily="49" charset="-122"/>
              </a:rPr>
              <a:t>对于客户及大额、高频等异常或可疑交易项下划款。银行应尽职做好调查，调查付款的合理性和必要性；</a:t>
            </a:r>
          </a:p>
          <a:p>
            <a:pPr fontAlgn="b">
              <a:lnSpc>
                <a:spcPct val="150000"/>
              </a:lnSpc>
            </a:pPr>
            <a:r>
              <a:rPr lang="en-US" altLang="zh-CN" sz="1400" dirty="0">
                <a:latin typeface="仿宋" panose="02010609060101010101" pitchFamily="49" charset="-122"/>
                <a:ea typeface="仿宋" panose="02010609060101010101" pitchFamily="49" charset="-122"/>
              </a:rPr>
              <a:t>3</a:t>
            </a:r>
            <a:r>
              <a:rPr lang="en-US" altLang="zh-CN" sz="1400" dirty="0" smtClean="0">
                <a:latin typeface="仿宋" panose="02010609060101010101" pitchFamily="49" charset="-122"/>
                <a:ea typeface="仿宋" panose="02010609060101010101" pitchFamily="49" charset="-122"/>
              </a:rPr>
              <a:t>.</a:t>
            </a:r>
            <a:r>
              <a:rPr lang="zh-CN" altLang="zh-CN" sz="1400" dirty="0">
                <a:latin typeface="仿宋" panose="02010609060101010101" pitchFamily="49" charset="-122"/>
                <a:ea typeface="仿宋" panose="02010609060101010101" pitchFamily="49" charset="-122"/>
              </a:rPr>
              <a:t>对于关注客户，应提高审核标准。</a:t>
            </a:r>
          </a:p>
        </p:txBody>
      </p:sp>
    </p:spTree>
    <p:extLst>
      <p:ext uri="{BB962C8B-B14F-4D97-AF65-F5344CB8AC3E}">
        <p14:creationId xmlns:p14="http://schemas.microsoft.com/office/powerpoint/2010/main" val="18644183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6</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noProof="1" smtClean="0">
                <a:solidFill>
                  <a:srgbClr val="000000"/>
                </a:solidFill>
                <a:latin typeface="楷体" panose="02010609060101010101" charset="-122"/>
                <a:ea typeface="楷体" panose="02010609060101010101" charset="-122"/>
                <a:sym typeface="+mn-ea"/>
              </a:rPr>
              <a:t>二</a:t>
            </a:r>
            <a:r>
              <a:rPr lang="zh-CN" altLang="en-US" noProof="1">
                <a:solidFill>
                  <a:srgbClr val="000000"/>
                </a:solidFill>
                <a:latin typeface="楷体" panose="02010609060101010101" charset="-122"/>
                <a:ea typeface="楷体" panose="02010609060101010101" charset="-122"/>
                <a:sym typeface="+mn-ea"/>
              </a:rPr>
              <a:t>、总体</a:t>
            </a:r>
            <a:r>
              <a:rPr lang="zh-CN" altLang="en-US" noProof="1" smtClean="0">
                <a:solidFill>
                  <a:srgbClr val="000000"/>
                </a:solidFill>
                <a:latin typeface="楷体" panose="02010609060101010101" charset="-122"/>
                <a:ea typeface="楷体" panose="02010609060101010101" charset="-122"/>
                <a:sym typeface="+mn-ea"/>
              </a:rPr>
              <a:t>要求</a:t>
            </a:r>
            <a:endParaRPr lang="zh-CN" altLang="en-US" dirty="0"/>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b="1" dirty="0">
                <a:solidFill>
                  <a:srgbClr val="000000"/>
                </a:solidFill>
                <a:latin typeface="黑体" panose="02010609060101010101" charset="-122"/>
                <a:ea typeface="黑体" panose="02010609060101010101" charset="-122"/>
              </a:rPr>
              <a:t>一</a:t>
            </a:r>
            <a:r>
              <a:rPr lang="zh-CN" altLang="en-US" sz="2400" b="1" dirty="0" smtClean="0">
                <a:solidFill>
                  <a:srgbClr val="000000"/>
                </a:solidFill>
                <a:latin typeface="黑体" panose="02010609060101010101" charset="-122"/>
                <a:ea typeface="黑体" panose="02010609060101010101" charset="-122"/>
              </a:rPr>
              <a:t>、客户身份识别</a:t>
            </a:r>
            <a:endParaRPr lang="en-US" altLang="zh-CN" sz="2400" b="1" dirty="0" smtClean="0">
              <a:solidFill>
                <a:srgbClr val="000000"/>
              </a:solidFill>
              <a:latin typeface="黑体" panose="02010609060101010101" charset="-122"/>
              <a:ea typeface="黑体" panose="02010609060101010101" charset="-122"/>
            </a:endParaRPr>
          </a:p>
        </p:txBody>
      </p:sp>
      <p:graphicFrame>
        <p:nvGraphicFramePr>
          <p:cNvPr id="3" name="图示 2"/>
          <p:cNvGraphicFramePr/>
          <p:nvPr>
            <p:extLst>
              <p:ext uri="{D42A27DB-BD31-4B8C-83A1-F6EECF244321}">
                <p14:modId xmlns:p14="http://schemas.microsoft.com/office/powerpoint/2010/main" val="3959266798"/>
              </p:ext>
            </p:extLst>
          </p:nvPr>
        </p:nvGraphicFramePr>
        <p:xfrm>
          <a:off x="1288637" y="1501207"/>
          <a:ext cx="9411030" cy="497393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3554546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60</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pPr fontAlgn="base"/>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dirty="0" smtClean="0">
                <a:latin typeface="楷体" panose="02010609060101010101" pitchFamily="49" charset="-122"/>
                <a:ea typeface="楷体" panose="02010609060101010101" pitchFamily="49" charset="-122"/>
                <a:sym typeface="+mn-ea"/>
              </a:rPr>
              <a:t>四、几</a:t>
            </a:r>
            <a:r>
              <a:rPr lang="zh-CN" altLang="en-US" strike="noStrike" noProof="1" smtClean="0">
                <a:solidFill>
                  <a:srgbClr val="000000"/>
                </a:solidFill>
                <a:latin typeface="楷体" panose="02010609060101010101" pitchFamily="49" charset="-122"/>
                <a:ea typeface="楷体" panose="02010609060101010101" pitchFamily="49" charset="-122"/>
                <a:sym typeface="+mn-ea"/>
              </a:rPr>
              <a:t>类</a:t>
            </a:r>
            <a:r>
              <a:rPr lang="zh-CN" altLang="en-US" strike="noStrike" noProof="1" smtClean="0">
                <a:solidFill>
                  <a:srgbClr val="000000"/>
                </a:solidFill>
                <a:latin typeface="楷体" panose="02010609060101010101" charset="-122"/>
                <a:ea typeface="楷体" panose="02010609060101010101" charset="-122"/>
                <a:sym typeface="+mn-ea"/>
              </a:rPr>
              <a:t>特殊业务的审核规范</a:t>
            </a:r>
            <a:r>
              <a:rPr lang="zh-CN" altLang="en-US" b="1" dirty="0" smtClean="0"/>
              <a:t/>
            </a:r>
            <a:br>
              <a:rPr lang="zh-CN" altLang="en-US" b="1" dirty="0" smtClean="0"/>
            </a:b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graphicFrame>
        <p:nvGraphicFramePr>
          <p:cNvPr id="2" name="图示 1"/>
          <p:cNvGraphicFramePr/>
          <p:nvPr>
            <p:extLst>
              <p:ext uri="{D42A27DB-BD31-4B8C-83A1-F6EECF244321}">
                <p14:modId xmlns:p14="http://schemas.microsoft.com/office/powerpoint/2010/main" val="2558826552"/>
              </p:ext>
            </p:extLst>
          </p:nvPr>
        </p:nvGraphicFramePr>
        <p:xfrm>
          <a:off x="3088911" y="968552"/>
          <a:ext cx="6446975" cy="50759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843376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61</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dirty="0">
                <a:latin typeface="楷体" panose="02010609060101010101" pitchFamily="49" charset="-122"/>
                <a:ea typeface="楷体" panose="02010609060101010101" pitchFamily="49" charset="-122"/>
                <a:sym typeface="+mn-ea"/>
              </a:rPr>
              <a:t>四、几</a:t>
            </a:r>
            <a:r>
              <a:rPr lang="zh-CN" altLang="en-US" noProof="1">
                <a:solidFill>
                  <a:srgbClr val="000000"/>
                </a:solidFill>
                <a:latin typeface="楷体" panose="02010609060101010101" pitchFamily="49" charset="-122"/>
                <a:ea typeface="楷体" panose="02010609060101010101" pitchFamily="49" charset="-122"/>
                <a:sym typeface="+mn-ea"/>
              </a:rPr>
              <a:t>类</a:t>
            </a:r>
            <a:r>
              <a:rPr lang="zh-CN" altLang="en-US" noProof="1">
                <a:solidFill>
                  <a:srgbClr val="000000"/>
                </a:solidFill>
                <a:latin typeface="楷体" panose="02010609060101010101" charset="-122"/>
                <a:ea typeface="楷体" panose="02010609060101010101" charset="-122"/>
                <a:sym typeface="+mn-ea"/>
              </a:rPr>
              <a:t>特殊业务的审核规范</a:t>
            </a:r>
            <a:r>
              <a:rPr lang="zh-CN" altLang="en-US" b="1" dirty="0" smtClean="0"/>
              <a:t/>
            </a:r>
            <a:br>
              <a:rPr lang="zh-CN" altLang="en-US" b="1" dirty="0" smtClean="0"/>
            </a:b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b="1" dirty="0" smtClean="0">
                <a:solidFill>
                  <a:srgbClr val="000000"/>
                </a:solidFill>
                <a:latin typeface="黑体" panose="02010609060101010101" charset="-122"/>
                <a:ea typeface="黑体" panose="02010609060101010101" charset="-122"/>
              </a:rPr>
              <a:t>境内个人参与境外上市公司股权激励计划</a:t>
            </a:r>
            <a:endParaRPr lang="zh-CN" altLang="zh-CN" dirty="0">
              <a:solidFill>
                <a:srgbClr val="000000"/>
              </a:solidFill>
              <a:latin typeface="仿宋" panose="02010609060101010101" pitchFamily="49" charset="-122"/>
              <a:ea typeface="仿宋" panose="02010609060101010101" pitchFamily="49" charset="-122"/>
            </a:endParaRPr>
          </a:p>
        </p:txBody>
      </p:sp>
      <p:sp>
        <p:nvSpPr>
          <p:cNvPr id="30723" name="文本框 2"/>
          <p:cNvSpPr txBox="1"/>
          <p:nvPr/>
        </p:nvSpPr>
        <p:spPr>
          <a:xfrm>
            <a:off x="548135" y="2012334"/>
            <a:ext cx="9570423" cy="3785652"/>
          </a:xfrm>
          <a:prstGeom prst="rect">
            <a:avLst/>
          </a:prstGeom>
          <a:noFill/>
          <a:ln w="9525">
            <a:noFill/>
          </a:ln>
        </p:spPr>
        <p:txBody>
          <a:bodyPr wrap="square" anchor="t">
            <a:spAutoFit/>
          </a:bodyPr>
          <a:lstStyle/>
          <a:p>
            <a:pPr fontAlgn="b">
              <a:lnSpc>
                <a:spcPct val="150000"/>
              </a:lnSpc>
            </a:pPr>
            <a:r>
              <a:rPr lang="en-US" altLang="zh-CN" sz="2000" dirty="0" smtClean="0">
                <a:latin typeface="仿宋" panose="02010609060101010101" pitchFamily="49" charset="-122"/>
                <a:ea typeface="仿宋" panose="02010609060101010101" pitchFamily="49" charset="-122"/>
              </a:rPr>
              <a:t>    </a:t>
            </a:r>
            <a:r>
              <a:rPr lang="zh-CN" altLang="zh-CN" sz="2000" dirty="0">
                <a:latin typeface="仿宋" panose="02010609060101010101" pitchFamily="49" charset="-122"/>
                <a:ea typeface="仿宋" panose="02010609060101010101" pitchFamily="49" charset="-122"/>
              </a:rPr>
              <a:t>“股权激励计划”是指境外上市公司以本公司股票为标的，对境内公司的董事、监事、高级管理人员、其他员工等与公司具有雇佣或劳务关系的个人进行权益激励的计划，包括员工持股计划、股票期权计划等法律、法规允许的股权激励方式</a:t>
            </a:r>
            <a:r>
              <a:rPr lang="zh-CN" altLang="zh-CN" sz="2000" dirty="0" smtClean="0">
                <a:latin typeface="仿宋" panose="02010609060101010101" pitchFamily="49" charset="-122"/>
                <a:ea typeface="仿宋" panose="02010609060101010101" pitchFamily="49" charset="-122"/>
              </a:rPr>
              <a:t>。</a:t>
            </a:r>
            <a:endParaRPr lang="en-US" altLang="zh-CN" sz="2000" dirty="0" smtClean="0">
              <a:latin typeface="仿宋" panose="02010609060101010101" pitchFamily="49" charset="-122"/>
              <a:ea typeface="仿宋" panose="02010609060101010101" pitchFamily="49" charset="-122"/>
            </a:endParaRPr>
          </a:p>
          <a:p>
            <a:pPr fontAlgn="b">
              <a:lnSpc>
                <a:spcPct val="150000"/>
              </a:lnSpc>
            </a:pPr>
            <a:r>
              <a:rPr lang="en-US" altLang="zh-CN" sz="2000" dirty="0">
                <a:latin typeface="仿宋" panose="02010609060101010101" pitchFamily="49" charset="-122"/>
                <a:ea typeface="仿宋" panose="02010609060101010101" pitchFamily="49" charset="-122"/>
              </a:rPr>
              <a:t> </a:t>
            </a:r>
            <a:r>
              <a:rPr lang="en-US" altLang="zh-CN" sz="2000" dirty="0" smtClean="0">
                <a:latin typeface="仿宋" panose="02010609060101010101" pitchFamily="49" charset="-122"/>
                <a:ea typeface="仿宋" panose="02010609060101010101" pitchFamily="49" charset="-122"/>
              </a:rPr>
              <a:t>   </a:t>
            </a:r>
            <a:r>
              <a:rPr lang="zh-CN" altLang="en-US" sz="2000" dirty="0" smtClean="0">
                <a:latin typeface="仿宋" panose="02010609060101010101" pitchFamily="49" charset="-122"/>
                <a:ea typeface="仿宋" panose="02010609060101010101" pitchFamily="49" charset="-122"/>
              </a:rPr>
              <a:t>银行为客户办理业务时应审核以下材料</a:t>
            </a:r>
            <a:r>
              <a:rPr lang="en-US" altLang="zh-CN" sz="2000" dirty="0" smtClean="0">
                <a:latin typeface="仿宋" panose="02010609060101010101" pitchFamily="49" charset="-122"/>
                <a:ea typeface="仿宋" panose="02010609060101010101" pitchFamily="49" charset="-122"/>
              </a:rPr>
              <a:t>:</a:t>
            </a:r>
          </a:p>
          <a:p>
            <a:pPr lvl="1" fontAlgn="b">
              <a:lnSpc>
                <a:spcPct val="150000"/>
              </a:lnSpc>
            </a:pPr>
            <a:r>
              <a:rPr lang="en-US" altLang="zh-CN" sz="2000" dirty="0">
                <a:latin typeface="仿宋" panose="02010609060101010101" pitchFamily="49" charset="-122"/>
                <a:ea typeface="仿宋" panose="02010609060101010101" pitchFamily="49" charset="-122"/>
              </a:rPr>
              <a:t>1.</a:t>
            </a:r>
            <a:r>
              <a:rPr lang="zh-CN" altLang="zh-CN" sz="2000" dirty="0">
                <a:latin typeface="仿宋" panose="02010609060101010101" pitchFamily="49" charset="-122"/>
                <a:ea typeface="仿宋" panose="02010609060101010101" pitchFamily="49" charset="-122"/>
              </a:rPr>
              <a:t>本人有效身份证件。</a:t>
            </a:r>
          </a:p>
          <a:p>
            <a:pPr lvl="1" fontAlgn="b">
              <a:lnSpc>
                <a:spcPct val="150000"/>
              </a:lnSpc>
            </a:pPr>
            <a:r>
              <a:rPr lang="en-US" altLang="zh-CN" sz="2000" dirty="0" smtClean="0">
                <a:latin typeface="仿宋" panose="02010609060101010101" pitchFamily="49" charset="-122"/>
                <a:ea typeface="仿宋" panose="02010609060101010101" pitchFamily="49" charset="-122"/>
              </a:rPr>
              <a:t>2.</a:t>
            </a:r>
            <a:r>
              <a:rPr lang="zh-CN" altLang="zh-CN" sz="2000" dirty="0" smtClean="0">
                <a:latin typeface="仿宋" panose="02010609060101010101" pitchFamily="49" charset="-122"/>
                <a:ea typeface="仿宋" panose="02010609060101010101" pitchFamily="49" charset="-122"/>
              </a:rPr>
              <a:t>股权</a:t>
            </a:r>
            <a:r>
              <a:rPr lang="zh-CN" altLang="zh-CN" sz="2000" dirty="0">
                <a:latin typeface="仿宋" panose="02010609060101010101" pitchFamily="49" charset="-122"/>
                <a:ea typeface="仿宋" panose="02010609060101010101" pitchFamily="49" charset="-122"/>
              </a:rPr>
              <a:t>激励计划外汇登记证明</a:t>
            </a:r>
            <a:r>
              <a:rPr lang="zh-CN" altLang="zh-CN" sz="2000" dirty="0" smtClean="0">
                <a:latin typeface="仿宋" panose="02010609060101010101" pitchFamily="49" charset="-122"/>
                <a:ea typeface="仿宋" panose="02010609060101010101" pitchFamily="49" charset="-122"/>
              </a:rPr>
              <a:t>复印件</a:t>
            </a:r>
            <a:r>
              <a:rPr lang="zh-CN" altLang="en-US" sz="2000" dirty="0" smtClean="0">
                <a:latin typeface="仿宋" panose="02010609060101010101" pitchFamily="49" charset="-122"/>
                <a:ea typeface="仿宋" panose="02010609060101010101" pitchFamily="49" charset="-122"/>
              </a:rPr>
              <a:t>（加盖境内</a:t>
            </a:r>
            <a:r>
              <a:rPr lang="zh-CN" altLang="en-US" sz="2000" dirty="0">
                <a:latin typeface="仿宋" panose="02010609060101010101" pitchFamily="49" charset="-122"/>
                <a:ea typeface="仿宋" panose="02010609060101010101" pitchFamily="49" charset="-122"/>
              </a:rPr>
              <a:t>代理机构</a:t>
            </a:r>
            <a:r>
              <a:rPr lang="zh-CN" altLang="en-US" sz="2000" dirty="0" smtClean="0">
                <a:latin typeface="仿宋" panose="02010609060101010101" pitchFamily="49" charset="-122"/>
                <a:ea typeface="仿宋" panose="02010609060101010101" pitchFamily="49" charset="-122"/>
              </a:rPr>
              <a:t>公章）</a:t>
            </a:r>
            <a:r>
              <a:rPr lang="zh-CN" altLang="zh-CN" sz="2000" dirty="0" smtClean="0">
                <a:latin typeface="仿宋" panose="02010609060101010101" pitchFamily="49" charset="-122"/>
                <a:ea typeface="仿宋" panose="02010609060101010101" pitchFamily="49" charset="-122"/>
              </a:rPr>
              <a:t>。</a:t>
            </a:r>
            <a:endParaRPr lang="zh-CN" altLang="zh-CN" sz="2000" dirty="0">
              <a:latin typeface="仿宋" panose="02010609060101010101" pitchFamily="49" charset="-122"/>
              <a:ea typeface="仿宋" panose="02010609060101010101" pitchFamily="49" charset="-122"/>
            </a:endParaRPr>
          </a:p>
          <a:p>
            <a:pPr lvl="1" fontAlgn="b">
              <a:lnSpc>
                <a:spcPct val="150000"/>
              </a:lnSpc>
            </a:pPr>
            <a:r>
              <a:rPr lang="en-US" altLang="zh-CN" sz="2000" dirty="0">
                <a:latin typeface="仿宋" panose="02010609060101010101" pitchFamily="49" charset="-122"/>
                <a:ea typeface="仿宋" panose="02010609060101010101" pitchFamily="49" charset="-122"/>
              </a:rPr>
              <a:t>3.</a:t>
            </a:r>
            <a:r>
              <a:rPr lang="zh-CN" altLang="zh-CN" sz="2000" dirty="0">
                <a:latin typeface="仿宋" panose="02010609060101010101" pitchFamily="49" charset="-122"/>
                <a:ea typeface="仿宋" panose="02010609060101010101" pitchFamily="49" charset="-122"/>
              </a:rPr>
              <a:t>个人与境内公司雇佣及劳务关系说明。</a:t>
            </a:r>
          </a:p>
          <a:p>
            <a:pPr lvl="1" fontAlgn="b">
              <a:lnSpc>
                <a:spcPct val="150000"/>
              </a:lnSpc>
            </a:pPr>
            <a:r>
              <a:rPr lang="en-US" altLang="zh-CN" sz="2000" dirty="0">
                <a:latin typeface="仿宋" panose="02010609060101010101" pitchFamily="49" charset="-122"/>
                <a:ea typeface="仿宋" panose="02010609060101010101" pitchFamily="49" charset="-122"/>
              </a:rPr>
              <a:t>4.</a:t>
            </a:r>
            <a:r>
              <a:rPr lang="zh-CN" altLang="zh-CN" sz="2000" dirty="0">
                <a:latin typeface="仿宋" panose="02010609060101010101" pitchFamily="49" charset="-122"/>
                <a:ea typeface="仿宋" panose="02010609060101010101" pitchFamily="49" charset="-122"/>
              </a:rPr>
              <a:t>针对前述材料需要提供的补充材料</a:t>
            </a:r>
            <a:r>
              <a:rPr lang="zh-CN" altLang="zh-CN" sz="2000" dirty="0" smtClean="0">
                <a:latin typeface="仿宋" panose="02010609060101010101" pitchFamily="49" charset="-122"/>
                <a:ea typeface="仿宋" panose="02010609060101010101" pitchFamily="49" charset="-122"/>
              </a:rPr>
              <a:t>。</a:t>
            </a:r>
            <a:endParaRPr lang="en-US" altLang="zh-CN" sz="2000" dirty="0" smtClean="0">
              <a:latin typeface="仿宋" panose="02010609060101010101" pitchFamily="49" charset="-122"/>
              <a:ea typeface="仿宋" panose="02010609060101010101" pitchFamily="49" charset="-122"/>
            </a:endParaRPr>
          </a:p>
        </p:txBody>
      </p:sp>
      <p:sp>
        <p:nvSpPr>
          <p:cNvPr id="3" name="圆角矩形标注 2"/>
          <p:cNvSpPr/>
          <p:nvPr/>
        </p:nvSpPr>
        <p:spPr>
          <a:xfrm>
            <a:off x="8705374" y="3403447"/>
            <a:ext cx="2325052" cy="2760934"/>
          </a:xfrm>
          <a:prstGeom prst="wedgeRoundRectCallout">
            <a:avLst>
              <a:gd name="adj1" fmla="val -77686"/>
              <a:gd name="adj2" fmla="val -794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dirty="0">
                <a:latin typeface="仿宋" panose="02010609060101010101" pitchFamily="49" charset="-122"/>
                <a:ea typeface="仿宋" panose="02010609060101010101" pitchFamily="49" charset="-122"/>
              </a:rPr>
              <a:t>注意：</a:t>
            </a:r>
            <a:r>
              <a:rPr lang="zh-CN" altLang="zh-CN" dirty="0">
                <a:latin typeface="仿宋" panose="02010609060101010101" pitchFamily="49" charset="-122"/>
                <a:ea typeface="仿宋" panose="02010609060101010101" pitchFamily="49" charset="-122"/>
              </a:rPr>
              <a:t>参与</a:t>
            </a:r>
            <a:r>
              <a:rPr lang="zh-CN" altLang="en-US" dirty="0">
                <a:latin typeface="仿宋" panose="02010609060101010101" pitchFamily="49" charset="-122"/>
                <a:ea typeface="仿宋" panose="02010609060101010101" pitchFamily="49" charset="-122"/>
              </a:rPr>
              <a:t>公</a:t>
            </a:r>
            <a:r>
              <a:rPr lang="zh-CN" altLang="zh-CN" dirty="0">
                <a:latin typeface="仿宋" panose="02010609060101010101" pitchFamily="49" charset="-122"/>
                <a:ea typeface="仿宋" panose="02010609060101010101" pitchFamily="49" charset="-122"/>
              </a:rPr>
              <a:t>司股权激励计划的个人，应通过所属境内公司集中委托一家境内代理机构统一办理外汇登记、账户开立及资金划转与汇兑等有关事项</a:t>
            </a:r>
            <a:r>
              <a:rPr lang="zh-CN" altLang="zh-CN" dirty="0" smtClean="0">
                <a:latin typeface="仿宋" panose="02010609060101010101" pitchFamily="49" charset="-122"/>
                <a:ea typeface="仿宋" panose="02010609060101010101" pitchFamily="49" charset="-122"/>
              </a:rPr>
              <a:t>。</a:t>
            </a:r>
            <a:endParaRPr lang="zh-CN" altLang="en-US" dirty="0"/>
          </a:p>
        </p:txBody>
      </p:sp>
    </p:spTree>
    <p:extLst>
      <p:ext uri="{BB962C8B-B14F-4D97-AF65-F5344CB8AC3E}">
        <p14:creationId xmlns:p14="http://schemas.microsoft.com/office/powerpoint/2010/main" val="85253745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62</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dirty="0">
                <a:latin typeface="楷体" panose="02010609060101010101" pitchFamily="49" charset="-122"/>
                <a:ea typeface="楷体" panose="02010609060101010101" pitchFamily="49" charset="-122"/>
                <a:sym typeface="+mn-ea"/>
              </a:rPr>
              <a:t>四、几</a:t>
            </a:r>
            <a:r>
              <a:rPr lang="zh-CN" altLang="en-US" noProof="1">
                <a:solidFill>
                  <a:srgbClr val="000000"/>
                </a:solidFill>
                <a:latin typeface="楷体" panose="02010609060101010101" pitchFamily="49" charset="-122"/>
                <a:ea typeface="楷体" panose="02010609060101010101" pitchFamily="49" charset="-122"/>
                <a:sym typeface="+mn-ea"/>
              </a:rPr>
              <a:t>类</a:t>
            </a:r>
            <a:r>
              <a:rPr lang="zh-CN" altLang="en-US" noProof="1">
                <a:solidFill>
                  <a:srgbClr val="000000"/>
                </a:solidFill>
                <a:latin typeface="楷体" panose="02010609060101010101" charset="-122"/>
                <a:ea typeface="楷体" panose="02010609060101010101" charset="-122"/>
                <a:sym typeface="+mn-ea"/>
              </a:rPr>
              <a:t>特殊业务的审核规范</a:t>
            </a:r>
            <a:r>
              <a:rPr lang="zh-CN" altLang="en-US" b="1" dirty="0"/>
              <a:t/>
            </a:r>
            <a:br>
              <a:rPr lang="zh-CN" altLang="en-US" b="1" dirty="0"/>
            </a:b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2677656"/>
          </a:xfrm>
          <a:prstGeom prst="rect">
            <a:avLst/>
          </a:prstGeom>
          <a:noFill/>
          <a:ln w="9525">
            <a:noFill/>
          </a:ln>
        </p:spPr>
        <p:txBody>
          <a:bodyPr wrap="square" anchor="t">
            <a:spAutoFit/>
          </a:bodyPr>
          <a:lstStyle/>
          <a:p>
            <a:pPr eaLnBrk="0" hangingPunct="0"/>
            <a:r>
              <a:rPr lang="zh-CN" altLang="en-US" sz="2400" b="1" dirty="0" smtClean="0">
                <a:solidFill>
                  <a:srgbClr val="000000"/>
                </a:solidFill>
                <a:latin typeface="黑体" panose="02010609060101010101" pitchFamily="49" charset="-122"/>
                <a:ea typeface="黑体" panose="02010609060101010101" pitchFamily="49" charset="-122"/>
              </a:rPr>
              <a:t>境外个人参与境内商品房买卖</a:t>
            </a:r>
            <a:endParaRPr lang="en-US" altLang="zh-CN" sz="2400" b="1" dirty="0" smtClean="0">
              <a:solidFill>
                <a:srgbClr val="000000"/>
              </a:solidFill>
              <a:latin typeface="黑体" panose="02010609060101010101" pitchFamily="49" charset="-122"/>
              <a:ea typeface="黑体" panose="02010609060101010101" pitchFamily="49" charset="-122"/>
            </a:endParaRPr>
          </a:p>
          <a:p>
            <a:pPr eaLnBrk="0" hangingPunct="0"/>
            <a:endParaRPr lang="en-US" altLang="zh-CN" sz="2400" dirty="0">
              <a:solidFill>
                <a:srgbClr val="000000"/>
              </a:solidFill>
              <a:latin typeface="黑体" panose="02010609060101010101" pitchFamily="49" charset="-122"/>
              <a:ea typeface="黑体" panose="02010609060101010101" pitchFamily="49" charset="-122"/>
            </a:endParaRPr>
          </a:p>
          <a:p>
            <a:pPr marL="800100" lvl="1" indent="-342900" eaLnBrk="0" hangingPunct="0">
              <a:buFont typeface="Arial" panose="020B0604020202020204" pitchFamily="34" charset="0"/>
              <a:buChar char="•"/>
            </a:pPr>
            <a:r>
              <a:rPr lang="zh-CN" altLang="en-US" sz="2400" dirty="0" smtClean="0">
                <a:solidFill>
                  <a:srgbClr val="000000"/>
                </a:solidFill>
                <a:latin typeface="黑体" panose="02010609060101010101" pitchFamily="49" charset="-122"/>
                <a:ea typeface="黑体" panose="02010609060101010101" pitchFamily="49" charset="-122"/>
              </a:rPr>
              <a:t>境内购房结汇</a:t>
            </a:r>
            <a:endParaRPr lang="en-US" altLang="zh-CN" sz="2400" dirty="0" smtClean="0">
              <a:solidFill>
                <a:srgbClr val="000000"/>
              </a:solidFill>
              <a:latin typeface="黑体" panose="02010609060101010101" pitchFamily="49" charset="-122"/>
              <a:ea typeface="黑体" panose="02010609060101010101" pitchFamily="49" charset="-122"/>
            </a:endParaRPr>
          </a:p>
          <a:p>
            <a:pPr marL="800100" lvl="1" indent="-342900" eaLnBrk="0" hangingPunct="0">
              <a:buFont typeface="Arial" panose="020B0604020202020204" pitchFamily="34" charset="0"/>
              <a:buChar char="•"/>
            </a:pPr>
            <a:endParaRPr lang="en-US" altLang="zh-CN" sz="2400" dirty="0">
              <a:solidFill>
                <a:srgbClr val="000000"/>
              </a:solidFill>
              <a:latin typeface="黑体" panose="02010609060101010101" pitchFamily="49" charset="-122"/>
              <a:ea typeface="黑体" panose="02010609060101010101" pitchFamily="49" charset="-122"/>
            </a:endParaRPr>
          </a:p>
          <a:p>
            <a:pPr marL="800100" lvl="1" indent="-342900" eaLnBrk="0" hangingPunct="0">
              <a:buFont typeface="Arial" panose="020B0604020202020204" pitchFamily="34" charset="0"/>
              <a:buChar char="•"/>
            </a:pPr>
            <a:r>
              <a:rPr lang="zh-CN" altLang="en-US" sz="2400" dirty="0" smtClean="0">
                <a:solidFill>
                  <a:srgbClr val="000000"/>
                </a:solidFill>
                <a:latin typeface="黑体" panose="02010609060101010101" pitchFamily="49" charset="-122"/>
                <a:ea typeface="黑体" panose="02010609060101010101" pitchFamily="49" charset="-122"/>
              </a:rPr>
              <a:t>未购得退回人民币的购付汇</a:t>
            </a:r>
            <a:endParaRPr lang="en-US" altLang="zh-CN" sz="2400" dirty="0" smtClean="0">
              <a:solidFill>
                <a:srgbClr val="000000"/>
              </a:solidFill>
              <a:latin typeface="黑体" panose="02010609060101010101" pitchFamily="49" charset="-122"/>
              <a:ea typeface="黑体" panose="02010609060101010101" pitchFamily="49" charset="-122"/>
            </a:endParaRPr>
          </a:p>
          <a:p>
            <a:pPr marL="800100" lvl="1" indent="-342900" eaLnBrk="0" hangingPunct="0">
              <a:buFont typeface="Arial" panose="020B0604020202020204" pitchFamily="34" charset="0"/>
              <a:buChar char="•"/>
            </a:pPr>
            <a:endParaRPr lang="en-US" altLang="zh-CN" sz="2400" dirty="0">
              <a:solidFill>
                <a:srgbClr val="000000"/>
              </a:solidFill>
              <a:latin typeface="黑体" panose="02010609060101010101" pitchFamily="49" charset="-122"/>
              <a:ea typeface="黑体" panose="02010609060101010101" pitchFamily="49" charset="-122"/>
            </a:endParaRPr>
          </a:p>
          <a:p>
            <a:pPr marL="800100" lvl="1" indent="-342900" eaLnBrk="0" hangingPunct="0">
              <a:buFont typeface="Arial" panose="020B0604020202020204" pitchFamily="34" charset="0"/>
              <a:buChar char="•"/>
            </a:pPr>
            <a:r>
              <a:rPr lang="zh-CN" altLang="en-US" sz="2400" dirty="0" smtClean="0">
                <a:solidFill>
                  <a:srgbClr val="000000"/>
                </a:solidFill>
                <a:latin typeface="黑体" panose="02010609060101010101" pitchFamily="49" charset="-122"/>
                <a:ea typeface="黑体" panose="02010609060101010101" pitchFamily="49" charset="-122"/>
              </a:rPr>
              <a:t>转让所得人民币的购付汇</a:t>
            </a:r>
            <a:endParaRPr lang="en-US" altLang="zh-CN" sz="2400" dirty="0" smtClean="0">
              <a:solidFill>
                <a:srgbClr val="000000"/>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92005629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63</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dirty="0">
                <a:latin typeface="楷体" panose="02010609060101010101" pitchFamily="49" charset="-122"/>
                <a:ea typeface="楷体" panose="02010609060101010101" pitchFamily="49" charset="-122"/>
                <a:sym typeface="+mn-ea"/>
              </a:rPr>
              <a:t>四、几</a:t>
            </a:r>
            <a:r>
              <a:rPr lang="zh-CN" altLang="en-US" noProof="1">
                <a:solidFill>
                  <a:srgbClr val="000000"/>
                </a:solidFill>
                <a:latin typeface="楷体" panose="02010609060101010101" pitchFamily="49" charset="-122"/>
                <a:ea typeface="楷体" panose="02010609060101010101" pitchFamily="49" charset="-122"/>
                <a:sym typeface="+mn-ea"/>
              </a:rPr>
              <a:t>类</a:t>
            </a:r>
            <a:r>
              <a:rPr lang="zh-CN" altLang="en-US" noProof="1">
                <a:solidFill>
                  <a:srgbClr val="000000"/>
                </a:solidFill>
                <a:latin typeface="楷体" panose="02010609060101010101" charset="-122"/>
                <a:ea typeface="楷体" panose="02010609060101010101" charset="-122"/>
                <a:sym typeface="+mn-ea"/>
              </a:rPr>
              <a:t>特殊业务的审核规范</a:t>
            </a:r>
            <a:r>
              <a:rPr lang="zh-CN" altLang="en-US" b="1" dirty="0"/>
              <a:t/>
            </a:r>
            <a:br>
              <a:rPr lang="zh-CN" altLang="en-US" b="1" dirty="0"/>
            </a:b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dirty="0" smtClean="0">
                <a:solidFill>
                  <a:srgbClr val="000000"/>
                </a:solidFill>
                <a:latin typeface="黑体" panose="02010609060101010101" pitchFamily="49" charset="-122"/>
                <a:ea typeface="黑体" panose="02010609060101010101" pitchFamily="49" charset="-122"/>
              </a:rPr>
              <a:t>境外个人境内购房结汇</a:t>
            </a:r>
            <a:endParaRPr lang="en-US" altLang="zh-CN" sz="2400" dirty="0">
              <a:solidFill>
                <a:srgbClr val="000000"/>
              </a:solidFill>
              <a:latin typeface="黑体" panose="02010609060101010101" pitchFamily="49" charset="-122"/>
              <a:ea typeface="黑体" panose="02010609060101010101" pitchFamily="49" charset="-122"/>
            </a:endParaRPr>
          </a:p>
        </p:txBody>
      </p:sp>
      <p:graphicFrame>
        <p:nvGraphicFramePr>
          <p:cNvPr id="2" name="图示 1"/>
          <p:cNvGraphicFramePr/>
          <p:nvPr>
            <p:extLst>
              <p:ext uri="{D42A27DB-BD31-4B8C-83A1-F6EECF244321}">
                <p14:modId xmlns:p14="http://schemas.microsoft.com/office/powerpoint/2010/main" val="1558417882"/>
              </p:ext>
            </p:extLst>
          </p:nvPr>
        </p:nvGraphicFramePr>
        <p:xfrm>
          <a:off x="1739899" y="1703090"/>
          <a:ext cx="8547735" cy="42386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5674526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64</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dirty="0">
                <a:latin typeface="楷体" panose="02010609060101010101" pitchFamily="49" charset="-122"/>
                <a:ea typeface="楷体" panose="02010609060101010101" pitchFamily="49" charset="-122"/>
                <a:sym typeface="+mn-ea"/>
              </a:rPr>
              <a:t>四、几</a:t>
            </a:r>
            <a:r>
              <a:rPr lang="zh-CN" altLang="en-US" noProof="1">
                <a:solidFill>
                  <a:srgbClr val="000000"/>
                </a:solidFill>
                <a:latin typeface="楷体" panose="02010609060101010101" pitchFamily="49" charset="-122"/>
                <a:ea typeface="楷体" panose="02010609060101010101" pitchFamily="49" charset="-122"/>
                <a:sym typeface="+mn-ea"/>
              </a:rPr>
              <a:t>类</a:t>
            </a:r>
            <a:r>
              <a:rPr lang="zh-CN" altLang="en-US" noProof="1">
                <a:solidFill>
                  <a:srgbClr val="000000"/>
                </a:solidFill>
                <a:latin typeface="楷体" panose="02010609060101010101" charset="-122"/>
                <a:ea typeface="楷体" panose="02010609060101010101" charset="-122"/>
                <a:sym typeface="+mn-ea"/>
              </a:rPr>
              <a:t>特殊业务的审核规范</a:t>
            </a:r>
            <a:r>
              <a:rPr lang="zh-CN" altLang="en-US" b="1" dirty="0"/>
              <a:t/>
            </a:r>
            <a:br>
              <a:rPr lang="zh-CN" altLang="en-US" b="1" dirty="0"/>
            </a:b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dirty="0" smtClean="0">
                <a:solidFill>
                  <a:srgbClr val="000000"/>
                </a:solidFill>
                <a:latin typeface="黑体" panose="02010609060101010101" pitchFamily="49" charset="-122"/>
                <a:ea typeface="黑体" panose="02010609060101010101" pitchFamily="49" charset="-122"/>
              </a:rPr>
              <a:t>境外个人因未购得而办理退回人民币的购付汇</a:t>
            </a:r>
            <a:endParaRPr lang="en-US" altLang="zh-CN" sz="2400" dirty="0">
              <a:solidFill>
                <a:srgbClr val="000000"/>
              </a:solidFill>
              <a:latin typeface="黑体" panose="02010609060101010101" pitchFamily="49" charset="-122"/>
              <a:ea typeface="黑体" panose="02010609060101010101" pitchFamily="49" charset="-122"/>
            </a:endParaRPr>
          </a:p>
        </p:txBody>
      </p:sp>
      <p:graphicFrame>
        <p:nvGraphicFramePr>
          <p:cNvPr id="2" name="图示 1"/>
          <p:cNvGraphicFramePr/>
          <p:nvPr>
            <p:extLst>
              <p:ext uri="{D42A27DB-BD31-4B8C-83A1-F6EECF244321}">
                <p14:modId xmlns:p14="http://schemas.microsoft.com/office/powerpoint/2010/main" val="2895306859"/>
              </p:ext>
            </p:extLst>
          </p:nvPr>
        </p:nvGraphicFramePr>
        <p:xfrm>
          <a:off x="1739899" y="1703090"/>
          <a:ext cx="8547735" cy="42386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2584133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65</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dirty="0">
                <a:latin typeface="楷体" panose="02010609060101010101" pitchFamily="49" charset="-122"/>
                <a:ea typeface="楷体" panose="02010609060101010101" pitchFamily="49" charset="-122"/>
                <a:sym typeface="+mn-ea"/>
              </a:rPr>
              <a:t>四、几</a:t>
            </a:r>
            <a:r>
              <a:rPr lang="zh-CN" altLang="en-US" noProof="1">
                <a:solidFill>
                  <a:srgbClr val="000000"/>
                </a:solidFill>
                <a:latin typeface="楷体" panose="02010609060101010101" pitchFamily="49" charset="-122"/>
                <a:ea typeface="楷体" panose="02010609060101010101" pitchFamily="49" charset="-122"/>
                <a:sym typeface="+mn-ea"/>
              </a:rPr>
              <a:t>类</a:t>
            </a:r>
            <a:r>
              <a:rPr lang="zh-CN" altLang="en-US" noProof="1">
                <a:solidFill>
                  <a:srgbClr val="000000"/>
                </a:solidFill>
                <a:latin typeface="楷体" panose="02010609060101010101" charset="-122"/>
                <a:ea typeface="楷体" panose="02010609060101010101" charset="-122"/>
                <a:sym typeface="+mn-ea"/>
              </a:rPr>
              <a:t>特殊业务的审核规范</a:t>
            </a:r>
            <a:r>
              <a:rPr lang="zh-CN" altLang="en-US" b="1" dirty="0"/>
              <a:t/>
            </a:r>
            <a:br>
              <a:rPr lang="zh-CN" altLang="en-US" b="1" dirty="0"/>
            </a:b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dirty="0" smtClean="0">
                <a:solidFill>
                  <a:srgbClr val="000000"/>
                </a:solidFill>
                <a:latin typeface="黑体" panose="02010609060101010101" pitchFamily="49" charset="-122"/>
                <a:ea typeface="黑体" panose="02010609060101010101" pitchFamily="49" charset="-122"/>
              </a:rPr>
              <a:t>境外个人转让境内商品房所得资金的购付汇</a:t>
            </a:r>
            <a:endParaRPr lang="en-US" altLang="zh-CN" sz="2400" dirty="0">
              <a:solidFill>
                <a:srgbClr val="000000"/>
              </a:solidFill>
              <a:latin typeface="黑体" panose="02010609060101010101" pitchFamily="49" charset="-122"/>
              <a:ea typeface="黑体" panose="02010609060101010101" pitchFamily="49" charset="-122"/>
            </a:endParaRPr>
          </a:p>
        </p:txBody>
      </p:sp>
      <p:graphicFrame>
        <p:nvGraphicFramePr>
          <p:cNvPr id="2" name="图示 1"/>
          <p:cNvGraphicFramePr/>
          <p:nvPr>
            <p:extLst>
              <p:ext uri="{D42A27DB-BD31-4B8C-83A1-F6EECF244321}">
                <p14:modId xmlns:p14="http://schemas.microsoft.com/office/powerpoint/2010/main" val="2732576713"/>
              </p:ext>
            </p:extLst>
          </p:nvPr>
        </p:nvGraphicFramePr>
        <p:xfrm>
          <a:off x="1739899" y="1703090"/>
          <a:ext cx="8547735" cy="42386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8372753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66</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dirty="0">
                <a:latin typeface="楷体" panose="02010609060101010101" pitchFamily="49" charset="-122"/>
                <a:ea typeface="楷体" panose="02010609060101010101" pitchFamily="49" charset="-122"/>
                <a:sym typeface="+mn-ea"/>
              </a:rPr>
              <a:t>四、几</a:t>
            </a:r>
            <a:r>
              <a:rPr lang="zh-CN" altLang="en-US" noProof="1">
                <a:solidFill>
                  <a:srgbClr val="000000"/>
                </a:solidFill>
                <a:latin typeface="楷体" panose="02010609060101010101" pitchFamily="49" charset="-122"/>
                <a:ea typeface="楷体" panose="02010609060101010101" pitchFamily="49" charset="-122"/>
                <a:sym typeface="+mn-ea"/>
              </a:rPr>
              <a:t>类</a:t>
            </a:r>
            <a:r>
              <a:rPr lang="zh-CN" altLang="en-US" noProof="1">
                <a:solidFill>
                  <a:srgbClr val="000000"/>
                </a:solidFill>
                <a:latin typeface="楷体" panose="02010609060101010101" charset="-122"/>
                <a:ea typeface="楷体" panose="02010609060101010101" charset="-122"/>
                <a:sym typeface="+mn-ea"/>
              </a:rPr>
              <a:t>特殊业务的审核规范</a:t>
            </a:r>
            <a:r>
              <a:rPr lang="zh-CN" altLang="en-US" dirty="0"/>
              <a:t/>
            </a:r>
            <a:br>
              <a:rPr lang="zh-CN" altLang="en-US" dirty="0"/>
            </a:b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2" name="矩形 1"/>
          <p:cNvSpPr/>
          <p:nvPr/>
        </p:nvSpPr>
        <p:spPr>
          <a:xfrm>
            <a:off x="624589" y="1115681"/>
            <a:ext cx="10949874" cy="3693319"/>
          </a:xfrm>
          <a:prstGeom prst="rect">
            <a:avLst/>
          </a:prstGeom>
          <a:solidFill>
            <a:schemeClr val="accent1">
              <a:lumMod val="20000"/>
              <a:lumOff val="80000"/>
            </a:schemeClr>
          </a:solidFill>
        </p:spPr>
        <p:txBody>
          <a:bodyPr wrap="square">
            <a:spAutoFit/>
          </a:bodyPr>
          <a:lstStyle/>
          <a:p>
            <a:pPr fontAlgn="b"/>
            <a:r>
              <a:rPr lang="zh-CN" altLang="en-US" b="1" dirty="0" smtClean="0">
                <a:latin typeface="仿宋" panose="02010609060101010101" pitchFamily="49" charset="-122"/>
                <a:ea typeface="仿宋" panose="02010609060101010101" pitchFamily="49" charset="-122"/>
              </a:rPr>
              <a:t>案例</a:t>
            </a:r>
            <a:r>
              <a:rPr lang="en-US" altLang="zh-CN" b="1" dirty="0" smtClean="0">
                <a:latin typeface="仿宋" panose="02010609060101010101" pitchFamily="49" charset="-122"/>
                <a:ea typeface="仿宋" panose="02010609060101010101" pitchFamily="49" charset="-122"/>
              </a:rPr>
              <a:t>–</a:t>
            </a:r>
            <a:r>
              <a:rPr lang="zh-CN" altLang="en-US" b="1" dirty="0" smtClean="0">
                <a:latin typeface="仿宋" panose="02010609060101010101" pitchFamily="49" charset="-122"/>
                <a:ea typeface="仿宋" panose="02010609060101010101" pitchFamily="49" charset="-122"/>
              </a:rPr>
              <a:t>境外个人房产转让购付汇</a:t>
            </a:r>
            <a:endParaRPr lang="en-US" altLang="zh-CN" b="1" dirty="0" smtClean="0">
              <a:latin typeface="仿宋" panose="02010609060101010101" pitchFamily="49" charset="-122"/>
              <a:ea typeface="仿宋" panose="02010609060101010101" pitchFamily="49" charset="-122"/>
            </a:endParaRPr>
          </a:p>
          <a:p>
            <a:pPr fontAlgn="b"/>
            <a:r>
              <a:rPr lang="en-US" altLang="zh-CN" dirty="0" smtClean="0">
                <a:latin typeface="仿宋" panose="02010609060101010101" pitchFamily="49" charset="-122"/>
                <a:ea typeface="仿宋" panose="02010609060101010101" pitchFamily="49" charset="-122"/>
              </a:rPr>
              <a:t>    2017</a:t>
            </a:r>
            <a:r>
              <a:rPr lang="zh-CN" altLang="zh-CN" dirty="0">
                <a:latin typeface="仿宋" panose="02010609060101010101" pitchFamily="49" charset="-122"/>
                <a:ea typeface="仿宋" panose="02010609060101010101" pitchFamily="49" charset="-122"/>
              </a:rPr>
              <a:t>年</a:t>
            </a:r>
            <a:r>
              <a:rPr lang="en-US" altLang="zh-CN" dirty="0">
                <a:latin typeface="仿宋" panose="02010609060101010101" pitchFamily="49" charset="-122"/>
                <a:ea typeface="仿宋" panose="02010609060101010101" pitchFamily="49" charset="-122"/>
              </a:rPr>
              <a:t>1</a:t>
            </a:r>
            <a:r>
              <a:rPr lang="zh-CN" altLang="zh-CN" dirty="0">
                <a:latin typeface="仿宋" panose="02010609060101010101" pitchFamily="49" charset="-122"/>
                <a:ea typeface="仿宋" panose="02010609060101010101" pitchFamily="49" charset="-122"/>
              </a:rPr>
              <a:t>月，境外个人</a:t>
            </a:r>
            <a:r>
              <a:rPr lang="en-US" altLang="zh-CN" dirty="0">
                <a:latin typeface="仿宋" panose="02010609060101010101" pitchFamily="49" charset="-122"/>
                <a:ea typeface="仿宋" panose="02010609060101010101" pitchFamily="49" charset="-122"/>
              </a:rPr>
              <a:t>W</a:t>
            </a:r>
            <a:r>
              <a:rPr lang="zh-CN" altLang="zh-CN" dirty="0">
                <a:latin typeface="仿宋" panose="02010609060101010101" pitchFamily="49" charset="-122"/>
                <a:ea typeface="仿宋" panose="02010609060101010101" pitchFamily="49" charset="-122"/>
              </a:rPr>
              <a:t>携带本人有效护照等相关材料至</a:t>
            </a:r>
            <a:r>
              <a:rPr lang="en-US" altLang="zh-CN" dirty="0">
                <a:latin typeface="仿宋" panose="02010609060101010101" pitchFamily="49" charset="-122"/>
                <a:ea typeface="仿宋" panose="02010609060101010101" pitchFamily="49" charset="-122"/>
              </a:rPr>
              <a:t>A</a:t>
            </a:r>
            <a:r>
              <a:rPr lang="zh-CN" altLang="zh-CN" dirty="0">
                <a:latin typeface="仿宋" panose="02010609060101010101" pitchFamily="49" charset="-122"/>
                <a:ea typeface="仿宋" panose="02010609060101010101" pitchFamily="49" charset="-122"/>
              </a:rPr>
              <a:t>银行柜面，将出售境内房产所得人民币收入中的一部分（</a:t>
            </a:r>
            <a:r>
              <a:rPr lang="en-US" altLang="zh-CN" dirty="0">
                <a:latin typeface="仿宋" panose="02010609060101010101" pitchFamily="49" charset="-122"/>
                <a:ea typeface="仿宋" panose="02010609060101010101" pitchFamily="49" charset="-122"/>
              </a:rPr>
              <a:t>600</a:t>
            </a:r>
            <a:r>
              <a:rPr lang="zh-CN" altLang="zh-CN" dirty="0">
                <a:latin typeface="仿宋" panose="02010609060101010101" pitchFamily="49" charset="-122"/>
                <a:ea typeface="仿宋" panose="02010609060101010101" pitchFamily="49" charset="-122"/>
              </a:rPr>
              <a:t>万元）兑换为日元，并汇往境外同户名</a:t>
            </a:r>
            <a:r>
              <a:rPr lang="zh-CN" altLang="zh-CN" dirty="0" smtClean="0">
                <a:latin typeface="仿宋" panose="02010609060101010101" pitchFamily="49" charset="-122"/>
                <a:ea typeface="仿宋" panose="02010609060101010101" pitchFamily="49" charset="-122"/>
              </a:rPr>
              <a:t>账户</a:t>
            </a:r>
            <a:r>
              <a:rPr lang="zh-CN" altLang="en-US" dirty="0" smtClean="0">
                <a:latin typeface="仿宋" panose="02010609060101010101" pitchFamily="49" charset="-122"/>
                <a:ea typeface="仿宋" panose="02010609060101010101" pitchFamily="49" charset="-122"/>
              </a:rPr>
              <a:t>。</a:t>
            </a:r>
            <a:r>
              <a:rPr lang="en-US" altLang="zh-CN" dirty="0" smtClean="0">
                <a:latin typeface="仿宋" panose="02010609060101010101" pitchFamily="49" charset="-122"/>
                <a:ea typeface="仿宋" panose="02010609060101010101" pitchFamily="49" charset="-122"/>
              </a:rPr>
              <a:t>A</a:t>
            </a:r>
            <a:r>
              <a:rPr lang="zh-CN" altLang="zh-CN" dirty="0">
                <a:latin typeface="仿宋" panose="02010609060101010101" pitchFamily="49" charset="-122"/>
                <a:ea typeface="仿宋" panose="02010609060101010101" pitchFamily="49" charset="-122"/>
              </a:rPr>
              <a:t>银行按以下步骤进行了真实性和合规性的审核</a:t>
            </a:r>
            <a:r>
              <a:rPr lang="zh-CN" altLang="zh-CN" dirty="0" smtClean="0">
                <a:latin typeface="仿宋" panose="02010609060101010101" pitchFamily="49" charset="-122"/>
                <a:ea typeface="仿宋" panose="02010609060101010101" pitchFamily="49" charset="-122"/>
              </a:rPr>
              <a:t>：</a:t>
            </a:r>
            <a:endParaRPr lang="en-US" altLang="zh-CN" dirty="0" smtClean="0">
              <a:latin typeface="仿宋" panose="02010609060101010101" pitchFamily="49" charset="-122"/>
              <a:ea typeface="仿宋" panose="02010609060101010101" pitchFamily="49" charset="-122"/>
            </a:endParaRPr>
          </a:p>
          <a:p>
            <a:pPr fontAlgn="b"/>
            <a:r>
              <a:rPr lang="en-US" altLang="zh-CN" dirty="0" smtClean="0">
                <a:latin typeface="仿宋" panose="02010609060101010101" pitchFamily="49" charset="-122"/>
                <a:ea typeface="仿宋" panose="02010609060101010101" pitchFamily="49" charset="-122"/>
              </a:rPr>
              <a:t>    1.</a:t>
            </a:r>
            <a:r>
              <a:rPr lang="zh-CN" altLang="zh-CN" dirty="0" smtClean="0">
                <a:latin typeface="仿宋" panose="02010609060101010101" pitchFamily="49" charset="-122"/>
                <a:ea typeface="仿宋" panose="02010609060101010101" pitchFamily="49" charset="-122"/>
              </a:rPr>
              <a:t>在</a:t>
            </a:r>
            <a:r>
              <a:rPr lang="zh-CN" altLang="zh-CN" dirty="0">
                <a:latin typeface="仿宋" panose="02010609060101010101" pitchFamily="49" charset="-122"/>
                <a:ea typeface="仿宋" panose="02010609060101010101" pitchFamily="49" charset="-122"/>
              </a:rPr>
              <a:t>系统</a:t>
            </a:r>
            <a:r>
              <a:rPr lang="zh-CN" altLang="zh-CN" dirty="0" smtClean="0">
                <a:latin typeface="仿宋" panose="02010609060101010101" pitchFamily="49" charset="-122"/>
                <a:ea typeface="仿宋" panose="02010609060101010101" pitchFamily="49" charset="-122"/>
              </a:rPr>
              <a:t>内</a:t>
            </a:r>
            <a:r>
              <a:rPr lang="zh-CN" altLang="en-US" dirty="0" smtClean="0">
                <a:latin typeface="仿宋" panose="02010609060101010101" pitchFamily="49" charset="-122"/>
                <a:ea typeface="仿宋" panose="02010609060101010101" pitchFamily="49" charset="-122"/>
              </a:rPr>
              <a:t>对</a:t>
            </a:r>
            <a:r>
              <a:rPr lang="en-US" altLang="zh-CN" dirty="0" smtClean="0">
                <a:latin typeface="仿宋" panose="02010609060101010101" pitchFamily="49" charset="-122"/>
                <a:ea typeface="仿宋" panose="02010609060101010101" pitchFamily="49" charset="-122"/>
              </a:rPr>
              <a:t>W</a:t>
            </a:r>
            <a:r>
              <a:rPr lang="zh-CN" altLang="zh-CN" dirty="0" smtClean="0">
                <a:latin typeface="仿宋" panose="02010609060101010101" pitchFamily="49" charset="-122"/>
                <a:ea typeface="仿宋" panose="02010609060101010101" pitchFamily="49" charset="-122"/>
              </a:rPr>
              <a:t>进行</a:t>
            </a:r>
            <a:r>
              <a:rPr lang="zh-CN" altLang="zh-CN" dirty="0">
                <a:latin typeface="仿宋" panose="02010609060101010101" pitchFamily="49" charset="-122"/>
                <a:ea typeface="仿宋" panose="02010609060101010101" pitchFamily="49" charset="-122"/>
              </a:rPr>
              <a:t>反洗钱特殊名单检索，未见异常信息</a:t>
            </a:r>
            <a:r>
              <a:rPr lang="zh-CN" altLang="zh-CN" dirty="0" smtClean="0">
                <a:latin typeface="仿宋" panose="02010609060101010101" pitchFamily="49" charset="-122"/>
                <a:ea typeface="仿宋" panose="02010609060101010101" pitchFamily="49" charset="-122"/>
              </a:rPr>
              <a:t>。</a:t>
            </a:r>
            <a:endParaRPr lang="en-US" altLang="zh-CN" dirty="0" smtClean="0">
              <a:latin typeface="仿宋" panose="02010609060101010101" pitchFamily="49" charset="-122"/>
              <a:ea typeface="仿宋" panose="02010609060101010101" pitchFamily="49" charset="-122"/>
            </a:endParaRPr>
          </a:p>
          <a:p>
            <a:pPr fontAlgn="b"/>
            <a:r>
              <a:rPr lang="en-US" altLang="zh-CN" dirty="0" smtClean="0">
                <a:latin typeface="仿宋" panose="02010609060101010101" pitchFamily="49" charset="-122"/>
                <a:ea typeface="仿宋" panose="02010609060101010101" pitchFamily="49" charset="-122"/>
              </a:rPr>
              <a:t>    2</a:t>
            </a:r>
            <a:r>
              <a:rPr lang="en-US" altLang="zh-CN" dirty="0">
                <a:latin typeface="仿宋" panose="02010609060101010101" pitchFamily="49" charset="-122"/>
                <a:ea typeface="仿宋" panose="02010609060101010101" pitchFamily="49" charset="-122"/>
              </a:rPr>
              <a:t>.</a:t>
            </a:r>
            <a:r>
              <a:rPr lang="zh-CN" altLang="zh-CN" dirty="0">
                <a:latin typeface="仿宋" panose="02010609060101010101" pitchFamily="49" charset="-122"/>
                <a:ea typeface="仿宋" panose="02010609060101010101" pitchFamily="49" charset="-122"/>
              </a:rPr>
              <a:t>房产证复印件显示该房产用途为“住宅用地”，产权人已变更为房地产买卖合同中的买方，证明该房产已在房产主管部门办理权属转移手续</a:t>
            </a:r>
            <a:r>
              <a:rPr lang="zh-CN" altLang="zh-CN" dirty="0" smtClean="0">
                <a:latin typeface="仿宋" panose="02010609060101010101" pitchFamily="49" charset="-122"/>
                <a:ea typeface="仿宋" panose="02010609060101010101" pitchFamily="49" charset="-122"/>
              </a:rPr>
              <a:t>。</a:t>
            </a:r>
            <a:endParaRPr lang="en-US" altLang="zh-CN" dirty="0" smtClean="0">
              <a:latin typeface="仿宋" panose="02010609060101010101" pitchFamily="49" charset="-122"/>
              <a:ea typeface="仿宋" panose="02010609060101010101" pitchFamily="49" charset="-122"/>
            </a:endParaRPr>
          </a:p>
          <a:p>
            <a:pPr fontAlgn="b"/>
            <a:r>
              <a:rPr lang="en-US" altLang="zh-CN" dirty="0" smtClean="0">
                <a:latin typeface="仿宋" panose="02010609060101010101" pitchFamily="49" charset="-122"/>
                <a:ea typeface="仿宋" panose="02010609060101010101" pitchFamily="49" charset="-122"/>
              </a:rPr>
              <a:t>    3</a:t>
            </a:r>
            <a:r>
              <a:rPr lang="en-US" altLang="zh-CN" dirty="0">
                <a:latin typeface="仿宋" panose="02010609060101010101" pitchFamily="49" charset="-122"/>
                <a:ea typeface="仿宋" panose="02010609060101010101" pitchFamily="49" charset="-122"/>
              </a:rPr>
              <a:t>.</a:t>
            </a:r>
            <a:r>
              <a:rPr lang="zh-CN" altLang="zh-CN" dirty="0">
                <a:latin typeface="仿宋" panose="02010609060101010101" pitchFamily="49" charset="-122"/>
                <a:ea typeface="仿宋" panose="02010609060101010101" pitchFamily="49" charset="-122"/>
              </a:rPr>
              <a:t>《服务贸易等项目对外支付税务备案表》上列明的合同金额为</a:t>
            </a:r>
            <a:r>
              <a:rPr lang="en-US" altLang="zh-CN" dirty="0">
                <a:latin typeface="仿宋" panose="02010609060101010101" pitchFamily="49" charset="-122"/>
                <a:ea typeface="仿宋" panose="02010609060101010101" pitchFamily="49" charset="-122"/>
              </a:rPr>
              <a:t>690</a:t>
            </a:r>
            <a:r>
              <a:rPr lang="zh-CN" altLang="zh-CN" dirty="0">
                <a:latin typeface="仿宋" panose="02010609060101010101" pitchFamily="49" charset="-122"/>
                <a:ea typeface="仿宋" panose="02010609060101010101" pitchFamily="49" charset="-122"/>
              </a:rPr>
              <a:t>万元，与房地产买卖合同上房地产转让所得金额一致，列明的本次付汇金额为</a:t>
            </a:r>
            <a:r>
              <a:rPr lang="en-US" altLang="zh-CN" dirty="0">
                <a:latin typeface="仿宋" panose="02010609060101010101" pitchFamily="49" charset="-122"/>
                <a:ea typeface="仿宋" panose="02010609060101010101" pitchFamily="49" charset="-122"/>
              </a:rPr>
              <a:t>600</a:t>
            </a:r>
            <a:r>
              <a:rPr lang="zh-CN" altLang="zh-CN" dirty="0">
                <a:latin typeface="仿宋" panose="02010609060101010101" pitchFamily="49" charset="-122"/>
                <a:ea typeface="仿宋" panose="02010609060101010101" pitchFamily="49" charset="-122"/>
              </a:rPr>
              <a:t>万元；完税证明显示的缴税金额为</a:t>
            </a:r>
            <a:r>
              <a:rPr lang="en-US" altLang="zh-CN" dirty="0">
                <a:latin typeface="仿宋" panose="02010609060101010101" pitchFamily="49" charset="-122"/>
                <a:ea typeface="仿宋" panose="02010609060101010101" pitchFamily="49" charset="-122"/>
              </a:rPr>
              <a:t>334129.04</a:t>
            </a:r>
            <a:r>
              <a:rPr lang="zh-CN" altLang="zh-CN" dirty="0">
                <a:latin typeface="仿宋" panose="02010609060101010101" pitchFamily="49" charset="-122"/>
                <a:ea typeface="仿宋" panose="02010609060101010101" pitchFamily="49" charset="-122"/>
              </a:rPr>
              <a:t>元，本次境外个人</a:t>
            </a:r>
            <a:r>
              <a:rPr lang="en-US" altLang="zh-CN" dirty="0">
                <a:latin typeface="仿宋" panose="02010609060101010101" pitchFamily="49" charset="-122"/>
                <a:ea typeface="仿宋" panose="02010609060101010101" pitchFamily="49" charset="-122"/>
              </a:rPr>
              <a:t>W</a:t>
            </a:r>
            <a:r>
              <a:rPr lang="zh-CN" altLang="zh-CN" dirty="0">
                <a:latin typeface="仿宋" panose="02010609060101010101" pitchFamily="49" charset="-122"/>
                <a:ea typeface="仿宋" panose="02010609060101010101" pitchFamily="49" charset="-122"/>
              </a:rPr>
              <a:t>使用的人民币为</a:t>
            </a:r>
            <a:r>
              <a:rPr lang="en-US" altLang="zh-CN" dirty="0">
                <a:latin typeface="仿宋" panose="02010609060101010101" pitchFamily="49" charset="-122"/>
                <a:ea typeface="仿宋" panose="02010609060101010101" pitchFamily="49" charset="-122"/>
              </a:rPr>
              <a:t>600</a:t>
            </a:r>
            <a:r>
              <a:rPr lang="zh-CN" altLang="zh-CN" dirty="0">
                <a:latin typeface="仿宋" panose="02010609060101010101" pitchFamily="49" charset="-122"/>
                <a:ea typeface="仿宋" panose="02010609060101010101" pitchFamily="49" charset="-122"/>
              </a:rPr>
              <a:t>万元，未超过商品房转让金额扣减本次转让所包括的税费后的余额，也未超过本次付汇金额；</a:t>
            </a:r>
            <a:r>
              <a:rPr lang="zh-CN" altLang="zh-CN" dirty="0" smtClean="0">
                <a:latin typeface="仿宋" panose="02010609060101010101" pitchFamily="49" charset="-122"/>
                <a:ea typeface="仿宋" panose="02010609060101010101" pitchFamily="49" charset="-122"/>
              </a:rPr>
              <a:t>《备案表》</a:t>
            </a:r>
            <a:r>
              <a:rPr lang="zh-CN" altLang="zh-CN" dirty="0">
                <a:latin typeface="仿宋" panose="02010609060101010101" pitchFamily="49" charset="-122"/>
                <a:ea typeface="仿宋" panose="02010609060101010101" pitchFamily="49" charset="-122"/>
              </a:rPr>
              <a:t>上列明的合同号与房地产买卖合同编号一致</a:t>
            </a:r>
            <a:r>
              <a:rPr lang="zh-CN" altLang="zh-CN" dirty="0" smtClean="0">
                <a:latin typeface="仿宋" panose="02010609060101010101" pitchFamily="49" charset="-122"/>
                <a:ea typeface="仿宋" panose="02010609060101010101" pitchFamily="49" charset="-122"/>
              </a:rPr>
              <a:t>。</a:t>
            </a:r>
            <a:endParaRPr lang="en-US" altLang="zh-CN" dirty="0" smtClean="0">
              <a:latin typeface="仿宋" panose="02010609060101010101" pitchFamily="49" charset="-122"/>
              <a:ea typeface="仿宋" panose="02010609060101010101" pitchFamily="49" charset="-122"/>
            </a:endParaRPr>
          </a:p>
          <a:p>
            <a:pPr fontAlgn="b"/>
            <a:r>
              <a:rPr lang="en-US" altLang="zh-CN" dirty="0" smtClean="0">
                <a:latin typeface="仿宋" panose="02010609060101010101" pitchFamily="49" charset="-122"/>
                <a:ea typeface="仿宋" panose="02010609060101010101" pitchFamily="49" charset="-122"/>
              </a:rPr>
              <a:t>    4</a:t>
            </a:r>
            <a:r>
              <a:rPr lang="en-US" altLang="zh-CN" dirty="0">
                <a:latin typeface="仿宋" panose="02010609060101010101" pitchFamily="49" charset="-122"/>
                <a:ea typeface="仿宋" panose="02010609060101010101" pitchFamily="49" charset="-122"/>
              </a:rPr>
              <a:t>.</a:t>
            </a:r>
            <a:r>
              <a:rPr lang="zh-CN" altLang="zh-CN" dirty="0">
                <a:latin typeface="仿宋" panose="02010609060101010101" pitchFamily="49" charset="-122"/>
                <a:ea typeface="仿宋" panose="02010609060101010101" pitchFamily="49" charset="-122"/>
              </a:rPr>
              <a:t>境外个人</a:t>
            </a:r>
            <a:r>
              <a:rPr lang="en-US" altLang="zh-CN" dirty="0">
                <a:latin typeface="仿宋" panose="02010609060101010101" pitchFamily="49" charset="-122"/>
                <a:ea typeface="仿宋" panose="02010609060101010101" pitchFamily="49" charset="-122"/>
              </a:rPr>
              <a:t>W</a:t>
            </a:r>
            <a:r>
              <a:rPr lang="zh-CN" altLang="zh-CN" dirty="0">
                <a:latin typeface="仿宋" panose="02010609060101010101" pitchFamily="49" charset="-122"/>
                <a:ea typeface="仿宋" panose="02010609060101010101" pitchFamily="49" charset="-122"/>
              </a:rPr>
              <a:t>填写的境外汇款申请书上相关栏位均与《服务贸易等项目对外支付税务备案表》上的相关内容一致</a:t>
            </a:r>
            <a:r>
              <a:rPr lang="zh-CN" altLang="zh-CN" dirty="0" smtClean="0">
                <a:latin typeface="仿宋" panose="02010609060101010101" pitchFamily="49" charset="-122"/>
                <a:ea typeface="仿宋" panose="02010609060101010101" pitchFamily="49" charset="-122"/>
              </a:rPr>
              <a:t>。</a:t>
            </a:r>
            <a:endParaRPr lang="en-US" altLang="zh-CN" dirty="0" smtClean="0">
              <a:latin typeface="仿宋" panose="02010609060101010101" pitchFamily="49" charset="-122"/>
              <a:ea typeface="仿宋" panose="02010609060101010101" pitchFamily="49" charset="-122"/>
            </a:endParaRPr>
          </a:p>
          <a:p>
            <a:pPr fontAlgn="b"/>
            <a:r>
              <a:rPr lang="en-US" altLang="zh-CN" dirty="0" smtClean="0">
                <a:latin typeface="仿宋" panose="02010609060101010101" pitchFamily="49" charset="-122"/>
                <a:ea typeface="仿宋" panose="02010609060101010101" pitchFamily="49" charset="-122"/>
              </a:rPr>
              <a:t>    A</a:t>
            </a:r>
            <a:r>
              <a:rPr lang="zh-CN" altLang="zh-CN" dirty="0">
                <a:latin typeface="仿宋" panose="02010609060101010101" pitchFamily="49" charset="-122"/>
                <a:ea typeface="仿宋" panose="02010609060101010101" pitchFamily="49" charset="-122"/>
              </a:rPr>
              <a:t>银行在审核了相关材料的真实性、完整性、合规性之后，为</a:t>
            </a:r>
            <a:r>
              <a:rPr lang="en-US" altLang="zh-CN" dirty="0">
                <a:latin typeface="仿宋" panose="02010609060101010101" pitchFamily="49" charset="-122"/>
                <a:ea typeface="仿宋" panose="02010609060101010101" pitchFamily="49" charset="-122"/>
              </a:rPr>
              <a:t>W</a:t>
            </a:r>
            <a:r>
              <a:rPr lang="zh-CN" altLang="zh-CN" dirty="0">
                <a:latin typeface="仿宋" panose="02010609060101010101" pitchFamily="49" charset="-122"/>
                <a:ea typeface="仿宋" panose="02010609060101010101" pitchFamily="49" charset="-122"/>
              </a:rPr>
              <a:t>办理了购付汇业务。</a:t>
            </a:r>
            <a:endParaRPr lang="zh-CN" altLang="zh-CN" b="1" dirty="0">
              <a:latin typeface="仿宋" panose="02010609060101010101" pitchFamily="49" charset="-122"/>
              <a:ea typeface="仿宋" panose="02010609060101010101" pitchFamily="49" charset="-122"/>
            </a:endParaRPr>
          </a:p>
        </p:txBody>
      </p:sp>
      <p:sp>
        <p:nvSpPr>
          <p:cNvPr id="3" name="圆角矩形 2"/>
          <p:cNvSpPr/>
          <p:nvPr/>
        </p:nvSpPr>
        <p:spPr>
          <a:xfrm>
            <a:off x="631641" y="4992502"/>
            <a:ext cx="10942822" cy="85562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b="1" dirty="0" smtClean="0">
                <a:solidFill>
                  <a:schemeClr val="tx1"/>
                </a:solidFill>
                <a:latin typeface="仿宋" panose="02010609060101010101" pitchFamily="49" charset="-122"/>
                <a:ea typeface="仿宋" panose="02010609060101010101" pitchFamily="49" charset="-122"/>
              </a:rPr>
              <a:t>案例启示</a:t>
            </a:r>
            <a:endParaRPr lang="en-US" altLang="zh-CN" b="1" dirty="0" smtClean="0">
              <a:solidFill>
                <a:schemeClr val="tx1"/>
              </a:solidFill>
              <a:latin typeface="仿宋" panose="02010609060101010101" pitchFamily="49" charset="-122"/>
              <a:ea typeface="仿宋" panose="02010609060101010101" pitchFamily="49" charset="-122"/>
            </a:endParaRPr>
          </a:p>
          <a:p>
            <a:r>
              <a:rPr lang="zh-CN" altLang="zh-CN" dirty="0">
                <a:solidFill>
                  <a:schemeClr val="tx1"/>
                </a:solidFill>
                <a:latin typeface="仿宋" panose="02010609060101010101" pitchFamily="49" charset="-122"/>
                <a:ea typeface="仿宋" panose="02010609060101010101" pitchFamily="49" charset="-122"/>
              </a:rPr>
              <a:t>本案例的关键在于境外个人</a:t>
            </a:r>
            <a:r>
              <a:rPr lang="en-US" altLang="zh-CN" dirty="0">
                <a:solidFill>
                  <a:schemeClr val="tx1"/>
                </a:solidFill>
                <a:latin typeface="仿宋" panose="02010609060101010101" pitchFamily="49" charset="-122"/>
                <a:ea typeface="仿宋" panose="02010609060101010101" pitchFamily="49" charset="-122"/>
              </a:rPr>
              <a:t>W</a:t>
            </a:r>
            <a:r>
              <a:rPr lang="zh-CN" altLang="zh-CN" dirty="0">
                <a:solidFill>
                  <a:schemeClr val="tx1"/>
                </a:solidFill>
                <a:latin typeface="仿宋" panose="02010609060101010101" pitchFamily="49" charset="-122"/>
                <a:ea typeface="仿宋" panose="02010609060101010101" pitchFamily="49" charset="-122"/>
              </a:rPr>
              <a:t>须证明其境内房屋出售的行为是手续齐全、真实发生、依法纳税的</a:t>
            </a:r>
            <a:r>
              <a:rPr lang="zh-CN" altLang="zh-CN" dirty="0" smtClean="0">
                <a:solidFill>
                  <a:schemeClr val="tx1"/>
                </a:solidFill>
                <a:latin typeface="仿宋" panose="02010609060101010101" pitchFamily="49" charset="-122"/>
                <a:ea typeface="仿宋" panose="02010609060101010101" pitchFamily="49" charset="-122"/>
              </a:rPr>
              <a:t>。</a:t>
            </a:r>
            <a:endParaRPr lang="zh-CN" altLang="en-US" dirty="0">
              <a:solidFill>
                <a:schemeClr val="tx1"/>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54452518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67</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dirty="0">
                <a:latin typeface="楷体" panose="02010609060101010101" pitchFamily="49" charset="-122"/>
                <a:ea typeface="楷体" panose="02010609060101010101" pitchFamily="49" charset="-122"/>
                <a:sym typeface="+mn-ea"/>
              </a:rPr>
              <a:t>四、几</a:t>
            </a:r>
            <a:r>
              <a:rPr lang="zh-CN" altLang="en-US" noProof="1">
                <a:solidFill>
                  <a:srgbClr val="000000"/>
                </a:solidFill>
                <a:latin typeface="楷体" panose="02010609060101010101" pitchFamily="49" charset="-122"/>
                <a:ea typeface="楷体" panose="02010609060101010101" pitchFamily="49" charset="-122"/>
                <a:sym typeface="+mn-ea"/>
              </a:rPr>
              <a:t>类</a:t>
            </a:r>
            <a:r>
              <a:rPr lang="zh-CN" altLang="en-US" noProof="1">
                <a:solidFill>
                  <a:srgbClr val="000000"/>
                </a:solidFill>
                <a:latin typeface="楷体" panose="02010609060101010101" charset="-122"/>
                <a:ea typeface="楷体" panose="02010609060101010101" charset="-122"/>
                <a:sym typeface="+mn-ea"/>
              </a:rPr>
              <a:t>特殊业务的审核规范</a:t>
            </a:r>
            <a:r>
              <a:rPr lang="zh-CN" altLang="en-US" b="1" dirty="0"/>
              <a:t/>
            </a:r>
            <a:br>
              <a:rPr lang="zh-CN" altLang="en-US" b="1" dirty="0"/>
            </a:b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dirty="0" smtClean="0">
                <a:solidFill>
                  <a:srgbClr val="000000"/>
                </a:solidFill>
                <a:latin typeface="黑体" panose="02010609060101010101" pitchFamily="49" charset="-122"/>
                <a:ea typeface="黑体" panose="02010609060101010101" pitchFamily="49" charset="-122"/>
              </a:rPr>
              <a:t>特殊目的公司项下个人购付汇</a:t>
            </a:r>
            <a:endParaRPr lang="zh-CN" altLang="zh-CN" sz="2400" dirty="0">
              <a:solidFill>
                <a:srgbClr val="000000"/>
              </a:solidFill>
              <a:latin typeface="黑体" panose="02010609060101010101" pitchFamily="49" charset="-122"/>
              <a:ea typeface="黑体" panose="02010609060101010101" pitchFamily="49" charset="-122"/>
            </a:endParaRPr>
          </a:p>
        </p:txBody>
      </p:sp>
      <p:sp>
        <p:nvSpPr>
          <p:cNvPr id="30723" name="文本框 2"/>
          <p:cNvSpPr txBox="1"/>
          <p:nvPr/>
        </p:nvSpPr>
        <p:spPr>
          <a:xfrm>
            <a:off x="1466215" y="1901174"/>
            <a:ext cx="9803468" cy="3939540"/>
          </a:xfrm>
          <a:prstGeom prst="rect">
            <a:avLst/>
          </a:prstGeom>
          <a:noFill/>
          <a:ln w="9525">
            <a:noFill/>
          </a:ln>
        </p:spPr>
        <p:txBody>
          <a:bodyPr wrap="square" anchor="t">
            <a:spAutoFit/>
          </a:bodyPr>
          <a:lstStyle/>
          <a:p>
            <a:pPr>
              <a:lnSpc>
                <a:spcPct val="150000"/>
              </a:lnSpc>
            </a:pPr>
            <a:r>
              <a:rPr lang="en-US" altLang="zh-CN" sz="2000" dirty="0" smtClean="0">
                <a:latin typeface="仿宋" panose="02010609060101010101" pitchFamily="49" charset="-122"/>
                <a:ea typeface="仿宋" panose="02010609060101010101" pitchFamily="49" charset="-122"/>
              </a:rPr>
              <a:t>    </a:t>
            </a:r>
            <a:r>
              <a:rPr lang="zh-CN" altLang="en-US" sz="2000" dirty="0">
                <a:latin typeface="仿宋" panose="02010609060101010101" pitchFamily="49" charset="-122"/>
                <a:ea typeface="仿宋" panose="02010609060101010101" pitchFamily="49" charset="-122"/>
              </a:rPr>
              <a:t>“特殊目的公司”，是指境内居民（含境内机构和境内居民个人）以投融资为目的，以其合法持有的境内企业资产或权益，或者以其合法持有的境外资产或权益，在境外直接设立或间接控制的境外企业。</a:t>
            </a:r>
          </a:p>
          <a:p>
            <a:pPr fontAlgn="b">
              <a:lnSpc>
                <a:spcPct val="150000"/>
              </a:lnSpc>
            </a:pPr>
            <a:r>
              <a:rPr lang="en-US" altLang="zh-CN" sz="2000" dirty="0" smtClean="0">
                <a:latin typeface="仿宋" panose="02010609060101010101" pitchFamily="49" charset="-122"/>
                <a:ea typeface="仿宋" panose="02010609060101010101" pitchFamily="49" charset="-122"/>
              </a:rPr>
              <a:t>    </a:t>
            </a:r>
            <a:r>
              <a:rPr lang="zh-CN" altLang="en-US" sz="2000" dirty="0" smtClean="0">
                <a:latin typeface="仿宋" panose="02010609060101010101" pitchFamily="49" charset="-122"/>
                <a:ea typeface="仿宋" panose="02010609060101010101" pitchFamily="49" charset="-122"/>
              </a:rPr>
              <a:t>银行为客户办理业务时应审核以下材料</a:t>
            </a:r>
            <a:r>
              <a:rPr lang="en-US" altLang="zh-CN" sz="2000" dirty="0" smtClean="0">
                <a:latin typeface="仿宋" panose="02010609060101010101" pitchFamily="49" charset="-122"/>
                <a:ea typeface="仿宋" panose="02010609060101010101" pitchFamily="49" charset="-122"/>
              </a:rPr>
              <a:t>:</a:t>
            </a:r>
          </a:p>
          <a:p>
            <a:pPr lvl="1" fontAlgn="b">
              <a:lnSpc>
                <a:spcPct val="150000"/>
              </a:lnSpc>
            </a:pPr>
            <a:r>
              <a:rPr lang="en-US" altLang="zh-CN" sz="2000" dirty="0">
                <a:latin typeface="仿宋" panose="02010609060101010101" pitchFamily="49" charset="-122"/>
                <a:ea typeface="仿宋" panose="02010609060101010101" pitchFamily="49" charset="-122"/>
              </a:rPr>
              <a:t>1.</a:t>
            </a:r>
            <a:r>
              <a:rPr lang="zh-CN" altLang="zh-CN" sz="2000" dirty="0">
                <a:latin typeface="仿宋" panose="02010609060101010101" pitchFamily="49" charset="-122"/>
                <a:ea typeface="仿宋" panose="02010609060101010101" pitchFamily="49" charset="-122"/>
              </a:rPr>
              <a:t>本人有效身份证件。</a:t>
            </a:r>
          </a:p>
          <a:p>
            <a:pPr lvl="1" fontAlgn="b">
              <a:lnSpc>
                <a:spcPct val="150000"/>
              </a:lnSpc>
            </a:pPr>
            <a:r>
              <a:rPr lang="en-US" altLang="zh-CN" sz="2000" dirty="0" smtClean="0">
                <a:latin typeface="仿宋" panose="02010609060101010101" pitchFamily="49" charset="-122"/>
                <a:ea typeface="仿宋" panose="02010609060101010101" pitchFamily="49" charset="-122"/>
              </a:rPr>
              <a:t>2.</a:t>
            </a:r>
            <a:r>
              <a:rPr lang="zh-CN" altLang="en-US" sz="2000" dirty="0" smtClean="0">
                <a:latin typeface="仿宋" panose="02010609060101010101" pitchFamily="49" charset="-122"/>
                <a:ea typeface="仿宋" panose="02010609060101010101" pitchFamily="49" charset="-122"/>
              </a:rPr>
              <a:t>外汇局资本项目信息系统打印的核准件</a:t>
            </a:r>
            <a:endParaRPr lang="en-US" altLang="zh-CN" sz="2000" dirty="0" smtClean="0">
              <a:latin typeface="仿宋" panose="02010609060101010101" pitchFamily="49" charset="-122"/>
              <a:ea typeface="仿宋" panose="02010609060101010101" pitchFamily="49" charset="-122"/>
            </a:endParaRPr>
          </a:p>
          <a:p>
            <a:pPr lvl="1" fontAlgn="b">
              <a:lnSpc>
                <a:spcPct val="150000"/>
              </a:lnSpc>
            </a:pPr>
            <a:r>
              <a:rPr lang="en-US" altLang="zh-CN" sz="2000" dirty="0" smtClean="0">
                <a:latin typeface="仿宋" panose="02010609060101010101" pitchFamily="49" charset="-122"/>
                <a:ea typeface="仿宋" panose="02010609060101010101" pitchFamily="49" charset="-122"/>
              </a:rPr>
              <a:t>3.</a:t>
            </a:r>
            <a:r>
              <a:rPr lang="zh-CN" altLang="zh-CN" sz="2000" dirty="0" smtClean="0">
                <a:latin typeface="仿宋" panose="02010609060101010101" pitchFamily="49" charset="-122"/>
                <a:ea typeface="仿宋" panose="02010609060101010101" pitchFamily="49" charset="-122"/>
              </a:rPr>
              <a:t>针对</a:t>
            </a:r>
            <a:r>
              <a:rPr lang="zh-CN" altLang="zh-CN" sz="2000" dirty="0">
                <a:latin typeface="仿宋" panose="02010609060101010101" pitchFamily="49" charset="-122"/>
                <a:ea typeface="仿宋" panose="02010609060101010101" pitchFamily="49" charset="-122"/>
              </a:rPr>
              <a:t>前述材料需要提供的补充材料。</a:t>
            </a:r>
            <a:endParaRPr lang="en-US" altLang="zh-CN" sz="2000" dirty="0">
              <a:latin typeface="仿宋" panose="02010609060101010101" pitchFamily="49" charset="-122"/>
              <a:ea typeface="仿宋" panose="02010609060101010101" pitchFamily="49" charset="-122"/>
            </a:endParaRPr>
          </a:p>
          <a:p>
            <a:pPr fontAlgn="b"/>
            <a:endParaRPr lang="en-US" altLang="zh-CN" sz="2000" dirty="0">
              <a:latin typeface="仿宋" panose="02010609060101010101" pitchFamily="49" charset="-122"/>
              <a:ea typeface="仿宋" panose="02010609060101010101" pitchFamily="49" charset="-122"/>
            </a:endParaRPr>
          </a:p>
          <a:p>
            <a:pPr lvl="1" fontAlgn="b"/>
            <a:endParaRPr lang="en-US" altLang="zh-CN" sz="2000" dirty="0" smtClean="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300803117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68</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dirty="0">
                <a:latin typeface="楷体" panose="02010609060101010101" pitchFamily="49" charset="-122"/>
                <a:ea typeface="楷体" panose="02010609060101010101" pitchFamily="49" charset="-122"/>
                <a:sym typeface="+mn-ea"/>
              </a:rPr>
              <a:t>四、几</a:t>
            </a:r>
            <a:r>
              <a:rPr lang="zh-CN" altLang="en-US" noProof="1">
                <a:solidFill>
                  <a:srgbClr val="000000"/>
                </a:solidFill>
                <a:latin typeface="楷体" panose="02010609060101010101" pitchFamily="49" charset="-122"/>
                <a:ea typeface="楷体" panose="02010609060101010101" pitchFamily="49" charset="-122"/>
                <a:sym typeface="+mn-ea"/>
              </a:rPr>
              <a:t>类</a:t>
            </a:r>
            <a:r>
              <a:rPr lang="zh-CN" altLang="en-US" noProof="1">
                <a:solidFill>
                  <a:srgbClr val="000000"/>
                </a:solidFill>
                <a:latin typeface="楷体" panose="02010609060101010101" charset="-122"/>
                <a:ea typeface="楷体" panose="02010609060101010101" charset="-122"/>
                <a:sym typeface="+mn-ea"/>
              </a:rPr>
              <a:t>特殊业务的审核规范</a:t>
            </a:r>
            <a:r>
              <a:rPr lang="zh-CN" altLang="en-US" b="1" dirty="0"/>
              <a:t/>
            </a:r>
            <a:br>
              <a:rPr lang="zh-CN" altLang="en-US" b="1" dirty="0"/>
            </a:b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dirty="0" smtClean="0">
                <a:solidFill>
                  <a:srgbClr val="000000"/>
                </a:solidFill>
                <a:latin typeface="黑体" panose="02010609060101010101" pitchFamily="49" charset="-122"/>
                <a:ea typeface="黑体" panose="02010609060101010101" pitchFamily="49" charset="-122"/>
              </a:rPr>
              <a:t>财产转移购付汇</a:t>
            </a:r>
            <a:endParaRPr lang="zh-CN" altLang="zh-CN" sz="2400" dirty="0">
              <a:solidFill>
                <a:srgbClr val="000000"/>
              </a:solidFill>
              <a:latin typeface="黑体" panose="02010609060101010101" pitchFamily="49" charset="-122"/>
              <a:ea typeface="黑体" panose="02010609060101010101" pitchFamily="49" charset="-122"/>
            </a:endParaRPr>
          </a:p>
        </p:txBody>
      </p:sp>
      <p:graphicFrame>
        <p:nvGraphicFramePr>
          <p:cNvPr id="2" name="图示 1"/>
          <p:cNvGraphicFramePr/>
          <p:nvPr>
            <p:extLst>
              <p:ext uri="{D42A27DB-BD31-4B8C-83A1-F6EECF244321}">
                <p14:modId xmlns:p14="http://schemas.microsoft.com/office/powerpoint/2010/main" val="1771568637"/>
              </p:ext>
            </p:extLst>
          </p:nvPr>
        </p:nvGraphicFramePr>
        <p:xfrm>
          <a:off x="2032000" y="1703090"/>
          <a:ext cx="9570192" cy="443524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31103930"/>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69</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dirty="0">
                <a:latin typeface="楷体" panose="02010609060101010101" pitchFamily="49" charset="-122"/>
                <a:ea typeface="楷体" panose="02010609060101010101" pitchFamily="49" charset="-122"/>
                <a:sym typeface="+mn-ea"/>
              </a:rPr>
              <a:t>四、几</a:t>
            </a:r>
            <a:r>
              <a:rPr lang="zh-CN" altLang="en-US" noProof="1">
                <a:solidFill>
                  <a:srgbClr val="000000"/>
                </a:solidFill>
                <a:latin typeface="楷体" panose="02010609060101010101" pitchFamily="49" charset="-122"/>
                <a:ea typeface="楷体" panose="02010609060101010101" pitchFamily="49" charset="-122"/>
                <a:sym typeface="+mn-ea"/>
              </a:rPr>
              <a:t>类</a:t>
            </a:r>
            <a:r>
              <a:rPr lang="zh-CN" altLang="en-US" noProof="1">
                <a:solidFill>
                  <a:srgbClr val="000000"/>
                </a:solidFill>
                <a:latin typeface="楷体" panose="02010609060101010101" charset="-122"/>
                <a:ea typeface="楷体" panose="02010609060101010101" charset="-122"/>
                <a:sym typeface="+mn-ea"/>
              </a:rPr>
              <a:t>特殊业务的审核规范</a:t>
            </a:r>
            <a:r>
              <a:rPr lang="zh-CN" altLang="en-US" b="1" dirty="0"/>
              <a:t/>
            </a:r>
            <a:br>
              <a:rPr lang="zh-CN" altLang="en-US" b="1" dirty="0"/>
            </a:b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dirty="0" smtClean="0">
                <a:solidFill>
                  <a:srgbClr val="000000"/>
                </a:solidFill>
                <a:latin typeface="黑体" panose="02010609060101010101" pitchFamily="49" charset="-122"/>
                <a:ea typeface="黑体" panose="02010609060101010101" pitchFamily="49" charset="-122"/>
              </a:rPr>
              <a:t>电子银行业务</a:t>
            </a:r>
            <a:endParaRPr lang="zh-CN" altLang="zh-CN" sz="2400" dirty="0">
              <a:solidFill>
                <a:srgbClr val="000000"/>
              </a:solidFill>
              <a:latin typeface="黑体" panose="02010609060101010101" pitchFamily="49" charset="-122"/>
              <a:ea typeface="黑体" panose="02010609060101010101" pitchFamily="49" charset="-122"/>
            </a:endParaRPr>
          </a:p>
        </p:txBody>
      </p:sp>
      <p:graphicFrame>
        <p:nvGraphicFramePr>
          <p:cNvPr id="2" name="图示 1"/>
          <p:cNvGraphicFramePr/>
          <p:nvPr>
            <p:extLst>
              <p:ext uri="{D42A27DB-BD31-4B8C-83A1-F6EECF244321}">
                <p14:modId xmlns:p14="http://schemas.microsoft.com/office/powerpoint/2010/main" val="2444398074"/>
              </p:ext>
            </p:extLst>
          </p:nvPr>
        </p:nvGraphicFramePr>
        <p:xfrm>
          <a:off x="2032000" y="1241425"/>
          <a:ext cx="8128000" cy="48969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480835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7</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sym typeface="+mn-ea"/>
              </a:rPr>
              <a:t>二、总体</a:t>
            </a:r>
            <a:r>
              <a:rPr lang="zh-CN" altLang="en-US" noProof="1" smtClean="0">
                <a:solidFill>
                  <a:srgbClr val="000000"/>
                </a:solidFill>
                <a:latin typeface="楷体" panose="02010609060101010101" charset="-122"/>
                <a:ea typeface="楷体" panose="02010609060101010101" charset="-122"/>
                <a:sym typeface="+mn-ea"/>
              </a:rPr>
              <a:t>要求</a:t>
            </a: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738664"/>
          </a:xfrm>
          <a:prstGeom prst="rect">
            <a:avLst/>
          </a:prstGeom>
          <a:noFill/>
          <a:ln w="9525">
            <a:noFill/>
          </a:ln>
        </p:spPr>
        <p:txBody>
          <a:bodyPr wrap="square" anchor="t">
            <a:spAutoFit/>
          </a:bodyPr>
          <a:lstStyle/>
          <a:p>
            <a:pPr eaLnBrk="0" hangingPunct="0"/>
            <a:r>
              <a:rPr lang="zh-CN" altLang="en-US" sz="2400" b="1" dirty="0">
                <a:solidFill>
                  <a:srgbClr val="000000"/>
                </a:solidFill>
                <a:latin typeface="黑体" panose="02010609060101010101" charset="-122"/>
                <a:ea typeface="黑体" panose="02010609060101010101" charset="-122"/>
              </a:rPr>
              <a:t>一</a:t>
            </a:r>
            <a:r>
              <a:rPr lang="zh-CN" altLang="en-US" sz="2400" b="1" dirty="0" smtClean="0">
                <a:solidFill>
                  <a:srgbClr val="000000"/>
                </a:solidFill>
                <a:latin typeface="黑体" panose="02010609060101010101" charset="-122"/>
                <a:ea typeface="黑体" panose="02010609060101010101" charset="-122"/>
              </a:rPr>
              <a:t>、客户身份识别</a:t>
            </a:r>
            <a:endParaRPr lang="en-US" altLang="zh-CN" sz="2400" b="1" dirty="0" smtClean="0">
              <a:solidFill>
                <a:srgbClr val="000000"/>
              </a:solidFill>
              <a:latin typeface="黑体" panose="02010609060101010101" charset="-122"/>
              <a:ea typeface="黑体" panose="02010609060101010101" charset="-122"/>
            </a:endParaRPr>
          </a:p>
          <a:p>
            <a:pPr eaLnBrk="0" hangingPunct="0"/>
            <a:r>
              <a:rPr lang="en-US" altLang="zh-CN" dirty="0" smtClean="0">
                <a:solidFill>
                  <a:srgbClr val="000000"/>
                </a:solidFill>
                <a:latin typeface="仿宋" panose="02010609060101010101" pitchFamily="49" charset="-122"/>
                <a:ea typeface="仿宋" panose="02010609060101010101" pitchFamily="49" charset="-122"/>
              </a:rPr>
              <a:t>    </a:t>
            </a:r>
            <a:endParaRPr lang="zh-CN" altLang="en-US" dirty="0">
              <a:solidFill>
                <a:srgbClr val="000000"/>
              </a:solidFill>
              <a:latin typeface="仿宋" panose="02010609060101010101" pitchFamily="49" charset="-122"/>
              <a:ea typeface="仿宋" panose="02010609060101010101" pitchFamily="49" charset="-122"/>
            </a:endParaRPr>
          </a:p>
        </p:txBody>
      </p:sp>
      <p:sp>
        <p:nvSpPr>
          <p:cNvPr id="30723" name="文本框 2"/>
          <p:cNvSpPr txBox="1"/>
          <p:nvPr/>
        </p:nvSpPr>
        <p:spPr>
          <a:xfrm>
            <a:off x="1466215" y="1794292"/>
            <a:ext cx="9259570" cy="1323439"/>
          </a:xfrm>
          <a:prstGeom prst="rect">
            <a:avLst/>
          </a:prstGeom>
          <a:noFill/>
          <a:ln w="9525">
            <a:noFill/>
          </a:ln>
        </p:spPr>
        <p:txBody>
          <a:bodyPr wrap="square" anchor="t">
            <a:spAutoFit/>
          </a:bodyPr>
          <a:lstStyle/>
          <a:p>
            <a:r>
              <a:rPr lang="en-US" altLang="zh-CN" sz="2000" dirty="0" smtClean="0">
                <a:solidFill>
                  <a:srgbClr val="000000"/>
                </a:solidFill>
                <a:latin typeface="仿宋" panose="02010609060101010101" pitchFamily="49" charset="-122"/>
                <a:ea typeface="仿宋" panose="02010609060101010101" pitchFamily="49" charset="-122"/>
              </a:rPr>
              <a:t>    </a:t>
            </a:r>
            <a:r>
              <a:rPr lang="zh-CN" altLang="zh-CN" sz="2000" dirty="0" smtClean="0">
                <a:solidFill>
                  <a:srgbClr val="000000"/>
                </a:solidFill>
                <a:latin typeface="仿宋" panose="02010609060101010101" pitchFamily="49" charset="-122"/>
                <a:ea typeface="仿宋" panose="02010609060101010101" pitchFamily="49" charset="-122"/>
              </a:rPr>
              <a:t>如</a:t>
            </a:r>
            <a:r>
              <a:rPr lang="zh-CN" altLang="zh-CN" sz="2000" dirty="0">
                <a:solidFill>
                  <a:srgbClr val="000000"/>
                </a:solidFill>
                <a:latin typeface="仿宋" panose="02010609060101010101" pitchFamily="49" charset="-122"/>
                <a:ea typeface="仿宋" panose="02010609060101010101" pitchFamily="49" charset="-122"/>
              </a:rPr>
              <a:t>银行在办理客户身份确认过程中，在</a:t>
            </a:r>
            <a:r>
              <a:rPr lang="zh-CN" altLang="zh-CN" sz="2000" dirty="0" smtClean="0">
                <a:solidFill>
                  <a:srgbClr val="000000"/>
                </a:solidFill>
                <a:latin typeface="仿宋" panose="02010609060101010101" pitchFamily="49" charset="-122"/>
                <a:ea typeface="仿宋" panose="02010609060101010101" pitchFamily="49" charset="-122"/>
              </a:rPr>
              <a:t>审核</a:t>
            </a:r>
            <a:r>
              <a:rPr lang="zh-CN" altLang="en-US" sz="2000" dirty="0" smtClean="0">
                <a:solidFill>
                  <a:srgbClr val="000000"/>
                </a:solidFill>
                <a:latin typeface="仿宋" panose="02010609060101010101" pitchFamily="49" charset="-122"/>
                <a:ea typeface="仿宋" panose="02010609060101010101" pitchFamily="49" charset="-122"/>
              </a:rPr>
              <a:t>前述</a:t>
            </a:r>
            <a:r>
              <a:rPr lang="zh-CN" altLang="zh-CN" sz="2000" dirty="0" smtClean="0">
                <a:solidFill>
                  <a:srgbClr val="000000"/>
                </a:solidFill>
                <a:latin typeface="仿宋" panose="02010609060101010101" pitchFamily="49" charset="-122"/>
                <a:ea typeface="仿宋" panose="02010609060101010101" pitchFamily="49" charset="-122"/>
              </a:rPr>
              <a:t>身份</a:t>
            </a:r>
            <a:r>
              <a:rPr lang="zh-CN" altLang="zh-CN" sz="2000" dirty="0">
                <a:solidFill>
                  <a:srgbClr val="000000"/>
                </a:solidFill>
                <a:latin typeface="仿宋" panose="02010609060101010101" pitchFamily="49" charset="-122"/>
                <a:ea typeface="仿宋" panose="02010609060101010101" pitchFamily="49" charset="-122"/>
              </a:rPr>
              <a:t>证明资料</a:t>
            </a:r>
            <a:r>
              <a:rPr lang="zh-CN" altLang="zh-CN" sz="2000" dirty="0" smtClean="0">
                <a:solidFill>
                  <a:srgbClr val="000000"/>
                </a:solidFill>
                <a:latin typeface="仿宋" panose="02010609060101010101" pitchFamily="49" charset="-122"/>
                <a:ea typeface="仿宋" panose="02010609060101010101" pitchFamily="49" charset="-122"/>
              </a:rPr>
              <a:t>后仍</a:t>
            </a:r>
            <a:r>
              <a:rPr lang="zh-CN" altLang="zh-CN" sz="2000" dirty="0">
                <a:solidFill>
                  <a:srgbClr val="000000"/>
                </a:solidFill>
                <a:latin typeface="仿宋" panose="02010609060101010101" pitchFamily="49" charset="-122"/>
                <a:ea typeface="仿宋" panose="02010609060101010101" pitchFamily="49" charset="-122"/>
              </a:rPr>
              <a:t>无法有效确认客户基本情况的，可要求客户提供辅助身份证明材料</a:t>
            </a:r>
            <a:r>
              <a:rPr lang="en-US" altLang="zh-CN" sz="2000" dirty="0">
                <a:solidFill>
                  <a:srgbClr val="000000"/>
                </a:solidFill>
                <a:latin typeface="仿宋" panose="02010609060101010101" pitchFamily="49" charset="-122"/>
                <a:ea typeface="仿宋" panose="02010609060101010101" pitchFamily="49" charset="-122"/>
              </a:rPr>
              <a:t>,</a:t>
            </a:r>
            <a:r>
              <a:rPr lang="zh-CN" altLang="zh-CN" sz="2000" dirty="0">
                <a:solidFill>
                  <a:srgbClr val="000000"/>
                </a:solidFill>
                <a:latin typeface="仿宋" panose="02010609060101010101" pitchFamily="49" charset="-122"/>
                <a:ea typeface="仿宋" panose="02010609060101010101" pitchFamily="49" charset="-122"/>
              </a:rPr>
              <a:t>必要时可拒绝其办理业务申请</a:t>
            </a:r>
            <a:r>
              <a:rPr lang="zh-CN" altLang="zh-CN" sz="2000" dirty="0" smtClean="0">
                <a:solidFill>
                  <a:srgbClr val="000000"/>
                </a:solidFill>
                <a:latin typeface="仿宋" panose="02010609060101010101" pitchFamily="49" charset="-122"/>
                <a:ea typeface="仿宋" panose="02010609060101010101" pitchFamily="49" charset="-122"/>
              </a:rPr>
              <a:t>。辅助</a:t>
            </a:r>
            <a:r>
              <a:rPr lang="zh-CN" altLang="zh-CN" sz="2000" dirty="0">
                <a:solidFill>
                  <a:srgbClr val="000000"/>
                </a:solidFill>
                <a:latin typeface="仿宋" panose="02010609060101010101" pitchFamily="49" charset="-122"/>
                <a:ea typeface="仿宋" panose="02010609060101010101" pitchFamily="49" charset="-122"/>
              </a:rPr>
              <a:t>身份证明材料包括但不限于</a:t>
            </a:r>
            <a:r>
              <a:rPr lang="zh-CN" altLang="zh-CN" sz="2000" dirty="0" smtClean="0">
                <a:solidFill>
                  <a:srgbClr val="000000"/>
                </a:solidFill>
                <a:latin typeface="仿宋" panose="02010609060101010101" pitchFamily="49" charset="-122"/>
                <a:ea typeface="仿宋" panose="02010609060101010101" pitchFamily="49" charset="-122"/>
              </a:rPr>
              <a:t>：</a:t>
            </a:r>
            <a:endParaRPr lang="en-US" altLang="zh-CN" sz="2000" dirty="0" smtClean="0">
              <a:solidFill>
                <a:srgbClr val="000000"/>
              </a:solidFill>
              <a:latin typeface="仿宋" panose="02010609060101010101" pitchFamily="49" charset="-122"/>
              <a:ea typeface="仿宋" panose="02010609060101010101" pitchFamily="49" charset="-122"/>
            </a:endParaRPr>
          </a:p>
          <a:p>
            <a:pPr marL="228600" lvl="1" eaLnBrk="0" hangingPunct="0"/>
            <a:r>
              <a:rPr lang="en-US" altLang="zh-CN" sz="2000" b="1" dirty="0" smtClean="0">
                <a:solidFill>
                  <a:srgbClr val="000000"/>
                </a:solidFill>
                <a:latin typeface="仿宋" panose="02010609060101010101" pitchFamily="49" charset="-122"/>
                <a:ea typeface="仿宋" panose="02010609060101010101" pitchFamily="49" charset="-122"/>
              </a:rPr>
              <a:t>    </a:t>
            </a:r>
            <a:endParaRPr lang="zh-CN" altLang="zh-CN" sz="2000" b="1" dirty="0">
              <a:solidFill>
                <a:srgbClr val="000000"/>
              </a:solidFill>
              <a:latin typeface="仿宋" panose="02010609060101010101" pitchFamily="49" charset="-122"/>
              <a:ea typeface="仿宋" panose="02010609060101010101" pitchFamily="49"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2021775079"/>
              </p:ext>
            </p:extLst>
          </p:nvPr>
        </p:nvGraphicFramePr>
        <p:xfrm>
          <a:off x="1746997" y="2861427"/>
          <a:ext cx="8632037" cy="3073400"/>
        </p:xfrm>
        <a:graphic>
          <a:graphicData uri="http://schemas.openxmlformats.org/drawingml/2006/table">
            <a:tbl>
              <a:tblPr firstRow="1" bandRow="1">
                <a:tableStyleId>{5C22544A-7EE6-4342-B048-85BDC9FD1C3A}</a:tableStyleId>
              </a:tblPr>
              <a:tblGrid>
                <a:gridCol w="2409372"/>
                <a:gridCol w="6222665"/>
              </a:tblGrid>
              <a:tr h="370840">
                <a:tc>
                  <a:txBody>
                    <a:bodyPr/>
                    <a:lstStyle/>
                    <a:p>
                      <a:pPr algn="ctr"/>
                      <a:r>
                        <a:rPr lang="zh-CN" altLang="en-US" dirty="0" smtClean="0">
                          <a:latin typeface="仿宋" panose="02010609060101010101" pitchFamily="49" charset="-122"/>
                          <a:ea typeface="仿宋" panose="02010609060101010101" pitchFamily="49" charset="-122"/>
                        </a:rPr>
                        <a:t>客户身份</a:t>
                      </a:r>
                      <a:endParaRPr lang="zh-CN" altLang="en-US" dirty="0">
                        <a:latin typeface="仿宋" panose="02010609060101010101" pitchFamily="49" charset="-122"/>
                        <a:ea typeface="仿宋" panose="02010609060101010101" pitchFamily="49" charset="-122"/>
                      </a:endParaRPr>
                    </a:p>
                  </a:txBody>
                  <a:tcPr/>
                </a:tc>
                <a:tc>
                  <a:txBody>
                    <a:bodyPr/>
                    <a:lstStyle/>
                    <a:p>
                      <a:pPr algn="ctr"/>
                      <a:r>
                        <a:rPr lang="zh-CN" altLang="en-US" dirty="0" smtClean="0">
                          <a:latin typeface="仿宋" panose="02010609060101010101" pitchFamily="49" charset="-122"/>
                          <a:ea typeface="仿宋" panose="02010609060101010101" pitchFamily="49" charset="-122"/>
                        </a:rPr>
                        <a:t>辅助证明材料</a:t>
                      </a:r>
                      <a:endParaRPr lang="zh-CN" altLang="en-US" dirty="0">
                        <a:latin typeface="仿宋" panose="02010609060101010101" pitchFamily="49" charset="-122"/>
                        <a:ea typeface="仿宋" panose="02010609060101010101" pitchFamily="49" charset="-122"/>
                      </a:endParaRPr>
                    </a:p>
                  </a:txBody>
                  <a:tcPr/>
                </a:tc>
              </a:tr>
              <a:tr h="370840">
                <a:tc>
                  <a:txBody>
                    <a:bodyPr/>
                    <a:lstStyle/>
                    <a:p>
                      <a:pPr algn="ctr"/>
                      <a:r>
                        <a:rPr lang="zh-CN" altLang="zh-CN" sz="1700" dirty="0" smtClean="0">
                          <a:solidFill>
                            <a:srgbClr val="000000"/>
                          </a:solidFill>
                          <a:latin typeface="仿宋" panose="02010609060101010101" pitchFamily="49" charset="-122"/>
                          <a:ea typeface="仿宋" panose="02010609060101010101" pitchFamily="49" charset="-122"/>
                        </a:rPr>
                        <a:t>境内个人</a:t>
                      </a:r>
                      <a:endParaRPr lang="zh-CN" altLang="en-US" sz="1700" dirty="0">
                        <a:latin typeface="仿宋" panose="02010609060101010101" pitchFamily="49" charset="-122"/>
                        <a:ea typeface="仿宋" panose="02010609060101010101" pitchFamily="49" charset="-122"/>
                      </a:endParaRPr>
                    </a:p>
                  </a:txBody>
                  <a:tcPr/>
                </a:tc>
                <a:tc>
                  <a:txBody>
                    <a:bodyPr/>
                    <a:lstStyle/>
                    <a:p>
                      <a:r>
                        <a:rPr lang="zh-CN" altLang="en-US" sz="1700" dirty="0" smtClean="0">
                          <a:solidFill>
                            <a:srgbClr val="000000"/>
                          </a:solidFill>
                          <a:latin typeface="仿宋" panose="02010609060101010101" pitchFamily="49" charset="-122"/>
                          <a:ea typeface="仿宋" panose="02010609060101010101" pitchFamily="49" charset="-122"/>
                        </a:rPr>
                        <a:t>本人</a:t>
                      </a:r>
                      <a:r>
                        <a:rPr lang="zh-CN" altLang="zh-CN" sz="1700" dirty="0" smtClean="0">
                          <a:solidFill>
                            <a:srgbClr val="000000"/>
                          </a:solidFill>
                          <a:latin typeface="仿宋" panose="02010609060101010101" pitchFamily="49" charset="-122"/>
                          <a:ea typeface="仿宋" panose="02010609060101010101" pitchFamily="49" charset="-122"/>
                        </a:rPr>
                        <a:t>户口簿、护照、机动车驾驶证、居住证、社会保障卡、</a:t>
                      </a:r>
                      <a:endParaRPr lang="en-US" altLang="zh-CN" sz="1700" dirty="0" smtClean="0">
                        <a:solidFill>
                          <a:srgbClr val="000000"/>
                        </a:solidFill>
                        <a:latin typeface="仿宋" panose="02010609060101010101" pitchFamily="49" charset="-122"/>
                        <a:ea typeface="仿宋" panose="02010609060101010101" pitchFamily="49" charset="-122"/>
                      </a:endParaRPr>
                    </a:p>
                    <a:p>
                      <a:r>
                        <a:rPr lang="zh-CN" altLang="zh-CN" sz="1700" dirty="0" smtClean="0">
                          <a:solidFill>
                            <a:srgbClr val="000000"/>
                          </a:solidFill>
                          <a:latin typeface="仿宋" panose="02010609060101010101" pitchFamily="49" charset="-122"/>
                          <a:ea typeface="仿宋" panose="02010609060101010101" pitchFamily="49" charset="-122"/>
                        </a:rPr>
                        <a:t>公安机关出具的户籍证明、工作证</a:t>
                      </a:r>
                      <a:endParaRPr lang="zh-CN" altLang="en-US" sz="1700" dirty="0">
                        <a:latin typeface="仿宋" panose="02010609060101010101" pitchFamily="49" charset="-122"/>
                        <a:ea typeface="仿宋" panose="02010609060101010101" pitchFamily="49" charset="-122"/>
                      </a:endParaRPr>
                    </a:p>
                  </a:txBody>
                  <a:tcPr/>
                </a:tc>
              </a:tr>
              <a:tr h="370840">
                <a:tc>
                  <a:txBody>
                    <a:bodyPr/>
                    <a:lstStyle/>
                    <a:p>
                      <a:pPr algn="ctr"/>
                      <a:r>
                        <a:rPr lang="zh-CN" altLang="zh-CN" sz="1700" dirty="0" smtClean="0">
                          <a:solidFill>
                            <a:srgbClr val="000000"/>
                          </a:solidFill>
                          <a:latin typeface="仿宋" panose="02010609060101010101" pitchFamily="49" charset="-122"/>
                          <a:ea typeface="仿宋" panose="02010609060101010101" pitchFamily="49" charset="-122"/>
                        </a:rPr>
                        <a:t>港澳居民</a:t>
                      </a:r>
                      <a:endParaRPr lang="zh-CN" altLang="en-US" sz="1700" dirty="0">
                        <a:latin typeface="仿宋" panose="02010609060101010101" pitchFamily="49" charset="-122"/>
                        <a:ea typeface="仿宋" panose="02010609060101010101" pitchFamily="49" charset="-122"/>
                      </a:endParaRPr>
                    </a:p>
                  </a:txBody>
                  <a:tcPr/>
                </a:tc>
                <a:tc>
                  <a:txBody>
                    <a:bodyPr/>
                    <a:lstStyle/>
                    <a:p>
                      <a:r>
                        <a:rPr lang="zh-CN" altLang="zh-CN" sz="1700" dirty="0" smtClean="0">
                          <a:solidFill>
                            <a:srgbClr val="000000"/>
                          </a:solidFill>
                          <a:latin typeface="仿宋" panose="02010609060101010101" pitchFamily="49" charset="-122"/>
                          <a:ea typeface="仿宋" panose="02010609060101010101" pitchFamily="49" charset="-122"/>
                        </a:rPr>
                        <a:t>香港、澳门特别行政区居民身份证</a:t>
                      </a:r>
                      <a:endParaRPr lang="zh-CN" altLang="en-US" sz="1700" dirty="0">
                        <a:latin typeface="仿宋" panose="02010609060101010101" pitchFamily="49" charset="-122"/>
                        <a:ea typeface="仿宋" panose="02010609060101010101" pitchFamily="49" charset="-122"/>
                      </a:endParaRPr>
                    </a:p>
                  </a:txBody>
                  <a:tcPr/>
                </a:tc>
              </a:tr>
              <a:tr h="370840">
                <a:tc>
                  <a:txBody>
                    <a:bodyPr/>
                    <a:lstStyle/>
                    <a:p>
                      <a:pPr algn="ctr"/>
                      <a:r>
                        <a:rPr lang="zh-CN" altLang="zh-CN" sz="1700" dirty="0" smtClean="0">
                          <a:solidFill>
                            <a:srgbClr val="000000"/>
                          </a:solidFill>
                          <a:latin typeface="仿宋" panose="02010609060101010101" pitchFamily="49" charset="-122"/>
                          <a:ea typeface="仿宋" panose="02010609060101010101" pitchFamily="49" charset="-122"/>
                        </a:rPr>
                        <a:t>台湾地区居民</a:t>
                      </a:r>
                      <a:endParaRPr lang="zh-CN" altLang="en-US" sz="1700" dirty="0">
                        <a:latin typeface="仿宋" panose="02010609060101010101" pitchFamily="49" charset="-122"/>
                        <a:ea typeface="仿宋" panose="02010609060101010101" pitchFamily="49" charset="-122"/>
                      </a:endParaRPr>
                    </a:p>
                  </a:txBody>
                  <a:tcPr/>
                </a:tc>
                <a:tc>
                  <a:txBody>
                    <a:bodyPr/>
                    <a:lstStyle/>
                    <a:p>
                      <a:r>
                        <a:rPr lang="zh-CN" altLang="zh-CN" sz="1700" dirty="0" smtClean="0">
                          <a:solidFill>
                            <a:srgbClr val="000000"/>
                          </a:solidFill>
                          <a:latin typeface="仿宋" panose="02010609060101010101" pitchFamily="49" charset="-122"/>
                          <a:ea typeface="仿宋" panose="02010609060101010101" pitchFamily="49" charset="-122"/>
                        </a:rPr>
                        <a:t>在台湾居住的有效身份证明</a:t>
                      </a:r>
                      <a:endParaRPr lang="zh-CN" altLang="en-US" sz="1700" dirty="0">
                        <a:latin typeface="仿宋" panose="02010609060101010101" pitchFamily="49" charset="-122"/>
                        <a:ea typeface="仿宋" panose="02010609060101010101" pitchFamily="49" charset="-122"/>
                      </a:endParaRPr>
                    </a:p>
                  </a:txBody>
                  <a:tcPr/>
                </a:tc>
              </a:tr>
              <a:tr h="370840">
                <a:tc>
                  <a:txBody>
                    <a:bodyPr/>
                    <a:lstStyle/>
                    <a:p>
                      <a:pPr algn="ctr"/>
                      <a:r>
                        <a:rPr lang="zh-CN" altLang="zh-CN" sz="1700" dirty="0" smtClean="0">
                          <a:solidFill>
                            <a:srgbClr val="000000"/>
                          </a:solidFill>
                          <a:latin typeface="仿宋" panose="02010609060101010101" pitchFamily="49" charset="-122"/>
                          <a:ea typeface="仿宋" panose="02010609060101010101" pitchFamily="49" charset="-122"/>
                        </a:rPr>
                        <a:t>定居国外的中国公民</a:t>
                      </a:r>
                      <a:endParaRPr lang="zh-CN" altLang="en-US" sz="1700" dirty="0">
                        <a:latin typeface="仿宋" panose="02010609060101010101" pitchFamily="49" charset="-122"/>
                        <a:ea typeface="仿宋" panose="02010609060101010101" pitchFamily="49" charset="-122"/>
                      </a:endParaRPr>
                    </a:p>
                  </a:txBody>
                  <a:tcPr/>
                </a:tc>
                <a:tc>
                  <a:txBody>
                    <a:bodyPr/>
                    <a:lstStyle/>
                    <a:p>
                      <a:r>
                        <a:rPr lang="zh-CN" altLang="zh-CN" sz="1700" dirty="0" smtClean="0">
                          <a:solidFill>
                            <a:srgbClr val="000000"/>
                          </a:solidFill>
                          <a:latin typeface="仿宋" panose="02010609060101010101" pitchFamily="49" charset="-122"/>
                          <a:ea typeface="仿宋" panose="02010609060101010101" pitchFamily="49" charset="-122"/>
                        </a:rPr>
                        <a:t>定居国外的证明文件</a:t>
                      </a:r>
                      <a:endParaRPr lang="zh-CN" altLang="en-US" sz="1700" dirty="0">
                        <a:latin typeface="仿宋" panose="02010609060101010101" pitchFamily="49" charset="-122"/>
                        <a:ea typeface="仿宋" panose="02010609060101010101" pitchFamily="49" charset="-122"/>
                      </a:endParaRPr>
                    </a:p>
                  </a:txBody>
                  <a:tcPr/>
                </a:tc>
              </a:tr>
              <a:tr h="370840">
                <a:tc>
                  <a:txBody>
                    <a:bodyPr/>
                    <a:lstStyle/>
                    <a:p>
                      <a:pPr algn="ctr"/>
                      <a:r>
                        <a:rPr lang="zh-CN" altLang="zh-CN" sz="1700" dirty="0" smtClean="0">
                          <a:solidFill>
                            <a:srgbClr val="000000"/>
                          </a:solidFill>
                          <a:latin typeface="仿宋" panose="02010609060101010101" pitchFamily="49" charset="-122"/>
                          <a:ea typeface="仿宋" panose="02010609060101010101" pitchFamily="49" charset="-122"/>
                        </a:rPr>
                        <a:t>外国公民</a:t>
                      </a:r>
                      <a:endParaRPr lang="zh-CN" altLang="en-US" sz="1700" dirty="0">
                        <a:latin typeface="仿宋" panose="02010609060101010101" pitchFamily="49" charset="-122"/>
                        <a:ea typeface="仿宋" panose="02010609060101010101" pitchFamily="49" charset="-122"/>
                      </a:endParaRPr>
                    </a:p>
                  </a:txBody>
                  <a:tcPr/>
                </a:tc>
                <a:tc>
                  <a:txBody>
                    <a:bodyPr/>
                    <a:lstStyle/>
                    <a:p>
                      <a:r>
                        <a:rPr lang="zh-CN" altLang="zh-CN" sz="1700" dirty="0" smtClean="0">
                          <a:solidFill>
                            <a:srgbClr val="000000"/>
                          </a:solidFill>
                          <a:latin typeface="仿宋" panose="02010609060101010101" pitchFamily="49" charset="-122"/>
                          <a:ea typeface="仿宋" panose="02010609060101010101" pitchFamily="49" charset="-122"/>
                        </a:rPr>
                        <a:t>外国居民身份证、使领馆人员身份证件或者机动车驾驶证等其他带有照片的身份证件</a:t>
                      </a:r>
                      <a:endParaRPr lang="zh-CN" altLang="en-US" sz="1700" dirty="0">
                        <a:latin typeface="仿宋" panose="02010609060101010101" pitchFamily="49" charset="-122"/>
                        <a:ea typeface="仿宋" panose="02010609060101010101" pitchFamily="49" charset="-122"/>
                      </a:endParaRPr>
                    </a:p>
                  </a:txBody>
                  <a:tcPr/>
                </a:tc>
              </a:tr>
              <a:tr h="370840">
                <a:tc>
                  <a:txBody>
                    <a:bodyPr/>
                    <a:lstStyle/>
                    <a:p>
                      <a:pPr algn="ctr"/>
                      <a:r>
                        <a:rPr lang="zh-CN" altLang="en-US" sz="1700" dirty="0" smtClean="0">
                          <a:latin typeface="仿宋" panose="02010609060101010101" pitchFamily="49" charset="-122"/>
                          <a:ea typeface="仿宋" panose="02010609060101010101" pitchFamily="49" charset="-122"/>
                        </a:rPr>
                        <a:t>适用所有</a:t>
                      </a:r>
                      <a:endParaRPr lang="zh-CN" altLang="en-US" sz="1700" dirty="0">
                        <a:latin typeface="仿宋" panose="02010609060101010101" pitchFamily="49" charset="-122"/>
                        <a:ea typeface="仿宋" panose="02010609060101010101" pitchFamily="49" charset="-122"/>
                      </a:endParaRPr>
                    </a:p>
                  </a:txBody>
                  <a:tcPr/>
                </a:tc>
                <a:tc>
                  <a:txBody>
                    <a:bodyPr/>
                    <a:lstStyle/>
                    <a:p>
                      <a:r>
                        <a:rPr lang="zh-CN" altLang="en-US" sz="1700" dirty="0" smtClean="0">
                          <a:solidFill>
                            <a:srgbClr val="000000"/>
                          </a:solidFill>
                          <a:latin typeface="仿宋" panose="02010609060101010101" pitchFamily="49" charset="-122"/>
                          <a:ea typeface="仿宋" panose="02010609060101010101" pitchFamily="49" charset="-122"/>
                        </a:rPr>
                        <a:t>本人</a:t>
                      </a:r>
                      <a:r>
                        <a:rPr lang="zh-CN" altLang="zh-CN" sz="1700" dirty="0" smtClean="0">
                          <a:solidFill>
                            <a:srgbClr val="000000"/>
                          </a:solidFill>
                          <a:latin typeface="仿宋" panose="02010609060101010101" pitchFamily="49" charset="-122"/>
                          <a:ea typeface="仿宋" panose="02010609060101010101" pitchFamily="49" charset="-122"/>
                        </a:rPr>
                        <a:t>完税证明、水电煤缴费单等税费凭证</a:t>
                      </a:r>
                      <a:endParaRPr lang="zh-CN" altLang="en-US" sz="1700" dirty="0">
                        <a:latin typeface="仿宋" panose="02010609060101010101" pitchFamily="49" charset="-122"/>
                        <a:ea typeface="仿宋" panose="02010609060101010101" pitchFamily="49" charset="-122"/>
                      </a:endParaRPr>
                    </a:p>
                  </a:txBody>
                  <a:tcPr/>
                </a:tc>
              </a:tr>
            </a:tbl>
          </a:graphicData>
        </a:graphic>
      </p:graphicFrame>
    </p:spTree>
    <p:extLst>
      <p:ext uri="{BB962C8B-B14F-4D97-AF65-F5344CB8AC3E}">
        <p14:creationId xmlns:p14="http://schemas.microsoft.com/office/powerpoint/2010/main" val="368982037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70</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dirty="0">
                <a:latin typeface="楷体" panose="02010609060101010101" pitchFamily="49" charset="-122"/>
                <a:ea typeface="楷体" panose="02010609060101010101" pitchFamily="49" charset="-122"/>
                <a:sym typeface="+mn-ea"/>
              </a:rPr>
              <a:t>四、几</a:t>
            </a:r>
            <a:r>
              <a:rPr lang="zh-CN" altLang="en-US" noProof="1">
                <a:solidFill>
                  <a:srgbClr val="000000"/>
                </a:solidFill>
                <a:latin typeface="楷体" panose="02010609060101010101" pitchFamily="49" charset="-122"/>
                <a:ea typeface="楷体" panose="02010609060101010101" pitchFamily="49" charset="-122"/>
                <a:sym typeface="+mn-ea"/>
              </a:rPr>
              <a:t>类</a:t>
            </a:r>
            <a:r>
              <a:rPr lang="zh-CN" altLang="en-US" noProof="1">
                <a:solidFill>
                  <a:srgbClr val="000000"/>
                </a:solidFill>
                <a:latin typeface="楷体" panose="02010609060101010101" charset="-122"/>
                <a:ea typeface="楷体" panose="02010609060101010101" charset="-122"/>
                <a:sym typeface="+mn-ea"/>
              </a:rPr>
              <a:t>特殊业务的审核规范</a:t>
            </a:r>
            <a:r>
              <a:rPr lang="zh-CN" altLang="en-US" b="1" dirty="0"/>
              <a:t/>
            </a:r>
            <a:br>
              <a:rPr lang="zh-CN" altLang="en-US" b="1" dirty="0"/>
            </a:b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dirty="0" smtClean="0">
                <a:solidFill>
                  <a:srgbClr val="000000"/>
                </a:solidFill>
                <a:latin typeface="黑体" panose="02010609060101010101" pitchFamily="49" charset="-122"/>
                <a:ea typeface="黑体" panose="02010609060101010101" pitchFamily="49" charset="-122"/>
              </a:rPr>
              <a:t>电子银行业务</a:t>
            </a:r>
            <a:endParaRPr lang="zh-CN" altLang="zh-CN" sz="2400" dirty="0">
              <a:solidFill>
                <a:srgbClr val="000000"/>
              </a:solidFill>
              <a:latin typeface="黑体" panose="02010609060101010101" pitchFamily="49" charset="-122"/>
              <a:ea typeface="黑体" panose="02010609060101010101" pitchFamily="49" charset="-122"/>
            </a:endParaRPr>
          </a:p>
        </p:txBody>
      </p:sp>
      <p:sp>
        <p:nvSpPr>
          <p:cNvPr id="30723" name="文本框 2"/>
          <p:cNvSpPr txBox="1"/>
          <p:nvPr/>
        </p:nvSpPr>
        <p:spPr>
          <a:xfrm>
            <a:off x="1466215" y="1901174"/>
            <a:ext cx="9803468" cy="4555093"/>
          </a:xfrm>
          <a:prstGeom prst="rect">
            <a:avLst/>
          </a:prstGeom>
          <a:noFill/>
          <a:ln w="9525">
            <a:noFill/>
          </a:ln>
        </p:spPr>
        <p:txBody>
          <a:bodyPr wrap="square" anchor="t">
            <a:spAutoFit/>
          </a:bodyPr>
          <a:lstStyle/>
          <a:p>
            <a:pPr>
              <a:lnSpc>
                <a:spcPct val="150000"/>
              </a:lnSpc>
            </a:pPr>
            <a:r>
              <a:rPr lang="zh-CN" altLang="zh-CN" sz="2000" dirty="0" smtClean="0">
                <a:latin typeface="仿宋" panose="02010609060101010101" pitchFamily="49" charset="-122"/>
                <a:ea typeface="仿宋" panose="02010609060101010101" pitchFamily="49" charset="-122"/>
              </a:rPr>
              <a:t>银行</a:t>
            </a:r>
            <a:r>
              <a:rPr lang="zh-CN" altLang="zh-CN" sz="2000" dirty="0">
                <a:latin typeface="仿宋" panose="02010609060101010101" pitchFamily="49" charset="-122"/>
                <a:ea typeface="仿宋" panose="02010609060101010101" pitchFamily="49" charset="-122"/>
              </a:rPr>
              <a:t>应按以下要求履行业务准入风险防控：</a:t>
            </a:r>
            <a:endParaRPr lang="zh-CN" altLang="en-US" sz="2000" dirty="0">
              <a:latin typeface="仿宋" panose="02010609060101010101" pitchFamily="49" charset="-122"/>
              <a:ea typeface="仿宋" panose="02010609060101010101" pitchFamily="49" charset="-122"/>
            </a:endParaRPr>
          </a:p>
          <a:p>
            <a:pPr lvl="1" fontAlgn="b">
              <a:lnSpc>
                <a:spcPct val="150000"/>
              </a:lnSpc>
            </a:pPr>
            <a:r>
              <a:rPr lang="en-US" altLang="zh-CN" sz="2000" dirty="0" smtClean="0">
                <a:latin typeface="仿宋" panose="02010609060101010101" pitchFamily="49" charset="-122"/>
                <a:ea typeface="仿宋" panose="02010609060101010101" pitchFamily="49" charset="-122"/>
              </a:rPr>
              <a:t>1.</a:t>
            </a:r>
            <a:r>
              <a:rPr lang="zh-CN" altLang="en-US" sz="2000" dirty="0" smtClean="0">
                <a:latin typeface="仿宋" panose="02010609060101010101" pitchFamily="49" charset="-122"/>
                <a:ea typeface="仿宋" panose="02010609060101010101" pitchFamily="49" charset="-122"/>
              </a:rPr>
              <a:t>开通电子业务时对身份信息联网核查</a:t>
            </a:r>
            <a:endParaRPr lang="en-US" altLang="zh-CN" sz="2000" dirty="0" smtClean="0">
              <a:latin typeface="仿宋" panose="02010609060101010101" pitchFamily="49" charset="-122"/>
              <a:ea typeface="仿宋" panose="02010609060101010101" pitchFamily="49" charset="-122"/>
            </a:endParaRPr>
          </a:p>
          <a:p>
            <a:pPr lvl="1" fontAlgn="b">
              <a:lnSpc>
                <a:spcPct val="150000"/>
              </a:lnSpc>
            </a:pPr>
            <a:r>
              <a:rPr lang="en-US" altLang="zh-CN" sz="2000" dirty="0" smtClean="0">
                <a:latin typeface="仿宋" panose="02010609060101010101" pitchFamily="49" charset="-122"/>
                <a:ea typeface="仿宋" panose="02010609060101010101" pitchFamily="49" charset="-122"/>
              </a:rPr>
              <a:t>2.</a:t>
            </a:r>
            <a:r>
              <a:rPr lang="zh-CN" altLang="en-US" sz="2000" dirty="0" smtClean="0">
                <a:latin typeface="仿宋" panose="02010609060101010101" pitchFamily="49" charset="-122"/>
                <a:ea typeface="仿宋" panose="02010609060101010101" pitchFamily="49" charset="-122"/>
              </a:rPr>
              <a:t>本人办理</a:t>
            </a:r>
            <a:endParaRPr lang="en-US" altLang="zh-CN" sz="2000" dirty="0" smtClean="0">
              <a:latin typeface="仿宋" panose="02010609060101010101" pitchFamily="49" charset="-122"/>
              <a:ea typeface="仿宋" panose="02010609060101010101" pitchFamily="49" charset="-122"/>
            </a:endParaRPr>
          </a:p>
          <a:p>
            <a:pPr lvl="1" fontAlgn="b">
              <a:lnSpc>
                <a:spcPct val="150000"/>
              </a:lnSpc>
            </a:pPr>
            <a:r>
              <a:rPr lang="en-US" altLang="zh-CN" sz="2000" dirty="0" smtClean="0">
                <a:latin typeface="仿宋" panose="02010609060101010101" pitchFamily="49" charset="-122"/>
                <a:ea typeface="仿宋" panose="02010609060101010101" pitchFamily="49" charset="-122"/>
              </a:rPr>
              <a:t>3.</a:t>
            </a:r>
            <a:r>
              <a:rPr lang="zh-CN" altLang="en-US" sz="2000" dirty="0">
                <a:latin typeface="仿宋" panose="02010609060101010101" pitchFamily="49" charset="-122"/>
                <a:ea typeface="仿宋" panose="02010609060101010101" pitchFamily="49" charset="-122"/>
              </a:rPr>
              <a:t>一</a:t>
            </a:r>
            <a:r>
              <a:rPr lang="zh-CN" altLang="en-US" sz="2000" dirty="0" smtClean="0">
                <a:latin typeface="仿宋" panose="02010609060101010101" pitchFamily="49" charset="-122"/>
                <a:ea typeface="仿宋" panose="02010609060101010101" pitchFamily="49" charset="-122"/>
              </a:rPr>
              <a:t>个客户、一个银行、一个网银</a:t>
            </a:r>
            <a:endParaRPr lang="en-US" altLang="zh-CN" sz="2000" dirty="0" smtClean="0">
              <a:latin typeface="仿宋" panose="02010609060101010101" pitchFamily="49" charset="-122"/>
              <a:ea typeface="仿宋" panose="02010609060101010101" pitchFamily="49" charset="-122"/>
            </a:endParaRPr>
          </a:p>
          <a:p>
            <a:pPr lvl="1" fontAlgn="b">
              <a:lnSpc>
                <a:spcPct val="150000"/>
              </a:lnSpc>
            </a:pPr>
            <a:r>
              <a:rPr lang="en-US" altLang="zh-CN" sz="2000" dirty="0" smtClean="0">
                <a:latin typeface="仿宋" panose="02010609060101010101" pitchFamily="49" charset="-122"/>
                <a:ea typeface="仿宋" panose="02010609060101010101" pitchFamily="49" charset="-122"/>
              </a:rPr>
              <a:t>4.</a:t>
            </a:r>
            <a:r>
              <a:rPr lang="zh-CN" altLang="en-US" sz="2000" dirty="0" smtClean="0">
                <a:latin typeface="仿宋" panose="02010609060101010101" pitchFamily="49" charset="-122"/>
                <a:ea typeface="仿宋" panose="02010609060101010101" pitchFamily="49" charset="-122"/>
              </a:rPr>
              <a:t>网银转账、支付等资金类交易应客户本人另行领用身份认证工具</a:t>
            </a:r>
            <a:endParaRPr lang="en-US" altLang="zh-CN" sz="2000" dirty="0" smtClean="0">
              <a:latin typeface="仿宋" panose="02010609060101010101" pitchFamily="49" charset="-122"/>
              <a:ea typeface="仿宋" panose="02010609060101010101" pitchFamily="49" charset="-122"/>
            </a:endParaRPr>
          </a:p>
          <a:p>
            <a:pPr lvl="1" fontAlgn="b">
              <a:lnSpc>
                <a:spcPct val="150000"/>
              </a:lnSpc>
            </a:pPr>
            <a:r>
              <a:rPr lang="en-US" altLang="zh-CN" sz="2000" dirty="0" smtClean="0">
                <a:latin typeface="仿宋" panose="02010609060101010101" pitchFamily="49" charset="-122"/>
                <a:ea typeface="仿宋" panose="02010609060101010101" pitchFamily="49" charset="-122"/>
              </a:rPr>
              <a:t>5.</a:t>
            </a:r>
            <a:r>
              <a:rPr lang="zh-CN" altLang="en-US" sz="2000" dirty="0" smtClean="0">
                <a:latin typeface="仿宋" panose="02010609060101010101" pitchFamily="49" charset="-122"/>
                <a:ea typeface="仿宋" panose="02010609060101010101" pitchFamily="49" charset="-122"/>
              </a:rPr>
              <a:t>在电子银行提示客户遵守相关法律法规，警示分拆行为，关注客户应提示其至柜面办理</a:t>
            </a:r>
            <a:endParaRPr lang="en-US" altLang="zh-CN" sz="2000" dirty="0" smtClean="0">
              <a:latin typeface="仿宋" panose="02010609060101010101" pitchFamily="49" charset="-122"/>
              <a:ea typeface="仿宋" panose="02010609060101010101" pitchFamily="49" charset="-122"/>
            </a:endParaRPr>
          </a:p>
          <a:p>
            <a:pPr lvl="1" fontAlgn="b">
              <a:lnSpc>
                <a:spcPct val="150000"/>
              </a:lnSpc>
            </a:pPr>
            <a:r>
              <a:rPr lang="en-US" altLang="zh-CN" sz="2000" dirty="0" smtClean="0">
                <a:latin typeface="仿宋" panose="02010609060101010101" pitchFamily="49" charset="-122"/>
                <a:ea typeface="仿宋" panose="02010609060101010101" pitchFamily="49" charset="-122"/>
              </a:rPr>
              <a:t>6.</a:t>
            </a:r>
            <a:r>
              <a:rPr lang="zh-CN" altLang="en-US" sz="2000" dirty="0" smtClean="0">
                <a:latin typeface="仿宋" panose="02010609060101010101" pitchFamily="49" charset="-122"/>
                <a:ea typeface="仿宋" panose="02010609060101010101" pitchFamily="49" charset="-122"/>
              </a:rPr>
              <a:t>定期排查交易数据</a:t>
            </a:r>
            <a:endParaRPr lang="en-US" altLang="zh-CN" sz="2000" dirty="0" smtClean="0">
              <a:latin typeface="仿宋" panose="02010609060101010101" pitchFamily="49" charset="-122"/>
              <a:ea typeface="仿宋" panose="02010609060101010101" pitchFamily="49" charset="-122"/>
            </a:endParaRPr>
          </a:p>
          <a:p>
            <a:pPr lvl="1" fontAlgn="b">
              <a:lnSpc>
                <a:spcPct val="150000"/>
              </a:lnSpc>
            </a:pPr>
            <a:endParaRPr lang="en-US" altLang="zh-CN" sz="2000" dirty="0">
              <a:latin typeface="仿宋" panose="02010609060101010101" pitchFamily="49" charset="-122"/>
              <a:ea typeface="仿宋" panose="02010609060101010101" pitchFamily="49" charset="-122"/>
            </a:endParaRPr>
          </a:p>
          <a:p>
            <a:pPr lvl="1" fontAlgn="b"/>
            <a:endParaRPr lang="en-US" altLang="zh-CN" sz="2000" dirty="0" smtClean="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3743271979"/>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71</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dirty="0">
                <a:latin typeface="楷体" panose="02010609060101010101" pitchFamily="49" charset="-122"/>
                <a:ea typeface="楷体" panose="02010609060101010101" pitchFamily="49" charset="-122"/>
                <a:sym typeface="+mn-ea"/>
              </a:rPr>
              <a:t>四、几</a:t>
            </a:r>
            <a:r>
              <a:rPr lang="zh-CN" altLang="en-US" noProof="1">
                <a:solidFill>
                  <a:srgbClr val="000000"/>
                </a:solidFill>
                <a:latin typeface="楷体" panose="02010609060101010101" pitchFamily="49" charset="-122"/>
                <a:ea typeface="楷体" panose="02010609060101010101" pitchFamily="49" charset="-122"/>
                <a:sym typeface="+mn-ea"/>
              </a:rPr>
              <a:t>类</a:t>
            </a:r>
            <a:r>
              <a:rPr lang="zh-CN" altLang="en-US" noProof="1">
                <a:solidFill>
                  <a:srgbClr val="000000"/>
                </a:solidFill>
                <a:latin typeface="楷体" panose="02010609060101010101" charset="-122"/>
                <a:ea typeface="楷体" panose="02010609060101010101" charset="-122"/>
                <a:sym typeface="+mn-ea"/>
              </a:rPr>
              <a:t>特殊业务的审核规范</a:t>
            </a:r>
            <a:r>
              <a:rPr lang="zh-CN" altLang="en-US" b="1" dirty="0"/>
              <a:t/>
            </a:r>
            <a:br>
              <a:rPr lang="zh-CN" altLang="en-US" b="1" dirty="0"/>
            </a:b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dirty="0" smtClean="0">
                <a:solidFill>
                  <a:srgbClr val="000000"/>
                </a:solidFill>
                <a:latin typeface="黑体" panose="02010609060101010101" pitchFamily="49" charset="-122"/>
                <a:ea typeface="黑体" panose="02010609060101010101" pitchFamily="49" charset="-122"/>
              </a:rPr>
              <a:t>支付机构业务</a:t>
            </a:r>
            <a:endParaRPr lang="zh-CN" altLang="zh-CN" sz="2400" dirty="0">
              <a:solidFill>
                <a:srgbClr val="000000"/>
              </a:solidFill>
              <a:latin typeface="黑体" panose="02010609060101010101" pitchFamily="49" charset="-122"/>
              <a:ea typeface="黑体" panose="02010609060101010101" pitchFamily="49" charset="-122"/>
            </a:endParaRPr>
          </a:p>
        </p:txBody>
      </p:sp>
      <p:sp>
        <p:nvSpPr>
          <p:cNvPr id="30723" name="文本框 2"/>
          <p:cNvSpPr txBox="1"/>
          <p:nvPr/>
        </p:nvSpPr>
        <p:spPr>
          <a:xfrm>
            <a:off x="1466215" y="1901174"/>
            <a:ext cx="9316580" cy="6186309"/>
          </a:xfrm>
          <a:prstGeom prst="rect">
            <a:avLst/>
          </a:prstGeom>
          <a:noFill/>
          <a:ln w="9525">
            <a:noFill/>
          </a:ln>
        </p:spPr>
        <p:txBody>
          <a:bodyPr wrap="square" anchor="t">
            <a:spAutoFit/>
          </a:bodyPr>
          <a:lstStyle/>
          <a:p>
            <a:pPr fontAlgn="b">
              <a:lnSpc>
                <a:spcPct val="150000"/>
              </a:lnSpc>
            </a:pPr>
            <a:r>
              <a:rPr lang="en-US" altLang="zh-CN" sz="2200" dirty="0" smtClean="0">
                <a:latin typeface="仿宋" panose="02010609060101010101" pitchFamily="49" charset="-122"/>
                <a:ea typeface="仿宋" panose="02010609060101010101" pitchFamily="49" charset="-122"/>
              </a:rPr>
              <a:t>    </a:t>
            </a:r>
            <a:r>
              <a:rPr lang="zh-CN" altLang="zh-CN" sz="2200" dirty="0" smtClean="0">
                <a:latin typeface="仿宋" panose="02010609060101010101" pitchFamily="49" charset="-122"/>
                <a:ea typeface="仿宋" panose="02010609060101010101" pitchFamily="49" charset="-122"/>
              </a:rPr>
              <a:t>支付</a:t>
            </a:r>
            <a:r>
              <a:rPr lang="zh-CN" altLang="zh-CN" sz="2200" dirty="0">
                <a:latin typeface="仿宋" panose="02010609060101010101" pitchFamily="49" charset="-122"/>
                <a:ea typeface="仿宋" panose="02010609060101010101" pitchFamily="49" charset="-122"/>
              </a:rPr>
              <a:t>机构跨境外汇支付业务是</a:t>
            </a:r>
            <a:r>
              <a:rPr lang="zh-CN" altLang="zh-CN" sz="2200" dirty="0" smtClean="0">
                <a:latin typeface="仿宋" panose="02010609060101010101" pitchFamily="49" charset="-122"/>
                <a:ea typeface="仿宋" panose="02010609060101010101" pitchFamily="49" charset="-122"/>
              </a:rPr>
              <a:t>指</a:t>
            </a:r>
            <a:r>
              <a:rPr lang="zh-CN" altLang="en-US" sz="2200" dirty="0" smtClean="0">
                <a:latin typeface="仿宋" panose="02010609060101010101" pitchFamily="49" charset="-122"/>
                <a:ea typeface="仿宋" panose="02010609060101010101" pitchFamily="49" charset="-122"/>
              </a:rPr>
              <a:t>取得外汇局许可的</a:t>
            </a:r>
            <a:r>
              <a:rPr lang="zh-CN" altLang="zh-CN" sz="2200" dirty="0" smtClean="0">
                <a:latin typeface="仿宋" panose="02010609060101010101" pitchFamily="49" charset="-122"/>
                <a:ea typeface="仿宋" panose="02010609060101010101" pitchFamily="49" charset="-122"/>
              </a:rPr>
              <a:t>支付</a:t>
            </a:r>
            <a:r>
              <a:rPr lang="zh-CN" altLang="zh-CN" sz="2200" dirty="0">
                <a:latin typeface="仿宋" panose="02010609060101010101" pitchFamily="49" charset="-122"/>
                <a:ea typeface="仿宋" panose="02010609060101010101" pitchFamily="49" charset="-122"/>
              </a:rPr>
              <a:t>机构通过银行为电子商务（货物贸易或服务贸易）交易双方提供跨境互联网支付所涉的外汇资金集中收付及相关结售汇服务</a:t>
            </a:r>
            <a:r>
              <a:rPr lang="zh-CN" altLang="zh-CN" sz="2200" dirty="0" smtClean="0">
                <a:latin typeface="仿宋" panose="02010609060101010101" pitchFamily="49" charset="-122"/>
                <a:ea typeface="仿宋" panose="02010609060101010101" pitchFamily="49" charset="-122"/>
              </a:rPr>
              <a:t>。</a:t>
            </a:r>
            <a:endParaRPr lang="en-US" altLang="zh-CN" sz="2200" dirty="0" smtClean="0">
              <a:latin typeface="仿宋" panose="02010609060101010101" pitchFamily="49" charset="-122"/>
              <a:ea typeface="仿宋" panose="02010609060101010101" pitchFamily="49" charset="-122"/>
            </a:endParaRPr>
          </a:p>
          <a:p>
            <a:pPr marL="800100" lvl="1" indent="-342900" fontAlgn="b">
              <a:lnSpc>
                <a:spcPct val="150000"/>
              </a:lnSpc>
              <a:buFont typeface="Arial" panose="020B0604020202020204" pitchFamily="34" charset="0"/>
              <a:buChar char="•"/>
            </a:pPr>
            <a:r>
              <a:rPr lang="zh-CN" altLang="en-US" sz="2200" b="1" dirty="0" smtClean="0">
                <a:latin typeface="仿宋" panose="02010609060101010101" pitchFamily="49" charset="-122"/>
                <a:ea typeface="仿宋" panose="02010609060101010101" pitchFamily="49" charset="-122"/>
              </a:rPr>
              <a:t>银行应严格审核支付机构资质和业务范围</a:t>
            </a:r>
            <a:endParaRPr lang="en-US" altLang="zh-CN" sz="2200" b="1" dirty="0" smtClean="0">
              <a:latin typeface="仿宋" panose="02010609060101010101" pitchFamily="49" charset="-122"/>
              <a:ea typeface="仿宋" panose="02010609060101010101" pitchFamily="49" charset="-122"/>
            </a:endParaRPr>
          </a:p>
          <a:p>
            <a:pPr marL="800100" lvl="1" indent="-342900" fontAlgn="b">
              <a:lnSpc>
                <a:spcPct val="150000"/>
              </a:lnSpc>
              <a:buFont typeface="Arial" panose="020B0604020202020204" pitchFamily="34" charset="0"/>
              <a:buChar char="•"/>
            </a:pPr>
            <a:r>
              <a:rPr lang="zh-CN" altLang="en-US" sz="2200" b="1" dirty="0" smtClean="0">
                <a:latin typeface="仿宋" panose="02010609060101010101" pitchFamily="49" charset="-122"/>
                <a:ea typeface="仿宋" panose="02010609060101010101" pitchFamily="49" charset="-122"/>
              </a:rPr>
              <a:t>做好国际收支与结售汇信息申报</a:t>
            </a:r>
            <a:endParaRPr lang="en-US" altLang="zh-CN" sz="2200" b="1" dirty="0" smtClean="0">
              <a:latin typeface="仿宋" panose="02010609060101010101" pitchFamily="49" charset="-122"/>
              <a:ea typeface="仿宋" panose="02010609060101010101" pitchFamily="49" charset="-122"/>
            </a:endParaRPr>
          </a:p>
          <a:p>
            <a:pPr marL="1257300" lvl="2" indent="-342900" fontAlgn="b">
              <a:lnSpc>
                <a:spcPct val="150000"/>
              </a:lnSpc>
              <a:buFont typeface="Arial" panose="020B0604020202020204" pitchFamily="34" charset="0"/>
              <a:buChar char="•"/>
            </a:pPr>
            <a:r>
              <a:rPr lang="zh-CN" altLang="en-US" sz="2200" dirty="0">
                <a:latin typeface="仿宋" panose="02010609060101010101" pitchFamily="49" charset="-122"/>
                <a:ea typeface="仿宋" panose="02010609060101010101" pitchFamily="49" charset="-122"/>
              </a:rPr>
              <a:t>逐</a:t>
            </a:r>
            <a:r>
              <a:rPr lang="zh-CN" altLang="en-US" sz="2200" dirty="0" smtClean="0">
                <a:latin typeface="仿宋" panose="02010609060101010101" pitchFamily="49" charset="-122"/>
                <a:ea typeface="仿宋" panose="02010609060101010101" pitchFamily="49" charset="-122"/>
              </a:rPr>
              <a:t>笔还原（包括轧差交易）</a:t>
            </a:r>
            <a:endParaRPr lang="en-US" altLang="zh-CN" sz="2200" dirty="0" smtClean="0">
              <a:latin typeface="仿宋" panose="02010609060101010101" pitchFamily="49" charset="-122"/>
              <a:ea typeface="仿宋" panose="02010609060101010101" pitchFamily="49" charset="-122"/>
            </a:endParaRPr>
          </a:p>
          <a:p>
            <a:pPr marL="1257300" lvl="2" indent="-342900" fontAlgn="b">
              <a:lnSpc>
                <a:spcPct val="150000"/>
              </a:lnSpc>
              <a:buFont typeface="Arial" panose="020B0604020202020204" pitchFamily="34" charset="0"/>
              <a:buChar char="•"/>
            </a:pPr>
            <a:r>
              <a:rPr lang="zh-CN" altLang="en-US" sz="2200" dirty="0" smtClean="0">
                <a:latin typeface="仿宋" panose="02010609060101010101" pitchFamily="49" charset="-122"/>
                <a:ea typeface="仿宋" panose="02010609060101010101" pitchFamily="49" charset="-122"/>
              </a:rPr>
              <a:t>按实际业务发生信息报送</a:t>
            </a:r>
            <a:endParaRPr lang="en-US" altLang="zh-CN" sz="2200" dirty="0" smtClean="0">
              <a:latin typeface="仿宋" panose="02010609060101010101" pitchFamily="49" charset="-122"/>
              <a:ea typeface="仿宋" panose="02010609060101010101" pitchFamily="49" charset="-122"/>
            </a:endParaRPr>
          </a:p>
          <a:p>
            <a:pPr marL="1257300" lvl="2" indent="-342900" fontAlgn="b">
              <a:lnSpc>
                <a:spcPct val="150000"/>
              </a:lnSpc>
              <a:buFont typeface="Arial" panose="020B0604020202020204" pitchFamily="34" charset="0"/>
              <a:buChar char="•"/>
            </a:pPr>
            <a:endParaRPr lang="en-US" altLang="zh-CN" sz="2200" b="1" dirty="0" smtClean="0">
              <a:latin typeface="仿宋" panose="02010609060101010101" pitchFamily="49" charset="-122"/>
              <a:ea typeface="仿宋" panose="02010609060101010101" pitchFamily="49" charset="-122"/>
            </a:endParaRPr>
          </a:p>
          <a:p>
            <a:pPr marL="342900" indent="-342900" fontAlgn="b">
              <a:lnSpc>
                <a:spcPct val="150000"/>
              </a:lnSpc>
              <a:buFont typeface="Arial" panose="020B0604020202020204" pitchFamily="34" charset="0"/>
              <a:buChar char="•"/>
            </a:pPr>
            <a:endParaRPr lang="en-US" altLang="zh-CN" sz="2200" dirty="0" smtClean="0">
              <a:latin typeface="仿宋" panose="02010609060101010101" pitchFamily="49" charset="-122"/>
              <a:ea typeface="仿宋" panose="02010609060101010101" pitchFamily="49" charset="-122"/>
            </a:endParaRPr>
          </a:p>
          <a:p>
            <a:pPr marL="342900" indent="-342900" fontAlgn="b">
              <a:lnSpc>
                <a:spcPct val="150000"/>
              </a:lnSpc>
              <a:buFont typeface="Arial" panose="020B0604020202020204" pitchFamily="34" charset="0"/>
              <a:buChar char="•"/>
            </a:pPr>
            <a:endParaRPr lang="zh-CN" altLang="zh-CN" sz="2200" dirty="0">
              <a:latin typeface="仿宋" panose="02010609060101010101" pitchFamily="49" charset="-122"/>
              <a:ea typeface="仿宋" panose="02010609060101010101" pitchFamily="49" charset="-122"/>
            </a:endParaRPr>
          </a:p>
          <a:p>
            <a:pPr lvl="1" fontAlgn="b">
              <a:lnSpc>
                <a:spcPct val="150000"/>
              </a:lnSpc>
            </a:pPr>
            <a:endParaRPr lang="en-US" altLang="zh-CN" sz="2200" dirty="0">
              <a:latin typeface="仿宋" panose="02010609060101010101" pitchFamily="49" charset="-122"/>
              <a:ea typeface="仿宋" panose="02010609060101010101" pitchFamily="49" charset="-122"/>
            </a:endParaRPr>
          </a:p>
          <a:p>
            <a:pPr lvl="1" fontAlgn="b">
              <a:lnSpc>
                <a:spcPct val="150000"/>
              </a:lnSpc>
            </a:pPr>
            <a:endParaRPr lang="en-US" altLang="zh-CN" sz="2200" dirty="0" smtClean="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3113781735"/>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72</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noProof="1" smtClean="0">
                <a:solidFill>
                  <a:srgbClr val="000000"/>
                </a:solidFill>
                <a:latin typeface="楷体" panose="02010609060101010101" charset="-122"/>
                <a:ea typeface="楷体" panose="02010609060101010101" charset="-122"/>
                <a:sym typeface="+mn-ea"/>
              </a:rPr>
              <a:t>五、关注名单与分拆信息反馈</a:t>
            </a: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dirty="0" smtClean="0">
                <a:solidFill>
                  <a:srgbClr val="000000"/>
                </a:solidFill>
                <a:latin typeface="黑体" panose="02010609060101010101" pitchFamily="49" charset="-122"/>
                <a:ea typeface="黑体" panose="02010609060101010101" pitchFamily="49" charset="-122"/>
              </a:rPr>
              <a:t>关注名单管理</a:t>
            </a:r>
            <a:endParaRPr lang="zh-CN" altLang="zh-CN" sz="2400" dirty="0">
              <a:solidFill>
                <a:srgbClr val="000000"/>
              </a:solidFill>
              <a:latin typeface="黑体" panose="02010609060101010101" pitchFamily="49" charset="-122"/>
              <a:ea typeface="黑体" panose="02010609060101010101" pitchFamily="49" charset="-122"/>
            </a:endParaRPr>
          </a:p>
        </p:txBody>
      </p:sp>
      <p:sp>
        <p:nvSpPr>
          <p:cNvPr id="30723" name="文本框 2"/>
          <p:cNvSpPr txBox="1"/>
          <p:nvPr/>
        </p:nvSpPr>
        <p:spPr>
          <a:xfrm>
            <a:off x="1466215" y="1829924"/>
            <a:ext cx="9316580" cy="3554819"/>
          </a:xfrm>
          <a:prstGeom prst="rect">
            <a:avLst/>
          </a:prstGeom>
          <a:noFill/>
          <a:ln w="9525">
            <a:noFill/>
          </a:ln>
        </p:spPr>
        <p:txBody>
          <a:bodyPr wrap="square" anchor="t">
            <a:spAutoFit/>
          </a:bodyPr>
          <a:lstStyle/>
          <a:p>
            <a:pPr>
              <a:lnSpc>
                <a:spcPct val="150000"/>
              </a:lnSpc>
            </a:pPr>
            <a:r>
              <a:rPr lang="en-US" altLang="zh-CN" sz="2000" dirty="0" smtClean="0">
                <a:latin typeface="仿宋" panose="02010609060101010101" pitchFamily="49" charset="-122"/>
                <a:ea typeface="仿宋" panose="02010609060101010101" pitchFamily="49" charset="-122"/>
              </a:rPr>
              <a:t>    </a:t>
            </a:r>
            <a:r>
              <a:rPr lang="zh-CN" altLang="zh-CN" sz="2000" dirty="0" smtClean="0">
                <a:latin typeface="仿宋" panose="02010609060101010101" pitchFamily="49" charset="-122"/>
                <a:ea typeface="仿宋" panose="02010609060101010101" pitchFamily="49" charset="-122"/>
              </a:rPr>
              <a:t>在</a:t>
            </a:r>
            <a:r>
              <a:rPr lang="zh-CN" altLang="zh-CN" sz="2000" dirty="0">
                <a:latin typeface="仿宋" panose="02010609060101010101" pitchFamily="49" charset="-122"/>
                <a:ea typeface="仿宋" panose="02010609060101010101" pitchFamily="49" charset="-122"/>
              </a:rPr>
              <a:t>办理结售汇业务时，个人出现违规、不诚信行为，根据外汇管理局的有关规定，将被外汇局纳入名单管理，称之为“关注名单”</a:t>
            </a:r>
            <a:r>
              <a:rPr lang="zh-CN" altLang="zh-CN" sz="2000" dirty="0" smtClean="0">
                <a:latin typeface="仿宋" panose="02010609060101010101" pitchFamily="49" charset="-122"/>
                <a:ea typeface="仿宋" panose="02010609060101010101" pitchFamily="49" charset="-122"/>
              </a:rPr>
              <a:t>。分</a:t>
            </a:r>
            <a:r>
              <a:rPr lang="zh-CN" altLang="zh-CN" sz="2000" dirty="0">
                <a:latin typeface="仿宋" panose="02010609060101010101" pitchFamily="49" charset="-122"/>
                <a:ea typeface="仿宋" panose="02010609060101010101" pitchFamily="49" charset="-122"/>
              </a:rPr>
              <a:t>拆交易行为特征包括</a:t>
            </a:r>
            <a:r>
              <a:rPr lang="en-US" altLang="zh-CN" sz="2000" dirty="0">
                <a:latin typeface="仿宋" panose="02010609060101010101" pitchFamily="49" charset="-122"/>
                <a:ea typeface="仿宋" panose="02010609060101010101" pitchFamily="49" charset="-122"/>
              </a:rPr>
              <a:t>:</a:t>
            </a:r>
            <a:endParaRPr lang="zh-CN" altLang="zh-CN" sz="2000" dirty="0">
              <a:latin typeface="仿宋" panose="02010609060101010101" pitchFamily="49" charset="-122"/>
              <a:ea typeface="仿宋" panose="02010609060101010101" pitchFamily="49" charset="-122"/>
            </a:endParaRPr>
          </a:p>
          <a:p>
            <a:pPr marL="1257300" lvl="2" indent="-342900" fontAlgn="b">
              <a:lnSpc>
                <a:spcPct val="150000"/>
              </a:lnSpc>
              <a:buFont typeface="Arial" panose="020B0604020202020204" pitchFamily="34" charset="0"/>
              <a:buChar char="•"/>
            </a:pPr>
            <a:endParaRPr lang="en-US" altLang="zh-CN" sz="2200" b="1" dirty="0" smtClean="0">
              <a:latin typeface="仿宋" panose="02010609060101010101" pitchFamily="49" charset="-122"/>
              <a:ea typeface="仿宋" panose="02010609060101010101" pitchFamily="49" charset="-122"/>
            </a:endParaRPr>
          </a:p>
          <a:p>
            <a:pPr marL="342900" indent="-342900" fontAlgn="b">
              <a:lnSpc>
                <a:spcPct val="150000"/>
              </a:lnSpc>
              <a:buFont typeface="Arial" panose="020B0604020202020204" pitchFamily="34" charset="0"/>
              <a:buChar char="•"/>
            </a:pPr>
            <a:endParaRPr lang="en-US" altLang="zh-CN" sz="2200" dirty="0" smtClean="0">
              <a:latin typeface="仿宋" panose="02010609060101010101" pitchFamily="49" charset="-122"/>
              <a:ea typeface="仿宋" panose="02010609060101010101" pitchFamily="49" charset="-122"/>
            </a:endParaRPr>
          </a:p>
          <a:p>
            <a:pPr marL="342900" indent="-342900" fontAlgn="b">
              <a:lnSpc>
                <a:spcPct val="150000"/>
              </a:lnSpc>
              <a:buFont typeface="Arial" panose="020B0604020202020204" pitchFamily="34" charset="0"/>
              <a:buChar char="•"/>
            </a:pPr>
            <a:endParaRPr lang="zh-CN" altLang="zh-CN" sz="2200" dirty="0">
              <a:latin typeface="仿宋" panose="02010609060101010101" pitchFamily="49" charset="-122"/>
              <a:ea typeface="仿宋" panose="02010609060101010101" pitchFamily="49" charset="-122"/>
            </a:endParaRPr>
          </a:p>
          <a:p>
            <a:pPr lvl="1" fontAlgn="b">
              <a:lnSpc>
                <a:spcPct val="150000"/>
              </a:lnSpc>
            </a:pPr>
            <a:endParaRPr lang="en-US" altLang="zh-CN" sz="2200" dirty="0">
              <a:latin typeface="仿宋" panose="02010609060101010101" pitchFamily="49" charset="-122"/>
              <a:ea typeface="仿宋" panose="02010609060101010101" pitchFamily="49" charset="-122"/>
            </a:endParaRPr>
          </a:p>
          <a:p>
            <a:pPr lvl="1" fontAlgn="b">
              <a:lnSpc>
                <a:spcPct val="150000"/>
              </a:lnSpc>
            </a:pPr>
            <a:endParaRPr lang="en-US" altLang="zh-CN" sz="2200" dirty="0" smtClean="0">
              <a:latin typeface="仿宋" panose="02010609060101010101" pitchFamily="49" charset="-122"/>
              <a:ea typeface="仿宋" panose="02010609060101010101" pitchFamily="49" charset="-122"/>
            </a:endParaRPr>
          </a:p>
        </p:txBody>
      </p:sp>
      <p:graphicFrame>
        <p:nvGraphicFramePr>
          <p:cNvPr id="2" name="图示 1"/>
          <p:cNvGraphicFramePr/>
          <p:nvPr>
            <p:extLst>
              <p:ext uri="{D42A27DB-BD31-4B8C-83A1-F6EECF244321}">
                <p14:modId xmlns:p14="http://schemas.microsoft.com/office/powerpoint/2010/main" val="2476036345"/>
              </p:ext>
            </p:extLst>
          </p:nvPr>
        </p:nvGraphicFramePr>
        <p:xfrm>
          <a:off x="2324099" y="3019944"/>
          <a:ext cx="7963535" cy="32919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89829862"/>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73</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sym typeface="+mn-ea"/>
              </a:rPr>
              <a:t>五、关注名单与分拆</a:t>
            </a:r>
            <a:r>
              <a:rPr lang="zh-CN" altLang="en-US" noProof="1" smtClean="0">
                <a:solidFill>
                  <a:srgbClr val="000000"/>
                </a:solidFill>
                <a:latin typeface="楷体" panose="02010609060101010101" charset="-122"/>
                <a:ea typeface="楷体" panose="02010609060101010101" charset="-122"/>
                <a:sym typeface="+mn-ea"/>
              </a:rPr>
              <a:t>信息反馈</a:t>
            </a:r>
            <a:r>
              <a:rPr lang="zh-CN" altLang="en-US" b="1" dirty="0"/>
              <a:t/>
            </a:r>
            <a:br>
              <a:rPr lang="zh-CN" altLang="en-US" b="1" dirty="0"/>
            </a:b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dirty="0" smtClean="0">
                <a:solidFill>
                  <a:srgbClr val="000000"/>
                </a:solidFill>
                <a:latin typeface="黑体" panose="02010609060101010101" pitchFamily="49" charset="-122"/>
                <a:ea typeface="黑体" panose="02010609060101010101" pitchFamily="49" charset="-122"/>
              </a:rPr>
              <a:t>关注名单管理</a:t>
            </a:r>
            <a:endParaRPr lang="zh-CN" altLang="zh-CN" sz="2400" dirty="0">
              <a:solidFill>
                <a:srgbClr val="000000"/>
              </a:solidFill>
              <a:latin typeface="黑体" panose="02010609060101010101" pitchFamily="49" charset="-122"/>
              <a:ea typeface="黑体" panose="02010609060101010101" pitchFamily="49" charset="-122"/>
            </a:endParaRPr>
          </a:p>
        </p:txBody>
      </p:sp>
      <p:sp>
        <p:nvSpPr>
          <p:cNvPr id="30723" name="文本框 2"/>
          <p:cNvSpPr txBox="1"/>
          <p:nvPr/>
        </p:nvSpPr>
        <p:spPr>
          <a:xfrm>
            <a:off x="1357630" y="1835329"/>
            <a:ext cx="9803468" cy="1569660"/>
          </a:xfrm>
          <a:prstGeom prst="rect">
            <a:avLst/>
          </a:prstGeom>
          <a:noFill/>
          <a:ln w="9525">
            <a:noFill/>
          </a:ln>
        </p:spPr>
        <p:txBody>
          <a:bodyPr wrap="square" anchor="t">
            <a:spAutoFit/>
          </a:bodyPr>
          <a:lstStyle/>
          <a:p>
            <a:pPr>
              <a:lnSpc>
                <a:spcPct val="150000"/>
              </a:lnSpc>
            </a:pPr>
            <a:r>
              <a:rPr lang="zh-CN" altLang="zh-CN" sz="2400" dirty="0">
                <a:latin typeface="仿宋" panose="02010609060101010101" pitchFamily="49" charset="-122"/>
                <a:ea typeface="仿宋" panose="02010609060101010101" pitchFamily="49" charset="-122"/>
              </a:rPr>
              <a:t>银行工作人员发现上述行为特征之一的，应按照以下规定处理</a:t>
            </a:r>
            <a:r>
              <a:rPr lang="zh-CN" altLang="zh-CN" sz="2400" dirty="0" smtClean="0">
                <a:latin typeface="仿宋" panose="02010609060101010101" pitchFamily="49" charset="-122"/>
                <a:ea typeface="仿宋" panose="02010609060101010101" pitchFamily="49" charset="-122"/>
              </a:rPr>
              <a:t>：</a:t>
            </a:r>
            <a:endParaRPr lang="zh-CN" altLang="en-US" sz="2400" dirty="0">
              <a:latin typeface="仿宋" panose="02010609060101010101" pitchFamily="49" charset="-122"/>
              <a:ea typeface="仿宋" panose="02010609060101010101" pitchFamily="49" charset="-122"/>
            </a:endParaRPr>
          </a:p>
          <a:p>
            <a:pPr lvl="1" fontAlgn="b">
              <a:lnSpc>
                <a:spcPct val="150000"/>
              </a:lnSpc>
            </a:pPr>
            <a:endParaRPr lang="en-US" altLang="zh-CN" sz="2400" dirty="0">
              <a:latin typeface="仿宋" panose="02010609060101010101" pitchFamily="49" charset="-122"/>
              <a:ea typeface="仿宋" panose="02010609060101010101" pitchFamily="49" charset="-122"/>
            </a:endParaRPr>
          </a:p>
          <a:p>
            <a:pPr lvl="1" fontAlgn="b"/>
            <a:endParaRPr lang="en-US" altLang="zh-CN" sz="2400" dirty="0" smtClean="0">
              <a:latin typeface="仿宋" panose="02010609060101010101" pitchFamily="49" charset="-122"/>
              <a:ea typeface="仿宋" panose="02010609060101010101" pitchFamily="49" charset="-122"/>
            </a:endParaRPr>
          </a:p>
        </p:txBody>
      </p:sp>
      <p:graphicFrame>
        <p:nvGraphicFramePr>
          <p:cNvPr id="2" name="图示 1"/>
          <p:cNvGraphicFramePr/>
          <p:nvPr>
            <p:extLst>
              <p:ext uri="{D42A27DB-BD31-4B8C-83A1-F6EECF244321}">
                <p14:modId xmlns:p14="http://schemas.microsoft.com/office/powerpoint/2010/main" val="1414945447"/>
              </p:ext>
            </p:extLst>
          </p:nvPr>
        </p:nvGraphicFramePr>
        <p:xfrm>
          <a:off x="2032000" y="2375065"/>
          <a:ext cx="8774545" cy="37632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12180848"/>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74</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noProof="1" smtClean="0">
                <a:solidFill>
                  <a:srgbClr val="000000"/>
                </a:solidFill>
                <a:latin typeface="楷体" panose="02010609060101010101" charset="-122"/>
                <a:ea typeface="楷体" panose="02010609060101010101" charset="-122"/>
                <a:sym typeface="+mn-ea"/>
              </a:rPr>
              <a:t>五、关注名单与分拆信息反馈</a:t>
            </a: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dirty="0" smtClean="0">
                <a:solidFill>
                  <a:srgbClr val="000000"/>
                </a:solidFill>
                <a:latin typeface="黑体" panose="02010609060101010101" pitchFamily="49" charset="-122"/>
                <a:ea typeface="黑体" panose="02010609060101010101" pitchFamily="49" charset="-122"/>
              </a:rPr>
              <a:t>分拆信息反馈</a:t>
            </a:r>
            <a:endParaRPr lang="zh-CN" altLang="zh-CN" sz="2400" dirty="0">
              <a:solidFill>
                <a:srgbClr val="000000"/>
              </a:solidFill>
              <a:latin typeface="黑体" panose="02010609060101010101" pitchFamily="49" charset="-122"/>
              <a:ea typeface="黑体" panose="02010609060101010101" pitchFamily="49" charset="-122"/>
            </a:endParaRPr>
          </a:p>
        </p:txBody>
      </p:sp>
      <p:sp>
        <p:nvSpPr>
          <p:cNvPr id="30723" name="文本框 2"/>
          <p:cNvSpPr txBox="1"/>
          <p:nvPr/>
        </p:nvSpPr>
        <p:spPr>
          <a:xfrm>
            <a:off x="1466215" y="1829924"/>
            <a:ext cx="9316580" cy="5447645"/>
          </a:xfrm>
          <a:prstGeom prst="rect">
            <a:avLst/>
          </a:prstGeom>
          <a:noFill/>
          <a:ln w="9525">
            <a:noFill/>
          </a:ln>
        </p:spPr>
        <p:txBody>
          <a:bodyPr wrap="square" anchor="t">
            <a:spAutoFit/>
          </a:bodyPr>
          <a:lstStyle/>
          <a:p>
            <a:pPr>
              <a:lnSpc>
                <a:spcPct val="150000"/>
              </a:lnSpc>
            </a:pPr>
            <a:r>
              <a:rPr lang="en-US" altLang="zh-CN" sz="2400" dirty="0" smtClean="0"/>
              <a:t>         </a:t>
            </a:r>
            <a:r>
              <a:rPr lang="zh-CN" altLang="zh-CN" sz="2400" dirty="0" smtClean="0">
                <a:latin typeface="仿宋" panose="02010609060101010101" pitchFamily="49" charset="-122"/>
                <a:ea typeface="仿宋" panose="02010609060101010101" pitchFamily="49" charset="-122"/>
              </a:rPr>
              <a:t>外汇</a:t>
            </a:r>
            <a:r>
              <a:rPr lang="zh-CN" altLang="zh-CN" sz="2400" dirty="0">
                <a:latin typeface="仿宋" panose="02010609060101010101" pitchFamily="49" charset="-122"/>
                <a:ea typeface="仿宋" panose="02010609060101010101" pitchFamily="49" charset="-122"/>
              </a:rPr>
              <a:t>局根据实际情况</a:t>
            </a:r>
            <a:r>
              <a:rPr lang="en-US" altLang="zh-CN" sz="2400" dirty="0">
                <a:latin typeface="仿宋" panose="02010609060101010101" pitchFamily="49" charset="-122"/>
                <a:ea typeface="仿宋" panose="02010609060101010101" pitchFamily="49" charset="-122"/>
              </a:rPr>
              <a:t>,</a:t>
            </a:r>
            <a:r>
              <a:rPr lang="zh-CN" altLang="zh-CN" sz="2400" dirty="0">
                <a:latin typeface="仿宋" panose="02010609060101010101" pitchFamily="49" charset="-122"/>
                <a:ea typeface="仿宋" panose="02010609060101010101" pitchFamily="49" charset="-122"/>
              </a:rPr>
              <a:t>将筛选出需进行核查的结售汇交易推送给交易发生银行网点</a:t>
            </a:r>
            <a:r>
              <a:rPr lang="en-US" altLang="zh-CN" sz="2400" dirty="0">
                <a:latin typeface="仿宋" panose="02010609060101010101" pitchFamily="49" charset="-122"/>
                <a:ea typeface="仿宋" panose="02010609060101010101" pitchFamily="49" charset="-122"/>
              </a:rPr>
              <a:t>,</a:t>
            </a:r>
            <a:r>
              <a:rPr lang="zh-CN" altLang="zh-CN" sz="2400" dirty="0">
                <a:latin typeface="仿宋" panose="02010609060101010101" pitchFamily="49" charset="-122"/>
                <a:ea typeface="仿宋" panose="02010609060101010101" pitchFamily="49" charset="-122"/>
              </a:rPr>
              <a:t>银行网点</a:t>
            </a:r>
            <a:r>
              <a:rPr lang="zh-CN" altLang="zh-CN" sz="2400" dirty="0" smtClean="0">
                <a:latin typeface="仿宋" panose="02010609060101010101" pitchFamily="49" charset="-122"/>
                <a:ea typeface="仿宋" panose="02010609060101010101" pitchFamily="49" charset="-122"/>
              </a:rPr>
              <a:t>通过</a:t>
            </a:r>
            <a:r>
              <a:rPr lang="zh-CN" altLang="en-US" sz="2400" b="1" dirty="0" smtClean="0">
                <a:latin typeface="仿宋" panose="02010609060101010101" pitchFamily="49" charset="-122"/>
                <a:ea typeface="仿宋" panose="02010609060101010101" pitchFamily="49" charset="-122"/>
              </a:rPr>
              <a:t>个人外汇业务系统</a:t>
            </a:r>
            <a:r>
              <a:rPr lang="zh-CN" altLang="zh-CN" sz="2400" dirty="0" smtClean="0">
                <a:latin typeface="仿宋" panose="02010609060101010101" pitchFamily="49" charset="-122"/>
                <a:ea typeface="仿宋" panose="02010609060101010101" pitchFamily="49" charset="-122"/>
              </a:rPr>
              <a:t>反馈</a:t>
            </a:r>
            <a:r>
              <a:rPr lang="zh-CN" altLang="zh-CN" sz="2400" dirty="0">
                <a:latin typeface="仿宋" panose="02010609060101010101" pitchFamily="49" charset="-122"/>
                <a:ea typeface="仿宋" panose="02010609060101010101" pitchFamily="49" charset="-122"/>
              </a:rPr>
              <a:t>结售汇交易相关的人民币信息</a:t>
            </a:r>
            <a:r>
              <a:rPr lang="zh-CN" altLang="zh-CN" sz="2400" dirty="0" smtClean="0">
                <a:latin typeface="仿宋" panose="02010609060101010101" pitchFamily="49" charset="-122"/>
                <a:ea typeface="仿宋" panose="02010609060101010101" pitchFamily="49" charset="-122"/>
              </a:rPr>
              <a:t>。</a:t>
            </a:r>
            <a:endParaRPr lang="en-US" altLang="zh-CN" sz="2400" dirty="0" smtClean="0">
              <a:latin typeface="仿宋" panose="02010609060101010101" pitchFamily="49" charset="-122"/>
              <a:ea typeface="仿宋" panose="02010609060101010101" pitchFamily="49" charset="-122"/>
            </a:endParaRPr>
          </a:p>
          <a:p>
            <a:pPr>
              <a:lnSpc>
                <a:spcPct val="150000"/>
              </a:lnSpc>
            </a:pPr>
            <a:r>
              <a:rPr lang="en-US" altLang="zh-CN" sz="2400" dirty="0" smtClean="0">
                <a:latin typeface="仿宋" panose="02010609060101010101" pitchFamily="49" charset="-122"/>
                <a:ea typeface="仿宋" panose="02010609060101010101" pitchFamily="49" charset="-122"/>
              </a:rPr>
              <a:t>	1.</a:t>
            </a:r>
            <a:r>
              <a:rPr lang="zh-CN" altLang="en-US" sz="2400" dirty="0" smtClean="0">
                <a:latin typeface="仿宋" panose="02010609060101010101" pitchFamily="49" charset="-122"/>
                <a:ea typeface="仿宋" panose="02010609060101010101" pitchFamily="49" charset="-122"/>
              </a:rPr>
              <a:t>银行</a:t>
            </a:r>
            <a:r>
              <a:rPr lang="zh-CN" altLang="zh-CN" sz="2400" dirty="0" smtClean="0">
                <a:latin typeface="仿宋" panose="02010609060101010101" pitchFamily="49" charset="-122"/>
                <a:ea typeface="仿宋" panose="02010609060101010101" pitchFamily="49" charset="-122"/>
              </a:rPr>
              <a:t>指定</a:t>
            </a:r>
            <a:r>
              <a:rPr lang="zh-CN" altLang="zh-CN" sz="2400" dirty="0">
                <a:latin typeface="仿宋" panose="02010609060101010101" pitchFamily="49" charset="-122"/>
                <a:ea typeface="仿宋" panose="02010609060101010101" pitchFamily="49" charset="-122"/>
              </a:rPr>
              <a:t>专人在外汇局推</a:t>
            </a:r>
            <a:r>
              <a:rPr lang="zh-CN" altLang="zh-CN" sz="2400" dirty="0" smtClean="0">
                <a:latin typeface="仿宋" panose="02010609060101010101" pitchFamily="49" charset="-122"/>
                <a:ea typeface="仿宋" panose="02010609060101010101" pitchFamily="49" charset="-122"/>
              </a:rPr>
              <a:t>送信息</a:t>
            </a:r>
            <a:r>
              <a:rPr lang="zh-CN" altLang="zh-CN" sz="2400" dirty="0">
                <a:latin typeface="仿宋" panose="02010609060101010101" pitchFamily="49" charset="-122"/>
                <a:ea typeface="仿宋" panose="02010609060101010101" pitchFamily="49" charset="-122"/>
              </a:rPr>
              <a:t>之日起的</a:t>
            </a:r>
            <a:r>
              <a:rPr lang="en-US" altLang="zh-CN" sz="3000" dirty="0">
                <a:solidFill>
                  <a:srgbClr val="FF0000"/>
                </a:solidFill>
                <a:latin typeface="仿宋" panose="02010609060101010101" pitchFamily="49" charset="-122"/>
                <a:ea typeface="仿宋" panose="02010609060101010101" pitchFamily="49" charset="-122"/>
              </a:rPr>
              <a:t>20</a:t>
            </a:r>
            <a:r>
              <a:rPr lang="zh-CN" altLang="zh-CN" sz="2400" dirty="0" smtClean="0">
                <a:latin typeface="仿宋" panose="02010609060101010101" pitchFamily="49" charset="-122"/>
                <a:ea typeface="仿宋" panose="02010609060101010101" pitchFamily="49" charset="-122"/>
              </a:rPr>
              <a:t>天反馈信息。</a:t>
            </a:r>
            <a:endParaRPr lang="en-US" altLang="zh-CN" sz="2400" dirty="0" smtClean="0">
              <a:latin typeface="仿宋" panose="02010609060101010101" pitchFamily="49" charset="-122"/>
              <a:ea typeface="仿宋" panose="02010609060101010101" pitchFamily="49" charset="-122"/>
            </a:endParaRPr>
          </a:p>
          <a:p>
            <a:pPr fontAlgn="b">
              <a:lnSpc>
                <a:spcPct val="150000"/>
              </a:lnSpc>
            </a:pPr>
            <a:r>
              <a:rPr lang="en-US" altLang="zh-CN" sz="2400" dirty="0" smtClean="0">
                <a:latin typeface="仿宋" panose="02010609060101010101" pitchFamily="49" charset="-122"/>
                <a:ea typeface="仿宋" panose="02010609060101010101" pitchFamily="49" charset="-122"/>
              </a:rPr>
              <a:t>	2</a:t>
            </a:r>
            <a:r>
              <a:rPr lang="en-US" altLang="zh-CN" sz="2400" dirty="0">
                <a:latin typeface="仿宋" panose="02010609060101010101" pitchFamily="49" charset="-122"/>
                <a:ea typeface="仿宋" panose="02010609060101010101" pitchFamily="49" charset="-122"/>
              </a:rPr>
              <a:t>.</a:t>
            </a:r>
            <a:r>
              <a:rPr lang="zh-CN" altLang="zh-CN" sz="2400" dirty="0">
                <a:latin typeface="仿宋" panose="02010609060101010101" pitchFamily="49" charset="-122"/>
                <a:ea typeface="仿宋" panose="02010609060101010101" pitchFamily="49" charset="-122"/>
              </a:rPr>
              <a:t>审核不通过信息的反馈时限为审核不通过日期后</a:t>
            </a:r>
            <a:r>
              <a:rPr lang="en-US" altLang="zh-CN" sz="3000" dirty="0">
                <a:solidFill>
                  <a:srgbClr val="FF0000"/>
                </a:solidFill>
                <a:latin typeface="仿宋" panose="02010609060101010101" pitchFamily="49" charset="-122"/>
                <a:ea typeface="仿宋" panose="02010609060101010101" pitchFamily="49" charset="-122"/>
              </a:rPr>
              <a:t>10</a:t>
            </a:r>
            <a:r>
              <a:rPr lang="zh-CN" altLang="zh-CN" sz="2400" dirty="0">
                <a:latin typeface="仿宋" panose="02010609060101010101" pitchFamily="49" charset="-122"/>
                <a:ea typeface="仿宋" panose="02010609060101010101" pitchFamily="49" charset="-122"/>
              </a:rPr>
              <a:t>天。</a:t>
            </a:r>
          </a:p>
          <a:p>
            <a:pPr fontAlgn="b">
              <a:lnSpc>
                <a:spcPct val="150000"/>
              </a:lnSpc>
            </a:pPr>
            <a:r>
              <a:rPr lang="en-US" altLang="zh-CN" sz="2400" dirty="0" smtClean="0">
                <a:latin typeface="仿宋" panose="02010609060101010101" pitchFamily="49" charset="-122"/>
                <a:ea typeface="仿宋" panose="02010609060101010101" pitchFamily="49" charset="-122"/>
              </a:rPr>
              <a:t>	3</a:t>
            </a:r>
            <a:r>
              <a:rPr lang="en-US" altLang="zh-CN" sz="2400" dirty="0">
                <a:latin typeface="仿宋" panose="02010609060101010101" pitchFamily="49" charset="-122"/>
                <a:ea typeface="仿宋" panose="02010609060101010101" pitchFamily="49" charset="-122"/>
              </a:rPr>
              <a:t>.</a:t>
            </a:r>
            <a:r>
              <a:rPr lang="zh-CN" altLang="zh-CN" sz="2400" dirty="0">
                <a:latin typeface="仿宋" panose="02010609060101010101" pitchFamily="49" charset="-122"/>
                <a:ea typeface="仿宋" panose="02010609060101010101" pitchFamily="49" charset="-122"/>
              </a:rPr>
              <a:t>重新退回的信息反馈时限为重新退回日期后</a:t>
            </a:r>
            <a:r>
              <a:rPr lang="en-US" altLang="zh-CN" sz="3000" dirty="0">
                <a:solidFill>
                  <a:srgbClr val="FF0000"/>
                </a:solidFill>
                <a:latin typeface="仿宋" panose="02010609060101010101" pitchFamily="49" charset="-122"/>
                <a:ea typeface="仿宋" panose="02010609060101010101" pitchFamily="49" charset="-122"/>
              </a:rPr>
              <a:t>10</a:t>
            </a:r>
            <a:r>
              <a:rPr lang="zh-CN" altLang="zh-CN" sz="2400" dirty="0">
                <a:latin typeface="仿宋" panose="02010609060101010101" pitchFamily="49" charset="-122"/>
                <a:ea typeface="仿宋" panose="02010609060101010101" pitchFamily="49" charset="-122"/>
              </a:rPr>
              <a:t>天</a:t>
            </a:r>
            <a:r>
              <a:rPr lang="zh-CN" altLang="zh-CN" sz="2400" dirty="0" smtClean="0">
                <a:latin typeface="仿宋" panose="02010609060101010101" pitchFamily="49" charset="-122"/>
                <a:ea typeface="仿宋" panose="02010609060101010101" pitchFamily="49" charset="-122"/>
              </a:rPr>
              <a:t>。</a:t>
            </a:r>
            <a:endParaRPr lang="en-US" altLang="zh-CN" sz="2400" b="1" dirty="0" smtClean="0">
              <a:latin typeface="仿宋" panose="02010609060101010101" pitchFamily="49" charset="-122"/>
              <a:ea typeface="仿宋" panose="02010609060101010101" pitchFamily="49" charset="-122"/>
            </a:endParaRPr>
          </a:p>
          <a:p>
            <a:pPr marL="342900" indent="-342900" fontAlgn="b">
              <a:lnSpc>
                <a:spcPct val="150000"/>
              </a:lnSpc>
              <a:buFont typeface="Arial" panose="020B0604020202020204" pitchFamily="34" charset="0"/>
              <a:buChar char="•"/>
            </a:pPr>
            <a:endParaRPr lang="en-US" altLang="zh-CN" sz="2400" dirty="0" smtClean="0">
              <a:latin typeface="仿宋" panose="02010609060101010101" pitchFamily="49" charset="-122"/>
              <a:ea typeface="仿宋" panose="02010609060101010101" pitchFamily="49" charset="-122"/>
            </a:endParaRPr>
          </a:p>
          <a:p>
            <a:pPr marL="342900" indent="-342900" fontAlgn="b">
              <a:lnSpc>
                <a:spcPct val="150000"/>
              </a:lnSpc>
              <a:buFont typeface="Arial" panose="020B0604020202020204" pitchFamily="34" charset="0"/>
              <a:buChar char="•"/>
            </a:pPr>
            <a:endParaRPr lang="zh-CN" altLang="zh-CN" sz="2400" dirty="0">
              <a:latin typeface="仿宋" panose="02010609060101010101" pitchFamily="49" charset="-122"/>
              <a:ea typeface="仿宋" panose="02010609060101010101" pitchFamily="49" charset="-122"/>
            </a:endParaRPr>
          </a:p>
          <a:p>
            <a:pPr lvl="1" fontAlgn="b">
              <a:lnSpc>
                <a:spcPct val="150000"/>
              </a:lnSpc>
            </a:pPr>
            <a:endParaRPr lang="en-US" altLang="zh-CN" sz="2400" dirty="0" smtClean="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1766092983"/>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75</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noProof="1" smtClean="0">
                <a:solidFill>
                  <a:srgbClr val="000000"/>
                </a:solidFill>
                <a:latin typeface="楷体" panose="02010609060101010101" charset="-122"/>
                <a:ea typeface="楷体" panose="02010609060101010101" charset="-122"/>
                <a:sym typeface="+mn-ea"/>
              </a:rPr>
              <a:t>五、关注名单与分拆信息反馈</a:t>
            </a: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dirty="0" smtClean="0">
                <a:solidFill>
                  <a:srgbClr val="000000"/>
                </a:solidFill>
                <a:latin typeface="黑体" panose="02010609060101010101" pitchFamily="49" charset="-122"/>
                <a:ea typeface="黑体" panose="02010609060101010101" pitchFamily="49" charset="-122"/>
              </a:rPr>
              <a:t>分拆信息反馈</a:t>
            </a:r>
            <a:endParaRPr lang="zh-CN" altLang="zh-CN" sz="2400" dirty="0">
              <a:solidFill>
                <a:srgbClr val="000000"/>
              </a:solidFill>
              <a:latin typeface="黑体" panose="02010609060101010101" pitchFamily="49" charset="-122"/>
              <a:ea typeface="黑体" panose="02010609060101010101" pitchFamily="49" charset="-122"/>
            </a:endParaRPr>
          </a:p>
        </p:txBody>
      </p:sp>
      <p:sp>
        <p:nvSpPr>
          <p:cNvPr id="30723" name="文本框 2"/>
          <p:cNvSpPr txBox="1"/>
          <p:nvPr/>
        </p:nvSpPr>
        <p:spPr>
          <a:xfrm>
            <a:off x="1466215" y="1829924"/>
            <a:ext cx="9316580" cy="5678478"/>
          </a:xfrm>
          <a:prstGeom prst="rect">
            <a:avLst/>
          </a:prstGeom>
          <a:noFill/>
          <a:ln w="9525">
            <a:noFill/>
          </a:ln>
        </p:spPr>
        <p:txBody>
          <a:bodyPr wrap="square" anchor="t">
            <a:spAutoFit/>
          </a:bodyPr>
          <a:lstStyle/>
          <a:p>
            <a:pPr fontAlgn="b">
              <a:lnSpc>
                <a:spcPct val="150000"/>
              </a:lnSpc>
            </a:pPr>
            <a:r>
              <a:rPr lang="en-US" altLang="zh-CN" sz="2200" dirty="0" smtClean="0">
                <a:latin typeface="仿宋" panose="02010609060101010101" pitchFamily="49" charset="-122"/>
                <a:ea typeface="仿宋" panose="02010609060101010101" pitchFamily="49" charset="-122"/>
              </a:rPr>
              <a:t>4.</a:t>
            </a:r>
            <a:r>
              <a:rPr lang="zh-CN" altLang="zh-CN" sz="2200" dirty="0" smtClean="0">
                <a:latin typeface="仿宋" panose="02010609060101010101" pitchFamily="49" charset="-122"/>
                <a:ea typeface="仿宋" panose="02010609060101010101" pitchFamily="49" charset="-122"/>
              </a:rPr>
              <a:t>银行应采取有效措施核实结售汇交易所涉人民币资金的情况。</a:t>
            </a:r>
            <a:endParaRPr lang="en-US" altLang="zh-CN" sz="2200" dirty="0" smtClean="0">
              <a:latin typeface="仿宋" panose="02010609060101010101" pitchFamily="49" charset="-122"/>
              <a:ea typeface="仿宋" panose="02010609060101010101" pitchFamily="49" charset="-122"/>
            </a:endParaRPr>
          </a:p>
          <a:p>
            <a:pPr fontAlgn="b">
              <a:lnSpc>
                <a:spcPct val="150000"/>
              </a:lnSpc>
            </a:pPr>
            <a:r>
              <a:rPr lang="en-US" altLang="zh-CN" sz="2200" dirty="0" smtClean="0">
                <a:latin typeface="仿宋" panose="02010609060101010101" pitchFamily="49" charset="-122"/>
                <a:ea typeface="仿宋" panose="02010609060101010101" pitchFamily="49" charset="-122"/>
              </a:rPr>
              <a:t>  </a:t>
            </a:r>
            <a:r>
              <a:rPr lang="zh-CN" altLang="en-US" sz="2200" dirty="0" smtClean="0">
                <a:latin typeface="仿宋" panose="02010609060101010101" pitchFamily="49" charset="-122"/>
                <a:ea typeface="仿宋" panose="02010609060101010101" pitchFamily="49" charset="-122"/>
              </a:rPr>
              <a:t>（</a:t>
            </a:r>
            <a:r>
              <a:rPr lang="en-US" altLang="zh-CN" sz="2200" dirty="0" smtClean="0">
                <a:latin typeface="仿宋" panose="02010609060101010101" pitchFamily="49" charset="-122"/>
                <a:ea typeface="仿宋" panose="02010609060101010101" pitchFamily="49" charset="-122"/>
              </a:rPr>
              <a:t>1</a:t>
            </a:r>
            <a:r>
              <a:rPr lang="zh-CN" altLang="en-US" sz="2200" dirty="0" smtClean="0">
                <a:latin typeface="仿宋" panose="02010609060101010101" pitchFamily="49" charset="-122"/>
                <a:ea typeface="仿宋" panose="02010609060101010101" pitchFamily="49" charset="-122"/>
              </a:rPr>
              <a:t>）人民币资金为现钞，填写</a:t>
            </a:r>
            <a:r>
              <a:rPr lang="zh-CN" altLang="zh-CN" sz="2200" dirty="0" smtClean="0">
                <a:latin typeface="仿宋" panose="02010609060101010101" pitchFamily="49" charset="-122"/>
                <a:ea typeface="仿宋" panose="02010609060101010101" pitchFamily="49" charset="-122"/>
              </a:rPr>
              <a:t>“使用人民币现钞金额”</a:t>
            </a:r>
            <a:endParaRPr lang="en-US" altLang="zh-CN" sz="2200" dirty="0" smtClean="0">
              <a:latin typeface="仿宋" panose="02010609060101010101" pitchFamily="49" charset="-122"/>
              <a:ea typeface="仿宋" panose="02010609060101010101" pitchFamily="49" charset="-122"/>
            </a:endParaRPr>
          </a:p>
          <a:p>
            <a:pPr fontAlgn="b">
              <a:lnSpc>
                <a:spcPct val="150000"/>
              </a:lnSpc>
            </a:pPr>
            <a:r>
              <a:rPr lang="en-US" altLang="zh-CN" sz="2200" dirty="0" smtClean="0">
                <a:latin typeface="仿宋" panose="02010609060101010101" pitchFamily="49" charset="-122"/>
                <a:ea typeface="仿宋" panose="02010609060101010101" pitchFamily="49" charset="-122"/>
              </a:rPr>
              <a:t>  </a:t>
            </a:r>
            <a:r>
              <a:rPr lang="zh-CN" altLang="en-US" sz="2200" dirty="0" smtClean="0">
                <a:latin typeface="仿宋" panose="02010609060101010101" pitchFamily="49" charset="-122"/>
                <a:ea typeface="仿宋" panose="02010609060101010101" pitchFamily="49" charset="-122"/>
              </a:rPr>
              <a:t>（</a:t>
            </a:r>
            <a:r>
              <a:rPr lang="en-US" altLang="zh-CN" sz="2200" dirty="0" smtClean="0">
                <a:latin typeface="仿宋" panose="02010609060101010101" pitchFamily="49" charset="-122"/>
                <a:ea typeface="仿宋" panose="02010609060101010101" pitchFamily="49" charset="-122"/>
              </a:rPr>
              <a:t>2</a:t>
            </a:r>
            <a:r>
              <a:rPr lang="zh-CN" altLang="en-US" sz="2200" dirty="0" smtClean="0">
                <a:latin typeface="仿宋" panose="02010609060101010101" pitchFamily="49" charset="-122"/>
                <a:ea typeface="仿宋" panose="02010609060101010101" pitchFamily="49" charset="-122"/>
              </a:rPr>
              <a:t>）人民币资金来源本人账户（包括同名转入），且近期未发生非同名账户转入，</a:t>
            </a:r>
            <a:r>
              <a:rPr lang="zh-CN" altLang="zh-CN" sz="2200" dirty="0" smtClean="0">
                <a:latin typeface="仿宋" panose="02010609060101010101" pitchFamily="49" charset="-122"/>
                <a:ea typeface="仿宋" panose="02010609060101010101" pitchFamily="49" charset="-122"/>
              </a:rPr>
              <a:t>填写“来自本人账户人民币金额”</a:t>
            </a:r>
            <a:endParaRPr lang="en-US" altLang="zh-CN" sz="2200" dirty="0" smtClean="0">
              <a:latin typeface="仿宋" panose="02010609060101010101" pitchFamily="49" charset="-122"/>
              <a:ea typeface="仿宋" panose="02010609060101010101" pitchFamily="49" charset="-122"/>
            </a:endParaRPr>
          </a:p>
          <a:p>
            <a:pPr fontAlgn="b">
              <a:lnSpc>
                <a:spcPct val="150000"/>
              </a:lnSpc>
            </a:pPr>
            <a:r>
              <a:rPr lang="en-US" altLang="zh-CN" sz="2200" dirty="0" smtClean="0">
                <a:latin typeface="仿宋" panose="02010609060101010101" pitchFamily="49" charset="-122"/>
                <a:ea typeface="仿宋" panose="02010609060101010101" pitchFamily="49" charset="-122"/>
              </a:rPr>
              <a:t>  </a:t>
            </a:r>
            <a:r>
              <a:rPr lang="zh-CN" altLang="en-US" sz="2200" dirty="0" smtClean="0">
                <a:latin typeface="仿宋" panose="02010609060101010101" pitchFamily="49" charset="-122"/>
                <a:ea typeface="仿宋" panose="02010609060101010101" pitchFamily="49" charset="-122"/>
              </a:rPr>
              <a:t>（</a:t>
            </a:r>
            <a:r>
              <a:rPr lang="en-US" altLang="zh-CN" sz="2200" dirty="0" smtClean="0">
                <a:latin typeface="仿宋" panose="02010609060101010101" pitchFamily="49" charset="-122"/>
                <a:ea typeface="仿宋" panose="02010609060101010101" pitchFamily="49" charset="-122"/>
              </a:rPr>
              <a:t>3</a:t>
            </a:r>
            <a:r>
              <a:rPr lang="zh-CN" altLang="en-US" sz="2200" dirty="0" smtClean="0">
                <a:latin typeface="仿宋" panose="02010609060101010101" pitchFamily="49" charset="-122"/>
                <a:ea typeface="仿宋" panose="02010609060101010101" pitchFamily="49" charset="-122"/>
              </a:rPr>
              <a:t>）人民币资金来源本人账户，但近期有非同名账户转入，</a:t>
            </a:r>
            <a:r>
              <a:rPr lang="zh-CN" altLang="zh-CN" sz="2200" dirty="0">
                <a:latin typeface="仿宋" panose="02010609060101010101" pitchFamily="49" charset="-122"/>
                <a:ea typeface="仿宋" panose="02010609060101010101" pitchFamily="49" charset="-122"/>
              </a:rPr>
              <a:t>填写人民币转入</a:t>
            </a:r>
            <a:r>
              <a:rPr lang="zh-CN" altLang="zh-CN" sz="2200" dirty="0" smtClean="0">
                <a:latin typeface="仿宋" panose="02010609060101010101" pitchFamily="49" charset="-122"/>
                <a:ea typeface="仿宋" panose="02010609060101010101" pitchFamily="49" charset="-122"/>
              </a:rPr>
              <a:t>信息</a:t>
            </a:r>
            <a:r>
              <a:rPr lang="zh-CN" altLang="en-US" sz="2200" dirty="0" smtClean="0">
                <a:latin typeface="仿宋" panose="02010609060101010101" pitchFamily="49" charset="-122"/>
                <a:ea typeface="仿宋" panose="02010609060101010101" pitchFamily="49" charset="-122"/>
              </a:rPr>
              <a:t>，</a:t>
            </a:r>
            <a:r>
              <a:rPr lang="zh-CN" altLang="zh-CN" sz="2200" dirty="0" smtClean="0">
                <a:latin typeface="仿宋" panose="02010609060101010101" pitchFamily="49" charset="-122"/>
                <a:ea typeface="仿宋" panose="02010609060101010101" pitchFamily="49" charset="-122"/>
              </a:rPr>
              <a:t>金额</a:t>
            </a:r>
            <a:r>
              <a:rPr lang="zh-CN" altLang="zh-CN" sz="2200" dirty="0">
                <a:latin typeface="仿宋" panose="02010609060101010101" pitchFamily="49" charset="-122"/>
                <a:ea typeface="仿宋" panose="02010609060101010101" pitchFamily="49" charset="-122"/>
              </a:rPr>
              <a:t>按实际转入金额</a:t>
            </a:r>
            <a:r>
              <a:rPr lang="zh-CN" altLang="zh-CN" sz="2200" dirty="0" smtClean="0">
                <a:latin typeface="仿宋" panose="02010609060101010101" pitchFamily="49" charset="-122"/>
                <a:ea typeface="仿宋" panose="02010609060101010101" pitchFamily="49" charset="-122"/>
              </a:rPr>
              <a:t>填写</a:t>
            </a:r>
            <a:r>
              <a:rPr lang="zh-CN" altLang="en-US" sz="2200" dirty="0" smtClean="0">
                <a:latin typeface="仿宋" panose="02010609060101010101" pitchFamily="49" charset="-122"/>
                <a:ea typeface="仿宋" panose="02010609060101010101" pitchFamily="49" charset="-122"/>
              </a:rPr>
              <a:t>，并填写汇款人信息。</a:t>
            </a:r>
            <a:endParaRPr lang="en-US" altLang="zh-CN" sz="2200" dirty="0" smtClean="0">
              <a:latin typeface="仿宋" panose="02010609060101010101" pitchFamily="49" charset="-122"/>
              <a:ea typeface="仿宋" panose="02010609060101010101" pitchFamily="49" charset="-122"/>
            </a:endParaRPr>
          </a:p>
          <a:p>
            <a:pPr fontAlgn="b">
              <a:lnSpc>
                <a:spcPct val="150000"/>
              </a:lnSpc>
            </a:pPr>
            <a:r>
              <a:rPr lang="en-US" altLang="zh-CN" sz="2200" dirty="0">
                <a:latin typeface="仿宋" panose="02010609060101010101" pitchFamily="49" charset="-122"/>
                <a:ea typeface="仿宋" panose="02010609060101010101" pitchFamily="49" charset="-122"/>
              </a:rPr>
              <a:t> </a:t>
            </a:r>
            <a:r>
              <a:rPr lang="en-US" altLang="zh-CN" sz="2200" dirty="0" smtClean="0">
                <a:latin typeface="仿宋" panose="02010609060101010101" pitchFamily="49" charset="-122"/>
                <a:ea typeface="仿宋" panose="02010609060101010101" pitchFamily="49" charset="-122"/>
              </a:rPr>
              <a:t> </a:t>
            </a:r>
            <a:r>
              <a:rPr lang="zh-CN" altLang="en-US" sz="2200" dirty="0" smtClean="0">
                <a:latin typeface="仿宋" panose="02010609060101010101" pitchFamily="49" charset="-122"/>
                <a:ea typeface="仿宋" panose="02010609060101010101" pitchFamily="49" charset="-122"/>
              </a:rPr>
              <a:t>（</a:t>
            </a:r>
            <a:r>
              <a:rPr lang="en-US" altLang="zh-CN" sz="2200" dirty="0" smtClean="0">
                <a:latin typeface="仿宋" panose="02010609060101010101" pitchFamily="49" charset="-122"/>
                <a:ea typeface="仿宋" panose="02010609060101010101" pitchFamily="49" charset="-122"/>
              </a:rPr>
              <a:t>4</a:t>
            </a:r>
            <a:r>
              <a:rPr lang="zh-CN" altLang="en-US" sz="2200" dirty="0" smtClean="0">
                <a:latin typeface="仿宋" panose="02010609060101010101" pitchFamily="49" charset="-122"/>
                <a:ea typeface="仿宋" panose="02010609060101010101" pitchFamily="49" charset="-122"/>
              </a:rPr>
              <a:t>）上述三种情况均有则都填写</a:t>
            </a:r>
            <a:endParaRPr lang="en-US" altLang="zh-CN" sz="2200" dirty="0" smtClean="0">
              <a:latin typeface="仿宋" panose="02010609060101010101" pitchFamily="49" charset="-122"/>
              <a:ea typeface="仿宋" panose="02010609060101010101" pitchFamily="49" charset="-122"/>
            </a:endParaRPr>
          </a:p>
          <a:p>
            <a:pPr marL="342900" indent="-342900" fontAlgn="b">
              <a:lnSpc>
                <a:spcPct val="150000"/>
              </a:lnSpc>
              <a:buFont typeface="Arial" panose="020B0604020202020204" pitchFamily="34" charset="0"/>
              <a:buChar char="•"/>
            </a:pPr>
            <a:endParaRPr lang="en-US" altLang="zh-CN" sz="2200" dirty="0" smtClean="0">
              <a:latin typeface="仿宋" panose="02010609060101010101" pitchFamily="49" charset="-122"/>
              <a:ea typeface="仿宋" panose="02010609060101010101" pitchFamily="49" charset="-122"/>
            </a:endParaRPr>
          </a:p>
          <a:p>
            <a:pPr marL="342900" indent="-342900" fontAlgn="b">
              <a:lnSpc>
                <a:spcPct val="150000"/>
              </a:lnSpc>
              <a:buFont typeface="Arial" panose="020B0604020202020204" pitchFamily="34" charset="0"/>
              <a:buChar char="•"/>
            </a:pPr>
            <a:endParaRPr lang="zh-CN" altLang="zh-CN" sz="2200" dirty="0">
              <a:latin typeface="仿宋" panose="02010609060101010101" pitchFamily="49" charset="-122"/>
              <a:ea typeface="仿宋" panose="02010609060101010101" pitchFamily="49" charset="-122"/>
            </a:endParaRPr>
          </a:p>
          <a:p>
            <a:pPr lvl="1" fontAlgn="b">
              <a:lnSpc>
                <a:spcPct val="150000"/>
              </a:lnSpc>
            </a:pPr>
            <a:endParaRPr lang="en-US" altLang="zh-CN" sz="2200" dirty="0">
              <a:latin typeface="仿宋" panose="02010609060101010101" pitchFamily="49" charset="-122"/>
              <a:ea typeface="仿宋" panose="02010609060101010101" pitchFamily="49" charset="-122"/>
            </a:endParaRPr>
          </a:p>
          <a:p>
            <a:pPr lvl="1" fontAlgn="b">
              <a:lnSpc>
                <a:spcPct val="150000"/>
              </a:lnSpc>
            </a:pPr>
            <a:endParaRPr lang="en-US" altLang="zh-CN" sz="2200" dirty="0" smtClean="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410372610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76</a:t>
            </a:fld>
            <a:endParaRPr lang="zh-CN" altLang="en-US" sz="1600" smtClean="0">
              <a:solidFill>
                <a:schemeClr val="tx1"/>
              </a:solidFill>
            </a:endParaRPr>
          </a:p>
        </p:txBody>
      </p:sp>
      <p:sp>
        <p:nvSpPr>
          <p:cNvPr id="30723" name="文本框 2"/>
          <p:cNvSpPr txBox="1"/>
          <p:nvPr/>
        </p:nvSpPr>
        <p:spPr>
          <a:xfrm>
            <a:off x="1437710" y="2748432"/>
            <a:ext cx="9316580" cy="828368"/>
          </a:xfrm>
          <a:prstGeom prst="rect">
            <a:avLst/>
          </a:prstGeom>
          <a:noFill/>
          <a:ln w="9525">
            <a:noFill/>
          </a:ln>
        </p:spPr>
        <p:txBody>
          <a:bodyPr wrap="square" anchor="t">
            <a:spAutoFit/>
          </a:bodyPr>
          <a:lstStyle/>
          <a:p>
            <a:pPr algn="ctr" fontAlgn="b">
              <a:lnSpc>
                <a:spcPct val="150000"/>
              </a:lnSpc>
            </a:pPr>
            <a:r>
              <a:rPr lang="zh-CN" altLang="en-US" sz="4000" dirty="0" smtClean="0">
                <a:latin typeface="仿宋" panose="02010609060101010101" pitchFamily="49" charset="-122"/>
                <a:ea typeface="仿宋" panose="02010609060101010101" pitchFamily="49" charset="-122"/>
              </a:rPr>
              <a:t>感谢聆听！</a:t>
            </a:r>
            <a:endParaRPr lang="en-US" altLang="zh-CN" sz="4000" dirty="0" smtClean="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34070657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8</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sym typeface="+mn-ea"/>
              </a:rPr>
              <a:t>二、总体要求</a:t>
            </a:r>
            <a:r>
              <a:rPr lang="zh-CN" altLang="en-US" b="1" dirty="0" smtClean="0"/>
              <a:t/>
            </a:r>
            <a:br>
              <a:rPr lang="zh-CN" altLang="en-US" b="1" dirty="0" smtClean="0"/>
            </a:b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b="1" dirty="0" smtClean="0">
                <a:solidFill>
                  <a:srgbClr val="000000"/>
                </a:solidFill>
                <a:latin typeface="黑体" panose="02010609060101010101" charset="-122"/>
                <a:ea typeface="黑体" panose="02010609060101010101" charset="-122"/>
              </a:rPr>
              <a:t>二、客户分类</a:t>
            </a:r>
            <a:r>
              <a:rPr lang="en-US" altLang="zh-CN" dirty="0" smtClean="0">
                <a:solidFill>
                  <a:srgbClr val="000000"/>
                </a:solidFill>
                <a:latin typeface="仿宋" panose="02010609060101010101" pitchFamily="49" charset="-122"/>
                <a:ea typeface="仿宋" panose="02010609060101010101" pitchFamily="49" charset="-122"/>
              </a:rPr>
              <a:t>    </a:t>
            </a:r>
            <a:endParaRPr lang="zh-CN" altLang="en-US" dirty="0">
              <a:solidFill>
                <a:srgbClr val="000000"/>
              </a:solidFill>
              <a:latin typeface="仿宋" panose="02010609060101010101" pitchFamily="49" charset="-122"/>
              <a:ea typeface="仿宋" panose="02010609060101010101" pitchFamily="49" charset="-122"/>
            </a:endParaRPr>
          </a:p>
        </p:txBody>
      </p:sp>
      <p:graphicFrame>
        <p:nvGraphicFramePr>
          <p:cNvPr id="2" name="图示 1"/>
          <p:cNvGraphicFramePr/>
          <p:nvPr>
            <p:extLst>
              <p:ext uri="{D42A27DB-BD31-4B8C-83A1-F6EECF244321}">
                <p14:modId xmlns:p14="http://schemas.microsoft.com/office/powerpoint/2010/main" val="257989921"/>
              </p:ext>
            </p:extLst>
          </p:nvPr>
        </p:nvGraphicFramePr>
        <p:xfrm>
          <a:off x="556489" y="1983805"/>
          <a:ext cx="6987946" cy="406015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10" name="图示 9"/>
          <p:cNvGraphicFramePr/>
          <p:nvPr>
            <p:extLst>
              <p:ext uri="{D42A27DB-BD31-4B8C-83A1-F6EECF244321}">
                <p14:modId xmlns:p14="http://schemas.microsoft.com/office/powerpoint/2010/main" val="4156037102"/>
              </p:ext>
            </p:extLst>
          </p:nvPr>
        </p:nvGraphicFramePr>
        <p:xfrm>
          <a:off x="7585022" y="2454443"/>
          <a:ext cx="3031958" cy="2835490"/>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Tree>
    <p:extLst>
      <p:ext uri="{BB962C8B-B14F-4D97-AF65-F5344CB8AC3E}">
        <p14:creationId xmlns:p14="http://schemas.microsoft.com/office/powerpoint/2010/main" val="1574366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0">
                                            <p:graphicEl>
                                              <a:dgm id="{5101B53C-0EB3-4699-89FA-3420A7577EEF}"/>
                                            </p:graphicEl>
                                          </p:spTgt>
                                        </p:tgtEl>
                                        <p:attrNameLst>
                                          <p:attrName>style.visibility</p:attrName>
                                        </p:attrNameLst>
                                      </p:cBhvr>
                                      <p:to>
                                        <p:strVal val="visible"/>
                                      </p:to>
                                    </p:set>
                                    <p:anim calcmode="lin" valueType="num">
                                      <p:cBhvr>
                                        <p:cTn id="7" dur="1500" fill="hold"/>
                                        <p:tgtEl>
                                          <p:spTgt spid="10">
                                            <p:graphicEl>
                                              <a:dgm id="{5101B53C-0EB3-4699-89FA-3420A7577EEF}"/>
                                            </p:graphicEl>
                                          </p:spTgt>
                                        </p:tgtEl>
                                        <p:attrNameLst>
                                          <p:attrName>ppt_w</p:attrName>
                                        </p:attrNameLst>
                                      </p:cBhvr>
                                      <p:tavLst>
                                        <p:tav tm="0">
                                          <p:val>
                                            <p:fltVal val="0"/>
                                          </p:val>
                                        </p:tav>
                                        <p:tav tm="100000">
                                          <p:val>
                                            <p:strVal val="#ppt_w"/>
                                          </p:val>
                                        </p:tav>
                                      </p:tavLst>
                                    </p:anim>
                                    <p:anim calcmode="lin" valueType="num">
                                      <p:cBhvr>
                                        <p:cTn id="8" dur="1500" fill="hold"/>
                                        <p:tgtEl>
                                          <p:spTgt spid="10">
                                            <p:graphicEl>
                                              <a:dgm id="{5101B53C-0EB3-4699-89FA-3420A7577EEF}"/>
                                            </p:graphicEl>
                                          </p:spTgt>
                                        </p:tgtEl>
                                        <p:attrNameLst>
                                          <p:attrName>ppt_h</p:attrName>
                                        </p:attrNameLst>
                                      </p:cBhvr>
                                      <p:tavLst>
                                        <p:tav tm="0">
                                          <p:val>
                                            <p:fltVal val="0"/>
                                          </p:val>
                                        </p:tav>
                                        <p:tav tm="100000">
                                          <p:val>
                                            <p:strVal val="#ppt_h"/>
                                          </p:val>
                                        </p:tav>
                                      </p:tavLst>
                                    </p:anim>
                                    <p:animEffect transition="in" filter="fade">
                                      <p:cBhvr>
                                        <p:cTn id="9" dur="1500"/>
                                        <p:tgtEl>
                                          <p:spTgt spid="10">
                                            <p:graphicEl>
                                              <a:dgm id="{5101B53C-0EB3-4699-89FA-3420A7577EEF}"/>
                                            </p:graphicEl>
                                          </p:spTgt>
                                        </p:tgtEl>
                                      </p:cBhvr>
                                    </p:animEffect>
                                  </p:childTnLst>
                                </p:cTn>
                              </p:par>
                            </p:childTnLst>
                          </p:cTn>
                        </p:par>
                        <p:par>
                          <p:cTn id="10" fill="hold">
                            <p:stCondLst>
                              <p:cond delay="1500"/>
                            </p:stCondLst>
                            <p:childTnLst>
                              <p:par>
                                <p:cTn id="11" presetID="53" presetClass="entr" presetSubtype="16" fill="hold" grpId="0" nodeType="afterEffect">
                                  <p:stCondLst>
                                    <p:cond delay="0"/>
                                  </p:stCondLst>
                                  <p:childTnLst>
                                    <p:set>
                                      <p:cBhvr>
                                        <p:cTn id="12" dur="1" fill="hold">
                                          <p:stCondLst>
                                            <p:cond delay="0"/>
                                          </p:stCondLst>
                                        </p:cTn>
                                        <p:tgtEl>
                                          <p:spTgt spid="10">
                                            <p:graphicEl>
                                              <a:dgm id="{D5CF65CE-2006-4601-A2C1-D67B6B849CAC}"/>
                                            </p:graphicEl>
                                          </p:spTgt>
                                        </p:tgtEl>
                                        <p:attrNameLst>
                                          <p:attrName>style.visibility</p:attrName>
                                        </p:attrNameLst>
                                      </p:cBhvr>
                                      <p:to>
                                        <p:strVal val="visible"/>
                                      </p:to>
                                    </p:set>
                                    <p:anim calcmode="lin" valueType="num">
                                      <p:cBhvr>
                                        <p:cTn id="13" dur="1500" fill="hold"/>
                                        <p:tgtEl>
                                          <p:spTgt spid="10">
                                            <p:graphicEl>
                                              <a:dgm id="{D5CF65CE-2006-4601-A2C1-D67B6B849CAC}"/>
                                            </p:graphicEl>
                                          </p:spTgt>
                                        </p:tgtEl>
                                        <p:attrNameLst>
                                          <p:attrName>ppt_w</p:attrName>
                                        </p:attrNameLst>
                                      </p:cBhvr>
                                      <p:tavLst>
                                        <p:tav tm="0">
                                          <p:val>
                                            <p:fltVal val="0"/>
                                          </p:val>
                                        </p:tav>
                                        <p:tav tm="100000">
                                          <p:val>
                                            <p:strVal val="#ppt_w"/>
                                          </p:val>
                                        </p:tav>
                                      </p:tavLst>
                                    </p:anim>
                                    <p:anim calcmode="lin" valueType="num">
                                      <p:cBhvr>
                                        <p:cTn id="14" dur="1500" fill="hold"/>
                                        <p:tgtEl>
                                          <p:spTgt spid="10">
                                            <p:graphicEl>
                                              <a:dgm id="{D5CF65CE-2006-4601-A2C1-D67B6B849CAC}"/>
                                            </p:graphicEl>
                                          </p:spTgt>
                                        </p:tgtEl>
                                        <p:attrNameLst>
                                          <p:attrName>ppt_h</p:attrName>
                                        </p:attrNameLst>
                                      </p:cBhvr>
                                      <p:tavLst>
                                        <p:tav tm="0">
                                          <p:val>
                                            <p:fltVal val="0"/>
                                          </p:val>
                                        </p:tav>
                                        <p:tav tm="100000">
                                          <p:val>
                                            <p:strVal val="#ppt_h"/>
                                          </p:val>
                                        </p:tav>
                                      </p:tavLst>
                                    </p:anim>
                                    <p:animEffect transition="in" filter="fade">
                                      <p:cBhvr>
                                        <p:cTn id="15" dur="1500"/>
                                        <p:tgtEl>
                                          <p:spTgt spid="10">
                                            <p:graphicEl>
                                              <a:dgm id="{D5CF65CE-2006-4601-A2C1-D67B6B849CAC}"/>
                                            </p:graphicEl>
                                          </p:spTgt>
                                        </p:tgtEl>
                                      </p:cBhvr>
                                    </p:animEffect>
                                  </p:childTnLst>
                                </p:cTn>
                              </p:par>
                            </p:childTnLst>
                          </p:cTn>
                        </p:par>
                        <p:par>
                          <p:cTn id="16" fill="hold">
                            <p:stCondLst>
                              <p:cond delay="3000"/>
                            </p:stCondLst>
                            <p:childTnLst>
                              <p:par>
                                <p:cTn id="17" presetID="53" presetClass="entr" presetSubtype="16" fill="hold" grpId="0" nodeType="afterEffect">
                                  <p:stCondLst>
                                    <p:cond delay="0"/>
                                  </p:stCondLst>
                                  <p:childTnLst>
                                    <p:set>
                                      <p:cBhvr>
                                        <p:cTn id="18" dur="1" fill="hold">
                                          <p:stCondLst>
                                            <p:cond delay="0"/>
                                          </p:stCondLst>
                                        </p:cTn>
                                        <p:tgtEl>
                                          <p:spTgt spid="10">
                                            <p:graphicEl>
                                              <a:dgm id="{CC14C18A-BDED-4926-9AFF-EDDF070D9D65}"/>
                                            </p:graphicEl>
                                          </p:spTgt>
                                        </p:tgtEl>
                                        <p:attrNameLst>
                                          <p:attrName>style.visibility</p:attrName>
                                        </p:attrNameLst>
                                      </p:cBhvr>
                                      <p:to>
                                        <p:strVal val="visible"/>
                                      </p:to>
                                    </p:set>
                                    <p:anim calcmode="lin" valueType="num">
                                      <p:cBhvr>
                                        <p:cTn id="19" dur="1500" fill="hold"/>
                                        <p:tgtEl>
                                          <p:spTgt spid="10">
                                            <p:graphicEl>
                                              <a:dgm id="{CC14C18A-BDED-4926-9AFF-EDDF070D9D65}"/>
                                            </p:graphicEl>
                                          </p:spTgt>
                                        </p:tgtEl>
                                        <p:attrNameLst>
                                          <p:attrName>ppt_w</p:attrName>
                                        </p:attrNameLst>
                                      </p:cBhvr>
                                      <p:tavLst>
                                        <p:tav tm="0">
                                          <p:val>
                                            <p:fltVal val="0"/>
                                          </p:val>
                                        </p:tav>
                                        <p:tav tm="100000">
                                          <p:val>
                                            <p:strVal val="#ppt_w"/>
                                          </p:val>
                                        </p:tav>
                                      </p:tavLst>
                                    </p:anim>
                                    <p:anim calcmode="lin" valueType="num">
                                      <p:cBhvr>
                                        <p:cTn id="20" dur="1500" fill="hold"/>
                                        <p:tgtEl>
                                          <p:spTgt spid="10">
                                            <p:graphicEl>
                                              <a:dgm id="{CC14C18A-BDED-4926-9AFF-EDDF070D9D65}"/>
                                            </p:graphicEl>
                                          </p:spTgt>
                                        </p:tgtEl>
                                        <p:attrNameLst>
                                          <p:attrName>ppt_h</p:attrName>
                                        </p:attrNameLst>
                                      </p:cBhvr>
                                      <p:tavLst>
                                        <p:tav tm="0">
                                          <p:val>
                                            <p:fltVal val="0"/>
                                          </p:val>
                                        </p:tav>
                                        <p:tav tm="100000">
                                          <p:val>
                                            <p:strVal val="#ppt_h"/>
                                          </p:val>
                                        </p:tav>
                                      </p:tavLst>
                                    </p:anim>
                                    <p:animEffect transition="in" filter="fade">
                                      <p:cBhvr>
                                        <p:cTn id="21" dur="1500"/>
                                        <p:tgtEl>
                                          <p:spTgt spid="10">
                                            <p:graphicEl>
                                              <a:dgm id="{CC14C18A-BDED-4926-9AFF-EDDF070D9D65}"/>
                                            </p:graphicEl>
                                          </p:spTgt>
                                        </p:tgtEl>
                                      </p:cBhvr>
                                    </p:animEffect>
                                  </p:childTnLst>
                                </p:cTn>
                              </p:par>
                            </p:childTnLst>
                          </p:cTn>
                        </p:par>
                        <p:par>
                          <p:cTn id="22" fill="hold">
                            <p:stCondLst>
                              <p:cond delay="4500"/>
                            </p:stCondLst>
                            <p:childTnLst>
                              <p:par>
                                <p:cTn id="23" presetID="53" presetClass="entr" presetSubtype="16" fill="hold" grpId="0" nodeType="afterEffect">
                                  <p:stCondLst>
                                    <p:cond delay="0"/>
                                  </p:stCondLst>
                                  <p:childTnLst>
                                    <p:set>
                                      <p:cBhvr>
                                        <p:cTn id="24" dur="1" fill="hold">
                                          <p:stCondLst>
                                            <p:cond delay="0"/>
                                          </p:stCondLst>
                                        </p:cTn>
                                        <p:tgtEl>
                                          <p:spTgt spid="10">
                                            <p:graphicEl>
                                              <a:dgm id="{08D2089D-CFD7-4123-A22C-930E98F51F12}"/>
                                            </p:graphicEl>
                                          </p:spTgt>
                                        </p:tgtEl>
                                        <p:attrNameLst>
                                          <p:attrName>style.visibility</p:attrName>
                                        </p:attrNameLst>
                                      </p:cBhvr>
                                      <p:to>
                                        <p:strVal val="visible"/>
                                      </p:to>
                                    </p:set>
                                    <p:anim calcmode="lin" valueType="num">
                                      <p:cBhvr>
                                        <p:cTn id="25" dur="1500" fill="hold"/>
                                        <p:tgtEl>
                                          <p:spTgt spid="10">
                                            <p:graphicEl>
                                              <a:dgm id="{08D2089D-CFD7-4123-A22C-930E98F51F12}"/>
                                            </p:graphicEl>
                                          </p:spTgt>
                                        </p:tgtEl>
                                        <p:attrNameLst>
                                          <p:attrName>ppt_w</p:attrName>
                                        </p:attrNameLst>
                                      </p:cBhvr>
                                      <p:tavLst>
                                        <p:tav tm="0">
                                          <p:val>
                                            <p:fltVal val="0"/>
                                          </p:val>
                                        </p:tav>
                                        <p:tav tm="100000">
                                          <p:val>
                                            <p:strVal val="#ppt_w"/>
                                          </p:val>
                                        </p:tav>
                                      </p:tavLst>
                                    </p:anim>
                                    <p:anim calcmode="lin" valueType="num">
                                      <p:cBhvr>
                                        <p:cTn id="26" dur="1500" fill="hold"/>
                                        <p:tgtEl>
                                          <p:spTgt spid="10">
                                            <p:graphicEl>
                                              <a:dgm id="{08D2089D-CFD7-4123-A22C-930E98F51F12}"/>
                                            </p:graphicEl>
                                          </p:spTgt>
                                        </p:tgtEl>
                                        <p:attrNameLst>
                                          <p:attrName>ppt_h</p:attrName>
                                        </p:attrNameLst>
                                      </p:cBhvr>
                                      <p:tavLst>
                                        <p:tav tm="0">
                                          <p:val>
                                            <p:fltVal val="0"/>
                                          </p:val>
                                        </p:tav>
                                        <p:tav tm="100000">
                                          <p:val>
                                            <p:strVal val="#ppt_h"/>
                                          </p:val>
                                        </p:tav>
                                      </p:tavLst>
                                    </p:anim>
                                    <p:animEffect transition="in" filter="fade">
                                      <p:cBhvr>
                                        <p:cTn id="27" dur="1500"/>
                                        <p:tgtEl>
                                          <p:spTgt spid="10">
                                            <p:graphicEl>
                                              <a:dgm id="{08D2089D-CFD7-4123-A22C-930E98F51F12}"/>
                                            </p:graphicEl>
                                          </p:spTgt>
                                        </p:tgtEl>
                                      </p:cBhvr>
                                    </p:animEffect>
                                  </p:childTnLst>
                                </p:cTn>
                              </p:par>
                            </p:childTnLst>
                          </p:cTn>
                        </p:par>
                        <p:par>
                          <p:cTn id="28" fill="hold">
                            <p:stCondLst>
                              <p:cond delay="6000"/>
                            </p:stCondLst>
                            <p:childTnLst>
                              <p:par>
                                <p:cTn id="29" presetID="53" presetClass="entr" presetSubtype="16" fill="hold" grpId="0" nodeType="afterEffect">
                                  <p:stCondLst>
                                    <p:cond delay="0"/>
                                  </p:stCondLst>
                                  <p:childTnLst>
                                    <p:set>
                                      <p:cBhvr>
                                        <p:cTn id="30" dur="1" fill="hold">
                                          <p:stCondLst>
                                            <p:cond delay="0"/>
                                          </p:stCondLst>
                                        </p:cTn>
                                        <p:tgtEl>
                                          <p:spTgt spid="10">
                                            <p:graphicEl>
                                              <a:dgm id="{11F24C4D-9697-4E4F-9667-3346FC9FA5A6}"/>
                                            </p:graphicEl>
                                          </p:spTgt>
                                        </p:tgtEl>
                                        <p:attrNameLst>
                                          <p:attrName>style.visibility</p:attrName>
                                        </p:attrNameLst>
                                      </p:cBhvr>
                                      <p:to>
                                        <p:strVal val="visible"/>
                                      </p:to>
                                    </p:set>
                                    <p:anim calcmode="lin" valueType="num">
                                      <p:cBhvr>
                                        <p:cTn id="31" dur="1500" fill="hold"/>
                                        <p:tgtEl>
                                          <p:spTgt spid="10">
                                            <p:graphicEl>
                                              <a:dgm id="{11F24C4D-9697-4E4F-9667-3346FC9FA5A6}"/>
                                            </p:graphicEl>
                                          </p:spTgt>
                                        </p:tgtEl>
                                        <p:attrNameLst>
                                          <p:attrName>ppt_w</p:attrName>
                                        </p:attrNameLst>
                                      </p:cBhvr>
                                      <p:tavLst>
                                        <p:tav tm="0">
                                          <p:val>
                                            <p:fltVal val="0"/>
                                          </p:val>
                                        </p:tav>
                                        <p:tav tm="100000">
                                          <p:val>
                                            <p:strVal val="#ppt_w"/>
                                          </p:val>
                                        </p:tav>
                                      </p:tavLst>
                                    </p:anim>
                                    <p:anim calcmode="lin" valueType="num">
                                      <p:cBhvr>
                                        <p:cTn id="32" dur="1500" fill="hold"/>
                                        <p:tgtEl>
                                          <p:spTgt spid="10">
                                            <p:graphicEl>
                                              <a:dgm id="{11F24C4D-9697-4E4F-9667-3346FC9FA5A6}"/>
                                            </p:graphicEl>
                                          </p:spTgt>
                                        </p:tgtEl>
                                        <p:attrNameLst>
                                          <p:attrName>ppt_h</p:attrName>
                                        </p:attrNameLst>
                                      </p:cBhvr>
                                      <p:tavLst>
                                        <p:tav tm="0">
                                          <p:val>
                                            <p:fltVal val="0"/>
                                          </p:val>
                                        </p:tav>
                                        <p:tav tm="100000">
                                          <p:val>
                                            <p:strVal val="#ppt_h"/>
                                          </p:val>
                                        </p:tav>
                                      </p:tavLst>
                                    </p:anim>
                                    <p:animEffect transition="in" filter="fade">
                                      <p:cBhvr>
                                        <p:cTn id="33" dur="1500"/>
                                        <p:tgtEl>
                                          <p:spTgt spid="10">
                                            <p:graphicEl>
                                              <a:dgm id="{11F24C4D-9697-4E4F-9667-3346FC9FA5A6}"/>
                                            </p:graphicEl>
                                          </p:spTgt>
                                        </p:tgtEl>
                                      </p:cBhvr>
                                    </p:animEffect>
                                  </p:childTnLst>
                                </p:cTn>
                              </p:par>
                            </p:childTnLst>
                          </p:cTn>
                        </p:par>
                        <p:par>
                          <p:cTn id="34" fill="hold">
                            <p:stCondLst>
                              <p:cond delay="7500"/>
                            </p:stCondLst>
                            <p:childTnLst>
                              <p:par>
                                <p:cTn id="35" presetID="53" presetClass="entr" presetSubtype="16" fill="hold" grpId="0" nodeType="afterEffect">
                                  <p:stCondLst>
                                    <p:cond delay="0"/>
                                  </p:stCondLst>
                                  <p:childTnLst>
                                    <p:set>
                                      <p:cBhvr>
                                        <p:cTn id="36" dur="1" fill="hold">
                                          <p:stCondLst>
                                            <p:cond delay="0"/>
                                          </p:stCondLst>
                                        </p:cTn>
                                        <p:tgtEl>
                                          <p:spTgt spid="10">
                                            <p:graphicEl>
                                              <a:dgm id="{41D79F41-896F-4CDD-8E47-F2C491EE7F9F}"/>
                                            </p:graphicEl>
                                          </p:spTgt>
                                        </p:tgtEl>
                                        <p:attrNameLst>
                                          <p:attrName>style.visibility</p:attrName>
                                        </p:attrNameLst>
                                      </p:cBhvr>
                                      <p:to>
                                        <p:strVal val="visible"/>
                                      </p:to>
                                    </p:set>
                                    <p:anim calcmode="lin" valueType="num">
                                      <p:cBhvr>
                                        <p:cTn id="37" dur="1500" fill="hold"/>
                                        <p:tgtEl>
                                          <p:spTgt spid="10">
                                            <p:graphicEl>
                                              <a:dgm id="{41D79F41-896F-4CDD-8E47-F2C491EE7F9F}"/>
                                            </p:graphicEl>
                                          </p:spTgt>
                                        </p:tgtEl>
                                        <p:attrNameLst>
                                          <p:attrName>ppt_w</p:attrName>
                                        </p:attrNameLst>
                                      </p:cBhvr>
                                      <p:tavLst>
                                        <p:tav tm="0">
                                          <p:val>
                                            <p:fltVal val="0"/>
                                          </p:val>
                                        </p:tav>
                                        <p:tav tm="100000">
                                          <p:val>
                                            <p:strVal val="#ppt_w"/>
                                          </p:val>
                                        </p:tav>
                                      </p:tavLst>
                                    </p:anim>
                                    <p:anim calcmode="lin" valueType="num">
                                      <p:cBhvr>
                                        <p:cTn id="38" dur="1500" fill="hold"/>
                                        <p:tgtEl>
                                          <p:spTgt spid="10">
                                            <p:graphicEl>
                                              <a:dgm id="{41D79F41-896F-4CDD-8E47-F2C491EE7F9F}"/>
                                            </p:graphicEl>
                                          </p:spTgt>
                                        </p:tgtEl>
                                        <p:attrNameLst>
                                          <p:attrName>ppt_h</p:attrName>
                                        </p:attrNameLst>
                                      </p:cBhvr>
                                      <p:tavLst>
                                        <p:tav tm="0">
                                          <p:val>
                                            <p:fltVal val="0"/>
                                          </p:val>
                                        </p:tav>
                                        <p:tav tm="100000">
                                          <p:val>
                                            <p:strVal val="#ppt_h"/>
                                          </p:val>
                                        </p:tav>
                                      </p:tavLst>
                                    </p:anim>
                                    <p:animEffect transition="in" filter="fade">
                                      <p:cBhvr>
                                        <p:cTn id="39" dur="1500"/>
                                        <p:tgtEl>
                                          <p:spTgt spid="10">
                                            <p:graphicEl>
                                              <a:dgm id="{41D79F41-896F-4CDD-8E47-F2C491EE7F9F}"/>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9</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noProof="1" smtClean="0">
                <a:solidFill>
                  <a:srgbClr val="000000"/>
                </a:solidFill>
                <a:latin typeface="楷体" panose="02010609060101010101" charset="-122"/>
                <a:ea typeface="楷体" panose="02010609060101010101" charset="-122"/>
                <a:sym typeface="+mn-ea"/>
              </a:rPr>
              <a:t>二</a:t>
            </a:r>
            <a:r>
              <a:rPr lang="zh-CN" altLang="en-US" noProof="1">
                <a:solidFill>
                  <a:srgbClr val="000000"/>
                </a:solidFill>
                <a:latin typeface="楷体" panose="02010609060101010101" charset="-122"/>
                <a:ea typeface="楷体" panose="02010609060101010101" charset="-122"/>
                <a:sym typeface="+mn-ea"/>
              </a:rPr>
              <a:t>、总体要求</a:t>
            </a:r>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61665"/>
          </a:xfrm>
          <a:prstGeom prst="rect">
            <a:avLst/>
          </a:prstGeom>
          <a:noFill/>
          <a:ln w="9525">
            <a:noFill/>
          </a:ln>
        </p:spPr>
        <p:txBody>
          <a:bodyPr wrap="square" anchor="t">
            <a:spAutoFit/>
          </a:bodyPr>
          <a:lstStyle/>
          <a:p>
            <a:pPr eaLnBrk="0" hangingPunct="0"/>
            <a:r>
              <a:rPr lang="zh-CN" altLang="en-US" sz="2400" b="1" dirty="0" smtClean="0">
                <a:solidFill>
                  <a:srgbClr val="000000"/>
                </a:solidFill>
                <a:latin typeface="黑体" panose="02010609060101010101" charset="-122"/>
                <a:ea typeface="黑体" panose="02010609060101010101" charset="-122"/>
              </a:rPr>
              <a:t>三、业务审核</a:t>
            </a:r>
            <a:endParaRPr lang="zh-CN" altLang="en-US" dirty="0">
              <a:solidFill>
                <a:srgbClr val="000000"/>
              </a:solidFill>
              <a:latin typeface="仿宋" panose="02010609060101010101" pitchFamily="49" charset="-122"/>
              <a:ea typeface="仿宋" panose="02010609060101010101" pitchFamily="49" charset="-122"/>
            </a:endParaRPr>
          </a:p>
        </p:txBody>
      </p:sp>
      <p:sp>
        <p:nvSpPr>
          <p:cNvPr id="30723" name="文本框 2"/>
          <p:cNvSpPr txBox="1"/>
          <p:nvPr/>
        </p:nvSpPr>
        <p:spPr>
          <a:xfrm>
            <a:off x="5096770" y="1298575"/>
            <a:ext cx="5520210" cy="3485570"/>
          </a:xfrm>
          <a:prstGeom prst="rect">
            <a:avLst/>
          </a:prstGeom>
          <a:noFill/>
          <a:ln w="9525">
            <a:noFill/>
          </a:ln>
        </p:spPr>
        <p:txBody>
          <a:bodyPr wrap="square" anchor="t">
            <a:spAutoFit/>
          </a:bodyPr>
          <a:lstStyle/>
          <a:p>
            <a:pPr marL="685800" lvl="1" indent="-457200" eaLnBrk="0" hangingPunct="0">
              <a:lnSpc>
                <a:spcPct val="150000"/>
              </a:lnSpc>
              <a:buFont typeface="+mj-lt"/>
              <a:buAutoNum type="arabicPeriod"/>
            </a:pPr>
            <a:r>
              <a:rPr lang="zh-CN" altLang="en-US" sz="2100" b="1" dirty="0" smtClean="0">
                <a:solidFill>
                  <a:srgbClr val="C00000"/>
                </a:solidFill>
                <a:latin typeface="仿宋" panose="02010609060101010101" pitchFamily="49" charset="-122"/>
                <a:ea typeface="仿宋" panose="02010609060101010101" pitchFamily="49" charset="-122"/>
              </a:rPr>
              <a:t>资料审核</a:t>
            </a:r>
            <a:endParaRPr lang="en-US" altLang="zh-CN" sz="2100" b="1" dirty="0">
              <a:solidFill>
                <a:srgbClr val="C00000"/>
              </a:solidFill>
              <a:latin typeface="仿宋" panose="02010609060101010101" pitchFamily="49" charset="-122"/>
              <a:ea typeface="仿宋" panose="02010609060101010101" pitchFamily="49" charset="-122"/>
            </a:endParaRPr>
          </a:p>
          <a:p>
            <a:pPr marL="1143000" lvl="2" indent="-457200" eaLnBrk="0" hangingPunct="0">
              <a:lnSpc>
                <a:spcPct val="150000"/>
              </a:lnSpc>
              <a:buFont typeface="+mj-ea"/>
              <a:buAutoNum type="circleNumDbPlain"/>
            </a:pPr>
            <a:r>
              <a:rPr lang="zh-CN" altLang="en-US" sz="2100" dirty="0" smtClean="0">
                <a:solidFill>
                  <a:srgbClr val="000000"/>
                </a:solidFill>
                <a:latin typeface="仿宋" panose="02010609060101010101" pitchFamily="49" charset="-122"/>
                <a:ea typeface="仿宋" panose="02010609060101010101" pitchFamily="49" charset="-122"/>
              </a:rPr>
              <a:t>客户提交的材料</a:t>
            </a:r>
            <a:endParaRPr lang="en-US" altLang="zh-CN" sz="2100" dirty="0">
              <a:solidFill>
                <a:srgbClr val="000000"/>
              </a:solidFill>
              <a:latin typeface="仿宋" panose="02010609060101010101" pitchFamily="49" charset="-122"/>
              <a:ea typeface="仿宋" panose="02010609060101010101" pitchFamily="49" charset="-122"/>
            </a:endParaRPr>
          </a:p>
          <a:p>
            <a:pPr marL="1143000" lvl="2" indent="-457200" eaLnBrk="0" hangingPunct="0">
              <a:lnSpc>
                <a:spcPct val="150000"/>
              </a:lnSpc>
              <a:buFont typeface="+mj-lt"/>
              <a:buAutoNum type="circleNumDbPlain"/>
            </a:pPr>
            <a:r>
              <a:rPr lang="zh-CN" altLang="en-US" sz="2100" dirty="0" smtClean="0">
                <a:solidFill>
                  <a:srgbClr val="000000"/>
                </a:solidFill>
                <a:latin typeface="仿宋" panose="02010609060101010101" pitchFamily="49" charset="-122"/>
                <a:ea typeface="仿宋" panose="02010609060101010101" pitchFamily="49" charset="-122"/>
              </a:rPr>
              <a:t>银行内部和外部可查询到的信息</a:t>
            </a:r>
            <a:endParaRPr lang="en-US" altLang="zh-CN" sz="2100" dirty="0" smtClean="0">
              <a:solidFill>
                <a:srgbClr val="000000"/>
              </a:solidFill>
              <a:latin typeface="仿宋" panose="02010609060101010101" pitchFamily="49" charset="-122"/>
              <a:ea typeface="仿宋" panose="02010609060101010101" pitchFamily="49" charset="-122"/>
            </a:endParaRPr>
          </a:p>
          <a:p>
            <a:pPr marL="685800" lvl="1" indent="-457200" eaLnBrk="0" hangingPunct="0">
              <a:lnSpc>
                <a:spcPct val="150000"/>
              </a:lnSpc>
              <a:buFont typeface="+mj-lt"/>
              <a:buAutoNum type="arabicPeriod"/>
            </a:pPr>
            <a:r>
              <a:rPr lang="zh-CN" altLang="en-US" sz="2100" b="1" dirty="0">
                <a:solidFill>
                  <a:srgbClr val="C00000"/>
                </a:solidFill>
                <a:latin typeface="仿宋" panose="02010609060101010101" pitchFamily="49" charset="-122"/>
                <a:ea typeface="仿宋" panose="02010609060101010101" pitchFamily="49" charset="-122"/>
              </a:rPr>
              <a:t>尽职审核</a:t>
            </a:r>
            <a:endParaRPr lang="en-US" altLang="zh-CN" sz="2100" b="1" dirty="0">
              <a:solidFill>
                <a:srgbClr val="C00000"/>
              </a:solidFill>
              <a:latin typeface="仿宋" panose="02010609060101010101" pitchFamily="49" charset="-122"/>
              <a:ea typeface="仿宋" panose="02010609060101010101" pitchFamily="49" charset="-122"/>
            </a:endParaRPr>
          </a:p>
          <a:p>
            <a:pPr marL="1143000" lvl="2" indent="-457200" eaLnBrk="0" hangingPunct="0">
              <a:lnSpc>
                <a:spcPct val="150000"/>
              </a:lnSpc>
              <a:buFont typeface="+mj-ea"/>
              <a:buAutoNum type="circleNumDbPlain"/>
            </a:pPr>
            <a:r>
              <a:rPr lang="zh-CN" altLang="en-US" sz="2100" dirty="0" smtClean="0">
                <a:solidFill>
                  <a:srgbClr val="000000"/>
                </a:solidFill>
                <a:latin typeface="仿宋" panose="02010609060101010101" pitchFamily="49" charset="-122"/>
                <a:ea typeface="仿宋" panose="02010609060101010101" pitchFamily="49" charset="-122"/>
              </a:rPr>
              <a:t>合规性审核</a:t>
            </a:r>
            <a:endParaRPr lang="en-US" altLang="zh-CN" sz="2100" dirty="0" smtClean="0">
              <a:solidFill>
                <a:srgbClr val="000000"/>
              </a:solidFill>
              <a:latin typeface="仿宋" panose="02010609060101010101" pitchFamily="49" charset="-122"/>
              <a:ea typeface="仿宋" panose="02010609060101010101" pitchFamily="49" charset="-122"/>
            </a:endParaRPr>
          </a:p>
          <a:p>
            <a:pPr marL="1143000" lvl="2" indent="-457200" eaLnBrk="0" hangingPunct="0">
              <a:lnSpc>
                <a:spcPct val="150000"/>
              </a:lnSpc>
              <a:buFont typeface="+mj-lt"/>
              <a:buAutoNum type="circleNumDbPlain"/>
            </a:pPr>
            <a:r>
              <a:rPr lang="zh-CN" altLang="en-US" sz="2100" dirty="0" smtClean="0">
                <a:solidFill>
                  <a:srgbClr val="000000"/>
                </a:solidFill>
                <a:latin typeface="仿宋" panose="02010609060101010101" pitchFamily="49" charset="-122"/>
                <a:ea typeface="仿宋" panose="02010609060101010101" pitchFamily="49" charset="-122"/>
              </a:rPr>
              <a:t>业务背景审核（合理性）</a:t>
            </a:r>
            <a:endParaRPr lang="en-US" altLang="zh-CN" sz="2100" dirty="0" smtClean="0">
              <a:solidFill>
                <a:srgbClr val="000000"/>
              </a:solidFill>
              <a:latin typeface="仿宋" panose="02010609060101010101" pitchFamily="49" charset="-122"/>
              <a:ea typeface="仿宋" panose="02010609060101010101" pitchFamily="49" charset="-122"/>
            </a:endParaRPr>
          </a:p>
          <a:p>
            <a:pPr marL="1143000" lvl="2" indent="-457200" eaLnBrk="0" hangingPunct="0">
              <a:lnSpc>
                <a:spcPct val="150000"/>
              </a:lnSpc>
              <a:buFont typeface="+mj-lt"/>
              <a:buAutoNum type="circleNumDbPlain"/>
            </a:pPr>
            <a:r>
              <a:rPr lang="zh-CN" altLang="en-US" sz="2100" dirty="0" smtClean="0">
                <a:solidFill>
                  <a:srgbClr val="000000"/>
                </a:solidFill>
                <a:latin typeface="仿宋" panose="02010609060101010101" pitchFamily="49" charset="-122"/>
                <a:ea typeface="仿宋" panose="02010609060101010101" pitchFamily="49" charset="-122"/>
              </a:rPr>
              <a:t>可疑交易</a:t>
            </a:r>
          </a:p>
        </p:txBody>
      </p:sp>
      <p:sp>
        <p:nvSpPr>
          <p:cNvPr id="2" name="矩形 1"/>
          <p:cNvSpPr/>
          <p:nvPr/>
        </p:nvSpPr>
        <p:spPr>
          <a:xfrm>
            <a:off x="4641601" y="4748867"/>
            <a:ext cx="6695379" cy="1015663"/>
          </a:xfrm>
          <a:prstGeom prst="rect">
            <a:avLst/>
          </a:prstGeom>
          <a:solidFill>
            <a:schemeClr val="accent1">
              <a:lumMod val="20000"/>
              <a:lumOff val="80000"/>
            </a:schemeClr>
          </a:solidFill>
        </p:spPr>
        <p:txBody>
          <a:bodyPr wrap="square">
            <a:spAutoFit/>
          </a:bodyPr>
          <a:lstStyle/>
          <a:p>
            <a:pPr marL="228600" lvl="1" eaLnBrk="0" hangingPunct="0"/>
            <a:r>
              <a:rPr lang="zh-CN" altLang="zh-CN" sz="2000" b="1" dirty="0" smtClean="0">
                <a:solidFill>
                  <a:srgbClr val="000000"/>
                </a:solidFill>
                <a:latin typeface="仿宋" panose="02010609060101010101" pitchFamily="49" charset="-122"/>
                <a:ea typeface="仿宋" panose="02010609060101010101" pitchFamily="49" charset="-122"/>
              </a:rPr>
              <a:t>可信客户</a:t>
            </a:r>
            <a:r>
              <a:rPr lang="en-US" altLang="zh-CN" sz="2000" dirty="0" smtClean="0">
                <a:solidFill>
                  <a:srgbClr val="000000"/>
                </a:solidFill>
                <a:latin typeface="仿宋" panose="02010609060101010101" pitchFamily="49" charset="-122"/>
                <a:ea typeface="仿宋" panose="02010609060101010101" pitchFamily="49" charset="-122"/>
                <a:sym typeface="Wingdings" panose="05000000000000000000" pitchFamily="2" charset="2"/>
              </a:rPr>
              <a:t> </a:t>
            </a:r>
            <a:r>
              <a:rPr lang="zh-CN" altLang="zh-CN" sz="2000" dirty="0" smtClean="0">
                <a:solidFill>
                  <a:srgbClr val="000000"/>
                </a:solidFill>
                <a:latin typeface="仿宋" panose="02010609060101010101" pitchFamily="49" charset="-122"/>
                <a:ea typeface="仿宋" panose="02010609060101010101" pitchFamily="49" charset="-122"/>
              </a:rPr>
              <a:t>额度</a:t>
            </a:r>
            <a:r>
              <a:rPr lang="zh-CN" altLang="zh-CN" sz="2000" dirty="0">
                <a:solidFill>
                  <a:srgbClr val="000000"/>
                </a:solidFill>
                <a:latin typeface="仿宋" panose="02010609060101010101" pitchFamily="49" charset="-122"/>
                <a:ea typeface="仿宋" panose="02010609060101010101" pitchFamily="49" charset="-122"/>
              </a:rPr>
              <a:t>内的业务在确认交易性质的前提下，可以凭有效身份证件直接办理</a:t>
            </a:r>
            <a:r>
              <a:rPr lang="zh-CN" altLang="zh-CN" sz="2000" dirty="0" smtClean="0">
                <a:solidFill>
                  <a:srgbClr val="000000"/>
                </a:solidFill>
                <a:latin typeface="仿宋" panose="02010609060101010101" pitchFamily="49" charset="-122"/>
                <a:ea typeface="仿宋" panose="02010609060101010101" pitchFamily="49" charset="-122"/>
              </a:rPr>
              <a:t>；</a:t>
            </a:r>
            <a:endParaRPr lang="en-US" altLang="zh-CN" sz="2000" dirty="0" smtClean="0">
              <a:solidFill>
                <a:srgbClr val="000000"/>
              </a:solidFill>
              <a:latin typeface="仿宋" panose="02010609060101010101" pitchFamily="49" charset="-122"/>
              <a:ea typeface="仿宋" panose="02010609060101010101" pitchFamily="49" charset="-122"/>
            </a:endParaRPr>
          </a:p>
          <a:p>
            <a:pPr marL="228600" lvl="1" eaLnBrk="0" hangingPunct="0"/>
            <a:r>
              <a:rPr lang="zh-CN" altLang="zh-CN" sz="2000" b="1" dirty="0" smtClean="0">
                <a:solidFill>
                  <a:srgbClr val="000000"/>
                </a:solidFill>
                <a:latin typeface="仿宋" panose="02010609060101010101" pitchFamily="49" charset="-122"/>
                <a:ea typeface="仿宋" panose="02010609060101010101" pitchFamily="49" charset="-122"/>
              </a:rPr>
              <a:t>关注客户</a:t>
            </a:r>
            <a:r>
              <a:rPr lang="en-US" altLang="zh-CN" sz="2000" dirty="0" smtClean="0">
                <a:solidFill>
                  <a:srgbClr val="000000"/>
                </a:solidFill>
                <a:latin typeface="仿宋" panose="02010609060101010101" pitchFamily="49" charset="-122"/>
                <a:ea typeface="仿宋" panose="02010609060101010101" pitchFamily="49" charset="-122"/>
                <a:sym typeface="Wingdings" panose="05000000000000000000" pitchFamily="2" charset="2"/>
              </a:rPr>
              <a:t> </a:t>
            </a:r>
            <a:r>
              <a:rPr lang="zh-CN" altLang="zh-CN" sz="2000" dirty="0" smtClean="0">
                <a:solidFill>
                  <a:srgbClr val="000000"/>
                </a:solidFill>
                <a:latin typeface="仿宋" panose="02010609060101010101" pitchFamily="49" charset="-122"/>
                <a:ea typeface="仿宋" panose="02010609060101010101" pitchFamily="49" charset="-122"/>
              </a:rPr>
              <a:t>额度</a:t>
            </a:r>
            <a:r>
              <a:rPr lang="zh-CN" altLang="zh-CN" sz="2000" dirty="0">
                <a:solidFill>
                  <a:srgbClr val="000000"/>
                </a:solidFill>
                <a:latin typeface="仿宋" panose="02010609060101010101" pitchFamily="49" charset="-122"/>
                <a:ea typeface="仿宋" panose="02010609060101010101" pitchFamily="49" charset="-122"/>
              </a:rPr>
              <a:t>内的业务也应加强真实性审核。</a:t>
            </a:r>
          </a:p>
        </p:txBody>
      </p:sp>
      <p:graphicFrame>
        <p:nvGraphicFramePr>
          <p:cNvPr id="11" name="图示 10"/>
          <p:cNvGraphicFramePr/>
          <p:nvPr>
            <p:extLst>
              <p:ext uri="{D42A27DB-BD31-4B8C-83A1-F6EECF244321}">
                <p14:modId xmlns:p14="http://schemas.microsoft.com/office/powerpoint/2010/main" val="485156847"/>
              </p:ext>
            </p:extLst>
          </p:nvPr>
        </p:nvGraphicFramePr>
        <p:xfrm>
          <a:off x="135681" y="2228238"/>
          <a:ext cx="4376837" cy="317237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084690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fade">
                                      <p:cBhvr>
                                        <p:cTn id="7" dur="500"/>
                                        <p:tgtEl>
                                          <p:spTgt spid="3072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0723">
                                            <p:txEl>
                                              <p:pRg st="3" end="3"/>
                                            </p:txEl>
                                          </p:spTgt>
                                        </p:tgtEl>
                                        <p:attrNameLst>
                                          <p:attrName>style.visibility</p:attrName>
                                        </p:attrNameLst>
                                      </p:cBhvr>
                                      <p:to>
                                        <p:strVal val="visible"/>
                                      </p:to>
                                    </p:set>
                                    <p:animEffect transition="in" filter="fade">
                                      <p:cBhvr>
                                        <p:cTn id="10" dur="500"/>
                                        <p:tgtEl>
                                          <p:spTgt spid="30723">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0723">
                                            <p:txEl>
                                              <p:pRg st="1" end="1"/>
                                            </p:txEl>
                                          </p:spTgt>
                                        </p:tgtEl>
                                        <p:attrNameLst>
                                          <p:attrName>style.visibility</p:attrName>
                                        </p:attrNameLst>
                                      </p:cBhvr>
                                      <p:to>
                                        <p:strVal val="visible"/>
                                      </p:to>
                                    </p:set>
                                    <p:animEffect transition="in" filter="fade">
                                      <p:cBhvr>
                                        <p:cTn id="15" dur="500"/>
                                        <p:tgtEl>
                                          <p:spTgt spid="30723">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0723">
                                            <p:txEl>
                                              <p:pRg st="2" end="2"/>
                                            </p:txEl>
                                          </p:spTgt>
                                        </p:tgtEl>
                                        <p:attrNameLst>
                                          <p:attrName>style.visibility</p:attrName>
                                        </p:attrNameLst>
                                      </p:cBhvr>
                                      <p:to>
                                        <p:strVal val="visible"/>
                                      </p:to>
                                    </p:set>
                                    <p:animEffect transition="in" filter="fade">
                                      <p:cBhvr>
                                        <p:cTn id="18" dur="500"/>
                                        <p:tgtEl>
                                          <p:spTgt spid="3072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0723">
                                            <p:txEl>
                                              <p:pRg st="4" end="4"/>
                                            </p:txEl>
                                          </p:spTgt>
                                        </p:tgtEl>
                                        <p:attrNameLst>
                                          <p:attrName>style.visibility</p:attrName>
                                        </p:attrNameLst>
                                      </p:cBhvr>
                                      <p:to>
                                        <p:strVal val="visible"/>
                                      </p:to>
                                    </p:set>
                                    <p:animEffect transition="in" filter="fade">
                                      <p:cBhvr>
                                        <p:cTn id="23" dur="500"/>
                                        <p:tgtEl>
                                          <p:spTgt spid="3072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0723">
                                            <p:txEl>
                                              <p:pRg st="5" end="5"/>
                                            </p:txEl>
                                          </p:spTgt>
                                        </p:tgtEl>
                                        <p:attrNameLst>
                                          <p:attrName>style.visibility</p:attrName>
                                        </p:attrNameLst>
                                      </p:cBhvr>
                                      <p:to>
                                        <p:strVal val="visible"/>
                                      </p:to>
                                    </p:set>
                                    <p:animEffect transition="in" filter="fade">
                                      <p:cBhvr>
                                        <p:cTn id="26" dur="500"/>
                                        <p:tgtEl>
                                          <p:spTgt spid="30723">
                                            <p:txEl>
                                              <p:pRg st="5" end="5"/>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0723">
                                            <p:txEl>
                                              <p:pRg st="6" end="6"/>
                                            </p:txEl>
                                          </p:spTgt>
                                        </p:tgtEl>
                                        <p:attrNameLst>
                                          <p:attrName>style.visibility</p:attrName>
                                        </p:attrNameLst>
                                      </p:cBhvr>
                                      <p:to>
                                        <p:strVal val="visible"/>
                                      </p:to>
                                    </p:set>
                                    <p:animEffect transition="in" filter="fade">
                                      <p:cBhvr>
                                        <p:cTn id="29" dur="500"/>
                                        <p:tgtEl>
                                          <p:spTgt spid="30723">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2"/>
                                        </p:tgtEl>
                                        <p:attrNameLst>
                                          <p:attrName>style.visibility</p:attrName>
                                        </p:attrNameLst>
                                      </p:cBhvr>
                                      <p:to>
                                        <p:strVal val="visible"/>
                                      </p:to>
                                    </p:set>
                                    <p:animEffect transition="in" filter="fade">
                                      <p:cBhvr>
                                        <p:cTn id="34" dur="1000"/>
                                        <p:tgtEl>
                                          <p:spTgt spid="2"/>
                                        </p:tgtEl>
                                      </p:cBhvr>
                                    </p:animEffect>
                                    <p:anim calcmode="lin" valueType="num">
                                      <p:cBhvr>
                                        <p:cTn id="35" dur="1000" fill="hold"/>
                                        <p:tgtEl>
                                          <p:spTgt spid="2"/>
                                        </p:tgtEl>
                                        <p:attrNameLst>
                                          <p:attrName>ppt_x</p:attrName>
                                        </p:attrNameLst>
                                      </p:cBhvr>
                                      <p:tavLst>
                                        <p:tav tm="0">
                                          <p:val>
                                            <p:strVal val="#ppt_x"/>
                                          </p:val>
                                        </p:tav>
                                        <p:tav tm="100000">
                                          <p:val>
                                            <p:strVal val="#ppt_x"/>
                                          </p:val>
                                        </p:tav>
                                      </p:tavLst>
                                    </p:anim>
                                    <p:anim calcmode="lin" valueType="num">
                                      <p:cBhvr>
                                        <p:cTn id="3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uiExpand="1" build="p"/>
      <p:bldP spid="2" grpId="0" animBg="1"/>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17tgp_cube_dark">
  <a:themeElements>
    <a:clrScheme name="217tgp_cube_dark 3">
      <a:dk1>
        <a:srgbClr val="969696"/>
      </a:dk1>
      <a:lt1>
        <a:srgbClr val="FFFFFF"/>
      </a:lt1>
      <a:dk2>
        <a:srgbClr val="244F94"/>
      </a:dk2>
      <a:lt2>
        <a:srgbClr val="B09EDE"/>
      </a:lt2>
      <a:accent1>
        <a:srgbClr val="5AB14B"/>
      </a:accent1>
      <a:accent2>
        <a:srgbClr val="2F7ADF"/>
      </a:accent2>
      <a:accent3>
        <a:srgbClr val="ACB2C8"/>
      </a:accent3>
      <a:accent4>
        <a:srgbClr val="DADADA"/>
      </a:accent4>
      <a:accent5>
        <a:srgbClr val="B5D5B1"/>
      </a:accent5>
      <a:accent6>
        <a:srgbClr val="2A6ECA"/>
      </a:accent6>
      <a:hlink>
        <a:srgbClr val="44A9D6"/>
      </a:hlink>
      <a:folHlink>
        <a:srgbClr val="DD8739"/>
      </a:folHlink>
    </a:clrScheme>
    <a:fontScheme name="217tgp_cube_da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chemeClr val="accent2">
                <a:gamma/>
                <a:shade val="46275"/>
                <a:invGamma/>
              </a:schemeClr>
            </a:gs>
            <a:gs pos="50000">
              <a:schemeClr val="accent2"/>
            </a:gs>
            <a:gs pos="100000">
              <a:schemeClr val="accent2">
                <a:gamma/>
                <a:shade val="46275"/>
                <a:invGamma/>
              </a:schemeClr>
            </a:gs>
          </a:gsLst>
          <a:lin ang="0" scaled="1"/>
        </a:gradFill>
        <a:ln w="38100" cap="flat" cmpd="sng" algn="ctr">
          <a:solidFill>
            <a:schemeClr val="tx1"/>
          </a:solidFill>
          <a:prstDash val="solid"/>
          <a:round/>
          <a:headEnd type="none" w="med" len="med"/>
          <a:tailEnd type="none" w="med" len="med"/>
        </a:ln>
      </a:spPr>
      <a:bodyPr vert="horz" wrap="none" lIns="91440" tIns="45720" rIns="91440" bIns="45720" numCol="1" anchor="ctr" anchorCtr="0" compatLnSpc="1"/>
      <a:lstStyle>
        <a:defPPr marL="0" marR="0" indent="0" algn="ctr" defTabSz="914400" rtl="0" eaLnBrk="0" fontAlgn="base" latinLnBrk="0" hangingPunct="0">
          <a:lnSpc>
            <a:spcPct val="100000"/>
          </a:lnSpc>
          <a:spcBef>
            <a:spcPct val="0"/>
          </a:spcBef>
          <a:spcAft>
            <a:spcPct val="0"/>
          </a:spcAft>
          <a:buClrTx/>
          <a:buSzTx/>
          <a:buFontTx/>
          <a:buNone/>
          <a:defRPr kumimoji="0" lang="en-US" altLang="zh-CN" sz="1800" b="0" i="0" u="none" strike="noStrike" cap="none" normalizeH="0" baseline="0" smtClean="0">
            <a:ln>
              <a:noFill/>
            </a:ln>
            <a:solidFill>
              <a:schemeClr val="tx1"/>
            </a:solidFill>
            <a:effectLst/>
            <a:latin typeface="Verdana" panose="020B0604030504040204" pitchFamily="34" charset="0"/>
          </a:defRPr>
        </a:defPPr>
      </a:lstStyle>
    </a:spDef>
    <a:lnDef>
      <a:spPr bwMode="auto">
        <a:xfrm>
          <a:off x="0" y="0"/>
          <a:ext cx="1" cy="1"/>
        </a:xfrm>
        <a:custGeom>
          <a:avLst/>
          <a:gdLst/>
          <a:ahLst/>
          <a:cxnLst/>
          <a:rect l="0" t="0" r="0" b="0"/>
          <a:pathLst/>
        </a:custGeom>
        <a:gradFill rotWithShape="0">
          <a:gsLst>
            <a:gs pos="0">
              <a:schemeClr val="accent2">
                <a:gamma/>
                <a:shade val="46275"/>
                <a:invGamma/>
              </a:schemeClr>
            </a:gs>
            <a:gs pos="50000">
              <a:schemeClr val="accent2"/>
            </a:gs>
            <a:gs pos="100000">
              <a:schemeClr val="accent2">
                <a:gamma/>
                <a:shade val="46275"/>
                <a:invGamma/>
              </a:schemeClr>
            </a:gs>
          </a:gsLst>
          <a:lin ang="0" scaled="1"/>
        </a:gradFill>
        <a:ln w="38100" cap="flat" cmpd="sng" algn="ctr">
          <a:solidFill>
            <a:schemeClr val="tx1"/>
          </a:solidFill>
          <a:prstDash val="solid"/>
          <a:round/>
          <a:headEnd type="none" w="med" len="med"/>
          <a:tailEnd type="none" w="med" len="med"/>
        </a:ln>
      </a:spPr>
      <a:bodyPr vert="horz" wrap="none" lIns="91440" tIns="45720" rIns="91440" bIns="45720" numCol="1" anchor="ctr" anchorCtr="0" compatLnSpc="1"/>
      <a:lstStyle>
        <a:defPPr marL="0" marR="0" indent="0" algn="ctr" defTabSz="914400" rtl="0" eaLnBrk="0" fontAlgn="base" latinLnBrk="0" hangingPunct="0">
          <a:lnSpc>
            <a:spcPct val="100000"/>
          </a:lnSpc>
          <a:spcBef>
            <a:spcPct val="0"/>
          </a:spcBef>
          <a:spcAft>
            <a:spcPct val="0"/>
          </a:spcAft>
          <a:buClrTx/>
          <a:buSzTx/>
          <a:buFontTx/>
          <a:buNone/>
          <a:defRPr kumimoji="0" lang="en-US" altLang="zh-CN" sz="1800" b="0" i="0" u="none" strike="noStrike" cap="none" normalizeH="0" baseline="0" smtClean="0">
            <a:ln>
              <a:noFill/>
            </a:ln>
            <a:solidFill>
              <a:schemeClr val="tx1"/>
            </a:solidFill>
            <a:effectLst/>
            <a:latin typeface="Verdana" panose="020B0604030504040204" pitchFamily="34" charset="0"/>
          </a:defRPr>
        </a:defPPr>
      </a:lstStyle>
    </a:lnDef>
  </a:objectDefaults>
  <a:extraClrSchemeLst>
    <a:extraClrScheme>
      <a:clrScheme name="217tgp_cube_dark 1">
        <a:dk1>
          <a:srgbClr val="969696"/>
        </a:dk1>
        <a:lt1>
          <a:srgbClr val="FFFFFF"/>
        </a:lt1>
        <a:dk2>
          <a:srgbClr val="336267"/>
        </a:dk2>
        <a:lt2>
          <a:srgbClr val="DAEEA2"/>
        </a:lt2>
        <a:accent1>
          <a:srgbClr val="5D8F4F"/>
        </a:accent1>
        <a:accent2>
          <a:srgbClr val="43A98E"/>
        </a:accent2>
        <a:accent3>
          <a:srgbClr val="ADB7B8"/>
        </a:accent3>
        <a:accent4>
          <a:srgbClr val="DADADA"/>
        </a:accent4>
        <a:accent5>
          <a:srgbClr val="B6C6B2"/>
        </a:accent5>
        <a:accent6>
          <a:srgbClr val="3C9980"/>
        </a:accent6>
        <a:hlink>
          <a:srgbClr val="D8A642"/>
        </a:hlink>
        <a:folHlink>
          <a:srgbClr val="B3703D"/>
        </a:folHlink>
      </a:clrScheme>
      <a:clrMap bg1="dk2" tx1="lt1" bg2="dk1" tx2="lt2" accent1="accent1" accent2="accent2" accent3="accent3" accent4="accent4" accent5="accent5" accent6="accent6" hlink="hlink" folHlink="folHlink"/>
    </a:extraClrScheme>
    <a:extraClrScheme>
      <a:clrScheme name="217tgp_cube_dark 2">
        <a:dk1>
          <a:srgbClr val="B2B2B2"/>
        </a:dk1>
        <a:lt1>
          <a:srgbClr val="FFFFFF"/>
        </a:lt1>
        <a:dk2>
          <a:srgbClr val="572A70"/>
        </a:dk2>
        <a:lt2>
          <a:srgbClr val="DAEEA2"/>
        </a:lt2>
        <a:accent1>
          <a:srgbClr val="CC76EE"/>
        </a:accent1>
        <a:accent2>
          <a:srgbClr val="6F60CC"/>
        </a:accent2>
        <a:accent3>
          <a:srgbClr val="B4ACBB"/>
        </a:accent3>
        <a:accent4>
          <a:srgbClr val="DADADA"/>
        </a:accent4>
        <a:accent5>
          <a:srgbClr val="E2BDF5"/>
        </a:accent5>
        <a:accent6>
          <a:srgbClr val="6456B9"/>
        </a:accent6>
        <a:hlink>
          <a:srgbClr val="3E7EDC"/>
        </a:hlink>
        <a:folHlink>
          <a:srgbClr val="28ADC8"/>
        </a:folHlink>
      </a:clrScheme>
      <a:clrMap bg1="dk2" tx1="lt1" bg2="dk1" tx2="lt2" accent1="accent1" accent2="accent2" accent3="accent3" accent4="accent4" accent5="accent5" accent6="accent6" hlink="hlink" folHlink="folHlink"/>
    </a:extraClrScheme>
    <a:extraClrScheme>
      <a:clrScheme name="217tgp_cube_dark 3">
        <a:dk1>
          <a:srgbClr val="969696"/>
        </a:dk1>
        <a:lt1>
          <a:srgbClr val="FFFFFF"/>
        </a:lt1>
        <a:dk2>
          <a:srgbClr val="244F94"/>
        </a:dk2>
        <a:lt2>
          <a:srgbClr val="B09EDE"/>
        </a:lt2>
        <a:accent1>
          <a:srgbClr val="5AB14B"/>
        </a:accent1>
        <a:accent2>
          <a:srgbClr val="2F7ADF"/>
        </a:accent2>
        <a:accent3>
          <a:srgbClr val="ACB2C8"/>
        </a:accent3>
        <a:accent4>
          <a:srgbClr val="DADADA"/>
        </a:accent4>
        <a:accent5>
          <a:srgbClr val="B5D5B1"/>
        </a:accent5>
        <a:accent6>
          <a:srgbClr val="2A6ECA"/>
        </a:accent6>
        <a:hlink>
          <a:srgbClr val="44A9D6"/>
        </a:hlink>
        <a:folHlink>
          <a:srgbClr val="DD8739"/>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36565</TotalTime>
  <Words>12084</Words>
  <Application>Microsoft Office PowerPoint</Application>
  <PresentationFormat>宽屏</PresentationFormat>
  <Paragraphs>941</Paragraphs>
  <Slides>76</Slides>
  <Notes>44</Notes>
  <HiddenSlides>0</HiddenSlides>
  <MMClips>0</MMClips>
  <ScaleCrop>false</ScaleCrop>
  <HeadingPairs>
    <vt:vector size="6" baseType="variant">
      <vt:variant>
        <vt:lpstr>已用的字体</vt:lpstr>
      </vt:variant>
      <vt:variant>
        <vt:i4>10</vt:i4>
      </vt:variant>
      <vt:variant>
        <vt:lpstr>主题</vt:lpstr>
      </vt:variant>
      <vt:variant>
        <vt:i4>2</vt:i4>
      </vt:variant>
      <vt:variant>
        <vt:lpstr>幻灯片标题</vt:lpstr>
      </vt:variant>
      <vt:variant>
        <vt:i4>76</vt:i4>
      </vt:variant>
    </vt:vector>
  </HeadingPairs>
  <TitlesOfParts>
    <vt:vector size="88" baseType="lpstr">
      <vt:lpstr>方正仿宋_GBK</vt:lpstr>
      <vt:lpstr>仿宋</vt:lpstr>
      <vt:lpstr>黑体</vt:lpstr>
      <vt:lpstr>楷体</vt:lpstr>
      <vt:lpstr>宋体</vt:lpstr>
      <vt:lpstr>Arial</vt:lpstr>
      <vt:lpstr>Calibri</vt:lpstr>
      <vt:lpstr>Calibri Light</vt:lpstr>
      <vt:lpstr>Verdana</vt:lpstr>
      <vt:lpstr>Wingdings</vt:lpstr>
      <vt:lpstr>Office 主题</vt:lpstr>
      <vt:lpstr>217tgp_cube_dark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ys</dc:creator>
  <cp:lastModifiedBy>CYN</cp:lastModifiedBy>
  <cp:revision>320</cp:revision>
  <dcterms:created xsi:type="dcterms:W3CDTF">2018-01-02T01:51:00Z</dcterms:created>
  <dcterms:modified xsi:type="dcterms:W3CDTF">2019-04-23T23:13:23Z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2052-10.1.0.7023</vt:lpwstr>
  </property>
</Properties>
</file>