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diagrams/colors1.xml" ContentType="application/vnd.openxmlformats-officedocument.drawingml.diagramColors+xml"/>
  <Override PartName="/ppt/diagrams/data1.xml" ContentType="application/vnd.openxmlformats-officedocument.drawingml.diagramData+xml"/>
  <Override PartName="/ppt/diagrams/drawing1.xml" ContentType="application/vnd.ms-office.drawingml.diagramDrawing+xml"/>
  <Override PartName="/ppt/diagrams/layout1.xml" ContentType="application/vnd.openxmlformats-officedocument.drawingml.diagramLayout+xml"/>
  <Override PartName="/ppt/diagrams/quickStyle1.xml" ContentType="application/vnd.openxmlformats-officedocument.drawingml.diagramStyl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6" r:id="rId3"/>
  </p:sldMasterIdLst>
  <p:notesMasterIdLst>
    <p:notesMasterId r:id="rId5"/>
  </p:notesMasterIdLst>
  <p:handoutMasterIdLst>
    <p:handoutMasterId r:id="rId68"/>
  </p:handoutMasterIdLst>
  <p:sldIdLst>
    <p:sldId id="256" r:id="rId4"/>
    <p:sldId id="282" r:id="rId6"/>
    <p:sldId id="368" r:id="rId7"/>
    <p:sldId id="311" r:id="rId8"/>
    <p:sldId id="310" r:id="rId9"/>
    <p:sldId id="312" r:id="rId10"/>
    <p:sldId id="316" r:id="rId11"/>
    <p:sldId id="318" r:id="rId12"/>
    <p:sldId id="323" r:id="rId13"/>
    <p:sldId id="369" r:id="rId14"/>
    <p:sldId id="393" r:id="rId15"/>
    <p:sldId id="386" r:id="rId16"/>
    <p:sldId id="387" r:id="rId17"/>
    <p:sldId id="1008" r:id="rId18"/>
    <p:sldId id="388" r:id="rId19"/>
    <p:sldId id="389" r:id="rId20"/>
    <p:sldId id="390" r:id="rId21"/>
    <p:sldId id="391" r:id="rId22"/>
    <p:sldId id="392" r:id="rId23"/>
    <p:sldId id="1123" r:id="rId24"/>
    <p:sldId id="1122" r:id="rId25"/>
    <p:sldId id="1129" r:id="rId26"/>
    <p:sldId id="385" r:id="rId27"/>
    <p:sldId id="1507" r:id="rId28"/>
    <p:sldId id="328" r:id="rId29"/>
    <p:sldId id="329" r:id="rId30"/>
    <p:sldId id="330" r:id="rId31"/>
    <p:sldId id="331" r:id="rId32"/>
    <p:sldId id="1131" r:id="rId33"/>
    <p:sldId id="332" r:id="rId34"/>
    <p:sldId id="333" r:id="rId35"/>
    <p:sldId id="327" r:id="rId36"/>
    <p:sldId id="1505" r:id="rId37"/>
    <p:sldId id="1504" r:id="rId38"/>
    <p:sldId id="1508" r:id="rId39"/>
    <p:sldId id="1196" r:id="rId40"/>
    <p:sldId id="1198" r:id="rId41"/>
    <p:sldId id="519" r:id="rId42"/>
    <p:sldId id="729" r:id="rId43"/>
    <p:sldId id="731" r:id="rId44"/>
    <p:sldId id="342" r:id="rId45"/>
    <p:sldId id="343" r:id="rId46"/>
    <p:sldId id="344" r:id="rId47"/>
    <p:sldId id="345" r:id="rId48"/>
    <p:sldId id="347" r:id="rId49"/>
    <p:sldId id="348" r:id="rId50"/>
    <p:sldId id="349" r:id="rId51"/>
    <p:sldId id="521" r:id="rId52"/>
    <p:sldId id="351" r:id="rId53"/>
    <p:sldId id="522" r:id="rId54"/>
    <p:sldId id="532" r:id="rId55"/>
    <p:sldId id="1407" r:id="rId56"/>
    <p:sldId id="528" r:id="rId57"/>
    <p:sldId id="566" r:id="rId58"/>
    <p:sldId id="571" r:id="rId59"/>
    <p:sldId id="572" r:id="rId60"/>
    <p:sldId id="582" r:id="rId61"/>
    <p:sldId id="1509" r:id="rId62"/>
    <p:sldId id="2095" r:id="rId63"/>
    <p:sldId id="2096" r:id="rId64"/>
    <p:sldId id="2098" r:id="rId65"/>
    <p:sldId id="2097" r:id="rId66"/>
    <p:sldId id="287" r:id="rId67"/>
  </p:sldIdLst>
  <p:sldSz cx="9144000" cy="5143500" type="screen16x9"/>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D3E50"/>
    <a:srgbClr val="E64C3C"/>
    <a:srgbClr val="B5B5B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961" autoAdjust="0"/>
  </p:normalViewPr>
  <p:slideViewPr>
    <p:cSldViewPr showGuides="1">
      <p:cViewPr varScale="1">
        <p:scale>
          <a:sx n="84" d="100"/>
          <a:sy n="84" d="100"/>
        </p:scale>
        <p:origin x="-90" y="-168"/>
      </p:cViewPr>
      <p:guideLst>
        <p:guide orient="horz" pos="1760"/>
        <p:guide pos="2835"/>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1" Type="http://schemas.openxmlformats.org/officeDocument/2006/relationships/tableStyles" Target="tableStyles.xml"/><Relationship Id="rId70" Type="http://schemas.openxmlformats.org/officeDocument/2006/relationships/viewProps" Target="viewProps.xml"/><Relationship Id="rId7" Type="http://schemas.openxmlformats.org/officeDocument/2006/relationships/slide" Target="slides/slide3.xml"/><Relationship Id="rId69" Type="http://schemas.openxmlformats.org/officeDocument/2006/relationships/presProps" Target="presProps.xml"/><Relationship Id="rId68" Type="http://schemas.openxmlformats.org/officeDocument/2006/relationships/handoutMaster" Target="handoutMasters/handoutMaster1.xml"/><Relationship Id="rId67" Type="http://schemas.openxmlformats.org/officeDocument/2006/relationships/slide" Target="slides/slide63.xml"/><Relationship Id="rId66" Type="http://schemas.openxmlformats.org/officeDocument/2006/relationships/slide" Target="slides/slide62.xml"/><Relationship Id="rId65" Type="http://schemas.openxmlformats.org/officeDocument/2006/relationships/slide" Target="slides/slide61.xml"/><Relationship Id="rId64" Type="http://schemas.openxmlformats.org/officeDocument/2006/relationships/slide" Target="slides/slide60.xml"/><Relationship Id="rId63" Type="http://schemas.openxmlformats.org/officeDocument/2006/relationships/slide" Target="slides/slide59.xml"/><Relationship Id="rId62" Type="http://schemas.openxmlformats.org/officeDocument/2006/relationships/slide" Target="slides/slide58.xml"/><Relationship Id="rId61" Type="http://schemas.openxmlformats.org/officeDocument/2006/relationships/slide" Target="slides/slide57.xml"/><Relationship Id="rId60" Type="http://schemas.openxmlformats.org/officeDocument/2006/relationships/slide" Target="slides/slide56.xml"/><Relationship Id="rId6" Type="http://schemas.openxmlformats.org/officeDocument/2006/relationships/slide" Target="slides/slide2.xml"/><Relationship Id="rId59" Type="http://schemas.openxmlformats.org/officeDocument/2006/relationships/slide" Target="slides/slide55.xml"/><Relationship Id="rId58" Type="http://schemas.openxmlformats.org/officeDocument/2006/relationships/slide" Target="slides/slide54.xml"/><Relationship Id="rId57" Type="http://schemas.openxmlformats.org/officeDocument/2006/relationships/slide" Target="slides/slide53.xml"/><Relationship Id="rId56" Type="http://schemas.openxmlformats.org/officeDocument/2006/relationships/slide" Target="slides/slide52.xml"/><Relationship Id="rId55" Type="http://schemas.openxmlformats.org/officeDocument/2006/relationships/slide" Target="slides/slide51.xml"/><Relationship Id="rId54" Type="http://schemas.openxmlformats.org/officeDocument/2006/relationships/slide" Target="slides/slide50.xml"/><Relationship Id="rId53" Type="http://schemas.openxmlformats.org/officeDocument/2006/relationships/slide" Target="slides/slide49.xml"/><Relationship Id="rId52" Type="http://schemas.openxmlformats.org/officeDocument/2006/relationships/slide" Target="slides/slide48.xml"/><Relationship Id="rId51" Type="http://schemas.openxmlformats.org/officeDocument/2006/relationships/slide" Target="slides/slide47.xml"/><Relationship Id="rId50" Type="http://schemas.openxmlformats.org/officeDocument/2006/relationships/slide" Target="slides/slide46.xml"/><Relationship Id="rId5" Type="http://schemas.openxmlformats.org/officeDocument/2006/relationships/notesMaster" Target="notesMasters/notesMaster1.xml"/><Relationship Id="rId49" Type="http://schemas.openxmlformats.org/officeDocument/2006/relationships/slide" Target="slides/slide45.xml"/><Relationship Id="rId48" Type="http://schemas.openxmlformats.org/officeDocument/2006/relationships/slide" Target="slides/slide44.xml"/><Relationship Id="rId47" Type="http://schemas.openxmlformats.org/officeDocument/2006/relationships/slide" Target="slides/slide43.xml"/><Relationship Id="rId46" Type="http://schemas.openxmlformats.org/officeDocument/2006/relationships/slide" Target="slides/slide42.xml"/><Relationship Id="rId45" Type="http://schemas.openxmlformats.org/officeDocument/2006/relationships/slide" Target="slides/slide41.xml"/><Relationship Id="rId44" Type="http://schemas.openxmlformats.org/officeDocument/2006/relationships/slide" Target="slides/slide40.xml"/><Relationship Id="rId43" Type="http://schemas.openxmlformats.org/officeDocument/2006/relationships/slide" Target="slides/slide39.xml"/><Relationship Id="rId42" Type="http://schemas.openxmlformats.org/officeDocument/2006/relationships/slide" Target="slides/slide38.xml"/><Relationship Id="rId41" Type="http://schemas.openxmlformats.org/officeDocument/2006/relationships/slide" Target="slides/slide37.xml"/><Relationship Id="rId40" Type="http://schemas.openxmlformats.org/officeDocument/2006/relationships/slide" Target="slides/slide36.xml"/><Relationship Id="rId4" Type="http://schemas.openxmlformats.org/officeDocument/2006/relationships/slide" Target="slides/slide1.xml"/><Relationship Id="rId39" Type="http://schemas.openxmlformats.org/officeDocument/2006/relationships/slide" Target="slides/slide35.xml"/><Relationship Id="rId38" Type="http://schemas.openxmlformats.org/officeDocument/2006/relationships/slide" Target="slides/slide34.xml"/><Relationship Id="rId37" Type="http://schemas.openxmlformats.org/officeDocument/2006/relationships/slide" Target="slides/slide33.xml"/><Relationship Id="rId36" Type="http://schemas.openxmlformats.org/officeDocument/2006/relationships/slide" Target="slides/slide32.xml"/><Relationship Id="rId35" Type="http://schemas.openxmlformats.org/officeDocument/2006/relationships/slide" Target="slides/slide31.xml"/><Relationship Id="rId34" Type="http://schemas.openxmlformats.org/officeDocument/2006/relationships/slide" Target="slides/slide30.xml"/><Relationship Id="rId33" Type="http://schemas.openxmlformats.org/officeDocument/2006/relationships/slide" Target="slides/slide29.xml"/><Relationship Id="rId32" Type="http://schemas.openxmlformats.org/officeDocument/2006/relationships/slide" Target="slides/slide28.xml"/><Relationship Id="rId31" Type="http://schemas.openxmlformats.org/officeDocument/2006/relationships/slide" Target="slides/slide27.xml"/><Relationship Id="rId30" Type="http://schemas.openxmlformats.org/officeDocument/2006/relationships/slide" Target="slides/slide26.xml"/><Relationship Id="rId3" Type="http://schemas.openxmlformats.org/officeDocument/2006/relationships/slideMaster" Target="slideMasters/slideMaster2.xml"/><Relationship Id="rId29" Type="http://schemas.openxmlformats.org/officeDocument/2006/relationships/slide" Target="slides/slide25.xml"/><Relationship Id="rId28" Type="http://schemas.openxmlformats.org/officeDocument/2006/relationships/slide" Target="slides/slide24.xml"/><Relationship Id="rId27" Type="http://schemas.openxmlformats.org/officeDocument/2006/relationships/slide" Target="slides/slide23.xml"/><Relationship Id="rId26" Type="http://schemas.openxmlformats.org/officeDocument/2006/relationships/slide" Target="slides/slide22.xml"/><Relationship Id="rId25" Type="http://schemas.openxmlformats.org/officeDocument/2006/relationships/slide" Target="slides/slide21.xml"/><Relationship Id="rId24" Type="http://schemas.openxmlformats.org/officeDocument/2006/relationships/slide" Target="slides/slide20.xml"/><Relationship Id="rId23" Type="http://schemas.openxmlformats.org/officeDocument/2006/relationships/slide" Target="slides/slide19.xml"/><Relationship Id="rId22" Type="http://schemas.openxmlformats.org/officeDocument/2006/relationships/slide" Target="slides/slide18.xml"/><Relationship Id="rId21" Type="http://schemas.openxmlformats.org/officeDocument/2006/relationships/slide" Target="slides/slide17.xml"/><Relationship Id="rId20" Type="http://schemas.openxmlformats.org/officeDocument/2006/relationships/slide" Target="slides/slide16.xml"/><Relationship Id="rId2" Type="http://schemas.openxmlformats.org/officeDocument/2006/relationships/theme" Target="theme/theme1.xml"/><Relationship Id="rId19" Type="http://schemas.openxmlformats.org/officeDocument/2006/relationships/slide" Target="slides/slide15.xml"/><Relationship Id="rId18" Type="http://schemas.openxmlformats.org/officeDocument/2006/relationships/slide" Target="slides/slide14.xml"/><Relationship Id="rId17" Type="http://schemas.openxmlformats.org/officeDocument/2006/relationships/slide" Target="slides/slide13.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diagrams/colors1.xml><?xml version="1.0" encoding="utf-8"?>
<dgm:colorsDef xmlns:dgm="http://schemas.openxmlformats.org/drawingml/2006/diagram" xmlns:a="http://schemas.openxmlformats.org/drawingml/2006/main" uniqueId="urn:microsoft.com/office/officeart/2005/8/colors/accent1_5#1">
  <dgm:title val=""/>
  <dgm:desc val=""/>
  <dgm:catLst>
    <dgm:cat type="accent1" pri="11500"/>
  </dgm:catLst>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colorsDef>
</file>

<file path=ppt/diagrams/data1.xml><?xml version="1.0" encoding="utf-8"?>
<dgm:dataModel xmlns:dgm="http://schemas.openxmlformats.org/drawingml/2006/diagram" xmlns:a="http://schemas.openxmlformats.org/drawingml/2006/main">
  <dgm:ptLst>
    <dgm:pt modelId="{23C02BE3-8FBC-4855-AB38-E1C82F2627E9}" type="doc">
      <dgm:prSet loTypeId="urn:microsoft.com/office/officeart/2005/8/layout/radial6#1" loCatId="relationship" qsTypeId="urn:microsoft.com/office/officeart/2005/8/quickstyle/simple1#1" qsCatId="simple" csTypeId="urn:microsoft.com/office/officeart/2005/8/colors/accent1_5#1" csCatId="accent1" phldr="1"/>
      <dgm:spPr/>
      <dgm:t>
        <a:bodyPr/>
        <a:lstStyle/>
        <a:p>
          <a:endParaRPr lang="zh-CN" altLang="en-US"/>
        </a:p>
      </dgm:t>
    </dgm:pt>
    <dgm:pt modelId="{DF00195F-DDFC-48CA-B4CF-7011E5DCB02C}">
      <dgm:prSet phldrT="[文本]"/>
      <dgm:spPr/>
      <dgm:t>
        <a:bodyPr/>
        <a:lstStyle/>
        <a:p>
          <a:r>
            <a:rPr lang="zh-CN" altLang="en-US" b="1" dirty="0" smtClean="0">
              <a:latin typeface="微软雅黑" panose="020B0503020204020204" pitchFamily="34" charset="-122"/>
              <a:ea typeface="微软雅黑" panose="020B0503020204020204" pitchFamily="34" charset="-122"/>
            </a:rPr>
            <a:t>上海票据交易所</a:t>
          </a:r>
          <a:endParaRPr lang="zh-CN" altLang="en-US" b="1" dirty="0">
            <a:latin typeface="微软雅黑" panose="020B0503020204020204" pitchFamily="34" charset="-122"/>
            <a:ea typeface="微软雅黑" panose="020B0503020204020204" pitchFamily="34" charset="-122"/>
          </a:endParaRPr>
        </a:p>
      </dgm:t>
    </dgm:pt>
    <dgm:pt modelId="{3263FE6D-DEE9-4B4E-AAED-6DDC1A724130}" cxnId="{FD005043-7D1F-485E-A05D-C927199A178C}" type="parTrans">
      <dgm:prSet/>
      <dgm:spPr/>
      <dgm:t>
        <a:bodyPr/>
        <a:lstStyle/>
        <a:p>
          <a:endParaRPr lang="zh-CN" altLang="en-US" b="1">
            <a:latin typeface="微软雅黑" panose="020B0503020204020204" pitchFamily="34" charset="-122"/>
            <a:ea typeface="微软雅黑" panose="020B0503020204020204" pitchFamily="34" charset="-122"/>
          </a:endParaRPr>
        </a:p>
      </dgm:t>
    </dgm:pt>
    <dgm:pt modelId="{CBA8DA85-40EA-4AFE-8B1D-9E2C49AF5BFF}" cxnId="{FD005043-7D1F-485E-A05D-C927199A178C}" type="sibTrans">
      <dgm:prSet/>
      <dgm:spPr/>
      <dgm:t>
        <a:bodyPr/>
        <a:lstStyle/>
        <a:p>
          <a:endParaRPr lang="zh-CN" altLang="en-US" b="1">
            <a:latin typeface="微软雅黑" panose="020B0503020204020204" pitchFamily="34" charset="-122"/>
            <a:ea typeface="微软雅黑" panose="020B0503020204020204" pitchFamily="34" charset="-122"/>
          </a:endParaRPr>
        </a:p>
      </dgm:t>
    </dgm:pt>
    <dgm:pt modelId="{E737261B-07EC-42D6-80AA-88A6BF00EA8A}">
      <dgm:prSet phldrT="[文本]"/>
      <dgm:spPr/>
      <dgm:t>
        <a:bodyPr/>
        <a:lstStyle/>
        <a:p>
          <a:r>
            <a:rPr lang="zh-CN" altLang="en-US" b="1" dirty="0">
              <a:latin typeface="微软雅黑" panose="020B0503020204020204" pitchFamily="34" charset="-122"/>
              <a:ea typeface="微软雅黑" panose="020B0503020204020204" pitchFamily="34" charset="-122"/>
            </a:rPr>
            <a:t>交易中心</a:t>
          </a:r>
        </a:p>
      </dgm:t>
    </dgm:pt>
    <dgm:pt modelId="{7BB52FC5-5D7A-4171-98F6-B938D431A9CD}" cxnId="{8693972D-3019-4438-98E1-ADD8115881C8}" type="parTrans">
      <dgm:prSet/>
      <dgm:spPr/>
      <dgm:t>
        <a:bodyPr/>
        <a:lstStyle/>
        <a:p>
          <a:endParaRPr lang="zh-CN" altLang="en-US" b="1">
            <a:latin typeface="微软雅黑" panose="020B0503020204020204" pitchFamily="34" charset="-122"/>
            <a:ea typeface="微软雅黑" panose="020B0503020204020204" pitchFamily="34" charset="-122"/>
          </a:endParaRPr>
        </a:p>
      </dgm:t>
    </dgm:pt>
    <dgm:pt modelId="{04EFFA9F-0BAD-4EB4-88F1-A6E710A15904}" cxnId="{8693972D-3019-4438-98E1-ADD8115881C8}" type="sibTrans">
      <dgm:prSet/>
      <dgm:spPr/>
      <dgm:t>
        <a:bodyPr/>
        <a:lstStyle/>
        <a:p>
          <a:endParaRPr lang="zh-CN" altLang="en-US" b="1">
            <a:latin typeface="微软雅黑" panose="020B0503020204020204" pitchFamily="34" charset="-122"/>
            <a:ea typeface="微软雅黑" panose="020B0503020204020204" pitchFamily="34" charset="-122"/>
          </a:endParaRPr>
        </a:p>
      </dgm:t>
    </dgm:pt>
    <dgm:pt modelId="{034ADC0F-9993-4D91-A696-9718A858EBFE}">
      <dgm:prSet phldrT="[文本]"/>
      <dgm:spPr/>
      <dgm:t>
        <a:bodyPr/>
        <a:lstStyle/>
        <a:p>
          <a:r>
            <a:rPr lang="zh-CN" altLang="en-US" b="1" dirty="0">
              <a:latin typeface="微软雅黑" panose="020B0503020204020204" pitchFamily="34" charset="-122"/>
              <a:ea typeface="微软雅黑" panose="020B0503020204020204" pitchFamily="34" charset="-122"/>
            </a:rPr>
            <a:t>数据信息中心</a:t>
          </a:r>
        </a:p>
      </dgm:t>
    </dgm:pt>
    <dgm:pt modelId="{45A8F550-FBF1-4461-B9AB-AA9BD08EABF3}" cxnId="{3CFE11EA-1D19-4117-B2E1-4CDADB95524B}" type="parTrans">
      <dgm:prSet/>
      <dgm:spPr/>
      <dgm:t>
        <a:bodyPr/>
        <a:lstStyle/>
        <a:p>
          <a:endParaRPr lang="zh-CN" altLang="en-US" b="1">
            <a:latin typeface="微软雅黑" panose="020B0503020204020204" pitchFamily="34" charset="-122"/>
            <a:ea typeface="微软雅黑" panose="020B0503020204020204" pitchFamily="34" charset="-122"/>
          </a:endParaRPr>
        </a:p>
      </dgm:t>
    </dgm:pt>
    <dgm:pt modelId="{5EC82D63-466C-46F8-A3A5-D199E999FCF6}" cxnId="{3CFE11EA-1D19-4117-B2E1-4CDADB95524B}" type="sibTrans">
      <dgm:prSet/>
      <dgm:spPr/>
      <dgm:t>
        <a:bodyPr/>
        <a:lstStyle/>
        <a:p>
          <a:endParaRPr lang="zh-CN" altLang="en-US" b="1">
            <a:latin typeface="微软雅黑" panose="020B0503020204020204" pitchFamily="34" charset="-122"/>
            <a:ea typeface="微软雅黑" panose="020B0503020204020204" pitchFamily="34" charset="-122"/>
          </a:endParaRPr>
        </a:p>
      </dgm:t>
    </dgm:pt>
    <dgm:pt modelId="{0691D27B-09B0-48AE-9950-9CC4A40D8CA0}">
      <dgm:prSet phldrT="[文本]"/>
      <dgm:spPr/>
      <dgm:t>
        <a:bodyPr/>
        <a:lstStyle/>
        <a:p>
          <a:r>
            <a:rPr lang="zh-CN" altLang="en-US" b="1" dirty="0">
              <a:latin typeface="微软雅黑" panose="020B0503020204020204" pitchFamily="34" charset="-122"/>
              <a:ea typeface="微软雅黑" panose="020B0503020204020204" pitchFamily="34" charset="-122"/>
            </a:rPr>
            <a:t>风险防控中心</a:t>
          </a:r>
        </a:p>
      </dgm:t>
    </dgm:pt>
    <dgm:pt modelId="{15B627FE-32C4-4B1F-988E-D3B1EA630EC7}" cxnId="{0FB42BB5-B61A-41AE-AC82-CE9E4968B45D}" type="parTrans">
      <dgm:prSet/>
      <dgm:spPr/>
      <dgm:t>
        <a:bodyPr/>
        <a:lstStyle/>
        <a:p>
          <a:endParaRPr lang="zh-CN" altLang="en-US" b="1">
            <a:latin typeface="微软雅黑" panose="020B0503020204020204" pitchFamily="34" charset="-122"/>
            <a:ea typeface="微软雅黑" panose="020B0503020204020204" pitchFamily="34" charset="-122"/>
          </a:endParaRPr>
        </a:p>
      </dgm:t>
    </dgm:pt>
    <dgm:pt modelId="{0856ED05-3538-4A96-A72A-F022ED4D3B15}" cxnId="{0FB42BB5-B61A-41AE-AC82-CE9E4968B45D}" type="sibTrans">
      <dgm:prSet/>
      <dgm:spPr/>
      <dgm:t>
        <a:bodyPr/>
        <a:lstStyle/>
        <a:p>
          <a:endParaRPr lang="zh-CN" altLang="en-US" b="1">
            <a:latin typeface="微软雅黑" panose="020B0503020204020204" pitchFamily="34" charset="-122"/>
            <a:ea typeface="微软雅黑" panose="020B0503020204020204" pitchFamily="34" charset="-122"/>
          </a:endParaRPr>
        </a:p>
      </dgm:t>
    </dgm:pt>
    <dgm:pt modelId="{3F8494B8-4002-487E-B2A0-5857B84AFC14}">
      <dgm:prSet phldrT="[文本]"/>
      <dgm:spPr/>
      <dgm:t>
        <a:bodyPr/>
        <a:lstStyle/>
        <a:p>
          <a:r>
            <a:rPr lang="zh-CN" altLang="en-US" b="1" dirty="0">
              <a:latin typeface="微软雅黑" panose="020B0503020204020204" pitchFamily="34" charset="-122"/>
              <a:ea typeface="微软雅黑" panose="020B0503020204020204" pitchFamily="34" charset="-122"/>
            </a:rPr>
            <a:t>登记托管中心</a:t>
          </a:r>
        </a:p>
      </dgm:t>
    </dgm:pt>
    <dgm:pt modelId="{C468E1C2-648D-4ACD-B51C-ACF051921A08}" cxnId="{DCD099E4-A31C-4720-B7DF-45CFA644E8F8}" type="parTrans">
      <dgm:prSet/>
      <dgm:spPr/>
      <dgm:t>
        <a:bodyPr/>
        <a:lstStyle/>
        <a:p>
          <a:endParaRPr lang="zh-CN" altLang="en-US" b="1">
            <a:latin typeface="微软雅黑" panose="020B0503020204020204" pitchFamily="34" charset="-122"/>
            <a:ea typeface="微软雅黑" panose="020B0503020204020204" pitchFamily="34" charset="-122"/>
          </a:endParaRPr>
        </a:p>
      </dgm:t>
    </dgm:pt>
    <dgm:pt modelId="{4306B6B6-3FD1-4ED9-AAD4-EF983AA79B1B}" cxnId="{DCD099E4-A31C-4720-B7DF-45CFA644E8F8}" type="sibTrans">
      <dgm:prSet/>
      <dgm:spPr/>
      <dgm:t>
        <a:bodyPr/>
        <a:lstStyle/>
        <a:p>
          <a:endParaRPr lang="zh-CN" altLang="en-US" b="1">
            <a:latin typeface="微软雅黑" panose="020B0503020204020204" pitchFamily="34" charset="-122"/>
            <a:ea typeface="微软雅黑" panose="020B0503020204020204" pitchFamily="34" charset="-122"/>
          </a:endParaRPr>
        </a:p>
      </dgm:t>
    </dgm:pt>
    <dgm:pt modelId="{B4B361A4-4768-48ED-BAB6-AB66225E8E59}">
      <dgm:prSet/>
      <dgm:spPr/>
      <dgm:t>
        <a:bodyPr/>
        <a:lstStyle/>
        <a:p>
          <a:r>
            <a:rPr lang="zh-CN" altLang="en-US" b="1" dirty="0">
              <a:latin typeface="微软雅黑" panose="020B0503020204020204" pitchFamily="34" charset="-122"/>
              <a:ea typeface="微软雅黑" panose="020B0503020204020204" pitchFamily="34" charset="-122"/>
            </a:rPr>
            <a:t>创新发展中心</a:t>
          </a:r>
        </a:p>
      </dgm:t>
    </dgm:pt>
    <dgm:pt modelId="{D7A4D92A-7A24-4B50-BB90-F121717442C5}" cxnId="{85FC38E9-8070-4FAE-85C0-0DB765133878}" type="parTrans">
      <dgm:prSet/>
      <dgm:spPr/>
      <dgm:t>
        <a:bodyPr/>
        <a:lstStyle/>
        <a:p>
          <a:endParaRPr lang="zh-CN" altLang="en-US" b="1">
            <a:latin typeface="微软雅黑" panose="020B0503020204020204" pitchFamily="34" charset="-122"/>
            <a:ea typeface="微软雅黑" panose="020B0503020204020204" pitchFamily="34" charset="-122"/>
          </a:endParaRPr>
        </a:p>
      </dgm:t>
    </dgm:pt>
    <dgm:pt modelId="{9C60BD5D-F7AF-4800-9939-60DE86827073}" cxnId="{85FC38E9-8070-4FAE-85C0-0DB765133878}" type="sibTrans">
      <dgm:prSet/>
      <dgm:spPr/>
      <dgm:t>
        <a:bodyPr/>
        <a:lstStyle/>
        <a:p>
          <a:endParaRPr lang="zh-CN" altLang="en-US" b="1">
            <a:latin typeface="微软雅黑" panose="020B0503020204020204" pitchFamily="34" charset="-122"/>
            <a:ea typeface="微软雅黑" panose="020B0503020204020204" pitchFamily="34" charset="-122"/>
          </a:endParaRPr>
        </a:p>
      </dgm:t>
    </dgm:pt>
    <dgm:pt modelId="{AA409C61-BFDF-41C9-9550-10D1FF54ABEA}" type="pres">
      <dgm:prSet presAssocID="{23C02BE3-8FBC-4855-AB38-E1C82F2627E9}" presName="Name0" presStyleCnt="0">
        <dgm:presLayoutVars>
          <dgm:chMax val="1"/>
          <dgm:dir/>
          <dgm:animLvl val="ctr"/>
          <dgm:resizeHandles val="exact"/>
        </dgm:presLayoutVars>
      </dgm:prSet>
      <dgm:spPr/>
      <dgm:t>
        <a:bodyPr/>
        <a:lstStyle/>
        <a:p>
          <a:endParaRPr lang="zh-CN" altLang="en-US"/>
        </a:p>
      </dgm:t>
    </dgm:pt>
    <dgm:pt modelId="{8FCEC653-1538-45CA-82DB-CD1924630997}" type="pres">
      <dgm:prSet presAssocID="{DF00195F-DDFC-48CA-B4CF-7011E5DCB02C}" presName="centerShape" presStyleLbl="node0" presStyleIdx="0" presStyleCnt="1"/>
      <dgm:spPr/>
      <dgm:t>
        <a:bodyPr/>
        <a:lstStyle/>
        <a:p>
          <a:endParaRPr lang="zh-CN" altLang="en-US"/>
        </a:p>
      </dgm:t>
    </dgm:pt>
    <dgm:pt modelId="{ADF551C5-43C0-4C4D-B706-A8C68F3E2943}" type="pres">
      <dgm:prSet presAssocID="{E737261B-07EC-42D6-80AA-88A6BF00EA8A}" presName="node" presStyleLbl="node1" presStyleIdx="0" presStyleCnt="5">
        <dgm:presLayoutVars>
          <dgm:bulletEnabled val="1"/>
        </dgm:presLayoutVars>
      </dgm:prSet>
      <dgm:spPr/>
      <dgm:t>
        <a:bodyPr/>
        <a:lstStyle/>
        <a:p>
          <a:endParaRPr lang="zh-CN" altLang="en-US"/>
        </a:p>
      </dgm:t>
    </dgm:pt>
    <dgm:pt modelId="{04A67D5A-3B89-4FF3-AE55-51A2F52AF6F1}" type="pres">
      <dgm:prSet presAssocID="{E737261B-07EC-42D6-80AA-88A6BF00EA8A}" presName="dummy" presStyleCnt="0"/>
      <dgm:spPr/>
    </dgm:pt>
    <dgm:pt modelId="{E668A74E-D86A-4B5C-8A26-5243AD47DF04}" type="pres">
      <dgm:prSet presAssocID="{04EFFA9F-0BAD-4EB4-88F1-A6E710A15904}" presName="sibTrans" presStyleLbl="sibTrans2D1" presStyleIdx="0" presStyleCnt="5"/>
      <dgm:spPr/>
      <dgm:t>
        <a:bodyPr/>
        <a:lstStyle/>
        <a:p>
          <a:endParaRPr lang="zh-CN" altLang="en-US"/>
        </a:p>
      </dgm:t>
    </dgm:pt>
    <dgm:pt modelId="{55B0C88B-C42E-47A7-BA17-668B946059F5}" type="pres">
      <dgm:prSet presAssocID="{B4B361A4-4768-48ED-BAB6-AB66225E8E59}" presName="node" presStyleLbl="node1" presStyleIdx="1" presStyleCnt="5">
        <dgm:presLayoutVars>
          <dgm:bulletEnabled val="1"/>
        </dgm:presLayoutVars>
      </dgm:prSet>
      <dgm:spPr/>
      <dgm:t>
        <a:bodyPr/>
        <a:lstStyle/>
        <a:p>
          <a:endParaRPr lang="zh-CN" altLang="en-US"/>
        </a:p>
      </dgm:t>
    </dgm:pt>
    <dgm:pt modelId="{0AE48CF6-64BA-4941-913A-31A726801185}" type="pres">
      <dgm:prSet presAssocID="{B4B361A4-4768-48ED-BAB6-AB66225E8E59}" presName="dummy" presStyleCnt="0"/>
      <dgm:spPr/>
    </dgm:pt>
    <dgm:pt modelId="{DC8D4EC9-BB8F-4360-B5CE-5F5FEB08E4C8}" type="pres">
      <dgm:prSet presAssocID="{9C60BD5D-F7AF-4800-9939-60DE86827073}" presName="sibTrans" presStyleLbl="sibTrans2D1" presStyleIdx="1" presStyleCnt="5"/>
      <dgm:spPr/>
      <dgm:t>
        <a:bodyPr/>
        <a:lstStyle/>
        <a:p>
          <a:endParaRPr lang="zh-CN" altLang="en-US"/>
        </a:p>
      </dgm:t>
    </dgm:pt>
    <dgm:pt modelId="{F4C90AAB-6E20-4048-A48F-893D1391FCBA}" type="pres">
      <dgm:prSet presAssocID="{034ADC0F-9993-4D91-A696-9718A858EBFE}" presName="node" presStyleLbl="node1" presStyleIdx="2" presStyleCnt="5">
        <dgm:presLayoutVars>
          <dgm:bulletEnabled val="1"/>
        </dgm:presLayoutVars>
      </dgm:prSet>
      <dgm:spPr/>
      <dgm:t>
        <a:bodyPr/>
        <a:lstStyle/>
        <a:p>
          <a:endParaRPr lang="zh-CN" altLang="en-US"/>
        </a:p>
      </dgm:t>
    </dgm:pt>
    <dgm:pt modelId="{9BD77C00-E4AF-4D74-96AD-EBED2FDCB304}" type="pres">
      <dgm:prSet presAssocID="{034ADC0F-9993-4D91-A696-9718A858EBFE}" presName="dummy" presStyleCnt="0"/>
      <dgm:spPr/>
    </dgm:pt>
    <dgm:pt modelId="{4C17DEAE-DFF2-4B0D-9B94-39E9B143FCCB}" type="pres">
      <dgm:prSet presAssocID="{5EC82D63-466C-46F8-A3A5-D199E999FCF6}" presName="sibTrans" presStyleLbl="sibTrans2D1" presStyleIdx="2" presStyleCnt="5"/>
      <dgm:spPr/>
      <dgm:t>
        <a:bodyPr/>
        <a:lstStyle/>
        <a:p>
          <a:endParaRPr lang="zh-CN" altLang="en-US"/>
        </a:p>
      </dgm:t>
    </dgm:pt>
    <dgm:pt modelId="{1C4ED72A-A672-4255-8946-E0D4F1DB3A12}" type="pres">
      <dgm:prSet presAssocID="{0691D27B-09B0-48AE-9950-9CC4A40D8CA0}" presName="node" presStyleLbl="node1" presStyleIdx="3" presStyleCnt="5">
        <dgm:presLayoutVars>
          <dgm:bulletEnabled val="1"/>
        </dgm:presLayoutVars>
      </dgm:prSet>
      <dgm:spPr/>
      <dgm:t>
        <a:bodyPr/>
        <a:lstStyle/>
        <a:p>
          <a:endParaRPr lang="zh-CN" altLang="en-US"/>
        </a:p>
      </dgm:t>
    </dgm:pt>
    <dgm:pt modelId="{B9DD881E-E0D1-44D3-99EA-A787F204D6EA}" type="pres">
      <dgm:prSet presAssocID="{0691D27B-09B0-48AE-9950-9CC4A40D8CA0}" presName="dummy" presStyleCnt="0"/>
      <dgm:spPr/>
    </dgm:pt>
    <dgm:pt modelId="{8619C0A9-DFFA-4637-8922-79DFCAEFAFF5}" type="pres">
      <dgm:prSet presAssocID="{0856ED05-3538-4A96-A72A-F022ED4D3B15}" presName="sibTrans" presStyleLbl="sibTrans2D1" presStyleIdx="3" presStyleCnt="5"/>
      <dgm:spPr/>
      <dgm:t>
        <a:bodyPr/>
        <a:lstStyle/>
        <a:p>
          <a:endParaRPr lang="zh-CN" altLang="en-US"/>
        </a:p>
      </dgm:t>
    </dgm:pt>
    <dgm:pt modelId="{CBC8F9BB-215A-418A-9784-F0560AF4E631}" type="pres">
      <dgm:prSet presAssocID="{3F8494B8-4002-487E-B2A0-5857B84AFC14}" presName="node" presStyleLbl="node1" presStyleIdx="4" presStyleCnt="5">
        <dgm:presLayoutVars>
          <dgm:bulletEnabled val="1"/>
        </dgm:presLayoutVars>
      </dgm:prSet>
      <dgm:spPr/>
      <dgm:t>
        <a:bodyPr/>
        <a:lstStyle/>
        <a:p>
          <a:endParaRPr lang="zh-CN" altLang="en-US"/>
        </a:p>
      </dgm:t>
    </dgm:pt>
    <dgm:pt modelId="{EF8A2126-A8F6-4391-8E91-10EBE2535832}" type="pres">
      <dgm:prSet presAssocID="{3F8494B8-4002-487E-B2A0-5857B84AFC14}" presName="dummy" presStyleCnt="0"/>
      <dgm:spPr/>
    </dgm:pt>
    <dgm:pt modelId="{1AB23202-488F-482E-B7D9-547D498C29DC}" type="pres">
      <dgm:prSet presAssocID="{4306B6B6-3FD1-4ED9-AAD4-EF983AA79B1B}" presName="sibTrans" presStyleLbl="sibTrans2D1" presStyleIdx="4" presStyleCnt="5" custLinFactNeighborX="-1848" custLinFactNeighborY="-3641"/>
      <dgm:spPr/>
      <dgm:t>
        <a:bodyPr/>
        <a:lstStyle/>
        <a:p>
          <a:endParaRPr lang="zh-CN" altLang="en-US"/>
        </a:p>
      </dgm:t>
    </dgm:pt>
  </dgm:ptLst>
  <dgm:cxnLst>
    <dgm:cxn modelId="{C4F6C447-050F-4980-B961-1A09E5ED2516}" type="presOf" srcId="{3F8494B8-4002-487E-B2A0-5857B84AFC14}" destId="{CBC8F9BB-215A-418A-9784-F0560AF4E631}" srcOrd="0" destOrd="0" presId="urn:microsoft.com/office/officeart/2005/8/layout/radial6#1"/>
    <dgm:cxn modelId="{0A5AFE1C-1CF1-4C21-919E-39A85C39A9DA}" type="presOf" srcId="{5EC82D63-466C-46F8-A3A5-D199E999FCF6}" destId="{4C17DEAE-DFF2-4B0D-9B94-39E9B143FCCB}" srcOrd="0" destOrd="0" presId="urn:microsoft.com/office/officeart/2005/8/layout/radial6#1"/>
    <dgm:cxn modelId="{DCD099E4-A31C-4720-B7DF-45CFA644E8F8}" srcId="{DF00195F-DDFC-48CA-B4CF-7011E5DCB02C}" destId="{3F8494B8-4002-487E-B2A0-5857B84AFC14}" srcOrd="4" destOrd="0" parTransId="{C468E1C2-648D-4ACD-B51C-ACF051921A08}" sibTransId="{4306B6B6-3FD1-4ED9-AAD4-EF983AA79B1B}"/>
    <dgm:cxn modelId="{17C26323-D788-421D-B0EE-21D006D873CF}" type="presOf" srcId="{E737261B-07EC-42D6-80AA-88A6BF00EA8A}" destId="{ADF551C5-43C0-4C4D-B706-A8C68F3E2943}" srcOrd="0" destOrd="0" presId="urn:microsoft.com/office/officeart/2005/8/layout/radial6#1"/>
    <dgm:cxn modelId="{814003D2-2B74-48A6-B250-708B04C336F6}" type="presOf" srcId="{DF00195F-DDFC-48CA-B4CF-7011E5DCB02C}" destId="{8FCEC653-1538-45CA-82DB-CD1924630997}" srcOrd="0" destOrd="0" presId="urn:microsoft.com/office/officeart/2005/8/layout/radial6#1"/>
    <dgm:cxn modelId="{AC11D219-2C3C-4E73-9830-0614D23435AF}" type="presOf" srcId="{04EFFA9F-0BAD-4EB4-88F1-A6E710A15904}" destId="{E668A74E-D86A-4B5C-8A26-5243AD47DF04}" srcOrd="0" destOrd="0" presId="urn:microsoft.com/office/officeart/2005/8/layout/radial6#1"/>
    <dgm:cxn modelId="{A7668374-185E-4920-8D67-53FA80BE578A}" type="presOf" srcId="{034ADC0F-9993-4D91-A696-9718A858EBFE}" destId="{F4C90AAB-6E20-4048-A48F-893D1391FCBA}" srcOrd="0" destOrd="0" presId="urn:microsoft.com/office/officeart/2005/8/layout/radial6#1"/>
    <dgm:cxn modelId="{A64B71E0-9D83-47E8-BABB-6977F4ABB77F}" type="presOf" srcId="{0856ED05-3538-4A96-A72A-F022ED4D3B15}" destId="{8619C0A9-DFFA-4637-8922-79DFCAEFAFF5}" srcOrd="0" destOrd="0" presId="urn:microsoft.com/office/officeart/2005/8/layout/radial6#1"/>
    <dgm:cxn modelId="{B2C0FB9A-5464-437D-A6C4-1636EDBA492F}" type="presOf" srcId="{4306B6B6-3FD1-4ED9-AAD4-EF983AA79B1B}" destId="{1AB23202-488F-482E-B7D9-547D498C29DC}" srcOrd="0" destOrd="0" presId="urn:microsoft.com/office/officeart/2005/8/layout/radial6#1"/>
    <dgm:cxn modelId="{8693972D-3019-4438-98E1-ADD8115881C8}" srcId="{DF00195F-DDFC-48CA-B4CF-7011E5DCB02C}" destId="{E737261B-07EC-42D6-80AA-88A6BF00EA8A}" srcOrd="0" destOrd="0" parTransId="{7BB52FC5-5D7A-4171-98F6-B938D431A9CD}" sibTransId="{04EFFA9F-0BAD-4EB4-88F1-A6E710A15904}"/>
    <dgm:cxn modelId="{3CFE11EA-1D19-4117-B2E1-4CDADB95524B}" srcId="{DF00195F-DDFC-48CA-B4CF-7011E5DCB02C}" destId="{034ADC0F-9993-4D91-A696-9718A858EBFE}" srcOrd="2" destOrd="0" parTransId="{45A8F550-FBF1-4461-B9AB-AA9BD08EABF3}" sibTransId="{5EC82D63-466C-46F8-A3A5-D199E999FCF6}"/>
    <dgm:cxn modelId="{0FB42BB5-B61A-41AE-AC82-CE9E4968B45D}" srcId="{DF00195F-DDFC-48CA-B4CF-7011E5DCB02C}" destId="{0691D27B-09B0-48AE-9950-9CC4A40D8CA0}" srcOrd="3" destOrd="0" parTransId="{15B627FE-32C4-4B1F-988E-D3B1EA630EC7}" sibTransId="{0856ED05-3538-4A96-A72A-F022ED4D3B15}"/>
    <dgm:cxn modelId="{2AD17981-D61E-4360-A533-92EC57DB558B}" type="presOf" srcId="{9C60BD5D-F7AF-4800-9939-60DE86827073}" destId="{DC8D4EC9-BB8F-4360-B5CE-5F5FEB08E4C8}" srcOrd="0" destOrd="0" presId="urn:microsoft.com/office/officeart/2005/8/layout/radial6#1"/>
    <dgm:cxn modelId="{85FC38E9-8070-4FAE-85C0-0DB765133878}" srcId="{DF00195F-DDFC-48CA-B4CF-7011E5DCB02C}" destId="{B4B361A4-4768-48ED-BAB6-AB66225E8E59}" srcOrd="1" destOrd="0" parTransId="{D7A4D92A-7A24-4B50-BB90-F121717442C5}" sibTransId="{9C60BD5D-F7AF-4800-9939-60DE86827073}"/>
    <dgm:cxn modelId="{FD005043-7D1F-485E-A05D-C927199A178C}" srcId="{23C02BE3-8FBC-4855-AB38-E1C82F2627E9}" destId="{DF00195F-DDFC-48CA-B4CF-7011E5DCB02C}" srcOrd="0" destOrd="0" parTransId="{3263FE6D-DEE9-4B4E-AAED-6DDC1A724130}" sibTransId="{CBA8DA85-40EA-4AFE-8B1D-9E2C49AF5BFF}"/>
    <dgm:cxn modelId="{84F0FEF9-F9EE-4586-81AC-99574B875F92}" type="presOf" srcId="{23C02BE3-8FBC-4855-AB38-E1C82F2627E9}" destId="{AA409C61-BFDF-41C9-9550-10D1FF54ABEA}" srcOrd="0" destOrd="0" presId="urn:microsoft.com/office/officeart/2005/8/layout/radial6#1"/>
    <dgm:cxn modelId="{9CC872B6-E27E-419F-A071-383EA5502E95}" type="presOf" srcId="{0691D27B-09B0-48AE-9950-9CC4A40D8CA0}" destId="{1C4ED72A-A672-4255-8946-E0D4F1DB3A12}" srcOrd="0" destOrd="0" presId="urn:microsoft.com/office/officeart/2005/8/layout/radial6#1"/>
    <dgm:cxn modelId="{AECC06A6-FB7E-42B4-846B-C18C0CBC85CC}" type="presOf" srcId="{B4B361A4-4768-48ED-BAB6-AB66225E8E59}" destId="{55B0C88B-C42E-47A7-BA17-668B946059F5}" srcOrd="0" destOrd="0" presId="urn:microsoft.com/office/officeart/2005/8/layout/radial6#1"/>
    <dgm:cxn modelId="{AA48542A-6E57-4AB2-A116-B167BE7CDFFD}" type="presParOf" srcId="{AA409C61-BFDF-41C9-9550-10D1FF54ABEA}" destId="{8FCEC653-1538-45CA-82DB-CD1924630997}" srcOrd="0" destOrd="0" presId="urn:microsoft.com/office/officeart/2005/8/layout/radial6#1"/>
    <dgm:cxn modelId="{E2057229-1B99-42C4-8907-AE232A634622}" type="presParOf" srcId="{AA409C61-BFDF-41C9-9550-10D1FF54ABEA}" destId="{ADF551C5-43C0-4C4D-B706-A8C68F3E2943}" srcOrd="1" destOrd="0" presId="urn:microsoft.com/office/officeart/2005/8/layout/radial6#1"/>
    <dgm:cxn modelId="{ABB9C8B1-2D7D-450E-A7E6-43EDD6C2F158}" type="presParOf" srcId="{AA409C61-BFDF-41C9-9550-10D1FF54ABEA}" destId="{04A67D5A-3B89-4FF3-AE55-51A2F52AF6F1}" srcOrd="2" destOrd="0" presId="urn:microsoft.com/office/officeart/2005/8/layout/radial6#1"/>
    <dgm:cxn modelId="{4552F70D-1710-41FA-885C-A9DC2F153F9B}" type="presParOf" srcId="{AA409C61-BFDF-41C9-9550-10D1FF54ABEA}" destId="{E668A74E-D86A-4B5C-8A26-5243AD47DF04}" srcOrd="3" destOrd="0" presId="urn:microsoft.com/office/officeart/2005/8/layout/radial6#1"/>
    <dgm:cxn modelId="{8D2E0FDB-5220-4023-A357-2CB0C343FE43}" type="presParOf" srcId="{AA409C61-BFDF-41C9-9550-10D1FF54ABEA}" destId="{55B0C88B-C42E-47A7-BA17-668B946059F5}" srcOrd="4" destOrd="0" presId="urn:microsoft.com/office/officeart/2005/8/layout/radial6#1"/>
    <dgm:cxn modelId="{AC8BD7A1-FB03-4A5D-901E-0B8A27725601}" type="presParOf" srcId="{AA409C61-BFDF-41C9-9550-10D1FF54ABEA}" destId="{0AE48CF6-64BA-4941-913A-31A726801185}" srcOrd="5" destOrd="0" presId="urn:microsoft.com/office/officeart/2005/8/layout/radial6#1"/>
    <dgm:cxn modelId="{EE3F633D-B539-454D-92F0-1CB88A86B09E}" type="presParOf" srcId="{AA409C61-BFDF-41C9-9550-10D1FF54ABEA}" destId="{DC8D4EC9-BB8F-4360-B5CE-5F5FEB08E4C8}" srcOrd="6" destOrd="0" presId="urn:microsoft.com/office/officeart/2005/8/layout/radial6#1"/>
    <dgm:cxn modelId="{74244D4B-C7EC-4294-9631-B283F29D76B7}" type="presParOf" srcId="{AA409C61-BFDF-41C9-9550-10D1FF54ABEA}" destId="{F4C90AAB-6E20-4048-A48F-893D1391FCBA}" srcOrd="7" destOrd="0" presId="urn:microsoft.com/office/officeart/2005/8/layout/radial6#1"/>
    <dgm:cxn modelId="{36DA73A6-F7F5-4352-A7D5-4FDAD3F6CB4A}" type="presParOf" srcId="{AA409C61-BFDF-41C9-9550-10D1FF54ABEA}" destId="{9BD77C00-E4AF-4D74-96AD-EBED2FDCB304}" srcOrd="8" destOrd="0" presId="urn:microsoft.com/office/officeart/2005/8/layout/radial6#1"/>
    <dgm:cxn modelId="{03381E77-8066-41C0-BE53-AFCFC89C5D25}" type="presParOf" srcId="{AA409C61-BFDF-41C9-9550-10D1FF54ABEA}" destId="{4C17DEAE-DFF2-4B0D-9B94-39E9B143FCCB}" srcOrd="9" destOrd="0" presId="urn:microsoft.com/office/officeart/2005/8/layout/radial6#1"/>
    <dgm:cxn modelId="{B8354C23-DACC-4C06-96F2-236D08C082AA}" type="presParOf" srcId="{AA409C61-BFDF-41C9-9550-10D1FF54ABEA}" destId="{1C4ED72A-A672-4255-8946-E0D4F1DB3A12}" srcOrd="10" destOrd="0" presId="urn:microsoft.com/office/officeart/2005/8/layout/radial6#1"/>
    <dgm:cxn modelId="{0617E9D4-6F7B-4665-9DC6-2CE60DD7B0BD}" type="presParOf" srcId="{AA409C61-BFDF-41C9-9550-10D1FF54ABEA}" destId="{B9DD881E-E0D1-44D3-99EA-A787F204D6EA}" srcOrd="11" destOrd="0" presId="urn:microsoft.com/office/officeart/2005/8/layout/radial6#1"/>
    <dgm:cxn modelId="{3A478453-CD36-4E35-AF85-740211E516FF}" type="presParOf" srcId="{AA409C61-BFDF-41C9-9550-10D1FF54ABEA}" destId="{8619C0A9-DFFA-4637-8922-79DFCAEFAFF5}" srcOrd="12" destOrd="0" presId="urn:microsoft.com/office/officeart/2005/8/layout/radial6#1"/>
    <dgm:cxn modelId="{8B070D3E-BC87-48D3-9480-3FCB45F8172B}" type="presParOf" srcId="{AA409C61-BFDF-41C9-9550-10D1FF54ABEA}" destId="{CBC8F9BB-215A-418A-9784-F0560AF4E631}" srcOrd="13" destOrd="0" presId="urn:microsoft.com/office/officeart/2005/8/layout/radial6#1"/>
    <dgm:cxn modelId="{E73CF7A9-4078-4525-953D-43FBED229111}" type="presParOf" srcId="{AA409C61-BFDF-41C9-9550-10D1FF54ABEA}" destId="{EF8A2126-A8F6-4391-8E91-10EBE2535832}" srcOrd="14" destOrd="0" presId="urn:microsoft.com/office/officeart/2005/8/layout/radial6#1"/>
    <dgm:cxn modelId="{664E6524-46B6-45EA-8784-8D88B146402E}" type="presParOf" srcId="{AA409C61-BFDF-41C9-9550-10D1FF54ABEA}" destId="{1AB23202-488F-482E-B7D9-547D498C29DC}" srcOrd="15" destOrd="0" presId="urn:microsoft.com/office/officeart/2005/8/layout/radial6#1"/>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AB23202-488F-482E-B7D9-547D498C29DC}">
      <dsp:nvSpPr>
        <dsp:cNvPr id="0" name=""/>
        <dsp:cNvSpPr/>
      </dsp:nvSpPr>
      <dsp:spPr>
        <a:xfrm>
          <a:off x="555266" y="318286"/>
          <a:ext cx="2809089" cy="2809089"/>
        </a:xfrm>
        <a:prstGeom prst="blockArc">
          <a:avLst>
            <a:gd name="adj1" fmla="val 11880000"/>
            <a:gd name="adj2" fmla="val 16200000"/>
            <a:gd name="adj3" fmla="val 4639"/>
          </a:avLst>
        </a:prstGeom>
        <a:solidFill>
          <a:schemeClr val="accent1">
            <a:shade val="90000"/>
            <a:hueOff val="375112"/>
            <a:satOff val="-6927"/>
            <a:lumOff val="32127"/>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619C0A9-DFFA-4637-8922-79DFCAEFAFF5}">
      <dsp:nvSpPr>
        <dsp:cNvPr id="0" name=""/>
        <dsp:cNvSpPr/>
      </dsp:nvSpPr>
      <dsp:spPr>
        <a:xfrm>
          <a:off x="607178" y="420565"/>
          <a:ext cx="2809089" cy="2809089"/>
        </a:xfrm>
        <a:prstGeom prst="blockArc">
          <a:avLst>
            <a:gd name="adj1" fmla="val 7560000"/>
            <a:gd name="adj2" fmla="val 11880000"/>
            <a:gd name="adj3" fmla="val 4639"/>
          </a:avLst>
        </a:prstGeom>
        <a:solidFill>
          <a:schemeClr val="accent1">
            <a:shade val="90000"/>
            <a:hueOff val="281334"/>
            <a:satOff val="-5195"/>
            <a:lumOff val="24095"/>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C17DEAE-DFF2-4B0D-9B94-39E9B143FCCB}">
      <dsp:nvSpPr>
        <dsp:cNvPr id="0" name=""/>
        <dsp:cNvSpPr/>
      </dsp:nvSpPr>
      <dsp:spPr>
        <a:xfrm>
          <a:off x="607178" y="420565"/>
          <a:ext cx="2809089" cy="2809089"/>
        </a:xfrm>
        <a:prstGeom prst="blockArc">
          <a:avLst>
            <a:gd name="adj1" fmla="val 3240000"/>
            <a:gd name="adj2" fmla="val 7560000"/>
            <a:gd name="adj3" fmla="val 4639"/>
          </a:avLst>
        </a:prstGeom>
        <a:solidFill>
          <a:schemeClr val="accent1">
            <a:shade val="90000"/>
            <a:hueOff val="187556"/>
            <a:satOff val="-3464"/>
            <a:lumOff val="16063"/>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C8D4EC9-BB8F-4360-B5CE-5F5FEB08E4C8}">
      <dsp:nvSpPr>
        <dsp:cNvPr id="0" name=""/>
        <dsp:cNvSpPr/>
      </dsp:nvSpPr>
      <dsp:spPr>
        <a:xfrm>
          <a:off x="607178" y="420565"/>
          <a:ext cx="2809089" cy="2809089"/>
        </a:xfrm>
        <a:prstGeom prst="blockArc">
          <a:avLst>
            <a:gd name="adj1" fmla="val 20520000"/>
            <a:gd name="adj2" fmla="val 3240000"/>
            <a:gd name="adj3" fmla="val 4639"/>
          </a:avLst>
        </a:prstGeom>
        <a:solidFill>
          <a:schemeClr val="accent1">
            <a:shade val="90000"/>
            <a:hueOff val="93778"/>
            <a:satOff val="-1732"/>
            <a:lumOff val="8032"/>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668A74E-D86A-4B5C-8A26-5243AD47DF04}">
      <dsp:nvSpPr>
        <dsp:cNvPr id="0" name=""/>
        <dsp:cNvSpPr/>
      </dsp:nvSpPr>
      <dsp:spPr>
        <a:xfrm>
          <a:off x="607178" y="420565"/>
          <a:ext cx="2809089" cy="2809089"/>
        </a:xfrm>
        <a:prstGeom prst="blockArc">
          <a:avLst>
            <a:gd name="adj1" fmla="val 16200000"/>
            <a:gd name="adj2" fmla="val 20520000"/>
            <a:gd name="adj3" fmla="val 4639"/>
          </a:avLst>
        </a:prstGeom>
        <a:solidFill>
          <a:schemeClr val="accent1">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FCEC653-1538-45CA-82DB-CD1924630997}">
      <dsp:nvSpPr>
        <dsp:cNvPr id="0" name=""/>
        <dsp:cNvSpPr/>
      </dsp:nvSpPr>
      <dsp:spPr>
        <a:xfrm>
          <a:off x="1365378" y="1178765"/>
          <a:ext cx="1292689" cy="1292689"/>
        </a:xfrm>
        <a:prstGeom prst="ellipse">
          <a:avLst/>
        </a:prstGeom>
        <a:solidFill>
          <a:schemeClr val="accent1">
            <a:alpha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zh-CN" altLang="en-US" sz="1700" b="1" kern="1200" dirty="0" smtClean="0">
              <a:latin typeface="微软雅黑" panose="020B0503020204020204" pitchFamily="34" charset="-122"/>
              <a:ea typeface="微软雅黑" panose="020B0503020204020204" pitchFamily="34" charset="-122"/>
            </a:rPr>
            <a:t>上海票据交易所</a:t>
          </a:r>
          <a:endParaRPr lang="zh-CN" altLang="en-US" sz="1700" b="1" kern="1200" dirty="0">
            <a:latin typeface="微软雅黑" panose="020B0503020204020204" pitchFamily="34" charset="-122"/>
            <a:ea typeface="微软雅黑" panose="020B0503020204020204" pitchFamily="34" charset="-122"/>
          </a:endParaRPr>
        </a:p>
      </dsp:txBody>
      <dsp:txXfrm>
        <a:off x="1365378" y="1178765"/>
        <a:ext cx="1292689" cy="1292689"/>
      </dsp:txXfrm>
    </dsp:sp>
    <dsp:sp modelId="{ADF551C5-43C0-4C4D-B706-A8C68F3E2943}">
      <dsp:nvSpPr>
        <dsp:cNvPr id="0" name=""/>
        <dsp:cNvSpPr/>
      </dsp:nvSpPr>
      <dsp:spPr>
        <a:xfrm>
          <a:off x="1559282" y="699"/>
          <a:ext cx="904882" cy="904882"/>
        </a:xfrm>
        <a:prstGeom prst="ellipse">
          <a:avLst/>
        </a:prstGeom>
        <a:solidFill>
          <a:schemeClr val="accent1">
            <a:alpha val="9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zh-CN" altLang="en-US" sz="1500" b="1" kern="1200" dirty="0">
              <a:latin typeface="微软雅黑" panose="020B0503020204020204" pitchFamily="34" charset="-122"/>
              <a:ea typeface="微软雅黑" panose="020B0503020204020204" pitchFamily="34" charset="-122"/>
            </a:rPr>
            <a:t>交易中心</a:t>
          </a:r>
        </a:p>
      </dsp:txBody>
      <dsp:txXfrm>
        <a:off x="1559282" y="699"/>
        <a:ext cx="904882" cy="904882"/>
      </dsp:txXfrm>
    </dsp:sp>
    <dsp:sp modelId="{55B0C88B-C42E-47A7-BA17-668B946059F5}">
      <dsp:nvSpPr>
        <dsp:cNvPr id="0" name=""/>
        <dsp:cNvSpPr/>
      </dsp:nvSpPr>
      <dsp:spPr>
        <a:xfrm>
          <a:off x="2864102" y="948706"/>
          <a:ext cx="904882" cy="904882"/>
        </a:xfrm>
        <a:prstGeom prst="ellipse">
          <a:avLst/>
        </a:prstGeom>
        <a:solidFill>
          <a:schemeClr val="accent1">
            <a:alpha val="90000"/>
            <a:hueOff val="0"/>
            <a:satOff val="0"/>
            <a:lumOff val="0"/>
            <a:alphaOff val="-1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zh-CN" altLang="en-US" sz="1500" b="1" kern="1200" dirty="0">
              <a:latin typeface="微软雅黑" panose="020B0503020204020204" pitchFamily="34" charset="-122"/>
              <a:ea typeface="微软雅黑" panose="020B0503020204020204" pitchFamily="34" charset="-122"/>
            </a:rPr>
            <a:t>创新发展中心</a:t>
          </a:r>
        </a:p>
      </dsp:txBody>
      <dsp:txXfrm>
        <a:off x="2864102" y="948706"/>
        <a:ext cx="904882" cy="904882"/>
      </dsp:txXfrm>
    </dsp:sp>
    <dsp:sp modelId="{F4C90AAB-6E20-4048-A48F-893D1391FCBA}">
      <dsp:nvSpPr>
        <dsp:cNvPr id="0" name=""/>
        <dsp:cNvSpPr/>
      </dsp:nvSpPr>
      <dsp:spPr>
        <a:xfrm>
          <a:off x="2365705" y="2482614"/>
          <a:ext cx="904882" cy="904882"/>
        </a:xfrm>
        <a:prstGeom prst="ellipse">
          <a:avLst/>
        </a:prstGeom>
        <a:solidFill>
          <a:schemeClr val="accent1">
            <a:alpha val="90000"/>
            <a:hueOff val="0"/>
            <a:satOff val="0"/>
            <a:lumOff val="0"/>
            <a:alphaOff val="-2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zh-CN" altLang="en-US" sz="1500" b="1" kern="1200" dirty="0">
              <a:latin typeface="微软雅黑" panose="020B0503020204020204" pitchFamily="34" charset="-122"/>
              <a:ea typeface="微软雅黑" panose="020B0503020204020204" pitchFamily="34" charset="-122"/>
            </a:rPr>
            <a:t>数据信息中心</a:t>
          </a:r>
        </a:p>
      </dsp:txBody>
      <dsp:txXfrm>
        <a:off x="2365705" y="2482614"/>
        <a:ext cx="904882" cy="904882"/>
      </dsp:txXfrm>
    </dsp:sp>
    <dsp:sp modelId="{1C4ED72A-A672-4255-8946-E0D4F1DB3A12}">
      <dsp:nvSpPr>
        <dsp:cNvPr id="0" name=""/>
        <dsp:cNvSpPr/>
      </dsp:nvSpPr>
      <dsp:spPr>
        <a:xfrm>
          <a:off x="752859" y="2482614"/>
          <a:ext cx="904882" cy="904882"/>
        </a:xfrm>
        <a:prstGeom prst="ellipse">
          <a:avLst/>
        </a:prstGeom>
        <a:solidFill>
          <a:schemeClr val="accent1">
            <a:alpha val="90000"/>
            <a:hueOff val="0"/>
            <a:satOff val="0"/>
            <a:lumOff val="0"/>
            <a:alphaOff val="-3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zh-CN" altLang="en-US" sz="1500" b="1" kern="1200" dirty="0">
              <a:latin typeface="微软雅黑" panose="020B0503020204020204" pitchFamily="34" charset="-122"/>
              <a:ea typeface="微软雅黑" panose="020B0503020204020204" pitchFamily="34" charset="-122"/>
            </a:rPr>
            <a:t>风险防控中心</a:t>
          </a:r>
        </a:p>
      </dsp:txBody>
      <dsp:txXfrm>
        <a:off x="752859" y="2482614"/>
        <a:ext cx="904882" cy="904882"/>
      </dsp:txXfrm>
    </dsp:sp>
    <dsp:sp modelId="{CBC8F9BB-215A-418A-9784-F0560AF4E631}">
      <dsp:nvSpPr>
        <dsp:cNvPr id="0" name=""/>
        <dsp:cNvSpPr/>
      </dsp:nvSpPr>
      <dsp:spPr>
        <a:xfrm>
          <a:off x="254462" y="948706"/>
          <a:ext cx="904882" cy="904882"/>
        </a:xfrm>
        <a:prstGeom prst="ellipse">
          <a:avLst/>
        </a:prstGeom>
        <a:solidFill>
          <a:schemeClr val="accent1">
            <a:alpha val="90000"/>
            <a:hueOff val="0"/>
            <a:satOff val="0"/>
            <a:lumOff val="0"/>
            <a:alpha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zh-CN" altLang="en-US" sz="1500" b="1" kern="1200" dirty="0">
              <a:latin typeface="微软雅黑" panose="020B0503020204020204" pitchFamily="34" charset="-122"/>
              <a:ea typeface="微软雅黑" panose="020B0503020204020204" pitchFamily="34" charset="-122"/>
            </a:rPr>
            <a:t>登记托管中心</a:t>
          </a:r>
        </a:p>
      </dsp:txBody>
      <dsp:txXfrm>
        <a:off x="254462" y="948706"/>
        <a:ext cx="904882" cy="904882"/>
      </dsp:txXfrm>
    </dsp:sp>
  </dsp:spTree>
</dsp:drawing>
</file>

<file path=ppt/diagrams/layout1.xml><?xml version="1.0" encoding="utf-8"?>
<dgm:layoutDef xmlns:dgm="http://schemas.openxmlformats.org/drawingml/2006/diagram" xmlns:a="http://schemas.openxmlformats.org/drawingml/2006/main" uniqueId="urn:microsoft.com/office/officeart/2005/8/layout/radial6#1">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dstNode" val="node"/>
                    <dgm:param type="begSty" val="noArr"/>
                    <dgm:param type="endSty" val="noArr"/>
                    <dgm:param type="connRout" val="curve"/>
                    <dgm:param type="begPts" val="ctr"/>
                    <dgm:param type="endPts" val="ctr"/>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srcNode" val="dummyConnPt"/>
                    <dgm:param type="dstNode" val="dummyConnPt"/>
                    <dgm:param type="begSty" val="noArr"/>
                    <dgm:param type="endSty" val="noArr"/>
                    <dgm:param type="connRout" val="longCurve"/>
                    <dgm:param type="begPts" val="bCtr"/>
                    <dgm:param type="endPts" val="tCtr"/>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F280F39-E699-43F2-810D-A9B20FA43B9D}"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92B4E0E-C3AF-4BDF-BD4E-D352B1577CA9}"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7.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0.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3.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92B4E0E-C3AF-4BDF-BD4E-D352B1577CA9}"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92B4E0E-C3AF-4BDF-BD4E-D352B1577CA9}"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92B4E0E-C3AF-4BDF-BD4E-D352B1577CA9}"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zh-CN" altLang="en-US"/>
              <a:t>未进行权属初始登记的票据，票交所系统将在票据到期日自动将贴现机构登记为票据权利人。</a:t>
            </a:r>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p:cSld>
    <p:bg>
      <p:bgPr>
        <a:solidFill>
          <a:srgbClr val="FFFFFF"/>
        </a:solidFill>
        <a:effectLst/>
      </p:bgPr>
    </p:bg>
    <p:spTree>
      <p:nvGrpSpPr>
        <p:cNvPr id="1" name=""/>
        <p:cNvGrpSpPr/>
        <p:nvPr/>
      </p:nvGrpSpPr>
      <p:grpSpPr>
        <a:xfrm>
          <a:off x="0" y="0"/>
          <a:ext cx="0" cy="0"/>
          <a:chOff x="0" y="0"/>
          <a:chExt cx="0" cy="0"/>
        </a:xfrm>
      </p:grpSpPr>
      <p:sp>
        <p:nvSpPr>
          <p:cNvPr id="53250" name="幻灯片图像占位符 1"/>
          <p:cNvSpPr>
            <a:spLocks noGrp="1" noRot="1" noChangeAspect="1" noTextEdit="1"/>
          </p:cNvSpPr>
          <p:nvPr>
            <p:ph type="sldImg"/>
          </p:nvPr>
        </p:nvSpPr>
        <p:spPr>
          <a:xfrm>
            <a:off x="-1666875" y="0"/>
            <a:ext cx="11947525" cy="6721475"/>
          </a:xfrm>
        </p:spPr>
      </p:sp>
      <p:sp>
        <p:nvSpPr>
          <p:cNvPr id="53251" name="备注占位符 2"/>
          <p:cNvSpPr>
            <a:spLocks noGrp="1" noRot="1" noChangeAspect="1"/>
          </p:cNvSpPr>
          <p:nvPr>
            <p:ph type="body" idx="1"/>
          </p:nvPr>
        </p:nvSpPr>
        <p:spPr>
          <a:xfrm>
            <a:off x="685800" y="4343400"/>
            <a:ext cx="5486400" cy="4114800"/>
          </a:xfrm>
          <a:prstGeom prst="rect">
            <a:avLst/>
          </a:prstGeom>
          <a:noFill/>
          <a:ln w="9525">
            <a:noFill/>
          </a:ln>
        </p:spPr>
        <p:txBody>
          <a:bodyPr/>
          <a:lstStyle/>
          <a:p>
            <a:pPr lvl="0"/>
            <a:r>
              <a:rPr lang="en-US" altLang="zh-CN" dirty="0"/>
              <a:t>1</a:t>
            </a:r>
            <a:r>
              <a:rPr lang="zh-CN" altLang="en-US" dirty="0"/>
              <a:t>、在二期，打开交易子系统的初始界面上，浮现最新公告信息窗口，便于系统操作员接收到最新的公告信息。</a:t>
            </a:r>
            <a:endParaRPr lang="en-US" altLang="zh-CN" dirty="0"/>
          </a:p>
          <a:p>
            <a:pPr lvl="0"/>
            <a:r>
              <a:rPr lang="en-US" altLang="zh-CN" dirty="0"/>
              <a:t>2</a:t>
            </a:r>
            <a:r>
              <a:rPr lang="zh-CN" altLang="en-US" dirty="0"/>
              <a:t>、在对话报价中有新消息，则右下角弹出提示框，有多条新消息，在弹出提示框内按照时间优先排序展示。该提示框无论在什么主界面均可弹出。交易员手动关闭提示框。</a:t>
            </a:r>
            <a:endParaRPr lang="en-US" altLang="zh-CN" dirty="0"/>
          </a:p>
          <a:p>
            <a:pPr lvl="0"/>
            <a:endParaRPr lang="zh-CN" altLang="en-US" dirty="0"/>
          </a:p>
        </p:txBody>
      </p:sp>
    </p:spTree>
  </p:cSld>
  <p:clrMapOvr>
    <a:overrideClrMapping bg1="lt1" tx1="dk1" bg2="lt2" tx2="dk2" accent1="accent1" accent2="accent2" accent3="accent3" accent4="accent4" accent5="accent5" accent6="accent6" hlink="hlink" folHlink="folHlink"/>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92B4E0E-C3AF-4BDF-BD4E-D352B1577CA9}"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91DC09C0-60E2-48EB-A6FA-7D0F4E8FA12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F2FE238-B6A8-447B-B320-32D4FBD3A554}"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3305176"/>
            <a:ext cx="7772400" cy="1021556"/>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91DC09C0-60E2-48EB-A6FA-7D0F4E8FA12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F2FE238-B6A8-447B-B320-32D4FBD3A554}" type="slidenum">
              <a:rPr lang="zh-CN" altLang="en-US" smtClean="0"/>
            </a:fld>
            <a:endParaRPr lang="zh-CN" altLang="en-US"/>
          </a:p>
        </p:txBody>
      </p:sp>
      <p:grpSp>
        <p:nvGrpSpPr>
          <p:cNvPr id="41" name="组合 40"/>
          <p:cNvGrpSpPr/>
          <p:nvPr userDrawn="1"/>
        </p:nvGrpSpPr>
        <p:grpSpPr>
          <a:xfrm>
            <a:off x="-6985" y="502920"/>
            <a:ext cx="692785" cy="263525"/>
            <a:chOff x="3588469" y="123478"/>
            <a:chExt cx="1964109" cy="892522"/>
          </a:xfrm>
        </p:grpSpPr>
        <p:cxnSp>
          <p:nvCxnSpPr>
            <p:cNvPr id="42" name="直接连接符 41"/>
            <p:cNvCxnSpPr/>
            <p:nvPr/>
          </p:nvCxnSpPr>
          <p:spPr>
            <a:xfrm>
              <a:off x="3588469" y="123478"/>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69" name="直接连接符 68"/>
            <p:cNvCxnSpPr/>
            <p:nvPr/>
          </p:nvCxnSpPr>
          <p:spPr>
            <a:xfrm>
              <a:off x="3594100" y="254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0" name="直接连接符 69"/>
            <p:cNvCxnSpPr/>
            <p:nvPr/>
          </p:nvCxnSpPr>
          <p:spPr>
            <a:xfrm>
              <a:off x="3594100" y="381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1" name="直接连接符 70"/>
            <p:cNvCxnSpPr/>
            <p:nvPr/>
          </p:nvCxnSpPr>
          <p:spPr>
            <a:xfrm>
              <a:off x="3594100" y="508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2" name="直接连接符 71"/>
            <p:cNvCxnSpPr/>
            <p:nvPr/>
          </p:nvCxnSpPr>
          <p:spPr>
            <a:xfrm>
              <a:off x="3594100" y="635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3" name="直接连接符 72"/>
            <p:cNvCxnSpPr/>
            <p:nvPr/>
          </p:nvCxnSpPr>
          <p:spPr>
            <a:xfrm>
              <a:off x="3594100" y="762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4" name="直接连接符 73"/>
            <p:cNvCxnSpPr/>
            <p:nvPr/>
          </p:nvCxnSpPr>
          <p:spPr>
            <a:xfrm>
              <a:off x="3594100" y="889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5" name="直接连接符 74"/>
            <p:cNvCxnSpPr/>
            <p:nvPr/>
          </p:nvCxnSpPr>
          <p:spPr>
            <a:xfrm>
              <a:off x="3594100" y="1016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28650" y="273844"/>
            <a:ext cx="7886700" cy="994172"/>
          </a:xfrm>
        </p:spPr>
        <p:txBody>
          <a:bodyPr/>
          <a:lstStyle/>
          <a:p>
            <a:r>
              <a:rPr lang="zh-CN" altLang="en-US"/>
              <a:t>单击此处编辑母版标题样式</a:t>
            </a:r>
            <a:endParaRPr lang="zh-CN" altLang="en-US"/>
          </a:p>
        </p:txBody>
      </p:sp>
      <p:sp>
        <p:nvSpPr>
          <p:cNvPr id="3" name="日期占位符 3"/>
          <p:cNvSpPr>
            <a:spLocks noGrp="1" noChangeArrowheads="1"/>
          </p:cNvSpPr>
          <p:nvPr>
            <p:ph type="dt" sz="half" idx="10"/>
          </p:nvPr>
        </p:nvSpPr>
        <p:spPr/>
        <p:txBody>
          <a:bodyPr/>
          <a:lstStyle>
            <a:lvl1pPr>
              <a:defRPr/>
            </a:lvl1pPr>
          </a:lstStyle>
          <a:p>
            <a:pPr>
              <a:defRPr/>
            </a:pPr>
            <a:fld id="{A5C66E67-5AD1-40AA-AAC1-C04AA203B07B}" type="datetime1">
              <a:rPr lang="zh-CN" altLang="en-US"/>
            </a:fld>
            <a:endParaRPr lang="zh-CN" altLang="en-US" sz="1400">
              <a:solidFill>
                <a:schemeClr val="tx1"/>
              </a:solidFill>
            </a:endParaRPr>
          </a:p>
        </p:txBody>
      </p:sp>
      <p:sp>
        <p:nvSpPr>
          <p:cNvPr id="4" name="页脚占位符 4"/>
          <p:cNvSpPr>
            <a:spLocks noGrp="1" noChangeArrowheads="1"/>
          </p:cNvSpPr>
          <p:nvPr>
            <p:ph type="ftr" sz="quarter" idx="11"/>
          </p:nvPr>
        </p:nvSpPr>
        <p:spPr/>
        <p:txBody>
          <a:bodyPr/>
          <a:lstStyle>
            <a:lvl1pPr>
              <a:defRPr/>
            </a:lvl1pPr>
          </a:lstStyle>
          <a:p>
            <a:pPr>
              <a:defRPr/>
            </a:pPr>
            <a:endParaRPr lang="zh-CN" altLang="zh-CN"/>
          </a:p>
        </p:txBody>
      </p:sp>
      <p:sp>
        <p:nvSpPr>
          <p:cNvPr id="5" name="灯片编号占位符 5"/>
          <p:cNvSpPr>
            <a:spLocks noGrp="1" noChangeArrowheads="1"/>
          </p:cNvSpPr>
          <p:nvPr>
            <p:ph type="sldNum" sz="quarter" idx="12"/>
          </p:nvPr>
        </p:nvSpPr>
        <p:spPr/>
        <p:txBody>
          <a:bodyPr/>
          <a:lstStyle>
            <a:lvl1pPr>
              <a:defRPr/>
            </a:lvl1pPr>
          </a:lstStyle>
          <a:p>
            <a:pPr>
              <a:defRPr/>
            </a:pPr>
            <a:fld id="{C0E5386D-CAD5-4470-8E07-57FCD49E0712}" type="slidenum">
              <a:rPr lang="zh-CN" altLang="en-US"/>
            </a:fld>
            <a:endParaRPr lang="zh-CN" altLang="en-US" sz="1400">
              <a:solidFill>
                <a:schemeClr val="tx1"/>
              </a:solidFill>
            </a:endParaRPr>
          </a:p>
        </p:txBody>
      </p:sp>
      <p:grpSp>
        <p:nvGrpSpPr>
          <p:cNvPr id="41" name="组合 40"/>
          <p:cNvGrpSpPr/>
          <p:nvPr userDrawn="1"/>
        </p:nvGrpSpPr>
        <p:grpSpPr>
          <a:xfrm>
            <a:off x="-6985" y="502920"/>
            <a:ext cx="692785" cy="263525"/>
            <a:chOff x="3588469" y="123478"/>
            <a:chExt cx="1964109" cy="892522"/>
          </a:xfrm>
        </p:grpSpPr>
        <p:cxnSp>
          <p:nvCxnSpPr>
            <p:cNvPr id="42" name="直接连接符 41"/>
            <p:cNvCxnSpPr/>
            <p:nvPr/>
          </p:nvCxnSpPr>
          <p:spPr>
            <a:xfrm>
              <a:off x="3588469" y="123478"/>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69" name="直接连接符 68"/>
            <p:cNvCxnSpPr/>
            <p:nvPr/>
          </p:nvCxnSpPr>
          <p:spPr>
            <a:xfrm>
              <a:off x="3594100" y="254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0" name="直接连接符 69"/>
            <p:cNvCxnSpPr/>
            <p:nvPr/>
          </p:nvCxnSpPr>
          <p:spPr>
            <a:xfrm>
              <a:off x="3594100" y="381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1" name="直接连接符 70"/>
            <p:cNvCxnSpPr/>
            <p:nvPr/>
          </p:nvCxnSpPr>
          <p:spPr>
            <a:xfrm>
              <a:off x="3594100" y="508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2" name="直接连接符 71"/>
            <p:cNvCxnSpPr/>
            <p:nvPr/>
          </p:nvCxnSpPr>
          <p:spPr>
            <a:xfrm>
              <a:off x="3594100" y="635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3" name="直接连接符 72"/>
            <p:cNvCxnSpPr/>
            <p:nvPr/>
          </p:nvCxnSpPr>
          <p:spPr>
            <a:xfrm>
              <a:off x="3594100" y="762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4" name="直接连接符 73"/>
            <p:cNvCxnSpPr/>
            <p:nvPr/>
          </p:nvCxnSpPr>
          <p:spPr>
            <a:xfrm>
              <a:off x="3594100" y="889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5" name="直接连接符 74"/>
            <p:cNvCxnSpPr/>
            <p:nvPr/>
          </p:nvCxnSpPr>
          <p:spPr>
            <a:xfrm>
              <a:off x="3594100" y="1016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目录01">
    <p:spTree>
      <p:nvGrpSpPr>
        <p:cNvPr id="1" name=""/>
        <p:cNvGrpSpPr/>
        <p:nvPr/>
      </p:nvGrpSpPr>
      <p:grpSpPr>
        <a:xfrm>
          <a:off x="0" y="0"/>
          <a:ext cx="0" cy="0"/>
          <a:chOff x="0" y="0"/>
          <a:chExt cx="0" cy="0"/>
        </a:xfrm>
      </p:grpSpPr>
      <p:sp>
        <p:nvSpPr>
          <p:cNvPr id="8" name="图片占位符 7"/>
          <p:cNvSpPr>
            <a:spLocks noGrp="1"/>
          </p:cNvSpPr>
          <p:nvPr>
            <p:ph type="pic" sz="quarter" idx="10"/>
          </p:nvPr>
        </p:nvSpPr>
        <p:spPr>
          <a:xfrm>
            <a:off x="0" y="0"/>
            <a:ext cx="2254023" cy="5143500"/>
          </a:xfrm>
        </p:spPr>
        <p:txBody>
          <a:bodyPr/>
          <a:lstStyle/>
          <a:p>
            <a:r>
              <a:rPr lang="zh-CN" altLang="en-US" smtClean="0"/>
              <a:t>单击图标添加图片</a:t>
            </a:r>
            <a:endParaRPr lang="zh-CN" altLang="en-US"/>
          </a:p>
        </p:txBody>
      </p:sp>
      <p:sp>
        <p:nvSpPr>
          <p:cNvPr id="9" name="图片占位符 7"/>
          <p:cNvSpPr>
            <a:spLocks noGrp="1"/>
          </p:cNvSpPr>
          <p:nvPr>
            <p:ph type="pic" sz="quarter" idx="11"/>
          </p:nvPr>
        </p:nvSpPr>
        <p:spPr>
          <a:xfrm>
            <a:off x="2296659" y="0"/>
            <a:ext cx="2254023" cy="5143500"/>
          </a:xfrm>
        </p:spPr>
        <p:txBody>
          <a:bodyPr/>
          <a:lstStyle/>
          <a:p>
            <a:r>
              <a:rPr lang="zh-CN" altLang="en-US" smtClean="0"/>
              <a:t>单击图标添加图片</a:t>
            </a:r>
            <a:endParaRPr lang="zh-CN" altLang="en-US"/>
          </a:p>
        </p:txBody>
      </p:sp>
      <p:sp>
        <p:nvSpPr>
          <p:cNvPr id="10" name="图片占位符 7"/>
          <p:cNvSpPr>
            <a:spLocks noGrp="1"/>
          </p:cNvSpPr>
          <p:nvPr>
            <p:ph type="pic" sz="quarter" idx="12"/>
          </p:nvPr>
        </p:nvSpPr>
        <p:spPr>
          <a:xfrm>
            <a:off x="4593318" y="0"/>
            <a:ext cx="2254023" cy="5143500"/>
          </a:xfrm>
        </p:spPr>
        <p:txBody>
          <a:bodyPr/>
          <a:lstStyle/>
          <a:p>
            <a:r>
              <a:rPr lang="zh-CN" altLang="en-US" smtClean="0"/>
              <a:t>单击图标添加图片</a:t>
            </a:r>
            <a:endParaRPr lang="zh-CN" altLang="en-US"/>
          </a:p>
        </p:txBody>
      </p:sp>
      <p:sp>
        <p:nvSpPr>
          <p:cNvPr id="11" name="图片占位符 7"/>
          <p:cNvSpPr>
            <a:spLocks noGrp="1"/>
          </p:cNvSpPr>
          <p:nvPr>
            <p:ph type="pic" sz="quarter" idx="13"/>
          </p:nvPr>
        </p:nvSpPr>
        <p:spPr>
          <a:xfrm>
            <a:off x="6889977" y="0"/>
            <a:ext cx="2254023" cy="5143500"/>
          </a:xfrm>
        </p:spPr>
        <p:txBody>
          <a:bodyPr/>
          <a:lstStyle/>
          <a:p>
            <a:r>
              <a:rPr lang="zh-CN" altLang="en-US" smtClean="0"/>
              <a:t>单击图标添加图片</a:t>
            </a:r>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3305176"/>
            <a:ext cx="7772400" cy="1021556"/>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91DC09C0-60E2-48EB-A6FA-7D0F4E8FA12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F2FE238-B6A8-447B-B320-32D4FBD3A554}"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597819"/>
            <a:ext cx="7772400" cy="1102519"/>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91DC09C0-60E2-48EB-A6FA-7D0F4E8FA12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F2FE238-B6A8-447B-B320-32D4FBD3A554}"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91DC09C0-60E2-48EB-A6FA-7D0F4E8FA120}"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7F2FE238-B6A8-447B-B320-32D4FBD3A554}"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General slide">
    <p:spTree>
      <p:nvGrpSpPr>
        <p:cNvPr id="1" name=""/>
        <p:cNvGrpSpPr/>
        <p:nvPr/>
      </p:nvGrpSpPr>
      <p:grpSpPr>
        <a:xfrm>
          <a:off x="0" y="0"/>
          <a:ext cx="0" cy="0"/>
          <a:chOff x="0" y="0"/>
          <a:chExt cx="0" cy="0"/>
        </a:xfrm>
      </p:grpSpPr>
      <p:sp>
        <p:nvSpPr>
          <p:cNvPr id="6" name="Slide Number Placeholder 8"/>
          <p:cNvSpPr txBox="1"/>
          <p:nvPr userDrawn="1"/>
        </p:nvSpPr>
        <p:spPr>
          <a:xfrm>
            <a:off x="8395675" y="4869408"/>
            <a:ext cx="725405" cy="352697"/>
          </a:xfrm>
          <a:prstGeom prst="ellipse">
            <a:avLst/>
          </a:prstGeom>
        </p:spPr>
        <p:txBody>
          <a:bodyPr vert="horz" lIns="68580" tIns="34290" rIns="68580" bIns="34290" rtlCol="0" anchor="ctr"/>
          <a:lstStyle>
            <a:defPPr>
              <a:defRPr lang="en-US"/>
            </a:defPPr>
            <a:lvl1pPr marL="0" algn="r" defTabSz="685800" rtl="0" eaLnBrk="1" latinLnBrk="0" hangingPunct="1">
              <a:defRPr sz="900" kern="1200">
                <a:solidFill>
                  <a:schemeClr val="tx1">
                    <a:tint val="75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ctr"/>
            <a:fld id="{3068952F-5E95-44E1-9562-3F7BE09D45B9}" type="slidenum">
              <a:rPr lang="en-US" sz="900" kern="1200" smtClean="0">
                <a:solidFill>
                  <a:srgbClr val="F0F6F4"/>
                </a:solidFill>
                <a:latin typeface="+mn-lt"/>
                <a:ea typeface="+mn-ea"/>
                <a:cs typeface="+mn-cs"/>
              </a:rPr>
            </a:fld>
            <a:endParaRPr lang="en-US" sz="900" kern="1200" dirty="0">
              <a:solidFill>
                <a:srgbClr val="F0F6F4"/>
              </a:solidFill>
              <a:latin typeface="+mn-lt"/>
              <a:ea typeface="+mn-ea"/>
              <a:cs typeface="+mn-cs"/>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cSld name="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28650" y="273844"/>
            <a:ext cx="7886700" cy="994172"/>
          </a:xfrm>
        </p:spPr>
        <p:txBody>
          <a:bodyPr/>
          <a:lstStyle/>
          <a:p>
            <a:r>
              <a:rPr lang="zh-CN" altLang="en-US"/>
              <a:t>单击此处编辑母版标题样式</a:t>
            </a:r>
            <a:endParaRPr lang="zh-CN" altLang="en-US"/>
          </a:p>
        </p:txBody>
      </p:sp>
      <p:sp>
        <p:nvSpPr>
          <p:cNvPr id="3" name="日期占位符 3"/>
          <p:cNvSpPr>
            <a:spLocks noGrp="1" noChangeArrowheads="1"/>
          </p:cNvSpPr>
          <p:nvPr>
            <p:ph type="dt" sz="half" idx="10"/>
          </p:nvPr>
        </p:nvSpPr>
        <p:spPr/>
        <p:txBody>
          <a:bodyPr/>
          <a:lstStyle>
            <a:lvl1pPr>
              <a:defRPr/>
            </a:lvl1pPr>
          </a:lstStyle>
          <a:p>
            <a:pPr>
              <a:defRPr/>
            </a:pPr>
            <a:fld id="{A5C66E67-5AD1-40AA-AAC1-C04AA203B07B}" type="datetime1">
              <a:rPr lang="zh-CN" altLang="en-US"/>
            </a:fld>
            <a:endParaRPr lang="zh-CN" altLang="en-US" sz="1400">
              <a:solidFill>
                <a:schemeClr val="tx1"/>
              </a:solidFill>
            </a:endParaRPr>
          </a:p>
        </p:txBody>
      </p:sp>
      <p:sp>
        <p:nvSpPr>
          <p:cNvPr id="4" name="页脚占位符 4"/>
          <p:cNvSpPr>
            <a:spLocks noGrp="1" noChangeArrowheads="1"/>
          </p:cNvSpPr>
          <p:nvPr>
            <p:ph type="ftr" sz="quarter" idx="11"/>
          </p:nvPr>
        </p:nvSpPr>
        <p:spPr/>
        <p:txBody>
          <a:bodyPr/>
          <a:lstStyle>
            <a:lvl1pPr>
              <a:defRPr/>
            </a:lvl1pPr>
          </a:lstStyle>
          <a:p>
            <a:pPr>
              <a:defRPr/>
            </a:pPr>
            <a:endParaRPr lang="zh-CN" altLang="zh-CN"/>
          </a:p>
        </p:txBody>
      </p:sp>
      <p:sp>
        <p:nvSpPr>
          <p:cNvPr id="5" name="灯片编号占位符 5"/>
          <p:cNvSpPr>
            <a:spLocks noGrp="1" noChangeArrowheads="1"/>
          </p:cNvSpPr>
          <p:nvPr>
            <p:ph type="sldNum" sz="quarter" idx="12"/>
          </p:nvPr>
        </p:nvSpPr>
        <p:spPr/>
        <p:txBody>
          <a:bodyPr/>
          <a:lstStyle>
            <a:lvl1pPr>
              <a:defRPr/>
            </a:lvl1pPr>
          </a:lstStyle>
          <a:p>
            <a:pPr>
              <a:defRPr/>
            </a:pPr>
            <a:fld id="{C0E5386D-CAD5-4470-8E07-57FCD49E0712}" type="slidenum">
              <a:rPr lang="zh-CN" altLang="en-US"/>
            </a:fld>
            <a:endParaRPr lang="zh-CN" altLang="en-US" sz="1400">
              <a:solidFill>
                <a:schemeClr val="tx1"/>
              </a:solidFill>
            </a:endParaRPr>
          </a:p>
        </p:txBody>
      </p:sp>
      <p:grpSp>
        <p:nvGrpSpPr>
          <p:cNvPr id="41" name="组合 40"/>
          <p:cNvGrpSpPr/>
          <p:nvPr userDrawn="1"/>
        </p:nvGrpSpPr>
        <p:grpSpPr>
          <a:xfrm>
            <a:off x="-6985" y="502920"/>
            <a:ext cx="692785" cy="263525"/>
            <a:chOff x="3588469" y="123478"/>
            <a:chExt cx="1964109" cy="892522"/>
          </a:xfrm>
        </p:grpSpPr>
        <p:cxnSp>
          <p:nvCxnSpPr>
            <p:cNvPr id="42" name="直接连接符 41"/>
            <p:cNvCxnSpPr/>
            <p:nvPr/>
          </p:nvCxnSpPr>
          <p:spPr>
            <a:xfrm>
              <a:off x="3588469" y="123478"/>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69" name="直接连接符 68"/>
            <p:cNvCxnSpPr/>
            <p:nvPr/>
          </p:nvCxnSpPr>
          <p:spPr>
            <a:xfrm>
              <a:off x="3594100" y="254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0" name="直接连接符 69"/>
            <p:cNvCxnSpPr/>
            <p:nvPr/>
          </p:nvCxnSpPr>
          <p:spPr>
            <a:xfrm>
              <a:off x="3594100" y="381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1" name="直接连接符 70"/>
            <p:cNvCxnSpPr/>
            <p:nvPr/>
          </p:nvCxnSpPr>
          <p:spPr>
            <a:xfrm>
              <a:off x="3594100" y="508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2" name="直接连接符 71"/>
            <p:cNvCxnSpPr/>
            <p:nvPr/>
          </p:nvCxnSpPr>
          <p:spPr>
            <a:xfrm>
              <a:off x="3594100" y="635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3" name="直接连接符 72"/>
            <p:cNvCxnSpPr/>
            <p:nvPr/>
          </p:nvCxnSpPr>
          <p:spPr>
            <a:xfrm>
              <a:off x="3594100" y="762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4" name="直接连接符 73"/>
            <p:cNvCxnSpPr/>
            <p:nvPr/>
          </p:nvCxnSpPr>
          <p:spPr>
            <a:xfrm>
              <a:off x="3594100" y="889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5" name="直接连接符 74"/>
            <p:cNvCxnSpPr/>
            <p:nvPr/>
          </p:nvCxnSpPr>
          <p:spPr>
            <a:xfrm>
              <a:off x="3594100" y="1016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目录01">
    <p:spTree>
      <p:nvGrpSpPr>
        <p:cNvPr id="1" name=""/>
        <p:cNvGrpSpPr/>
        <p:nvPr/>
      </p:nvGrpSpPr>
      <p:grpSpPr>
        <a:xfrm>
          <a:off x="0" y="0"/>
          <a:ext cx="0" cy="0"/>
          <a:chOff x="0" y="0"/>
          <a:chExt cx="0" cy="0"/>
        </a:xfrm>
      </p:grpSpPr>
      <p:sp>
        <p:nvSpPr>
          <p:cNvPr id="8" name="图片占位符 7"/>
          <p:cNvSpPr>
            <a:spLocks noGrp="1"/>
          </p:cNvSpPr>
          <p:nvPr>
            <p:ph type="pic" sz="quarter" idx="10"/>
          </p:nvPr>
        </p:nvSpPr>
        <p:spPr>
          <a:xfrm>
            <a:off x="0" y="0"/>
            <a:ext cx="2254023" cy="5143500"/>
          </a:xfrm>
        </p:spPr>
        <p:txBody>
          <a:bodyPr/>
          <a:lstStyle/>
          <a:p>
            <a:r>
              <a:rPr lang="zh-CN" altLang="en-US" smtClean="0"/>
              <a:t>单击图标添加图片</a:t>
            </a:r>
            <a:endParaRPr lang="zh-CN" altLang="en-US"/>
          </a:p>
        </p:txBody>
      </p:sp>
      <p:sp>
        <p:nvSpPr>
          <p:cNvPr id="9" name="图片占位符 7"/>
          <p:cNvSpPr>
            <a:spLocks noGrp="1"/>
          </p:cNvSpPr>
          <p:nvPr>
            <p:ph type="pic" sz="quarter" idx="11"/>
          </p:nvPr>
        </p:nvSpPr>
        <p:spPr>
          <a:xfrm>
            <a:off x="2296659" y="0"/>
            <a:ext cx="2254023" cy="5143500"/>
          </a:xfrm>
        </p:spPr>
        <p:txBody>
          <a:bodyPr/>
          <a:lstStyle/>
          <a:p>
            <a:r>
              <a:rPr lang="zh-CN" altLang="en-US" smtClean="0"/>
              <a:t>单击图标添加图片</a:t>
            </a:r>
            <a:endParaRPr lang="zh-CN" altLang="en-US"/>
          </a:p>
        </p:txBody>
      </p:sp>
      <p:sp>
        <p:nvSpPr>
          <p:cNvPr id="10" name="图片占位符 7"/>
          <p:cNvSpPr>
            <a:spLocks noGrp="1"/>
          </p:cNvSpPr>
          <p:nvPr>
            <p:ph type="pic" sz="quarter" idx="12"/>
          </p:nvPr>
        </p:nvSpPr>
        <p:spPr>
          <a:xfrm>
            <a:off x="4593318" y="0"/>
            <a:ext cx="2254023" cy="5143500"/>
          </a:xfrm>
        </p:spPr>
        <p:txBody>
          <a:bodyPr/>
          <a:lstStyle/>
          <a:p>
            <a:r>
              <a:rPr lang="zh-CN" altLang="en-US" smtClean="0"/>
              <a:t>单击图标添加图片</a:t>
            </a:r>
            <a:endParaRPr lang="zh-CN" altLang="en-US"/>
          </a:p>
        </p:txBody>
      </p:sp>
      <p:sp>
        <p:nvSpPr>
          <p:cNvPr id="11" name="图片占位符 7"/>
          <p:cNvSpPr>
            <a:spLocks noGrp="1"/>
          </p:cNvSpPr>
          <p:nvPr>
            <p:ph type="pic" sz="quarter" idx="13"/>
          </p:nvPr>
        </p:nvSpPr>
        <p:spPr>
          <a:xfrm>
            <a:off x="6889977" y="0"/>
            <a:ext cx="2254023" cy="5143500"/>
          </a:xfrm>
        </p:spPr>
        <p:txBody>
          <a:bodyPr/>
          <a:lstStyle/>
          <a:p>
            <a:r>
              <a:rPr lang="zh-CN" altLang="en-US" smtClean="0"/>
              <a:t>单击图标添加图片</a:t>
            </a:r>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597819"/>
            <a:ext cx="7772400" cy="1102519"/>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91DC09C0-60E2-48EB-A6FA-7D0F4E8FA12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F2FE238-B6A8-447B-B320-32D4FBD3A554}"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91DC09C0-60E2-48EB-A6FA-7D0F4E8FA12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F2FE238-B6A8-447B-B320-32D4FBD3A554}"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6" Type="http://schemas.openxmlformats.org/officeDocument/2006/relationships/theme" Target="../theme/theme2.xml"/><Relationship Id="rId5" Type="http://schemas.openxmlformats.org/officeDocument/2006/relationships/slideLayout" Target="../slideLayouts/slideLayout12.xml"/><Relationship Id="rId4" Type="http://schemas.openxmlformats.org/officeDocument/2006/relationships/slideLayout" Target="../slideLayouts/slideLayout11.xml"/><Relationship Id="rId3" Type="http://schemas.openxmlformats.org/officeDocument/2006/relationships/slideLayout" Target="../slideLayouts/slideLayout10.xml"/><Relationship Id="rId2" Type="http://schemas.openxmlformats.org/officeDocument/2006/relationships/slideLayout" Target="../slideLayouts/slideLayout9.xml"/><Relationship Id="rId1"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91DC09C0-60E2-48EB-A6FA-7D0F4E8FA120}" type="datetimeFigureOut">
              <a:rPr lang="zh-CN" altLang="en-US" smtClean="0"/>
            </a:fld>
            <a:endParaRPr lang="zh-CN" altLang="en-US"/>
          </a:p>
        </p:txBody>
      </p:sp>
      <p:sp>
        <p:nvSpPr>
          <p:cNvPr id="5" name="页脚占位符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7F2FE238-B6A8-447B-B320-32D4FBD3A554}"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mc:AlternateContent xmlns:mc="http://schemas.openxmlformats.org/markup-compatibility/2006">
    <mc:Choice xmlns:p14="http://schemas.microsoft.com/office/powerpoint/2010/main" Requires="p14">
      <p:transition spd="slow" p14:dur="2000"/>
    </mc:Choice>
    <mc:Fallback>
      <p:transition spd="slow"/>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91DC09C0-60E2-48EB-A6FA-7D0F4E8FA120}" type="datetimeFigureOut">
              <a:rPr lang="zh-CN" altLang="en-US" smtClean="0"/>
            </a:fld>
            <a:endParaRPr lang="zh-CN" altLang="en-US"/>
          </a:p>
        </p:txBody>
      </p:sp>
      <p:sp>
        <p:nvSpPr>
          <p:cNvPr id="5" name="页脚占位符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7F2FE238-B6A8-447B-B320-32D4FBD3A554}"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57" r:id="rId1"/>
    <p:sldLayoutId id="2147483658" r:id="rId2"/>
    <p:sldLayoutId id="2147483659" r:id="rId3"/>
    <p:sldLayoutId id="2147483660" r:id="rId4"/>
    <p:sldLayoutId id="2147483661" r:id="rId5"/>
  </p:sldLayoutIdLst>
  <mc:AlternateContent xmlns:mc="http://schemas.openxmlformats.org/markup-compatibility/2006">
    <mc:Choice xmlns:p14="http://schemas.microsoft.com/office/powerpoint/2010/main" Requires="p14">
      <p:transition spd="slow" p14:dur="2000"/>
    </mc:Choice>
    <mc:Fallback>
      <p:transition spd="slow"/>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image" Target="../media/image3.png"/><Relationship Id="rId1" Type="http://schemas.openxmlformats.org/officeDocument/2006/relationships/image" Target="../media/image2.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4.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image" Target="../media/image6.png"/><Relationship Id="rId1" Type="http://schemas.openxmlformats.org/officeDocument/2006/relationships/image" Target="../media/image5.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7.png"/></Relationships>
</file>

<file path=ppt/slides/_rels/slide34.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8.jpe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9.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3.xml"/><Relationship Id="rId1" Type="http://schemas.openxmlformats.org/officeDocument/2006/relationships/image" Target="../media/image10.png"/></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6" Type="http://schemas.openxmlformats.org/officeDocument/2006/relationships/slideLayout" Target="../slideLayouts/slideLayout4.xml"/><Relationship Id="rId5" Type="http://schemas.microsoft.com/office/2007/relationships/diagramDrawing" Target="../diagrams/drawing1.xml"/><Relationship Id="rId4" Type="http://schemas.openxmlformats.org/officeDocument/2006/relationships/diagramColors" Target="../diagrams/colors1.xml"/><Relationship Id="rId3" Type="http://schemas.openxmlformats.org/officeDocument/2006/relationships/diagramQuickStyle" Target="../diagrams/quickStyle1.xml"/><Relationship Id="rId2" Type="http://schemas.openxmlformats.org/officeDocument/2006/relationships/diagramLayout" Target="../diagrams/layout1.xml"/><Relationship Id="rId1" Type="http://schemas.openxmlformats.org/officeDocument/2006/relationships/diagramData" Target="../diagrams/data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54.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image" Target="../media/image12.png"/><Relationship Id="rId1" Type="http://schemas.openxmlformats.org/officeDocument/2006/relationships/image" Target="../media/image11.png"/></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2598420" y="2028825"/>
            <a:ext cx="4781550" cy="975360"/>
          </a:xfrm>
          <a:prstGeom prst="rect">
            <a:avLst/>
          </a:prstGeom>
          <a:noFill/>
        </p:spPr>
        <p:txBody>
          <a:bodyPr wrap="square" rtlCol="0">
            <a:spAutoFit/>
          </a:bodyPr>
          <a:lstStyle/>
          <a:p>
            <a:pPr algn="r"/>
            <a:r>
              <a:rPr lang="zh-CN" altLang="en-US" sz="2800" dirty="0" smtClean="0">
                <a:solidFill>
                  <a:schemeClr val="tx1">
                    <a:lumMod val="65000"/>
                    <a:lumOff val="35000"/>
                  </a:schemeClr>
                </a:solidFill>
                <a:latin typeface="微软雅黑" panose="020B0503020204020204" pitchFamily="34" charset="-122"/>
                <a:ea typeface="微软雅黑" panose="020B0503020204020204" pitchFamily="34" charset="-122"/>
              </a:rPr>
              <a:t>上海票据交易所规则解析</a:t>
            </a:r>
            <a:endParaRPr lang="zh-CN" altLang="en-US" sz="2800" dirty="0" smtClean="0">
              <a:solidFill>
                <a:schemeClr val="tx1">
                  <a:lumMod val="65000"/>
                  <a:lumOff val="35000"/>
                </a:schemeClr>
              </a:solidFill>
              <a:latin typeface="微软雅黑" panose="020B0503020204020204" pitchFamily="34" charset="-122"/>
              <a:ea typeface="微软雅黑" panose="020B0503020204020204" pitchFamily="34" charset="-122"/>
            </a:endParaRPr>
          </a:p>
          <a:p>
            <a:pPr algn="r"/>
            <a:r>
              <a:rPr lang="zh-CN" altLang="en-US" sz="2800" dirty="0" smtClean="0">
                <a:solidFill>
                  <a:schemeClr val="tx1">
                    <a:lumMod val="65000"/>
                    <a:lumOff val="35000"/>
                  </a:schemeClr>
                </a:solidFill>
                <a:latin typeface="微软雅黑" panose="020B0503020204020204" pitchFamily="34" charset="-122"/>
                <a:ea typeface="微软雅黑" panose="020B0503020204020204" pitchFamily="34" charset="-122"/>
              </a:rPr>
              <a:t>和票据市场预测</a:t>
            </a:r>
            <a:endParaRPr lang="zh-CN" altLang="en-US" sz="2800" dirty="0" smtClean="0">
              <a:solidFill>
                <a:schemeClr val="tx1">
                  <a:lumMod val="65000"/>
                  <a:lumOff val="35000"/>
                </a:schemeClr>
              </a:solidFill>
              <a:latin typeface="微软雅黑" panose="020B0503020204020204" pitchFamily="34" charset="-122"/>
              <a:ea typeface="微软雅黑" panose="020B0503020204020204" pitchFamily="34" charset="-122"/>
            </a:endParaRPr>
          </a:p>
        </p:txBody>
      </p:sp>
      <p:cxnSp>
        <p:nvCxnSpPr>
          <p:cNvPr id="3" name="直接连接符 2"/>
          <p:cNvCxnSpPr/>
          <p:nvPr/>
        </p:nvCxnSpPr>
        <p:spPr>
          <a:xfrm flipH="1">
            <a:off x="0" y="0"/>
            <a:ext cx="1288170" cy="127635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17" name="直接连接符 16"/>
          <p:cNvCxnSpPr/>
          <p:nvPr/>
        </p:nvCxnSpPr>
        <p:spPr>
          <a:xfrm flipH="1">
            <a:off x="2833000" y="0"/>
            <a:ext cx="767450" cy="76040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a:xfrm flipH="1">
            <a:off x="0" y="2028825"/>
            <a:ext cx="1586181" cy="157162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 name="直接连接符 18"/>
          <p:cNvCxnSpPr/>
          <p:nvPr/>
        </p:nvCxnSpPr>
        <p:spPr>
          <a:xfrm flipH="1">
            <a:off x="644085" y="2857500"/>
            <a:ext cx="1826511" cy="180975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7" name="直接连接符 26"/>
          <p:cNvCxnSpPr/>
          <p:nvPr/>
        </p:nvCxnSpPr>
        <p:spPr>
          <a:xfrm flipH="1">
            <a:off x="644085" y="3228975"/>
            <a:ext cx="1002636" cy="993435"/>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nvGrpSpPr>
          <p:cNvPr id="41" name="组合 40"/>
          <p:cNvGrpSpPr/>
          <p:nvPr/>
        </p:nvGrpSpPr>
        <p:grpSpPr>
          <a:xfrm>
            <a:off x="7090183" y="674874"/>
            <a:ext cx="2044609" cy="263698"/>
            <a:chOff x="3588469" y="123478"/>
            <a:chExt cx="1964109" cy="892522"/>
          </a:xfrm>
        </p:grpSpPr>
        <p:cxnSp>
          <p:nvCxnSpPr>
            <p:cNvPr id="42" name="直接连接符 41"/>
            <p:cNvCxnSpPr/>
            <p:nvPr/>
          </p:nvCxnSpPr>
          <p:spPr>
            <a:xfrm>
              <a:off x="3588469" y="123478"/>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69" name="直接连接符 68"/>
            <p:cNvCxnSpPr/>
            <p:nvPr/>
          </p:nvCxnSpPr>
          <p:spPr>
            <a:xfrm>
              <a:off x="3594100" y="254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0" name="直接连接符 69"/>
            <p:cNvCxnSpPr/>
            <p:nvPr/>
          </p:nvCxnSpPr>
          <p:spPr>
            <a:xfrm>
              <a:off x="3594100" y="381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1" name="直接连接符 70"/>
            <p:cNvCxnSpPr/>
            <p:nvPr/>
          </p:nvCxnSpPr>
          <p:spPr>
            <a:xfrm>
              <a:off x="3594100" y="508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2" name="直接连接符 71"/>
            <p:cNvCxnSpPr/>
            <p:nvPr/>
          </p:nvCxnSpPr>
          <p:spPr>
            <a:xfrm>
              <a:off x="3594100" y="635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3" name="直接连接符 72"/>
            <p:cNvCxnSpPr/>
            <p:nvPr/>
          </p:nvCxnSpPr>
          <p:spPr>
            <a:xfrm>
              <a:off x="3594100" y="762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4" name="直接连接符 73"/>
            <p:cNvCxnSpPr/>
            <p:nvPr/>
          </p:nvCxnSpPr>
          <p:spPr>
            <a:xfrm>
              <a:off x="3594100" y="889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5" name="直接连接符 74"/>
            <p:cNvCxnSpPr/>
            <p:nvPr/>
          </p:nvCxnSpPr>
          <p:spPr>
            <a:xfrm>
              <a:off x="3594100" y="1016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sp>
        <p:nvSpPr>
          <p:cNvPr id="21" name="TextBox 9"/>
          <p:cNvSpPr txBox="1"/>
          <p:nvPr/>
        </p:nvSpPr>
        <p:spPr>
          <a:xfrm>
            <a:off x="4627498" y="3380095"/>
            <a:ext cx="2752804" cy="384810"/>
          </a:xfrm>
          <a:prstGeom prst="rect">
            <a:avLst/>
          </a:prstGeom>
          <a:noFill/>
        </p:spPr>
        <p:txBody>
          <a:bodyPr wrap="square" rtlCol="0">
            <a:spAutoFit/>
          </a:bodyPr>
          <a:lstStyle/>
          <a:p>
            <a:pPr algn="l"/>
            <a:r>
              <a:rPr lang="en-US" altLang="zh-CN" dirty="0" smtClean="0">
                <a:solidFill>
                  <a:schemeClr val="tx1">
                    <a:lumMod val="65000"/>
                    <a:lumOff val="35000"/>
                  </a:schemeClr>
                </a:solidFill>
                <a:latin typeface="微软雅黑" panose="020B0503020204020204" pitchFamily="34" charset="-122"/>
                <a:ea typeface="微软雅黑" panose="020B0503020204020204" pitchFamily="34" charset="-122"/>
              </a:rPr>
              <a:t>2017</a:t>
            </a:r>
            <a:r>
              <a:rPr lang="zh-CN" altLang="en-US" dirty="0" smtClean="0">
                <a:solidFill>
                  <a:schemeClr val="tx1">
                    <a:lumMod val="65000"/>
                    <a:lumOff val="35000"/>
                  </a:schemeClr>
                </a:solidFill>
                <a:latin typeface="微软雅黑" panose="020B0503020204020204" pitchFamily="34" charset="-122"/>
                <a:ea typeface="微软雅黑" panose="020B0503020204020204" pitchFamily="34" charset="-122"/>
              </a:rPr>
              <a:t>年</a:t>
            </a:r>
            <a:r>
              <a:rPr lang="en-US" altLang="zh-CN" dirty="0" smtClean="0">
                <a:solidFill>
                  <a:schemeClr val="tx1">
                    <a:lumMod val="65000"/>
                    <a:lumOff val="35000"/>
                  </a:schemeClr>
                </a:solidFill>
                <a:latin typeface="微软雅黑" panose="020B0503020204020204" pitchFamily="34" charset="-122"/>
                <a:ea typeface="微软雅黑" panose="020B0503020204020204" pitchFamily="34" charset="-122"/>
              </a:rPr>
              <a:t>6</a:t>
            </a:r>
            <a:r>
              <a:rPr lang="zh-CN" altLang="en-US" dirty="0" smtClean="0">
                <a:solidFill>
                  <a:schemeClr val="tx1">
                    <a:lumMod val="65000"/>
                    <a:lumOff val="35000"/>
                  </a:schemeClr>
                </a:solidFill>
                <a:latin typeface="微软雅黑" panose="020B0503020204020204" pitchFamily="34" charset="-122"/>
                <a:ea typeface="微软雅黑" panose="020B0503020204020204" pitchFamily="34" charset="-122"/>
              </a:rPr>
              <a:t>月     北京</a:t>
            </a:r>
            <a:endParaRPr lang="zh-CN" altLang="en-US" dirty="0" smtClean="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57366" name="TextBox 28"/>
          <p:cNvSpPr/>
          <p:nvPr/>
        </p:nvSpPr>
        <p:spPr>
          <a:xfrm>
            <a:off x="7170103" y="211138"/>
            <a:ext cx="2033587" cy="338137"/>
          </a:xfrm>
          <a:prstGeom prst="rect">
            <a:avLst/>
          </a:prstGeom>
          <a:noFill/>
          <a:ln w="9525">
            <a:noFill/>
          </a:ln>
        </p:spPr>
        <p:txBody>
          <a:bodyPr anchor="t">
            <a:spAutoFit/>
          </a:bodyPr>
          <a:lstStyle/>
          <a:p>
            <a:pPr lvl="0" indent="0" eaLnBrk="0" hangingPunct="0"/>
            <a:r>
              <a:rPr lang="zh-CN" altLang="en-US" sz="1600" b="1" dirty="0">
                <a:latin typeface="微软雅黑" panose="020B0503020204020204" pitchFamily="34" charset="-122"/>
                <a:ea typeface="微软雅黑" panose="020B0503020204020204" pitchFamily="34" charset="-122"/>
                <a:sym typeface="微软雅黑" panose="020B0503020204020204" pitchFamily="34" charset="-122"/>
              </a:rPr>
              <a:t>内部资料 注意保密</a:t>
            </a:r>
            <a:endParaRPr lang="zh-CN" altLang="en-US" sz="1600" b="1" dirty="0">
              <a:latin typeface="微软雅黑" panose="020B0503020204020204" pitchFamily="34" charset="-122"/>
              <a:ea typeface="微软雅黑" panose="020B0503020204020204" pitchFamily="34" charset="-122"/>
              <a:sym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00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childTnLst>
                                </p:cTn>
                              </p:par>
                              <p:par>
                                <p:cTn id="8" presetID="22" presetClass="entr" presetSubtype="1" fill="hold" nodeType="withEffect">
                                  <p:stCondLst>
                                    <p:cond delay="250"/>
                                  </p:stCondLst>
                                  <p:childTnLst>
                                    <p:set>
                                      <p:cBhvr>
                                        <p:cTn id="9" dur="1" fill="hold">
                                          <p:stCondLst>
                                            <p:cond delay="0"/>
                                          </p:stCondLst>
                                        </p:cTn>
                                        <p:tgtEl>
                                          <p:spTgt spid="18"/>
                                        </p:tgtEl>
                                        <p:attrNameLst>
                                          <p:attrName>style.visibility</p:attrName>
                                        </p:attrNameLst>
                                      </p:cBhvr>
                                      <p:to>
                                        <p:strVal val="visible"/>
                                      </p:to>
                                    </p:set>
                                    <p:animEffect transition="in" filter="wipe(up)">
                                      <p:cBhvr>
                                        <p:cTn id="10" dur="500"/>
                                        <p:tgtEl>
                                          <p:spTgt spid="18"/>
                                        </p:tgtEl>
                                      </p:cBhvr>
                                    </p:animEffect>
                                  </p:childTnLst>
                                </p:cTn>
                              </p:par>
                              <p:par>
                                <p:cTn id="11" presetID="22" presetClass="entr" presetSubtype="1" fill="hold" nodeType="withEffect">
                                  <p:stCondLst>
                                    <p:cond delay="500"/>
                                  </p:stCondLst>
                                  <p:childTnLst>
                                    <p:set>
                                      <p:cBhvr>
                                        <p:cTn id="12" dur="1" fill="hold">
                                          <p:stCondLst>
                                            <p:cond delay="0"/>
                                          </p:stCondLst>
                                        </p:cTn>
                                        <p:tgtEl>
                                          <p:spTgt spid="27"/>
                                        </p:tgtEl>
                                        <p:attrNameLst>
                                          <p:attrName>style.visibility</p:attrName>
                                        </p:attrNameLst>
                                      </p:cBhvr>
                                      <p:to>
                                        <p:strVal val="visible"/>
                                      </p:to>
                                    </p:set>
                                    <p:animEffect transition="in" filter="wipe(up)">
                                      <p:cBhvr>
                                        <p:cTn id="13" dur="500"/>
                                        <p:tgtEl>
                                          <p:spTgt spid="27"/>
                                        </p:tgtEl>
                                      </p:cBhvr>
                                    </p:animEffect>
                                  </p:childTnLst>
                                </p:cTn>
                              </p:par>
                              <p:par>
                                <p:cTn id="14" presetID="22" presetClass="entr" presetSubtype="1" fill="hold" nodeType="withEffect">
                                  <p:stCondLst>
                                    <p:cond delay="750"/>
                                  </p:stCondLst>
                                  <p:childTnLst>
                                    <p:set>
                                      <p:cBhvr>
                                        <p:cTn id="15" dur="1" fill="hold">
                                          <p:stCondLst>
                                            <p:cond delay="0"/>
                                          </p:stCondLst>
                                        </p:cTn>
                                        <p:tgtEl>
                                          <p:spTgt spid="19"/>
                                        </p:tgtEl>
                                        <p:attrNameLst>
                                          <p:attrName>style.visibility</p:attrName>
                                        </p:attrNameLst>
                                      </p:cBhvr>
                                      <p:to>
                                        <p:strVal val="visible"/>
                                      </p:to>
                                    </p:set>
                                    <p:animEffect transition="in" filter="wipe(up)">
                                      <p:cBhvr>
                                        <p:cTn id="16" dur="500"/>
                                        <p:tgtEl>
                                          <p:spTgt spid="19"/>
                                        </p:tgtEl>
                                      </p:cBhvr>
                                    </p:animEffect>
                                  </p:childTnLst>
                                </p:cTn>
                              </p:par>
                              <p:par>
                                <p:cTn id="17" presetID="10" presetClass="entr" presetSubtype="0" fill="hold" grpId="0" nodeType="withEffect">
                                  <p:stCondLst>
                                    <p:cond delay="2000"/>
                                  </p:stCondLst>
                                  <p:childTnLst>
                                    <p:set>
                                      <p:cBhvr>
                                        <p:cTn id="18" dur="1" fill="hold">
                                          <p:stCondLst>
                                            <p:cond delay="0"/>
                                          </p:stCondLst>
                                        </p:cTn>
                                        <p:tgtEl>
                                          <p:spTgt spid="21"/>
                                        </p:tgtEl>
                                        <p:attrNameLst>
                                          <p:attrName>style.visibility</p:attrName>
                                        </p:attrNameLst>
                                      </p:cBhvr>
                                      <p:to>
                                        <p:strVal val="visible"/>
                                      </p:to>
                                    </p:set>
                                    <p:animEffect transition="in" filter="fade">
                                      <p:cBhvr>
                                        <p:cTn id="19" dur="1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21"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接连接符 2"/>
          <p:cNvCxnSpPr/>
          <p:nvPr/>
        </p:nvCxnSpPr>
        <p:spPr>
          <a:xfrm flipH="1">
            <a:off x="0" y="0"/>
            <a:ext cx="1288170" cy="127635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17" name="直接连接符 16"/>
          <p:cNvCxnSpPr/>
          <p:nvPr/>
        </p:nvCxnSpPr>
        <p:spPr>
          <a:xfrm flipH="1">
            <a:off x="2833000" y="0"/>
            <a:ext cx="767450" cy="76040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a:xfrm flipH="1">
            <a:off x="0" y="2028825"/>
            <a:ext cx="1586181" cy="157162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 name="直接连接符 18"/>
          <p:cNvCxnSpPr/>
          <p:nvPr/>
        </p:nvCxnSpPr>
        <p:spPr>
          <a:xfrm flipH="1">
            <a:off x="644085" y="2857500"/>
            <a:ext cx="1826511" cy="180975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7" name="直接连接符 26"/>
          <p:cNvCxnSpPr/>
          <p:nvPr/>
        </p:nvCxnSpPr>
        <p:spPr>
          <a:xfrm flipH="1">
            <a:off x="644085" y="3228975"/>
            <a:ext cx="1002636" cy="993435"/>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nvGrpSpPr>
          <p:cNvPr id="41" name="组合 40"/>
          <p:cNvGrpSpPr/>
          <p:nvPr/>
        </p:nvGrpSpPr>
        <p:grpSpPr>
          <a:xfrm>
            <a:off x="7090183" y="674874"/>
            <a:ext cx="2044609" cy="263698"/>
            <a:chOff x="3588469" y="123478"/>
            <a:chExt cx="1964109" cy="892522"/>
          </a:xfrm>
        </p:grpSpPr>
        <p:cxnSp>
          <p:nvCxnSpPr>
            <p:cNvPr id="42" name="直接连接符 41"/>
            <p:cNvCxnSpPr/>
            <p:nvPr/>
          </p:nvCxnSpPr>
          <p:spPr>
            <a:xfrm>
              <a:off x="3588469" y="123478"/>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69" name="直接连接符 68"/>
            <p:cNvCxnSpPr/>
            <p:nvPr/>
          </p:nvCxnSpPr>
          <p:spPr>
            <a:xfrm>
              <a:off x="3594100" y="254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0" name="直接连接符 69"/>
            <p:cNvCxnSpPr/>
            <p:nvPr/>
          </p:nvCxnSpPr>
          <p:spPr>
            <a:xfrm>
              <a:off x="3594100" y="381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1" name="直接连接符 70"/>
            <p:cNvCxnSpPr/>
            <p:nvPr/>
          </p:nvCxnSpPr>
          <p:spPr>
            <a:xfrm>
              <a:off x="3594100" y="508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2" name="直接连接符 71"/>
            <p:cNvCxnSpPr/>
            <p:nvPr/>
          </p:nvCxnSpPr>
          <p:spPr>
            <a:xfrm>
              <a:off x="3594100" y="635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3" name="直接连接符 72"/>
            <p:cNvCxnSpPr/>
            <p:nvPr/>
          </p:nvCxnSpPr>
          <p:spPr>
            <a:xfrm>
              <a:off x="3594100" y="762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4" name="直接连接符 73"/>
            <p:cNvCxnSpPr/>
            <p:nvPr/>
          </p:nvCxnSpPr>
          <p:spPr>
            <a:xfrm>
              <a:off x="3594100" y="889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5" name="直接连接符 74"/>
            <p:cNvCxnSpPr/>
            <p:nvPr/>
          </p:nvCxnSpPr>
          <p:spPr>
            <a:xfrm>
              <a:off x="3594100" y="1016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sp>
        <p:nvSpPr>
          <p:cNvPr id="9" name="椭圆 8"/>
          <p:cNvSpPr/>
          <p:nvPr/>
        </p:nvSpPr>
        <p:spPr>
          <a:xfrm>
            <a:off x="1288368" y="1208225"/>
            <a:ext cx="2391770" cy="2391770"/>
          </a:xfrm>
          <a:prstGeom prst="ellipse">
            <a:avLst/>
          </a:prstGeom>
          <a:solidFill>
            <a:srgbClr val="2E3B47">
              <a:alpha val="90000"/>
            </a:srgbClr>
          </a:solidFill>
          <a:ln w="12700">
            <a:miter lim="400000"/>
          </a:ln>
        </p:spPr>
        <p:txBody>
          <a:bodyPr wrap="square" lIns="0" tIns="0" rIns="0" bIns="0" rtlCol="0" anchor="ctr">
            <a:noAutofit/>
          </a:bodyPr>
          <a:lstStyle/>
          <a:p>
            <a:pPr algn="ctr">
              <a:spcAft>
                <a:spcPts val="600"/>
              </a:spcAft>
            </a:pPr>
            <a:r>
              <a:rPr lang="en-US" altLang="zh-CN" sz="3200" dirty="0">
                <a:solidFill>
                  <a:schemeClr val="bg1"/>
                </a:solidFill>
                <a:cs typeface="+mn-ea"/>
                <a:sym typeface="+mn-lt"/>
              </a:rPr>
              <a:t>PART </a:t>
            </a:r>
            <a:r>
              <a:rPr lang="en-US" altLang="zh-CN" sz="3200" dirty="0" smtClean="0">
                <a:solidFill>
                  <a:schemeClr val="bg1"/>
                </a:solidFill>
                <a:cs typeface="+mn-ea"/>
                <a:sym typeface="+mn-lt"/>
              </a:rPr>
              <a:t>0</a:t>
            </a:r>
            <a:r>
              <a:rPr lang="en-US" sz="3200" dirty="0" smtClean="0">
                <a:solidFill>
                  <a:schemeClr val="bg1"/>
                </a:solidFill>
                <a:cs typeface="+mn-ea"/>
                <a:sym typeface="+mn-lt"/>
              </a:rPr>
              <a:t>1</a:t>
            </a:r>
            <a:endParaRPr lang="en-US" sz="3200" dirty="0">
              <a:solidFill>
                <a:schemeClr val="bg1"/>
              </a:solidFill>
              <a:cs typeface="+mn-ea"/>
              <a:sym typeface="+mn-lt"/>
            </a:endParaRPr>
          </a:p>
        </p:txBody>
      </p:sp>
      <p:sp>
        <p:nvSpPr>
          <p:cNvPr id="11" name="矩形 10"/>
          <p:cNvSpPr/>
          <p:nvPr/>
        </p:nvSpPr>
        <p:spPr>
          <a:xfrm>
            <a:off x="3972778" y="2102587"/>
            <a:ext cx="6096000" cy="603250"/>
          </a:xfrm>
          <a:prstGeom prst="rect">
            <a:avLst/>
          </a:prstGeom>
        </p:spPr>
        <p:txBody>
          <a:bodyPr>
            <a:spAutoFit/>
          </a:bodyPr>
          <a:lstStyle/>
          <a:p>
            <a:pPr>
              <a:lnSpc>
                <a:spcPct val="120000"/>
              </a:lnSpc>
            </a:pPr>
            <a:r>
              <a:rPr lang="zh-CN" altLang="en-US" sz="2800" dirty="0" smtClean="0">
                <a:solidFill>
                  <a:schemeClr val="tx1">
                    <a:lumMod val="65000"/>
                    <a:lumOff val="35000"/>
                  </a:schemeClr>
                </a:solidFill>
                <a:latin typeface="微软雅黑" panose="020B0503020204020204" pitchFamily="34" charset="-122"/>
                <a:ea typeface="微软雅黑" panose="020B0503020204020204" pitchFamily="34" charset="-122"/>
                <a:sym typeface="+mn-ea"/>
              </a:rPr>
              <a:t>票交所规则解析</a:t>
            </a:r>
            <a:endParaRPr lang="zh-CN" altLang="en-US" sz="2800" dirty="0" smtClean="0">
              <a:solidFill>
                <a:schemeClr val="tx1">
                  <a:lumMod val="65000"/>
                  <a:lumOff val="35000"/>
                </a:schemeClr>
              </a:solidFill>
              <a:latin typeface="微软雅黑" panose="020B0503020204020204" pitchFamily="34" charset="-122"/>
              <a:ea typeface="微软雅黑" panose="020B0503020204020204" pitchFamily="34" charset="-122"/>
              <a:sym typeface="+mn-ea"/>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withEffect">
                                  <p:stCondLst>
                                    <p:cond delay="250"/>
                                  </p:stCondLst>
                                  <p:childTnLst>
                                    <p:set>
                                      <p:cBhvr>
                                        <p:cTn id="6" dur="1" fill="hold">
                                          <p:stCondLst>
                                            <p:cond delay="0"/>
                                          </p:stCondLst>
                                        </p:cTn>
                                        <p:tgtEl>
                                          <p:spTgt spid="18"/>
                                        </p:tgtEl>
                                        <p:attrNameLst>
                                          <p:attrName>style.visibility</p:attrName>
                                        </p:attrNameLst>
                                      </p:cBhvr>
                                      <p:to>
                                        <p:strVal val="visible"/>
                                      </p:to>
                                    </p:set>
                                    <p:animEffect transition="in" filter="wipe(up)">
                                      <p:cBhvr>
                                        <p:cTn id="7" dur="500"/>
                                        <p:tgtEl>
                                          <p:spTgt spid="18"/>
                                        </p:tgtEl>
                                      </p:cBhvr>
                                    </p:animEffect>
                                  </p:childTnLst>
                                </p:cTn>
                              </p:par>
                              <p:par>
                                <p:cTn id="8" presetID="22" presetClass="entr" presetSubtype="1" fill="hold" nodeType="withEffect">
                                  <p:stCondLst>
                                    <p:cond delay="500"/>
                                  </p:stCondLst>
                                  <p:childTnLst>
                                    <p:set>
                                      <p:cBhvr>
                                        <p:cTn id="9" dur="1" fill="hold">
                                          <p:stCondLst>
                                            <p:cond delay="0"/>
                                          </p:stCondLst>
                                        </p:cTn>
                                        <p:tgtEl>
                                          <p:spTgt spid="27"/>
                                        </p:tgtEl>
                                        <p:attrNameLst>
                                          <p:attrName>style.visibility</p:attrName>
                                        </p:attrNameLst>
                                      </p:cBhvr>
                                      <p:to>
                                        <p:strVal val="visible"/>
                                      </p:to>
                                    </p:set>
                                    <p:animEffect transition="in" filter="wipe(up)">
                                      <p:cBhvr>
                                        <p:cTn id="10" dur="500"/>
                                        <p:tgtEl>
                                          <p:spTgt spid="27"/>
                                        </p:tgtEl>
                                      </p:cBhvr>
                                    </p:animEffect>
                                  </p:childTnLst>
                                </p:cTn>
                              </p:par>
                              <p:par>
                                <p:cTn id="11" presetID="22" presetClass="entr" presetSubtype="1" fill="hold" nodeType="withEffect">
                                  <p:stCondLst>
                                    <p:cond delay="750"/>
                                  </p:stCondLst>
                                  <p:childTnLst>
                                    <p:set>
                                      <p:cBhvr>
                                        <p:cTn id="12" dur="1" fill="hold">
                                          <p:stCondLst>
                                            <p:cond delay="0"/>
                                          </p:stCondLst>
                                        </p:cTn>
                                        <p:tgtEl>
                                          <p:spTgt spid="19"/>
                                        </p:tgtEl>
                                        <p:attrNameLst>
                                          <p:attrName>style.visibility</p:attrName>
                                        </p:attrNameLst>
                                      </p:cBhvr>
                                      <p:to>
                                        <p:strVal val="visible"/>
                                      </p:to>
                                    </p:set>
                                    <p:animEffect transition="in" filter="wipe(up)">
                                      <p:cBhvr>
                                        <p:cTn id="13"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1190" y="1276350"/>
            <a:ext cx="4200660" cy="610843"/>
            <a:chOff x="-1587" y="1701800"/>
            <a:chExt cx="5600880" cy="814457"/>
          </a:xfrm>
        </p:grpSpPr>
        <p:sp>
          <p:nvSpPr>
            <p:cNvPr id="7" name="矩形 6"/>
            <p:cNvSpPr/>
            <p:nvPr/>
          </p:nvSpPr>
          <p:spPr>
            <a:xfrm>
              <a:off x="-1587" y="1701800"/>
              <a:ext cx="2185987" cy="7874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latin typeface="微软雅黑" panose="020B0503020204020204" pitchFamily="34" charset="-122"/>
                <a:ea typeface="微软雅黑" panose="020B0503020204020204" pitchFamily="34" charset="-122"/>
              </a:endParaRPr>
            </a:p>
          </p:txBody>
        </p:sp>
        <p:sp>
          <p:nvSpPr>
            <p:cNvPr id="8" name="文本框 7"/>
            <p:cNvSpPr txBox="1"/>
            <p:nvPr/>
          </p:nvSpPr>
          <p:spPr>
            <a:xfrm>
              <a:off x="2489266" y="1741557"/>
              <a:ext cx="3110027" cy="774700"/>
            </a:xfrm>
            <a:prstGeom prst="rect">
              <a:avLst/>
            </a:prstGeom>
            <a:noFill/>
          </p:spPr>
          <p:txBody>
            <a:bodyPr wrap="square" rtlCol="0">
              <a:spAutoFit/>
            </a:bodyPr>
            <a:lstStyle/>
            <a:p>
              <a:r>
                <a:rPr lang="zh-CN" altLang="zh-CN" sz="3000" b="1" dirty="0" smtClean="0">
                  <a:solidFill>
                    <a:schemeClr val="tx1">
                      <a:lumMod val="65000"/>
                      <a:lumOff val="35000"/>
                    </a:schemeClr>
                  </a:solidFill>
                  <a:latin typeface="微软雅黑" panose="020B0503020204020204" pitchFamily="34" charset="-122"/>
                  <a:ea typeface="微软雅黑" panose="020B0503020204020204" pitchFamily="34" charset="-122"/>
                </a:rPr>
                <a:t>第一章</a:t>
              </a:r>
              <a:endParaRPr lang="zh-CN" altLang="zh-CN" sz="3000" b="1" dirty="0" smtClean="0">
                <a:solidFill>
                  <a:schemeClr val="tx1">
                    <a:lumMod val="65000"/>
                    <a:lumOff val="35000"/>
                  </a:schemeClr>
                </a:solidFill>
                <a:latin typeface="微软雅黑" panose="020B0503020204020204" pitchFamily="34" charset="-122"/>
                <a:ea typeface="微软雅黑" panose="020B0503020204020204" pitchFamily="34" charset="-122"/>
              </a:endParaRPr>
            </a:p>
          </p:txBody>
        </p:sp>
      </p:grpSp>
      <p:grpSp>
        <p:nvGrpSpPr>
          <p:cNvPr id="3" name="组合 2"/>
          <p:cNvGrpSpPr/>
          <p:nvPr/>
        </p:nvGrpSpPr>
        <p:grpSpPr>
          <a:xfrm>
            <a:off x="4857750" y="1400175"/>
            <a:ext cx="3133725" cy="2549000"/>
            <a:chOff x="6477000" y="1866900"/>
            <a:chExt cx="4178300" cy="3398667"/>
          </a:xfrm>
        </p:grpSpPr>
        <p:grpSp>
          <p:nvGrpSpPr>
            <p:cNvPr id="23" name="组合 22"/>
            <p:cNvGrpSpPr/>
            <p:nvPr/>
          </p:nvGrpSpPr>
          <p:grpSpPr>
            <a:xfrm>
              <a:off x="6477000" y="1866900"/>
              <a:ext cx="1524000" cy="2067083"/>
              <a:chOff x="6477000" y="850900"/>
              <a:chExt cx="1524000" cy="3759200"/>
            </a:xfrm>
          </p:grpSpPr>
          <p:cxnSp>
            <p:nvCxnSpPr>
              <p:cNvPr id="18" name="直接连接符 17"/>
              <p:cNvCxnSpPr/>
              <p:nvPr/>
            </p:nvCxnSpPr>
            <p:spPr>
              <a:xfrm>
                <a:off x="6477000" y="850900"/>
                <a:ext cx="1524000" cy="0"/>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 name="直接连接符 19"/>
              <p:cNvCxnSpPr/>
              <p:nvPr/>
            </p:nvCxnSpPr>
            <p:spPr>
              <a:xfrm>
                <a:off x="6477000" y="850900"/>
                <a:ext cx="0" cy="3759200"/>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4" name="组合 23"/>
            <p:cNvGrpSpPr/>
            <p:nvPr/>
          </p:nvGrpSpPr>
          <p:grpSpPr>
            <a:xfrm>
              <a:off x="9131300" y="3149600"/>
              <a:ext cx="1524000" cy="2115967"/>
              <a:chOff x="9131300" y="2222500"/>
              <a:chExt cx="1524000" cy="3759200"/>
            </a:xfrm>
          </p:grpSpPr>
          <p:cxnSp>
            <p:nvCxnSpPr>
              <p:cNvPr id="21" name="直接连接符 20"/>
              <p:cNvCxnSpPr/>
              <p:nvPr/>
            </p:nvCxnSpPr>
            <p:spPr>
              <a:xfrm>
                <a:off x="9131300" y="5981700"/>
                <a:ext cx="1524000" cy="0"/>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2" name="直接连接符 21"/>
              <p:cNvCxnSpPr/>
              <p:nvPr/>
            </p:nvCxnSpPr>
            <p:spPr>
              <a:xfrm>
                <a:off x="10655300" y="2222500"/>
                <a:ext cx="0" cy="3759200"/>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grpSp>
      <p:sp>
        <p:nvSpPr>
          <p:cNvPr id="17" name="矩形 16"/>
          <p:cNvSpPr/>
          <p:nvPr/>
        </p:nvSpPr>
        <p:spPr>
          <a:xfrm>
            <a:off x="5304790" y="2362325"/>
            <a:ext cx="2240280" cy="531495"/>
          </a:xfrm>
          <a:prstGeom prst="rect">
            <a:avLst/>
          </a:prstGeom>
        </p:spPr>
        <p:txBody>
          <a:bodyPr wrap="none">
            <a:spAutoFit/>
          </a:bodyPr>
          <a:lstStyle/>
          <a:p>
            <a:pPr algn="ctr"/>
            <a:r>
              <a:rPr lang="zh-CN" altLang="en-US" sz="2700" dirty="0">
                <a:solidFill>
                  <a:schemeClr val="tx1">
                    <a:lumMod val="65000"/>
                    <a:lumOff val="35000"/>
                  </a:schemeClr>
                </a:solidFill>
                <a:latin typeface="微软雅黑" panose="020B0503020204020204" pitchFamily="34" charset="-122"/>
                <a:ea typeface="微软雅黑" panose="020B0503020204020204" pitchFamily="34" charset="-122"/>
              </a:rPr>
              <a:t>纸票信息登记</a:t>
            </a:r>
            <a:endParaRPr lang="zh-CN" altLang="en-US" sz="2700"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par>
                                <p:cTn id="8" presetID="16" presetClass="entr" presetSubtype="37" fill="hold" nodeType="withEffect">
                                  <p:stCondLst>
                                    <p:cond delay="1000"/>
                                  </p:stCondLst>
                                  <p:childTnLst>
                                    <p:set>
                                      <p:cBhvr>
                                        <p:cTn id="9" dur="1" fill="hold">
                                          <p:stCondLst>
                                            <p:cond delay="0"/>
                                          </p:stCondLst>
                                        </p:cTn>
                                        <p:tgtEl>
                                          <p:spTgt spid="3"/>
                                        </p:tgtEl>
                                        <p:attrNameLst>
                                          <p:attrName>style.visibility</p:attrName>
                                        </p:attrNameLst>
                                      </p:cBhvr>
                                      <p:to>
                                        <p:strVal val="visible"/>
                                      </p:to>
                                    </p:set>
                                    <p:animEffect transition="in" filter="barn(outVertical)">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组合 15"/>
          <p:cNvGrpSpPr/>
          <p:nvPr/>
        </p:nvGrpSpPr>
        <p:grpSpPr>
          <a:xfrm>
            <a:off x="13335" y="461645"/>
            <a:ext cx="4036156" cy="384810"/>
            <a:chOff x="21" y="968"/>
            <a:chExt cx="7235" cy="606"/>
          </a:xfrm>
        </p:grpSpPr>
        <p:grpSp>
          <p:nvGrpSpPr>
            <p:cNvPr id="41" name="组合 40"/>
            <p:cNvGrpSpPr/>
            <p:nvPr/>
          </p:nvGrpSpPr>
          <p:grpSpPr>
            <a:xfrm>
              <a:off x="21" y="1033"/>
              <a:ext cx="1091" cy="415"/>
              <a:chOff x="3588469" y="123478"/>
              <a:chExt cx="1964109" cy="892522"/>
            </a:xfrm>
          </p:grpSpPr>
          <p:cxnSp>
            <p:nvCxnSpPr>
              <p:cNvPr id="42" name="直接连接符 41"/>
              <p:cNvCxnSpPr/>
              <p:nvPr/>
            </p:nvCxnSpPr>
            <p:spPr>
              <a:xfrm>
                <a:off x="3588469" y="123478"/>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69" name="直接连接符 68"/>
              <p:cNvCxnSpPr/>
              <p:nvPr/>
            </p:nvCxnSpPr>
            <p:spPr>
              <a:xfrm>
                <a:off x="3594100" y="254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0" name="直接连接符 69"/>
              <p:cNvCxnSpPr/>
              <p:nvPr/>
            </p:nvCxnSpPr>
            <p:spPr>
              <a:xfrm>
                <a:off x="3594100" y="381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1" name="直接连接符 70"/>
              <p:cNvCxnSpPr/>
              <p:nvPr/>
            </p:nvCxnSpPr>
            <p:spPr>
              <a:xfrm>
                <a:off x="3594100" y="508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2" name="直接连接符 71"/>
              <p:cNvCxnSpPr/>
              <p:nvPr/>
            </p:nvCxnSpPr>
            <p:spPr>
              <a:xfrm>
                <a:off x="3594100" y="635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3" name="直接连接符 72"/>
              <p:cNvCxnSpPr/>
              <p:nvPr/>
            </p:nvCxnSpPr>
            <p:spPr>
              <a:xfrm>
                <a:off x="3594100" y="762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4" name="直接连接符 73"/>
              <p:cNvCxnSpPr/>
              <p:nvPr/>
            </p:nvCxnSpPr>
            <p:spPr>
              <a:xfrm>
                <a:off x="3594100" y="889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5" name="直接连接符 74"/>
              <p:cNvCxnSpPr/>
              <p:nvPr/>
            </p:nvCxnSpPr>
            <p:spPr>
              <a:xfrm>
                <a:off x="3594100" y="1016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sp>
          <p:nvSpPr>
            <p:cNvPr id="20" name="矩形 19"/>
            <p:cNvSpPr/>
            <p:nvPr/>
          </p:nvSpPr>
          <p:spPr>
            <a:xfrm>
              <a:off x="1109" y="968"/>
              <a:ext cx="6147" cy="606"/>
            </a:xfrm>
            <a:prstGeom prst="rect">
              <a:avLst/>
            </a:prstGeom>
          </p:spPr>
          <p:txBody>
            <a:bodyPr wrap="square">
              <a:spAutoFit/>
            </a:bodyPr>
            <a:lstStyle/>
            <a:p>
              <a:pPr eaLnBrk="0" hangingPunct="0"/>
              <a:r>
                <a:rPr lang="en-US" altLang="zh-CN" b="1" dirty="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1.1</a:t>
              </a:r>
              <a:r>
                <a:rPr lang="zh-CN" altLang="en-US" b="1" dirty="0">
                  <a:latin typeface="微软雅黑" panose="020B0503020204020204" pitchFamily="34" charset="-122"/>
                  <a:ea typeface="微软雅黑" panose="020B0503020204020204" pitchFamily="34" charset="-122"/>
                  <a:sym typeface="微软雅黑" panose="020B0503020204020204" pitchFamily="34" charset="-122"/>
                </a:rPr>
                <a:t>纸票信息登记的主要节点</a:t>
              </a:r>
              <a:endParaRPr lang="zh-CN" altLang="en-US" dirty="0">
                <a:solidFill>
                  <a:schemeClr val="bg1">
                    <a:lumMod val="50000"/>
                  </a:schemeClr>
                </a:solidFill>
                <a:latin typeface="微软雅黑" panose="020B0503020204020204" pitchFamily="34" charset="-122"/>
                <a:ea typeface="微软雅黑" panose="020B0503020204020204" pitchFamily="34" charset="-122"/>
              </a:endParaRPr>
            </a:p>
          </p:txBody>
        </p:sp>
      </p:grpSp>
      <p:sp>
        <p:nvSpPr>
          <p:cNvPr id="44040" name="任意多边形 52"/>
          <p:cNvSpPr/>
          <p:nvPr/>
        </p:nvSpPr>
        <p:spPr>
          <a:xfrm>
            <a:off x="78105" y="2297748"/>
            <a:ext cx="9144000" cy="998537"/>
          </a:xfrm>
          <a:custGeom>
            <a:avLst/>
            <a:gdLst/>
            <a:ahLst/>
            <a:cxnLst>
              <a:cxn ang="0">
                <a:pos x="0" y="203506"/>
              </a:cxn>
              <a:cxn ang="0">
                <a:pos x="2972099" y="77564"/>
              </a:cxn>
              <a:cxn ang="0">
                <a:pos x="6723177" y="996943"/>
              </a:cxn>
              <a:cxn ang="0">
                <a:pos x="9144000" y="417608"/>
              </a:cxn>
            </a:cxnLst>
            <a:rect l="0" t="0" r="0" b="0"/>
            <a:pathLst>
              <a:path w="12240125" h="1271902">
                <a:moveTo>
                  <a:pt x="0" y="259219"/>
                </a:moveTo>
                <a:cubicBezTo>
                  <a:pt x="1137652" y="-26865"/>
                  <a:pt x="2478504" y="-69644"/>
                  <a:pt x="3978441" y="98798"/>
                </a:cubicBezTo>
                <a:cubicBezTo>
                  <a:pt x="5478378" y="267240"/>
                  <a:pt x="7606632" y="1229768"/>
                  <a:pt x="8999621" y="1269872"/>
                </a:cubicBezTo>
                <a:cubicBezTo>
                  <a:pt x="10392610" y="1309976"/>
                  <a:pt x="11902573" y="745162"/>
                  <a:pt x="12240125" y="531935"/>
                </a:cubicBezTo>
              </a:path>
            </a:pathLst>
          </a:custGeom>
          <a:noFill/>
          <a:ln w="28575" cap="flat" cmpd="sng">
            <a:solidFill>
              <a:srgbClr val="7F7F7F"/>
            </a:solidFill>
            <a:prstDash val="sysDot"/>
            <a:miter/>
            <a:headEnd type="none" w="med" len="med"/>
            <a:tailEnd type="none" w="med" len="med"/>
          </a:ln>
        </p:spPr>
        <p:txBody>
          <a:bodyPr/>
          <a:lstStyle/>
          <a:p>
            <a:endParaRPr lang="zh-CN" altLang="en-US"/>
          </a:p>
        </p:txBody>
      </p:sp>
      <p:pic>
        <p:nvPicPr>
          <p:cNvPr id="44041" name="组合 53"/>
          <p:cNvPicPr>
            <a:picLocks noGrp="1" noChangeAspect="1"/>
          </p:cNvPicPr>
          <p:nvPr/>
        </p:nvPicPr>
        <p:blipFill>
          <a:blip r:embed="rId1" cstate="print"/>
          <a:stretch>
            <a:fillRect/>
          </a:stretch>
        </p:blipFill>
        <p:spPr>
          <a:xfrm>
            <a:off x="2608580" y="1724660"/>
            <a:ext cx="1854200" cy="1854200"/>
          </a:xfrm>
          <a:prstGeom prst="rect">
            <a:avLst/>
          </a:prstGeom>
          <a:noFill/>
          <a:ln w="9525">
            <a:noFill/>
          </a:ln>
        </p:spPr>
      </p:pic>
      <p:pic>
        <p:nvPicPr>
          <p:cNvPr id="44042" name="组合 56"/>
          <p:cNvPicPr>
            <a:picLocks noGrp="1" noChangeAspect="1"/>
          </p:cNvPicPr>
          <p:nvPr/>
        </p:nvPicPr>
        <p:blipFill>
          <a:blip r:embed="rId1" cstate="print"/>
          <a:stretch>
            <a:fillRect/>
          </a:stretch>
        </p:blipFill>
        <p:spPr>
          <a:xfrm>
            <a:off x="4310380" y="1991360"/>
            <a:ext cx="1854200" cy="1854200"/>
          </a:xfrm>
          <a:prstGeom prst="rect">
            <a:avLst/>
          </a:prstGeom>
          <a:noFill/>
          <a:ln w="9525">
            <a:noFill/>
          </a:ln>
        </p:spPr>
      </p:pic>
      <p:pic>
        <p:nvPicPr>
          <p:cNvPr id="44043" name="组合 59"/>
          <p:cNvPicPr>
            <a:picLocks noGrp="1" noChangeAspect="1"/>
          </p:cNvPicPr>
          <p:nvPr/>
        </p:nvPicPr>
        <p:blipFill>
          <a:blip r:embed="rId1" cstate="print"/>
          <a:stretch>
            <a:fillRect/>
          </a:stretch>
        </p:blipFill>
        <p:spPr>
          <a:xfrm>
            <a:off x="5999480" y="2334260"/>
            <a:ext cx="1854200" cy="1854200"/>
          </a:xfrm>
          <a:prstGeom prst="rect">
            <a:avLst/>
          </a:prstGeom>
          <a:noFill/>
          <a:ln w="9525">
            <a:noFill/>
          </a:ln>
        </p:spPr>
      </p:pic>
      <p:pic>
        <p:nvPicPr>
          <p:cNvPr id="44044" name="组合 65"/>
          <p:cNvPicPr>
            <a:picLocks noGrp="1" noChangeAspect="1"/>
          </p:cNvPicPr>
          <p:nvPr/>
        </p:nvPicPr>
        <p:blipFill>
          <a:blip r:embed="rId2" cstate="print"/>
          <a:stretch>
            <a:fillRect/>
          </a:stretch>
        </p:blipFill>
        <p:spPr>
          <a:xfrm>
            <a:off x="906780" y="1807210"/>
            <a:ext cx="1854200" cy="1854200"/>
          </a:xfrm>
          <a:prstGeom prst="rect">
            <a:avLst/>
          </a:prstGeom>
          <a:noFill/>
          <a:ln w="9525">
            <a:noFill/>
          </a:ln>
        </p:spPr>
      </p:pic>
      <p:grpSp>
        <p:nvGrpSpPr>
          <p:cNvPr id="4" name="Group 13"/>
          <p:cNvGrpSpPr/>
          <p:nvPr/>
        </p:nvGrpSpPr>
        <p:grpSpPr>
          <a:xfrm>
            <a:off x="1433830" y="1511935"/>
            <a:ext cx="1158875" cy="1560513"/>
            <a:chOff x="0" y="0"/>
            <a:chExt cx="1159554" cy="1561022"/>
          </a:xfrm>
        </p:grpSpPr>
        <p:cxnSp>
          <p:nvCxnSpPr>
            <p:cNvPr id="89101" name="直接连接符 125"/>
            <p:cNvCxnSpPr/>
            <p:nvPr/>
          </p:nvCxnSpPr>
          <p:spPr>
            <a:xfrm>
              <a:off x="593370" y="0"/>
              <a:ext cx="0" cy="315162"/>
            </a:xfrm>
            <a:prstGeom prst="line">
              <a:avLst/>
            </a:prstGeom>
            <a:ln w="6350" cap="flat" cmpd="sng">
              <a:solidFill>
                <a:schemeClr val="tx2"/>
              </a:solidFill>
              <a:prstDash val="solid"/>
              <a:round/>
              <a:headEnd type="oval" w="med" len="med"/>
              <a:tailEnd type="oval" w="med" len="med"/>
            </a:ln>
          </p:spPr>
        </p:cxnSp>
        <p:sp>
          <p:nvSpPr>
            <p:cNvPr id="89102" name="弧形 126"/>
            <p:cNvSpPr/>
            <p:nvPr/>
          </p:nvSpPr>
          <p:spPr>
            <a:xfrm rot="-2245637">
              <a:off x="0" y="401468"/>
              <a:ext cx="1159554" cy="1159554"/>
            </a:xfrm>
            <a:custGeom>
              <a:avLst/>
              <a:gdLst/>
              <a:ahLst/>
              <a:cxnLst>
                <a:cxn ang="0">
                  <a:pos x="430962" y="19424"/>
                </a:cxn>
                <a:cxn ang="0">
                  <a:pos x="579777" y="0"/>
                </a:cxn>
                <a:cxn ang="0">
                  <a:pos x="1159554" y="579777"/>
                </a:cxn>
                <a:cxn ang="0">
                  <a:pos x="1156697" y="637700"/>
                </a:cxn>
                <a:cxn ang="0">
                  <a:pos x="579777" y="579777"/>
                </a:cxn>
                <a:cxn ang="0">
                  <a:pos x="430962" y="19424"/>
                </a:cxn>
                <a:cxn ang="0">
                  <a:pos x="579777" y="0"/>
                </a:cxn>
                <a:cxn ang="0">
                  <a:pos x="1159554" y="579777"/>
                </a:cxn>
                <a:cxn ang="0">
                  <a:pos x="1156697" y="637700"/>
                </a:cxn>
              </a:cxnLst>
              <a:rect l="0" t="0" r="0" b="0"/>
              <a:pathLst>
                <a:path w="1159554" h="1159554" stroke="0">
                  <a:moveTo>
                    <a:pt x="430962" y="19424"/>
                  </a:moveTo>
                  <a:cubicBezTo>
                    <a:pt x="478358" y="6713"/>
                    <a:pt x="528284" y="0"/>
                    <a:pt x="579777" y="0"/>
                  </a:cubicBezTo>
                  <a:cubicBezTo>
                    <a:pt x="899979" y="0"/>
                    <a:pt x="1159554" y="259575"/>
                    <a:pt x="1159554" y="579777"/>
                  </a:cubicBezTo>
                  <a:cubicBezTo>
                    <a:pt x="1159554" y="599384"/>
                    <a:pt x="1158581" y="618763"/>
                    <a:pt x="1156697" y="637700"/>
                  </a:cubicBezTo>
                  <a:lnTo>
                    <a:pt x="579777" y="579777"/>
                  </a:lnTo>
                  <a:close/>
                </a:path>
                <a:path w="1159554" h="1159554" fill="none">
                  <a:moveTo>
                    <a:pt x="430962" y="19424"/>
                  </a:moveTo>
                  <a:cubicBezTo>
                    <a:pt x="478358" y="6713"/>
                    <a:pt x="528284" y="0"/>
                    <a:pt x="579777" y="0"/>
                  </a:cubicBezTo>
                  <a:cubicBezTo>
                    <a:pt x="899979" y="0"/>
                    <a:pt x="1159554" y="259575"/>
                    <a:pt x="1159554" y="579777"/>
                  </a:cubicBezTo>
                  <a:cubicBezTo>
                    <a:pt x="1159554" y="599384"/>
                    <a:pt x="1158581" y="618763"/>
                    <a:pt x="1156697" y="637700"/>
                  </a:cubicBezTo>
                </a:path>
              </a:pathLst>
            </a:custGeom>
            <a:noFill/>
            <a:ln w="6350" cap="flat" cmpd="sng">
              <a:solidFill>
                <a:schemeClr val="tx2"/>
              </a:solidFill>
              <a:prstDash val="solid"/>
              <a:miter/>
              <a:headEnd type="none" w="med" len="med"/>
              <a:tailEnd type="none" w="med" len="med"/>
            </a:ln>
          </p:spPr>
          <p:txBody>
            <a:bodyPr/>
            <a:lstStyle/>
            <a:p>
              <a:endParaRPr lang="zh-CN" altLang="en-US"/>
            </a:p>
          </p:txBody>
        </p:sp>
        <p:sp>
          <p:nvSpPr>
            <p:cNvPr id="89103" name="椭圆 127"/>
            <p:cNvSpPr/>
            <p:nvPr/>
          </p:nvSpPr>
          <p:spPr>
            <a:xfrm>
              <a:off x="526029" y="287191"/>
              <a:ext cx="108012" cy="108012"/>
            </a:xfrm>
            <a:prstGeom prst="ellipse">
              <a:avLst/>
            </a:prstGeom>
            <a:solidFill>
              <a:schemeClr val="bg1"/>
            </a:solidFill>
            <a:ln w="12700" cap="flat" cmpd="sng">
              <a:solidFill>
                <a:schemeClr val="tx2"/>
              </a:solidFill>
              <a:prstDash val="solid"/>
              <a:round/>
              <a:headEnd type="none" w="med" len="med"/>
              <a:tailEnd type="none" w="med" len="med"/>
            </a:ln>
          </p:spPr>
          <p:txBody>
            <a:bodyPr anchor="ctr"/>
            <a:lstStyle/>
            <a:p>
              <a:pPr lvl="0" indent="0" algn="ctr" eaLnBrk="0" hangingPunct="0"/>
              <a:endParaRPr lang="zh-CN" altLang="en-US" dirty="0">
                <a:latin typeface="Arial" panose="020B0604020202020204" pitchFamily="34" charset="0"/>
                <a:ea typeface="宋体" panose="02010600030101010101" pitchFamily="2" charset="-122"/>
              </a:endParaRPr>
            </a:p>
          </p:txBody>
        </p:sp>
      </p:grpSp>
      <p:sp>
        <p:nvSpPr>
          <p:cNvPr id="44049" name="标题 11"/>
          <p:cNvSpPr txBox="1"/>
          <p:nvPr/>
        </p:nvSpPr>
        <p:spPr>
          <a:xfrm>
            <a:off x="1652905" y="2353310"/>
            <a:ext cx="720725" cy="571500"/>
          </a:xfrm>
          <a:prstGeom prst="rect">
            <a:avLst/>
          </a:prstGeom>
          <a:noFill/>
          <a:ln w="9525">
            <a:noFill/>
          </a:ln>
        </p:spPr>
        <p:txBody>
          <a:bodyPr anchor="t"/>
          <a:lstStyle/>
          <a:p>
            <a:pPr lvl="0" indent="0" algn="ctr" eaLnBrk="0" hangingPunct="0">
              <a:lnSpc>
                <a:spcPct val="80000"/>
              </a:lnSpc>
            </a:pPr>
            <a:r>
              <a:rPr lang="en-US" altLang="zh-CN" sz="2900" dirty="0">
                <a:solidFill>
                  <a:schemeClr val="tx2"/>
                </a:solidFill>
                <a:latin typeface="Impact MT Std"/>
                <a:ea typeface="宋体" panose="02010600030101010101" pitchFamily="2" charset="-122"/>
              </a:rPr>
              <a:t>01</a:t>
            </a:r>
            <a:endParaRPr lang="zh-CN" altLang="en-US" sz="2900" dirty="0">
              <a:solidFill>
                <a:schemeClr val="tx2"/>
              </a:solidFill>
              <a:latin typeface="Impact MT Std"/>
              <a:ea typeface="宋体" panose="02010600030101010101" pitchFamily="2" charset="-122"/>
            </a:endParaRPr>
          </a:p>
        </p:txBody>
      </p:sp>
      <p:sp>
        <p:nvSpPr>
          <p:cNvPr id="44050" name="标题 11"/>
          <p:cNvSpPr txBox="1"/>
          <p:nvPr/>
        </p:nvSpPr>
        <p:spPr>
          <a:xfrm>
            <a:off x="1278255" y="1230948"/>
            <a:ext cx="1511300" cy="795337"/>
          </a:xfrm>
          <a:prstGeom prst="rect">
            <a:avLst/>
          </a:prstGeom>
          <a:noFill/>
          <a:ln w="9525">
            <a:noFill/>
          </a:ln>
        </p:spPr>
        <p:txBody>
          <a:bodyPr anchor="t"/>
          <a:lstStyle/>
          <a:p>
            <a:pPr lvl="0" indent="0" eaLnBrk="0" hangingPunct="0">
              <a:lnSpc>
                <a:spcPct val="90000"/>
              </a:lnSpc>
            </a:pPr>
            <a:endParaRPr lang="zh-CN" altLang="en-US" sz="1200" dirty="0">
              <a:solidFill>
                <a:srgbClr val="3F3F3F"/>
              </a:solidFill>
              <a:latin typeface="微软雅黑" panose="020B0503020204020204" pitchFamily="34" charset="-122"/>
              <a:ea typeface="微软雅黑" panose="020B0503020204020204" pitchFamily="34" charset="-122"/>
            </a:endParaRPr>
          </a:p>
        </p:txBody>
      </p:sp>
      <p:sp>
        <p:nvSpPr>
          <p:cNvPr id="44051" name="标题 11"/>
          <p:cNvSpPr txBox="1"/>
          <p:nvPr/>
        </p:nvSpPr>
        <p:spPr>
          <a:xfrm>
            <a:off x="690880" y="948373"/>
            <a:ext cx="3024188" cy="407987"/>
          </a:xfrm>
          <a:prstGeom prst="rect">
            <a:avLst/>
          </a:prstGeom>
          <a:noFill/>
          <a:ln w="9525">
            <a:noFill/>
          </a:ln>
        </p:spPr>
        <p:txBody>
          <a:bodyPr anchor="t"/>
          <a:lstStyle/>
          <a:p>
            <a:pPr lvl="0" indent="0" eaLnBrk="0" hangingPunct="0"/>
            <a:r>
              <a:rPr lang="zh-CN" altLang="en-US" sz="2000" b="1" dirty="0">
                <a:latin typeface="微软雅黑" panose="020B0503020204020204" pitchFamily="34" charset="-122"/>
                <a:ea typeface="微软雅黑" panose="020B0503020204020204" pitchFamily="34" charset="-122"/>
              </a:rPr>
              <a:t>承兑信息（银、商）登记</a:t>
            </a:r>
            <a:endParaRPr lang="zh-CN" altLang="en-US" sz="2000" b="1" dirty="0">
              <a:latin typeface="微软雅黑" panose="020B0503020204020204" pitchFamily="34" charset="-122"/>
              <a:ea typeface="微软雅黑" panose="020B0503020204020204" pitchFamily="34" charset="-122"/>
            </a:endParaRPr>
          </a:p>
        </p:txBody>
      </p:sp>
      <p:grpSp>
        <p:nvGrpSpPr>
          <p:cNvPr id="5" name="Group 20"/>
          <p:cNvGrpSpPr/>
          <p:nvPr/>
        </p:nvGrpSpPr>
        <p:grpSpPr>
          <a:xfrm rot="10800000">
            <a:off x="3110230" y="1975485"/>
            <a:ext cx="1158875" cy="1381125"/>
            <a:chOff x="0" y="0"/>
            <a:chExt cx="1656506" cy="1974038"/>
          </a:xfrm>
        </p:grpSpPr>
        <p:cxnSp>
          <p:nvCxnSpPr>
            <p:cNvPr id="89108" name="直接连接符 151"/>
            <p:cNvCxnSpPr/>
            <p:nvPr/>
          </p:nvCxnSpPr>
          <p:spPr>
            <a:xfrm>
              <a:off x="792557" y="0"/>
              <a:ext cx="0" cy="315162"/>
            </a:xfrm>
            <a:prstGeom prst="line">
              <a:avLst/>
            </a:prstGeom>
            <a:ln w="6350" cap="flat" cmpd="sng">
              <a:solidFill>
                <a:schemeClr val="tx2"/>
              </a:solidFill>
              <a:prstDash val="solid"/>
              <a:round/>
              <a:headEnd type="oval" w="med" len="med"/>
              <a:tailEnd type="oval" w="med" len="med"/>
            </a:ln>
          </p:spPr>
        </p:cxnSp>
        <p:sp>
          <p:nvSpPr>
            <p:cNvPr id="89109" name="弧形 152"/>
            <p:cNvSpPr/>
            <p:nvPr/>
          </p:nvSpPr>
          <p:spPr>
            <a:xfrm rot="-2425635">
              <a:off x="0" y="317532"/>
              <a:ext cx="1656506" cy="1656506"/>
            </a:xfrm>
            <a:custGeom>
              <a:avLst/>
              <a:gdLst/>
              <a:ahLst/>
              <a:cxnLst>
                <a:cxn ang="0">
                  <a:pos x="615660" y="27748"/>
                </a:cxn>
                <a:cxn ang="0">
                  <a:pos x="828253" y="-1"/>
                </a:cxn>
                <a:cxn ang="0">
                  <a:pos x="1656506" y="828252"/>
                </a:cxn>
                <a:cxn ang="0">
                  <a:pos x="1652424" y="910999"/>
                </a:cxn>
                <a:cxn ang="0">
                  <a:pos x="828253" y="828253"/>
                </a:cxn>
                <a:cxn ang="0">
                  <a:pos x="615660" y="27748"/>
                </a:cxn>
                <a:cxn ang="0">
                  <a:pos x="828253" y="-1"/>
                </a:cxn>
                <a:cxn ang="0">
                  <a:pos x="1656506" y="828252"/>
                </a:cxn>
                <a:cxn ang="0">
                  <a:pos x="1652424" y="910999"/>
                </a:cxn>
              </a:cxnLst>
              <a:rect l="0" t="0" r="0" b="0"/>
              <a:pathLst>
                <a:path w="1656506" h="1656506" stroke="0">
                  <a:moveTo>
                    <a:pt x="615660" y="27748"/>
                  </a:moveTo>
                  <a:cubicBezTo>
                    <a:pt x="683369" y="9589"/>
                    <a:pt x="754691" y="-1"/>
                    <a:pt x="828253" y="-1"/>
                  </a:cubicBezTo>
                  <a:cubicBezTo>
                    <a:pt x="1285685" y="-1"/>
                    <a:pt x="1656506" y="370820"/>
                    <a:pt x="1656506" y="828252"/>
                  </a:cubicBezTo>
                  <a:cubicBezTo>
                    <a:pt x="1656506" y="856262"/>
                    <a:pt x="1655116" y="883946"/>
                    <a:pt x="1652424" y="910999"/>
                  </a:cubicBezTo>
                  <a:lnTo>
                    <a:pt x="828253" y="828253"/>
                  </a:lnTo>
                  <a:close/>
                </a:path>
                <a:path w="1656506" h="1656506" fill="none">
                  <a:moveTo>
                    <a:pt x="615660" y="27748"/>
                  </a:moveTo>
                  <a:cubicBezTo>
                    <a:pt x="683369" y="9589"/>
                    <a:pt x="754691" y="-1"/>
                    <a:pt x="828253" y="-1"/>
                  </a:cubicBezTo>
                  <a:cubicBezTo>
                    <a:pt x="1285685" y="-1"/>
                    <a:pt x="1656506" y="370820"/>
                    <a:pt x="1656506" y="828252"/>
                  </a:cubicBezTo>
                  <a:cubicBezTo>
                    <a:pt x="1656506" y="856262"/>
                    <a:pt x="1655116" y="883946"/>
                    <a:pt x="1652424" y="910999"/>
                  </a:cubicBezTo>
                </a:path>
              </a:pathLst>
            </a:custGeom>
            <a:noFill/>
            <a:ln w="6350" cap="flat" cmpd="sng">
              <a:solidFill>
                <a:schemeClr val="tx2"/>
              </a:solidFill>
              <a:prstDash val="solid"/>
              <a:miter/>
              <a:headEnd type="none" w="med" len="med"/>
              <a:tailEnd type="none" w="med" len="med"/>
            </a:ln>
          </p:spPr>
          <p:txBody>
            <a:bodyPr/>
            <a:lstStyle/>
            <a:p>
              <a:endParaRPr lang="zh-CN" altLang="en-US"/>
            </a:p>
          </p:txBody>
        </p:sp>
        <p:sp>
          <p:nvSpPr>
            <p:cNvPr id="89110" name="椭圆 153"/>
            <p:cNvSpPr/>
            <p:nvPr/>
          </p:nvSpPr>
          <p:spPr>
            <a:xfrm>
              <a:off x="738551" y="261156"/>
              <a:ext cx="108012" cy="108012"/>
            </a:xfrm>
            <a:prstGeom prst="ellipse">
              <a:avLst/>
            </a:prstGeom>
            <a:solidFill>
              <a:schemeClr val="bg1"/>
            </a:solidFill>
            <a:ln w="12700" cap="flat" cmpd="sng">
              <a:solidFill>
                <a:schemeClr val="tx2"/>
              </a:solidFill>
              <a:prstDash val="solid"/>
              <a:round/>
              <a:headEnd type="none" w="med" len="med"/>
              <a:tailEnd type="none" w="med" len="med"/>
            </a:ln>
          </p:spPr>
          <p:txBody>
            <a:bodyPr anchor="ctr"/>
            <a:lstStyle/>
            <a:p>
              <a:pPr lvl="0" indent="0" algn="ctr" eaLnBrk="0" hangingPunct="0"/>
              <a:endParaRPr lang="zh-CN" altLang="en-US" dirty="0">
                <a:latin typeface="Arial" panose="020B0604020202020204" pitchFamily="34" charset="0"/>
                <a:ea typeface="宋体" panose="02010600030101010101" pitchFamily="2" charset="-122"/>
              </a:endParaRPr>
            </a:p>
          </p:txBody>
        </p:sp>
      </p:grpSp>
      <p:sp>
        <p:nvSpPr>
          <p:cNvPr id="44056" name="标题 11"/>
          <p:cNvSpPr txBox="1"/>
          <p:nvPr/>
        </p:nvSpPr>
        <p:spPr>
          <a:xfrm>
            <a:off x="3329305" y="2269173"/>
            <a:ext cx="720725" cy="571500"/>
          </a:xfrm>
          <a:prstGeom prst="rect">
            <a:avLst/>
          </a:prstGeom>
          <a:noFill/>
          <a:ln w="9525">
            <a:noFill/>
          </a:ln>
        </p:spPr>
        <p:txBody>
          <a:bodyPr anchor="t"/>
          <a:lstStyle/>
          <a:p>
            <a:pPr lvl="0" indent="0" algn="ctr" eaLnBrk="0" hangingPunct="0">
              <a:lnSpc>
                <a:spcPct val="80000"/>
              </a:lnSpc>
            </a:pPr>
            <a:r>
              <a:rPr lang="en-US" altLang="zh-CN" sz="2900" dirty="0">
                <a:solidFill>
                  <a:schemeClr val="tx2"/>
                </a:solidFill>
                <a:latin typeface="Impact MT Std"/>
                <a:ea typeface="宋体" panose="02010600030101010101" pitchFamily="2" charset="-122"/>
              </a:rPr>
              <a:t>02</a:t>
            </a:r>
            <a:endParaRPr lang="zh-CN" altLang="en-US" sz="2900" dirty="0">
              <a:solidFill>
                <a:schemeClr val="tx2"/>
              </a:solidFill>
              <a:latin typeface="Impact MT Std"/>
              <a:ea typeface="宋体" panose="02010600030101010101" pitchFamily="2" charset="-122"/>
            </a:endParaRPr>
          </a:p>
        </p:txBody>
      </p:sp>
      <p:sp>
        <p:nvSpPr>
          <p:cNvPr id="44057" name="标题 11"/>
          <p:cNvSpPr txBox="1"/>
          <p:nvPr/>
        </p:nvSpPr>
        <p:spPr>
          <a:xfrm>
            <a:off x="2961005" y="4163060"/>
            <a:ext cx="1511300" cy="796925"/>
          </a:xfrm>
          <a:prstGeom prst="rect">
            <a:avLst/>
          </a:prstGeom>
          <a:noFill/>
          <a:ln w="9525">
            <a:noFill/>
          </a:ln>
        </p:spPr>
        <p:txBody>
          <a:bodyPr anchor="t"/>
          <a:lstStyle/>
          <a:p>
            <a:pPr lvl="0" indent="0" eaLnBrk="0" hangingPunct="0">
              <a:lnSpc>
                <a:spcPct val="90000"/>
              </a:lnSpc>
            </a:pPr>
            <a:endParaRPr lang="zh-CN" altLang="en-US" sz="1200" dirty="0">
              <a:solidFill>
                <a:srgbClr val="3F3F3F"/>
              </a:solidFill>
              <a:latin typeface="微软雅黑" panose="020B0503020204020204" pitchFamily="34" charset="-122"/>
              <a:ea typeface="微软雅黑" panose="020B0503020204020204" pitchFamily="34" charset="-122"/>
            </a:endParaRPr>
          </a:p>
        </p:txBody>
      </p:sp>
      <p:sp>
        <p:nvSpPr>
          <p:cNvPr id="44058" name="标题 11"/>
          <p:cNvSpPr txBox="1"/>
          <p:nvPr/>
        </p:nvSpPr>
        <p:spPr>
          <a:xfrm>
            <a:off x="2373630" y="3577273"/>
            <a:ext cx="2568575" cy="377825"/>
          </a:xfrm>
          <a:prstGeom prst="rect">
            <a:avLst/>
          </a:prstGeom>
          <a:noFill/>
          <a:ln w="9525">
            <a:noFill/>
          </a:ln>
        </p:spPr>
        <p:txBody>
          <a:bodyPr anchor="t"/>
          <a:lstStyle/>
          <a:p>
            <a:pPr lvl="0" algn="ctr" eaLnBrk="0" hangingPunct="0"/>
            <a:r>
              <a:rPr lang="zh-CN" altLang="en-US" sz="2000" b="1" dirty="0">
                <a:latin typeface="微软雅黑" panose="020B0503020204020204" pitchFamily="34" charset="-122"/>
                <a:ea typeface="微软雅黑" panose="020B0503020204020204" pitchFamily="34" charset="-122"/>
              </a:rPr>
              <a:t>质押、保证信息登记</a:t>
            </a:r>
            <a:r>
              <a:rPr lang="zh-CN" altLang="en-US" sz="1600" dirty="0">
                <a:solidFill>
                  <a:srgbClr val="3F3F3F"/>
                </a:solidFill>
                <a:latin typeface="微软雅黑" panose="020B0503020204020204" pitchFamily="34" charset="-122"/>
                <a:ea typeface="微软雅黑" panose="020B0503020204020204" pitchFamily="34" charset="-122"/>
              </a:rPr>
              <a:t>（企业向银行办理）</a:t>
            </a:r>
            <a:endParaRPr lang="zh-CN" altLang="en-US" sz="1600" dirty="0">
              <a:solidFill>
                <a:srgbClr val="3F3F3F"/>
              </a:solidFill>
              <a:latin typeface="微软雅黑" panose="020B0503020204020204" pitchFamily="34" charset="-122"/>
              <a:ea typeface="微软雅黑" panose="020B0503020204020204" pitchFamily="34" charset="-122"/>
            </a:endParaRPr>
          </a:p>
        </p:txBody>
      </p:sp>
      <p:grpSp>
        <p:nvGrpSpPr>
          <p:cNvPr id="6" name="Group 27"/>
          <p:cNvGrpSpPr/>
          <p:nvPr/>
        </p:nvGrpSpPr>
        <p:grpSpPr>
          <a:xfrm>
            <a:off x="4837430" y="1927860"/>
            <a:ext cx="1162050" cy="1382713"/>
            <a:chOff x="0" y="0"/>
            <a:chExt cx="1656506" cy="1974038"/>
          </a:xfrm>
        </p:grpSpPr>
        <p:cxnSp>
          <p:nvCxnSpPr>
            <p:cNvPr id="89115" name="直接连接符 158"/>
            <p:cNvCxnSpPr/>
            <p:nvPr/>
          </p:nvCxnSpPr>
          <p:spPr>
            <a:xfrm>
              <a:off x="825722" y="0"/>
              <a:ext cx="0" cy="315162"/>
            </a:xfrm>
            <a:prstGeom prst="line">
              <a:avLst/>
            </a:prstGeom>
            <a:ln w="6350" cap="flat" cmpd="sng">
              <a:solidFill>
                <a:schemeClr val="tx2"/>
              </a:solidFill>
              <a:prstDash val="solid"/>
              <a:round/>
              <a:headEnd type="oval" w="med" len="med"/>
              <a:tailEnd type="oval" w="med" len="med"/>
            </a:ln>
          </p:spPr>
        </p:cxnSp>
        <p:sp>
          <p:nvSpPr>
            <p:cNvPr id="89116" name="弧形 159"/>
            <p:cNvSpPr/>
            <p:nvPr/>
          </p:nvSpPr>
          <p:spPr>
            <a:xfrm rot="-2425635">
              <a:off x="0" y="317532"/>
              <a:ext cx="1656506" cy="1656506"/>
            </a:xfrm>
            <a:custGeom>
              <a:avLst/>
              <a:gdLst/>
              <a:ahLst/>
              <a:cxnLst>
                <a:cxn ang="0">
                  <a:pos x="615660" y="27748"/>
                </a:cxn>
                <a:cxn ang="0">
                  <a:pos x="828253" y="-1"/>
                </a:cxn>
                <a:cxn ang="0">
                  <a:pos x="1656506" y="828252"/>
                </a:cxn>
                <a:cxn ang="0">
                  <a:pos x="1652424" y="910999"/>
                </a:cxn>
                <a:cxn ang="0">
                  <a:pos x="828253" y="828253"/>
                </a:cxn>
                <a:cxn ang="0">
                  <a:pos x="615660" y="27748"/>
                </a:cxn>
                <a:cxn ang="0">
                  <a:pos x="828253" y="-1"/>
                </a:cxn>
                <a:cxn ang="0">
                  <a:pos x="1656506" y="828252"/>
                </a:cxn>
                <a:cxn ang="0">
                  <a:pos x="1652424" y="910999"/>
                </a:cxn>
              </a:cxnLst>
              <a:rect l="0" t="0" r="0" b="0"/>
              <a:pathLst>
                <a:path w="1656506" h="1656506" stroke="0">
                  <a:moveTo>
                    <a:pt x="615660" y="27748"/>
                  </a:moveTo>
                  <a:cubicBezTo>
                    <a:pt x="683369" y="9589"/>
                    <a:pt x="754691" y="-1"/>
                    <a:pt x="828253" y="-1"/>
                  </a:cubicBezTo>
                  <a:cubicBezTo>
                    <a:pt x="1285685" y="-1"/>
                    <a:pt x="1656506" y="370820"/>
                    <a:pt x="1656506" y="828252"/>
                  </a:cubicBezTo>
                  <a:cubicBezTo>
                    <a:pt x="1656506" y="856262"/>
                    <a:pt x="1655116" y="883946"/>
                    <a:pt x="1652424" y="910999"/>
                  </a:cubicBezTo>
                  <a:lnTo>
                    <a:pt x="828253" y="828253"/>
                  </a:lnTo>
                  <a:close/>
                </a:path>
                <a:path w="1656506" h="1656506" fill="none">
                  <a:moveTo>
                    <a:pt x="615660" y="27748"/>
                  </a:moveTo>
                  <a:cubicBezTo>
                    <a:pt x="683369" y="9589"/>
                    <a:pt x="754691" y="-1"/>
                    <a:pt x="828253" y="-1"/>
                  </a:cubicBezTo>
                  <a:cubicBezTo>
                    <a:pt x="1285685" y="-1"/>
                    <a:pt x="1656506" y="370820"/>
                    <a:pt x="1656506" y="828252"/>
                  </a:cubicBezTo>
                  <a:cubicBezTo>
                    <a:pt x="1656506" y="856262"/>
                    <a:pt x="1655116" y="883946"/>
                    <a:pt x="1652424" y="910999"/>
                  </a:cubicBezTo>
                </a:path>
              </a:pathLst>
            </a:custGeom>
            <a:noFill/>
            <a:ln w="6350" cap="flat" cmpd="sng">
              <a:solidFill>
                <a:schemeClr val="tx2"/>
              </a:solidFill>
              <a:prstDash val="solid"/>
              <a:miter/>
              <a:headEnd type="none" w="med" len="med"/>
              <a:tailEnd type="none" w="med" len="med"/>
            </a:ln>
          </p:spPr>
          <p:txBody>
            <a:bodyPr/>
            <a:lstStyle/>
            <a:p>
              <a:endParaRPr lang="zh-CN" altLang="en-US"/>
            </a:p>
          </p:txBody>
        </p:sp>
        <p:sp>
          <p:nvSpPr>
            <p:cNvPr id="89117" name="椭圆 160"/>
            <p:cNvSpPr/>
            <p:nvPr/>
          </p:nvSpPr>
          <p:spPr>
            <a:xfrm>
              <a:off x="771716" y="261156"/>
              <a:ext cx="108012" cy="108012"/>
            </a:xfrm>
            <a:prstGeom prst="ellipse">
              <a:avLst/>
            </a:prstGeom>
            <a:solidFill>
              <a:schemeClr val="bg1"/>
            </a:solidFill>
            <a:ln w="12700" cap="flat" cmpd="sng">
              <a:solidFill>
                <a:schemeClr val="tx2"/>
              </a:solidFill>
              <a:prstDash val="solid"/>
              <a:round/>
              <a:headEnd type="none" w="med" len="med"/>
              <a:tailEnd type="none" w="med" len="med"/>
            </a:ln>
          </p:spPr>
          <p:txBody>
            <a:bodyPr anchor="ctr"/>
            <a:lstStyle/>
            <a:p>
              <a:pPr lvl="0" indent="0" algn="ctr" eaLnBrk="0" hangingPunct="0"/>
              <a:endParaRPr lang="zh-CN" altLang="en-US" dirty="0">
                <a:latin typeface="Arial" panose="020B0604020202020204" pitchFamily="34" charset="0"/>
                <a:ea typeface="宋体" panose="02010600030101010101" pitchFamily="2" charset="-122"/>
              </a:endParaRPr>
            </a:p>
          </p:txBody>
        </p:sp>
      </p:grpSp>
      <p:sp>
        <p:nvSpPr>
          <p:cNvPr id="44063" name="标题 11"/>
          <p:cNvSpPr txBox="1"/>
          <p:nvPr/>
        </p:nvSpPr>
        <p:spPr>
          <a:xfrm>
            <a:off x="5056505" y="2529523"/>
            <a:ext cx="720725" cy="571500"/>
          </a:xfrm>
          <a:prstGeom prst="rect">
            <a:avLst/>
          </a:prstGeom>
          <a:noFill/>
          <a:ln w="9525">
            <a:noFill/>
          </a:ln>
        </p:spPr>
        <p:txBody>
          <a:bodyPr anchor="t"/>
          <a:lstStyle/>
          <a:p>
            <a:pPr lvl="0" indent="0" algn="ctr" eaLnBrk="0" hangingPunct="0">
              <a:lnSpc>
                <a:spcPct val="80000"/>
              </a:lnSpc>
            </a:pPr>
            <a:r>
              <a:rPr lang="en-US" altLang="zh-CN" sz="2900" dirty="0">
                <a:solidFill>
                  <a:schemeClr val="tx2"/>
                </a:solidFill>
                <a:latin typeface="Impact MT Std"/>
                <a:ea typeface="宋体" panose="02010600030101010101" pitchFamily="2" charset="-122"/>
              </a:rPr>
              <a:t>03</a:t>
            </a:r>
            <a:endParaRPr lang="zh-CN" altLang="en-US" sz="2900" dirty="0">
              <a:solidFill>
                <a:schemeClr val="tx2"/>
              </a:solidFill>
              <a:latin typeface="Impact MT Std"/>
              <a:ea typeface="宋体" panose="02010600030101010101" pitchFamily="2" charset="-122"/>
            </a:endParaRPr>
          </a:p>
        </p:txBody>
      </p:sp>
      <p:sp>
        <p:nvSpPr>
          <p:cNvPr id="44064" name="标题 11"/>
          <p:cNvSpPr txBox="1"/>
          <p:nvPr/>
        </p:nvSpPr>
        <p:spPr>
          <a:xfrm>
            <a:off x="4415155" y="1318260"/>
            <a:ext cx="1873250" cy="796925"/>
          </a:xfrm>
          <a:prstGeom prst="rect">
            <a:avLst/>
          </a:prstGeom>
          <a:noFill/>
          <a:ln w="9525">
            <a:noFill/>
          </a:ln>
        </p:spPr>
        <p:txBody>
          <a:bodyPr anchor="t"/>
          <a:lstStyle/>
          <a:p>
            <a:pPr lvl="0" indent="0" algn="ctr" eaLnBrk="0" hangingPunct="0"/>
            <a:r>
              <a:rPr lang="zh-CN" altLang="en-US" sz="1600" dirty="0">
                <a:solidFill>
                  <a:srgbClr val="3F3F3F"/>
                </a:solidFill>
                <a:latin typeface="微软雅黑" panose="020B0503020204020204" pitchFamily="34" charset="-122"/>
                <a:ea typeface="微软雅黑" panose="020B0503020204020204" pitchFamily="34" charset="-122"/>
              </a:rPr>
              <a:t>票据实物纳入票交所体系</a:t>
            </a:r>
            <a:endParaRPr lang="zh-CN" altLang="en-US" sz="1600" dirty="0">
              <a:solidFill>
                <a:srgbClr val="3F3F3F"/>
              </a:solidFill>
              <a:latin typeface="微软雅黑" panose="020B0503020204020204" pitchFamily="34" charset="-122"/>
              <a:ea typeface="微软雅黑" panose="020B0503020204020204" pitchFamily="34" charset="-122"/>
            </a:endParaRPr>
          </a:p>
        </p:txBody>
      </p:sp>
      <p:sp>
        <p:nvSpPr>
          <p:cNvPr id="44065" name="标题 11"/>
          <p:cNvSpPr txBox="1"/>
          <p:nvPr/>
        </p:nvSpPr>
        <p:spPr>
          <a:xfrm>
            <a:off x="4472305" y="948373"/>
            <a:ext cx="1781175" cy="369887"/>
          </a:xfrm>
          <a:prstGeom prst="rect">
            <a:avLst/>
          </a:prstGeom>
          <a:noFill/>
          <a:ln w="9525">
            <a:noFill/>
          </a:ln>
        </p:spPr>
        <p:txBody>
          <a:bodyPr anchor="t"/>
          <a:lstStyle/>
          <a:p>
            <a:pPr lvl="0" indent="0" eaLnBrk="0" hangingPunct="0"/>
            <a:r>
              <a:rPr lang="zh-CN" altLang="en-US" sz="2000" b="1" dirty="0">
                <a:latin typeface="微软雅黑" panose="020B0503020204020204" pitchFamily="34" charset="-122"/>
                <a:ea typeface="微软雅黑" panose="020B0503020204020204" pitchFamily="34" charset="-122"/>
              </a:rPr>
              <a:t>贴现信息登记</a:t>
            </a:r>
            <a:endParaRPr lang="zh-CN" altLang="en-US" sz="2000" b="1" dirty="0">
              <a:latin typeface="微软雅黑" panose="020B0503020204020204" pitchFamily="34" charset="-122"/>
              <a:ea typeface="微软雅黑" panose="020B0503020204020204" pitchFamily="34" charset="-122"/>
            </a:endParaRPr>
          </a:p>
        </p:txBody>
      </p:sp>
      <p:sp>
        <p:nvSpPr>
          <p:cNvPr id="44066" name="标题 11"/>
          <p:cNvSpPr txBox="1"/>
          <p:nvPr/>
        </p:nvSpPr>
        <p:spPr>
          <a:xfrm>
            <a:off x="6729730" y="2918460"/>
            <a:ext cx="720725" cy="571500"/>
          </a:xfrm>
          <a:prstGeom prst="rect">
            <a:avLst/>
          </a:prstGeom>
          <a:noFill/>
          <a:ln w="9525">
            <a:noFill/>
          </a:ln>
        </p:spPr>
        <p:txBody>
          <a:bodyPr anchor="t"/>
          <a:lstStyle/>
          <a:p>
            <a:pPr lvl="0" indent="0" algn="ctr" eaLnBrk="0" hangingPunct="0">
              <a:lnSpc>
                <a:spcPct val="80000"/>
              </a:lnSpc>
            </a:pPr>
            <a:r>
              <a:rPr lang="en-US" altLang="zh-CN" sz="2900" dirty="0">
                <a:solidFill>
                  <a:schemeClr val="tx2"/>
                </a:solidFill>
                <a:latin typeface="Impact MT Std"/>
                <a:ea typeface="宋体" panose="02010600030101010101" pitchFamily="2" charset="-122"/>
              </a:rPr>
              <a:t>04</a:t>
            </a:r>
            <a:endParaRPr lang="zh-CN" altLang="en-US" sz="2900" dirty="0">
              <a:solidFill>
                <a:schemeClr val="tx2"/>
              </a:solidFill>
              <a:latin typeface="Impact MT Std"/>
              <a:ea typeface="宋体" panose="02010600030101010101" pitchFamily="2" charset="-122"/>
            </a:endParaRPr>
          </a:p>
        </p:txBody>
      </p:sp>
      <p:sp>
        <p:nvSpPr>
          <p:cNvPr id="44067" name="标题 11"/>
          <p:cNvSpPr txBox="1"/>
          <p:nvPr/>
        </p:nvSpPr>
        <p:spPr>
          <a:xfrm>
            <a:off x="6145530" y="4394835"/>
            <a:ext cx="1892300" cy="652463"/>
          </a:xfrm>
          <a:prstGeom prst="rect">
            <a:avLst/>
          </a:prstGeom>
          <a:noFill/>
          <a:ln w="9525">
            <a:noFill/>
          </a:ln>
        </p:spPr>
        <p:txBody>
          <a:bodyPr anchor="t"/>
          <a:lstStyle/>
          <a:p>
            <a:pPr lvl="0" indent="0" algn="ctr" eaLnBrk="0" hangingPunct="0"/>
            <a:r>
              <a:rPr lang="zh-CN" altLang="en-US" sz="1600" dirty="0">
                <a:solidFill>
                  <a:srgbClr val="3F3F3F"/>
                </a:solidFill>
                <a:latin typeface="微软雅黑" panose="020B0503020204020204" pitchFamily="34" charset="-122"/>
                <a:ea typeface="微软雅黑" panose="020B0503020204020204" pitchFamily="34" charset="-122"/>
              </a:rPr>
              <a:t>电子形式背书的第一手</a:t>
            </a:r>
            <a:endParaRPr lang="zh-CN" altLang="en-US" sz="1600" dirty="0">
              <a:solidFill>
                <a:srgbClr val="3F3F3F"/>
              </a:solidFill>
              <a:latin typeface="微软雅黑" panose="020B0503020204020204" pitchFamily="34" charset="-122"/>
              <a:ea typeface="微软雅黑" panose="020B0503020204020204" pitchFamily="34" charset="-122"/>
            </a:endParaRPr>
          </a:p>
        </p:txBody>
      </p:sp>
      <p:sp>
        <p:nvSpPr>
          <p:cNvPr id="44068" name="标题 11"/>
          <p:cNvSpPr txBox="1"/>
          <p:nvPr/>
        </p:nvSpPr>
        <p:spPr>
          <a:xfrm>
            <a:off x="6237605" y="4032885"/>
            <a:ext cx="1746250" cy="361950"/>
          </a:xfrm>
          <a:prstGeom prst="rect">
            <a:avLst/>
          </a:prstGeom>
          <a:noFill/>
          <a:ln w="9525">
            <a:noFill/>
          </a:ln>
        </p:spPr>
        <p:txBody>
          <a:bodyPr anchor="t"/>
          <a:lstStyle/>
          <a:p>
            <a:pPr lvl="0" indent="0" eaLnBrk="0" hangingPunct="0"/>
            <a:r>
              <a:rPr lang="zh-CN" altLang="en-US" sz="2000" b="1" dirty="0">
                <a:latin typeface="微软雅黑" panose="020B0503020204020204" pitchFamily="34" charset="-122"/>
                <a:ea typeface="微软雅黑" panose="020B0503020204020204" pitchFamily="34" charset="-122"/>
              </a:rPr>
              <a:t>初始权属登记</a:t>
            </a:r>
            <a:endParaRPr lang="zh-CN" altLang="en-US" sz="2000" b="1" dirty="0">
              <a:latin typeface="微软雅黑" panose="020B0503020204020204" pitchFamily="34" charset="-122"/>
              <a:ea typeface="微软雅黑" panose="020B0503020204020204" pitchFamily="34" charset="-122"/>
            </a:endParaRPr>
          </a:p>
        </p:txBody>
      </p:sp>
      <p:grpSp>
        <p:nvGrpSpPr>
          <p:cNvPr id="7" name="Group 37"/>
          <p:cNvGrpSpPr/>
          <p:nvPr/>
        </p:nvGrpSpPr>
        <p:grpSpPr>
          <a:xfrm rot="10800000">
            <a:off x="6526530" y="2558098"/>
            <a:ext cx="1158875" cy="1381125"/>
            <a:chOff x="0" y="0"/>
            <a:chExt cx="1656506" cy="1974038"/>
          </a:xfrm>
        </p:grpSpPr>
        <p:cxnSp>
          <p:nvCxnSpPr>
            <p:cNvPr id="89125" name="直接连接符 184"/>
            <p:cNvCxnSpPr/>
            <p:nvPr/>
          </p:nvCxnSpPr>
          <p:spPr>
            <a:xfrm>
              <a:off x="792557" y="0"/>
              <a:ext cx="0" cy="315162"/>
            </a:xfrm>
            <a:prstGeom prst="line">
              <a:avLst/>
            </a:prstGeom>
            <a:ln w="6350" cap="flat" cmpd="sng">
              <a:solidFill>
                <a:schemeClr val="tx2"/>
              </a:solidFill>
              <a:prstDash val="solid"/>
              <a:round/>
              <a:headEnd type="oval" w="med" len="med"/>
              <a:tailEnd type="oval" w="med" len="med"/>
            </a:ln>
          </p:spPr>
        </p:cxnSp>
        <p:sp>
          <p:nvSpPr>
            <p:cNvPr id="89126" name="弧形 185"/>
            <p:cNvSpPr/>
            <p:nvPr/>
          </p:nvSpPr>
          <p:spPr>
            <a:xfrm rot="-2425635">
              <a:off x="0" y="317532"/>
              <a:ext cx="1656506" cy="1656506"/>
            </a:xfrm>
            <a:custGeom>
              <a:avLst/>
              <a:gdLst/>
              <a:ahLst/>
              <a:cxnLst>
                <a:cxn ang="0">
                  <a:pos x="615660" y="27748"/>
                </a:cxn>
                <a:cxn ang="0">
                  <a:pos x="828253" y="-1"/>
                </a:cxn>
                <a:cxn ang="0">
                  <a:pos x="1656506" y="828252"/>
                </a:cxn>
                <a:cxn ang="0">
                  <a:pos x="1652424" y="910999"/>
                </a:cxn>
                <a:cxn ang="0">
                  <a:pos x="828253" y="828253"/>
                </a:cxn>
                <a:cxn ang="0">
                  <a:pos x="615660" y="27748"/>
                </a:cxn>
                <a:cxn ang="0">
                  <a:pos x="828253" y="-1"/>
                </a:cxn>
                <a:cxn ang="0">
                  <a:pos x="1656506" y="828252"/>
                </a:cxn>
                <a:cxn ang="0">
                  <a:pos x="1652424" y="910999"/>
                </a:cxn>
              </a:cxnLst>
              <a:rect l="0" t="0" r="0" b="0"/>
              <a:pathLst>
                <a:path w="1656506" h="1656506" stroke="0">
                  <a:moveTo>
                    <a:pt x="615660" y="27748"/>
                  </a:moveTo>
                  <a:cubicBezTo>
                    <a:pt x="683369" y="9589"/>
                    <a:pt x="754691" y="-1"/>
                    <a:pt x="828253" y="-1"/>
                  </a:cubicBezTo>
                  <a:cubicBezTo>
                    <a:pt x="1285685" y="-1"/>
                    <a:pt x="1656506" y="370820"/>
                    <a:pt x="1656506" y="828252"/>
                  </a:cubicBezTo>
                  <a:cubicBezTo>
                    <a:pt x="1656506" y="856262"/>
                    <a:pt x="1655116" y="883946"/>
                    <a:pt x="1652424" y="910999"/>
                  </a:cubicBezTo>
                  <a:lnTo>
                    <a:pt x="828253" y="828253"/>
                  </a:lnTo>
                  <a:close/>
                </a:path>
                <a:path w="1656506" h="1656506" fill="none">
                  <a:moveTo>
                    <a:pt x="615660" y="27748"/>
                  </a:moveTo>
                  <a:cubicBezTo>
                    <a:pt x="683369" y="9589"/>
                    <a:pt x="754691" y="-1"/>
                    <a:pt x="828253" y="-1"/>
                  </a:cubicBezTo>
                  <a:cubicBezTo>
                    <a:pt x="1285685" y="-1"/>
                    <a:pt x="1656506" y="370820"/>
                    <a:pt x="1656506" y="828252"/>
                  </a:cubicBezTo>
                  <a:cubicBezTo>
                    <a:pt x="1656506" y="856262"/>
                    <a:pt x="1655116" y="883946"/>
                    <a:pt x="1652424" y="910999"/>
                  </a:cubicBezTo>
                </a:path>
              </a:pathLst>
            </a:custGeom>
            <a:noFill/>
            <a:ln w="6350" cap="flat" cmpd="sng">
              <a:solidFill>
                <a:schemeClr val="tx2"/>
              </a:solidFill>
              <a:prstDash val="solid"/>
              <a:miter/>
              <a:headEnd type="none" w="med" len="med"/>
              <a:tailEnd type="none" w="med" len="med"/>
            </a:ln>
          </p:spPr>
          <p:txBody>
            <a:bodyPr/>
            <a:lstStyle/>
            <a:p>
              <a:endParaRPr lang="zh-CN" altLang="en-US"/>
            </a:p>
          </p:txBody>
        </p:sp>
        <p:sp>
          <p:nvSpPr>
            <p:cNvPr id="89127" name="椭圆 186"/>
            <p:cNvSpPr/>
            <p:nvPr/>
          </p:nvSpPr>
          <p:spPr>
            <a:xfrm>
              <a:off x="738551" y="261156"/>
              <a:ext cx="108012" cy="108012"/>
            </a:xfrm>
            <a:prstGeom prst="ellipse">
              <a:avLst/>
            </a:prstGeom>
            <a:solidFill>
              <a:schemeClr val="bg1"/>
            </a:solidFill>
            <a:ln w="12700" cap="flat" cmpd="sng">
              <a:solidFill>
                <a:schemeClr val="tx2"/>
              </a:solidFill>
              <a:prstDash val="solid"/>
              <a:round/>
              <a:headEnd type="none" w="med" len="med"/>
              <a:tailEnd type="none" w="med" len="med"/>
            </a:ln>
          </p:spPr>
          <p:txBody>
            <a:bodyPr anchor="ctr"/>
            <a:lstStyle/>
            <a:p>
              <a:pPr lvl="0" indent="0" algn="ctr" eaLnBrk="0" hangingPunct="0"/>
              <a:endParaRPr lang="zh-CN" altLang="en-US" dirty="0">
                <a:latin typeface="Arial" panose="020B0604020202020204" pitchFamily="34" charset="0"/>
                <a:ea typeface="宋体" panose="02010600030101010101" pitchFamily="2" charset="-122"/>
              </a:endParaRPr>
            </a:p>
          </p:txBody>
        </p:sp>
      </p:gr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4040"/>
                                        </p:tgtEl>
                                        <p:attrNameLst>
                                          <p:attrName>style.visibility</p:attrName>
                                        </p:attrNameLst>
                                      </p:cBhvr>
                                      <p:to>
                                        <p:strVal val="visible"/>
                                      </p:to>
                                    </p:set>
                                    <p:animEffect transition="in" filter="wipe(left)">
                                      <p:cBhvr>
                                        <p:cTn id="7" dur="1000"/>
                                        <p:tgtEl>
                                          <p:spTgt spid="44040"/>
                                        </p:tgtEl>
                                      </p:cBhvr>
                                    </p:animEffect>
                                  </p:childTnLst>
                                </p:cTn>
                              </p:par>
                              <p:par>
                                <p:cTn id="8" presetID="10" presetClass="entr" presetSubtype="0" fill="hold" nodeType="withEffect">
                                  <p:stCondLst>
                                    <p:cond delay="500"/>
                                  </p:stCondLst>
                                  <p:childTnLst>
                                    <p:set>
                                      <p:cBhvr>
                                        <p:cTn id="9" dur="1" fill="hold">
                                          <p:stCondLst>
                                            <p:cond delay="0"/>
                                          </p:stCondLst>
                                        </p:cTn>
                                        <p:tgtEl>
                                          <p:spTgt spid="44044"/>
                                        </p:tgtEl>
                                        <p:attrNameLst>
                                          <p:attrName>style.visibility</p:attrName>
                                        </p:attrNameLst>
                                      </p:cBhvr>
                                      <p:to>
                                        <p:strVal val="visible"/>
                                      </p:to>
                                    </p:set>
                                    <p:anim calcmode="lin" valueType="num">
                                      <p:cBhvr>
                                        <p:cTn id="10" dur="500" fill="hold"/>
                                        <p:tgtEl>
                                          <p:spTgt spid="44044"/>
                                        </p:tgtEl>
                                        <p:attrNameLst>
                                          <p:attrName>ppt_w</p:attrName>
                                        </p:attrNameLst>
                                      </p:cBhvr>
                                      <p:tavLst>
                                        <p:tav tm="0">
                                          <p:val>
                                            <p:fltVal val="0"/>
                                          </p:val>
                                        </p:tav>
                                        <p:tav tm="100000">
                                          <p:val>
                                            <p:strVal val="#ppt_w"/>
                                          </p:val>
                                        </p:tav>
                                      </p:tavLst>
                                    </p:anim>
                                    <p:anim calcmode="lin" valueType="num">
                                      <p:cBhvr>
                                        <p:cTn id="11" dur="500" fill="hold"/>
                                        <p:tgtEl>
                                          <p:spTgt spid="44044"/>
                                        </p:tgtEl>
                                        <p:attrNameLst>
                                          <p:attrName>ppt_h</p:attrName>
                                        </p:attrNameLst>
                                      </p:cBhvr>
                                      <p:tavLst>
                                        <p:tav tm="0">
                                          <p:val>
                                            <p:fltVal val="0"/>
                                          </p:val>
                                        </p:tav>
                                        <p:tav tm="100000">
                                          <p:val>
                                            <p:strVal val="#ppt_h"/>
                                          </p:val>
                                        </p:tav>
                                      </p:tavLst>
                                    </p:anim>
                                    <p:animEffect transition="in" filter="fade">
                                      <p:cBhvr>
                                        <p:cTn id="12" dur="500"/>
                                        <p:tgtEl>
                                          <p:spTgt spid="44044"/>
                                        </p:tgtEl>
                                      </p:cBhvr>
                                    </p:animEffect>
                                  </p:childTnLst>
                                </p:cTn>
                              </p:par>
                              <p:par>
                                <p:cTn id="13" presetID="10" presetClass="entr" presetSubtype="0" fill="hold" nodeType="withEffect">
                                  <p:stCondLst>
                                    <p:cond delay="500"/>
                                  </p:stCondLst>
                                  <p:childTnLst>
                                    <p:set>
                                      <p:cBhvr>
                                        <p:cTn id="14" dur="1" fill="hold">
                                          <p:stCondLst>
                                            <p:cond delay="0"/>
                                          </p:stCondLst>
                                        </p:cTn>
                                        <p:tgtEl>
                                          <p:spTgt spid="4"/>
                                        </p:tgtEl>
                                        <p:attrNameLst>
                                          <p:attrName>style.visibility</p:attrName>
                                        </p:attrNameLst>
                                      </p:cBhvr>
                                      <p:to>
                                        <p:strVal val="visible"/>
                                      </p:to>
                                    </p:set>
                                    <p:anim calcmode="lin" valueType="num">
                                      <p:cBhvr>
                                        <p:cTn id="15" dur="500" fill="hold"/>
                                        <p:tgtEl>
                                          <p:spTgt spid="4"/>
                                        </p:tgtEl>
                                        <p:attrNameLst>
                                          <p:attrName>ppt_w</p:attrName>
                                        </p:attrNameLst>
                                      </p:cBhvr>
                                      <p:tavLst>
                                        <p:tav tm="0">
                                          <p:val>
                                            <p:fltVal val="0"/>
                                          </p:val>
                                        </p:tav>
                                        <p:tav tm="100000">
                                          <p:val>
                                            <p:strVal val="#ppt_w"/>
                                          </p:val>
                                        </p:tav>
                                      </p:tavLst>
                                    </p:anim>
                                    <p:anim calcmode="lin" valueType="num">
                                      <p:cBhvr>
                                        <p:cTn id="16" dur="500" fill="hold"/>
                                        <p:tgtEl>
                                          <p:spTgt spid="4"/>
                                        </p:tgtEl>
                                        <p:attrNameLst>
                                          <p:attrName>ppt_h</p:attrName>
                                        </p:attrNameLst>
                                      </p:cBhvr>
                                      <p:tavLst>
                                        <p:tav tm="0">
                                          <p:val>
                                            <p:fltVal val="0"/>
                                          </p:val>
                                        </p:tav>
                                        <p:tav tm="100000">
                                          <p:val>
                                            <p:strVal val="#ppt_h"/>
                                          </p:val>
                                        </p:tav>
                                      </p:tavLst>
                                    </p:anim>
                                    <p:animEffect transition="in" filter="fade">
                                      <p:cBhvr>
                                        <p:cTn id="17" dur="500"/>
                                        <p:tgtEl>
                                          <p:spTgt spid="4"/>
                                        </p:tgtEl>
                                      </p:cBhvr>
                                    </p:animEffect>
                                  </p:childTnLst>
                                </p:cTn>
                              </p:par>
                              <p:par>
                                <p:cTn id="18" presetID="10" presetClass="entr" presetSubtype="0" fill="hold" grpId="0" nodeType="withEffect">
                                  <p:stCondLst>
                                    <p:cond delay="500"/>
                                  </p:stCondLst>
                                  <p:childTnLst>
                                    <p:set>
                                      <p:cBhvr>
                                        <p:cTn id="19" dur="1" fill="hold">
                                          <p:stCondLst>
                                            <p:cond delay="0"/>
                                          </p:stCondLst>
                                        </p:cTn>
                                        <p:tgtEl>
                                          <p:spTgt spid="44049"/>
                                        </p:tgtEl>
                                        <p:attrNameLst>
                                          <p:attrName>style.visibility</p:attrName>
                                        </p:attrNameLst>
                                      </p:cBhvr>
                                      <p:to>
                                        <p:strVal val="visible"/>
                                      </p:to>
                                    </p:set>
                                    <p:anim calcmode="lin" valueType="num">
                                      <p:cBhvr>
                                        <p:cTn id="20" dur="500" fill="hold"/>
                                        <p:tgtEl>
                                          <p:spTgt spid="44049"/>
                                        </p:tgtEl>
                                        <p:attrNameLst>
                                          <p:attrName>ppt_w</p:attrName>
                                        </p:attrNameLst>
                                      </p:cBhvr>
                                      <p:tavLst>
                                        <p:tav tm="0">
                                          <p:val>
                                            <p:fltVal val="0"/>
                                          </p:val>
                                        </p:tav>
                                        <p:tav tm="100000">
                                          <p:val>
                                            <p:strVal val="#ppt_w"/>
                                          </p:val>
                                        </p:tav>
                                      </p:tavLst>
                                    </p:anim>
                                    <p:anim calcmode="lin" valueType="num">
                                      <p:cBhvr>
                                        <p:cTn id="21" dur="500" fill="hold"/>
                                        <p:tgtEl>
                                          <p:spTgt spid="44049"/>
                                        </p:tgtEl>
                                        <p:attrNameLst>
                                          <p:attrName>ppt_h</p:attrName>
                                        </p:attrNameLst>
                                      </p:cBhvr>
                                      <p:tavLst>
                                        <p:tav tm="0">
                                          <p:val>
                                            <p:fltVal val="0"/>
                                          </p:val>
                                        </p:tav>
                                        <p:tav tm="100000">
                                          <p:val>
                                            <p:strVal val="#ppt_h"/>
                                          </p:val>
                                        </p:tav>
                                      </p:tavLst>
                                    </p:anim>
                                    <p:animEffect transition="in" filter="fade">
                                      <p:cBhvr>
                                        <p:cTn id="22" dur="500"/>
                                        <p:tgtEl>
                                          <p:spTgt spid="44049"/>
                                        </p:tgtEl>
                                      </p:cBhvr>
                                    </p:animEffect>
                                  </p:childTnLst>
                                </p:cTn>
                              </p:par>
                              <p:par>
                                <p:cTn id="23" presetID="10" presetClass="entr" presetSubtype="0" fill="hold" grpId="0" nodeType="withEffect">
                                  <p:stCondLst>
                                    <p:cond delay="500"/>
                                  </p:stCondLst>
                                  <p:childTnLst>
                                    <p:set>
                                      <p:cBhvr>
                                        <p:cTn id="24" dur="1" fill="hold">
                                          <p:stCondLst>
                                            <p:cond delay="0"/>
                                          </p:stCondLst>
                                        </p:cTn>
                                        <p:tgtEl>
                                          <p:spTgt spid="44050"/>
                                        </p:tgtEl>
                                        <p:attrNameLst>
                                          <p:attrName>style.visibility</p:attrName>
                                        </p:attrNameLst>
                                      </p:cBhvr>
                                      <p:to>
                                        <p:strVal val="visible"/>
                                      </p:to>
                                    </p:set>
                                    <p:anim calcmode="lin" valueType="num">
                                      <p:cBhvr>
                                        <p:cTn id="25" dur="500" fill="hold"/>
                                        <p:tgtEl>
                                          <p:spTgt spid="44050"/>
                                        </p:tgtEl>
                                        <p:attrNameLst>
                                          <p:attrName>ppt_w</p:attrName>
                                        </p:attrNameLst>
                                      </p:cBhvr>
                                      <p:tavLst>
                                        <p:tav tm="0">
                                          <p:val>
                                            <p:fltVal val="0"/>
                                          </p:val>
                                        </p:tav>
                                        <p:tav tm="100000">
                                          <p:val>
                                            <p:strVal val="#ppt_w"/>
                                          </p:val>
                                        </p:tav>
                                      </p:tavLst>
                                    </p:anim>
                                    <p:anim calcmode="lin" valueType="num">
                                      <p:cBhvr>
                                        <p:cTn id="26" dur="500" fill="hold"/>
                                        <p:tgtEl>
                                          <p:spTgt spid="44050"/>
                                        </p:tgtEl>
                                        <p:attrNameLst>
                                          <p:attrName>ppt_h</p:attrName>
                                        </p:attrNameLst>
                                      </p:cBhvr>
                                      <p:tavLst>
                                        <p:tav tm="0">
                                          <p:val>
                                            <p:fltVal val="0"/>
                                          </p:val>
                                        </p:tav>
                                        <p:tav tm="100000">
                                          <p:val>
                                            <p:strVal val="#ppt_h"/>
                                          </p:val>
                                        </p:tav>
                                      </p:tavLst>
                                    </p:anim>
                                    <p:animEffect transition="in" filter="fade">
                                      <p:cBhvr>
                                        <p:cTn id="27" dur="500"/>
                                        <p:tgtEl>
                                          <p:spTgt spid="44050"/>
                                        </p:tgtEl>
                                      </p:cBhvr>
                                    </p:animEffect>
                                  </p:childTnLst>
                                </p:cTn>
                              </p:par>
                              <p:par>
                                <p:cTn id="28" presetID="10" presetClass="entr" presetSubtype="0" fill="hold" grpId="0" nodeType="withEffect">
                                  <p:stCondLst>
                                    <p:cond delay="500"/>
                                  </p:stCondLst>
                                  <p:childTnLst>
                                    <p:set>
                                      <p:cBhvr>
                                        <p:cTn id="29" dur="1" fill="hold">
                                          <p:stCondLst>
                                            <p:cond delay="0"/>
                                          </p:stCondLst>
                                        </p:cTn>
                                        <p:tgtEl>
                                          <p:spTgt spid="44051"/>
                                        </p:tgtEl>
                                        <p:attrNameLst>
                                          <p:attrName>style.visibility</p:attrName>
                                        </p:attrNameLst>
                                      </p:cBhvr>
                                      <p:to>
                                        <p:strVal val="visible"/>
                                      </p:to>
                                    </p:set>
                                    <p:anim calcmode="lin" valueType="num">
                                      <p:cBhvr>
                                        <p:cTn id="30" dur="500" fill="hold"/>
                                        <p:tgtEl>
                                          <p:spTgt spid="44051"/>
                                        </p:tgtEl>
                                        <p:attrNameLst>
                                          <p:attrName>ppt_w</p:attrName>
                                        </p:attrNameLst>
                                      </p:cBhvr>
                                      <p:tavLst>
                                        <p:tav tm="0">
                                          <p:val>
                                            <p:fltVal val="0"/>
                                          </p:val>
                                        </p:tav>
                                        <p:tav tm="100000">
                                          <p:val>
                                            <p:strVal val="#ppt_w"/>
                                          </p:val>
                                        </p:tav>
                                      </p:tavLst>
                                    </p:anim>
                                    <p:anim calcmode="lin" valueType="num">
                                      <p:cBhvr>
                                        <p:cTn id="31" dur="500" fill="hold"/>
                                        <p:tgtEl>
                                          <p:spTgt spid="44051"/>
                                        </p:tgtEl>
                                        <p:attrNameLst>
                                          <p:attrName>ppt_h</p:attrName>
                                        </p:attrNameLst>
                                      </p:cBhvr>
                                      <p:tavLst>
                                        <p:tav tm="0">
                                          <p:val>
                                            <p:fltVal val="0"/>
                                          </p:val>
                                        </p:tav>
                                        <p:tav tm="100000">
                                          <p:val>
                                            <p:strVal val="#ppt_h"/>
                                          </p:val>
                                        </p:tav>
                                      </p:tavLst>
                                    </p:anim>
                                    <p:animEffect transition="in" filter="fade">
                                      <p:cBhvr>
                                        <p:cTn id="32" dur="500"/>
                                        <p:tgtEl>
                                          <p:spTgt spid="44051"/>
                                        </p:tgtEl>
                                      </p:cBhvr>
                                    </p:animEffect>
                                  </p:childTnLst>
                                </p:cTn>
                              </p:par>
                              <p:par>
                                <p:cTn id="33" presetID="10" presetClass="entr" presetSubtype="0" fill="hold" nodeType="withEffect">
                                  <p:stCondLst>
                                    <p:cond delay="1000"/>
                                  </p:stCondLst>
                                  <p:childTnLst>
                                    <p:set>
                                      <p:cBhvr>
                                        <p:cTn id="34" dur="1" fill="hold">
                                          <p:stCondLst>
                                            <p:cond delay="0"/>
                                          </p:stCondLst>
                                        </p:cTn>
                                        <p:tgtEl>
                                          <p:spTgt spid="44041"/>
                                        </p:tgtEl>
                                        <p:attrNameLst>
                                          <p:attrName>style.visibility</p:attrName>
                                        </p:attrNameLst>
                                      </p:cBhvr>
                                      <p:to>
                                        <p:strVal val="visible"/>
                                      </p:to>
                                    </p:set>
                                    <p:anim calcmode="lin" valueType="num">
                                      <p:cBhvr>
                                        <p:cTn id="35" dur="500" fill="hold"/>
                                        <p:tgtEl>
                                          <p:spTgt spid="44041"/>
                                        </p:tgtEl>
                                        <p:attrNameLst>
                                          <p:attrName>ppt_w</p:attrName>
                                        </p:attrNameLst>
                                      </p:cBhvr>
                                      <p:tavLst>
                                        <p:tav tm="0">
                                          <p:val>
                                            <p:fltVal val="0"/>
                                          </p:val>
                                        </p:tav>
                                        <p:tav tm="100000">
                                          <p:val>
                                            <p:strVal val="#ppt_w"/>
                                          </p:val>
                                        </p:tav>
                                      </p:tavLst>
                                    </p:anim>
                                    <p:anim calcmode="lin" valueType="num">
                                      <p:cBhvr>
                                        <p:cTn id="36" dur="500" fill="hold"/>
                                        <p:tgtEl>
                                          <p:spTgt spid="44041"/>
                                        </p:tgtEl>
                                        <p:attrNameLst>
                                          <p:attrName>ppt_h</p:attrName>
                                        </p:attrNameLst>
                                      </p:cBhvr>
                                      <p:tavLst>
                                        <p:tav tm="0">
                                          <p:val>
                                            <p:fltVal val="0"/>
                                          </p:val>
                                        </p:tav>
                                        <p:tav tm="100000">
                                          <p:val>
                                            <p:strVal val="#ppt_h"/>
                                          </p:val>
                                        </p:tav>
                                      </p:tavLst>
                                    </p:anim>
                                    <p:animEffect transition="in" filter="fade">
                                      <p:cBhvr>
                                        <p:cTn id="37" dur="500"/>
                                        <p:tgtEl>
                                          <p:spTgt spid="44041"/>
                                        </p:tgtEl>
                                      </p:cBhvr>
                                    </p:animEffect>
                                  </p:childTnLst>
                                </p:cTn>
                              </p:par>
                              <p:par>
                                <p:cTn id="38" presetID="10" presetClass="entr" presetSubtype="0" fill="hold" nodeType="withEffect">
                                  <p:stCondLst>
                                    <p:cond delay="1000"/>
                                  </p:stCondLst>
                                  <p:childTnLst>
                                    <p:set>
                                      <p:cBhvr>
                                        <p:cTn id="39" dur="1" fill="hold">
                                          <p:stCondLst>
                                            <p:cond delay="0"/>
                                          </p:stCondLst>
                                        </p:cTn>
                                        <p:tgtEl>
                                          <p:spTgt spid="5"/>
                                        </p:tgtEl>
                                        <p:attrNameLst>
                                          <p:attrName>style.visibility</p:attrName>
                                        </p:attrNameLst>
                                      </p:cBhvr>
                                      <p:to>
                                        <p:strVal val="visible"/>
                                      </p:to>
                                    </p:set>
                                    <p:anim calcmode="lin" valueType="num">
                                      <p:cBhvr>
                                        <p:cTn id="40" dur="500" fill="hold"/>
                                        <p:tgtEl>
                                          <p:spTgt spid="5"/>
                                        </p:tgtEl>
                                        <p:attrNameLst>
                                          <p:attrName>ppt_w</p:attrName>
                                        </p:attrNameLst>
                                      </p:cBhvr>
                                      <p:tavLst>
                                        <p:tav tm="0">
                                          <p:val>
                                            <p:fltVal val="0"/>
                                          </p:val>
                                        </p:tav>
                                        <p:tav tm="100000">
                                          <p:val>
                                            <p:strVal val="#ppt_w"/>
                                          </p:val>
                                        </p:tav>
                                      </p:tavLst>
                                    </p:anim>
                                    <p:anim calcmode="lin" valueType="num">
                                      <p:cBhvr>
                                        <p:cTn id="41" dur="500" fill="hold"/>
                                        <p:tgtEl>
                                          <p:spTgt spid="5"/>
                                        </p:tgtEl>
                                        <p:attrNameLst>
                                          <p:attrName>ppt_h</p:attrName>
                                        </p:attrNameLst>
                                      </p:cBhvr>
                                      <p:tavLst>
                                        <p:tav tm="0">
                                          <p:val>
                                            <p:fltVal val="0"/>
                                          </p:val>
                                        </p:tav>
                                        <p:tav tm="100000">
                                          <p:val>
                                            <p:strVal val="#ppt_h"/>
                                          </p:val>
                                        </p:tav>
                                      </p:tavLst>
                                    </p:anim>
                                    <p:animEffect transition="in" filter="fade">
                                      <p:cBhvr>
                                        <p:cTn id="42" dur="500"/>
                                        <p:tgtEl>
                                          <p:spTgt spid="5"/>
                                        </p:tgtEl>
                                      </p:cBhvr>
                                    </p:animEffect>
                                  </p:childTnLst>
                                </p:cTn>
                              </p:par>
                              <p:par>
                                <p:cTn id="43" presetID="10" presetClass="entr" presetSubtype="0" fill="hold" grpId="0" nodeType="withEffect">
                                  <p:stCondLst>
                                    <p:cond delay="1000"/>
                                  </p:stCondLst>
                                  <p:childTnLst>
                                    <p:set>
                                      <p:cBhvr>
                                        <p:cTn id="44" dur="1" fill="hold">
                                          <p:stCondLst>
                                            <p:cond delay="0"/>
                                          </p:stCondLst>
                                        </p:cTn>
                                        <p:tgtEl>
                                          <p:spTgt spid="44056"/>
                                        </p:tgtEl>
                                        <p:attrNameLst>
                                          <p:attrName>style.visibility</p:attrName>
                                        </p:attrNameLst>
                                      </p:cBhvr>
                                      <p:to>
                                        <p:strVal val="visible"/>
                                      </p:to>
                                    </p:set>
                                    <p:anim calcmode="lin" valueType="num">
                                      <p:cBhvr>
                                        <p:cTn id="45" dur="500" fill="hold"/>
                                        <p:tgtEl>
                                          <p:spTgt spid="44056"/>
                                        </p:tgtEl>
                                        <p:attrNameLst>
                                          <p:attrName>ppt_w</p:attrName>
                                        </p:attrNameLst>
                                      </p:cBhvr>
                                      <p:tavLst>
                                        <p:tav tm="0">
                                          <p:val>
                                            <p:fltVal val="0"/>
                                          </p:val>
                                        </p:tav>
                                        <p:tav tm="100000">
                                          <p:val>
                                            <p:strVal val="#ppt_w"/>
                                          </p:val>
                                        </p:tav>
                                      </p:tavLst>
                                    </p:anim>
                                    <p:anim calcmode="lin" valueType="num">
                                      <p:cBhvr>
                                        <p:cTn id="46" dur="500" fill="hold"/>
                                        <p:tgtEl>
                                          <p:spTgt spid="44056"/>
                                        </p:tgtEl>
                                        <p:attrNameLst>
                                          <p:attrName>ppt_h</p:attrName>
                                        </p:attrNameLst>
                                      </p:cBhvr>
                                      <p:tavLst>
                                        <p:tav tm="0">
                                          <p:val>
                                            <p:fltVal val="0"/>
                                          </p:val>
                                        </p:tav>
                                        <p:tav tm="100000">
                                          <p:val>
                                            <p:strVal val="#ppt_h"/>
                                          </p:val>
                                        </p:tav>
                                      </p:tavLst>
                                    </p:anim>
                                    <p:animEffect transition="in" filter="fade">
                                      <p:cBhvr>
                                        <p:cTn id="47" dur="500"/>
                                        <p:tgtEl>
                                          <p:spTgt spid="44056"/>
                                        </p:tgtEl>
                                      </p:cBhvr>
                                    </p:animEffect>
                                  </p:childTnLst>
                                </p:cTn>
                              </p:par>
                              <p:par>
                                <p:cTn id="48" presetID="10" presetClass="entr" presetSubtype="0" fill="hold" grpId="0" nodeType="withEffect">
                                  <p:stCondLst>
                                    <p:cond delay="1000"/>
                                  </p:stCondLst>
                                  <p:childTnLst>
                                    <p:set>
                                      <p:cBhvr>
                                        <p:cTn id="49" dur="1" fill="hold">
                                          <p:stCondLst>
                                            <p:cond delay="0"/>
                                          </p:stCondLst>
                                        </p:cTn>
                                        <p:tgtEl>
                                          <p:spTgt spid="44057"/>
                                        </p:tgtEl>
                                        <p:attrNameLst>
                                          <p:attrName>style.visibility</p:attrName>
                                        </p:attrNameLst>
                                      </p:cBhvr>
                                      <p:to>
                                        <p:strVal val="visible"/>
                                      </p:to>
                                    </p:set>
                                    <p:anim calcmode="lin" valueType="num">
                                      <p:cBhvr>
                                        <p:cTn id="50" dur="500" fill="hold"/>
                                        <p:tgtEl>
                                          <p:spTgt spid="44057"/>
                                        </p:tgtEl>
                                        <p:attrNameLst>
                                          <p:attrName>ppt_w</p:attrName>
                                        </p:attrNameLst>
                                      </p:cBhvr>
                                      <p:tavLst>
                                        <p:tav tm="0">
                                          <p:val>
                                            <p:fltVal val="0"/>
                                          </p:val>
                                        </p:tav>
                                        <p:tav tm="100000">
                                          <p:val>
                                            <p:strVal val="#ppt_w"/>
                                          </p:val>
                                        </p:tav>
                                      </p:tavLst>
                                    </p:anim>
                                    <p:anim calcmode="lin" valueType="num">
                                      <p:cBhvr>
                                        <p:cTn id="51" dur="500" fill="hold"/>
                                        <p:tgtEl>
                                          <p:spTgt spid="44057"/>
                                        </p:tgtEl>
                                        <p:attrNameLst>
                                          <p:attrName>ppt_h</p:attrName>
                                        </p:attrNameLst>
                                      </p:cBhvr>
                                      <p:tavLst>
                                        <p:tav tm="0">
                                          <p:val>
                                            <p:fltVal val="0"/>
                                          </p:val>
                                        </p:tav>
                                        <p:tav tm="100000">
                                          <p:val>
                                            <p:strVal val="#ppt_h"/>
                                          </p:val>
                                        </p:tav>
                                      </p:tavLst>
                                    </p:anim>
                                    <p:animEffect transition="in" filter="fade">
                                      <p:cBhvr>
                                        <p:cTn id="52" dur="500"/>
                                        <p:tgtEl>
                                          <p:spTgt spid="44057"/>
                                        </p:tgtEl>
                                      </p:cBhvr>
                                    </p:animEffect>
                                  </p:childTnLst>
                                </p:cTn>
                              </p:par>
                              <p:par>
                                <p:cTn id="53" presetID="10" presetClass="entr" presetSubtype="0" fill="hold" grpId="0" nodeType="withEffect">
                                  <p:stCondLst>
                                    <p:cond delay="1000"/>
                                  </p:stCondLst>
                                  <p:childTnLst>
                                    <p:set>
                                      <p:cBhvr>
                                        <p:cTn id="54" dur="1" fill="hold">
                                          <p:stCondLst>
                                            <p:cond delay="0"/>
                                          </p:stCondLst>
                                        </p:cTn>
                                        <p:tgtEl>
                                          <p:spTgt spid="44058"/>
                                        </p:tgtEl>
                                        <p:attrNameLst>
                                          <p:attrName>style.visibility</p:attrName>
                                        </p:attrNameLst>
                                      </p:cBhvr>
                                      <p:to>
                                        <p:strVal val="visible"/>
                                      </p:to>
                                    </p:set>
                                    <p:anim calcmode="lin" valueType="num">
                                      <p:cBhvr>
                                        <p:cTn id="55" dur="500" fill="hold"/>
                                        <p:tgtEl>
                                          <p:spTgt spid="44058"/>
                                        </p:tgtEl>
                                        <p:attrNameLst>
                                          <p:attrName>ppt_w</p:attrName>
                                        </p:attrNameLst>
                                      </p:cBhvr>
                                      <p:tavLst>
                                        <p:tav tm="0">
                                          <p:val>
                                            <p:fltVal val="0"/>
                                          </p:val>
                                        </p:tav>
                                        <p:tav tm="100000">
                                          <p:val>
                                            <p:strVal val="#ppt_w"/>
                                          </p:val>
                                        </p:tav>
                                      </p:tavLst>
                                    </p:anim>
                                    <p:anim calcmode="lin" valueType="num">
                                      <p:cBhvr>
                                        <p:cTn id="56" dur="500" fill="hold"/>
                                        <p:tgtEl>
                                          <p:spTgt spid="44058"/>
                                        </p:tgtEl>
                                        <p:attrNameLst>
                                          <p:attrName>ppt_h</p:attrName>
                                        </p:attrNameLst>
                                      </p:cBhvr>
                                      <p:tavLst>
                                        <p:tav tm="0">
                                          <p:val>
                                            <p:fltVal val="0"/>
                                          </p:val>
                                        </p:tav>
                                        <p:tav tm="100000">
                                          <p:val>
                                            <p:strVal val="#ppt_h"/>
                                          </p:val>
                                        </p:tav>
                                      </p:tavLst>
                                    </p:anim>
                                    <p:animEffect transition="in" filter="fade">
                                      <p:cBhvr>
                                        <p:cTn id="57" dur="500"/>
                                        <p:tgtEl>
                                          <p:spTgt spid="44058"/>
                                        </p:tgtEl>
                                      </p:cBhvr>
                                    </p:animEffect>
                                  </p:childTnLst>
                                </p:cTn>
                              </p:par>
                              <p:par>
                                <p:cTn id="58" presetID="10" presetClass="entr" presetSubtype="0" fill="hold" nodeType="withEffect">
                                  <p:stCondLst>
                                    <p:cond delay="1500"/>
                                  </p:stCondLst>
                                  <p:childTnLst>
                                    <p:set>
                                      <p:cBhvr>
                                        <p:cTn id="59" dur="1" fill="hold">
                                          <p:stCondLst>
                                            <p:cond delay="0"/>
                                          </p:stCondLst>
                                        </p:cTn>
                                        <p:tgtEl>
                                          <p:spTgt spid="44042"/>
                                        </p:tgtEl>
                                        <p:attrNameLst>
                                          <p:attrName>style.visibility</p:attrName>
                                        </p:attrNameLst>
                                      </p:cBhvr>
                                      <p:to>
                                        <p:strVal val="visible"/>
                                      </p:to>
                                    </p:set>
                                    <p:anim calcmode="lin" valueType="num">
                                      <p:cBhvr>
                                        <p:cTn id="60" dur="500" fill="hold"/>
                                        <p:tgtEl>
                                          <p:spTgt spid="44042"/>
                                        </p:tgtEl>
                                        <p:attrNameLst>
                                          <p:attrName>ppt_w</p:attrName>
                                        </p:attrNameLst>
                                      </p:cBhvr>
                                      <p:tavLst>
                                        <p:tav tm="0">
                                          <p:val>
                                            <p:fltVal val="0"/>
                                          </p:val>
                                        </p:tav>
                                        <p:tav tm="100000">
                                          <p:val>
                                            <p:strVal val="#ppt_w"/>
                                          </p:val>
                                        </p:tav>
                                      </p:tavLst>
                                    </p:anim>
                                    <p:anim calcmode="lin" valueType="num">
                                      <p:cBhvr>
                                        <p:cTn id="61" dur="500" fill="hold"/>
                                        <p:tgtEl>
                                          <p:spTgt spid="44042"/>
                                        </p:tgtEl>
                                        <p:attrNameLst>
                                          <p:attrName>ppt_h</p:attrName>
                                        </p:attrNameLst>
                                      </p:cBhvr>
                                      <p:tavLst>
                                        <p:tav tm="0">
                                          <p:val>
                                            <p:fltVal val="0"/>
                                          </p:val>
                                        </p:tav>
                                        <p:tav tm="100000">
                                          <p:val>
                                            <p:strVal val="#ppt_h"/>
                                          </p:val>
                                        </p:tav>
                                      </p:tavLst>
                                    </p:anim>
                                    <p:animEffect transition="in" filter="fade">
                                      <p:cBhvr>
                                        <p:cTn id="62" dur="500"/>
                                        <p:tgtEl>
                                          <p:spTgt spid="44042"/>
                                        </p:tgtEl>
                                      </p:cBhvr>
                                    </p:animEffect>
                                  </p:childTnLst>
                                </p:cTn>
                              </p:par>
                              <p:par>
                                <p:cTn id="63" presetID="10" presetClass="entr" presetSubtype="0" fill="hold" nodeType="withEffect">
                                  <p:stCondLst>
                                    <p:cond delay="1500"/>
                                  </p:stCondLst>
                                  <p:childTnLst>
                                    <p:set>
                                      <p:cBhvr>
                                        <p:cTn id="64" dur="1" fill="hold">
                                          <p:stCondLst>
                                            <p:cond delay="0"/>
                                          </p:stCondLst>
                                        </p:cTn>
                                        <p:tgtEl>
                                          <p:spTgt spid="6"/>
                                        </p:tgtEl>
                                        <p:attrNameLst>
                                          <p:attrName>style.visibility</p:attrName>
                                        </p:attrNameLst>
                                      </p:cBhvr>
                                      <p:to>
                                        <p:strVal val="visible"/>
                                      </p:to>
                                    </p:set>
                                    <p:anim calcmode="lin" valueType="num">
                                      <p:cBhvr>
                                        <p:cTn id="65" dur="500" fill="hold"/>
                                        <p:tgtEl>
                                          <p:spTgt spid="6"/>
                                        </p:tgtEl>
                                        <p:attrNameLst>
                                          <p:attrName>ppt_w</p:attrName>
                                        </p:attrNameLst>
                                      </p:cBhvr>
                                      <p:tavLst>
                                        <p:tav tm="0">
                                          <p:val>
                                            <p:fltVal val="0"/>
                                          </p:val>
                                        </p:tav>
                                        <p:tav tm="100000">
                                          <p:val>
                                            <p:strVal val="#ppt_w"/>
                                          </p:val>
                                        </p:tav>
                                      </p:tavLst>
                                    </p:anim>
                                    <p:anim calcmode="lin" valueType="num">
                                      <p:cBhvr>
                                        <p:cTn id="66" dur="500" fill="hold"/>
                                        <p:tgtEl>
                                          <p:spTgt spid="6"/>
                                        </p:tgtEl>
                                        <p:attrNameLst>
                                          <p:attrName>ppt_h</p:attrName>
                                        </p:attrNameLst>
                                      </p:cBhvr>
                                      <p:tavLst>
                                        <p:tav tm="0">
                                          <p:val>
                                            <p:fltVal val="0"/>
                                          </p:val>
                                        </p:tav>
                                        <p:tav tm="100000">
                                          <p:val>
                                            <p:strVal val="#ppt_h"/>
                                          </p:val>
                                        </p:tav>
                                      </p:tavLst>
                                    </p:anim>
                                    <p:animEffect transition="in" filter="fade">
                                      <p:cBhvr>
                                        <p:cTn id="67" dur="500"/>
                                        <p:tgtEl>
                                          <p:spTgt spid="6"/>
                                        </p:tgtEl>
                                      </p:cBhvr>
                                    </p:animEffect>
                                  </p:childTnLst>
                                </p:cTn>
                              </p:par>
                              <p:par>
                                <p:cTn id="68" presetID="10" presetClass="entr" presetSubtype="0" fill="hold" grpId="0" nodeType="withEffect">
                                  <p:stCondLst>
                                    <p:cond delay="1500"/>
                                  </p:stCondLst>
                                  <p:childTnLst>
                                    <p:set>
                                      <p:cBhvr>
                                        <p:cTn id="69" dur="1" fill="hold">
                                          <p:stCondLst>
                                            <p:cond delay="0"/>
                                          </p:stCondLst>
                                        </p:cTn>
                                        <p:tgtEl>
                                          <p:spTgt spid="44064"/>
                                        </p:tgtEl>
                                        <p:attrNameLst>
                                          <p:attrName>style.visibility</p:attrName>
                                        </p:attrNameLst>
                                      </p:cBhvr>
                                      <p:to>
                                        <p:strVal val="visible"/>
                                      </p:to>
                                    </p:set>
                                    <p:anim calcmode="lin" valueType="num">
                                      <p:cBhvr>
                                        <p:cTn id="70" dur="500" fill="hold"/>
                                        <p:tgtEl>
                                          <p:spTgt spid="44064"/>
                                        </p:tgtEl>
                                        <p:attrNameLst>
                                          <p:attrName>ppt_w</p:attrName>
                                        </p:attrNameLst>
                                      </p:cBhvr>
                                      <p:tavLst>
                                        <p:tav tm="0">
                                          <p:val>
                                            <p:fltVal val="0"/>
                                          </p:val>
                                        </p:tav>
                                        <p:tav tm="100000">
                                          <p:val>
                                            <p:strVal val="#ppt_w"/>
                                          </p:val>
                                        </p:tav>
                                      </p:tavLst>
                                    </p:anim>
                                    <p:anim calcmode="lin" valueType="num">
                                      <p:cBhvr>
                                        <p:cTn id="71" dur="500" fill="hold"/>
                                        <p:tgtEl>
                                          <p:spTgt spid="44064"/>
                                        </p:tgtEl>
                                        <p:attrNameLst>
                                          <p:attrName>ppt_h</p:attrName>
                                        </p:attrNameLst>
                                      </p:cBhvr>
                                      <p:tavLst>
                                        <p:tav tm="0">
                                          <p:val>
                                            <p:fltVal val="0"/>
                                          </p:val>
                                        </p:tav>
                                        <p:tav tm="100000">
                                          <p:val>
                                            <p:strVal val="#ppt_h"/>
                                          </p:val>
                                        </p:tav>
                                      </p:tavLst>
                                    </p:anim>
                                    <p:animEffect transition="in" filter="fade">
                                      <p:cBhvr>
                                        <p:cTn id="72" dur="500"/>
                                        <p:tgtEl>
                                          <p:spTgt spid="44064"/>
                                        </p:tgtEl>
                                      </p:cBhvr>
                                    </p:animEffect>
                                  </p:childTnLst>
                                </p:cTn>
                              </p:par>
                              <p:par>
                                <p:cTn id="73" presetID="10" presetClass="entr" presetSubtype="0" fill="hold" grpId="0" nodeType="withEffect">
                                  <p:stCondLst>
                                    <p:cond delay="1500"/>
                                  </p:stCondLst>
                                  <p:childTnLst>
                                    <p:set>
                                      <p:cBhvr>
                                        <p:cTn id="74" dur="1" fill="hold">
                                          <p:stCondLst>
                                            <p:cond delay="0"/>
                                          </p:stCondLst>
                                        </p:cTn>
                                        <p:tgtEl>
                                          <p:spTgt spid="44065"/>
                                        </p:tgtEl>
                                        <p:attrNameLst>
                                          <p:attrName>style.visibility</p:attrName>
                                        </p:attrNameLst>
                                      </p:cBhvr>
                                      <p:to>
                                        <p:strVal val="visible"/>
                                      </p:to>
                                    </p:set>
                                    <p:anim calcmode="lin" valueType="num">
                                      <p:cBhvr>
                                        <p:cTn id="75" dur="500" fill="hold"/>
                                        <p:tgtEl>
                                          <p:spTgt spid="44065"/>
                                        </p:tgtEl>
                                        <p:attrNameLst>
                                          <p:attrName>ppt_w</p:attrName>
                                        </p:attrNameLst>
                                      </p:cBhvr>
                                      <p:tavLst>
                                        <p:tav tm="0">
                                          <p:val>
                                            <p:fltVal val="0"/>
                                          </p:val>
                                        </p:tav>
                                        <p:tav tm="100000">
                                          <p:val>
                                            <p:strVal val="#ppt_w"/>
                                          </p:val>
                                        </p:tav>
                                      </p:tavLst>
                                    </p:anim>
                                    <p:anim calcmode="lin" valueType="num">
                                      <p:cBhvr>
                                        <p:cTn id="76" dur="500" fill="hold"/>
                                        <p:tgtEl>
                                          <p:spTgt spid="44065"/>
                                        </p:tgtEl>
                                        <p:attrNameLst>
                                          <p:attrName>ppt_h</p:attrName>
                                        </p:attrNameLst>
                                      </p:cBhvr>
                                      <p:tavLst>
                                        <p:tav tm="0">
                                          <p:val>
                                            <p:fltVal val="0"/>
                                          </p:val>
                                        </p:tav>
                                        <p:tav tm="100000">
                                          <p:val>
                                            <p:strVal val="#ppt_h"/>
                                          </p:val>
                                        </p:tav>
                                      </p:tavLst>
                                    </p:anim>
                                    <p:animEffect transition="in" filter="fade">
                                      <p:cBhvr>
                                        <p:cTn id="77" dur="500"/>
                                        <p:tgtEl>
                                          <p:spTgt spid="44065"/>
                                        </p:tgtEl>
                                      </p:cBhvr>
                                    </p:animEffect>
                                  </p:childTnLst>
                                </p:cTn>
                              </p:par>
                              <p:par>
                                <p:cTn id="78" presetID="10" presetClass="entr" presetSubtype="0" fill="hold" grpId="0" nodeType="withEffect">
                                  <p:stCondLst>
                                    <p:cond delay="1500"/>
                                  </p:stCondLst>
                                  <p:childTnLst>
                                    <p:set>
                                      <p:cBhvr>
                                        <p:cTn id="79" dur="1" fill="hold">
                                          <p:stCondLst>
                                            <p:cond delay="0"/>
                                          </p:stCondLst>
                                        </p:cTn>
                                        <p:tgtEl>
                                          <p:spTgt spid="44063"/>
                                        </p:tgtEl>
                                        <p:attrNameLst>
                                          <p:attrName>style.visibility</p:attrName>
                                        </p:attrNameLst>
                                      </p:cBhvr>
                                      <p:to>
                                        <p:strVal val="visible"/>
                                      </p:to>
                                    </p:set>
                                    <p:anim calcmode="lin" valueType="num">
                                      <p:cBhvr>
                                        <p:cTn id="80" dur="500" fill="hold"/>
                                        <p:tgtEl>
                                          <p:spTgt spid="44063"/>
                                        </p:tgtEl>
                                        <p:attrNameLst>
                                          <p:attrName>ppt_w</p:attrName>
                                        </p:attrNameLst>
                                      </p:cBhvr>
                                      <p:tavLst>
                                        <p:tav tm="0">
                                          <p:val>
                                            <p:fltVal val="0"/>
                                          </p:val>
                                        </p:tav>
                                        <p:tav tm="100000">
                                          <p:val>
                                            <p:strVal val="#ppt_w"/>
                                          </p:val>
                                        </p:tav>
                                      </p:tavLst>
                                    </p:anim>
                                    <p:anim calcmode="lin" valueType="num">
                                      <p:cBhvr>
                                        <p:cTn id="81" dur="500" fill="hold"/>
                                        <p:tgtEl>
                                          <p:spTgt spid="44063"/>
                                        </p:tgtEl>
                                        <p:attrNameLst>
                                          <p:attrName>ppt_h</p:attrName>
                                        </p:attrNameLst>
                                      </p:cBhvr>
                                      <p:tavLst>
                                        <p:tav tm="0">
                                          <p:val>
                                            <p:fltVal val="0"/>
                                          </p:val>
                                        </p:tav>
                                        <p:tav tm="100000">
                                          <p:val>
                                            <p:strVal val="#ppt_h"/>
                                          </p:val>
                                        </p:tav>
                                      </p:tavLst>
                                    </p:anim>
                                    <p:animEffect transition="in" filter="fade">
                                      <p:cBhvr>
                                        <p:cTn id="82" dur="500"/>
                                        <p:tgtEl>
                                          <p:spTgt spid="44063"/>
                                        </p:tgtEl>
                                      </p:cBhvr>
                                    </p:animEffect>
                                  </p:childTnLst>
                                </p:cTn>
                              </p:par>
                              <p:par>
                                <p:cTn id="83" presetID="10" presetClass="entr" presetSubtype="0" fill="hold" nodeType="withEffect">
                                  <p:stCondLst>
                                    <p:cond delay="2000"/>
                                  </p:stCondLst>
                                  <p:childTnLst>
                                    <p:set>
                                      <p:cBhvr>
                                        <p:cTn id="84" dur="1" fill="hold">
                                          <p:stCondLst>
                                            <p:cond delay="0"/>
                                          </p:stCondLst>
                                        </p:cTn>
                                        <p:tgtEl>
                                          <p:spTgt spid="44043"/>
                                        </p:tgtEl>
                                        <p:attrNameLst>
                                          <p:attrName>style.visibility</p:attrName>
                                        </p:attrNameLst>
                                      </p:cBhvr>
                                      <p:to>
                                        <p:strVal val="visible"/>
                                      </p:to>
                                    </p:set>
                                    <p:anim calcmode="lin" valueType="num">
                                      <p:cBhvr>
                                        <p:cTn id="85" dur="500" fill="hold"/>
                                        <p:tgtEl>
                                          <p:spTgt spid="44043"/>
                                        </p:tgtEl>
                                        <p:attrNameLst>
                                          <p:attrName>ppt_w</p:attrName>
                                        </p:attrNameLst>
                                      </p:cBhvr>
                                      <p:tavLst>
                                        <p:tav tm="0">
                                          <p:val>
                                            <p:fltVal val="0"/>
                                          </p:val>
                                        </p:tav>
                                        <p:tav tm="100000">
                                          <p:val>
                                            <p:strVal val="#ppt_w"/>
                                          </p:val>
                                        </p:tav>
                                      </p:tavLst>
                                    </p:anim>
                                    <p:anim calcmode="lin" valueType="num">
                                      <p:cBhvr>
                                        <p:cTn id="86" dur="500" fill="hold"/>
                                        <p:tgtEl>
                                          <p:spTgt spid="44043"/>
                                        </p:tgtEl>
                                        <p:attrNameLst>
                                          <p:attrName>ppt_h</p:attrName>
                                        </p:attrNameLst>
                                      </p:cBhvr>
                                      <p:tavLst>
                                        <p:tav tm="0">
                                          <p:val>
                                            <p:fltVal val="0"/>
                                          </p:val>
                                        </p:tav>
                                        <p:tav tm="100000">
                                          <p:val>
                                            <p:strVal val="#ppt_h"/>
                                          </p:val>
                                        </p:tav>
                                      </p:tavLst>
                                    </p:anim>
                                    <p:animEffect transition="in" filter="fade">
                                      <p:cBhvr>
                                        <p:cTn id="87" dur="500"/>
                                        <p:tgtEl>
                                          <p:spTgt spid="44043"/>
                                        </p:tgtEl>
                                      </p:cBhvr>
                                    </p:animEffect>
                                  </p:childTnLst>
                                </p:cTn>
                              </p:par>
                              <p:par>
                                <p:cTn id="88" presetID="10" presetClass="entr" presetSubtype="0" fill="hold" grpId="0" nodeType="withEffect">
                                  <p:stCondLst>
                                    <p:cond delay="2000"/>
                                  </p:stCondLst>
                                  <p:childTnLst>
                                    <p:set>
                                      <p:cBhvr>
                                        <p:cTn id="89" dur="1" fill="hold">
                                          <p:stCondLst>
                                            <p:cond delay="0"/>
                                          </p:stCondLst>
                                        </p:cTn>
                                        <p:tgtEl>
                                          <p:spTgt spid="44066"/>
                                        </p:tgtEl>
                                        <p:attrNameLst>
                                          <p:attrName>style.visibility</p:attrName>
                                        </p:attrNameLst>
                                      </p:cBhvr>
                                      <p:to>
                                        <p:strVal val="visible"/>
                                      </p:to>
                                    </p:set>
                                    <p:anim calcmode="lin" valueType="num">
                                      <p:cBhvr>
                                        <p:cTn id="90" dur="500" fill="hold"/>
                                        <p:tgtEl>
                                          <p:spTgt spid="44066"/>
                                        </p:tgtEl>
                                        <p:attrNameLst>
                                          <p:attrName>ppt_w</p:attrName>
                                        </p:attrNameLst>
                                      </p:cBhvr>
                                      <p:tavLst>
                                        <p:tav tm="0">
                                          <p:val>
                                            <p:fltVal val="0"/>
                                          </p:val>
                                        </p:tav>
                                        <p:tav tm="100000">
                                          <p:val>
                                            <p:strVal val="#ppt_w"/>
                                          </p:val>
                                        </p:tav>
                                      </p:tavLst>
                                    </p:anim>
                                    <p:anim calcmode="lin" valueType="num">
                                      <p:cBhvr>
                                        <p:cTn id="91" dur="500" fill="hold"/>
                                        <p:tgtEl>
                                          <p:spTgt spid="44066"/>
                                        </p:tgtEl>
                                        <p:attrNameLst>
                                          <p:attrName>ppt_h</p:attrName>
                                        </p:attrNameLst>
                                      </p:cBhvr>
                                      <p:tavLst>
                                        <p:tav tm="0">
                                          <p:val>
                                            <p:fltVal val="0"/>
                                          </p:val>
                                        </p:tav>
                                        <p:tav tm="100000">
                                          <p:val>
                                            <p:strVal val="#ppt_h"/>
                                          </p:val>
                                        </p:tav>
                                      </p:tavLst>
                                    </p:anim>
                                    <p:animEffect transition="in" filter="fade">
                                      <p:cBhvr>
                                        <p:cTn id="92" dur="500"/>
                                        <p:tgtEl>
                                          <p:spTgt spid="44066"/>
                                        </p:tgtEl>
                                      </p:cBhvr>
                                    </p:animEffect>
                                  </p:childTnLst>
                                </p:cTn>
                              </p:par>
                              <p:par>
                                <p:cTn id="93" presetID="10" presetClass="entr" presetSubtype="0" fill="hold" grpId="0" nodeType="withEffect">
                                  <p:stCondLst>
                                    <p:cond delay="2000"/>
                                  </p:stCondLst>
                                  <p:childTnLst>
                                    <p:set>
                                      <p:cBhvr>
                                        <p:cTn id="94" dur="1" fill="hold">
                                          <p:stCondLst>
                                            <p:cond delay="0"/>
                                          </p:stCondLst>
                                        </p:cTn>
                                        <p:tgtEl>
                                          <p:spTgt spid="44067"/>
                                        </p:tgtEl>
                                        <p:attrNameLst>
                                          <p:attrName>style.visibility</p:attrName>
                                        </p:attrNameLst>
                                      </p:cBhvr>
                                      <p:to>
                                        <p:strVal val="visible"/>
                                      </p:to>
                                    </p:set>
                                    <p:anim calcmode="lin" valueType="num">
                                      <p:cBhvr>
                                        <p:cTn id="95" dur="500" fill="hold"/>
                                        <p:tgtEl>
                                          <p:spTgt spid="44067"/>
                                        </p:tgtEl>
                                        <p:attrNameLst>
                                          <p:attrName>ppt_w</p:attrName>
                                        </p:attrNameLst>
                                      </p:cBhvr>
                                      <p:tavLst>
                                        <p:tav tm="0">
                                          <p:val>
                                            <p:fltVal val="0"/>
                                          </p:val>
                                        </p:tav>
                                        <p:tav tm="100000">
                                          <p:val>
                                            <p:strVal val="#ppt_w"/>
                                          </p:val>
                                        </p:tav>
                                      </p:tavLst>
                                    </p:anim>
                                    <p:anim calcmode="lin" valueType="num">
                                      <p:cBhvr>
                                        <p:cTn id="96" dur="500" fill="hold"/>
                                        <p:tgtEl>
                                          <p:spTgt spid="44067"/>
                                        </p:tgtEl>
                                        <p:attrNameLst>
                                          <p:attrName>ppt_h</p:attrName>
                                        </p:attrNameLst>
                                      </p:cBhvr>
                                      <p:tavLst>
                                        <p:tav tm="0">
                                          <p:val>
                                            <p:fltVal val="0"/>
                                          </p:val>
                                        </p:tav>
                                        <p:tav tm="100000">
                                          <p:val>
                                            <p:strVal val="#ppt_h"/>
                                          </p:val>
                                        </p:tav>
                                      </p:tavLst>
                                    </p:anim>
                                    <p:animEffect transition="in" filter="fade">
                                      <p:cBhvr>
                                        <p:cTn id="97" dur="500"/>
                                        <p:tgtEl>
                                          <p:spTgt spid="44067"/>
                                        </p:tgtEl>
                                      </p:cBhvr>
                                    </p:animEffect>
                                  </p:childTnLst>
                                </p:cTn>
                              </p:par>
                              <p:par>
                                <p:cTn id="98" presetID="10" presetClass="entr" presetSubtype="0" fill="hold" nodeType="withEffect">
                                  <p:stCondLst>
                                    <p:cond delay="2000"/>
                                  </p:stCondLst>
                                  <p:childTnLst>
                                    <p:set>
                                      <p:cBhvr>
                                        <p:cTn id="99" dur="1" fill="hold">
                                          <p:stCondLst>
                                            <p:cond delay="0"/>
                                          </p:stCondLst>
                                        </p:cTn>
                                        <p:tgtEl>
                                          <p:spTgt spid="7"/>
                                        </p:tgtEl>
                                        <p:attrNameLst>
                                          <p:attrName>style.visibility</p:attrName>
                                        </p:attrNameLst>
                                      </p:cBhvr>
                                      <p:to>
                                        <p:strVal val="visible"/>
                                      </p:to>
                                    </p:set>
                                    <p:anim calcmode="lin" valueType="num">
                                      <p:cBhvr>
                                        <p:cTn id="100" dur="500" fill="hold"/>
                                        <p:tgtEl>
                                          <p:spTgt spid="7"/>
                                        </p:tgtEl>
                                        <p:attrNameLst>
                                          <p:attrName>ppt_w</p:attrName>
                                        </p:attrNameLst>
                                      </p:cBhvr>
                                      <p:tavLst>
                                        <p:tav tm="0">
                                          <p:val>
                                            <p:fltVal val="0"/>
                                          </p:val>
                                        </p:tav>
                                        <p:tav tm="100000">
                                          <p:val>
                                            <p:strVal val="#ppt_w"/>
                                          </p:val>
                                        </p:tav>
                                      </p:tavLst>
                                    </p:anim>
                                    <p:anim calcmode="lin" valueType="num">
                                      <p:cBhvr>
                                        <p:cTn id="101" dur="500" fill="hold"/>
                                        <p:tgtEl>
                                          <p:spTgt spid="7"/>
                                        </p:tgtEl>
                                        <p:attrNameLst>
                                          <p:attrName>ppt_h</p:attrName>
                                        </p:attrNameLst>
                                      </p:cBhvr>
                                      <p:tavLst>
                                        <p:tav tm="0">
                                          <p:val>
                                            <p:fltVal val="0"/>
                                          </p:val>
                                        </p:tav>
                                        <p:tav tm="100000">
                                          <p:val>
                                            <p:strVal val="#ppt_h"/>
                                          </p:val>
                                        </p:tav>
                                      </p:tavLst>
                                    </p:anim>
                                    <p:animEffect transition="in" filter="fade">
                                      <p:cBhvr>
                                        <p:cTn id="102" dur="500"/>
                                        <p:tgtEl>
                                          <p:spTgt spid="7"/>
                                        </p:tgtEl>
                                      </p:cBhvr>
                                    </p:animEffect>
                                  </p:childTnLst>
                                </p:cTn>
                              </p:par>
                              <p:par>
                                <p:cTn id="103" presetID="10" presetClass="entr" presetSubtype="0" fill="hold" grpId="0" nodeType="withEffect">
                                  <p:stCondLst>
                                    <p:cond delay="2000"/>
                                  </p:stCondLst>
                                  <p:childTnLst>
                                    <p:set>
                                      <p:cBhvr>
                                        <p:cTn id="104" dur="1" fill="hold">
                                          <p:stCondLst>
                                            <p:cond delay="0"/>
                                          </p:stCondLst>
                                        </p:cTn>
                                        <p:tgtEl>
                                          <p:spTgt spid="44068"/>
                                        </p:tgtEl>
                                        <p:attrNameLst>
                                          <p:attrName>style.visibility</p:attrName>
                                        </p:attrNameLst>
                                      </p:cBhvr>
                                      <p:to>
                                        <p:strVal val="visible"/>
                                      </p:to>
                                    </p:set>
                                    <p:anim calcmode="lin" valueType="num">
                                      <p:cBhvr>
                                        <p:cTn id="105" dur="500" fill="hold"/>
                                        <p:tgtEl>
                                          <p:spTgt spid="44068"/>
                                        </p:tgtEl>
                                        <p:attrNameLst>
                                          <p:attrName>ppt_w</p:attrName>
                                        </p:attrNameLst>
                                      </p:cBhvr>
                                      <p:tavLst>
                                        <p:tav tm="0">
                                          <p:val>
                                            <p:fltVal val="0"/>
                                          </p:val>
                                        </p:tav>
                                        <p:tav tm="100000">
                                          <p:val>
                                            <p:strVal val="#ppt_w"/>
                                          </p:val>
                                        </p:tav>
                                      </p:tavLst>
                                    </p:anim>
                                    <p:anim calcmode="lin" valueType="num">
                                      <p:cBhvr>
                                        <p:cTn id="106" dur="500" fill="hold"/>
                                        <p:tgtEl>
                                          <p:spTgt spid="44068"/>
                                        </p:tgtEl>
                                        <p:attrNameLst>
                                          <p:attrName>ppt_h</p:attrName>
                                        </p:attrNameLst>
                                      </p:cBhvr>
                                      <p:tavLst>
                                        <p:tav tm="0">
                                          <p:val>
                                            <p:fltVal val="0"/>
                                          </p:val>
                                        </p:tav>
                                        <p:tav tm="100000">
                                          <p:val>
                                            <p:strVal val="#ppt_h"/>
                                          </p:val>
                                        </p:tav>
                                      </p:tavLst>
                                    </p:anim>
                                    <p:animEffect transition="in" filter="fade">
                                      <p:cBhvr>
                                        <p:cTn id="107" dur="500"/>
                                        <p:tgtEl>
                                          <p:spTgt spid="440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49" grpId="0"/>
      <p:bldP spid="44050" grpId="0"/>
      <p:bldP spid="44051" grpId="0"/>
      <p:bldP spid="44056" grpId="0"/>
      <p:bldP spid="44057" grpId="0"/>
      <p:bldP spid="44058" grpId="0"/>
      <p:bldP spid="44063" grpId="0"/>
      <p:bldP spid="44064" grpId="0"/>
      <p:bldP spid="44065" grpId="0"/>
      <p:bldP spid="44066" grpId="0"/>
      <p:bldP spid="44067" grpId="0"/>
      <p:bldP spid="4406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组合 15"/>
          <p:cNvGrpSpPr/>
          <p:nvPr/>
        </p:nvGrpSpPr>
        <p:grpSpPr>
          <a:xfrm>
            <a:off x="13335" y="461645"/>
            <a:ext cx="3732624" cy="384810"/>
            <a:chOff x="21" y="968"/>
            <a:chExt cx="6944" cy="606"/>
          </a:xfrm>
        </p:grpSpPr>
        <p:grpSp>
          <p:nvGrpSpPr>
            <p:cNvPr id="41" name="组合 40"/>
            <p:cNvGrpSpPr/>
            <p:nvPr/>
          </p:nvGrpSpPr>
          <p:grpSpPr>
            <a:xfrm>
              <a:off x="21" y="1033"/>
              <a:ext cx="1091" cy="415"/>
              <a:chOff x="3588469" y="123478"/>
              <a:chExt cx="1964109" cy="892522"/>
            </a:xfrm>
          </p:grpSpPr>
          <p:cxnSp>
            <p:nvCxnSpPr>
              <p:cNvPr id="42" name="直接连接符 41"/>
              <p:cNvCxnSpPr/>
              <p:nvPr/>
            </p:nvCxnSpPr>
            <p:spPr>
              <a:xfrm>
                <a:off x="3588469" y="123478"/>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69" name="直接连接符 68"/>
              <p:cNvCxnSpPr/>
              <p:nvPr/>
            </p:nvCxnSpPr>
            <p:spPr>
              <a:xfrm>
                <a:off x="3594100" y="254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0" name="直接连接符 69"/>
              <p:cNvCxnSpPr/>
              <p:nvPr/>
            </p:nvCxnSpPr>
            <p:spPr>
              <a:xfrm>
                <a:off x="3594100" y="381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1" name="直接连接符 70"/>
              <p:cNvCxnSpPr/>
              <p:nvPr/>
            </p:nvCxnSpPr>
            <p:spPr>
              <a:xfrm>
                <a:off x="3594100" y="508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2" name="直接连接符 71"/>
              <p:cNvCxnSpPr/>
              <p:nvPr/>
            </p:nvCxnSpPr>
            <p:spPr>
              <a:xfrm>
                <a:off x="3594100" y="635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3" name="直接连接符 72"/>
              <p:cNvCxnSpPr/>
              <p:nvPr/>
            </p:nvCxnSpPr>
            <p:spPr>
              <a:xfrm>
                <a:off x="3594100" y="762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4" name="直接连接符 73"/>
              <p:cNvCxnSpPr/>
              <p:nvPr/>
            </p:nvCxnSpPr>
            <p:spPr>
              <a:xfrm>
                <a:off x="3594100" y="889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5" name="直接连接符 74"/>
              <p:cNvCxnSpPr/>
              <p:nvPr/>
            </p:nvCxnSpPr>
            <p:spPr>
              <a:xfrm>
                <a:off x="3594100" y="1016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sp>
          <p:nvSpPr>
            <p:cNvPr id="20" name="矩形 19"/>
            <p:cNvSpPr/>
            <p:nvPr/>
          </p:nvSpPr>
          <p:spPr>
            <a:xfrm>
              <a:off x="1109" y="968"/>
              <a:ext cx="5856" cy="606"/>
            </a:xfrm>
            <a:prstGeom prst="rect">
              <a:avLst/>
            </a:prstGeom>
          </p:spPr>
          <p:txBody>
            <a:bodyPr wrap="square">
              <a:spAutoFit/>
            </a:bodyPr>
            <a:lstStyle/>
            <a:p>
              <a:pPr lvl="0" indent="0" eaLnBrk="0" hangingPunct="0"/>
              <a:r>
                <a:rPr lang="en-US" altLang="zh-CN" b="1" dirty="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1.2</a:t>
              </a:r>
              <a:r>
                <a:rPr lang="zh-CN" altLang="en-US" b="1" dirty="0">
                  <a:latin typeface="微软雅黑" panose="020B0503020204020204" pitchFamily="34" charset="-122"/>
                  <a:ea typeface="微软雅黑" panose="020B0503020204020204" pitchFamily="34" charset="-122"/>
                  <a:sym typeface="微软雅黑" panose="020B0503020204020204" pitchFamily="34" charset="-122"/>
                </a:rPr>
                <a:t>纸票信息登记的要求</a:t>
              </a:r>
              <a:endParaRPr lang="zh-CN" altLang="en-US" dirty="0">
                <a:solidFill>
                  <a:schemeClr val="bg1">
                    <a:lumMod val="50000"/>
                  </a:schemeClr>
                </a:solidFill>
                <a:latin typeface="微软雅黑" panose="020B0503020204020204" pitchFamily="34" charset="-122"/>
                <a:ea typeface="微软雅黑" panose="020B0503020204020204" pitchFamily="34" charset="-122"/>
              </a:endParaRPr>
            </a:p>
          </p:txBody>
        </p:sp>
      </p:grpSp>
      <p:sp>
        <p:nvSpPr>
          <p:cNvPr id="12290" name="稻壳儿小白白(http://dwz.cn/Wu2UP)"/>
          <p:cNvSpPr>
            <a:spLocks noChangeShapeType="1"/>
          </p:cNvSpPr>
          <p:nvPr/>
        </p:nvSpPr>
        <p:spPr bwMode="auto">
          <a:xfrm flipV="1">
            <a:off x="1150144" y="2678906"/>
            <a:ext cx="6874669" cy="0"/>
          </a:xfrm>
          <a:prstGeom prst="line">
            <a:avLst/>
          </a:prstGeom>
          <a:noFill/>
          <a:ln w="12700">
            <a:solidFill>
              <a:schemeClr val="bg1">
                <a:lumMod val="65000"/>
              </a:schemeClr>
            </a:solidFill>
            <a:round/>
          </a:ln>
          <a:extLst>
            <a:ext uri="{909E8E84-426E-40DD-AFC4-6F175D3DCCD1}">
              <a14:hiddenFill xmlns:a14="http://schemas.microsoft.com/office/drawing/2010/main">
                <a:noFill/>
              </a14:hiddenFill>
            </a:ext>
          </a:extLst>
        </p:spPr>
        <p:txBody>
          <a:bodyPr lIns="0" tIns="0" rIns="0" bIns="0" anchor="ctr"/>
          <a:lstStyle/>
          <a:p>
            <a:endParaRPr lang="zh-CN" altLang="en-US"/>
          </a:p>
        </p:txBody>
      </p:sp>
      <p:sp>
        <p:nvSpPr>
          <p:cNvPr id="12291" name="稻壳儿小白白(http://dwz.cn/Wu2UP)"/>
          <p:cNvSpPr>
            <a:spLocks noChangeShapeType="1"/>
          </p:cNvSpPr>
          <p:nvPr/>
        </p:nvSpPr>
        <p:spPr bwMode="auto">
          <a:xfrm flipV="1">
            <a:off x="4404122" y="1275160"/>
            <a:ext cx="0" cy="3015853"/>
          </a:xfrm>
          <a:prstGeom prst="line">
            <a:avLst/>
          </a:prstGeom>
          <a:noFill/>
          <a:ln w="12700">
            <a:solidFill>
              <a:schemeClr val="bg1">
                <a:lumMod val="65000"/>
              </a:schemeClr>
            </a:solidFill>
            <a:round/>
          </a:ln>
          <a:extLst>
            <a:ext uri="{909E8E84-426E-40DD-AFC4-6F175D3DCCD1}">
              <a14:hiddenFill xmlns:a14="http://schemas.microsoft.com/office/drawing/2010/main">
                <a:noFill/>
              </a14:hiddenFill>
            </a:ext>
          </a:extLst>
        </p:spPr>
        <p:txBody>
          <a:bodyPr lIns="0" tIns="0" rIns="0" bIns="0" anchor="ctr"/>
          <a:lstStyle/>
          <a:p>
            <a:endParaRPr lang="zh-CN" altLang="en-US"/>
          </a:p>
        </p:txBody>
      </p:sp>
      <p:sp>
        <p:nvSpPr>
          <p:cNvPr id="12292" name="稻壳儿小白白(http://dwz.cn/Wu2UP)"/>
          <p:cNvSpPr>
            <a:spLocks noChangeArrowheads="1"/>
          </p:cNvSpPr>
          <p:nvPr/>
        </p:nvSpPr>
        <p:spPr bwMode="auto">
          <a:xfrm>
            <a:off x="1129904" y="1531144"/>
            <a:ext cx="685800" cy="685800"/>
          </a:xfrm>
          <a:prstGeom prst="ellipse">
            <a:avLst/>
          </a:prstGeom>
          <a:solidFill>
            <a:schemeClr val="tx1">
              <a:lumMod val="65000"/>
              <a:lumOff val="35000"/>
            </a:schemeClr>
          </a:solidFill>
          <a:ln>
            <a:noFill/>
          </a:ln>
          <a:extLst>
            <a:ext uri="{91240B29-F687-4F45-9708-019B960494DF}">
              <a14:hiddenLine xmlns:a14="http://schemas.microsoft.com/office/drawing/2010/main" w="9525">
                <a:solidFill>
                  <a:srgbClr val="000000"/>
                </a:solidFill>
                <a:round/>
              </a14:hiddenLine>
            </a:ext>
          </a:extLst>
        </p:spPr>
        <p:txBody>
          <a:bodyPr lIns="68580" tIns="34290" rIns="68580" bIns="34290" anchor="ctr"/>
          <a:lstStyle>
            <a:lvl1pPr>
              <a:defRPr>
                <a:solidFill>
                  <a:schemeClr val="tx1"/>
                </a:solidFill>
                <a:latin typeface="Arial" panose="020B0604020202020204" pitchFamily="34" charset="0"/>
                <a:ea typeface="微软雅黑" panose="020B0503020204020204" pitchFamily="34" charset="-122"/>
              </a:defRPr>
            </a:lvl1pPr>
            <a:lvl2pPr marL="742950" indent="-285750">
              <a:defRPr>
                <a:solidFill>
                  <a:schemeClr val="tx1"/>
                </a:solidFill>
                <a:latin typeface="Arial" panose="020B0604020202020204" pitchFamily="34" charset="0"/>
                <a:ea typeface="微软雅黑" panose="020B0503020204020204" pitchFamily="34" charset="-122"/>
              </a:defRPr>
            </a:lvl2pPr>
            <a:lvl3pPr marL="1143000" indent="-228600">
              <a:defRPr>
                <a:solidFill>
                  <a:schemeClr val="tx1"/>
                </a:solidFill>
                <a:latin typeface="Arial" panose="020B0604020202020204" pitchFamily="34" charset="0"/>
                <a:ea typeface="微软雅黑" panose="020B0503020204020204" pitchFamily="34" charset="-122"/>
              </a:defRPr>
            </a:lvl3pPr>
            <a:lvl4pPr marL="1600200" indent="-228600">
              <a:defRPr>
                <a:solidFill>
                  <a:schemeClr val="tx1"/>
                </a:solidFill>
                <a:latin typeface="Arial" panose="020B0604020202020204" pitchFamily="34" charset="0"/>
                <a:ea typeface="微软雅黑" panose="020B0503020204020204" pitchFamily="34" charset="-122"/>
              </a:defRPr>
            </a:lvl4pPr>
            <a:lvl5pPr marL="2057400" indent="-228600">
              <a:defRPr>
                <a:solidFill>
                  <a:schemeClr val="tx1"/>
                </a:solidFill>
                <a:latin typeface="Arial" panose="020B060402020202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9pPr>
          </a:lstStyle>
          <a:p>
            <a:pPr algn="ctr" eaLnBrk="1" hangingPunct="1">
              <a:buFont typeface="Arial" panose="020B0604020202020204" pitchFamily="34" charset="0"/>
              <a:buNone/>
            </a:pPr>
            <a:endParaRPr lang="zh-CN" altLang="en-US">
              <a:solidFill>
                <a:srgbClr val="FFFFFF"/>
              </a:solidFill>
              <a:latin typeface="微软雅黑" panose="020B0503020204020204" pitchFamily="34" charset="-122"/>
              <a:sym typeface="Arial" panose="020B0604020202020204" pitchFamily="34" charset="0"/>
            </a:endParaRPr>
          </a:p>
        </p:txBody>
      </p:sp>
      <p:sp>
        <p:nvSpPr>
          <p:cNvPr id="12293" name="稻壳儿小白白(http://dwz.cn/Wu2UP)"/>
          <p:cNvSpPr>
            <a:spLocks noChangeArrowheads="1"/>
          </p:cNvSpPr>
          <p:nvPr/>
        </p:nvSpPr>
        <p:spPr bwMode="auto">
          <a:xfrm>
            <a:off x="4702969" y="1501379"/>
            <a:ext cx="685800" cy="685800"/>
          </a:xfrm>
          <a:prstGeom prst="ellipse">
            <a:avLst/>
          </a:prstGeom>
          <a:solidFill>
            <a:schemeClr val="tx1">
              <a:lumMod val="65000"/>
              <a:lumOff val="35000"/>
            </a:schemeClr>
          </a:solidFill>
          <a:ln>
            <a:noFill/>
          </a:ln>
          <a:extLst>
            <a:ext uri="{91240B29-F687-4F45-9708-019B960494DF}">
              <a14:hiddenLine xmlns:a14="http://schemas.microsoft.com/office/drawing/2010/main" w="9525">
                <a:solidFill>
                  <a:srgbClr val="000000"/>
                </a:solidFill>
                <a:round/>
              </a14:hiddenLine>
            </a:ext>
          </a:extLst>
        </p:spPr>
        <p:txBody>
          <a:bodyPr lIns="68580" tIns="34290" rIns="68580" bIns="34290" anchor="ctr"/>
          <a:lstStyle>
            <a:lvl1pPr>
              <a:defRPr>
                <a:solidFill>
                  <a:schemeClr val="tx1"/>
                </a:solidFill>
                <a:latin typeface="Arial" panose="020B0604020202020204" pitchFamily="34" charset="0"/>
                <a:ea typeface="微软雅黑" panose="020B0503020204020204" pitchFamily="34" charset="-122"/>
              </a:defRPr>
            </a:lvl1pPr>
            <a:lvl2pPr marL="742950" indent="-285750">
              <a:defRPr>
                <a:solidFill>
                  <a:schemeClr val="tx1"/>
                </a:solidFill>
                <a:latin typeface="Arial" panose="020B0604020202020204" pitchFamily="34" charset="0"/>
                <a:ea typeface="微软雅黑" panose="020B0503020204020204" pitchFamily="34" charset="-122"/>
              </a:defRPr>
            </a:lvl2pPr>
            <a:lvl3pPr marL="1143000" indent="-228600">
              <a:defRPr>
                <a:solidFill>
                  <a:schemeClr val="tx1"/>
                </a:solidFill>
                <a:latin typeface="Arial" panose="020B0604020202020204" pitchFamily="34" charset="0"/>
                <a:ea typeface="微软雅黑" panose="020B0503020204020204" pitchFamily="34" charset="-122"/>
              </a:defRPr>
            </a:lvl3pPr>
            <a:lvl4pPr marL="1600200" indent="-228600">
              <a:defRPr>
                <a:solidFill>
                  <a:schemeClr val="tx1"/>
                </a:solidFill>
                <a:latin typeface="Arial" panose="020B0604020202020204" pitchFamily="34" charset="0"/>
                <a:ea typeface="微软雅黑" panose="020B0503020204020204" pitchFamily="34" charset="-122"/>
              </a:defRPr>
            </a:lvl4pPr>
            <a:lvl5pPr marL="2057400" indent="-228600">
              <a:defRPr>
                <a:solidFill>
                  <a:schemeClr val="tx1"/>
                </a:solidFill>
                <a:latin typeface="Arial" panose="020B060402020202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9pPr>
          </a:lstStyle>
          <a:p>
            <a:pPr algn="ctr" eaLnBrk="1" hangingPunct="1">
              <a:buFont typeface="Arial" panose="020B0604020202020204" pitchFamily="34" charset="0"/>
              <a:buNone/>
            </a:pPr>
            <a:endParaRPr lang="zh-CN" altLang="en-US">
              <a:solidFill>
                <a:srgbClr val="FFFFFF"/>
              </a:solidFill>
              <a:latin typeface="微软雅黑" panose="020B0503020204020204" pitchFamily="34" charset="-122"/>
              <a:sym typeface="Arial" panose="020B0604020202020204" pitchFamily="34" charset="0"/>
            </a:endParaRPr>
          </a:p>
        </p:txBody>
      </p:sp>
      <p:sp>
        <p:nvSpPr>
          <p:cNvPr id="12294" name="稻壳儿小白白(http://dwz.cn/Wu2UP)"/>
          <p:cNvSpPr>
            <a:spLocks noChangeArrowheads="1"/>
          </p:cNvSpPr>
          <p:nvPr/>
        </p:nvSpPr>
        <p:spPr bwMode="auto">
          <a:xfrm>
            <a:off x="1129904" y="3237310"/>
            <a:ext cx="685800" cy="685800"/>
          </a:xfrm>
          <a:prstGeom prst="ellipse">
            <a:avLst/>
          </a:prstGeom>
          <a:solidFill>
            <a:schemeClr val="tx1">
              <a:lumMod val="65000"/>
              <a:lumOff val="35000"/>
            </a:schemeClr>
          </a:solidFill>
          <a:ln>
            <a:noFill/>
          </a:ln>
          <a:extLst>
            <a:ext uri="{91240B29-F687-4F45-9708-019B960494DF}">
              <a14:hiddenLine xmlns:a14="http://schemas.microsoft.com/office/drawing/2010/main" w="9525">
                <a:solidFill>
                  <a:srgbClr val="000000"/>
                </a:solidFill>
                <a:round/>
              </a14:hiddenLine>
            </a:ext>
          </a:extLst>
        </p:spPr>
        <p:txBody>
          <a:bodyPr lIns="68580" tIns="34290" rIns="68580" bIns="34290" anchor="ctr"/>
          <a:lstStyle>
            <a:lvl1pPr>
              <a:defRPr>
                <a:solidFill>
                  <a:schemeClr val="tx1"/>
                </a:solidFill>
                <a:latin typeface="Arial" panose="020B0604020202020204" pitchFamily="34" charset="0"/>
                <a:ea typeface="微软雅黑" panose="020B0503020204020204" pitchFamily="34" charset="-122"/>
              </a:defRPr>
            </a:lvl1pPr>
            <a:lvl2pPr marL="742950" indent="-285750">
              <a:defRPr>
                <a:solidFill>
                  <a:schemeClr val="tx1"/>
                </a:solidFill>
                <a:latin typeface="Arial" panose="020B0604020202020204" pitchFamily="34" charset="0"/>
                <a:ea typeface="微软雅黑" panose="020B0503020204020204" pitchFamily="34" charset="-122"/>
              </a:defRPr>
            </a:lvl2pPr>
            <a:lvl3pPr marL="1143000" indent="-228600">
              <a:defRPr>
                <a:solidFill>
                  <a:schemeClr val="tx1"/>
                </a:solidFill>
                <a:latin typeface="Arial" panose="020B0604020202020204" pitchFamily="34" charset="0"/>
                <a:ea typeface="微软雅黑" panose="020B0503020204020204" pitchFamily="34" charset="-122"/>
              </a:defRPr>
            </a:lvl3pPr>
            <a:lvl4pPr marL="1600200" indent="-228600">
              <a:defRPr>
                <a:solidFill>
                  <a:schemeClr val="tx1"/>
                </a:solidFill>
                <a:latin typeface="Arial" panose="020B0604020202020204" pitchFamily="34" charset="0"/>
                <a:ea typeface="微软雅黑" panose="020B0503020204020204" pitchFamily="34" charset="-122"/>
              </a:defRPr>
            </a:lvl4pPr>
            <a:lvl5pPr marL="2057400" indent="-228600">
              <a:defRPr>
                <a:solidFill>
                  <a:schemeClr val="tx1"/>
                </a:solidFill>
                <a:latin typeface="Arial" panose="020B060402020202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9pPr>
          </a:lstStyle>
          <a:p>
            <a:pPr algn="ctr" eaLnBrk="1" hangingPunct="1">
              <a:buFont typeface="Arial" panose="020B0604020202020204" pitchFamily="34" charset="0"/>
              <a:buNone/>
            </a:pPr>
            <a:endParaRPr lang="zh-CN" altLang="en-US">
              <a:solidFill>
                <a:srgbClr val="FFFFFF"/>
              </a:solidFill>
              <a:latin typeface="微软雅黑" panose="020B0503020204020204" pitchFamily="34" charset="-122"/>
              <a:sym typeface="Arial" panose="020B0604020202020204" pitchFamily="34" charset="0"/>
            </a:endParaRPr>
          </a:p>
        </p:txBody>
      </p:sp>
      <p:sp>
        <p:nvSpPr>
          <p:cNvPr id="12295" name="稻壳儿小白白(http://dwz.cn/Wu2UP)"/>
          <p:cNvSpPr>
            <a:spLocks noChangeArrowheads="1"/>
          </p:cNvSpPr>
          <p:nvPr/>
        </p:nvSpPr>
        <p:spPr bwMode="auto">
          <a:xfrm>
            <a:off x="4702969" y="3207544"/>
            <a:ext cx="685800" cy="685800"/>
          </a:xfrm>
          <a:prstGeom prst="ellipse">
            <a:avLst/>
          </a:prstGeom>
          <a:solidFill>
            <a:schemeClr val="tx1">
              <a:lumMod val="65000"/>
              <a:lumOff val="35000"/>
            </a:schemeClr>
          </a:solidFill>
          <a:ln>
            <a:noFill/>
          </a:ln>
          <a:extLst>
            <a:ext uri="{91240B29-F687-4F45-9708-019B960494DF}">
              <a14:hiddenLine xmlns:a14="http://schemas.microsoft.com/office/drawing/2010/main" w="9525">
                <a:solidFill>
                  <a:srgbClr val="000000"/>
                </a:solidFill>
                <a:round/>
              </a14:hiddenLine>
            </a:ext>
          </a:extLst>
        </p:spPr>
        <p:txBody>
          <a:bodyPr lIns="68580" tIns="34290" rIns="68580" bIns="34290" anchor="ctr"/>
          <a:lstStyle>
            <a:lvl1pPr>
              <a:defRPr>
                <a:solidFill>
                  <a:schemeClr val="tx1"/>
                </a:solidFill>
                <a:latin typeface="Arial" panose="020B0604020202020204" pitchFamily="34" charset="0"/>
                <a:ea typeface="微软雅黑" panose="020B0503020204020204" pitchFamily="34" charset="-122"/>
              </a:defRPr>
            </a:lvl1pPr>
            <a:lvl2pPr marL="742950" indent="-285750">
              <a:defRPr>
                <a:solidFill>
                  <a:schemeClr val="tx1"/>
                </a:solidFill>
                <a:latin typeface="Arial" panose="020B0604020202020204" pitchFamily="34" charset="0"/>
                <a:ea typeface="微软雅黑" panose="020B0503020204020204" pitchFamily="34" charset="-122"/>
              </a:defRPr>
            </a:lvl2pPr>
            <a:lvl3pPr marL="1143000" indent="-228600">
              <a:defRPr>
                <a:solidFill>
                  <a:schemeClr val="tx1"/>
                </a:solidFill>
                <a:latin typeface="Arial" panose="020B0604020202020204" pitchFamily="34" charset="0"/>
                <a:ea typeface="微软雅黑" panose="020B0503020204020204" pitchFamily="34" charset="-122"/>
              </a:defRPr>
            </a:lvl3pPr>
            <a:lvl4pPr marL="1600200" indent="-228600">
              <a:defRPr>
                <a:solidFill>
                  <a:schemeClr val="tx1"/>
                </a:solidFill>
                <a:latin typeface="Arial" panose="020B0604020202020204" pitchFamily="34" charset="0"/>
                <a:ea typeface="微软雅黑" panose="020B0503020204020204" pitchFamily="34" charset="-122"/>
              </a:defRPr>
            </a:lvl4pPr>
            <a:lvl5pPr marL="2057400" indent="-228600">
              <a:defRPr>
                <a:solidFill>
                  <a:schemeClr val="tx1"/>
                </a:solidFill>
                <a:latin typeface="Arial" panose="020B060402020202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9pPr>
          </a:lstStyle>
          <a:p>
            <a:pPr algn="ctr" eaLnBrk="1" hangingPunct="1">
              <a:buFont typeface="Arial" panose="020B0604020202020204" pitchFamily="34" charset="0"/>
              <a:buNone/>
            </a:pPr>
            <a:endParaRPr lang="zh-CN" altLang="en-US">
              <a:solidFill>
                <a:srgbClr val="FFFFFF"/>
              </a:solidFill>
              <a:latin typeface="微软雅黑" panose="020B0503020204020204" pitchFamily="34" charset="-122"/>
              <a:sym typeface="Arial" panose="020B0604020202020204" pitchFamily="34" charset="0"/>
            </a:endParaRPr>
          </a:p>
        </p:txBody>
      </p:sp>
      <p:sp>
        <p:nvSpPr>
          <p:cNvPr id="12300" name="稻壳儿小白白(http://dwz.cn/Wu2UP)"/>
          <p:cNvSpPr>
            <a:spLocks noChangeArrowheads="1"/>
          </p:cNvSpPr>
          <p:nvPr/>
        </p:nvSpPr>
        <p:spPr bwMode="auto">
          <a:xfrm>
            <a:off x="1972866" y="1480265"/>
            <a:ext cx="2132409" cy="1116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1216025">
              <a:defRPr>
                <a:solidFill>
                  <a:schemeClr val="tx1"/>
                </a:solidFill>
                <a:latin typeface="Arial" panose="020B0604020202020204" pitchFamily="34" charset="0"/>
                <a:ea typeface="微软雅黑" panose="020B0503020204020204" pitchFamily="34" charset="-122"/>
              </a:defRPr>
            </a:lvl1pPr>
            <a:lvl2pPr marL="742950" indent="-285750" defTabSz="1216025">
              <a:defRPr>
                <a:solidFill>
                  <a:schemeClr val="tx1"/>
                </a:solidFill>
                <a:latin typeface="Arial" panose="020B0604020202020204" pitchFamily="34" charset="0"/>
                <a:ea typeface="微软雅黑" panose="020B0503020204020204" pitchFamily="34" charset="-122"/>
              </a:defRPr>
            </a:lvl2pPr>
            <a:lvl3pPr marL="1143000" indent="-228600" defTabSz="1216025">
              <a:defRPr>
                <a:solidFill>
                  <a:schemeClr val="tx1"/>
                </a:solidFill>
                <a:latin typeface="Arial" panose="020B0604020202020204" pitchFamily="34" charset="0"/>
                <a:ea typeface="微软雅黑" panose="020B0503020204020204" pitchFamily="34" charset="-122"/>
              </a:defRPr>
            </a:lvl3pPr>
            <a:lvl4pPr marL="1600200" indent="-228600" defTabSz="1216025">
              <a:defRPr>
                <a:solidFill>
                  <a:schemeClr val="tx1"/>
                </a:solidFill>
                <a:latin typeface="Arial" panose="020B0604020202020204" pitchFamily="34" charset="0"/>
                <a:ea typeface="微软雅黑" panose="020B0503020204020204" pitchFamily="34" charset="-122"/>
              </a:defRPr>
            </a:lvl4pPr>
            <a:lvl5pPr marL="2057400" indent="-228600" defTabSz="1216025">
              <a:defRPr>
                <a:solidFill>
                  <a:schemeClr val="tx1"/>
                </a:solidFill>
                <a:latin typeface="Arial" panose="020B0604020202020204" pitchFamily="34" charset="0"/>
                <a:ea typeface="微软雅黑" panose="020B0503020204020204" pitchFamily="34" charset="-122"/>
              </a:defRPr>
            </a:lvl5pPr>
            <a:lvl6pPr marL="2514600" indent="-228600" defTabSz="1216025"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6pPr>
            <a:lvl7pPr marL="2971800" indent="-228600" defTabSz="1216025"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7pPr>
            <a:lvl8pPr marL="3429000" indent="-228600" defTabSz="1216025"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8pPr>
            <a:lvl9pPr marL="3886200" indent="-228600" defTabSz="1216025" eaLnBrk="0" fontAlgn="base" hangingPunct="0">
              <a:spcBef>
                <a:spcPct val="0"/>
              </a:spcBef>
              <a:spcAft>
                <a:spcPct val="0"/>
              </a:spcAft>
              <a:defRPr>
                <a:solidFill>
                  <a:schemeClr val="tx1"/>
                </a:solidFill>
                <a:latin typeface="Arial" panose="020B0604020202020204" pitchFamily="34" charset="0"/>
                <a:ea typeface="微软雅黑" panose="020B0503020204020204" pitchFamily="34" charset="-122"/>
              </a:defRPr>
            </a:lvl9pPr>
          </a:lstStyle>
          <a:p>
            <a:pPr eaLnBrk="0" hangingPunct="0"/>
            <a:r>
              <a:rPr lang="zh-CN" altLang="en-US" b="1" dirty="0">
                <a:latin typeface="微软雅黑" panose="020B0503020204020204" pitchFamily="34" charset="-122"/>
                <a:sym typeface="+mn-ea"/>
              </a:rPr>
              <a:t>登记时点</a:t>
            </a:r>
            <a:endParaRPr lang="zh-CN" altLang="en-US" b="1" dirty="0">
              <a:latin typeface="微软雅黑" panose="020B0503020204020204" pitchFamily="34" charset="-122"/>
              <a:sym typeface="+mn-ea"/>
            </a:endParaRPr>
          </a:p>
          <a:p>
            <a:pPr eaLnBrk="0" hangingPunct="0"/>
            <a:r>
              <a:rPr lang="zh-CN" altLang="en-US" dirty="0">
                <a:solidFill>
                  <a:srgbClr val="3F3F3F"/>
                </a:solidFill>
                <a:latin typeface="微软雅黑" panose="020B0503020204020204" pitchFamily="34" charset="-122"/>
                <a:sym typeface="+mn-ea"/>
              </a:rPr>
              <a:t>承兑、质押、保证、贴现等业务办理后的</a:t>
            </a:r>
            <a:r>
              <a:rPr lang="en-US" altLang="zh-CN" dirty="0">
                <a:solidFill>
                  <a:srgbClr val="3F3F3F"/>
                </a:solidFill>
                <a:latin typeface="微软雅黑" panose="020B0503020204020204" pitchFamily="34" charset="-122"/>
                <a:sym typeface="+mn-ea"/>
              </a:rPr>
              <a:t>T+1</a:t>
            </a:r>
            <a:r>
              <a:rPr lang="zh-CN" altLang="en-US" dirty="0">
                <a:solidFill>
                  <a:srgbClr val="3F3F3F"/>
                </a:solidFill>
                <a:latin typeface="微软雅黑" panose="020B0503020204020204" pitchFamily="34" charset="-122"/>
                <a:sym typeface="+mn-ea"/>
              </a:rPr>
              <a:t>日内完成登记。</a:t>
            </a:r>
            <a:endParaRPr lang="zh-CN" altLang="en-US" dirty="0">
              <a:solidFill>
                <a:srgbClr val="3F3F3F"/>
              </a:solidFill>
              <a:latin typeface="微软雅黑" panose="020B0503020204020204" pitchFamily="34" charset="-122"/>
              <a:sym typeface="+mn-ea"/>
            </a:endParaRPr>
          </a:p>
        </p:txBody>
      </p:sp>
      <p:sp>
        <p:nvSpPr>
          <p:cNvPr id="2" name="文本框 1"/>
          <p:cNvSpPr txBox="1"/>
          <p:nvPr/>
        </p:nvSpPr>
        <p:spPr>
          <a:xfrm>
            <a:off x="1290955" y="1664970"/>
            <a:ext cx="346075" cy="417830"/>
          </a:xfrm>
          <a:prstGeom prst="rect">
            <a:avLst/>
          </a:prstGeom>
          <a:noFill/>
        </p:spPr>
        <p:txBody>
          <a:bodyPr wrap="square" rtlCol="0">
            <a:spAutoFit/>
          </a:bodyPr>
          <a:lstStyle/>
          <a:p>
            <a:r>
              <a:rPr lang="en-US" altLang="zh-CN" sz="2000" b="1">
                <a:solidFill>
                  <a:schemeClr val="bg1"/>
                </a:solidFill>
                <a:latin typeface="微软雅黑" panose="020B0503020204020204" pitchFamily="34" charset="-122"/>
                <a:ea typeface="微软雅黑" panose="020B0503020204020204" pitchFamily="34" charset="-122"/>
              </a:rPr>
              <a:t>1</a:t>
            </a:r>
            <a:endParaRPr lang="en-US" altLang="zh-CN" sz="2000" b="1">
              <a:solidFill>
                <a:schemeClr val="bg1"/>
              </a:solidFill>
              <a:latin typeface="微软雅黑" panose="020B0503020204020204" pitchFamily="34" charset="-122"/>
              <a:ea typeface="微软雅黑" panose="020B0503020204020204" pitchFamily="34" charset="-122"/>
            </a:endParaRPr>
          </a:p>
        </p:txBody>
      </p:sp>
      <p:sp>
        <p:nvSpPr>
          <p:cNvPr id="3" name="文本框 2"/>
          <p:cNvSpPr txBox="1"/>
          <p:nvPr/>
        </p:nvSpPr>
        <p:spPr>
          <a:xfrm>
            <a:off x="1299845" y="3371215"/>
            <a:ext cx="346075" cy="417830"/>
          </a:xfrm>
          <a:prstGeom prst="rect">
            <a:avLst/>
          </a:prstGeom>
          <a:noFill/>
        </p:spPr>
        <p:txBody>
          <a:bodyPr wrap="square" rtlCol="0">
            <a:spAutoFit/>
          </a:bodyPr>
          <a:lstStyle/>
          <a:p>
            <a:r>
              <a:rPr lang="en-US" altLang="zh-CN" sz="2000" b="1">
                <a:solidFill>
                  <a:schemeClr val="bg1"/>
                </a:solidFill>
                <a:latin typeface="微软雅黑" panose="020B0503020204020204" pitchFamily="34" charset="-122"/>
                <a:ea typeface="微软雅黑" panose="020B0503020204020204" pitchFamily="34" charset="-122"/>
              </a:rPr>
              <a:t>3</a:t>
            </a:r>
            <a:endParaRPr lang="en-US" altLang="zh-CN" sz="2000" b="1">
              <a:solidFill>
                <a:schemeClr val="bg1"/>
              </a:solidFill>
              <a:latin typeface="微软雅黑" panose="020B0503020204020204" pitchFamily="34" charset="-122"/>
              <a:ea typeface="微软雅黑" panose="020B0503020204020204" pitchFamily="34" charset="-122"/>
            </a:endParaRPr>
          </a:p>
        </p:txBody>
      </p:sp>
      <p:sp>
        <p:nvSpPr>
          <p:cNvPr id="4" name="文本框 3"/>
          <p:cNvSpPr txBox="1"/>
          <p:nvPr/>
        </p:nvSpPr>
        <p:spPr>
          <a:xfrm>
            <a:off x="4872355" y="1635125"/>
            <a:ext cx="346075" cy="417830"/>
          </a:xfrm>
          <a:prstGeom prst="rect">
            <a:avLst/>
          </a:prstGeom>
          <a:noFill/>
        </p:spPr>
        <p:txBody>
          <a:bodyPr wrap="square" rtlCol="0">
            <a:spAutoFit/>
          </a:bodyPr>
          <a:lstStyle/>
          <a:p>
            <a:r>
              <a:rPr lang="en-US" altLang="zh-CN" sz="2000" b="1">
                <a:solidFill>
                  <a:schemeClr val="bg1"/>
                </a:solidFill>
                <a:latin typeface="微软雅黑" panose="020B0503020204020204" pitchFamily="34" charset="-122"/>
                <a:ea typeface="微软雅黑" panose="020B0503020204020204" pitchFamily="34" charset="-122"/>
              </a:rPr>
              <a:t>2</a:t>
            </a:r>
            <a:endParaRPr lang="en-US" altLang="zh-CN" sz="2000" b="1">
              <a:solidFill>
                <a:schemeClr val="bg1"/>
              </a:solidFill>
              <a:latin typeface="微软雅黑" panose="020B0503020204020204" pitchFamily="34" charset="-122"/>
              <a:ea typeface="微软雅黑" panose="020B0503020204020204" pitchFamily="34" charset="-122"/>
            </a:endParaRPr>
          </a:p>
        </p:txBody>
      </p:sp>
      <p:sp>
        <p:nvSpPr>
          <p:cNvPr id="5" name="文本框 4"/>
          <p:cNvSpPr txBox="1"/>
          <p:nvPr/>
        </p:nvSpPr>
        <p:spPr>
          <a:xfrm>
            <a:off x="4872355" y="3371215"/>
            <a:ext cx="346075" cy="417830"/>
          </a:xfrm>
          <a:prstGeom prst="rect">
            <a:avLst/>
          </a:prstGeom>
          <a:noFill/>
        </p:spPr>
        <p:txBody>
          <a:bodyPr wrap="square" rtlCol="0">
            <a:spAutoFit/>
          </a:bodyPr>
          <a:lstStyle/>
          <a:p>
            <a:r>
              <a:rPr lang="en-US" altLang="zh-CN" sz="2000" b="1">
                <a:solidFill>
                  <a:schemeClr val="bg1"/>
                </a:solidFill>
                <a:latin typeface="微软雅黑" panose="020B0503020204020204" pitchFamily="34" charset="-122"/>
                <a:ea typeface="微软雅黑" panose="020B0503020204020204" pitchFamily="34" charset="-122"/>
              </a:rPr>
              <a:t>4</a:t>
            </a:r>
            <a:endParaRPr lang="en-US" altLang="zh-CN" sz="2000" b="1">
              <a:solidFill>
                <a:schemeClr val="bg1"/>
              </a:solidFill>
              <a:latin typeface="微软雅黑" panose="020B0503020204020204" pitchFamily="34" charset="-122"/>
              <a:ea typeface="微软雅黑" panose="020B0503020204020204" pitchFamily="34" charset="-122"/>
            </a:endParaRPr>
          </a:p>
        </p:txBody>
      </p:sp>
      <p:sp>
        <p:nvSpPr>
          <p:cNvPr id="6" name="文本框 5"/>
          <p:cNvSpPr txBox="1"/>
          <p:nvPr/>
        </p:nvSpPr>
        <p:spPr>
          <a:xfrm>
            <a:off x="5484495" y="1480185"/>
            <a:ext cx="2540000" cy="1207770"/>
          </a:xfrm>
          <a:prstGeom prst="rect">
            <a:avLst/>
          </a:prstGeom>
          <a:noFill/>
        </p:spPr>
        <p:txBody>
          <a:bodyPr wrap="square" rtlCol="0" anchor="t">
            <a:spAutoFit/>
          </a:bodyPr>
          <a:lstStyle/>
          <a:p>
            <a:pPr eaLnBrk="0" hangingPunct="0"/>
            <a:r>
              <a:rPr lang="zh-CN" altLang="en-US" b="1" dirty="0">
                <a:latin typeface="微软雅黑" panose="020B0503020204020204" pitchFamily="34" charset="-122"/>
                <a:ea typeface="微软雅黑" panose="020B0503020204020204" pitchFamily="34" charset="-122"/>
                <a:sym typeface="+mn-ea"/>
              </a:rPr>
              <a:t>登记内容</a:t>
            </a:r>
            <a:endParaRPr lang="zh-CN" altLang="en-US" b="1" dirty="0">
              <a:latin typeface="微软雅黑" panose="020B0503020204020204" pitchFamily="34" charset="-122"/>
              <a:ea typeface="微软雅黑" panose="020B0503020204020204" pitchFamily="34" charset="-122"/>
              <a:sym typeface="+mn-ea"/>
            </a:endParaRPr>
          </a:p>
          <a:p>
            <a:pPr eaLnBrk="0" hangingPunct="0"/>
            <a:r>
              <a:rPr lang="zh-CN" altLang="en-US" dirty="0">
                <a:solidFill>
                  <a:srgbClr val="3F3F3F"/>
                </a:solidFill>
                <a:latin typeface="微软雅黑" panose="020B0503020204020204" pitchFamily="34" charset="-122"/>
                <a:ea typeface="微软雅黑" panose="020B0503020204020204" pitchFamily="34" charset="-122"/>
                <a:sym typeface="+mn-ea"/>
              </a:rPr>
              <a:t>票面信息、背书信息。承兑信息和贴现信息登记时还应包括影像信息</a:t>
            </a:r>
            <a:endParaRPr lang="zh-CN" altLang="en-US"/>
          </a:p>
        </p:txBody>
      </p:sp>
      <p:sp>
        <p:nvSpPr>
          <p:cNvPr id="7" name="TextBox 68"/>
          <p:cNvSpPr txBox="1">
            <a:spLocks noChangeArrowheads="1"/>
          </p:cNvSpPr>
          <p:nvPr/>
        </p:nvSpPr>
        <p:spPr bwMode="auto">
          <a:xfrm>
            <a:off x="1815306" y="2931636"/>
            <a:ext cx="2630488" cy="1785620"/>
          </a:xfrm>
          <a:prstGeom prst="rect">
            <a:avLst/>
          </a:prstGeom>
          <a:noFill/>
          <a:ln w="9525">
            <a:noFill/>
            <a:miter lim="800000"/>
          </a:ln>
        </p:spPr>
        <p:txBody>
          <a:bodyPr lIns="121897" tIns="60948" rIns="121897" bIns="60948">
            <a:spAutoFit/>
          </a:bodyPr>
          <a:lstStyle>
            <a:defPPr>
              <a:defRPr lang="zh-CN"/>
            </a:defPPr>
            <a:lvl1pPr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eaLnBrk="0" hangingPunct="0"/>
            <a:r>
              <a:rPr lang="zh-CN" altLang="en-US" b="1" dirty="0">
                <a:latin typeface="微软雅黑" panose="020B0503020204020204" pitchFamily="34" charset="-122"/>
                <a:ea typeface="微软雅黑" panose="020B0503020204020204" pitchFamily="34" charset="-122"/>
              </a:rPr>
              <a:t>登记主体</a:t>
            </a:r>
            <a:endParaRPr lang="zh-CN" altLang="en-US" b="1" dirty="0">
              <a:latin typeface="微软雅黑" panose="020B0503020204020204" pitchFamily="34" charset="-122"/>
              <a:ea typeface="微软雅黑" panose="020B0503020204020204" pitchFamily="34" charset="-122"/>
            </a:endParaRPr>
          </a:p>
          <a:p>
            <a:pPr lvl="0" indent="0" eaLnBrk="0" hangingPunct="0"/>
            <a:r>
              <a:rPr lang="zh-CN" altLang="en-US" dirty="0">
                <a:solidFill>
                  <a:srgbClr val="3F3F3F"/>
                </a:solidFill>
                <a:latin typeface="微软雅黑" panose="020B0503020204020204" pitchFamily="34" charset="-122"/>
                <a:ea typeface="微软雅黑" panose="020B0503020204020204" pitchFamily="34" charset="-122"/>
                <a:sym typeface="+mn-ea"/>
              </a:rPr>
              <a:t>银票由承兑行完成，商票由承兑人委托开户行办理承兑信息、结清信息、止付信息等信息的登记。</a:t>
            </a:r>
            <a:endParaRPr lang="zh-CN" altLang="en-US" dirty="0">
              <a:solidFill>
                <a:srgbClr val="3F3F3F"/>
              </a:solidFill>
              <a:latin typeface="微软雅黑" panose="020B0503020204020204" pitchFamily="34" charset="-122"/>
              <a:ea typeface="微软雅黑" panose="020B0503020204020204" pitchFamily="34" charset="-122"/>
            </a:endParaRPr>
          </a:p>
        </p:txBody>
      </p:sp>
      <p:sp>
        <p:nvSpPr>
          <p:cNvPr id="8" name="TextBox 68"/>
          <p:cNvSpPr txBox="1">
            <a:spLocks noChangeArrowheads="1"/>
          </p:cNvSpPr>
          <p:nvPr/>
        </p:nvSpPr>
        <p:spPr bwMode="auto">
          <a:xfrm>
            <a:off x="5484495" y="2961640"/>
            <a:ext cx="2540000" cy="1297940"/>
          </a:xfrm>
          <a:prstGeom prst="rect">
            <a:avLst/>
          </a:prstGeom>
          <a:noFill/>
          <a:ln w="9525">
            <a:noFill/>
            <a:miter lim="800000"/>
          </a:ln>
        </p:spPr>
        <p:txBody>
          <a:bodyPr wrap="square" lIns="121897" tIns="60948" rIns="121897" bIns="60948">
            <a:spAutoFit/>
          </a:bodyPr>
          <a:lstStyle>
            <a:defPPr>
              <a:defRPr lang="zh-CN"/>
            </a:defPPr>
            <a:lvl1pPr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eaLnBrk="0" hangingPunct="0"/>
            <a:r>
              <a:rPr lang="zh-CN" altLang="en-US" b="1" dirty="0">
                <a:latin typeface="微软雅黑" panose="020B0503020204020204" pitchFamily="34" charset="-122"/>
                <a:ea typeface="微软雅黑" panose="020B0503020204020204" pitchFamily="34" charset="-122"/>
              </a:rPr>
              <a:t>登记责任</a:t>
            </a:r>
            <a:endParaRPr lang="zh-CN" altLang="en-US" b="1" dirty="0">
              <a:latin typeface="微软雅黑" panose="020B0503020204020204" pitchFamily="34" charset="-122"/>
              <a:ea typeface="微软雅黑" panose="020B0503020204020204" pitchFamily="34" charset="-122"/>
            </a:endParaRPr>
          </a:p>
          <a:p>
            <a:pPr eaLnBrk="0" hangingPunct="0"/>
            <a:r>
              <a:rPr lang="zh-CN" altLang="en-US" dirty="0">
                <a:solidFill>
                  <a:srgbClr val="3F3F3F"/>
                </a:solidFill>
                <a:latin typeface="微软雅黑" panose="020B0503020204020204" pitchFamily="34" charset="-122"/>
                <a:ea typeface="微软雅黑" panose="020B0503020204020204" pitchFamily="34" charset="-122"/>
              </a:rPr>
              <a:t>信息的登记机构对登记信息的</a:t>
            </a:r>
            <a:r>
              <a:rPr lang="zh-CN" altLang="en-US" sz="2000" b="1" u="sng" dirty="0">
                <a:solidFill>
                  <a:srgbClr val="3F3F3F"/>
                </a:solidFill>
                <a:latin typeface="微软雅黑" panose="020B0503020204020204" pitchFamily="34" charset="-122"/>
                <a:ea typeface="微软雅黑" panose="020B0503020204020204" pitchFamily="34" charset="-122"/>
              </a:rPr>
              <a:t>真实性、完整性、准确性</a:t>
            </a:r>
            <a:r>
              <a:rPr lang="zh-CN" altLang="en-US" dirty="0">
                <a:solidFill>
                  <a:srgbClr val="3F3F3F"/>
                </a:solidFill>
                <a:latin typeface="微软雅黑" panose="020B0503020204020204" pitchFamily="34" charset="-122"/>
                <a:ea typeface="微软雅黑" panose="020B0503020204020204" pitchFamily="34" charset="-122"/>
              </a:rPr>
              <a:t>负责。</a:t>
            </a:r>
            <a:endParaRPr lang="zh-CN" altLang="en-US" dirty="0">
              <a:solidFill>
                <a:srgbClr val="3F3F3F"/>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组合 15"/>
          <p:cNvGrpSpPr/>
          <p:nvPr/>
        </p:nvGrpSpPr>
        <p:grpSpPr>
          <a:xfrm>
            <a:off x="13335" y="461645"/>
            <a:ext cx="3732624" cy="384810"/>
            <a:chOff x="21" y="968"/>
            <a:chExt cx="6944" cy="606"/>
          </a:xfrm>
        </p:grpSpPr>
        <p:grpSp>
          <p:nvGrpSpPr>
            <p:cNvPr id="41" name="组合 40"/>
            <p:cNvGrpSpPr/>
            <p:nvPr/>
          </p:nvGrpSpPr>
          <p:grpSpPr>
            <a:xfrm>
              <a:off x="21" y="1033"/>
              <a:ext cx="1091" cy="415"/>
              <a:chOff x="3588469" y="123478"/>
              <a:chExt cx="1964109" cy="892522"/>
            </a:xfrm>
          </p:grpSpPr>
          <p:cxnSp>
            <p:nvCxnSpPr>
              <p:cNvPr id="42" name="直接连接符 41"/>
              <p:cNvCxnSpPr/>
              <p:nvPr/>
            </p:nvCxnSpPr>
            <p:spPr>
              <a:xfrm>
                <a:off x="3588469" y="123478"/>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69" name="直接连接符 68"/>
              <p:cNvCxnSpPr/>
              <p:nvPr/>
            </p:nvCxnSpPr>
            <p:spPr>
              <a:xfrm>
                <a:off x="3594100" y="254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0" name="直接连接符 69"/>
              <p:cNvCxnSpPr/>
              <p:nvPr/>
            </p:nvCxnSpPr>
            <p:spPr>
              <a:xfrm>
                <a:off x="3594100" y="381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1" name="直接连接符 70"/>
              <p:cNvCxnSpPr/>
              <p:nvPr/>
            </p:nvCxnSpPr>
            <p:spPr>
              <a:xfrm>
                <a:off x="3594100" y="508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2" name="直接连接符 71"/>
              <p:cNvCxnSpPr/>
              <p:nvPr/>
            </p:nvCxnSpPr>
            <p:spPr>
              <a:xfrm>
                <a:off x="3594100" y="635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3" name="直接连接符 72"/>
              <p:cNvCxnSpPr/>
              <p:nvPr/>
            </p:nvCxnSpPr>
            <p:spPr>
              <a:xfrm>
                <a:off x="3594100" y="762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4" name="直接连接符 73"/>
              <p:cNvCxnSpPr/>
              <p:nvPr/>
            </p:nvCxnSpPr>
            <p:spPr>
              <a:xfrm>
                <a:off x="3594100" y="889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5" name="直接连接符 74"/>
              <p:cNvCxnSpPr/>
              <p:nvPr/>
            </p:nvCxnSpPr>
            <p:spPr>
              <a:xfrm>
                <a:off x="3594100" y="1016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sp>
          <p:nvSpPr>
            <p:cNvPr id="20" name="矩形 19"/>
            <p:cNvSpPr/>
            <p:nvPr/>
          </p:nvSpPr>
          <p:spPr>
            <a:xfrm>
              <a:off x="1109" y="968"/>
              <a:ext cx="5856" cy="606"/>
            </a:xfrm>
            <a:prstGeom prst="rect">
              <a:avLst/>
            </a:prstGeom>
          </p:spPr>
          <p:txBody>
            <a:bodyPr wrap="square">
              <a:spAutoFit/>
            </a:bodyPr>
            <a:lstStyle/>
            <a:p>
              <a:pPr lvl="0" indent="0" eaLnBrk="0" hangingPunct="0"/>
              <a:r>
                <a:rPr lang="en-US" altLang="zh-CN" b="1" dirty="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1.3</a:t>
              </a:r>
              <a:r>
                <a:rPr lang="zh-CN" altLang="en-US" b="1" dirty="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信息登记的影像要求</a:t>
              </a:r>
              <a:endParaRPr lang="zh-CN" altLang="en-US" dirty="0">
                <a:solidFill>
                  <a:schemeClr val="bg1">
                    <a:lumMod val="50000"/>
                  </a:schemeClr>
                </a:solidFill>
                <a:latin typeface="微软雅黑" panose="020B0503020204020204" pitchFamily="34" charset="-122"/>
                <a:ea typeface="微软雅黑" panose="020B0503020204020204" pitchFamily="34" charset="-122"/>
              </a:endParaRPr>
            </a:p>
          </p:txBody>
        </p:sp>
      </p:grpSp>
      <p:sp>
        <p:nvSpPr>
          <p:cNvPr id="100" name="文本框 99"/>
          <p:cNvSpPr txBox="1"/>
          <p:nvPr/>
        </p:nvSpPr>
        <p:spPr>
          <a:xfrm>
            <a:off x="1104900" y="925513"/>
            <a:ext cx="6934200" cy="3291840"/>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marL="0" indent="338455" algn="l" fontAlgn="base">
              <a:lnSpc>
                <a:spcPct val="150000"/>
              </a:lnSpc>
            </a:pPr>
            <a:r>
              <a:rPr lang="zh-CN" altLang="en-US" sz="2000" b="0" u="none" strike="noStrike" noProof="1">
                <a:latin typeface="仿宋" panose="02010609060101010101" pitchFamily="49" charset="-122"/>
                <a:ea typeface="仿宋" panose="02010609060101010101" pitchFamily="49" charset="-122"/>
                <a:cs typeface="仿宋" panose="02010609060101010101" pitchFamily="49" charset="-122"/>
              </a:rPr>
              <a:t>系统参与者应配置符合票交所系统影像标准的影像仪器。在票交所系统登记上传的单个影像文件应清晰可辨，并满足以下要求：</a:t>
            </a:r>
            <a:endParaRPr lang="zh-CN" altLang="en-US" sz="2000" b="0" u="none" strike="noStrike" noProof="1">
              <a:latin typeface="仿宋" panose="02010609060101010101" pitchFamily="49" charset="-122"/>
              <a:ea typeface="仿宋" panose="02010609060101010101" pitchFamily="49" charset="-122"/>
              <a:cs typeface="仿宋" panose="02010609060101010101" pitchFamily="49" charset="-122"/>
            </a:endParaRPr>
          </a:p>
          <a:p>
            <a:r>
              <a:rPr lang="zh-CN" altLang="en-US" sz="2000" b="0" u="none" strike="noStrike" noProof="1">
                <a:latin typeface="仿宋" panose="02010609060101010101" pitchFamily="49" charset="-122"/>
                <a:ea typeface="仿宋" panose="02010609060101010101" pitchFamily="49" charset="-122"/>
                <a:cs typeface="仿宋" panose="02010609060101010101" pitchFamily="49" charset="-122"/>
              </a:rPr>
              <a:t>（一）</a:t>
            </a:r>
            <a:r>
              <a:rPr lang="en-US" altLang="zh-CN" sz="2000" b="0" u="none" strike="noStrike" noProof="1">
                <a:latin typeface="仿宋" panose="02010609060101010101" pitchFamily="49" charset="-122"/>
                <a:ea typeface="仿宋" panose="02010609060101010101" pitchFamily="49" charset="-122"/>
                <a:cs typeface="仿宋" panose="02010609060101010101" pitchFamily="49" charset="-122"/>
              </a:rPr>
              <a:t>16bit</a:t>
            </a:r>
            <a:r>
              <a:rPr lang="zh-CN" altLang="en-US" sz="2000" b="0" u="none" strike="noStrike" noProof="1">
                <a:latin typeface="仿宋" panose="02010609060101010101" pitchFamily="49" charset="-122"/>
                <a:ea typeface="仿宋" panose="02010609060101010101" pitchFamily="49" charset="-122"/>
                <a:cs typeface="仿宋" panose="02010609060101010101" pitchFamily="49" charset="-122"/>
              </a:rPr>
              <a:t>以上彩色图像；</a:t>
            </a:r>
            <a:endParaRPr lang="zh-CN" altLang="en-US" sz="2000" b="0" u="none" strike="noStrike" noProof="1">
              <a:latin typeface="仿宋" panose="02010609060101010101" pitchFamily="49" charset="-122"/>
              <a:ea typeface="仿宋" panose="02010609060101010101" pitchFamily="49" charset="-122"/>
              <a:cs typeface="仿宋" panose="02010609060101010101" pitchFamily="49" charset="-122"/>
            </a:endParaRPr>
          </a:p>
          <a:p>
            <a:r>
              <a:rPr lang="zh-CN" altLang="en-US" sz="2000" b="0" u="none" strike="noStrike" noProof="1">
                <a:latin typeface="仿宋" panose="02010609060101010101" pitchFamily="49" charset="-122"/>
                <a:ea typeface="仿宋" panose="02010609060101010101" pitchFamily="49" charset="-122"/>
                <a:cs typeface="仿宋" panose="02010609060101010101" pitchFamily="49" charset="-122"/>
              </a:rPr>
              <a:t>（二）文件扩展名为“</a:t>
            </a:r>
            <a:r>
              <a:rPr lang="en-US" altLang="zh-CN" sz="2000" b="0" u="none" strike="noStrike" noProof="1">
                <a:latin typeface="仿宋" panose="02010609060101010101" pitchFamily="49" charset="-122"/>
                <a:ea typeface="仿宋" panose="02010609060101010101" pitchFamily="49" charset="-122"/>
                <a:cs typeface="仿宋" panose="02010609060101010101" pitchFamily="49" charset="-122"/>
              </a:rPr>
              <a:t>.jpg”</a:t>
            </a:r>
            <a:r>
              <a:rPr lang="zh-CN" altLang="en-US" sz="2000" b="0" u="none" strike="noStrike" noProof="1">
                <a:latin typeface="仿宋" panose="02010609060101010101" pitchFamily="49" charset="-122"/>
                <a:ea typeface="仿宋" panose="02010609060101010101" pitchFamily="49" charset="-122"/>
                <a:cs typeface="仿宋" panose="02010609060101010101" pitchFamily="49" charset="-122"/>
              </a:rPr>
              <a:t>或“</a:t>
            </a:r>
            <a:r>
              <a:rPr lang="en-US" altLang="zh-CN" sz="2000" b="0" u="none" strike="noStrike" noProof="1">
                <a:latin typeface="仿宋" panose="02010609060101010101" pitchFamily="49" charset="-122"/>
                <a:ea typeface="仿宋" panose="02010609060101010101" pitchFamily="49" charset="-122"/>
                <a:cs typeface="仿宋" panose="02010609060101010101" pitchFamily="49" charset="-122"/>
              </a:rPr>
              <a:t>.JPG”</a:t>
            </a:r>
            <a:r>
              <a:rPr lang="zh-CN" altLang="en-US" sz="2000" b="0" u="none" strike="noStrike" noProof="1">
                <a:latin typeface="仿宋" panose="02010609060101010101" pitchFamily="49" charset="-122"/>
                <a:ea typeface="仿宋" panose="02010609060101010101" pitchFamily="49" charset="-122"/>
                <a:cs typeface="仿宋" panose="02010609060101010101" pitchFamily="49" charset="-122"/>
              </a:rPr>
              <a:t>；</a:t>
            </a:r>
            <a:endParaRPr lang="zh-CN" altLang="en-US" sz="2000" b="0" u="none" strike="noStrike" noProof="1">
              <a:latin typeface="仿宋" panose="02010609060101010101" pitchFamily="49" charset="-122"/>
              <a:ea typeface="仿宋" panose="02010609060101010101" pitchFamily="49" charset="-122"/>
              <a:cs typeface="仿宋" panose="02010609060101010101" pitchFamily="49" charset="-122"/>
            </a:endParaRPr>
          </a:p>
          <a:p>
            <a:r>
              <a:rPr lang="zh-CN" altLang="en-US" sz="2000" b="0" u="none" strike="noStrike" noProof="1">
                <a:latin typeface="仿宋" panose="02010609060101010101" pitchFamily="49" charset="-122"/>
                <a:ea typeface="仿宋" panose="02010609060101010101" pitchFamily="49" charset="-122"/>
                <a:cs typeface="仿宋" panose="02010609060101010101" pitchFamily="49" charset="-122"/>
              </a:rPr>
              <a:t>（三）分辨率不低于</a:t>
            </a:r>
            <a:r>
              <a:rPr lang="en-US" altLang="zh-CN" sz="2000" b="0" u="none" strike="noStrike" noProof="1">
                <a:latin typeface="仿宋" panose="02010609060101010101" pitchFamily="49" charset="-122"/>
                <a:ea typeface="仿宋" panose="02010609060101010101" pitchFamily="49" charset="-122"/>
                <a:cs typeface="仿宋" panose="02010609060101010101" pitchFamily="49" charset="-122"/>
              </a:rPr>
              <a:t>200dpi</a:t>
            </a:r>
            <a:r>
              <a:rPr lang="zh-CN" altLang="en-US" sz="2000" b="0" u="none" strike="noStrike" noProof="1">
                <a:latin typeface="仿宋" panose="02010609060101010101" pitchFamily="49" charset="-122"/>
                <a:ea typeface="仿宋" panose="02010609060101010101" pitchFamily="49" charset="-122"/>
                <a:cs typeface="仿宋" panose="02010609060101010101" pitchFamily="49" charset="-122"/>
              </a:rPr>
              <a:t>；</a:t>
            </a:r>
            <a:endParaRPr lang="zh-CN" altLang="en-US" sz="2000" b="0" u="none" strike="noStrike" noProof="1">
              <a:latin typeface="仿宋" panose="02010609060101010101" pitchFamily="49" charset="-122"/>
              <a:ea typeface="仿宋" panose="02010609060101010101" pitchFamily="49" charset="-122"/>
              <a:cs typeface="仿宋" panose="02010609060101010101" pitchFamily="49" charset="-122"/>
            </a:endParaRPr>
          </a:p>
          <a:p>
            <a:r>
              <a:rPr lang="zh-CN" altLang="en-US" sz="2000" b="0" u="none" strike="noStrike" noProof="1">
                <a:latin typeface="仿宋" panose="02010609060101010101" pitchFamily="49" charset="-122"/>
                <a:ea typeface="仿宋" panose="02010609060101010101" pitchFamily="49" charset="-122"/>
                <a:cs typeface="仿宋" panose="02010609060101010101" pitchFamily="49" charset="-122"/>
              </a:rPr>
              <a:t>（四）文件大小不超过</a:t>
            </a:r>
            <a:r>
              <a:rPr lang="en-US" altLang="zh-CN" sz="2000" b="0" u="none" strike="noStrike" noProof="1">
                <a:latin typeface="仿宋" panose="02010609060101010101" pitchFamily="49" charset="-122"/>
                <a:ea typeface="仿宋" panose="02010609060101010101" pitchFamily="49" charset="-122"/>
                <a:cs typeface="仿宋" panose="02010609060101010101" pitchFamily="49" charset="-122"/>
              </a:rPr>
              <a:t>512KB</a:t>
            </a:r>
            <a:r>
              <a:rPr lang="zh-CN" altLang="en-US" sz="2000" b="0" u="none" strike="noStrike" noProof="1">
                <a:latin typeface="仿宋" panose="02010609060101010101" pitchFamily="49" charset="-122"/>
                <a:ea typeface="仿宋" panose="02010609060101010101" pitchFamily="49" charset="-122"/>
                <a:cs typeface="仿宋" panose="02010609060101010101" pitchFamily="49" charset="-122"/>
              </a:rPr>
              <a:t>；</a:t>
            </a:r>
            <a:endParaRPr lang="zh-CN" altLang="en-US" sz="2000" b="0" u="none" strike="noStrike" noProof="1">
              <a:latin typeface="仿宋" panose="02010609060101010101" pitchFamily="49" charset="-122"/>
              <a:ea typeface="仿宋" panose="02010609060101010101" pitchFamily="49" charset="-122"/>
              <a:cs typeface="仿宋" panose="02010609060101010101" pitchFamily="49" charset="-122"/>
            </a:endParaRPr>
          </a:p>
          <a:p>
            <a:r>
              <a:rPr lang="zh-CN" altLang="en-US" sz="2000" b="0" u="none" strike="noStrike" noProof="1">
                <a:latin typeface="仿宋" panose="02010609060101010101" pitchFamily="49" charset="-122"/>
                <a:ea typeface="仿宋" panose="02010609060101010101" pitchFamily="49" charset="-122"/>
                <a:cs typeface="仿宋" panose="02010609060101010101" pitchFamily="49" charset="-122"/>
              </a:rPr>
              <a:t>（五）采集的图像应与原票据实物长宽同比例；</a:t>
            </a:r>
            <a:endParaRPr lang="zh-CN" altLang="en-US" sz="2000" b="0" u="none" strike="noStrike" noProof="1">
              <a:latin typeface="仿宋" panose="02010609060101010101" pitchFamily="49" charset="-122"/>
              <a:ea typeface="仿宋" panose="02010609060101010101" pitchFamily="49" charset="-122"/>
              <a:cs typeface="仿宋" panose="02010609060101010101" pitchFamily="49" charset="-122"/>
            </a:endParaRPr>
          </a:p>
          <a:p>
            <a:r>
              <a:rPr lang="zh-CN" altLang="en-US" sz="2000" b="0" u="none" strike="noStrike" noProof="1">
                <a:latin typeface="仿宋" panose="02010609060101010101" pitchFamily="49" charset="-122"/>
                <a:ea typeface="仿宋" panose="02010609060101010101" pitchFamily="49" charset="-122"/>
                <a:cs typeface="仿宋" panose="02010609060101010101" pitchFamily="49" charset="-122"/>
              </a:rPr>
              <a:t>（六）背书粘单影像必须包含完整骑缝章。</a:t>
            </a:r>
            <a:endParaRPr lang="zh-CN" altLang="en-US" sz="2000" b="0" u="none" strike="noStrike" noProof="1">
              <a:latin typeface="仿宋" panose="02010609060101010101" pitchFamily="49" charset="-122"/>
              <a:ea typeface="仿宋" panose="02010609060101010101" pitchFamily="49" charset="-122"/>
              <a:cs typeface="仿宋" panose="02010609060101010101" pitchFamily="49" charset="-122"/>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组合 15"/>
          <p:cNvGrpSpPr/>
          <p:nvPr/>
        </p:nvGrpSpPr>
        <p:grpSpPr>
          <a:xfrm>
            <a:off x="13335" y="461645"/>
            <a:ext cx="3139440" cy="384810"/>
            <a:chOff x="21" y="968"/>
            <a:chExt cx="4944" cy="606"/>
          </a:xfrm>
        </p:grpSpPr>
        <p:grpSp>
          <p:nvGrpSpPr>
            <p:cNvPr id="41" name="组合 40"/>
            <p:cNvGrpSpPr/>
            <p:nvPr/>
          </p:nvGrpSpPr>
          <p:grpSpPr>
            <a:xfrm>
              <a:off x="21" y="1033"/>
              <a:ext cx="1091" cy="415"/>
              <a:chOff x="3588469" y="123478"/>
              <a:chExt cx="1964109" cy="892522"/>
            </a:xfrm>
          </p:grpSpPr>
          <p:cxnSp>
            <p:nvCxnSpPr>
              <p:cNvPr id="42" name="直接连接符 41"/>
              <p:cNvCxnSpPr/>
              <p:nvPr/>
            </p:nvCxnSpPr>
            <p:spPr>
              <a:xfrm>
                <a:off x="3588469" y="123478"/>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69" name="直接连接符 68"/>
              <p:cNvCxnSpPr/>
              <p:nvPr/>
            </p:nvCxnSpPr>
            <p:spPr>
              <a:xfrm>
                <a:off x="3594100" y="254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0" name="直接连接符 69"/>
              <p:cNvCxnSpPr/>
              <p:nvPr/>
            </p:nvCxnSpPr>
            <p:spPr>
              <a:xfrm>
                <a:off x="3594100" y="381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1" name="直接连接符 70"/>
              <p:cNvCxnSpPr/>
              <p:nvPr/>
            </p:nvCxnSpPr>
            <p:spPr>
              <a:xfrm>
                <a:off x="3594100" y="508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2" name="直接连接符 71"/>
              <p:cNvCxnSpPr/>
              <p:nvPr/>
            </p:nvCxnSpPr>
            <p:spPr>
              <a:xfrm>
                <a:off x="3594100" y="635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3" name="直接连接符 72"/>
              <p:cNvCxnSpPr/>
              <p:nvPr/>
            </p:nvCxnSpPr>
            <p:spPr>
              <a:xfrm>
                <a:off x="3594100" y="762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4" name="直接连接符 73"/>
              <p:cNvCxnSpPr/>
              <p:nvPr/>
            </p:nvCxnSpPr>
            <p:spPr>
              <a:xfrm>
                <a:off x="3594100" y="889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5" name="直接连接符 74"/>
              <p:cNvCxnSpPr/>
              <p:nvPr/>
            </p:nvCxnSpPr>
            <p:spPr>
              <a:xfrm>
                <a:off x="3594100" y="1016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sp>
          <p:nvSpPr>
            <p:cNvPr id="20" name="矩形 19"/>
            <p:cNvSpPr/>
            <p:nvPr/>
          </p:nvSpPr>
          <p:spPr>
            <a:xfrm>
              <a:off x="1109" y="968"/>
              <a:ext cx="3856" cy="606"/>
            </a:xfrm>
            <a:prstGeom prst="rect">
              <a:avLst/>
            </a:prstGeom>
          </p:spPr>
          <p:txBody>
            <a:bodyPr wrap="square">
              <a:spAutoFit/>
            </a:bodyPr>
            <a:lstStyle/>
            <a:p>
              <a:pPr eaLnBrk="0" hangingPunct="0"/>
              <a:r>
                <a:rPr lang="en-US" altLang="zh-CN" b="1" dirty="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2.</a:t>
              </a:r>
              <a:r>
                <a:rPr lang="zh-CN" altLang="en-US" b="1" dirty="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承兑信息登记</a:t>
              </a:r>
              <a:endParaRPr lang="zh-CN" altLang="en-US" dirty="0">
                <a:solidFill>
                  <a:schemeClr val="bg1">
                    <a:lumMod val="50000"/>
                  </a:schemeClr>
                </a:solidFill>
                <a:latin typeface="微软雅黑" panose="020B0503020204020204" pitchFamily="34" charset="-122"/>
                <a:ea typeface="微软雅黑" panose="020B0503020204020204" pitchFamily="34" charset="-122"/>
              </a:endParaRPr>
            </a:p>
          </p:txBody>
        </p:sp>
      </p:grpSp>
      <p:sp>
        <p:nvSpPr>
          <p:cNvPr id="2" name="文本框 5133"/>
          <p:cNvSpPr txBox="1">
            <a:spLocks noChangeArrowheads="1"/>
          </p:cNvSpPr>
          <p:nvPr/>
        </p:nvSpPr>
        <p:spPr bwMode="auto">
          <a:xfrm>
            <a:off x="1049655" y="1581785"/>
            <a:ext cx="3451860" cy="2834640"/>
          </a:xfrm>
          <a:prstGeom prst="rect">
            <a:avLst/>
          </a:prstGeom>
          <a:noFill/>
          <a:ln w="9525">
            <a:noFill/>
            <a:miter lim="800000"/>
          </a:ln>
        </p:spPr>
        <p:txBody>
          <a:bodyPr wrap="square">
            <a:spAutoFit/>
          </a:bodyPr>
          <a:lstStyle>
            <a:defPPr>
              <a:defRPr lang="zh-CN"/>
            </a:defPPr>
            <a:lvl1pPr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marL="342900" indent="-342900" algn="l" eaLnBrk="0" hangingPunct="0">
              <a:lnSpc>
                <a:spcPct val="150000"/>
              </a:lnSpc>
              <a:buFont typeface="Wingdings" panose="05000000000000000000" charset="0"/>
              <a:buChar char="p"/>
            </a:pPr>
            <a:r>
              <a:rPr lang="zh-CN" altLang="en-US" sz="2000" b="1">
                <a:latin typeface="微软雅黑" panose="020B0503020204020204" pitchFamily="34" charset="-122"/>
                <a:ea typeface="微软雅黑" panose="020B0503020204020204" pitchFamily="34" charset="-122"/>
                <a:sym typeface="微软雅黑" panose="020B0503020204020204" pitchFamily="34" charset="-122"/>
              </a:rPr>
              <a:t>银票承兑行交付票据前登记</a:t>
            </a:r>
            <a:endParaRPr lang="zh-CN" altLang="en-US" sz="2000" b="1">
              <a:latin typeface="微软雅黑" panose="020B0503020204020204" pitchFamily="34" charset="-122"/>
              <a:ea typeface="微软雅黑" panose="020B0503020204020204" pitchFamily="34" charset="-122"/>
              <a:sym typeface="微软雅黑" panose="020B0503020204020204" pitchFamily="34" charset="-122"/>
            </a:endParaRPr>
          </a:p>
          <a:p>
            <a:pPr marL="342900" indent="-342900" algn="l" eaLnBrk="0" hangingPunct="0">
              <a:lnSpc>
                <a:spcPct val="150000"/>
              </a:lnSpc>
              <a:buFont typeface="Wingdings" panose="05000000000000000000" charset="0"/>
              <a:buChar char="p"/>
            </a:pPr>
            <a:r>
              <a:rPr lang="zh-CN" altLang="en-US" sz="2000" b="1">
                <a:solidFill>
                  <a:schemeClr val="tx1"/>
                </a:solidFill>
                <a:latin typeface="微软雅黑" panose="020B0503020204020204" pitchFamily="34" charset="-122"/>
                <a:ea typeface="微软雅黑" panose="020B0503020204020204" pitchFamily="34" charset="-122"/>
                <a:sym typeface="微软雅黑" panose="020B0503020204020204" pitchFamily="34" charset="-122"/>
              </a:rPr>
              <a:t>商票承兑人应委托开户行登记承兑信息。</a:t>
            </a:r>
            <a:endParaRPr lang="zh-CN" altLang="en-US" sz="2000" b="1">
              <a:solidFill>
                <a:schemeClr val="tx1"/>
              </a:solidFill>
              <a:latin typeface="微软雅黑" panose="020B0503020204020204" pitchFamily="34" charset="-122"/>
              <a:ea typeface="微软雅黑" panose="020B0503020204020204" pitchFamily="34" charset="-122"/>
              <a:sym typeface="微软雅黑" panose="020B0503020204020204" pitchFamily="34" charset="-122"/>
            </a:endParaRPr>
          </a:p>
          <a:p>
            <a:pPr marL="342900" indent="-342900" algn="l" eaLnBrk="0" hangingPunct="0">
              <a:lnSpc>
                <a:spcPct val="150000"/>
              </a:lnSpc>
              <a:buFont typeface="Wingdings" panose="05000000000000000000" charset="0"/>
              <a:buChar char="p"/>
            </a:pPr>
            <a:r>
              <a:rPr lang="zh-CN" altLang="en-US" sz="2000" b="1">
                <a:latin typeface="微软雅黑" panose="020B0503020204020204" pitchFamily="34" charset="-122"/>
                <a:ea typeface="微软雅黑" panose="020B0503020204020204" pitchFamily="34" charset="-122"/>
                <a:sym typeface="微软雅黑" panose="020B0503020204020204" pitchFamily="34" charset="-122"/>
              </a:rPr>
              <a:t>票据关键信息、其他登记信息、票据影像（正面）</a:t>
            </a:r>
            <a:endParaRPr lang="zh-CN" altLang="en-US" sz="2000" b="1">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 name="文本框 5134"/>
          <p:cNvSpPr txBox="1">
            <a:spLocks noChangeArrowheads="1"/>
          </p:cNvSpPr>
          <p:nvPr/>
        </p:nvSpPr>
        <p:spPr bwMode="auto">
          <a:xfrm>
            <a:off x="5426075" y="1581785"/>
            <a:ext cx="2908935" cy="1920240"/>
          </a:xfrm>
          <a:prstGeom prst="rect">
            <a:avLst/>
          </a:prstGeom>
          <a:noFill/>
          <a:ln w="9525">
            <a:noFill/>
            <a:miter lim="800000"/>
          </a:ln>
        </p:spPr>
        <p:txBody>
          <a:bodyPr wrap="square">
            <a:spAutoFit/>
          </a:bodyPr>
          <a:lstStyle>
            <a:defPPr>
              <a:defRPr lang="zh-CN"/>
            </a:defPPr>
            <a:lvl1pPr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eaLnBrk="0" hangingPunct="0">
              <a:lnSpc>
                <a:spcPct val="200000"/>
              </a:lnSpc>
            </a:pPr>
            <a:r>
              <a:rPr lang="en-US" altLang="zh-CN" sz="2000" b="1">
                <a:latin typeface="微软雅黑" panose="020B0503020204020204" pitchFamily="34" charset="-122"/>
                <a:ea typeface="微软雅黑" panose="020B0503020204020204" pitchFamily="34" charset="-122"/>
                <a:sym typeface="微软雅黑" panose="020B0503020204020204" pitchFamily="34" charset="-122"/>
              </a:rPr>
              <a:t>1</a:t>
            </a:r>
            <a:r>
              <a:rPr lang="zh-CN" altLang="en-US" sz="2000" b="1">
                <a:latin typeface="微软雅黑" panose="020B0503020204020204" pitchFamily="34" charset="-122"/>
                <a:ea typeface="微软雅黑" panose="020B0503020204020204" pitchFamily="34" charset="-122"/>
                <a:sym typeface="微软雅黑" panose="020B0503020204020204" pitchFamily="34" charset="-122"/>
              </a:rPr>
              <a:t>、</a:t>
            </a:r>
            <a:r>
              <a:rPr lang="zh-CN" altLang="en-US" sz="2000" b="1">
                <a:latin typeface="微软雅黑" panose="020B0503020204020204" pitchFamily="34" charset="-122"/>
                <a:ea typeface="微软雅黑" panose="020B0503020204020204" pitchFamily="34" charset="-122"/>
                <a:sym typeface="微软雅黑" panose="020B0503020204020204" pitchFamily="34" charset="-122"/>
              </a:rPr>
              <a:t>登记时点</a:t>
            </a:r>
            <a:endParaRPr lang="zh-CN" altLang="en-US" sz="2000" b="1">
              <a:latin typeface="微软雅黑" panose="020B0503020204020204" pitchFamily="34" charset="-122"/>
              <a:ea typeface="微软雅黑" panose="020B0503020204020204" pitchFamily="34" charset="-122"/>
              <a:sym typeface="微软雅黑" panose="020B0503020204020204" pitchFamily="34" charset="-122"/>
            </a:endParaRPr>
          </a:p>
          <a:p>
            <a:pPr eaLnBrk="0" hangingPunct="0">
              <a:lnSpc>
                <a:spcPct val="200000"/>
              </a:lnSpc>
            </a:pPr>
            <a:r>
              <a:rPr lang="en-US" altLang="zh-CN" sz="2000" b="1">
                <a:latin typeface="微软雅黑" panose="020B0503020204020204" pitchFamily="34" charset="-122"/>
                <a:ea typeface="微软雅黑" panose="020B0503020204020204" pitchFamily="34" charset="-122"/>
                <a:sym typeface="微软雅黑" panose="020B0503020204020204" pitchFamily="34" charset="-122"/>
              </a:rPr>
              <a:t>2</a:t>
            </a:r>
            <a:r>
              <a:rPr lang="zh-CN" altLang="en-US" sz="2000" b="1">
                <a:latin typeface="微软雅黑" panose="020B0503020204020204" pitchFamily="34" charset="-122"/>
                <a:ea typeface="微软雅黑" panose="020B0503020204020204" pitchFamily="34" charset="-122"/>
                <a:sym typeface="微软雅黑" panose="020B0503020204020204" pitchFamily="34" charset="-122"/>
              </a:rPr>
              <a:t>、</a:t>
            </a:r>
            <a:r>
              <a:rPr lang="zh-CN" altLang="en-US" sz="2000" b="1">
                <a:latin typeface="微软雅黑" panose="020B0503020204020204" pitchFamily="34" charset="-122"/>
                <a:ea typeface="微软雅黑" panose="020B0503020204020204" pitchFamily="34" charset="-122"/>
                <a:sym typeface="微软雅黑" panose="020B0503020204020204" pitchFamily="34" charset="-122"/>
              </a:rPr>
              <a:t>客户授权委托</a:t>
            </a:r>
            <a:endParaRPr lang="zh-CN" altLang="en-US" sz="2000" b="1">
              <a:latin typeface="微软雅黑" panose="020B0503020204020204" pitchFamily="34" charset="-122"/>
              <a:ea typeface="微软雅黑" panose="020B0503020204020204" pitchFamily="34" charset="-122"/>
              <a:sym typeface="微软雅黑" panose="020B0503020204020204" pitchFamily="34" charset="-122"/>
            </a:endParaRPr>
          </a:p>
          <a:p>
            <a:pPr eaLnBrk="0" hangingPunct="0">
              <a:lnSpc>
                <a:spcPct val="200000"/>
              </a:lnSpc>
            </a:pPr>
            <a:r>
              <a:rPr lang="en-US" altLang="zh-CN" sz="2000" b="1">
                <a:latin typeface="微软雅黑" panose="020B0503020204020204" pitchFamily="34" charset="-122"/>
                <a:ea typeface="微软雅黑" panose="020B0503020204020204" pitchFamily="34" charset="-122"/>
                <a:sym typeface="微软雅黑" panose="020B0503020204020204" pitchFamily="34" charset="-122"/>
              </a:rPr>
              <a:t>3</a:t>
            </a:r>
            <a:r>
              <a:rPr lang="zh-CN" altLang="en-US" sz="2000" b="1">
                <a:latin typeface="微软雅黑" panose="020B0503020204020204" pitchFamily="34" charset="-122"/>
                <a:ea typeface="微软雅黑" panose="020B0503020204020204" pitchFamily="34" charset="-122"/>
                <a:sym typeface="微软雅黑" panose="020B0503020204020204" pitchFamily="34" charset="-122"/>
              </a:rPr>
              <a:t>、</a:t>
            </a:r>
            <a:r>
              <a:rPr lang="zh-CN" altLang="en-US" sz="2000" b="1">
                <a:latin typeface="微软雅黑" panose="020B0503020204020204" pitchFamily="34" charset="-122"/>
                <a:ea typeface="微软雅黑" panose="020B0503020204020204" pitchFamily="34" charset="-122"/>
                <a:sym typeface="微软雅黑" panose="020B0503020204020204" pitchFamily="34" charset="-122"/>
              </a:rPr>
              <a:t>商票信息收集</a:t>
            </a:r>
            <a:endParaRPr lang="zh-CN" altLang="en-US" sz="2000" b="1">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4" name="矩形 25"/>
          <p:cNvSpPr>
            <a:spLocks noChangeArrowheads="1"/>
          </p:cNvSpPr>
          <p:nvPr/>
        </p:nvSpPr>
        <p:spPr bwMode="auto">
          <a:xfrm>
            <a:off x="4641691" y="992982"/>
            <a:ext cx="215900" cy="3602037"/>
          </a:xfrm>
          <a:prstGeom prst="rect">
            <a:avLst/>
          </a:prstGeom>
          <a:solidFill>
            <a:srgbClr val="FFC000"/>
          </a:solidFill>
          <a:ln w="9525">
            <a:noFill/>
            <a:miter lim="800000"/>
          </a:ln>
        </p:spPr>
        <p:txBody>
          <a:bodyPr anchor="ctr"/>
          <a:lstStyle>
            <a:defPPr>
              <a:defRPr lang="zh-CN"/>
            </a:defPPr>
            <a:lvl1pPr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algn="ctr" eaLnBrk="0" hangingPunct="0"/>
            <a:endParaRPr lang="zh-CN" altLang="en-US">
              <a:solidFill>
                <a:srgbClr val="FFFFFF"/>
              </a:solidFill>
              <a:latin typeface="宋体" panose="02010600030101010101" pitchFamily="2" charset="-122"/>
              <a:sym typeface="宋体" panose="02010600030101010101" pitchFamily="2" charset="-122"/>
            </a:endParaRPr>
          </a:p>
        </p:txBody>
      </p:sp>
      <p:sp>
        <p:nvSpPr>
          <p:cNvPr id="9" name="矩形 16"/>
          <p:cNvSpPr>
            <a:spLocks noChangeArrowheads="1"/>
          </p:cNvSpPr>
          <p:nvPr/>
        </p:nvSpPr>
        <p:spPr bwMode="auto">
          <a:xfrm>
            <a:off x="1530191" y="977107"/>
            <a:ext cx="2376488" cy="441325"/>
          </a:xfrm>
          <a:prstGeom prst="rect">
            <a:avLst/>
          </a:prstGeom>
          <a:solidFill>
            <a:srgbClr val="002060"/>
          </a:solidFill>
          <a:ln w="9525">
            <a:noFill/>
            <a:miter lim="800000"/>
          </a:ln>
        </p:spPr>
        <p:txBody>
          <a:bodyPr anchor="ctr"/>
          <a:lstStyle>
            <a:defPPr>
              <a:defRPr lang="zh-CN"/>
            </a:defPPr>
            <a:lvl1pPr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algn="ctr" eaLnBrk="0" hangingPunct="0"/>
            <a:r>
              <a:rPr lang="zh-CN" altLang="en-US" sz="2000" b="1">
                <a:solidFill>
                  <a:srgbClr val="FFFFFF"/>
                </a:solidFill>
                <a:latin typeface="微软雅黑" panose="020B0503020204020204" pitchFamily="34" charset="-122"/>
                <a:ea typeface="微软雅黑" panose="020B0503020204020204" pitchFamily="34" charset="-122"/>
                <a:sym typeface="宋体" panose="02010600030101010101" pitchFamily="2" charset="-122"/>
              </a:rPr>
              <a:t>承兑登记</a:t>
            </a:r>
            <a:endParaRPr lang="zh-CN" altLang="en-US" sz="2000" b="1">
              <a:solidFill>
                <a:srgbClr val="FFFFFF"/>
              </a:solidFill>
              <a:latin typeface="微软雅黑" panose="020B0503020204020204" pitchFamily="34" charset="-122"/>
              <a:ea typeface="微软雅黑" panose="020B0503020204020204" pitchFamily="34" charset="-122"/>
              <a:sym typeface="宋体" panose="02010600030101010101" pitchFamily="2" charset="-122"/>
            </a:endParaRPr>
          </a:p>
        </p:txBody>
      </p:sp>
      <p:sp>
        <p:nvSpPr>
          <p:cNvPr id="10" name="矩形 16"/>
          <p:cNvSpPr>
            <a:spLocks noChangeArrowheads="1"/>
          </p:cNvSpPr>
          <p:nvPr/>
        </p:nvSpPr>
        <p:spPr bwMode="auto">
          <a:xfrm>
            <a:off x="5692299" y="977107"/>
            <a:ext cx="2376487" cy="441325"/>
          </a:xfrm>
          <a:prstGeom prst="rect">
            <a:avLst/>
          </a:prstGeom>
          <a:solidFill>
            <a:srgbClr val="002060"/>
          </a:solidFill>
          <a:ln w="9525">
            <a:noFill/>
            <a:miter lim="800000"/>
          </a:ln>
        </p:spPr>
        <p:txBody>
          <a:bodyPr anchor="ctr"/>
          <a:lstStyle>
            <a:defPPr>
              <a:defRPr lang="zh-CN"/>
            </a:defPPr>
            <a:lvl1pPr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algn="ctr" eaLnBrk="0" hangingPunct="0"/>
            <a:r>
              <a:rPr lang="zh-CN" altLang="zh-CN" sz="2000" b="1">
                <a:solidFill>
                  <a:srgbClr val="FFFFFF"/>
                </a:solidFill>
                <a:latin typeface="微软雅黑" panose="020B0503020204020204" pitchFamily="34" charset="-122"/>
                <a:ea typeface="微软雅黑" panose="020B0503020204020204" pitchFamily="34" charset="-122"/>
                <a:sym typeface="宋体" panose="02010600030101010101" pitchFamily="2" charset="-122"/>
              </a:rPr>
              <a:t>政策解析</a:t>
            </a:r>
            <a:endParaRPr lang="zh-CN" altLang="zh-CN" sz="2000" b="1">
              <a:solidFill>
                <a:srgbClr val="FFFFFF"/>
              </a:solidFill>
              <a:latin typeface="微软雅黑" panose="020B0503020204020204" pitchFamily="34" charset="-122"/>
              <a:ea typeface="微软雅黑" panose="020B0503020204020204" pitchFamily="34" charset="-122"/>
              <a:sym typeface="宋体" panose="02010600030101010101" pitchFamily="2" charset="-122"/>
            </a:endParaRPr>
          </a:p>
        </p:txBody>
      </p:sp>
      <p:sp>
        <p:nvSpPr>
          <p:cNvPr id="11" name="文本框 5144"/>
          <p:cNvSpPr txBox="1">
            <a:spLocks noChangeArrowheads="1"/>
          </p:cNvSpPr>
          <p:nvPr/>
        </p:nvSpPr>
        <p:spPr bwMode="auto">
          <a:xfrm>
            <a:off x="87153" y="1264444"/>
            <a:ext cx="822326" cy="3057525"/>
          </a:xfrm>
          <a:prstGeom prst="rect">
            <a:avLst/>
          </a:prstGeom>
          <a:noFill/>
          <a:ln w="9525">
            <a:noFill/>
            <a:miter lim="800000"/>
          </a:ln>
        </p:spPr>
        <p:txBody>
          <a:bodyPr vert="eaVert">
            <a:spAutoFit/>
          </a:bodyPr>
          <a:lstStyle>
            <a:defPPr>
              <a:defRPr lang="zh-CN"/>
            </a:defPPr>
            <a:lvl1pPr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eaLnBrk="0" hangingPunct="0"/>
            <a:r>
              <a:rPr lang="zh-CN" altLang="en-US" sz="2400" b="1" dirty="0">
                <a:solidFill>
                  <a:srgbClr val="FFC000"/>
                </a:solidFill>
                <a:ea typeface="微软雅黑" panose="020B0503020204020204" pitchFamily="34" charset="-122"/>
                <a:sym typeface="微软雅黑" panose="020B0503020204020204" pitchFamily="34" charset="-122"/>
              </a:rPr>
              <a:t>承兑环节</a:t>
            </a:r>
            <a:r>
              <a:rPr lang="zh-CN" altLang="en-US" sz="2400" b="1" dirty="0">
                <a:solidFill>
                  <a:srgbClr val="002060"/>
                </a:solidFill>
                <a:ea typeface="微软雅黑" panose="020B0503020204020204" pitchFamily="34" charset="-122"/>
                <a:sym typeface="微软雅黑" panose="020B0503020204020204" pitchFamily="34" charset="-122"/>
              </a:rPr>
              <a:t>的纸票处理</a:t>
            </a:r>
            <a:endParaRPr lang="zh-CN" altLang="en-US" sz="2400" b="1" dirty="0">
              <a:solidFill>
                <a:srgbClr val="002060"/>
              </a:solidFill>
              <a:ea typeface="微软雅黑" panose="020B0503020204020204" pitchFamily="34" charset="-122"/>
              <a:sym typeface="微软雅黑" panose="020B0503020204020204" pitchFamily="34" charset="-122"/>
            </a:endParaRPr>
          </a:p>
          <a:p>
            <a:pPr eaLnBrk="0" hangingPunct="0"/>
            <a:endParaRPr lang="zh-CN" altLang="en-US" dirty="0">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组合 15"/>
          <p:cNvGrpSpPr/>
          <p:nvPr/>
        </p:nvGrpSpPr>
        <p:grpSpPr>
          <a:xfrm>
            <a:off x="13335" y="461645"/>
            <a:ext cx="3139440" cy="384810"/>
            <a:chOff x="21" y="968"/>
            <a:chExt cx="4944" cy="606"/>
          </a:xfrm>
        </p:grpSpPr>
        <p:grpSp>
          <p:nvGrpSpPr>
            <p:cNvPr id="41" name="组合 40"/>
            <p:cNvGrpSpPr/>
            <p:nvPr/>
          </p:nvGrpSpPr>
          <p:grpSpPr>
            <a:xfrm>
              <a:off x="21" y="1033"/>
              <a:ext cx="1091" cy="415"/>
              <a:chOff x="3588469" y="123478"/>
              <a:chExt cx="1964109" cy="892522"/>
            </a:xfrm>
          </p:grpSpPr>
          <p:cxnSp>
            <p:nvCxnSpPr>
              <p:cNvPr id="42" name="直接连接符 41"/>
              <p:cNvCxnSpPr/>
              <p:nvPr/>
            </p:nvCxnSpPr>
            <p:spPr>
              <a:xfrm>
                <a:off x="3588469" y="123478"/>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69" name="直接连接符 68"/>
              <p:cNvCxnSpPr/>
              <p:nvPr/>
            </p:nvCxnSpPr>
            <p:spPr>
              <a:xfrm>
                <a:off x="3594100" y="254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0" name="直接连接符 69"/>
              <p:cNvCxnSpPr/>
              <p:nvPr/>
            </p:nvCxnSpPr>
            <p:spPr>
              <a:xfrm>
                <a:off x="3594100" y="381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1" name="直接连接符 70"/>
              <p:cNvCxnSpPr/>
              <p:nvPr/>
            </p:nvCxnSpPr>
            <p:spPr>
              <a:xfrm>
                <a:off x="3594100" y="508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2" name="直接连接符 71"/>
              <p:cNvCxnSpPr/>
              <p:nvPr/>
            </p:nvCxnSpPr>
            <p:spPr>
              <a:xfrm>
                <a:off x="3594100" y="635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3" name="直接连接符 72"/>
              <p:cNvCxnSpPr/>
              <p:nvPr/>
            </p:nvCxnSpPr>
            <p:spPr>
              <a:xfrm>
                <a:off x="3594100" y="762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4" name="直接连接符 73"/>
              <p:cNvCxnSpPr/>
              <p:nvPr/>
            </p:nvCxnSpPr>
            <p:spPr>
              <a:xfrm>
                <a:off x="3594100" y="889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5" name="直接连接符 74"/>
              <p:cNvCxnSpPr/>
              <p:nvPr/>
            </p:nvCxnSpPr>
            <p:spPr>
              <a:xfrm>
                <a:off x="3594100" y="1016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sp>
          <p:nvSpPr>
            <p:cNvPr id="20" name="矩形 19"/>
            <p:cNvSpPr/>
            <p:nvPr/>
          </p:nvSpPr>
          <p:spPr>
            <a:xfrm>
              <a:off x="1109" y="968"/>
              <a:ext cx="3856" cy="606"/>
            </a:xfrm>
            <a:prstGeom prst="rect">
              <a:avLst/>
            </a:prstGeom>
          </p:spPr>
          <p:txBody>
            <a:bodyPr wrap="square">
              <a:spAutoFit/>
            </a:bodyPr>
            <a:lstStyle/>
            <a:p>
              <a:pPr eaLnBrk="0" hangingPunct="0"/>
              <a:r>
                <a:rPr lang="en-US" altLang="zh-CN" b="1" dirty="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3.</a:t>
              </a:r>
              <a:r>
                <a:rPr lang="zh-CN" altLang="en-US" b="1" dirty="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质押、保证信息登记</a:t>
              </a:r>
              <a:endParaRPr lang="zh-CN" altLang="en-US" dirty="0">
                <a:solidFill>
                  <a:schemeClr val="bg1">
                    <a:lumMod val="50000"/>
                  </a:schemeClr>
                </a:solidFill>
                <a:latin typeface="微软雅黑" panose="020B0503020204020204" pitchFamily="34" charset="-122"/>
                <a:ea typeface="微软雅黑" panose="020B0503020204020204" pitchFamily="34" charset="-122"/>
              </a:endParaRPr>
            </a:p>
          </p:txBody>
        </p:sp>
      </p:grpSp>
      <p:sp>
        <p:nvSpPr>
          <p:cNvPr id="67585" name="矩形 4"/>
          <p:cNvSpPr>
            <a:spLocks noChangeArrowheads="1"/>
          </p:cNvSpPr>
          <p:nvPr/>
        </p:nvSpPr>
        <p:spPr bwMode="auto">
          <a:xfrm>
            <a:off x="2854008" y="1246030"/>
            <a:ext cx="5975350" cy="3474720"/>
          </a:xfrm>
          <a:prstGeom prst="rect">
            <a:avLst/>
          </a:prstGeom>
          <a:noFill/>
          <a:ln w="9525">
            <a:noFill/>
            <a:miter lim="800000"/>
          </a:ln>
        </p:spPr>
        <p:txBody>
          <a:bodyPr wrap="square">
            <a:spAutoFit/>
          </a:bodyPr>
          <a:lstStyle>
            <a:defPPr>
              <a:defRPr lang="zh-CN"/>
            </a:defPPr>
            <a:lvl1pPr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marL="285750" indent="-285750" eaLnBrk="0" hangingPunct="0">
              <a:lnSpc>
                <a:spcPct val="150000"/>
              </a:lnSpc>
              <a:buFont typeface="Wingdings" panose="05000000000000000000" pitchFamily="2" charset="2"/>
              <a:buChar char="p"/>
            </a:pPr>
            <a:r>
              <a:rPr lang="zh-CN" altLang="en-US" sz="2000" b="1" dirty="0">
                <a:solidFill>
                  <a:srgbClr val="002060"/>
                </a:solidFill>
                <a:latin typeface="微软雅黑" panose="020B0503020204020204" pitchFamily="34" charset="-122"/>
                <a:ea typeface="微软雅黑" panose="020B0503020204020204" pitchFamily="34" charset="-122"/>
                <a:sym typeface="微软雅黑" panose="020B0503020204020204" pitchFamily="34" charset="-122"/>
              </a:rPr>
              <a:t> 质押、保证登记（企业向银行）</a:t>
            </a:r>
            <a:endParaRPr lang="en-US" altLang="zh-CN" sz="2000" b="1" dirty="0">
              <a:solidFill>
                <a:srgbClr val="002060"/>
              </a:solidFill>
              <a:latin typeface="微软雅黑" panose="020B0503020204020204" pitchFamily="34" charset="-122"/>
              <a:ea typeface="微软雅黑" panose="020B0503020204020204" pitchFamily="34" charset="-122"/>
              <a:sym typeface="微软雅黑" panose="020B0503020204020204" pitchFamily="34" charset="-122"/>
            </a:endParaRPr>
          </a:p>
          <a:p>
            <a:pPr marL="285750" indent="-285750" eaLnBrk="0" hangingPunct="0">
              <a:lnSpc>
                <a:spcPct val="150000"/>
              </a:lnSpc>
              <a:buFont typeface="Wingdings" panose="05000000000000000000" pitchFamily="2" charset="2"/>
              <a:buChar char="l"/>
            </a:pPr>
            <a:r>
              <a:rPr lang="zh-CN" altLang="en-US"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纸票贴现前，金融机构为企业办理质押、保证时（质押融资、票据池等业务）应在票交所登记质押、保证信息</a:t>
            </a:r>
            <a:endParaRPr lang="zh-CN" altLang="en-US"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endParaRPr>
          </a:p>
          <a:p>
            <a:pPr indent="0" eaLnBrk="0" hangingPunct="0">
              <a:lnSpc>
                <a:spcPct val="150000"/>
              </a:lnSpc>
              <a:buFont typeface="Wingdings" panose="05000000000000000000" pitchFamily="2" charset="2"/>
              <a:buNone/>
            </a:pPr>
            <a:endParaRPr lang="zh-CN" altLang="en-US" sz="2000"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endParaRPr>
          </a:p>
          <a:p>
            <a:pPr marL="285750" indent="-285750" eaLnBrk="0" hangingPunct="0">
              <a:lnSpc>
                <a:spcPct val="150000"/>
              </a:lnSpc>
              <a:buFont typeface="Wingdings" panose="05000000000000000000" pitchFamily="2" charset="2"/>
              <a:buChar char="l"/>
            </a:pPr>
            <a:r>
              <a:rPr lang="zh-CN" altLang="en-US"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质押登记的票据在质押解除时也应进行质押解除登记，否则</a:t>
            </a:r>
            <a:r>
              <a:rPr lang="zh-CN" altLang="en-US" b="1"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不能办理除提示付款和追索外的其他业务</a:t>
            </a:r>
            <a:r>
              <a:rPr lang="zh-CN" altLang="en-US"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a:t>
            </a:r>
            <a:endParaRPr lang="zh-CN" altLang="en-US"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endParaRPr>
          </a:p>
          <a:p>
            <a:pPr indent="0" eaLnBrk="0" hangingPunct="0">
              <a:lnSpc>
                <a:spcPct val="150000"/>
              </a:lnSpc>
              <a:buFont typeface="Wingdings" panose="05000000000000000000" pitchFamily="2" charset="2"/>
              <a:buNone/>
            </a:pPr>
            <a:endParaRPr lang="zh-CN" altLang="en-US"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endParaRPr>
          </a:p>
          <a:p>
            <a:pPr indent="0" eaLnBrk="0" hangingPunct="0">
              <a:lnSpc>
                <a:spcPct val="150000"/>
              </a:lnSpc>
              <a:buFont typeface="Wingdings" panose="05000000000000000000" pitchFamily="2" charset="2"/>
              <a:buNone/>
            </a:pPr>
            <a:endParaRPr lang="zh-CN" altLang="en-US"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67586" name="矩形 27"/>
          <p:cNvSpPr>
            <a:spLocks noChangeArrowheads="1"/>
          </p:cNvSpPr>
          <p:nvPr/>
        </p:nvSpPr>
        <p:spPr bwMode="auto">
          <a:xfrm>
            <a:off x="712788" y="2270602"/>
            <a:ext cx="1554162" cy="849313"/>
          </a:xfrm>
          <a:prstGeom prst="rect">
            <a:avLst/>
          </a:prstGeom>
          <a:noFill/>
          <a:ln w="9525">
            <a:noFill/>
            <a:miter lim="800000"/>
          </a:ln>
        </p:spPr>
        <p:txBody>
          <a:bodyPr>
            <a:spAutoFit/>
          </a:bodyPr>
          <a:lstStyle>
            <a:defPPr>
              <a:defRPr lang="zh-CN"/>
            </a:defPPr>
            <a:lvl1pPr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algn="r" eaLnBrk="0" hangingPunct="0"/>
            <a:r>
              <a:rPr lang="zh-CN" altLang="en-US" sz="2400" b="1">
                <a:solidFill>
                  <a:srgbClr val="FFC000"/>
                </a:solidFill>
                <a:latin typeface="微软雅黑" panose="020B0503020204020204" pitchFamily="34" charset="-122"/>
                <a:ea typeface="微软雅黑" panose="020B0503020204020204" pitchFamily="34" charset="-122"/>
                <a:sym typeface="微软雅黑" panose="020B0503020204020204" pitchFamily="34" charset="-122"/>
              </a:rPr>
              <a:t>贴现前</a:t>
            </a:r>
            <a:r>
              <a:rPr lang="zh-CN" altLang="en-US" sz="2400" b="1">
                <a:solidFill>
                  <a:srgbClr val="002060"/>
                </a:solidFill>
                <a:latin typeface="微软雅黑" panose="020B0503020204020204" pitchFamily="34" charset="-122"/>
                <a:ea typeface="微软雅黑" panose="020B0503020204020204" pitchFamily="34" charset="-122"/>
                <a:sym typeface="微软雅黑" panose="020B0503020204020204" pitchFamily="34" charset="-122"/>
              </a:rPr>
              <a:t>的纸票处理</a:t>
            </a:r>
            <a:endParaRPr lang="zh-CN" altLang="en-US"/>
          </a:p>
        </p:txBody>
      </p:sp>
      <p:sp>
        <p:nvSpPr>
          <p:cNvPr id="67592" name="矩形 23"/>
          <p:cNvSpPr>
            <a:spLocks noChangeArrowheads="1"/>
          </p:cNvSpPr>
          <p:nvPr/>
        </p:nvSpPr>
        <p:spPr bwMode="auto">
          <a:xfrm>
            <a:off x="2339975" y="1363980"/>
            <a:ext cx="217805" cy="2901315"/>
          </a:xfrm>
          <a:prstGeom prst="rect">
            <a:avLst/>
          </a:prstGeom>
          <a:solidFill>
            <a:srgbClr val="7F7F7F"/>
          </a:solidFill>
          <a:ln w="9525">
            <a:noFill/>
            <a:miter lim="800000"/>
          </a:ln>
        </p:spPr>
        <p:txBody>
          <a:bodyPr anchor="ctr"/>
          <a:lstStyle>
            <a:defPPr>
              <a:defRPr lang="zh-CN"/>
            </a:defPPr>
            <a:lvl1pPr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algn="ctr" eaLnBrk="0" hangingPunct="0"/>
            <a:endParaRPr lang="zh-CN" altLang="en-US">
              <a:solidFill>
                <a:srgbClr val="FFFFFF"/>
              </a:solidFill>
              <a:latin typeface="宋体" panose="02010600030101010101" pitchFamily="2" charset="-122"/>
              <a:sym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组合 15"/>
          <p:cNvGrpSpPr/>
          <p:nvPr/>
        </p:nvGrpSpPr>
        <p:grpSpPr>
          <a:xfrm>
            <a:off x="13335" y="461645"/>
            <a:ext cx="3139440" cy="384810"/>
            <a:chOff x="21" y="968"/>
            <a:chExt cx="4944" cy="606"/>
          </a:xfrm>
        </p:grpSpPr>
        <p:grpSp>
          <p:nvGrpSpPr>
            <p:cNvPr id="41" name="组合 40"/>
            <p:cNvGrpSpPr/>
            <p:nvPr/>
          </p:nvGrpSpPr>
          <p:grpSpPr>
            <a:xfrm>
              <a:off x="21" y="1033"/>
              <a:ext cx="1091" cy="415"/>
              <a:chOff x="3588469" y="123478"/>
              <a:chExt cx="1964109" cy="892522"/>
            </a:xfrm>
          </p:grpSpPr>
          <p:cxnSp>
            <p:nvCxnSpPr>
              <p:cNvPr id="42" name="直接连接符 41"/>
              <p:cNvCxnSpPr/>
              <p:nvPr/>
            </p:nvCxnSpPr>
            <p:spPr>
              <a:xfrm>
                <a:off x="3588469" y="123478"/>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69" name="直接连接符 68"/>
              <p:cNvCxnSpPr/>
              <p:nvPr/>
            </p:nvCxnSpPr>
            <p:spPr>
              <a:xfrm>
                <a:off x="3594100" y="254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0" name="直接连接符 69"/>
              <p:cNvCxnSpPr/>
              <p:nvPr/>
            </p:nvCxnSpPr>
            <p:spPr>
              <a:xfrm>
                <a:off x="3594100" y="381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1" name="直接连接符 70"/>
              <p:cNvCxnSpPr/>
              <p:nvPr/>
            </p:nvCxnSpPr>
            <p:spPr>
              <a:xfrm>
                <a:off x="3594100" y="508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2" name="直接连接符 71"/>
              <p:cNvCxnSpPr/>
              <p:nvPr/>
            </p:nvCxnSpPr>
            <p:spPr>
              <a:xfrm>
                <a:off x="3594100" y="635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3" name="直接连接符 72"/>
              <p:cNvCxnSpPr/>
              <p:nvPr/>
            </p:nvCxnSpPr>
            <p:spPr>
              <a:xfrm>
                <a:off x="3594100" y="762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4" name="直接连接符 73"/>
              <p:cNvCxnSpPr/>
              <p:nvPr/>
            </p:nvCxnSpPr>
            <p:spPr>
              <a:xfrm>
                <a:off x="3594100" y="889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5" name="直接连接符 74"/>
              <p:cNvCxnSpPr/>
              <p:nvPr/>
            </p:nvCxnSpPr>
            <p:spPr>
              <a:xfrm>
                <a:off x="3594100" y="1016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sp>
          <p:nvSpPr>
            <p:cNvPr id="20" name="矩形 19"/>
            <p:cNvSpPr/>
            <p:nvPr/>
          </p:nvSpPr>
          <p:spPr>
            <a:xfrm>
              <a:off x="1109" y="968"/>
              <a:ext cx="3856" cy="606"/>
            </a:xfrm>
            <a:prstGeom prst="rect">
              <a:avLst/>
            </a:prstGeom>
          </p:spPr>
          <p:txBody>
            <a:bodyPr wrap="square">
              <a:spAutoFit/>
            </a:bodyPr>
            <a:lstStyle/>
            <a:p>
              <a:pPr eaLnBrk="0" hangingPunct="0"/>
              <a:r>
                <a:rPr lang="en-US" altLang="zh-CN" b="1" dirty="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4.</a:t>
              </a:r>
              <a:r>
                <a:rPr lang="zh-CN" altLang="en-US" b="1" dirty="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贴现信息登记</a:t>
              </a:r>
              <a:endParaRPr lang="zh-CN" altLang="en-US" dirty="0">
                <a:solidFill>
                  <a:schemeClr val="bg1">
                    <a:lumMod val="50000"/>
                  </a:schemeClr>
                </a:solidFill>
                <a:latin typeface="微软雅黑" panose="020B0503020204020204" pitchFamily="34" charset="-122"/>
                <a:ea typeface="微软雅黑" panose="020B0503020204020204" pitchFamily="34" charset="-122"/>
              </a:endParaRPr>
            </a:p>
          </p:txBody>
        </p:sp>
      </p:grpSp>
      <p:sp>
        <p:nvSpPr>
          <p:cNvPr id="69633" name="矩形 23"/>
          <p:cNvSpPr>
            <a:spLocks noChangeArrowheads="1"/>
          </p:cNvSpPr>
          <p:nvPr/>
        </p:nvSpPr>
        <p:spPr bwMode="auto">
          <a:xfrm>
            <a:off x="2465071" y="619443"/>
            <a:ext cx="252412" cy="1371600"/>
          </a:xfrm>
          <a:prstGeom prst="rect">
            <a:avLst/>
          </a:prstGeom>
          <a:solidFill>
            <a:srgbClr val="7F7F7F"/>
          </a:solidFill>
          <a:ln w="9525">
            <a:noFill/>
            <a:miter lim="800000"/>
          </a:ln>
        </p:spPr>
        <p:txBody>
          <a:bodyPr anchor="ctr"/>
          <a:lstStyle>
            <a:defPPr>
              <a:defRPr lang="zh-CN"/>
            </a:defPPr>
            <a:lvl1pPr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algn="ctr" eaLnBrk="0" hangingPunct="0"/>
            <a:endParaRPr lang="zh-CN" altLang="en-US">
              <a:solidFill>
                <a:srgbClr val="FFFFFF"/>
              </a:solidFill>
              <a:latin typeface="宋体" panose="02010600030101010101" pitchFamily="2" charset="-122"/>
              <a:sym typeface="宋体" panose="02010600030101010101" pitchFamily="2" charset="-122"/>
            </a:endParaRPr>
          </a:p>
        </p:txBody>
      </p:sp>
      <p:sp>
        <p:nvSpPr>
          <p:cNvPr id="69634" name="矩形 25"/>
          <p:cNvSpPr>
            <a:spLocks noChangeArrowheads="1"/>
          </p:cNvSpPr>
          <p:nvPr/>
        </p:nvSpPr>
        <p:spPr bwMode="auto">
          <a:xfrm>
            <a:off x="2473008" y="2129156"/>
            <a:ext cx="250825" cy="1371600"/>
          </a:xfrm>
          <a:prstGeom prst="rect">
            <a:avLst/>
          </a:prstGeom>
          <a:solidFill>
            <a:srgbClr val="FFC000"/>
          </a:solidFill>
          <a:ln w="9525">
            <a:noFill/>
            <a:miter lim="800000"/>
          </a:ln>
        </p:spPr>
        <p:txBody>
          <a:bodyPr anchor="ctr"/>
          <a:lstStyle>
            <a:defPPr>
              <a:defRPr lang="zh-CN"/>
            </a:defPPr>
            <a:lvl1pPr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algn="ctr" eaLnBrk="0" hangingPunct="0"/>
            <a:endParaRPr lang="zh-CN" altLang="en-US">
              <a:solidFill>
                <a:srgbClr val="FFFFFF"/>
              </a:solidFill>
              <a:latin typeface="宋体" panose="02010600030101010101" pitchFamily="2" charset="-122"/>
              <a:sym typeface="宋体" panose="02010600030101010101" pitchFamily="2" charset="-122"/>
            </a:endParaRPr>
          </a:p>
        </p:txBody>
      </p:sp>
      <p:sp>
        <p:nvSpPr>
          <p:cNvPr id="69635" name="矩形 27"/>
          <p:cNvSpPr>
            <a:spLocks noChangeArrowheads="1"/>
          </p:cNvSpPr>
          <p:nvPr/>
        </p:nvSpPr>
        <p:spPr bwMode="auto">
          <a:xfrm>
            <a:off x="298133" y="2018666"/>
            <a:ext cx="1944688" cy="849312"/>
          </a:xfrm>
          <a:prstGeom prst="rect">
            <a:avLst/>
          </a:prstGeom>
          <a:noFill/>
          <a:ln w="9525">
            <a:noFill/>
            <a:miter lim="800000"/>
          </a:ln>
        </p:spPr>
        <p:txBody>
          <a:bodyPr>
            <a:spAutoFit/>
          </a:bodyPr>
          <a:lstStyle>
            <a:defPPr>
              <a:defRPr lang="zh-CN"/>
            </a:defPPr>
            <a:lvl1pPr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algn="r" eaLnBrk="0" hangingPunct="0"/>
            <a:r>
              <a:rPr lang="zh-CN" altLang="en-US" sz="2400" b="1">
                <a:solidFill>
                  <a:srgbClr val="FFC000"/>
                </a:solidFill>
                <a:latin typeface="微软雅黑" panose="020B0503020204020204" pitchFamily="34" charset="-122"/>
                <a:ea typeface="微软雅黑" panose="020B0503020204020204" pitchFamily="34" charset="-122"/>
                <a:sym typeface="微软雅黑" panose="020B0503020204020204" pitchFamily="34" charset="-122"/>
              </a:rPr>
              <a:t>贴现环节</a:t>
            </a:r>
            <a:r>
              <a:rPr lang="zh-CN" altLang="en-US" sz="2400" b="1">
                <a:solidFill>
                  <a:srgbClr val="002060"/>
                </a:solidFill>
                <a:latin typeface="微软雅黑" panose="020B0503020204020204" pitchFamily="34" charset="-122"/>
                <a:ea typeface="微软雅黑" panose="020B0503020204020204" pitchFamily="34" charset="-122"/>
                <a:sym typeface="微软雅黑" panose="020B0503020204020204" pitchFamily="34" charset="-122"/>
              </a:rPr>
              <a:t>的纸票处理</a:t>
            </a:r>
            <a:endParaRPr lang="zh-CN" altLang="en-US"/>
          </a:p>
        </p:txBody>
      </p:sp>
      <p:sp>
        <p:nvSpPr>
          <p:cNvPr id="11281" name="文本框 10256"/>
          <p:cNvSpPr/>
          <p:nvPr/>
        </p:nvSpPr>
        <p:spPr>
          <a:xfrm>
            <a:off x="2841308" y="619443"/>
            <a:ext cx="6337300" cy="1371600"/>
          </a:xfrm>
          <a:prstGeom prst="rect">
            <a:avLst/>
          </a:prstGeom>
          <a:noFill/>
          <a:ln w="9525">
            <a:noFill/>
          </a:ln>
        </p:spPr>
        <p:txBody>
          <a:bodyPr>
            <a:spAutoFit/>
          </a:bodyPr>
          <a:lstStyle>
            <a:defPPr>
              <a:defRPr lang="zh-CN"/>
            </a:defPPr>
            <a:lvl1pPr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eaLnBrk="0" hangingPunct="0">
              <a:lnSpc>
                <a:spcPct val="150000"/>
              </a:lnSpc>
              <a:buFont typeface="Wingdings" panose="05000000000000000000" pitchFamily="2" charset="2"/>
              <a:buChar char="p"/>
              <a:defRPr/>
            </a:pPr>
            <a:r>
              <a:rPr lang="zh-CN" altLang="en-US" sz="2000" b="1" noProof="1">
                <a:solidFill>
                  <a:srgbClr val="002060"/>
                </a:solidFill>
                <a:latin typeface="微软雅黑" panose="020B0503020204020204" pitchFamily="34" charset="-122"/>
                <a:ea typeface="微软雅黑" panose="020B0503020204020204" pitchFamily="34" charset="-122"/>
                <a:cs typeface="+mn-ea"/>
                <a:sym typeface="微软雅黑" panose="020B0503020204020204" pitchFamily="34" charset="-122"/>
              </a:rPr>
              <a:t>承兑登记信息查询</a:t>
            </a:r>
            <a:endParaRPr lang="zh-CN" altLang="en-US" sz="2000" b="1" noProof="1">
              <a:solidFill>
                <a:srgbClr val="002060"/>
              </a:solidFill>
              <a:latin typeface="微软雅黑" panose="020B0503020204020204" pitchFamily="34" charset="-122"/>
              <a:ea typeface="微软雅黑" panose="020B0503020204020204" pitchFamily="34" charset="-122"/>
              <a:sym typeface="微软雅黑" panose="020B0503020204020204" pitchFamily="34" charset="-122"/>
            </a:endParaRPr>
          </a:p>
          <a:p>
            <a:pPr marL="285750" indent="-285750" eaLnBrk="0" hangingPunct="0">
              <a:lnSpc>
                <a:spcPct val="150000"/>
              </a:lnSpc>
              <a:buFont typeface="Wingdings" panose="05000000000000000000" charset="0"/>
              <a:buChar char="l"/>
              <a:defRPr/>
            </a:pPr>
            <a:r>
              <a:rPr lang="zh-CN" altLang="en-US" noProof="1">
                <a:solidFill>
                  <a:srgbClr val="000000"/>
                </a:solidFill>
                <a:latin typeface="微软雅黑" panose="020B0503020204020204" pitchFamily="34" charset="-122"/>
                <a:ea typeface="微软雅黑" panose="020B0503020204020204" pitchFamily="34" charset="-122"/>
                <a:cs typeface="+mn-ea"/>
                <a:sym typeface="微软雅黑" panose="020B0503020204020204" pitchFamily="34" charset="-122"/>
              </a:rPr>
              <a:t>贴现前在票交所系统查询登记的票据承兑信息，</a:t>
            </a:r>
            <a:r>
              <a:rPr lang="zh-CN" altLang="en-US" b="1" noProof="1">
                <a:solidFill>
                  <a:srgbClr val="000000"/>
                </a:solidFill>
                <a:latin typeface="微软雅黑" panose="020B0503020204020204" pitchFamily="34" charset="-122"/>
                <a:ea typeface="微软雅黑" panose="020B0503020204020204" pitchFamily="34" charset="-122"/>
                <a:cs typeface="+mn-ea"/>
                <a:sym typeface="微软雅黑" panose="020B0503020204020204" pitchFamily="34" charset="-122"/>
              </a:rPr>
              <a:t>票据必须记载事项与已登记承兑信息不一致的</a:t>
            </a:r>
            <a:r>
              <a:rPr lang="zh-CN" altLang="en-US" noProof="1">
                <a:solidFill>
                  <a:srgbClr val="000000"/>
                </a:solidFill>
                <a:latin typeface="微软雅黑" panose="020B0503020204020204" pitchFamily="34" charset="-122"/>
                <a:ea typeface="微软雅黑" panose="020B0503020204020204" pitchFamily="34" charset="-122"/>
                <a:cs typeface="+mn-ea"/>
                <a:sym typeface="微软雅黑" panose="020B0503020204020204" pitchFamily="34" charset="-122"/>
              </a:rPr>
              <a:t>，不能办理贴现。</a:t>
            </a:r>
            <a:endParaRPr lang="zh-CN" altLang="en-US" noProof="1">
              <a:solidFill>
                <a:srgbClr val="000000"/>
              </a:solidFill>
              <a:latin typeface="微软雅黑" panose="020B0503020204020204" pitchFamily="34" charset="-122"/>
              <a:ea typeface="微软雅黑" panose="020B0503020204020204" pitchFamily="34" charset="-122"/>
              <a:cs typeface="+mn-ea"/>
              <a:sym typeface="微软雅黑" panose="020B0503020204020204" pitchFamily="34" charset="-122"/>
            </a:endParaRPr>
          </a:p>
        </p:txBody>
      </p:sp>
      <p:sp>
        <p:nvSpPr>
          <p:cNvPr id="69643" name="矩形 4"/>
          <p:cNvSpPr>
            <a:spLocks noChangeArrowheads="1"/>
          </p:cNvSpPr>
          <p:nvPr/>
        </p:nvSpPr>
        <p:spPr bwMode="auto">
          <a:xfrm>
            <a:off x="2841625" y="3331845"/>
            <a:ext cx="6140450" cy="1783080"/>
          </a:xfrm>
          <a:prstGeom prst="rect">
            <a:avLst/>
          </a:prstGeom>
          <a:noFill/>
          <a:ln w="9525">
            <a:noFill/>
            <a:miter lim="800000"/>
          </a:ln>
        </p:spPr>
        <p:txBody>
          <a:bodyPr wrap="square">
            <a:spAutoFit/>
          </a:bodyPr>
          <a:lstStyle>
            <a:defPPr>
              <a:defRPr lang="zh-CN"/>
            </a:defPPr>
            <a:lvl1pPr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marL="285750" indent="-285750" eaLnBrk="0" hangingPunct="0">
              <a:lnSpc>
                <a:spcPct val="150000"/>
              </a:lnSpc>
              <a:buFont typeface="Wingdings" panose="05000000000000000000" pitchFamily="2" charset="2"/>
              <a:buChar char="p"/>
            </a:pPr>
            <a:r>
              <a:rPr lang="zh-CN" altLang="en-US" sz="2000" b="1" dirty="0">
                <a:solidFill>
                  <a:srgbClr val="002060"/>
                </a:solidFill>
                <a:latin typeface="微软雅黑" panose="020B0503020204020204" pitchFamily="34" charset="-122"/>
                <a:ea typeface="微软雅黑" panose="020B0503020204020204" pitchFamily="34" charset="-122"/>
                <a:sym typeface="微软雅黑" panose="020B0503020204020204" pitchFamily="34" charset="-122"/>
              </a:rPr>
              <a:t>实物的保管</a:t>
            </a:r>
            <a:endParaRPr lang="zh-CN" altLang="en-US" sz="2000" b="1" dirty="0">
              <a:solidFill>
                <a:srgbClr val="002060"/>
              </a:solidFill>
              <a:latin typeface="微软雅黑" panose="020B0503020204020204" pitchFamily="34" charset="-122"/>
              <a:ea typeface="微软雅黑" panose="020B0503020204020204" pitchFamily="34" charset="-122"/>
              <a:sym typeface="微软雅黑" panose="020B0503020204020204" pitchFamily="34" charset="-122"/>
            </a:endParaRPr>
          </a:p>
          <a:p>
            <a:pPr marL="285750" indent="-285750" eaLnBrk="0" hangingPunct="0">
              <a:lnSpc>
                <a:spcPct val="150000"/>
              </a:lnSpc>
              <a:buFont typeface="Wingdings" panose="05000000000000000000" pitchFamily="2" charset="2"/>
              <a:buChar char="l"/>
            </a:pPr>
            <a:r>
              <a:rPr lang="zh-CN" altLang="en-US"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贴现行贴现后在票据实物记载“已电子登记权属”字样并妥善保管票据实物；实物票据不再以纸质形式背书流转。</a:t>
            </a:r>
            <a:endParaRPr lang="en-US" altLang="zh-CN"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1283" name="文本框 10256"/>
          <p:cNvSpPr/>
          <p:nvPr/>
        </p:nvSpPr>
        <p:spPr>
          <a:xfrm>
            <a:off x="2841308" y="2057401"/>
            <a:ext cx="6010275" cy="1371600"/>
          </a:xfrm>
          <a:prstGeom prst="rect">
            <a:avLst/>
          </a:prstGeom>
          <a:noFill/>
          <a:ln w="9525">
            <a:noFill/>
          </a:ln>
        </p:spPr>
        <p:txBody>
          <a:bodyPr>
            <a:spAutoFit/>
          </a:bodyPr>
          <a:lstStyle>
            <a:defPPr>
              <a:defRPr lang="zh-CN"/>
            </a:defPPr>
            <a:lvl1pPr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eaLnBrk="0" hangingPunct="0">
              <a:lnSpc>
                <a:spcPct val="150000"/>
              </a:lnSpc>
              <a:buFont typeface="Wingdings" panose="05000000000000000000" pitchFamily="2" charset="2"/>
              <a:buChar char="p"/>
              <a:defRPr/>
            </a:pPr>
            <a:r>
              <a:rPr lang="zh-CN" altLang="en-US" sz="2000" b="1" noProof="1">
                <a:solidFill>
                  <a:srgbClr val="002060"/>
                </a:solidFill>
                <a:latin typeface="微软雅黑" panose="020B0503020204020204" pitchFamily="34" charset="-122"/>
                <a:ea typeface="微软雅黑" panose="020B0503020204020204" pitchFamily="34" charset="-122"/>
                <a:cs typeface="+mn-ea"/>
                <a:sym typeface="微软雅黑" panose="020B0503020204020204" pitchFamily="34" charset="-122"/>
              </a:rPr>
              <a:t>贴现信息登记</a:t>
            </a:r>
            <a:endParaRPr lang="zh-CN" altLang="en-US" sz="2000" b="1" noProof="1">
              <a:solidFill>
                <a:srgbClr val="002060"/>
              </a:solidFill>
              <a:latin typeface="微软雅黑" panose="020B0503020204020204" pitchFamily="34" charset="-122"/>
              <a:ea typeface="微软雅黑" panose="020B0503020204020204" pitchFamily="34" charset="-122"/>
              <a:sym typeface="微软雅黑" panose="020B0503020204020204" pitchFamily="34" charset="-122"/>
            </a:endParaRPr>
          </a:p>
          <a:p>
            <a:pPr marL="285750" indent="-285750" eaLnBrk="0" hangingPunct="0">
              <a:lnSpc>
                <a:spcPct val="150000"/>
              </a:lnSpc>
              <a:buFont typeface="Wingdings" panose="05000000000000000000" charset="0"/>
              <a:buChar char="l"/>
              <a:defRPr/>
            </a:pPr>
            <a:r>
              <a:rPr lang="zh-CN" altLang="en-US" noProof="1">
                <a:solidFill>
                  <a:srgbClr val="000000"/>
                </a:solidFill>
                <a:latin typeface="微软雅黑" panose="020B0503020204020204" pitchFamily="34" charset="-122"/>
                <a:ea typeface="微软雅黑" panose="020B0503020204020204" pitchFamily="34" charset="-122"/>
                <a:cs typeface="+mn-ea"/>
                <a:sym typeface="微软雅黑" panose="020B0503020204020204" pitchFamily="34" charset="-122"/>
              </a:rPr>
              <a:t>办理贴现，登记票据贴现信息及票据正面、背书、贴现凭证等影像。</a:t>
            </a:r>
            <a:endParaRPr lang="zh-CN" altLang="en-US" noProof="1">
              <a:solidFill>
                <a:srgbClr val="000000"/>
              </a:solidFill>
              <a:latin typeface="微软雅黑" panose="020B0503020204020204" pitchFamily="34" charset="-122"/>
              <a:ea typeface="微软雅黑" panose="020B0503020204020204" pitchFamily="34" charset="-122"/>
              <a:cs typeface="+mn-ea"/>
            </a:endParaRPr>
          </a:p>
        </p:txBody>
      </p:sp>
      <p:sp>
        <p:nvSpPr>
          <p:cNvPr id="69645" name="矩形 25"/>
          <p:cNvSpPr>
            <a:spLocks noChangeArrowheads="1"/>
          </p:cNvSpPr>
          <p:nvPr/>
        </p:nvSpPr>
        <p:spPr bwMode="auto">
          <a:xfrm>
            <a:off x="2465071" y="3637281"/>
            <a:ext cx="252412" cy="1371600"/>
          </a:xfrm>
          <a:prstGeom prst="rect">
            <a:avLst/>
          </a:prstGeom>
          <a:solidFill>
            <a:srgbClr val="002060"/>
          </a:solidFill>
          <a:ln w="9525">
            <a:noFill/>
            <a:miter lim="800000"/>
          </a:ln>
        </p:spPr>
        <p:txBody>
          <a:bodyPr anchor="ctr"/>
          <a:lstStyle>
            <a:defPPr>
              <a:defRPr lang="zh-CN"/>
            </a:defPPr>
            <a:lvl1pPr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algn="ctr" eaLnBrk="0" hangingPunct="0"/>
            <a:endParaRPr lang="zh-CN" altLang="en-US">
              <a:solidFill>
                <a:srgbClr val="FFFFFF"/>
              </a:solidFill>
              <a:latin typeface="宋体" panose="02010600030101010101" pitchFamily="2" charset="-122"/>
              <a:sym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组合 15"/>
          <p:cNvGrpSpPr/>
          <p:nvPr/>
        </p:nvGrpSpPr>
        <p:grpSpPr>
          <a:xfrm>
            <a:off x="13335" y="461645"/>
            <a:ext cx="4146550" cy="384810"/>
            <a:chOff x="21" y="968"/>
            <a:chExt cx="6530" cy="606"/>
          </a:xfrm>
        </p:grpSpPr>
        <p:grpSp>
          <p:nvGrpSpPr>
            <p:cNvPr id="41" name="组合 40"/>
            <p:cNvGrpSpPr/>
            <p:nvPr/>
          </p:nvGrpSpPr>
          <p:grpSpPr>
            <a:xfrm>
              <a:off x="21" y="1033"/>
              <a:ext cx="1091" cy="415"/>
              <a:chOff x="3588469" y="123478"/>
              <a:chExt cx="1964109" cy="892522"/>
            </a:xfrm>
          </p:grpSpPr>
          <p:cxnSp>
            <p:nvCxnSpPr>
              <p:cNvPr id="42" name="直接连接符 41"/>
              <p:cNvCxnSpPr/>
              <p:nvPr/>
            </p:nvCxnSpPr>
            <p:spPr>
              <a:xfrm>
                <a:off x="3588469" y="123478"/>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69" name="直接连接符 68"/>
              <p:cNvCxnSpPr/>
              <p:nvPr/>
            </p:nvCxnSpPr>
            <p:spPr>
              <a:xfrm>
                <a:off x="3594100" y="254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0" name="直接连接符 69"/>
              <p:cNvCxnSpPr/>
              <p:nvPr/>
            </p:nvCxnSpPr>
            <p:spPr>
              <a:xfrm>
                <a:off x="3594100" y="381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1" name="直接连接符 70"/>
              <p:cNvCxnSpPr/>
              <p:nvPr/>
            </p:nvCxnSpPr>
            <p:spPr>
              <a:xfrm>
                <a:off x="3594100" y="508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2" name="直接连接符 71"/>
              <p:cNvCxnSpPr/>
              <p:nvPr/>
            </p:nvCxnSpPr>
            <p:spPr>
              <a:xfrm>
                <a:off x="3594100" y="635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3" name="直接连接符 72"/>
              <p:cNvCxnSpPr/>
              <p:nvPr/>
            </p:nvCxnSpPr>
            <p:spPr>
              <a:xfrm>
                <a:off x="3594100" y="762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4" name="直接连接符 73"/>
              <p:cNvCxnSpPr/>
              <p:nvPr/>
            </p:nvCxnSpPr>
            <p:spPr>
              <a:xfrm>
                <a:off x="3594100" y="889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5" name="直接连接符 74"/>
              <p:cNvCxnSpPr/>
              <p:nvPr/>
            </p:nvCxnSpPr>
            <p:spPr>
              <a:xfrm>
                <a:off x="3594100" y="1016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sp>
          <p:nvSpPr>
            <p:cNvPr id="20" name="矩形 19"/>
            <p:cNvSpPr/>
            <p:nvPr/>
          </p:nvSpPr>
          <p:spPr>
            <a:xfrm>
              <a:off x="1109" y="968"/>
              <a:ext cx="5442" cy="606"/>
            </a:xfrm>
            <a:prstGeom prst="rect">
              <a:avLst/>
            </a:prstGeom>
          </p:spPr>
          <p:txBody>
            <a:bodyPr wrap="square">
              <a:spAutoFit/>
            </a:bodyPr>
            <a:lstStyle/>
            <a:p>
              <a:pPr eaLnBrk="0" hangingPunct="0"/>
              <a:r>
                <a:rPr lang="zh-CN" altLang="en-US" b="1" dirty="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贴现信息登记：背书式样</a:t>
              </a:r>
              <a:endParaRPr lang="zh-CN" altLang="en-US" dirty="0">
                <a:solidFill>
                  <a:schemeClr val="bg1">
                    <a:lumMod val="50000"/>
                  </a:schemeClr>
                </a:solidFill>
                <a:latin typeface="微软雅黑" panose="020B0503020204020204" pitchFamily="34" charset="-122"/>
                <a:ea typeface="微软雅黑" panose="020B0503020204020204" pitchFamily="34" charset="-122"/>
              </a:endParaRPr>
            </a:p>
          </p:txBody>
        </p:sp>
      </p:grpSp>
      <p:pic>
        <p:nvPicPr>
          <p:cNvPr id="4" name="table"/>
          <p:cNvPicPr>
            <a:picLocks noChangeAspect="1"/>
          </p:cNvPicPr>
          <p:nvPr/>
        </p:nvPicPr>
        <p:blipFill>
          <a:blip r:embed="rId1" cstate="print"/>
          <a:stretch>
            <a:fillRect/>
          </a:stretch>
        </p:blipFill>
        <p:spPr>
          <a:xfrm>
            <a:off x="810760" y="1026161"/>
            <a:ext cx="7523116" cy="3090940"/>
          </a:xfrm>
          <a:prstGeom prst="rect">
            <a:avLst/>
          </a:prstGeom>
        </p:spPr>
      </p:pic>
      <p:sp>
        <p:nvSpPr>
          <p:cNvPr id="71700" name="矩形 10258"/>
          <p:cNvSpPr>
            <a:spLocks noChangeArrowheads="1"/>
          </p:cNvSpPr>
          <p:nvPr/>
        </p:nvSpPr>
        <p:spPr bwMode="auto">
          <a:xfrm>
            <a:off x="1243965" y="4117340"/>
            <a:ext cx="6699250" cy="843915"/>
          </a:xfrm>
          <a:prstGeom prst="rect">
            <a:avLst/>
          </a:prstGeom>
          <a:solidFill>
            <a:srgbClr val="808080"/>
          </a:solidFill>
          <a:ln w="9525">
            <a:solidFill>
              <a:schemeClr val="bg1"/>
            </a:solidFill>
            <a:miter lim="800000"/>
          </a:ln>
        </p:spPr>
        <p:txBody>
          <a:bodyPr anchor="ctr"/>
          <a:lstStyle>
            <a:defPPr>
              <a:defRPr lang="zh-CN"/>
            </a:defPPr>
            <a:lvl1pPr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lvl="0" algn="ctr" eaLnBrk="0" hangingPunct="0"/>
            <a:r>
              <a:rPr lang="zh-CN" altLang="en-US" sz="1600" b="1" dirty="0">
                <a:solidFill>
                  <a:schemeClr val="bg1"/>
                </a:solidFill>
                <a:ea typeface="微软雅黑" panose="020B0503020204020204" pitchFamily="34" charset="-122"/>
                <a:sym typeface="微软雅黑" panose="020B0503020204020204" pitchFamily="34" charset="-122"/>
              </a:rPr>
              <a:t>贴现人贴现时，应在被背书人栏记载贴现人名称，并在背书栏加盖电子登记权属章（登记章为方形须有“已电子登记权属”字样及12位支付系统行号，长4厘米，宽2.5厘米） ，不再加盖汇票专用章或结算专用章。</a:t>
            </a:r>
            <a:endParaRPr lang="zh-CN" altLang="en-US"/>
          </a:p>
        </p:txBody>
      </p:sp>
      <p:sp>
        <p:nvSpPr>
          <p:cNvPr id="2" name="文本框 1"/>
          <p:cNvSpPr txBox="1"/>
          <p:nvPr/>
        </p:nvSpPr>
        <p:spPr>
          <a:xfrm>
            <a:off x="4852035" y="2408555"/>
            <a:ext cx="2850515" cy="944880"/>
          </a:xfrm>
          <a:prstGeom prst="rect">
            <a:avLst/>
          </a:prstGeom>
        </p:spPr>
        <p:style>
          <a:lnRef idx="2">
            <a:schemeClr val="dk1"/>
          </a:lnRef>
          <a:fillRef idx="1">
            <a:schemeClr val="lt1"/>
          </a:fillRef>
          <a:effectRef idx="0">
            <a:schemeClr val="dk1"/>
          </a:effectRef>
          <a:fontRef idx="minor">
            <a:schemeClr val="dk1"/>
          </a:fontRef>
        </p:style>
        <p:txBody>
          <a:bodyPr wrap="square" rtlCol="0" anchor="t">
            <a:spAutoFit/>
          </a:bodyPr>
          <a:lstStyle/>
          <a:p>
            <a:pPr algn="ctr"/>
            <a:r>
              <a:rPr lang="zh-CN" altLang="en-US" sz="2800"/>
              <a:t>已电子登记权属</a:t>
            </a:r>
            <a:endParaRPr lang="zh-CN" altLang="en-US" sz="2800"/>
          </a:p>
          <a:p>
            <a:pPr algn="ctr"/>
            <a:r>
              <a:rPr lang="zh-CN" altLang="en-US" sz="2800"/>
              <a:t>012345678900</a:t>
            </a:r>
            <a:endParaRPr lang="zh-CN" altLang="en-US" sz="280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组合 15"/>
          <p:cNvGrpSpPr/>
          <p:nvPr/>
        </p:nvGrpSpPr>
        <p:grpSpPr>
          <a:xfrm>
            <a:off x="13335" y="461645"/>
            <a:ext cx="3139440" cy="384810"/>
            <a:chOff x="21" y="968"/>
            <a:chExt cx="4944" cy="606"/>
          </a:xfrm>
        </p:grpSpPr>
        <p:grpSp>
          <p:nvGrpSpPr>
            <p:cNvPr id="41" name="组合 40"/>
            <p:cNvGrpSpPr/>
            <p:nvPr/>
          </p:nvGrpSpPr>
          <p:grpSpPr>
            <a:xfrm>
              <a:off x="21" y="1033"/>
              <a:ext cx="1091" cy="415"/>
              <a:chOff x="3588469" y="123478"/>
              <a:chExt cx="1964109" cy="892522"/>
            </a:xfrm>
          </p:grpSpPr>
          <p:cxnSp>
            <p:nvCxnSpPr>
              <p:cNvPr id="42" name="直接连接符 41"/>
              <p:cNvCxnSpPr/>
              <p:nvPr/>
            </p:nvCxnSpPr>
            <p:spPr>
              <a:xfrm>
                <a:off x="3588469" y="123478"/>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69" name="直接连接符 68"/>
              <p:cNvCxnSpPr/>
              <p:nvPr/>
            </p:nvCxnSpPr>
            <p:spPr>
              <a:xfrm>
                <a:off x="3594100" y="254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0" name="直接连接符 69"/>
              <p:cNvCxnSpPr/>
              <p:nvPr/>
            </p:nvCxnSpPr>
            <p:spPr>
              <a:xfrm>
                <a:off x="3594100" y="381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1" name="直接连接符 70"/>
              <p:cNvCxnSpPr/>
              <p:nvPr/>
            </p:nvCxnSpPr>
            <p:spPr>
              <a:xfrm>
                <a:off x="3594100" y="508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2" name="直接连接符 71"/>
              <p:cNvCxnSpPr/>
              <p:nvPr/>
            </p:nvCxnSpPr>
            <p:spPr>
              <a:xfrm>
                <a:off x="3594100" y="635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3" name="直接连接符 72"/>
              <p:cNvCxnSpPr/>
              <p:nvPr/>
            </p:nvCxnSpPr>
            <p:spPr>
              <a:xfrm>
                <a:off x="3594100" y="762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4" name="直接连接符 73"/>
              <p:cNvCxnSpPr/>
              <p:nvPr/>
            </p:nvCxnSpPr>
            <p:spPr>
              <a:xfrm>
                <a:off x="3594100" y="889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5" name="直接连接符 74"/>
              <p:cNvCxnSpPr/>
              <p:nvPr/>
            </p:nvCxnSpPr>
            <p:spPr>
              <a:xfrm>
                <a:off x="3594100" y="1016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sp>
          <p:nvSpPr>
            <p:cNvPr id="20" name="矩形 19"/>
            <p:cNvSpPr/>
            <p:nvPr/>
          </p:nvSpPr>
          <p:spPr>
            <a:xfrm>
              <a:off x="1109" y="968"/>
              <a:ext cx="3856" cy="606"/>
            </a:xfrm>
            <a:prstGeom prst="rect">
              <a:avLst/>
            </a:prstGeom>
          </p:spPr>
          <p:txBody>
            <a:bodyPr wrap="square">
              <a:spAutoFit/>
            </a:bodyPr>
            <a:lstStyle/>
            <a:p>
              <a:pPr eaLnBrk="0" hangingPunct="0"/>
              <a:r>
                <a:rPr lang="en-US" altLang="zh-CN" b="1" dirty="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5.</a:t>
              </a:r>
              <a:r>
                <a:rPr lang="zh-CN" altLang="en-US" b="1" dirty="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初始权属登记</a:t>
              </a:r>
              <a:endParaRPr lang="zh-CN" altLang="en-US" dirty="0">
                <a:solidFill>
                  <a:schemeClr val="bg1">
                    <a:lumMod val="50000"/>
                  </a:schemeClr>
                </a:solidFill>
                <a:latin typeface="微软雅黑" panose="020B0503020204020204" pitchFamily="34" charset="-122"/>
                <a:ea typeface="微软雅黑" panose="020B0503020204020204" pitchFamily="34" charset="-122"/>
              </a:endParaRPr>
            </a:p>
          </p:txBody>
        </p:sp>
      </p:grpSp>
      <p:sp>
        <p:nvSpPr>
          <p:cNvPr id="12293" name="矩形 4"/>
          <p:cNvSpPr/>
          <p:nvPr/>
        </p:nvSpPr>
        <p:spPr>
          <a:xfrm>
            <a:off x="2925445" y="579120"/>
            <a:ext cx="6095365" cy="2466340"/>
          </a:xfrm>
          <a:prstGeom prst="rect">
            <a:avLst/>
          </a:prstGeom>
          <a:noFill/>
          <a:ln w="9525">
            <a:noFill/>
          </a:ln>
        </p:spPr>
        <p:txBody>
          <a:bodyPr wrap="square">
            <a:spAutoFit/>
          </a:bodyPr>
          <a:lstStyle>
            <a:defPPr>
              <a:defRPr lang="zh-CN"/>
            </a:defPPr>
            <a:lvl1pPr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marL="285750" indent="-285750" eaLnBrk="0" hangingPunct="0">
              <a:lnSpc>
                <a:spcPct val="150000"/>
              </a:lnSpc>
              <a:buFont typeface="Wingdings" panose="05000000000000000000" pitchFamily="2" charset="2"/>
              <a:buChar char="p"/>
              <a:defRPr/>
            </a:pPr>
            <a:r>
              <a:rPr lang="zh-CN" altLang="en-US" sz="2000" b="1" noProof="1">
                <a:solidFill>
                  <a:srgbClr val="002060"/>
                </a:solidFill>
                <a:latin typeface="微软雅黑" panose="020B0503020204020204" pitchFamily="34" charset="-122"/>
                <a:ea typeface="微软雅黑" panose="020B0503020204020204" pitchFamily="34" charset="-122"/>
                <a:cs typeface="+mn-ea"/>
                <a:sym typeface="微软雅黑" panose="020B0503020204020204" pitchFamily="34" charset="-122"/>
              </a:rPr>
              <a:t> 初始权属登记</a:t>
            </a:r>
            <a:endParaRPr lang="zh-CN" altLang="en-US" sz="2000" b="1" noProof="1">
              <a:solidFill>
                <a:srgbClr val="002060"/>
              </a:solidFill>
              <a:latin typeface="微软雅黑" panose="020B0503020204020204" pitchFamily="34" charset="-122"/>
              <a:ea typeface="微软雅黑" panose="020B0503020204020204" pitchFamily="34" charset="-122"/>
              <a:sym typeface="微软雅黑" panose="020B0503020204020204" pitchFamily="34" charset="-122"/>
            </a:endParaRPr>
          </a:p>
          <a:p>
            <a:pPr marL="285750" indent="-285750" eaLnBrk="0" hangingPunct="0">
              <a:lnSpc>
                <a:spcPct val="140000"/>
              </a:lnSpc>
              <a:buFont typeface="Arial" panose="020B0604020202020204" pitchFamily="34" charset="0"/>
              <a:buChar char="•"/>
              <a:defRPr/>
            </a:pPr>
            <a:r>
              <a:rPr lang="zh-CN" altLang="en-US">
                <a:latin typeface="微软雅黑" panose="020B0503020204020204" pitchFamily="34" charset="-122"/>
                <a:ea typeface="微软雅黑" panose="020B0503020204020204" pitchFamily="34" charset="-122"/>
                <a:cs typeface="仿宋" panose="02010609060101010101" pitchFamily="49" charset="-122"/>
                <a:sym typeface="+mn-ea"/>
              </a:rPr>
              <a:t>票据权利人应不晚于</a:t>
            </a:r>
            <a:r>
              <a:rPr lang="zh-CN" altLang="en-US" b="1" u="sng">
                <a:latin typeface="微软雅黑" panose="020B0503020204020204" pitchFamily="34" charset="-122"/>
                <a:ea typeface="微软雅黑" panose="020B0503020204020204" pitchFamily="34" charset="-122"/>
                <a:cs typeface="仿宋" panose="02010609060101010101" pitchFamily="49" charset="-122"/>
                <a:sym typeface="+mn-ea"/>
              </a:rPr>
              <a:t>贴现信息登记后次</a:t>
            </a:r>
            <a:r>
              <a:rPr lang="zh-CN" altLang="en-US">
                <a:latin typeface="微软雅黑" panose="020B0503020204020204" pitchFamily="34" charset="-122"/>
                <a:ea typeface="微软雅黑" panose="020B0503020204020204" pitchFamily="34" charset="-122"/>
                <a:cs typeface="仿宋" panose="02010609060101010101" pitchFamily="49" charset="-122"/>
                <a:sym typeface="+mn-ea"/>
              </a:rPr>
              <a:t>一工作日办理权属初始登记。</a:t>
            </a:r>
            <a:endParaRPr lang="zh-CN" altLang="en-US">
              <a:latin typeface="微软雅黑" panose="020B0503020204020204" pitchFamily="34" charset="-122"/>
              <a:ea typeface="微软雅黑" panose="020B0503020204020204" pitchFamily="34" charset="-122"/>
              <a:cs typeface="仿宋" panose="02010609060101010101" pitchFamily="49" charset="-122"/>
              <a:sym typeface="+mn-ea"/>
            </a:endParaRPr>
          </a:p>
          <a:p>
            <a:pPr marL="285750" indent="-285750" eaLnBrk="0" hangingPunct="0">
              <a:lnSpc>
                <a:spcPct val="140000"/>
              </a:lnSpc>
              <a:buFont typeface="Arial" panose="020B0604020202020204" pitchFamily="34" charset="0"/>
              <a:buChar char="•"/>
              <a:defRPr/>
            </a:pPr>
            <a:r>
              <a:rPr lang="zh-CN" altLang="en-US">
                <a:latin typeface="微软雅黑" panose="020B0503020204020204" pitchFamily="34" charset="-122"/>
                <a:ea typeface="微软雅黑" panose="020B0503020204020204" pitchFamily="34" charset="-122"/>
                <a:cs typeface="仿宋" panose="02010609060101010101" pitchFamily="49" charset="-122"/>
                <a:sym typeface="+mn-ea"/>
              </a:rPr>
              <a:t>完成权属初始登记前，不得办理</a:t>
            </a:r>
            <a:r>
              <a:rPr lang="zh-CN" altLang="en-US" b="1" u="sng">
                <a:latin typeface="微软雅黑" panose="020B0503020204020204" pitchFamily="34" charset="-122"/>
                <a:ea typeface="微软雅黑" panose="020B0503020204020204" pitchFamily="34" charset="-122"/>
                <a:cs typeface="仿宋" panose="02010609060101010101" pitchFamily="49" charset="-122"/>
                <a:sym typeface="+mn-ea"/>
              </a:rPr>
              <a:t>已贴现票据</a:t>
            </a:r>
            <a:r>
              <a:rPr lang="zh-CN" altLang="en-US">
                <a:latin typeface="微软雅黑" panose="020B0503020204020204" pitchFamily="34" charset="-122"/>
                <a:ea typeface="微软雅黑" panose="020B0503020204020204" pitchFamily="34" charset="-122"/>
                <a:cs typeface="仿宋" panose="02010609060101010101" pitchFamily="49" charset="-122"/>
                <a:sym typeface="+mn-ea"/>
              </a:rPr>
              <a:t>的质押、保证、交易、提示付款、保证增信、追偿业务</a:t>
            </a:r>
            <a:endParaRPr lang="zh-CN" altLang="en-US">
              <a:latin typeface="微软雅黑" panose="020B0503020204020204" pitchFamily="34" charset="-122"/>
              <a:ea typeface="微软雅黑" panose="020B0503020204020204" pitchFamily="34" charset="-122"/>
              <a:cs typeface="仿宋" panose="02010609060101010101" pitchFamily="49" charset="-122"/>
              <a:sym typeface="+mn-ea"/>
            </a:endParaRPr>
          </a:p>
          <a:p>
            <a:pPr marL="285750" indent="-285750" eaLnBrk="0" hangingPunct="0">
              <a:lnSpc>
                <a:spcPct val="140000"/>
              </a:lnSpc>
              <a:buFont typeface="Arial" panose="020B0604020202020204" pitchFamily="34" charset="0"/>
              <a:buChar char="•"/>
              <a:defRPr/>
            </a:pPr>
            <a:r>
              <a:rPr lang="zh-CN" altLang="en-US">
                <a:latin typeface="微软雅黑" panose="020B0503020204020204" pitchFamily="34" charset="-122"/>
                <a:ea typeface="微软雅黑" panose="020B0503020204020204" pitchFamily="34" charset="-122"/>
                <a:cs typeface="仿宋" panose="02010609060101010101" pitchFamily="49" charset="-122"/>
                <a:sym typeface="+mn-ea"/>
              </a:rPr>
              <a:t>权属初始登记机构与贴现机构应为同一法人。</a:t>
            </a:r>
            <a:endParaRPr lang="zh-CN" altLang="en-US" b="0" u="none" noProof="1">
              <a:solidFill>
                <a:srgbClr val="000000"/>
              </a:solidFill>
              <a:latin typeface="微软雅黑" panose="020B0503020204020204" pitchFamily="34" charset="-122"/>
              <a:ea typeface="微软雅黑" panose="020B0503020204020204" pitchFamily="34" charset="-122"/>
              <a:cs typeface="仿宋" panose="02010609060101010101" pitchFamily="49" charset="-122"/>
              <a:sym typeface="+mn-ea"/>
            </a:endParaRPr>
          </a:p>
        </p:txBody>
      </p:sp>
      <p:sp>
        <p:nvSpPr>
          <p:cNvPr id="73730" name="矩形 23"/>
          <p:cNvSpPr>
            <a:spLocks noChangeArrowheads="1"/>
          </p:cNvSpPr>
          <p:nvPr/>
        </p:nvSpPr>
        <p:spPr bwMode="auto">
          <a:xfrm>
            <a:off x="2586990" y="3406458"/>
            <a:ext cx="217488" cy="1227138"/>
          </a:xfrm>
          <a:prstGeom prst="rect">
            <a:avLst/>
          </a:prstGeom>
          <a:solidFill>
            <a:srgbClr val="7F7F7F"/>
          </a:solidFill>
          <a:ln w="9525">
            <a:noFill/>
            <a:miter lim="800000"/>
          </a:ln>
        </p:spPr>
        <p:txBody>
          <a:bodyPr anchor="ctr"/>
          <a:lstStyle>
            <a:defPPr>
              <a:defRPr lang="zh-CN"/>
            </a:defPPr>
            <a:lvl1pPr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algn="ctr" eaLnBrk="0" hangingPunct="0"/>
            <a:endParaRPr lang="zh-CN" altLang="en-US">
              <a:solidFill>
                <a:srgbClr val="FFFFFF"/>
              </a:solidFill>
              <a:latin typeface="宋体" panose="02010600030101010101" pitchFamily="2" charset="-122"/>
              <a:sym typeface="宋体" panose="02010600030101010101" pitchFamily="2" charset="-122"/>
            </a:endParaRPr>
          </a:p>
        </p:txBody>
      </p:sp>
      <p:sp>
        <p:nvSpPr>
          <p:cNvPr id="73731" name="矩形 27"/>
          <p:cNvSpPr>
            <a:spLocks noChangeArrowheads="1"/>
          </p:cNvSpPr>
          <p:nvPr/>
        </p:nvSpPr>
        <p:spPr bwMode="auto">
          <a:xfrm>
            <a:off x="12065" y="2514283"/>
            <a:ext cx="2735263" cy="849313"/>
          </a:xfrm>
          <a:prstGeom prst="rect">
            <a:avLst/>
          </a:prstGeom>
          <a:noFill/>
          <a:ln w="9525">
            <a:noFill/>
            <a:miter lim="800000"/>
          </a:ln>
        </p:spPr>
        <p:txBody>
          <a:bodyPr>
            <a:spAutoFit/>
          </a:bodyPr>
          <a:lstStyle>
            <a:defPPr>
              <a:defRPr lang="zh-CN"/>
            </a:defPPr>
            <a:lvl1pPr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algn="r" eaLnBrk="0" hangingPunct="0"/>
            <a:r>
              <a:rPr lang="zh-CN" altLang="en-US" sz="2400" b="1">
                <a:solidFill>
                  <a:srgbClr val="FFC000"/>
                </a:solidFill>
                <a:latin typeface="微软雅黑" panose="020B0503020204020204" pitchFamily="34" charset="-122"/>
                <a:ea typeface="微软雅黑" panose="020B0503020204020204" pitchFamily="34" charset="-122"/>
                <a:sym typeface="微软雅黑" panose="020B0503020204020204" pitchFamily="34" charset="-122"/>
              </a:rPr>
              <a:t>初始权属登记环节</a:t>
            </a:r>
            <a:r>
              <a:rPr lang="zh-CN" altLang="en-US" sz="2400" b="1">
                <a:solidFill>
                  <a:srgbClr val="002060"/>
                </a:solidFill>
                <a:latin typeface="微软雅黑" panose="020B0503020204020204" pitchFamily="34" charset="-122"/>
                <a:ea typeface="微软雅黑" panose="020B0503020204020204" pitchFamily="34" charset="-122"/>
                <a:sym typeface="微软雅黑" panose="020B0503020204020204" pitchFamily="34" charset="-122"/>
              </a:rPr>
              <a:t>的纸票处理</a:t>
            </a:r>
            <a:endParaRPr lang="zh-CN" altLang="en-US"/>
          </a:p>
        </p:txBody>
      </p:sp>
      <p:sp>
        <p:nvSpPr>
          <p:cNvPr id="23567" name="文本框 11280"/>
          <p:cNvSpPr>
            <a:spLocks noChangeArrowheads="1"/>
          </p:cNvSpPr>
          <p:nvPr/>
        </p:nvSpPr>
        <p:spPr bwMode="auto">
          <a:xfrm>
            <a:off x="2915816" y="3003798"/>
            <a:ext cx="5976937" cy="2105192"/>
          </a:xfrm>
          <a:prstGeom prst="rect">
            <a:avLst/>
          </a:prstGeom>
          <a:noFill/>
          <a:ln w="9525">
            <a:noFill/>
            <a:miter lim="800000"/>
          </a:ln>
        </p:spPr>
        <p:txBody>
          <a:bodyPr>
            <a:spAutoFit/>
          </a:bodyPr>
          <a:lstStyle>
            <a:defPPr>
              <a:defRPr lang="zh-CN"/>
            </a:defPPr>
            <a:lvl1pPr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eaLnBrk="0" hangingPunct="0">
              <a:lnSpc>
                <a:spcPct val="150000"/>
              </a:lnSpc>
              <a:buFont typeface="Wingdings" panose="05000000000000000000" pitchFamily="2" charset="2"/>
              <a:buChar char="p"/>
              <a:defRPr/>
            </a:pPr>
            <a:r>
              <a:rPr lang="zh-CN" altLang="en-US" sz="2000" b="1" noProof="1">
                <a:solidFill>
                  <a:srgbClr val="002060"/>
                </a:solidFill>
                <a:latin typeface="微软雅黑" panose="020B0503020204020204" pitchFamily="34" charset="-122"/>
                <a:ea typeface="微软雅黑" panose="020B0503020204020204" pitchFamily="34" charset="-122"/>
                <a:cs typeface="+mn-ea"/>
                <a:sym typeface="微软雅黑" panose="020B0503020204020204" pitchFamily="34" charset="-122"/>
              </a:rPr>
              <a:t> 初始权属登记</a:t>
            </a:r>
            <a:r>
              <a:rPr lang="zh-CN" altLang="en-US" sz="2000" b="1" dirty="0">
                <a:solidFill>
                  <a:srgbClr val="002060"/>
                </a:solidFill>
                <a:latin typeface="微软雅黑" panose="020B0503020204020204" pitchFamily="34" charset="-122"/>
                <a:ea typeface="微软雅黑" panose="020B0503020204020204" pitchFamily="34" charset="-122"/>
                <a:sym typeface="微软雅黑" panose="020B0503020204020204" pitchFamily="34" charset="-122"/>
              </a:rPr>
              <a:t>后的业务</a:t>
            </a:r>
            <a:endParaRPr lang="zh-CN" altLang="en-US" sz="2000" b="1" dirty="0">
              <a:solidFill>
                <a:srgbClr val="002060"/>
              </a:solidFill>
              <a:latin typeface="微软雅黑" panose="020B0503020204020204" pitchFamily="34" charset="-122"/>
              <a:ea typeface="微软雅黑" panose="020B0503020204020204" pitchFamily="34" charset="-122"/>
              <a:sym typeface="微软雅黑" panose="020B0503020204020204" pitchFamily="34" charset="-122"/>
            </a:endParaRPr>
          </a:p>
          <a:p>
            <a:pPr marL="285750" indent="-285750" eaLnBrk="0" hangingPunct="0">
              <a:lnSpc>
                <a:spcPct val="140000"/>
              </a:lnSpc>
              <a:buFont typeface="Arial" panose="020B0604020202020204" pitchFamily="34" charset="0"/>
              <a:buChar char="•"/>
              <a:defRPr/>
            </a:pPr>
            <a:r>
              <a:rPr lang="zh-CN" altLang="en-US"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初始权属登记后进入票交所的纸质票据，</a:t>
            </a:r>
            <a:r>
              <a:rPr lang="zh-CN" altLang="en-US" b="1"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背书应以电子形式背书进行</a:t>
            </a:r>
            <a:r>
              <a:rPr lang="zh-CN" altLang="en-US"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，并通过变更被保管人（即持票人）的方式完成交付</a:t>
            </a:r>
            <a:r>
              <a:rPr lang="zh-CN" altLang="en-US" dirty="0" smtClean="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a:t>
            </a:r>
            <a:endParaRPr lang="en-US" altLang="zh-CN" dirty="0" smtClean="0">
              <a:solidFill>
                <a:srgbClr val="000000"/>
              </a:solidFill>
              <a:latin typeface="微软雅黑" panose="020B0503020204020204" pitchFamily="34" charset="-122"/>
              <a:ea typeface="微软雅黑" panose="020B0503020204020204" pitchFamily="34" charset="-122"/>
              <a:sym typeface="微软雅黑" panose="020B0503020204020204" pitchFamily="34" charset="-122"/>
            </a:endParaRPr>
          </a:p>
          <a:p>
            <a:pPr marL="285750" indent="-285750" eaLnBrk="0" hangingPunct="0">
              <a:lnSpc>
                <a:spcPct val="140000"/>
              </a:lnSpc>
              <a:buFont typeface="Arial" panose="020B0604020202020204" pitchFamily="34" charset="0"/>
              <a:buChar char="•"/>
              <a:defRPr/>
            </a:pPr>
            <a:r>
              <a:rPr lang="zh-CN" altLang="en-US" dirty="0" smtClean="0">
                <a:solidFill>
                  <a:srgbClr val="FF0000"/>
                </a:solidFill>
                <a:latin typeface="微软雅黑" panose="020B0503020204020204" pitchFamily="34" charset="-122"/>
                <a:ea typeface="微软雅黑" panose="020B0503020204020204" pitchFamily="34" charset="-122"/>
                <a:sym typeface="微软雅黑" panose="020B0503020204020204" pitchFamily="34" charset="-122"/>
              </a:rPr>
              <a:t>问题：票据电子化后的权利源泉？电子背书的好处</a:t>
            </a:r>
            <a:r>
              <a:rPr lang="en-US" altLang="zh-CN" dirty="0" smtClean="0">
                <a:solidFill>
                  <a:srgbClr val="FF0000"/>
                </a:solidFill>
                <a:latin typeface="微软雅黑" panose="020B0503020204020204" pitchFamily="34" charset="-122"/>
                <a:ea typeface="微软雅黑" panose="020B0503020204020204" pitchFamily="34" charset="-122"/>
                <a:sym typeface="微软雅黑" panose="020B0503020204020204" pitchFamily="34" charset="-122"/>
              </a:rPr>
              <a:t>?</a:t>
            </a:r>
            <a:endParaRPr lang="zh-CN" altLang="en-US" dirty="0">
              <a:solidFill>
                <a:srgbClr val="FF0000"/>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73739" name="矩形 25"/>
          <p:cNvSpPr>
            <a:spLocks noChangeArrowheads="1"/>
          </p:cNvSpPr>
          <p:nvPr/>
        </p:nvSpPr>
        <p:spPr bwMode="auto">
          <a:xfrm>
            <a:off x="2567940" y="1104583"/>
            <a:ext cx="231775" cy="1371600"/>
          </a:xfrm>
          <a:prstGeom prst="rect">
            <a:avLst/>
          </a:prstGeom>
          <a:solidFill>
            <a:srgbClr val="FFC000"/>
          </a:solidFill>
          <a:ln w="9525">
            <a:noFill/>
            <a:miter lim="800000"/>
          </a:ln>
        </p:spPr>
        <p:txBody>
          <a:bodyPr anchor="ctr"/>
          <a:lstStyle>
            <a:defPPr>
              <a:defRPr lang="zh-CN"/>
            </a:defPPr>
            <a:lvl1pPr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algn="ctr" eaLnBrk="0" hangingPunct="0"/>
            <a:endParaRPr lang="zh-CN" altLang="en-US">
              <a:solidFill>
                <a:srgbClr val="FFFFFF"/>
              </a:solidFill>
              <a:latin typeface="宋体" panose="02010600030101010101" pitchFamily="2" charset="-122"/>
              <a:sym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71600" y="987574"/>
            <a:ext cx="7200800" cy="0"/>
          </a:xfrm>
          <a:prstGeom prst="line">
            <a:avLst/>
          </a:prstGeom>
          <a:ln w="19050">
            <a:solidFill>
              <a:srgbClr val="B5B5B5"/>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3976476" y="504066"/>
            <a:ext cx="792480" cy="483235"/>
          </a:xfrm>
          <a:prstGeom prst="rect">
            <a:avLst/>
          </a:prstGeom>
          <a:noFill/>
        </p:spPr>
        <p:txBody>
          <a:bodyPr wrap="none" rtlCol="0">
            <a:spAutoFit/>
          </a:bodyPr>
          <a:lstStyle/>
          <a:p>
            <a:r>
              <a:rPr lang="zh-CN" altLang="en-US" sz="2400" dirty="0" smtClean="0">
                <a:solidFill>
                  <a:schemeClr val="tx1">
                    <a:lumMod val="65000"/>
                    <a:lumOff val="35000"/>
                  </a:schemeClr>
                </a:solidFill>
                <a:latin typeface="微软雅黑" panose="020B0503020204020204" pitchFamily="34" charset="-122"/>
                <a:ea typeface="微软雅黑" panose="020B0503020204020204" pitchFamily="34" charset="-122"/>
              </a:rPr>
              <a:t>目录</a:t>
            </a:r>
            <a:endParaRPr lang="zh-CN" altLang="en-US" sz="2400" dirty="0" smtClean="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19" name="文本框 9"/>
          <p:cNvSpPr txBox="1"/>
          <p:nvPr/>
        </p:nvSpPr>
        <p:spPr>
          <a:xfrm>
            <a:off x="313690" y="1203325"/>
            <a:ext cx="4042410" cy="3017520"/>
          </a:xfrm>
          <a:prstGeom prst="rect">
            <a:avLst/>
          </a:prstGeom>
          <a:noFill/>
        </p:spPr>
        <p:txBody>
          <a:bodyPr wrap="square" rtlCol="0">
            <a:spAutoFit/>
          </a:bodyPr>
          <a:lstStyle/>
          <a:p>
            <a:pPr algn="l">
              <a:lnSpc>
                <a:spcPct val="150000"/>
              </a:lnSpc>
            </a:pPr>
            <a:r>
              <a:rPr lang="en-US" altLang="zh-CN" sz="2400" dirty="0" smtClean="0">
                <a:solidFill>
                  <a:schemeClr val="tx1">
                    <a:lumMod val="65000"/>
                    <a:lumOff val="35000"/>
                  </a:schemeClr>
                </a:solidFill>
                <a:latin typeface="微软雅黑" panose="020B0503020204020204" pitchFamily="34" charset="-122"/>
                <a:ea typeface="微软雅黑" panose="020B0503020204020204" pitchFamily="34" charset="-122"/>
              </a:rPr>
              <a:t>Part 1    </a:t>
            </a:r>
            <a:r>
              <a:rPr lang="zh-CN" altLang="en-US" sz="2400" dirty="0" smtClean="0">
                <a:solidFill>
                  <a:schemeClr val="tx1">
                    <a:lumMod val="65000"/>
                    <a:lumOff val="35000"/>
                  </a:schemeClr>
                </a:solidFill>
                <a:latin typeface="微软雅黑" panose="020B0503020204020204" pitchFamily="34" charset="-122"/>
                <a:ea typeface="微软雅黑" panose="020B0503020204020204" pitchFamily="34" charset="-122"/>
              </a:rPr>
              <a:t>票交所规则解析</a:t>
            </a:r>
            <a:endParaRPr lang="zh-CN" altLang="en-US" sz="2400" dirty="0" smtClean="0">
              <a:solidFill>
                <a:schemeClr val="tx1">
                  <a:lumMod val="65000"/>
                  <a:lumOff val="35000"/>
                </a:schemeClr>
              </a:solidFill>
              <a:latin typeface="微软雅黑" panose="020B0503020204020204" pitchFamily="34" charset="-122"/>
              <a:ea typeface="微软雅黑" panose="020B0503020204020204" pitchFamily="34" charset="-122"/>
            </a:endParaRPr>
          </a:p>
          <a:p>
            <a:pPr algn="l">
              <a:lnSpc>
                <a:spcPct val="150000"/>
              </a:lnSpc>
            </a:pPr>
            <a:r>
              <a:rPr lang="zh-CN" altLang="en-US" sz="2400" dirty="0" smtClean="0">
                <a:solidFill>
                  <a:schemeClr val="tx1">
                    <a:lumMod val="65000"/>
                    <a:lumOff val="35000"/>
                  </a:schemeClr>
                </a:solidFill>
                <a:latin typeface="微软雅黑" panose="020B0503020204020204" pitchFamily="34" charset="-122"/>
                <a:ea typeface="微软雅黑" panose="020B0503020204020204" pitchFamily="34" charset="-122"/>
              </a:rPr>
              <a:t>    </a:t>
            </a:r>
            <a:r>
              <a:rPr lang="zh-CN" altLang="en-US" sz="2000" dirty="0" smtClean="0">
                <a:solidFill>
                  <a:schemeClr val="tx1">
                    <a:lumMod val="65000"/>
                    <a:lumOff val="35000"/>
                  </a:schemeClr>
                </a:solidFill>
                <a:latin typeface="微软雅黑" panose="020B0503020204020204" pitchFamily="34" charset="-122"/>
                <a:ea typeface="微软雅黑" panose="020B0503020204020204" pitchFamily="34" charset="-122"/>
              </a:rPr>
              <a:t>   1</a:t>
            </a:r>
            <a:r>
              <a:rPr lang="zh-CN" altLang="en-US" sz="2000" dirty="0">
                <a:solidFill>
                  <a:schemeClr val="tx1">
                    <a:lumMod val="65000"/>
                    <a:lumOff val="35000"/>
                  </a:schemeClr>
                </a:solidFill>
                <a:latin typeface="微软雅黑" panose="020B0503020204020204" pitchFamily="34" charset="-122"/>
                <a:ea typeface="微软雅黑" panose="020B0503020204020204" pitchFamily="34" charset="-122"/>
              </a:rPr>
              <a:t>、</a:t>
            </a:r>
            <a:r>
              <a:rPr lang="zh-CN" altLang="en-US" sz="2000" dirty="0">
                <a:solidFill>
                  <a:schemeClr val="tx1">
                    <a:lumMod val="65000"/>
                    <a:lumOff val="35000"/>
                  </a:schemeClr>
                </a:solidFill>
                <a:latin typeface="微软雅黑" panose="020B0503020204020204" pitchFamily="34" charset="-122"/>
                <a:ea typeface="微软雅黑" panose="020B0503020204020204" pitchFamily="34" charset="-122"/>
                <a:sym typeface="+mn-ea"/>
              </a:rPr>
              <a:t>纸质信息登记</a:t>
            </a:r>
            <a:endParaRPr lang="zh-CN" altLang="en-US" sz="2000" dirty="0">
              <a:solidFill>
                <a:schemeClr val="tx1">
                  <a:lumMod val="65000"/>
                  <a:lumOff val="35000"/>
                </a:schemeClr>
              </a:solidFill>
              <a:latin typeface="微软雅黑" panose="020B0503020204020204" pitchFamily="34" charset="-122"/>
              <a:ea typeface="微软雅黑" panose="020B0503020204020204" pitchFamily="34" charset="-122"/>
            </a:endParaRPr>
          </a:p>
          <a:p>
            <a:pPr marL="357505" lvl="3">
              <a:lnSpc>
                <a:spcPct val="150000"/>
              </a:lnSpc>
            </a:pPr>
            <a:r>
              <a:rPr lang="zh-CN" altLang="en-US" sz="2000" dirty="0">
                <a:solidFill>
                  <a:schemeClr val="tx1">
                    <a:lumMod val="65000"/>
                    <a:lumOff val="35000"/>
                  </a:schemeClr>
                </a:solidFill>
                <a:latin typeface="微软雅黑" panose="020B0503020204020204" pitchFamily="34" charset="-122"/>
                <a:ea typeface="微软雅黑" panose="020B0503020204020204" pitchFamily="34" charset="-122"/>
              </a:rPr>
              <a:t>   2、</a:t>
            </a:r>
            <a:r>
              <a:rPr lang="zh-CN" altLang="en-US" sz="2000" dirty="0">
                <a:solidFill>
                  <a:schemeClr val="tx1">
                    <a:lumMod val="65000"/>
                    <a:lumOff val="35000"/>
                  </a:schemeClr>
                </a:solidFill>
                <a:latin typeface="微软雅黑" panose="020B0503020204020204" pitchFamily="34" charset="-122"/>
                <a:ea typeface="微软雅黑" panose="020B0503020204020204" pitchFamily="34" charset="-122"/>
                <a:sym typeface="+mn-ea"/>
              </a:rPr>
              <a:t>纸票业务处理</a:t>
            </a:r>
            <a:endParaRPr lang="zh-CN" altLang="en-US" sz="2000" dirty="0">
              <a:solidFill>
                <a:schemeClr val="tx1">
                  <a:lumMod val="65000"/>
                  <a:lumOff val="35000"/>
                </a:schemeClr>
              </a:solidFill>
              <a:latin typeface="微软雅黑" panose="020B0503020204020204" pitchFamily="34" charset="-122"/>
              <a:ea typeface="微软雅黑" panose="020B0503020204020204" pitchFamily="34" charset="-122"/>
            </a:endParaRPr>
          </a:p>
          <a:p>
            <a:pPr marL="357505" lvl="3">
              <a:lnSpc>
                <a:spcPct val="150000"/>
              </a:lnSpc>
            </a:pPr>
            <a:r>
              <a:rPr lang="zh-CN" altLang="en-US" sz="2000" dirty="0">
                <a:solidFill>
                  <a:schemeClr val="tx1">
                    <a:lumMod val="65000"/>
                    <a:lumOff val="35000"/>
                  </a:schemeClr>
                </a:solidFill>
                <a:latin typeface="微软雅黑" panose="020B0503020204020204" pitchFamily="34" charset="-122"/>
                <a:ea typeface="微软雅黑" panose="020B0503020204020204" pitchFamily="34" charset="-122"/>
              </a:rPr>
              <a:t>   3、</a:t>
            </a:r>
            <a:r>
              <a:rPr lang="zh-CN" altLang="en-US" sz="2000" dirty="0">
                <a:solidFill>
                  <a:schemeClr val="tx1">
                    <a:lumMod val="65000"/>
                    <a:lumOff val="35000"/>
                  </a:schemeClr>
                </a:solidFill>
                <a:latin typeface="微软雅黑" panose="020B0503020204020204" pitchFamily="34" charset="-122"/>
                <a:ea typeface="微软雅黑" panose="020B0503020204020204" pitchFamily="34" charset="-122"/>
                <a:sym typeface="+mn-ea"/>
              </a:rPr>
              <a:t>票据交易规则</a:t>
            </a:r>
            <a:endParaRPr lang="zh-CN" altLang="en-US" sz="2000" dirty="0">
              <a:solidFill>
                <a:schemeClr val="tx1">
                  <a:lumMod val="65000"/>
                  <a:lumOff val="35000"/>
                </a:schemeClr>
              </a:solidFill>
              <a:latin typeface="微软雅黑" panose="020B0503020204020204" pitchFamily="34" charset="-122"/>
              <a:ea typeface="微软雅黑" panose="020B0503020204020204" pitchFamily="34" charset="-122"/>
            </a:endParaRPr>
          </a:p>
          <a:p>
            <a:pPr marL="357505" lvl="3">
              <a:lnSpc>
                <a:spcPct val="150000"/>
              </a:lnSpc>
            </a:pPr>
            <a:r>
              <a:rPr lang="zh-CN" altLang="en-US" sz="2000" dirty="0">
                <a:solidFill>
                  <a:schemeClr val="tx1">
                    <a:lumMod val="65000"/>
                    <a:lumOff val="35000"/>
                  </a:schemeClr>
                </a:solidFill>
                <a:latin typeface="微软雅黑" panose="020B0503020204020204" pitchFamily="34" charset="-122"/>
                <a:ea typeface="微软雅黑" panose="020B0503020204020204" pitchFamily="34" charset="-122"/>
              </a:rPr>
              <a:t>   4、</a:t>
            </a:r>
            <a:r>
              <a:rPr lang="zh-CN" altLang="en-US" sz="2000" dirty="0">
                <a:solidFill>
                  <a:schemeClr val="tx1">
                    <a:lumMod val="65000"/>
                    <a:lumOff val="35000"/>
                  </a:schemeClr>
                </a:solidFill>
                <a:latin typeface="微软雅黑" panose="020B0503020204020204" pitchFamily="34" charset="-122"/>
                <a:ea typeface="微软雅黑" panose="020B0503020204020204" pitchFamily="34" charset="-122"/>
                <a:sym typeface="+mn-ea"/>
              </a:rPr>
              <a:t>登记托管、清算结算</a:t>
            </a:r>
            <a:endParaRPr lang="zh-CN" altLang="en-US" sz="2000" dirty="0">
              <a:solidFill>
                <a:schemeClr val="tx1">
                  <a:lumMod val="65000"/>
                  <a:lumOff val="35000"/>
                </a:schemeClr>
              </a:solidFill>
              <a:latin typeface="微软雅黑" panose="020B0503020204020204" pitchFamily="34" charset="-122"/>
              <a:ea typeface="微软雅黑" panose="020B0503020204020204" pitchFamily="34" charset="-122"/>
            </a:endParaRPr>
          </a:p>
          <a:p>
            <a:pPr marL="357505" lvl="3">
              <a:lnSpc>
                <a:spcPct val="150000"/>
              </a:lnSpc>
            </a:pPr>
            <a:r>
              <a:rPr lang="zh-CN" altLang="en-US" sz="2000" dirty="0">
                <a:solidFill>
                  <a:schemeClr val="tx1">
                    <a:lumMod val="65000"/>
                    <a:lumOff val="35000"/>
                  </a:schemeClr>
                </a:solidFill>
                <a:latin typeface="微软雅黑" panose="020B0503020204020204" pitchFamily="34" charset="-122"/>
                <a:ea typeface="微软雅黑" panose="020B0503020204020204" pitchFamily="34" charset="-122"/>
              </a:rPr>
              <a:t> </a:t>
            </a:r>
            <a:endParaRPr lang="zh-CN" altLang="en-US" sz="2000" dirty="0">
              <a:solidFill>
                <a:schemeClr val="tx1">
                  <a:lumMod val="65000"/>
                  <a:lumOff val="35000"/>
                </a:schemeClr>
              </a:solidFill>
              <a:latin typeface="微软雅黑" panose="020B0503020204020204" pitchFamily="34" charset="-122"/>
              <a:ea typeface="微软雅黑" panose="020B0503020204020204" pitchFamily="34" charset="-122"/>
              <a:sym typeface="+mn-ea"/>
            </a:endParaRPr>
          </a:p>
        </p:txBody>
      </p:sp>
      <p:cxnSp>
        <p:nvCxnSpPr>
          <p:cNvPr id="21" name="line01"/>
          <p:cNvCxnSpPr/>
          <p:nvPr/>
        </p:nvCxnSpPr>
        <p:spPr>
          <a:xfrm>
            <a:off x="4355976" y="1203598"/>
            <a:ext cx="0" cy="2808312"/>
          </a:xfrm>
          <a:prstGeom prst="line">
            <a:avLst/>
          </a:prstGeom>
          <a:ln w="25400">
            <a:solidFill>
              <a:schemeClr val="bg1">
                <a:lumMod val="85000"/>
                <a:alpha val="99000"/>
              </a:schemeClr>
            </a:solidFill>
            <a:prstDash val="solid"/>
          </a:ln>
        </p:spPr>
        <p:style>
          <a:lnRef idx="1">
            <a:schemeClr val="accent1"/>
          </a:lnRef>
          <a:fillRef idx="0">
            <a:schemeClr val="accent1"/>
          </a:fillRef>
          <a:effectRef idx="0">
            <a:schemeClr val="accent1"/>
          </a:effectRef>
          <a:fontRef idx="minor">
            <a:schemeClr val="tx1"/>
          </a:fontRef>
        </p:style>
      </p:cxnSp>
      <p:sp>
        <p:nvSpPr>
          <p:cNvPr id="2" name="文本框 9"/>
          <p:cNvSpPr txBox="1"/>
          <p:nvPr/>
        </p:nvSpPr>
        <p:spPr>
          <a:xfrm>
            <a:off x="4559935" y="1203325"/>
            <a:ext cx="4175760" cy="2926080"/>
          </a:xfrm>
          <a:prstGeom prst="rect">
            <a:avLst/>
          </a:prstGeom>
          <a:noFill/>
        </p:spPr>
        <p:txBody>
          <a:bodyPr wrap="square" rtlCol="0">
            <a:spAutoFit/>
          </a:bodyPr>
          <a:p>
            <a:pPr algn="l">
              <a:lnSpc>
                <a:spcPct val="150000"/>
              </a:lnSpc>
            </a:pPr>
            <a:r>
              <a:rPr lang="en-US" altLang="zh-CN" sz="2400" dirty="0" smtClean="0">
                <a:solidFill>
                  <a:schemeClr val="tx1">
                    <a:lumMod val="65000"/>
                    <a:lumOff val="35000"/>
                  </a:schemeClr>
                </a:solidFill>
                <a:latin typeface="微软雅黑" panose="020B0503020204020204" pitchFamily="34" charset="-122"/>
                <a:ea typeface="微软雅黑" panose="020B0503020204020204" pitchFamily="34" charset="-122"/>
              </a:rPr>
              <a:t>Part 2    </a:t>
            </a:r>
            <a:r>
              <a:rPr lang="zh-CN" altLang="en-US" sz="2400" dirty="0" smtClean="0">
                <a:solidFill>
                  <a:schemeClr val="tx1">
                    <a:lumMod val="65000"/>
                    <a:lumOff val="35000"/>
                  </a:schemeClr>
                </a:solidFill>
                <a:latin typeface="微软雅黑" panose="020B0503020204020204" pitchFamily="34" charset="-122"/>
                <a:ea typeface="微软雅黑" panose="020B0503020204020204" pitchFamily="34" charset="-122"/>
              </a:rPr>
              <a:t>票据市场预测</a:t>
            </a:r>
            <a:endParaRPr lang="zh-CN" altLang="en-US" sz="2400" dirty="0" smtClean="0">
              <a:solidFill>
                <a:schemeClr val="tx1">
                  <a:lumMod val="65000"/>
                  <a:lumOff val="35000"/>
                </a:schemeClr>
              </a:solidFill>
              <a:latin typeface="微软雅黑" panose="020B0503020204020204" pitchFamily="34" charset="-122"/>
              <a:ea typeface="微软雅黑" panose="020B0503020204020204" pitchFamily="34" charset="-122"/>
            </a:endParaRPr>
          </a:p>
          <a:p>
            <a:pPr marL="357505">
              <a:lnSpc>
                <a:spcPct val="150000"/>
              </a:lnSpc>
            </a:pPr>
            <a:r>
              <a:rPr lang="zh-CN" altLang="en-US" sz="2000" dirty="0" smtClean="0">
                <a:solidFill>
                  <a:schemeClr val="tx1">
                    <a:lumMod val="65000"/>
                    <a:lumOff val="35000"/>
                  </a:schemeClr>
                </a:solidFill>
                <a:latin typeface="微软雅黑" panose="020B0503020204020204" pitchFamily="34" charset="-122"/>
                <a:ea typeface="微软雅黑" panose="020B0503020204020204" pitchFamily="34" charset="-122"/>
              </a:rPr>
              <a:t>   1</a:t>
            </a:r>
            <a:r>
              <a:rPr lang="zh-CN" altLang="en-US" sz="2000" dirty="0">
                <a:solidFill>
                  <a:schemeClr val="tx1">
                    <a:lumMod val="65000"/>
                    <a:lumOff val="35000"/>
                  </a:schemeClr>
                </a:solidFill>
                <a:latin typeface="微软雅黑" panose="020B0503020204020204" pitchFamily="34" charset="-122"/>
                <a:ea typeface="微软雅黑" panose="020B0503020204020204" pitchFamily="34" charset="-122"/>
              </a:rPr>
              <a:t>、票交所对票据市场的变革   </a:t>
            </a:r>
            <a:endParaRPr lang="zh-CN" altLang="en-US" sz="2000" dirty="0">
              <a:solidFill>
                <a:schemeClr val="tx1">
                  <a:lumMod val="65000"/>
                  <a:lumOff val="35000"/>
                </a:schemeClr>
              </a:solidFill>
              <a:latin typeface="微软雅黑" panose="020B0503020204020204" pitchFamily="34" charset="-122"/>
              <a:ea typeface="微软雅黑" panose="020B0503020204020204" pitchFamily="34" charset="-122"/>
            </a:endParaRPr>
          </a:p>
          <a:p>
            <a:pPr marL="357505">
              <a:lnSpc>
                <a:spcPct val="150000"/>
              </a:lnSpc>
            </a:pPr>
            <a:r>
              <a:rPr lang="zh-CN" altLang="en-US" sz="2000" dirty="0">
                <a:solidFill>
                  <a:schemeClr val="tx1">
                    <a:lumMod val="65000"/>
                    <a:lumOff val="35000"/>
                  </a:schemeClr>
                </a:solidFill>
                <a:latin typeface="微软雅黑" panose="020B0503020204020204" pitchFamily="34" charset="-122"/>
                <a:ea typeface="微软雅黑" panose="020B0503020204020204" pitchFamily="34" charset="-122"/>
              </a:rPr>
              <a:t>   </a:t>
            </a:r>
            <a:r>
              <a:rPr lang="en-US" altLang="zh-CN" sz="2000" dirty="0">
                <a:solidFill>
                  <a:schemeClr val="tx1">
                    <a:lumMod val="65000"/>
                    <a:lumOff val="35000"/>
                  </a:schemeClr>
                </a:solidFill>
                <a:latin typeface="微软雅黑" panose="020B0503020204020204" pitchFamily="34" charset="-122"/>
                <a:ea typeface="微软雅黑" panose="020B0503020204020204" pitchFamily="34" charset="-122"/>
              </a:rPr>
              <a:t>2</a:t>
            </a:r>
            <a:r>
              <a:rPr lang="zh-CN" altLang="en-US" sz="2000" dirty="0">
                <a:solidFill>
                  <a:schemeClr val="tx1">
                    <a:lumMod val="65000"/>
                    <a:lumOff val="35000"/>
                  </a:schemeClr>
                </a:solidFill>
                <a:latin typeface="微软雅黑" panose="020B0503020204020204" pitchFamily="34" charset="-122"/>
                <a:ea typeface="微软雅黑" panose="020B0503020204020204" pitchFamily="34" charset="-122"/>
              </a:rPr>
              <a:t>、</a:t>
            </a:r>
            <a:r>
              <a:rPr lang="zh-CN" altLang="en-US" sz="2000" dirty="0">
                <a:solidFill>
                  <a:schemeClr val="tx1">
                    <a:lumMod val="65000"/>
                    <a:lumOff val="35000"/>
                  </a:schemeClr>
                </a:solidFill>
                <a:latin typeface="微软雅黑" panose="020B0503020204020204" pitchFamily="34" charset="-122"/>
                <a:ea typeface="微软雅黑" panose="020B0503020204020204" pitchFamily="34" charset="-122"/>
                <a:sym typeface="+mn-ea"/>
              </a:rPr>
              <a:t>票据市场的未来展望</a:t>
            </a:r>
            <a:endParaRPr lang="zh-CN" altLang="en-US" sz="2000" dirty="0">
              <a:solidFill>
                <a:schemeClr val="tx1">
                  <a:lumMod val="65000"/>
                  <a:lumOff val="35000"/>
                </a:schemeClr>
              </a:solidFill>
              <a:latin typeface="微软雅黑" panose="020B0503020204020204" pitchFamily="34" charset="-122"/>
              <a:ea typeface="微软雅黑" panose="020B0503020204020204" pitchFamily="34" charset="-122"/>
            </a:endParaRPr>
          </a:p>
          <a:p>
            <a:pPr marL="357505">
              <a:lnSpc>
                <a:spcPct val="150000"/>
              </a:lnSpc>
            </a:pPr>
            <a:r>
              <a:rPr lang="zh-CN" altLang="en-US" sz="2000" dirty="0">
                <a:solidFill>
                  <a:schemeClr val="tx1">
                    <a:lumMod val="65000"/>
                    <a:lumOff val="35000"/>
                  </a:schemeClr>
                </a:solidFill>
                <a:latin typeface="微软雅黑" panose="020B0503020204020204" pitchFamily="34" charset="-122"/>
                <a:ea typeface="微软雅黑" panose="020B0503020204020204" pitchFamily="34" charset="-122"/>
              </a:rPr>
              <a:t>   </a:t>
            </a:r>
            <a:endParaRPr lang="zh-CN" altLang="en-US" sz="2000" dirty="0">
              <a:solidFill>
                <a:schemeClr val="tx1">
                  <a:lumMod val="65000"/>
                  <a:lumOff val="35000"/>
                </a:schemeClr>
              </a:solidFill>
              <a:latin typeface="微软雅黑" panose="020B0503020204020204" pitchFamily="34" charset="-122"/>
              <a:ea typeface="微软雅黑" panose="020B0503020204020204" pitchFamily="34" charset="-122"/>
            </a:endParaRPr>
          </a:p>
          <a:p>
            <a:pPr marL="357505">
              <a:lnSpc>
                <a:spcPct val="150000"/>
              </a:lnSpc>
            </a:pPr>
            <a:endParaRPr lang="zh-CN" altLang="en-US" sz="2000" dirty="0">
              <a:solidFill>
                <a:schemeClr val="tx1">
                  <a:lumMod val="65000"/>
                  <a:lumOff val="35000"/>
                </a:schemeClr>
              </a:solidFill>
              <a:latin typeface="微软雅黑" panose="020B0503020204020204" pitchFamily="34" charset="-122"/>
              <a:ea typeface="微软雅黑" panose="020B0503020204020204" pitchFamily="34" charset="-122"/>
            </a:endParaRPr>
          </a:p>
          <a:p>
            <a:pPr marL="357505">
              <a:lnSpc>
                <a:spcPct val="150000"/>
              </a:lnSpc>
            </a:pPr>
            <a:r>
              <a:rPr lang="zh-CN" altLang="en-US" sz="2000" dirty="0">
                <a:solidFill>
                  <a:schemeClr val="tx1">
                    <a:lumMod val="65000"/>
                    <a:lumOff val="35000"/>
                  </a:schemeClr>
                </a:solidFill>
                <a:latin typeface="微软雅黑" panose="020B0503020204020204" pitchFamily="34" charset="-122"/>
                <a:ea typeface="微软雅黑" panose="020B0503020204020204" pitchFamily="34" charset="-122"/>
              </a:rPr>
              <a:t>     </a:t>
            </a:r>
            <a:endParaRPr lang="zh-CN" altLang="en-US" sz="2000"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Tree>
  </p:cSld>
  <p:clrMapOvr>
    <a:masterClrMapping/>
  </p:clrMapOvr>
  <p:transition spd="slow"/>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组合 15"/>
          <p:cNvGrpSpPr/>
          <p:nvPr/>
        </p:nvGrpSpPr>
        <p:grpSpPr>
          <a:xfrm>
            <a:off x="13335" y="461645"/>
            <a:ext cx="4124325" cy="384810"/>
            <a:chOff x="21" y="968"/>
            <a:chExt cx="6495" cy="606"/>
          </a:xfrm>
        </p:grpSpPr>
        <p:grpSp>
          <p:nvGrpSpPr>
            <p:cNvPr id="41" name="组合 40"/>
            <p:cNvGrpSpPr/>
            <p:nvPr/>
          </p:nvGrpSpPr>
          <p:grpSpPr>
            <a:xfrm>
              <a:off x="21" y="1033"/>
              <a:ext cx="1091" cy="415"/>
              <a:chOff x="3588469" y="123478"/>
              <a:chExt cx="1964109" cy="892522"/>
            </a:xfrm>
          </p:grpSpPr>
          <p:cxnSp>
            <p:nvCxnSpPr>
              <p:cNvPr id="42" name="直接连接符 41"/>
              <p:cNvCxnSpPr/>
              <p:nvPr/>
            </p:nvCxnSpPr>
            <p:spPr>
              <a:xfrm>
                <a:off x="3588469" y="123478"/>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69" name="直接连接符 68"/>
              <p:cNvCxnSpPr/>
              <p:nvPr/>
            </p:nvCxnSpPr>
            <p:spPr>
              <a:xfrm>
                <a:off x="3594100" y="254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0" name="直接连接符 69"/>
              <p:cNvCxnSpPr/>
              <p:nvPr/>
            </p:nvCxnSpPr>
            <p:spPr>
              <a:xfrm>
                <a:off x="3594100" y="381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1" name="直接连接符 70"/>
              <p:cNvCxnSpPr/>
              <p:nvPr/>
            </p:nvCxnSpPr>
            <p:spPr>
              <a:xfrm>
                <a:off x="3594100" y="508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2" name="直接连接符 71"/>
              <p:cNvCxnSpPr/>
              <p:nvPr/>
            </p:nvCxnSpPr>
            <p:spPr>
              <a:xfrm>
                <a:off x="3594100" y="635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3" name="直接连接符 72"/>
              <p:cNvCxnSpPr/>
              <p:nvPr/>
            </p:nvCxnSpPr>
            <p:spPr>
              <a:xfrm>
                <a:off x="3594100" y="762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4" name="直接连接符 73"/>
              <p:cNvCxnSpPr/>
              <p:nvPr/>
            </p:nvCxnSpPr>
            <p:spPr>
              <a:xfrm>
                <a:off x="3594100" y="889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5" name="直接连接符 74"/>
              <p:cNvCxnSpPr/>
              <p:nvPr/>
            </p:nvCxnSpPr>
            <p:spPr>
              <a:xfrm>
                <a:off x="3594100" y="1016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sp>
          <p:nvSpPr>
            <p:cNvPr id="20" name="矩形 19"/>
            <p:cNvSpPr/>
            <p:nvPr/>
          </p:nvSpPr>
          <p:spPr>
            <a:xfrm>
              <a:off x="1109" y="968"/>
              <a:ext cx="5407" cy="606"/>
            </a:xfrm>
            <a:prstGeom prst="rect">
              <a:avLst/>
            </a:prstGeom>
          </p:spPr>
          <p:txBody>
            <a:bodyPr wrap="square">
              <a:spAutoFit/>
            </a:bodyPr>
            <a:lstStyle/>
            <a:p>
              <a:pPr lvl="0" indent="0" eaLnBrk="0" hangingPunct="0"/>
              <a:r>
                <a:rPr lang="en-US" altLang="zh-CN" b="1" dirty="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6  </a:t>
              </a:r>
              <a:r>
                <a:rPr lang="zh-CN" altLang="en-US" b="1" dirty="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止付信息登记及解除</a:t>
              </a:r>
              <a:endParaRPr lang="zh-CN" altLang="en-US" dirty="0">
                <a:solidFill>
                  <a:schemeClr val="bg1">
                    <a:lumMod val="50000"/>
                  </a:schemeClr>
                </a:solidFill>
                <a:latin typeface="微软雅黑" panose="020B0503020204020204" pitchFamily="34" charset="-122"/>
                <a:ea typeface="微软雅黑" panose="020B0503020204020204" pitchFamily="34" charset="-122"/>
              </a:endParaRPr>
            </a:p>
          </p:txBody>
        </p:sp>
      </p:grpSp>
      <p:pic>
        <p:nvPicPr>
          <p:cNvPr id="94215" name="椭圆 61"/>
          <p:cNvPicPr>
            <a:picLocks noGrp="1" noChangeAspect="1"/>
          </p:cNvPicPr>
          <p:nvPr/>
        </p:nvPicPr>
        <p:blipFill>
          <a:blip r:embed="rId1" cstate="print"/>
          <a:stretch>
            <a:fillRect/>
          </a:stretch>
        </p:blipFill>
        <p:spPr>
          <a:xfrm>
            <a:off x="629603" y="1064895"/>
            <a:ext cx="1106487" cy="1104900"/>
          </a:xfrm>
          <a:prstGeom prst="rect">
            <a:avLst/>
          </a:prstGeom>
          <a:noFill/>
          <a:ln w="9525">
            <a:noFill/>
          </a:ln>
        </p:spPr>
      </p:pic>
      <p:pic>
        <p:nvPicPr>
          <p:cNvPr id="94216" name="椭圆 67"/>
          <p:cNvPicPr>
            <a:picLocks noGrp="1" noChangeAspect="1"/>
          </p:cNvPicPr>
          <p:nvPr/>
        </p:nvPicPr>
        <p:blipFill>
          <a:blip r:embed="rId1" cstate="print"/>
          <a:stretch>
            <a:fillRect/>
          </a:stretch>
        </p:blipFill>
        <p:spPr>
          <a:xfrm>
            <a:off x="629603" y="2441258"/>
            <a:ext cx="1106487" cy="1106487"/>
          </a:xfrm>
          <a:prstGeom prst="rect">
            <a:avLst/>
          </a:prstGeom>
          <a:noFill/>
          <a:ln w="9525">
            <a:noFill/>
          </a:ln>
        </p:spPr>
      </p:pic>
      <p:pic>
        <p:nvPicPr>
          <p:cNvPr id="94217" name="椭圆 70"/>
          <p:cNvPicPr>
            <a:picLocks noGrp="1" noChangeAspect="1"/>
          </p:cNvPicPr>
          <p:nvPr/>
        </p:nvPicPr>
        <p:blipFill>
          <a:blip r:embed="rId1" cstate="print"/>
          <a:stretch>
            <a:fillRect/>
          </a:stretch>
        </p:blipFill>
        <p:spPr>
          <a:xfrm>
            <a:off x="620078" y="3803333"/>
            <a:ext cx="1106487" cy="1106487"/>
          </a:xfrm>
          <a:prstGeom prst="rect">
            <a:avLst/>
          </a:prstGeom>
          <a:noFill/>
          <a:ln w="9525">
            <a:noFill/>
          </a:ln>
        </p:spPr>
      </p:pic>
      <p:sp>
        <p:nvSpPr>
          <p:cNvPr id="94218" name="矩形 4"/>
          <p:cNvSpPr/>
          <p:nvPr/>
        </p:nvSpPr>
        <p:spPr>
          <a:xfrm>
            <a:off x="1966595" y="1017270"/>
            <a:ext cx="6303010" cy="1005840"/>
          </a:xfrm>
          <a:prstGeom prst="rect">
            <a:avLst/>
          </a:prstGeom>
          <a:noFill/>
          <a:ln w="9525">
            <a:noFill/>
          </a:ln>
        </p:spPr>
        <p:txBody>
          <a:bodyPr wrap="square" anchor="t">
            <a:spAutoFit/>
          </a:bodyPr>
          <a:lstStyle/>
          <a:p>
            <a:pPr lvl="0" indent="0" eaLnBrk="0" hangingPunct="0">
              <a:lnSpc>
                <a:spcPct val="150000"/>
              </a:lnSpc>
              <a:buFont typeface="Wingdings" panose="05000000000000000000" pitchFamily="2" charset="2"/>
              <a:buNone/>
            </a:pPr>
            <a:r>
              <a:rPr lang="zh-CN" altLang="en-US" sz="2000" b="1" dirty="0">
                <a:solidFill>
                  <a:srgbClr val="002060"/>
                </a:solidFill>
                <a:latin typeface="微软雅黑" panose="020B0503020204020204" pitchFamily="34" charset="-122"/>
                <a:ea typeface="微软雅黑" panose="020B0503020204020204" pitchFamily="34" charset="-122"/>
                <a:sym typeface="微软雅黑" panose="020B0503020204020204" pitchFamily="34" charset="-122"/>
              </a:rPr>
              <a:t>付款行或付款人开户行于票据到期前收到止付通知</a:t>
            </a:r>
            <a:r>
              <a:rPr lang="en-US" altLang="zh-CN" sz="2000" b="1" dirty="0">
                <a:solidFill>
                  <a:srgbClr val="002060"/>
                </a:solidFill>
                <a:latin typeface="微软雅黑" panose="020B0503020204020204" pitchFamily="34" charset="-122"/>
                <a:ea typeface="微软雅黑" panose="020B0503020204020204" pitchFamily="34" charset="-122"/>
                <a:sym typeface="微软雅黑" panose="020B0503020204020204" pitchFamily="34" charset="-122"/>
              </a:rPr>
              <a:t>/</a:t>
            </a:r>
            <a:r>
              <a:rPr lang="zh-CN" altLang="en-US" sz="2000" b="1" dirty="0">
                <a:solidFill>
                  <a:srgbClr val="002060"/>
                </a:solidFill>
                <a:latin typeface="微软雅黑" panose="020B0503020204020204" pitchFamily="34" charset="-122"/>
                <a:ea typeface="微软雅黑" panose="020B0503020204020204" pitchFamily="34" charset="-122"/>
                <a:sym typeface="微软雅黑" panose="020B0503020204020204" pitchFamily="34" charset="-122"/>
              </a:rPr>
              <a:t>解除止付通知，应于当日在票交所系统进行信息登记</a:t>
            </a:r>
            <a:endParaRPr lang="zh-CN" altLang="en-US" sz="2000" b="1" dirty="0">
              <a:solidFill>
                <a:srgbClr val="002060"/>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94219" name="矩形 4"/>
          <p:cNvSpPr/>
          <p:nvPr/>
        </p:nvSpPr>
        <p:spPr>
          <a:xfrm>
            <a:off x="1990725" y="2169795"/>
            <a:ext cx="6278880" cy="1280160"/>
          </a:xfrm>
          <a:prstGeom prst="rect">
            <a:avLst/>
          </a:prstGeom>
          <a:noFill/>
          <a:ln w="9525">
            <a:noFill/>
          </a:ln>
        </p:spPr>
        <p:txBody>
          <a:bodyPr wrap="square" anchor="t">
            <a:spAutoFit/>
          </a:bodyPr>
          <a:lstStyle/>
          <a:p>
            <a:pPr marL="285750" lvl="0" indent="-285750" eaLnBrk="0" hangingPunct="0">
              <a:lnSpc>
                <a:spcPct val="150000"/>
              </a:lnSpc>
              <a:buFont typeface="Wingdings" panose="05000000000000000000" pitchFamily="2" charset="2"/>
              <a:buChar char="p"/>
            </a:pPr>
            <a:r>
              <a:rPr lang="zh-CN" altLang="en-US" sz="2000" b="1" dirty="0">
                <a:solidFill>
                  <a:srgbClr val="002060"/>
                </a:solidFill>
                <a:latin typeface="微软雅黑" panose="020B0503020204020204" pitchFamily="34" charset="-122"/>
                <a:ea typeface="微软雅黑" panose="020B0503020204020204" pitchFamily="34" charset="-122"/>
                <a:sym typeface="微软雅黑" panose="020B0503020204020204" pitchFamily="34" charset="-122"/>
              </a:rPr>
              <a:t> 登记内容</a:t>
            </a:r>
            <a:endParaRPr lang="zh-CN" altLang="en-US" sz="2000" b="1" dirty="0">
              <a:solidFill>
                <a:srgbClr val="002060"/>
              </a:solidFill>
              <a:latin typeface="微软雅黑" panose="020B0503020204020204" pitchFamily="34" charset="-122"/>
              <a:ea typeface="微软雅黑" panose="020B0503020204020204" pitchFamily="34" charset="-122"/>
              <a:sym typeface="微软雅黑" panose="020B0503020204020204" pitchFamily="34" charset="-122"/>
            </a:endParaRPr>
          </a:p>
          <a:p>
            <a:pPr marL="285750" lvl="0" indent="-285750" eaLnBrk="0" hangingPunct="0">
              <a:lnSpc>
                <a:spcPct val="150000"/>
              </a:lnSpc>
            </a:pPr>
            <a:r>
              <a:rPr lang="zh-CN" altLang="en-US" sz="1600"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    止付信息：票据标识信息、止付日期、止付类型、止付原因；</a:t>
            </a:r>
            <a:endParaRPr lang="zh-CN" altLang="en-US" sz="1600"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endParaRPr>
          </a:p>
          <a:p>
            <a:pPr marL="285750" lvl="0" indent="-285750" eaLnBrk="0" hangingPunct="0">
              <a:lnSpc>
                <a:spcPct val="150000"/>
              </a:lnSpc>
            </a:pPr>
            <a:r>
              <a:rPr lang="zh-CN" altLang="en-US" sz="1600" dirty="0">
                <a:solidFill>
                  <a:srgbClr val="000000"/>
                </a:solidFill>
                <a:latin typeface="微软雅黑" panose="020B0503020204020204" pitchFamily="34" charset="-122"/>
                <a:ea typeface="微软雅黑" panose="020B0503020204020204" pitchFamily="34" charset="-122"/>
              </a:rPr>
              <a:t>    影像文件：挂失止付通知书、协助司法冻结的相关法律文书等。</a:t>
            </a:r>
            <a:endParaRPr lang="zh-CN" altLang="en-US" sz="1600" dirty="0">
              <a:solidFill>
                <a:srgbClr val="000000"/>
              </a:solidFill>
              <a:latin typeface="微软雅黑" panose="020B0503020204020204" pitchFamily="34" charset="-122"/>
              <a:ea typeface="微软雅黑" panose="020B0503020204020204" pitchFamily="34" charset="-122"/>
            </a:endParaRPr>
          </a:p>
        </p:txBody>
      </p:sp>
      <p:sp>
        <p:nvSpPr>
          <p:cNvPr id="94220" name="矩形 4"/>
          <p:cNvSpPr/>
          <p:nvPr/>
        </p:nvSpPr>
        <p:spPr>
          <a:xfrm>
            <a:off x="1990090" y="3629343"/>
            <a:ext cx="5975350" cy="1280160"/>
          </a:xfrm>
          <a:prstGeom prst="rect">
            <a:avLst/>
          </a:prstGeom>
          <a:noFill/>
          <a:ln w="9525">
            <a:noFill/>
          </a:ln>
        </p:spPr>
        <p:txBody>
          <a:bodyPr anchor="t">
            <a:spAutoFit/>
          </a:bodyPr>
          <a:lstStyle/>
          <a:p>
            <a:pPr marL="285750" lvl="0" indent="-285750" eaLnBrk="0" hangingPunct="0">
              <a:lnSpc>
                <a:spcPct val="150000"/>
              </a:lnSpc>
              <a:buFont typeface="Wingdings" panose="05000000000000000000" pitchFamily="2" charset="2"/>
              <a:buChar char="p"/>
            </a:pPr>
            <a:r>
              <a:rPr lang="zh-CN" altLang="en-US" sz="2000" b="1" dirty="0">
                <a:solidFill>
                  <a:srgbClr val="002060"/>
                </a:solidFill>
                <a:latin typeface="微软雅黑" panose="020B0503020204020204" pitchFamily="34" charset="-122"/>
                <a:ea typeface="微软雅黑" panose="020B0503020204020204" pitchFamily="34" charset="-122"/>
                <a:sym typeface="微软雅黑" panose="020B0503020204020204" pitchFamily="34" charset="-122"/>
              </a:rPr>
              <a:t> 登记要求</a:t>
            </a:r>
            <a:endParaRPr lang="zh-CN" altLang="en-US" sz="2000" b="1" dirty="0">
              <a:solidFill>
                <a:srgbClr val="002060"/>
              </a:solidFill>
              <a:latin typeface="微软雅黑" panose="020B0503020204020204" pitchFamily="34" charset="-122"/>
              <a:ea typeface="微软雅黑" panose="020B0503020204020204" pitchFamily="34" charset="-122"/>
              <a:sym typeface="微软雅黑" panose="020B0503020204020204" pitchFamily="34" charset="-122"/>
            </a:endParaRPr>
          </a:p>
          <a:p>
            <a:pPr marL="285750" lvl="0" indent="-285750" algn="l" eaLnBrk="0" hangingPunct="0">
              <a:lnSpc>
                <a:spcPct val="150000"/>
              </a:lnSpc>
            </a:pPr>
            <a:r>
              <a:rPr lang="zh-CN" altLang="en-US" sz="1600"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     严格核对止付</a:t>
            </a:r>
            <a:r>
              <a:rPr lang="en-US" altLang="zh-CN" sz="1600"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a:t>
            </a:r>
            <a:r>
              <a:rPr lang="zh-CN" altLang="en-US" sz="1600"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解除止付</a:t>
            </a:r>
            <a:r>
              <a:rPr lang="zh-CN" altLang="en-US" sz="1600"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通知、票交所系统登记信息、票据实物（若有）各项要素的一致性。</a:t>
            </a:r>
            <a:endParaRPr lang="zh-CN" altLang="en-US" sz="1600"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endParaRPr>
          </a:p>
        </p:txBody>
      </p:sp>
      <p:pic>
        <p:nvPicPr>
          <p:cNvPr id="23571" name="Group 29"/>
          <p:cNvPicPr>
            <a:picLocks noGrp="1" noChangeAspect="1"/>
          </p:cNvPicPr>
          <p:nvPr/>
        </p:nvPicPr>
        <p:blipFill>
          <a:blip r:embed="rId2" cstate="print"/>
          <a:stretch>
            <a:fillRect/>
          </a:stretch>
        </p:blipFill>
        <p:spPr>
          <a:xfrm>
            <a:off x="937578" y="1363345"/>
            <a:ext cx="512762" cy="554038"/>
          </a:xfrm>
          <a:prstGeom prst="rect">
            <a:avLst/>
          </a:prstGeom>
          <a:noFill/>
          <a:ln w="9525">
            <a:noFill/>
          </a:ln>
        </p:spPr>
      </p:pic>
      <p:sp>
        <p:nvSpPr>
          <p:cNvPr id="94222" name="Freeform 60"/>
          <p:cNvSpPr/>
          <p:nvPr/>
        </p:nvSpPr>
        <p:spPr>
          <a:xfrm>
            <a:off x="947103" y="2652395"/>
            <a:ext cx="434975" cy="504825"/>
          </a:xfrm>
          <a:custGeom>
            <a:avLst/>
            <a:gdLst/>
            <a:ahLst/>
            <a:cxnLst>
              <a:cxn ang="0">
                <a:pos x="328689410" y="417782827"/>
              </a:cxn>
              <a:cxn ang="0">
                <a:pos x="0" y="398543117"/>
              </a:cxn>
              <a:cxn ang="0">
                <a:pos x="18472468" y="38480262"/>
              </a:cxn>
              <a:cxn ang="0">
                <a:pos x="49685309" y="58407177"/>
              </a:cxn>
              <a:cxn ang="0">
                <a:pos x="121666094" y="58407177"/>
              </a:cxn>
              <a:cxn ang="0">
                <a:pos x="139501658" y="38480262"/>
              </a:cxn>
              <a:cxn ang="0">
                <a:pos x="175810481" y="96887427"/>
              </a:cxn>
              <a:cxn ang="0">
                <a:pos x="212119355" y="38480262"/>
              </a:cxn>
              <a:cxn ang="0">
                <a:pos x="229954918" y="58407177"/>
              </a:cxn>
              <a:cxn ang="0">
                <a:pos x="301934868" y="58407177"/>
              </a:cxn>
              <a:cxn ang="0">
                <a:pos x="328689410" y="38480262"/>
              </a:cxn>
              <a:cxn ang="0">
                <a:pos x="346524973" y="398543117"/>
              </a:cxn>
              <a:cxn ang="0">
                <a:pos x="284099305" y="150484262"/>
              </a:cxn>
              <a:cxn ang="0">
                <a:pos x="67521683" y="150484262"/>
              </a:cxn>
              <a:cxn ang="0">
                <a:pos x="67521683" y="189651703"/>
              </a:cxn>
              <a:cxn ang="0">
                <a:pos x="301934868" y="169723972"/>
              </a:cxn>
              <a:cxn ang="0">
                <a:pos x="284099305" y="232941518"/>
              </a:cxn>
              <a:cxn ang="0">
                <a:pos x="67521683" y="232941518"/>
              </a:cxn>
              <a:cxn ang="0">
                <a:pos x="67521683" y="272108959"/>
              </a:cxn>
              <a:cxn ang="0">
                <a:pos x="301934868" y="252181228"/>
              </a:cxn>
              <a:cxn ang="0">
                <a:pos x="284099305" y="320895426"/>
              </a:cxn>
              <a:cxn ang="0">
                <a:pos x="63062592" y="320895426"/>
              </a:cxn>
              <a:cxn ang="0">
                <a:pos x="63062592" y="349755821"/>
              </a:cxn>
              <a:cxn ang="0">
                <a:pos x="301934868" y="335325624"/>
              </a:cxn>
              <a:cxn ang="0">
                <a:pos x="265626842" y="77646888"/>
              </a:cxn>
              <a:cxn ang="0">
                <a:pos x="247790481" y="58407177"/>
              </a:cxn>
              <a:cxn ang="0">
                <a:pos x="265626842" y="0"/>
              </a:cxn>
              <a:cxn ang="0">
                <a:pos x="284099305" y="58407177"/>
              </a:cxn>
              <a:cxn ang="0">
                <a:pos x="175810481" y="77646888"/>
              </a:cxn>
              <a:cxn ang="0">
                <a:pos x="157974918" y="58407177"/>
              </a:cxn>
              <a:cxn ang="0">
                <a:pos x="175810481" y="0"/>
              </a:cxn>
              <a:cxn ang="0">
                <a:pos x="193646044" y="58407177"/>
              </a:cxn>
              <a:cxn ang="0">
                <a:pos x="85994145" y="77646888"/>
              </a:cxn>
              <a:cxn ang="0">
                <a:pos x="67521683" y="58407177"/>
              </a:cxn>
              <a:cxn ang="0">
                <a:pos x="85994145" y="0"/>
              </a:cxn>
              <a:cxn ang="0">
                <a:pos x="103829708" y="58407177"/>
              </a:cxn>
            </a:cxnLst>
            <a:rect l="0" t="0" r="0" b="0"/>
            <a:pathLst>
              <a:path w="545" h="609">
                <a:moveTo>
                  <a:pt x="516" y="608"/>
                </a:moveTo>
                <a:lnTo>
                  <a:pt x="516" y="608"/>
                </a:lnTo>
                <a:cubicBezTo>
                  <a:pt x="29" y="608"/>
                  <a:pt x="29" y="608"/>
                  <a:pt x="29" y="608"/>
                </a:cubicBezTo>
                <a:cubicBezTo>
                  <a:pt x="14" y="608"/>
                  <a:pt x="0" y="594"/>
                  <a:pt x="0" y="580"/>
                </a:cubicBezTo>
                <a:cubicBezTo>
                  <a:pt x="0" y="85"/>
                  <a:pt x="0" y="85"/>
                  <a:pt x="0" y="85"/>
                </a:cubicBezTo>
                <a:cubicBezTo>
                  <a:pt x="0" y="71"/>
                  <a:pt x="14" y="56"/>
                  <a:pt x="29" y="56"/>
                </a:cubicBezTo>
                <a:cubicBezTo>
                  <a:pt x="78" y="56"/>
                  <a:pt x="78" y="56"/>
                  <a:pt x="78" y="56"/>
                </a:cubicBezTo>
                <a:cubicBezTo>
                  <a:pt x="78" y="85"/>
                  <a:pt x="78" y="85"/>
                  <a:pt x="78" y="85"/>
                </a:cubicBezTo>
                <a:cubicBezTo>
                  <a:pt x="78" y="120"/>
                  <a:pt x="99" y="141"/>
                  <a:pt x="135" y="141"/>
                </a:cubicBezTo>
                <a:cubicBezTo>
                  <a:pt x="163" y="141"/>
                  <a:pt x="191" y="120"/>
                  <a:pt x="191" y="85"/>
                </a:cubicBezTo>
                <a:cubicBezTo>
                  <a:pt x="191" y="56"/>
                  <a:pt x="191" y="56"/>
                  <a:pt x="191" y="56"/>
                </a:cubicBezTo>
                <a:cubicBezTo>
                  <a:pt x="219" y="56"/>
                  <a:pt x="219" y="56"/>
                  <a:pt x="219" y="56"/>
                </a:cubicBezTo>
                <a:cubicBezTo>
                  <a:pt x="219" y="85"/>
                  <a:pt x="219" y="85"/>
                  <a:pt x="219" y="85"/>
                </a:cubicBezTo>
                <a:cubicBezTo>
                  <a:pt x="219" y="120"/>
                  <a:pt x="241" y="141"/>
                  <a:pt x="276" y="141"/>
                </a:cubicBezTo>
                <a:cubicBezTo>
                  <a:pt x="304" y="141"/>
                  <a:pt x="333" y="120"/>
                  <a:pt x="333" y="85"/>
                </a:cubicBezTo>
                <a:cubicBezTo>
                  <a:pt x="333" y="56"/>
                  <a:pt x="333" y="56"/>
                  <a:pt x="333" y="56"/>
                </a:cubicBezTo>
                <a:cubicBezTo>
                  <a:pt x="361" y="56"/>
                  <a:pt x="361" y="56"/>
                  <a:pt x="361" y="56"/>
                </a:cubicBezTo>
                <a:cubicBezTo>
                  <a:pt x="361" y="85"/>
                  <a:pt x="361" y="85"/>
                  <a:pt x="361" y="85"/>
                </a:cubicBezTo>
                <a:cubicBezTo>
                  <a:pt x="361" y="120"/>
                  <a:pt x="382" y="141"/>
                  <a:pt x="417" y="141"/>
                </a:cubicBezTo>
                <a:cubicBezTo>
                  <a:pt x="446" y="141"/>
                  <a:pt x="474" y="120"/>
                  <a:pt x="474" y="85"/>
                </a:cubicBezTo>
                <a:cubicBezTo>
                  <a:pt x="474" y="56"/>
                  <a:pt x="474" y="56"/>
                  <a:pt x="474" y="56"/>
                </a:cubicBezTo>
                <a:cubicBezTo>
                  <a:pt x="516" y="56"/>
                  <a:pt x="516" y="56"/>
                  <a:pt x="516" y="56"/>
                </a:cubicBezTo>
                <a:cubicBezTo>
                  <a:pt x="537" y="56"/>
                  <a:pt x="544" y="71"/>
                  <a:pt x="544" y="85"/>
                </a:cubicBezTo>
                <a:cubicBezTo>
                  <a:pt x="544" y="580"/>
                  <a:pt x="544" y="580"/>
                  <a:pt x="544" y="580"/>
                </a:cubicBezTo>
                <a:cubicBezTo>
                  <a:pt x="544" y="594"/>
                  <a:pt x="537" y="608"/>
                  <a:pt x="516" y="608"/>
                </a:cubicBezTo>
                <a:close/>
                <a:moveTo>
                  <a:pt x="446" y="219"/>
                </a:moveTo>
                <a:lnTo>
                  <a:pt x="446" y="219"/>
                </a:lnTo>
                <a:cubicBezTo>
                  <a:pt x="106" y="219"/>
                  <a:pt x="106" y="219"/>
                  <a:pt x="106" y="219"/>
                </a:cubicBezTo>
                <a:cubicBezTo>
                  <a:pt x="85" y="219"/>
                  <a:pt x="78" y="233"/>
                  <a:pt x="78" y="247"/>
                </a:cubicBezTo>
                <a:cubicBezTo>
                  <a:pt x="78" y="262"/>
                  <a:pt x="85" y="276"/>
                  <a:pt x="106" y="276"/>
                </a:cubicBezTo>
                <a:cubicBezTo>
                  <a:pt x="446" y="276"/>
                  <a:pt x="446" y="276"/>
                  <a:pt x="446" y="276"/>
                </a:cubicBezTo>
                <a:cubicBezTo>
                  <a:pt x="460" y="276"/>
                  <a:pt x="474" y="262"/>
                  <a:pt x="474" y="247"/>
                </a:cubicBezTo>
                <a:cubicBezTo>
                  <a:pt x="474" y="233"/>
                  <a:pt x="460" y="219"/>
                  <a:pt x="446" y="219"/>
                </a:cubicBezTo>
                <a:close/>
                <a:moveTo>
                  <a:pt x="446" y="339"/>
                </a:moveTo>
                <a:lnTo>
                  <a:pt x="446" y="339"/>
                </a:lnTo>
                <a:cubicBezTo>
                  <a:pt x="106" y="339"/>
                  <a:pt x="106" y="339"/>
                  <a:pt x="106" y="339"/>
                </a:cubicBezTo>
                <a:cubicBezTo>
                  <a:pt x="85" y="339"/>
                  <a:pt x="78" y="353"/>
                  <a:pt x="78" y="367"/>
                </a:cubicBezTo>
                <a:cubicBezTo>
                  <a:pt x="78" y="389"/>
                  <a:pt x="85" y="396"/>
                  <a:pt x="106" y="396"/>
                </a:cubicBezTo>
                <a:cubicBezTo>
                  <a:pt x="446" y="396"/>
                  <a:pt x="446" y="396"/>
                  <a:pt x="446" y="396"/>
                </a:cubicBezTo>
                <a:cubicBezTo>
                  <a:pt x="460" y="396"/>
                  <a:pt x="474" y="389"/>
                  <a:pt x="474" y="367"/>
                </a:cubicBezTo>
                <a:cubicBezTo>
                  <a:pt x="474" y="353"/>
                  <a:pt x="460" y="339"/>
                  <a:pt x="446" y="339"/>
                </a:cubicBezTo>
                <a:close/>
                <a:moveTo>
                  <a:pt x="446" y="467"/>
                </a:moveTo>
                <a:lnTo>
                  <a:pt x="446" y="467"/>
                </a:lnTo>
                <a:cubicBezTo>
                  <a:pt x="99" y="467"/>
                  <a:pt x="99" y="467"/>
                  <a:pt x="99" y="467"/>
                </a:cubicBezTo>
                <a:cubicBezTo>
                  <a:pt x="85" y="467"/>
                  <a:pt x="78" y="474"/>
                  <a:pt x="78" y="488"/>
                </a:cubicBezTo>
                <a:cubicBezTo>
                  <a:pt x="78" y="502"/>
                  <a:pt x="85" y="509"/>
                  <a:pt x="99" y="509"/>
                </a:cubicBezTo>
                <a:cubicBezTo>
                  <a:pt x="446" y="509"/>
                  <a:pt x="446" y="509"/>
                  <a:pt x="446" y="509"/>
                </a:cubicBezTo>
                <a:cubicBezTo>
                  <a:pt x="460" y="509"/>
                  <a:pt x="474" y="502"/>
                  <a:pt x="474" y="488"/>
                </a:cubicBezTo>
                <a:cubicBezTo>
                  <a:pt x="474" y="474"/>
                  <a:pt x="460" y="467"/>
                  <a:pt x="446" y="467"/>
                </a:cubicBezTo>
                <a:close/>
                <a:moveTo>
                  <a:pt x="417" y="113"/>
                </a:moveTo>
                <a:lnTo>
                  <a:pt x="417" y="113"/>
                </a:lnTo>
                <a:cubicBezTo>
                  <a:pt x="396" y="113"/>
                  <a:pt x="389" y="106"/>
                  <a:pt x="389" y="85"/>
                </a:cubicBezTo>
                <a:cubicBezTo>
                  <a:pt x="389" y="28"/>
                  <a:pt x="389" y="28"/>
                  <a:pt x="389" y="28"/>
                </a:cubicBezTo>
                <a:cubicBezTo>
                  <a:pt x="389" y="14"/>
                  <a:pt x="396" y="0"/>
                  <a:pt x="417" y="0"/>
                </a:cubicBezTo>
                <a:cubicBezTo>
                  <a:pt x="431" y="0"/>
                  <a:pt x="446" y="14"/>
                  <a:pt x="446" y="28"/>
                </a:cubicBezTo>
                <a:cubicBezTo>
                  <a:pt x="446" y="85"/>
                  <a:pt x="446" y="85"/>
                  <a:pt x="446" y="85"/>
                </a:cubicBezTo>
                <a:cubicBezTo>
                  <a:pt x="446" y="106"/>
                  <a:pt x="431" y="113"/>
                  <a:pt x="417" y="113"/>
                </a:cubicBezTo>
                <a:close/>
                <a:moveTo>
                  <a:pt x="276" y="113"/>
                </a:moveTo>
                <a:lnTo>
                  <a:pt x="276" y="113"/>
                </a:lnTo>
                <a:cubicBezTo>
                  <a:pt x="255" y="113"/>
                  <a:pt x="248" y="106"/>
                  <a:pt x="248" y="85"/>
                </a:cubicBezTo>
                <a:cubicBezTo>
                  <a:pt x="248" y="28"/>
                  <a:pt x="248" y="28"/>
                  <a:pt x="248" y="28"/>
                </a:cubicBezTo>
                <a:cubicBezTo>
                  <a:pt x="248" y="14"/>
                  <a:pt x="255" y="0"/>
                  <a:pt x="276" y="0"/>
                </a:cubicBezTo>
                <a:cubicBezTo>
                  <a:pt x="290" y="0"/>
                  <a:pt x="304" y="14"/>
                  <a:pt x="304" y="28"/>
                </a:cubicBezTo>
                <a:cubicBezTo>
                  <a:pt x="304" y="85"/>
                  <a:pt x="304" y="85"/>
                  <a:pt x="304" y="85"/>
                </a:cubicBezTo>
                <a:cubicBezTo>
                  <a:pt x="304" y="106"/>
                  <a:pt x="290" y="113"/>
                  <a:pt x="276" y="113"/>
                </a:cubicBezTo>
                <a:close/>
                <a:moveTo>
                  <a:pt x="135" y="113"/>
                </a:moveTo>
                <a:lnTo>
                  <a:pt x="135" y="113"/>
                </a:lnTo>
                <a:cubicBezTo>
                  <a:pt x="113" y="113"/>
                  <a:pt x="106" y="106"/>
                  <a:pt x="106" y="85"/>
                </a:cubicBezTo>
                <a:cubicBezTo>
                  <a:pt x="106" y="28"/>
                  <a:pt x="106" y="28"/>
                  <a:pt x="106" y="28"/>
                </a:cubicBezTo>
                <a:cubicBezTo>
                  <a:pt x="106" y="14"/>
                  <a:pt x="113" y="0"/>
                  <a:pt x="135" y="0"/>
                </a:cubicBezTo>
                <a:cubicBezTo>
                  <a:pt x="149" y="0"/>
                  <a:pt x="163" y="14"/>
                  <a:pt x="163" y="28"/>
                </a:cubicBezTo>
                <a:cubicBezTo>
                  <a:pt x="163" y="85"/>
                  <a:pt x="163" y="85"/>
                  <a:pt x="163" y="85"/>
                </a:cubicBezTo>
                <a:cubicBezTo>
                  <a:pt x="163" y="106"/>
                  <a:pt x="149" y="113"/>
                  <a:pt x="135" y="113"/>
                </a:cubicBezTo>
                <a:close/>
              </a:path>
            </a:pathLst>
          </a:custGeom>
          <a:solidFill>
            <a:srgbClr val="002060"/>
          </a:solidFill>
          <a:ln w="9525">
            <a:noFill/>
          </a:ln>
        </p:spPr>
        <p:txBody>
          <a:bodyPr/>
          <a:lstStyle/>
          <a:p>
            <a:endParaRPr lang="zh-CN" altLang="en-US"/>
          </a:p>
        </p:txBody>
      </p:sp>
      <p:sp>
        <p:nvSpPr>
          <p:cNvPr id="94223" name="Freeform 2"/>
          <p:cNvSpPr/>
          <p:nvPr/>
        </p:nvSpPr>
        <p:spPr>
          <a:xfrm>
            <a:off x="918528" y="4147820"/>
            <a:ext cx="463550" cy="341313"/>
          </a:xfrm>
          <a:custGeom>
            <a:avLst/>
            <a:gdLst/>
            <a:ahLst/>
            <a:cxnLst>
              <a:cxn ang="0">
                <a:pos x="335457166" y="183250096"/>
              </a:cxn>
              <a:cxn ang="0">
                <a:pos x="335457166" y="183250096"/>
              </a:cxn>
              <a:cxn ang="0">
                <a:pos x="114716067" y="183250096"/>
              </a:cxn>
              <a:cxn ang="0">
                <a:pos x="97914075" y="157327335"/>
              </a:cxn>
              <a:cxn ang="0">
                <a:pos x="114716067" y="132298039"/>
              </a:cxn>
              <a:cxn ang="0">
                <a:pos x="335457166" y="132298039"/>
              </a:cxn>
              <a:cxn ang="0">
                <a:pos x="352259134" y="157327335"/>
              </a:cxn>
              <a:cxn ang="0">
                <a:pos x="335457166" y="183250096"/>
              </a:cxn>
              <a:cxn ang="0">
                <a:pos x="335457166" y="50058608"/>
              </a:cxn>
              <a:cxn ang="0">
                <a:pos x="335457166" y="50058608"/>
              </a:cxn>
              <a:cxn ang="0">
                <a:pos x="114716067" y="50058608"/>
              </a:cxn>
              <a:cxn ang="0">
                <a:pos x="97914075" y="25029304"/>
              </a:cxn>
              <a:cxn ang="0">
                <a:pos x="114716067" y="0"/>
              </a:cxn>
              <a:cxn ang="0">
                <a:pos x="335457166" y="0"/>
              </a:cxn>
              <a:cxn ang="0">
                <a:pos x="352259134" y="25029304"/>
              </a:cxn>
              <a:cxn ang="0">
                <a:pos x="335457166" y="50058608"/>
              </a:cxn>
              <a:cxn ang="0">
                <a:pos x="49246661" y="321806168"/>
              </a:cxn>
              <a:cxn ang="0">
                <a:pos x="49246661" y="321806168"/>
              </a:cxn>
              <a:cxn ang="0">
                <a:pos x="16222727" y="321806168"/>
              </a:cxn>
              <a:cxn ang="0">
                <a:pos x="0" y="296776871"/>
              </a:cxn>
              <a:cxn ang="0">
                <a:pos x="16222727" y="271746630"/>
              </a:cxn>
              <a:cxn ang="0">
                <a:pos x="49246661" y="271746630"/>
              </a:cxn>
              <a:cxn ang="0">
                <a:pos x="65469394" y="296776871"/>
              </a:cxn>
              <a:cxn ang="0">
                <a:pos x="49246661" y="321806168"/>
              </a:cxn>
              <a:cxn ang="0">
                <a:pos x="49246661" y="183250096"/>
              </a:cxn>
              <a:cxn ang="0">
                <a:pos x="49246661" y="183250096"/>
              </a:cxn>
              <a:cxn ang="0">
                <a:pos x="16222727" y="183250096"/>
              </a:cxn>
              <a:cxn ang="0">
                <a:pos x="0" y="157327335"/>
              </a:cxn>
              <a:cxn ang="0">
                <a:pos x="16222727" y="132298039"/>
              </a:cxn>
              <a:cxn ang="0">
                <a:pos x="49246661" y="132298039"/>
              </a:cxn>
              <a:cxn ang="0">
                <a:pos x="65469394" y="157327335"/>
              </a:cxn>
              <a:cxn ang="0">
                <a:pos x="49246661" y="183250096"/>
              </a:cxn>
              <a:cxn ang="0">
                <a:pos x="49246661" y="50058608"/>
              </a:cxn>
              <a:cxn ang="0">
                <a:pos x="49246661" y="50058608"/>
              </a:cxn>
              <a:cxn ang="0">
                <a:pos x="16222727" y="50058608"/>
              </a:cxn>
              <a:cxn ang="0">
                <a:pos x="0" y="25029304"/>
              </a:cxn>
              <a:cxn ang="0">
                <a:pos x="16222727" y="0"/>
              </a:cxn>
              <a:cxn ang="0">
                <a:pos x="49246661" y="0"/>
              </a:cxn>
              <a:cxn ang="0">
                <a:pos x="65469394" y="25029304"/>
              </a:cxn>
              <a:cxn ang="0">
                <a:pos x="49246661" y="50058608"/>
              </a:cxn>
              <a:cxn ang="0">
                <a:pos x="114716067" y="321806168"/>
              </a:cxn>
              <a:cxn ang="0">
                <a:pos x="114716067" y="321806168"/>
              </a:cxn>
              <a:cxn ang="0">
                <a:pos x="97914075" y="296776871"/>
              </a:cxn>
              <a:cxn ang="0">
                <a:pos x="114716067" y="271746630"/>
              </a:cxn>
              <a:cxn ang="0">
                <a:pos x="335457166" y="271746630"/>
              </a:cxn>
              <a:cxn ang="0">
                <a:pos x="352259134" y="296776871"/>
              </a:cxn>
              <a:cxn ang="0">
                <a:pos x="335457166" y="321806168"/>
              </a:cxn>
              <a:cxn ang="0">
                <a:pos x="114716067" y="321806168"/>
              </a:cxn>
            </a:cxnLst>
            <a:rect l="0" t="0" r="0" b="0"/>
            <a:pathLst>
              <a:path w="609" h="361">
                <a:moveTo>
                  <a:pt x="579" y="205"/>
                </a:moveTo>
                <a:lnTo>
                  <a:pt x="579" y="205"/>
                </a:lnTo>
                <a:cubicBezTo>
                  <a:pt x="198" y="205"/>
                  <a:pt x="198" y="205"/>
                  <a:pt x="198" y="205"/>
                </a:cubicBezTo>
                <a:cubicBezTo>
                  <a:pt x="184" y="205"/>
                  <a:pt x="169" y="198"/>
                  <a:pt x="169" y="176"/>
                </a:cubicBezTo>
                <a:cubicBezTo>
                  <a:pt x="169" y="162"/>
                  <a:pt x="184" y="148"/>
                  <a:pt x="198" y="148"/>
                </a:cubicBezTo>
                <a:cubicBezTo>
                  <a:pt x="579" y="148"/>
                  <a:pt x="579" y="148"/>
                  <a:pt x="579" y="148"/>
                </a:cubicBezTo>
                <a:cubicBezTo>
                  <a:pt x="594" y="148"/>
                  <a:pt x="608" y="162"/>
                  <a:pt x="608" y="176"/>
                </a:cubicBezTo>
                <a:cubicBezTo>
                  <a:pt x="608" y="198"/>
                  <a:pt x="594" y="205"/>
                  <a:pt x="579" y="205"/>
                </a:cubicBezTo>
                <a:close/>
                <a:moveTo>
                  <a:pt x="579" y="56"/>
                </a:moveTo>
                <a:lnTo>
                  <a:pt x="579" y="56"/>
                </a:lnTo>
                <a:cubicBezTo>
                  <a:pt x="198" y="56"/>
                  <a:pt x="198" y="56"/>
                  <a:pt x="198" y="56"/>
                </a:cubicBezTo>
                <a:cubicBezTo>
                  <a:pt x="184" y="56"/>
                  <a:pt x="169" y="42"/>
                  <a:pt x="169" y="28"/>
                </a:cubicBezTo>
                <a:cubicBezTo>
                  <a:pt x="169" y="14"/>
                  <a:pt x="184" y="0"/>
                  <a:pt x="198" y="0"/>
                </a:cubicBezTo>
                <a:cubicBezTo>
                  <a:pt x="579" y="0"/>
                  <a:pt x="579" y="0"/>
                  <a:pt x="579" y="0"/>
                </a:cubicBezTo>
                <a:cubicBezTo>
                  <a:pt x="594" y="0"/>
                  <a:pt x="608" y="14"/>
                  <a:pt x="608" y="28"/>
                </a:cubicBezTo>
                <a:cubicBezTo>
                  <a:pt x="608" y="42"/>
                  <a:pt x="594" y="56"/>
                  <a:pt x="579" y="56"/>
                </a:cubicBezTo>
                <a:close/>
                <a:moveTo>
                  <a:pt x="85" y="360"/>
                </a:moveTo>
                <a:lnTo>
                  <a:pt x="85" y="360"/>
                </a:lnTo>
                <a:cubicBezTo>
                  <a:pt x="28" y="360"/>
                  <a:pt x="28" y="360"/>
                  <a:pt x="28" y="360"/>
                </a:cubicBezTo>
                <a:cubicBezTo>
                  <a:pt x="14" y="360"/>
                  <a:pt x="0" y="346"/>
                  <a:pt x="0" y="332"/>
                </a:cubicBezTo>
                <a:cubicBezTo>
                  <a:pt x="0" y="311"/>
                  <a:pt x="14" y="304"/>
                  <a:pt x="28" y="304"/>
                </a:cubicBezTo>
                <a:cubicBezTo>
                  <a:pt x="85" y="304"/>
                  <a:pt x="85" y="304"/>
                  <a:pt x="85" y="304"/>
                </a:cubicBezTo>
                <a:cubicBezTo>
                  <a:pt x="106" y="304"/>
                  <a:pt x="113" y="311"/>
                  <a:pt x="113" y="332"/>
                </a:cubicBezTo>
                <a:cubicBezTo>
                  <a:pt x="113" y="346"/>
                  <a:pt x="106" y="360"/>
                  <a:pt x="85" y="360"/>
                </a:cubicBezTo>
                <a:close/>
                <a:moveTo>
                  <a:pt x="85" y="205"/>
                </a:moveTo>
                <a:lnTo>
                  <a:pt x="85" y="205"/>
                </a:lnTo>
                <a:cubicBezTo>
                  <a:pt x="28" y="205"/>
                  <a:pt x="28" y="205"/>
                  <a:pt x="28" y="205"/>
                </a:cubicBezTo>
                <a:cubicBezTo>
                  <a:pt x="14" y="205"/>
                  <a:pt x="0" y="198"/>
                  <a:pt x="0" y="176"/>
                </a:cubicBezTo>
                <a:cubicBezTo>
                  <a:pt x="0" y="162"/>
                  <a:pt x="14" y="148"/>
                  <a:pt x="28" y="148"/>
                </a:cubicBezTo>
                <a:cubicBezTo>
                  <a:pt x="85" y="148"/>
                  <a:pt x="85" y="148"/>
                  <a:pt x="85" y="148"/>
                </a:cubicBezTo>
                <a:cubicBezTo>
                  <a:pt x="106" y="148"/>
                  <a:pt x="113" y="162"/>
                  <a:pt x="113" y="176"/>
                </a:cubicBezTo>
                <a:cubicBezTo>
                  <a:pt x="113" y="198"/>
                  <a:pt x="106" y="205"/>
                  <a:pt x="85" y="205"/>
                </a:cubicBezTo>
                <a:close/>
                <a:moveTo>
                  <a:pt x="85" y="56"/>
                </a:moveTo>
                <a:lnTo>
                  <a:pt x="85" y="56"/>
                </a:lnTo>
                <a:cubicBezTo>
                  <a:pt x="28" y="56"/>
                  <a:pt x="28" y="56"/>
                  <a:pt x="28" y="56"/>
                </a:cubicBezTo>
                <a:cubicBezTo>
                  <a:pt x="14" y="56"/>
                  <a:pt x="0" y="42"/>
                  <a:pt x="0" y="28"/>
                </a:cubicBezTo>
                <a:cubicBezTo>
                  <a:pt x="0" y="14"/>
                  <a:pt x="14" y="0"/>
                  <a:pt x="28" y="0"/>
                </a:cubicBezTo>
                <a:cubicBezTo>
                  <a:pt x="85" y="0"/>
                  <a:pt x="85" y="0"/>
                  <a:pt x="85" y="0"/>
                </a:cubicBezTo>
                <a:cubicBezTo>
                  <a:pt x="106" y="0"/>
                  <a:pt x="113" y="14"/>
                  <a:pt x="113" y="28"/>
                </a:cubicBezTo>
                <a:cubicBezTo>
                  <a:pt x="113" y="42"/>
                  <a:pt x="106" y="56"/>
                  <a:pt x="85" y="56"/>
                </a:cubicBezTo>
                <a:close/>
                <a:moveTo>
                  <a:pt x="198" y="360"/>
                </a:moveTo>
                <a:lnTo>
                  <a:pt x="198" y="360"/>
                </a:lnTo>
                <a:cubicBezTo>
                  <a:pt x="184" y="360"/>
                  <a:pt x="169" y="346"/>
                  <a:pt x="169" y="332"/>
                </a:cubicBezTo>
                <a:cubicBezTo>
                  <a:pt x="169" y="311"/>
                  <a:pt x="184" y="304"/>
                  <a:pt x="198" y="304"/>
                </a:cubicBezTo>
                <a:cubicBezTo>
                  <a:pt x="579" y="304"/>
                  <a:pt x="579" y="304"/>
                  <a:pt x="579" y="304"/>
                </a:cubicBezTo>
                <a:cubicBezTo>
                  <a:pt x="594" y="304"/>
                  <a:pt x="608" y="311"/>
                  <a:pt x="608" y="332"/>
                </a:cubicBezTo>
                <a:cubicBezTo>
                  <a:pt x="608" y="346"/>
                  <a:pt x="594" y="360"/>
                  <a:pt x="579" y="360"/>
                </a:cubicBezTo>
                <a:cubicBezTo>
                  <a:pt x="198" y="360"/>
                  <a:pt x="198" y="360"/>
                  <a:pt x="198" y="360"/>
                </a:cubicBezTo>
                <a:close/>
              </a:path>
            </a:pathLst>
          </a:custGeom>
          <a:solidFill>
            <a:schemeClr val="tx1"/>
          </a:solidFill>
          <a:ln w="9525">
            <a:noFill/>
          </a:ln>
        </p:spPr>
        <p:txBody>
          <a:bodyPr/>
          <a:lstStyle/>
          <a:p>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组合 15"/>
          <p:cNvGrpSpPr/>
          <p:nvPr/>
        </p:nvGrpSpPr>
        <p:grpSpPr>
          <a:xfrm>
            <a:off x="13335" y="461645"/>
            <a:ext cx="3139440" cy="384810"/>
            <a:chOff x="21" y="968"/>
            <a:chExt cx="4944" cy="606"/>
          </a:xfrm>
        </p:grpSpPr>
        <p:grpSp>
          <p:nvGrpSpPr>
            <p:cNvPr id="41" name="组合 40"/>
            <p:cNvGrpSpPr/>
            <p:nvPr/>
          </p:nvGrpSpPr>
          <p:grpSpPr>
            <a:xfrm>
              <a:off x="21" y="1033"/>
              <a:ext cx="1091" cy="415"/>
              <a:chOff x="3588469" y="123478"/>
              <a:chExt cx="1964109" cy="892522"/>
            </a:xfrm>
          </p:grpSpPr>
          <p:cxnSp>
            <p:nvCxnSpPr>
              <p:cNvPr id="42" name="直接连接符 41"/>
              <p:cNvCxnSpPr/>
              <p:nvPr/>
            </p:nvCxnSpPr>
            <p:spPr>
              <a:xfrm>
                <a:off x="3588469" y="123478"/>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69" name="直接连接符 68"/>
              <p:cNvCxnSpPr/>
              <p:nvPr/>
            </p:nvCxnSpPr>
            <p:spPr>
              <a:xfrm>
                <a:off x="3594100" y="254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0" name="直接连接符 69"/>
              <p:cNvCxnSpPr/>
              <p:nvPr/>
            </p:nvCxnSpPr>
            <p:spPr>
              <a:xfrm>
                <a:off x="3594100" y="381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1" name="直接连接符 70"/>
              <p:cNvCxnSpPr/>
              <p:nvPr/>
            </p:nvCxnSpPr>
            <p:spPr>
              <a:xfrm>
                <a:off x="3594100" y="508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2" name="直接连接符 71"/>
              <p:cNvCxnSpPr/>
              <p:nvPr/>
            </p:nvCxnSpPr>
            <p:spPr>
              <a:xfrm>
                <a:off x="3594100" y="635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3" name="直接连接符 72"/>
              <p:cNvCxnSpPr/>
              <p:nvPr/>
            </p:nvCxnSpPr>
            <p:spPr>
              <a:xfrm>
                <a:off x="3594100" y="762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4" name="直接连接符 73"/>
              <p:cNvCxnSpPr/>
              <p:nvPr/>
            </p:nvCxnSpPr>
            <p:spPr>
              <a:xfrm>
                <a:off x="3594100" y="889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5" name="直接连接符 74"/>
              <p:cNvCxnSpPr/>
              <p:nvPr/>
            </p:nvCxnSpPr>
            <p:spPr>
              <a:xfrm>
                <a:off x="3594100" y="1016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sp>
          <p:nvSpPr>
            <p:cNvPr id="20" name="矩形 19"/>
            <p:cNvSpPr/>
            <p:nvPr/>
          </p:nvSpPr>
          <p:spPr>
            <a:xfrm>
              <a:off x="1109" y="968"/>
              <a:ext cx="3856" cy="606"/>
            </a:xfrm>
            <a:prstGeom prst="rect">
              <a:avLst/>
            </a:prstGeom>
          </p:spPr>
          <p:txBody>
            <a:bodyPr wrap="square">
              <a:spAutoFit/>
            </a:bodyPr>
            <a:lstStyle/>
            <a:p>
              <a:pPr lvl="0" indent="0" eaLnBrk="0" hangingPunct="0"/>
              <a:r>
                <a:rPr lang="en-US" altLang="zh-CN" b="1" dirty="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7 .</a:t>
              </a:r>
              <a:r>
                <a:rPr lang="zh-CN" altLang="en-US" b="1" dirty="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结清信息登记</a:t>
              </a:r>
              <a:endParaRPr lang="zh-CN" altLang="en-US" dirty="0">
                <a:solidFill>
                  <a:schemeClr val="bg1">
                    <a:lumMod val="50000"/>
                  </a:schemeClr>
                </a:solidFill>
                <a:latin typeface="微软雅黑" panose="020B0503020204020204" pitchFamily="34" charset="-122"/>
                <a:ea typeface="微软雅黑" panose="020B0503020204020204" pitchFamily="34" charset="-122"/>
              </a:endParaRPr>
            </a:p>
          </p:txBody>
        </p:sp>
      </p:grpSp>
      <p:sp>
        <p:nvSpPr>
          <p:cNvPr id="102407" name="文本框 12303"/>
          <p:cNvSpPr txBox="1"/>
          <p:nvPr/>
        </p:nvSpPr>
        <p:spPr>
          <a:xfrm>
            <a:off x="782955" y="1338580"/>
            <a:ext cx="7082155" cy="2286000"/>
          </a:xfrm>
          <a:prstGeom prst="rect">
            <a:avLst/>
          </a:prstGeom>
          <a:noFill/>
          <a:ln w="9525">
            <a:solidFill>
              <a:schemeClr val="accent1"/>
            </a:solidFill>
          </a:ln>
        </p:spPr>
        <p:txBody>
          <a:bodyPr wrap="square" anchor="t">
            <a:spAutoFit/>
          </a:bodyPr>
          <a:lstStyle/>
          <a:p>
            <a:pPr lvl="0" indent="0" eaLnBrk="0" hangingPunct="0">
              <a:lnSpc>
                <a:spcPct val="150000"/>
              </a:lnSpc>
            </a:pPr>
            <a:r>
              <a:rPr lang="en-US" altLang="zh-CN" sz="2400" b="1" dirty="0">
                <a:solidFill>
                  <a:srgbClr val="002060"/>
                </a:solidFill>
                <a:latin typeface="微软雅黑 Light" panose="020B0502040204020203" pitchFamily="34" charset="-122"/>
                <a:ea typeface="微软雅黑 Light" panose="020B0502040204020203" pitchFamily="34" charset="-122"/>
                <a:sym typeface="微软雅黑" panose="020B0503020204020204" pitchFamily="34" charset="-122"/>
              </a:rPr>
              <a:t>     </a:t>
            </a:r>
            <a:r>
              <a:rPr lang="zh-CN" altLang="en-US" sz="2400" b="1" dirty="0">
                <a:solidFill>
                  <a:srgbClr val="002060"/>
                </a:solidFill>
                <a:latin typeface="微软雅黑 Light" panose="020B0502040204020203" pitchFamily="34" charset="-122"/>
                <a:ea typeface="微软雅黑 Light" panose="020B0502040204020203" pitchFamily="34" charset="-122"/>
                <a:sym typeface="微软雅黑" panose="020B0503020204020204" pitchFamily="34" charset="-122"/>
              </a:rPr>
              <a:t>未在票交所系统进行贴现信息登记的票据，付款行或付款人收到提示付款并支付票款后，付款行或付款人开户行经办人员应在票交所系统进行结清信息登记。</a:t>
            </a:r>
            <a:endParaRPr lang="zh-CN" altLang="en-US" sz="2400" b="1" dirty="0">
              <a:solidFill>
                <a:srgbClr val="002060"/>
              </a:solidFill>
              <a:latin typeface="微软雅黑 Light" panose="020B0502040204020203" pitchFamily="34" charset="-122"/>
              <a:ea typeface="微软雅黑 Light" panose="020B0502040204020203" pitchFamily="34" charset="-122"/>
              <a:sym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1190" y="1276350"/>
            <a:ext cx="4200660" cy="610843"/>
            <a:chOff x="-1587" y="1701800"/>
            <a:chExt cx="5600880" cy="814457"/>
          </a:xfrm>
        </p:grpSpPr>
        <p:sp>
          <p:nvSpPr>
            <p:cNvPr id="7" name="矩形 6"/>
            <p:cNvSpPr/>
            <p:nvPr/>
          </p:nvSpPr>
          <p:spPr>
            <a:xfrm>
              <a:off x="-1587" y="1701800"/>
              <a:ext cx="2185987" cy="7874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latin typeface="微软雅黑" panose="020B0503020204020204" pitchFamily="34" charset="-122"/>
                <a:ea typeface="微软雅黑" panose="020B0503020204020204" pitchFamily="34" charset="-122"/>
              </a:endParaRPr>
            </a:p>
          </p:txBody>
        </p:sp>
        <p:sp>
          <p:nvSpPr>
            <p:cNvPr id="8" name="文本框 7"/>
            <p:cNvSpPr txBox="1"/>
            <p:nvPr/>
          </p:nvSpPr>
          <p:spPr>
            <a:xfrm>
              <a:off x="2489266" y="1741557"/>
              <a:ext cx="3110027" cy="774700"/>
            </a:xfrm>
            <a:prstGeom prst="rect">
              <a:avLst/>
            </a:prstGeom>
            <a:noFill/>
          </p:spPr>
          <p:txBody>
            <a:bodyPr wrap="square" rtlCol="0">
              <a:spAutoFit/>
            </a:bodyPr>
            <a:lstStyle/>
            <a:p>
              <a:r>
                <a:rPr lang="zh-CN" altLang="zh-CN" sz="3000" b="1" dirty="0" smtClean="0">
                  <a:solidFill>
                    <a:schemeClr val="tx1">
                      <a:lumMod val="65000"/>
                      <a:lumOff val="35000"/>
                    </a:schemeClr>
                  </a:solidFill>
                  <a:latin typeface="微软雅黑" panose="020B0503020204020204" pitchFamily="34" charset="-122"/>
                  <a:ea typeface="微软雅黑" panose="020B0503020204020204" pitchFamily="34" charset="-122"/>
                </a:rPr>
                <a:t>第二章</a:t>
              </a:r>
              <a:endParaRPr lang="zh-CN" altLang="zh-CN" sz="3000" b="1" dirty="0" smtClean="0">
                <a:solidFill>
                  <a:schemeClr val="tx1">
                    <a:lumMod val="65000"/>
                    <a:lumOff val="35000"/>
                  </a:schemeClr>
                </a:solidFill>
                <a:latin typeface="微软雅黑" panose="020B0503020204020204" pitchFamily="34" charset="-122"/>
                <a:ea typeface="微软雅黑" panose="020B0503020204020204" pitchFamily="34" charset="-122"/>
              </a:endParaRPr>
            </a:p>
          </p:txBody>
        </p:sp>
      </p:grpSp>
      <p:grpSp>
        <p:nvGrpSpPr>
          <p:cNvPr id="3" name="组合 2"/>
          <p:cNvGrpSpPr/>
          <p:nvPr/>
        </p:nvGrpSpPr>
        <p:grpSpPr>
          <a:xfrm>
            <a:off x="4857750" y="1400175"/>
            <a:ext cx="3133725" cy="2549000"/>
            <a:chOff x="6477000" y="1866900"/>
            <a:chExt cx="4178300" cy="3398667"/>
          </a:xfrm>
        </p:grpSpPr>
        <p:grpSp>
          <p:nvGrpSpPr>
            <p:cNvPr id="23" name="组合 22"/>
            <p:cNvGrpSpPr/>
            <p:nvPr/>
          </p:nvGrpSpPr>
          <p:grpSpPr>
            <a:xfrm>
              <a:off x="6477000" y="1866900"/>
              <a:ext cx="1524000" cy="2067083"/>
              <a:chOff x="6477000" y="850900"/>
              <a:chExt cx="1524000" cy="3759200"/>
            </a:xfrm>
          </p:grpSpPr>
          <p:cxnSp>
            <p:nvCxnSpPr>
              <p:cNvPr id="18" name="直接连接符 17"/>
              <p:cNvCxnSpPr/>
              <p:nvPr/>
            </p:nvCxnSpPr>
            <p:spPr>
              <a:xfrm>
                <a:off x="6477000" y="850900"/>
                <a:ext cx="1524000" cy="0"/>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 name="直接连接符 19"/>
              <p:cNvCxnSpPr/>
              <p:nvPr/>
            </p:nvCxnSpPr>
            <p:spPr>
              <a:xfrm>
                <a:off x="6477000" y="850900"/>
                <a:ext cx="0" cy="3759200"/>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4" name="组合 23"/>
            <p:cNvGrpSpPr/>
            <p:nvPr/>
          </p:nvGrpSpPr>
          <p:grpSpPr>
            <a:xfrm>
              <a:off x="9131300" y="3149600"/>
              <a:ext cx="1524000" cy="2115967"/>
              <a:chOff x="9131300" y="2222500"/>
              <a:chExt cx="1524000" cy="3759200"/>
            </a:xfrm>
          </p:grpSpPr>
          <p:cxnSp>
            <p:nvCxnSpPr>
              <p:cNvPr id="21" name="直接连接符 20"/>
              <p:cNvCxnSpPr/>
              <p:nvPr/>
            </p:nvCxnSpPr>
            <p:spPr>
              <a:xfrm>
                <a:off x="9131300" y="5981700"/>
                <a:ext cx="1524000" cy="0"/>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2" name="直接连接符 21"/>
              <p:cNvCxnSpPr/>
              <p:nvPr/>
            </p:nvCxnSpPr>
            <p:spPr>
              <a:xfrm>
                <a:off x="10655300" y="2222500"/>
                <a:ext cx="0" cy="3759200"/>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grpSp>
      <p:sp>
        <p:nvSpPr>
          <p:cNvPr id="17" name="矩形 16"/>
          <p:cNvSpPr/>
          <p:nvPr/>
        </p:nvSpPr>
        <p:spPr>
          <a:xfrm>
            <a:off x="5304790" y="2362325"/>
            <a:ext cx="2240280" cy="531495"/>
          </a:xfrm>
          <a:prstGeom prst="rect">
            <a:avLst/>
          </a:prstGeom>
        </p:spPr>
        <p:txBody>
          <a:bodyPr wrap="none">
            <a:spAutoFit/>
          </a:bodyPr>
          <a:lstStyle/>
          <a:p>
            <a:pPr algn="ctr"/>
            <a:r>
              <a:rPr lang="zh-CN" altLang="en-US" sz="2700" dirty="0">
                <a:solidFill>
                  <a:schemeClr val="tx1">
                    <a:lumMod val="65000"/>
                    <a:lumOff val="35000"/>
                  </a:schemeClr>
                </a:solidFill>
                <a:latin typeface="微软雅黑" panose="020B0503020204020204" pitchFamily="34" charset="-122"/>
                <a:ea typeface="微软雅黑" panose="020B0503020204020204" pitchFamily="34" charset="-122"/>
              </a:rPr>
              <a:t>纸票业务处理</a:t>
            </a:r>
            <a:endParaRPr lang="zh-CN" altLang="en-US" sz="2700"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par>
                                <p:cTn id="8" presetID="16" presetClass="entr" presetSubtype="37" fill="hold" nodeType="withEffect">
                                  <p:stCondLst>
                                    <p:cond delay="1000"/>
                                  </p:stCondLst>
                                  <p:childTnLst>
                                    <p:set>
                                      <p:cBhvr>
                                        <p:cTn id="9" dur="1" fill="hold">
                                          <p:stCondLst>
                                            <p:cond delay="0"/>
                                          </p:stCondLst>
                                        </p:cTn>
                                        <p:tgtEl>
                                          <p:spTgt spid="3"/>
                                        </p:tgtEl>
                                        <p:attrNameLst>
                                          <p:attrName>style.visibility</p:attrName>
                                        </p:attrNameLst>
                                      </p:cBhvr>
                                      <p:to>
                                        <p:strVal val="visible"/>
                                      </p:to>
                                    </p:set>
                                    <p:animEffect transition="in" filter="barn(outVertical)">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组合 15"/>
          <p:cNvGrpSpPr/>
          <p:nvPr/>
        </p:nvGrpSpPr>
        <p:grpSpPr>
          <a:xfrm>
            <a:off x="13335" y="461645"/>
            <a:ext cx="4763208" cy="384810"/>
            <a:chOff x="21" y="968"/>
            <a:chExt cx="7778" cy="606"/>
          </a:xfrm>
        </p:grpSpPr>
        <p:grpSp>
          <p:nvGrpSpPr>
            <p:cNvPr id="41" name="组合 40"/>
            <p:cNvGrpSpPr/>
            <p:nvPr/>
          </p:nvGrpSpPr>
          <p:grpSpPr>
            <a:xfrm>
              <a:off x="21" y="1033"/>
              <a:ext cx="1091" cy="415"/>
              <a:chOff x="3588469" y="123478"/>
              <a:chExt cx="1964109" cy="892522"/>
            </a:xfrm>
          </p:grpSpPr>
          <p:cxnSp>
            <p:nvCxnSpPr>
              <p:cNvPr id="42" name="直接连接符 41"/>
              <p:cNvCxnSpPr/>
              <p:nvPr/>
            </p:nvCxnSpPr>
            <p:spPr>
              <a:xfrm>
                <a:off x="3588469" y="123478"/>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69" name="直接连接符 68"/>
              <p:cNvCxnSpPr/>
              <p:nvPr/>
            </p:nvCxnSpPr>
            <p:spPr>
              <a:xfrm>
                <a:off x="3594100" y="254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0" name="直接连接符 69"/>
              <p:cNvCxnSpPr/>
              <p:nvPr/>
            </p:nvCxnSpPr>
            <p:spPr>
              <a:xfrm>
                <a:off x="3594100" y="381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1" name="直接连接符 70"/>
              <p:cNvCxnSpPr/>
              <p:nvPr/>
            </p:nvCxnSpPr>
            <p:spPr>
              <a:xfrm>
                <a:off x="3594100" y="508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2" name="直接连接符 71"/>
              <p:cNvCxnSpPr/>
              <p:nvPr/>
            </p:nvCxnSpPr>
            <p:spPr>
              <a:xfrm>
                <a:off x="3594100" y="635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3" name="直接连接符 72"/>
              <p:cNvCxnSpPr/>
              <p:nvPr/>
            </p:nvCxnSpPr>
            <p:spPr>
              <a:xfrm>
                <a:off x="3594100" y="762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4" name="直接连接符 73"/>
              <p:cNvCxnSpPr/>
              <p:nvPr/>
            </p:nvCxnSpPr>
            <p:spPr>
              <a:xfrm>
                <a:off x="3594100" y="889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5" name="直接连接符 74"/>
              <p:cNvCxnSpPr/>
              <p:nvPr/>
            </p:nvCxnSpPr>
            <p:spPr>
              <a:xfrm>
                <a:off x="3594100" y="1016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sp>
          <p:nvSpPr>
            <p:cNvPr id="20" name="矩形 19"/>
            <p:cNvSpPr/>
            <p:nvPr/>
          </p:nvSpPr>
          <p:spPr>
            <a:xfrm>
              <a:off x="1109" y="968"/>
              <a:ext cx="6690" cy="606"/>
            </a:xfrm>
            <a:prstGeom prst="rect">
              <a:avLst/>
            </a:prstGeom>
          </p:spPr>
          <p:txBody>
            <a:bodyPr wrap="square">
              <a:spAutoFit/>
            </a:bodyPr>
            <a:lstStyle/>
            <a:p>
              <a:pPr lvl="0" eaLnBrk="0" hangingPunct="0"/>
              <a:r>
                <a:rPr lang="en-US" altLang="zh-CN" b="1" dirty="0" smtClean="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1.</a:t>
              </a:r>
              <a:r>
                <a:rPr lang="zh-CN" altLang="en-US" b="1" dirty="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纸票</a:t>
              </a:r>
              <a:r>
                <a:rPr lang="zh-CN" altLang="en-US" b="1" dirty="0">
                  <a:latin typeface="微软雅黑" panose="020B0503020204020204" pitchFamily="34" charset="-122"/>
                  <a:ea typeface="微软雅黑" panose="020B0503020204020204" pitchFamily="34" charset="-122"/>
                  <a:sym typeface="微软雅黑" panose="020B0503020204020204" pitchFamily="34" charset="-122"/>
                </a:rPr>
                <a:t>贴现后的业务处理（示意图）</a:t>
              </a:r>
              <a:endParaRPr lang="zh-CN" altLang="en-US" dirty="0"/>
            </a:p>
          </p:txBody>
        </p:sp>
      </p:grpSp>
      <p:sp>
        <p:nvSpPr>
          <p:cNvPr id="59393" name="矩形 1"/>
          <p:cNvSpPr>
            <a:spLocks noChangeArrowheads="1"/>
          </p:cNvSpPr>
          <p:nvPr/>
        </p:nvSpPr>
        <p:spPr bwMode="auto">
          <a:xfrm>
            <a:off x="3033395" y="1561307"/>
            <a:ext cx="1055688" cy="1482725"/>
          </a:xfrm>
          <a:prstGeom prst="rect">
            <a:avLst/>
          </a:prstGeom>
          <a:solidFill>
            <a:srgbClr val="FFC000"/>
          </a:solidFill>
          <a:ln w="9525">
            <a:noFill/>
            <a:miter lim="800000"/>
          </a:ln>
        </p:spPr>
        <p:txBody>
          <a:bodyPr anchor="ctr"/>
          <a:lstStyle>
            <a:defPPr>
              <a:defRPr lang="zh-CN"/>
            </a:defPPr>
            <a:lvl1pPr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algn="ctr" eaLnBrk="0" hangingPunct="0"/>
            <a:r>
              <a:rPr lang="zh-CN" altLang="en-US" sz="2000" b="1">
                <a:solidFill>
                  <a:srgbClr val="002060"/>
                </a:solidFill>
                <a:ea typeface="微软雅黑" panose="020B0503020204020204" pitchFamily="34" charset="-122"/>
                <a:sym typeface="Arial" panose="020B0604020202020204" pitchFamily="34" charset="0"/>
              </a:rPr>
              <a:t>初始权属登记</a:t>
            </a:r>
            <a:endParaRPr lang="zh-CN" altLang="en-US"/>
          </a:p>
        </p:txBody>
      </p:sp>
      <p:sp>
        <p:nvSpPr>
          <p:cNvPr id="59394" name="矩形 1"/>
          <p:cNvSpPr>
            <a:spLocks noChangeArrowheads="1"/>
          </p:cNvSpPr>
          <p:nvPr/>
        </p:nvSpPr>
        <p:spPr bwMode="auto">
          <a:xfrm>
            <a:off x="23495" y="1562895"/>
            <a:ext cx="1031875" cy="1481137"/>
          </a:xfrm>
          <a:prstGeom prst="rect">
            <a:avLst/>
          </a:prstGeom>
          <a:solidFill>
            <a:srgbClr val="D8D8D8"/>
          </a:solidFill>
          <a:ln w="9525">
            <a:noFill/>
            <a:miter lim="800000"/>
          </a:ln>
        </p:spPr>
        <p:txBody>
          <a:bodyPr anchor="ctr"/>
          <a:lstStyle>
            <a:defPPr>
              <a:defRPr lang="zh-CN"/>
            </a:defPPr>
            <a:lvl1pPr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algn="ctr" eaLnBrk="0" hangingPunct="0"/>
            <a:r>
              <a:rPr lang="zh-CN" altLang="en-US" sz="2000" b="1">
                <a:solidFill>
                  <a:srgbClr val="002060"/>
                </a:solidFill>
                <a:ea typeface="微软雅黑" panose="020B0503020204020204" pitchFamily="34" charset="-122"/>
                <a:sym typeface="Arial" panose="020B0604020202020204" pitchFamily="34" charset="0"/>
              </a:rPr>
              <a:t>出票</a:t>
            </a:r>
            <a:endParaRPr lang="zh-CN" altLang="en-US" sz="2000" b="1">
              <a:solidFill>
                <a:srgbClr val="002060"/>
              </a:solidFill>
              <a:ea typeface="微软雅黑" panose="020B0503020204020204" pitchFamily="34" charset="-122"/>
              <a:sym typeface="Arial" panose="020B0604020202020204" pitchFamily="34" charset="0"/>
            </a:endParaRPr>
          </a:p>
          <a:p>
            <a:pPr algn="ctr" eaLnBrk="0" hangingPunct="0"/>
            <a:r>
              <a:rPr lang="zh-CN" altLang="en-US" sz="1600" b="1">
                <a:solidFill>
                  <a:srgbClr val="002060"/>
                </a:solidFill>
                <a:ea typeface="微软雅黑" panose="020B0503020204020204" pitchFamily="34" charset="-122"/>
                <a:sym typeface="Arial" panose="020B0604020202020204" pitchFamily="34" charset="0"/>
              </a:rPr>
              <a:t>（承兑信息登记）</a:t>
            </a:r>
            <a:endParaRPr lang="zh-CN" altLang="en-US" sz="1600"/>
          </a:p>
        </p:txBody>
      </p:sp>
      <p:cxnSp>
        <p:nvCxnSpPr>
          <p:cNvPr id="59395" name="直接箭头连接符 4"/>
          <p:cNvCxnSpPr>
            <a:cxnSpLocks noChangeShapeType="1"/>
            <a:stCxn id="59394" idx="3"/>
            <a:endCxn id="59406" idx="1"/>
          </p:cNvCxnSpPr>
          <p:nvPr/>
        </p:nvCxnSpPr>
        <p:spPr bwMode="auto">
          <a:xfrm>
            <a:off x="1055370" y="2302987"/>
            <a:ext cx="698500" cy="0"/>
          </a:xfrm>
          <a:prstGeom prst="straightConnector1">
            <a:avLst/>
          </a:prstGeom>
          <a:noFill/>
          <a:ln w="6350">
            <a:solidFill>
              <a:schemeClr val="accent1"/>
            </a:solidFill>
            <a:round/>
            <a:tailEnd type="triangle" w="med" len="med"/>
          </a:ln>
        </p:spPr>
      </p:cxnSp>
      <p:cxnSp>
        <p:nvCxnSpPr>
          <p:cNvPr id="59396" name="直接箭头连接符 8"/>
          <p:cNvCxnSpPr>
            <a:cxnSpLocks noChangeShapeType="1"/>
            <a:stCxn id="59406" idx="0"/>
          </p:cNvCxnSpPr>
          <p:nvPr/>
        </p:nvCxnSpPr>
        <p:spPr bwMode="auto">
          <a:xfrm flipV="1">
            <a:off x="2250440" y="1167130"/>
            <a:ext cx="2667000" cy="394335"/>
          </a:xfrm>
          <a:prstGeom prst="straightConnector1">
            <a:avLst/>
          </a:prstGeom>
          <a:noFill/>
          <a:ln w="6350">
            <a:solidFill>
              <a:schemeClr val="accent1"/>
            </a:solidFill>
            <a:round/>
            <a:tailEnd type="triangle" w="med" len="med"/>
          </a:ln>
        </p:spPr>
      </p:cxnSp>
      <p:cxnSp>
        <p:nvCxnSpPr>
          <p:cNvPr id="59397" name="直接箭头连接符 46"/>
          <p:cNvCxnSpPr>
            <a:cxnSpLocks noChangeShapeType="1"/>
            <a:stCxn id="59393" idx="3"/>
            <a:endCxn id="59399" idx="1"/>
          </p:cNvCxnSpPr>
          <p:nvPr/>
        </p:nvCxnSpPr>
        <p:spPr bwMode="auto">
          <a:xfrm>
            <a:off x="4089083" y="2302987"/>
            <a:ext cx="817245" cy="958850"/>
          </a:xfrm>
          <a:prstGeom prst="straightConnector1">
            <a:avLst/>
          </a:prstGeom>
          <a:noFill/>
          <a:ln w="6350">
            <a:solidFill>
              <a:schemeClr val="accent1"/>
            </a:solidFill>
            <a:round/>
            <a:tailEnd type="triangle" w="med" len="med"/>
          </a:ln>
        </p:spPr>
      </p:cxnSp>
      <p:sp>
        <p:nvSpPr>
          <p:cNvPr id="59399" name="矩形 1"/>
          <p:cNvSpPr>
            <a:spLocks noChangeArrowheads="1"/>
          </p:cNvSpPr>
          <p:nvPr/>
        </p:nvSpPr>
        <p:spPr bwMode="auto">
          <a:xfrm>
            <a:off x="4906645" y="2926080"/>
            <a:ext cx="1765300" cy="671830"/>
          </a:xfrm>
          <a:prstGeom prst="rect">
            <a:avLst/>
          </a:prstGeom>
          <a:solidFill>
            <a:srgbClr val="B2C1DB"/>
          </a:solidFill>
          <a:ln w="19050">
            <a:solidFill>
              <a:srgbClr val="FFFFFF"/>
            </a:solidFill>
            <a:miter lim="800000"/>
          </a:ln>
        </p:spPr>
        <p:txBody>
          <a:bodyPr anchor="ctr"/>
          <a:lstStyle>
            <a:defPPr>
              <a:defRPr lang="zh-CN"/>
            </a:defPPr>
            <a:lvl1pPr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algn="ctr" eaLnBrk="0" hangingPunct="0"/>
            <a:r>
              <a:rPr lang="zh-CN" altLang="en-US" sz="2000" b="1">
                <a:solidFill>
                  <a:srgbClr val="FFFFFF"/>
                </a:solidFill>
                <a:latin typeface="微软雅黑" panose="020B0503020204020204" pitchFamily="34" charset="-122"/>
                <a:ea typeface="微软雅黑" panose="020B0503020204020204" pitchFamily="34" charset="-122"/>
                <a:sym typeface="微软雅黑" panose="020B0503020204020204" pitchFamily="34" charset="-122"/>
              </a:rPr>
              <a:t>票据保证增信</a:t>
            </a:r>
            <a:endParaRPr lang="zh-CN" altLang="en-US"/>
          </a:p>
        </p:txBody>
      </p:sp>
      <p:sp>
        <p:nvSpPr>
          <p:cNvPr id="59400" name="矩形 23"/>
          <p:cNvSpPr>
            <a:spLocks noChangeArrowheads="1"/>
          </p:cNvSpPr>
          <p:nvPr/>
        </p:nvSpPr>
        <p:spPr bwMode="auto">
          <a:xfrm>
            <a:off x="1055370" y="1921670"/>
            <a:ext cx="595313" cy="723900"/>
          </a:xfrm>
          <a:prstGeom prst="rect">
            <a:avLst/>
          </a:prstGeom>
          <a:noFill/>
          <a:ln w="12700">
            <a:solidFill>
              <a:srgbClr val="000000"/>
            </a:solidFill>
            <a:prstDash val="dash"/>
            <a:miter lim="800000"/>
          </a:ln>
        </p:spPr>
        <p:txBody>
          <a:bodyPr anchor="ctr"/>
          <a:lstStyle>
            <a:defPPr>
              <a:defRPr lang="zh-CN"/>
            </a:defPPr>
            <a:lvl1pPr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algn="ctr" eaLnBrk="0" hangingPunct="0"/>
            <a:r>
              <a:rPr lang="zh-CN" altLang="en-US" sz="140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企业流转</a:t>
            </a:r>
            <a:endParaRPr lang="zh-CN" altLang="en-US"/>
          </a:p>
        </p:txBody>
      </p:sp>
      <p:sp>
        <p:nvSpPr>
          <p:cNvPr id="59401" name="矩形 66"/>
          <p:cNvSpPr>
            <a:spLocks noChangeArrowheads="1"/>
          </p:cNvSpPr>
          <p:nvPr/>
        </p:nvSpPr>
        <p:spPr bwMode="auto">
          <a:xfrm>
            <a:off x="4089083" y="1947070"/>
            <a:ext cx="595312" cy="603250"/>
          </a:xfrm>
          <a:prstGeom prst="rect">
            <a:avLst/>
          </a:prstGeom>
          <a:noFill/>
          <a:ln w="12700">
            <a:solidFill>
              <a:srgbClr val="000000"/>
            </a:solidFill>
            <a:prstDash val="dash"/>
            <a:miter lim="800000"/>
          </a:ln>
        </p:spPr>
        <p:txBody>
          <a:bodyPr anchor="ctr"/>
          <a:lstStyle>
            <a:defPPr>
              <a:defRPr lang="zh-CN"/>
            </a:defPPr>
            <a:lvl1pPr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algn="ctr" eaLnBrk="0" hangingPunct="0"/>
            <a:r>
              <a:rPr lang="zh-CN" altLang="en-US" sz="140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增信方式</a:t>
            </a:r>
            <a:endParaRPr lang="zh-CN" altLang="en-US"/>
          </a:p>
        </p:txBody>
      </p:sp>
      <p:sp>
        <p:nvSpPr>
          <p:cNvPr id="59403" name="矩形 1"/>
          <p:cNvSpPr>
            <a:spLocks noChangeArrowheads="1"/>
          </p:cNvSpPr>
          <p:nvPr/>
        </p:nvSpPr>
        <p:spPr bwMode="auto">
          <a:xfrm>
            <a:off x="7440295" y="1712120"/>
            <a:ext cx="1498600" cy="1096962"/>
          </a:xfrm>
          <a:prstGeom prst="rect">
            <a:avLst/>
          </a:prstGeom>
          <a:solidFill>
            <a:srgbClr val="FFC000"/>
          </a:solidFill>
          <a:ln w="9525">
            <a:noFill/>
            <a:miter lim="800000"/>
          </a:ln>
        </p:spPr>
        <p:txBody>
          <a:bodyPr anchor="ctr"/>
          <a:lstStyle>
            <a:defPPr>
              <a:defRPr lang="zh-CN"/>
            </a:defPPr>
            <a:lvl1pPr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algn="ctr" eaLnBrk="0" hangingPunct="0"/>
            <a:r>
              <a:rPr lang="zh-CN" altLang="en-US" sz="2000" b="1">
                <a:solidFill>
                  <a:srgbClr val="002060"/>
                </a:solidFill>
                <a:ea typeface="微软雅黑" panose="020B0503020204020204" pitchFamily="34" charset="-122"/>
                <a:sym typeface="Arial" panose="020B0604020202020204" pitchFamily="34" charset="0"/>
              </a:rPr>
              <a:t>上线交易</a:t>
            </a:r>
            <a:endParaRPr lang="zh-CN" altLang="en-US"/>
          </a:p>
        </p:txBody>
      </p:sp>
      <p:cxnSp>
        <p:nvCxnSpPr>
          <p:cNvPr id="59404" name="直接箭头连接符 28"/>
          <p:cNvCxnSpPr>
            <a:cxnSpLocks noChangeShapeType="1"/>
            <a:endCxn id="59403" idx="1"/>
          </p:cNvCxnSpPr>
          <p:nvPr/>
        </p:nvCxnSpPr>
        <p:spPr bwMode="auto">
          <a:xfrm>
            <a:off x="6683058" y="1265080"/>
            <a:ext cx="757237" cy="995362"/>
          </a:xfrm>
          <a:prstGeom prst="straightConnector1">
            <a:avLst/>
          </a:prstGeom>
          <a:noFill/>
          <a:ln w="6350">
            <a:solidFill>
              <a:schemeClr val="accent1"/>
            </a:solidFill>
            <a:round/>
            <a:tailEnd type="triangle" w="med" len="med"/>
          </a:ln>
        </p:spPr>
      </p:cxnSp>
      <p:cxnSp>
        <p:nvCxnSpPr>
          <p:cNvPr id="59405" name="直接箭头连接符 77"/>
          <p:cNvCxnSpPr>
            <a:cxnSpLocks noChangeShapeType="1"/>
            <a:stCxn id="59399" idx="3"/>
            <a:endCxn id="59403" idx="1"/>
          </p:cNvCxnSpPr>
          <p:nvPr/>
        </p:nvCxnSpPr>
        <p:spPr bwMode="auto">
          <a:xfrm flipV="1">
            <a:off x="6671945" y="2260442"/>
            <a:ext cx="768350" cy="1001395"/>
          </a:xfrm>
          <a:prstGeom prst="straightConnector1">
            <a:avLst/>
          </a:prstGeom>
          <a:noFill/>
          <a:ln w="6350">
            <a:solidFill>
              <a:schemeClr val="accent1"/>
            </a:solidFill>
            <a:round/>
            <a:tailEnd type="triangle" w="med" len="med"/>
          </a:ln>
        </p:spPr>
      </p:cxnSp>
      <p:sp>
        <p:nvSpPr>
          <p:cNvPr id="59406" name="矩形 1"/>
          <p:cNvSpPr>
            <a:spLocks noChangeArrowheads="1"/>
          </p:cNvSpPr>
          <p:nvPr/>
        </p:nvSpPr>
        <p:spPr bwMode="auto">
          <a:xfrm>
            <a:off x="1753870" y="1561307"/>
            <a:ext cx="992188" cy="1482725"/>
          </a:xfrm>
          <a:prstGeom prst="rect">
            <a:avLst/>
          </a:prstGeom>
          <a:solidFill>
            <a:srgbClr val="92D050"/>
          </a:solidFill>
          <a:ln w="9525">
            <a:noFill/>
            <a:miter lim="800000"/>
          </a:ln>
        </p:spPr>
        <p:txBody>
          <a:bodyPr anchor="ctr"/>
          <a:lstStyle>
            <a:defPPr>
              <a:defRPr lang="zh-CN"/>
            </a:defPPr>
            <a:lvl1pPr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algn="ctr" eaLnBrk="0" hangingPunct="0"/>
            <a:r>
              <a:rPr lang="zh-CN" altLang="en-US" sz="2000" b="1">
                <a:solidFill>
                  <a:srgbClr val="002060"/>
                </a:solidFill>
                <a:ea typeface="微软雅黑" panose="020B0503020204020204" pitchFamily="34" charset="-122"/>
                <a:sym typeface="Arial" panose="020B0604020202020204" pitchFamily="34" charset="0"/>
              </a:rPr>
              <a:t>贴现</a:t>
            </a:r>
            <a:endParaRPr lang="zh-CN" altLang="en-US" sz="2000" b="1">
              <a:solidFill>
                <a:srgbClr val="002060"/>
              </a:solidFill>
              <a:ea typeface="微软雅黑" panose="020B0503020204020204" pitchFamily="34" charset="-122"/>
              <a:sym typeface="Arial" panose="020B0604020202020204" pitchFamily="34" charset="0"/>
            </a:endParaRPr>
          </a:p>
          <a:p>
            <a:pPr algn="ctr" eaLnBrk="0" hangingPunct="0"/>
            <a:r>
              <a:rPr lang="zh-CN" altLang="en-US" sz="1600" b="1">
                <a:solidFill>
                  <a:srgbClr val="002060"/>
                </a:solidFill>
                <a:ea typeface="微软雅黑" panose="020B0503020204020204" pitchFamily="34" charset="-122"/>
                <a:sym typeface="Arial" panose="020B0604020202020204" pitchFamily="34" charset="0"/>
              </a:rPr>
              <a:t>（贴现信息登记）</a:t>
            </a:r>
            <a:endParaRPr lang="zh-CN" altLang="en-US" sz="1600"/>
          </a:p>
        </p:txBody>
      </p:sp>
      <p:cxnSp>
        <p:nvCxnSpPr>
          <p:cNvPr id="59407" name="直接箭头连接符 51"/>
          <p:cNvCxnSpPr>
            <a:cxnSpLocks noChangeShapeType="1"/>
            <a:stCxn id="59406" idx="3"/>
            <a:endCxn id="59393" idx="1"/>
          </p:cNvCxnSpPr>
          <p:nvPr/>
        </p:nvCxnSpPr>
        <p:spPr bwMode="auto">
          <a:xfrm>
            <a:off x="2746058" y="2303305"/>
            <a:ext cx="287020" cy="0"/>
          </a:xfrm>
          <a:prstGeom prst="straightConnector1">
            <a:avLst/>
          </a:prstGeom>
          <a:noFill/>
          <a:ln w="6350">
            <a:solidFill>
              <a:schemeClr val="accent1"/>
            </a:solidFill>
            <a:round/>
            <a:tailEnd type="triangle" w="med" len="med"/>
          </a:ln>
        </p:spPr>
      </p:cxnSp>
      <p:sp>
        <p:nvSpPr>
          <p:cNvPr id="59408" name="矩形 128"/>
          <p:cNvSpPr>
            <a:spLocks noChangeArrowheads="1"/>
          </p:cNvSpPr>
          <p:nvPr/>
        </p:nvSpPr>
        <p:spPr bwMode="auto">
          <a:xfrm>
            <a:off x="115570" y="3856832"/>
            <a:ext cx="2774950" cy="723900"/>
          </a:xfrm>
          <a:prstGeom prst="rect">
            <a:avLst/>
          </a:prstGeom>
          <a:noFill/>
          <a:ln w="12700">
            <a:solidFill>
              <a:srgbClr val="000000"/>
            </a:solidFill>
            <a:prstDash val="dash"/>
            <a:miter lim="800000"/>
          </a:ln>
        </p:spPr>
        <p:txBody>
          <a:bodyPr anchor="ctr"/>
          <a:lstStyle>
            <a:defPPr>
              <a:defRPr lang="zh-CN"/>
            </a:defPPr>
            <a:lvl1pPr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algn="ctr" eaLnBrk="0" hangingPunct="0"/>
            <a:r>
              <a:rPr lang="zh-CN" altLang="en-US" sz="1400" b="1">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纸质流转</a:t>
            </a:r>
            <a:endParaRPr lang="zh-CN" altLang="en-US"/>
          </a:p>
        </p:txBody>
      </p:sp>
      <p:sp>
        <p:nvSpPr>
          <p:cNvPr id="59409" name="矩形 129"/>
          <p:cNvSpPr>
            <a:spLocks noChangeArrowheads="1"/>
          </p:cNvSpPr>
          <p:nvPr/>
        </p:nvSpPr>
        <p:spPr bwMode="auto">
          <a:xfrm>
            <a:off x="3033395" y="3856832"/>
            <a:ext cx="5843588" cy="723900"/>
          </a:xfrm>
          <a:prstGeom prst="rect">
            <a:avLst/>
          </a:prstGeom>
          <a:noFill/>
          <a:ln w="12700">
            <a:solidFill>
              <a:srgbClr val="000000"/>
            </a:solidFill>
            <a:prstDash val="dash"/>
            <a:miter lim="800000"/>
          </a:ln>
        </p:spPr>
        <p:txBody>
          <a:bodyPr anchor="ctr"/>
          <a:lstStyle>
            <a:defPPr>
              <a:defRPr lang="zh-CN"/>
            </a:defPPr>
            <a:lvl1pPr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algn="ctr" eaLnBrk="0" hangingPunct="0"/>
            <a:r>
              <a:rPr lang="zh-CN" altLang="en-US" sz="1400" b="1">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电子流转</a:t>
            </a:r>
            <a:endParaRPr lang="zh-CN" altLang="en-US"/>
          </a:p>
        </p:txBody>
      </p:sp>
      <p:cxnSp>
        <p:nvCxnSpPr>
          <p:cNvPr id="59416" name="直接箭头连接符 1"/>
          <p:cNvCxnSpPr>
            <a:cxnSpLocks noChangeShapeType="1"/>
          </p:cNvCxnSpPr>
          <p:nvPr/>
        </p:nvCxnSpPr>
        <p:spPr bwMode="auto">
          <a:xfrm flipV="1">
            <a:off x="4113213" y="2260442"/>
            <a:ext cx="3350895" cy="42545"/>
          </a:xfrm>
          <a:prstGeom prst="straightConnector1">
            <a:avLst/>
          </a:prstGeom>
          <a:noFill/>
          <a:ln w="6350">
            <a:solidFill>
              <a:schemeClr val="accent1"/>
            </a:solidFill>
            <a:round/>
            <a:tailEnd type="triangle" w="med" len="med"/>
          </a:ln>
        </p:spPr>
      </p:cxnSp>
      <p:sp>
        <p:nvSpPr>
          <p:cNvPr id="59398" name="矩形 1"/>
          <p:cNvSpPr>
            <a:spLocks noChangeArrowheads="1"/>
          </p:cNvSpPr>
          <p:nvPr/>
        </p:nvSpPr>
        <p:spPr bwMode="auto">
          <a:xfrm>
            <a:off x="4918075" y="766445"/>
            <a:ext cx="1765300" cy="722630"/>
          </a:xfrm>
          <a:prstGeom prst="rect">
            <a:avLst/>
          </a:prstGeom>
          <a:solidFill>
            <a:srgbClr val="B2C1DB"/>
          </a:solidFill>
          <a:ln w="19050">
            <a:solidFill>
              <a:srgbClr val="FFFFFF"/>
            </a:solidFill>
            <a:miter lim="800000"/>
          </a:ln>
        </p:spPr>
        <p:txBody>
          <a:bodyPr anchor="ctr"/>
          <a:lstStyle>
            <a:defPPr>
              <a:defRPr lang="zh-CN"/>
            </a:defPPr>
            <a:lvl1pPr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algn="ctr" eaLnBrk="0" hangingPunct="0"/>
            <a:r>
              <a:rPr lang="zh-CN" altLang="en-US" sz="2000" b="1" dirty="0">
                <a:solidFill>
                  <a:srgbClr val="FFFFFF"/>
                </a:solidFill>
                <a:latin typeface="微软雅黑" panose="020B0503020204020204" pitchFamily="34" charset="-122"/>
                <a:ea typeface="微软雅黑" panose="020B0503020204020204" pitchFamily="34" charset="-122"/>
                <a:sym typeface="微软雅黑" panose="020B0503020204020204" pitchFamily="34" charset="-122"/>
              </a:rPr>
              <a:t>承兑人</a:t>
            </a:r>
            <a:endParaRPr lang="zh-CN" altLang="en-US" sz="2000" b="1" dirty="0">
              <a:solidFill>
                <a:srgbClr val="FFFFFF"/>
              </a:solidFill>
              <a:latin typeface="微软雅黑" panose="020B0503020204020204" pitchFamily="34" charset="-122"/>
              <a:ea typeface="微软雅黑" panose="020B0503020204020204" pitchFamily="34" charset="-122"/>
              <a:sym typeface="微软雅黑" panose="020B0503020204020204" pitchFamily="34" charset="-122"/>
            </a:endParaRPr>
          </a:p>
          <a:p>
            <a:pPr algn="ctr" eaLnBrk="0" hangingPunct="0"/>
            <a:r>
              <a:rPr lang="zh-CN" altLang="en-US" sz="2000" b="1" dirty="0">
                <a:solidFill>
                  <a:srgbClr val="FFFFFF"/>
                </a:solidFill>
                <a:latin typeface="微软雅黑" panose="020B0503020204020204" pitchFamily="34" charset="-122"/>
                <a:ea typeface="微软雅黑" panose="020B0503020204020204" pitchFamily="34" charset="-122"/>
                <a:sym typeface="微软雅黑" panose="020B0503020204020204" pitchFamily="34" charset="-122"/>
              </a:rPr>
              <a:t>提前付款确认</a:t>
            </a:r>
            <a:endParaRPr lang="zh-CN" altLang="en-US" dirty="0"/>
          </a:p>
        </p:txBody>
      </p:sp>
      <p:sp>
        <p:nvSpPr>
          <p:cNvPr id="2" name="矩形 1"/>
          <p:cNvSpPr>
            <a:spLocks noChangeArrowheads="1"/>
          </p:cNvSpPr>
          <p:nvPr/>
        </p:nvSpPr>
        <p:spPr bwMode="auto">
          <a:xfrm>
            <a:off x="4917440" y="1841500"/>
            <a:ext cx="1765300" cy="803910"/>
          </a:xfrm>
          <a:prstGeom prst="rect">
            <a:avLst/>
          </a:prstGeom>
          <a:solidFill>
            <a:srgbClr val="B2C1DB"/>
          </a:solidFill>
          <a:ln w="19050">
            <a:solidFill>
              <a:srgbClr val="FFFFFF"/>
            </a:solidFill>
            <a:miter lim="800000"/>
          </a:ln>
        </p:spPr>
        <p:txBody>
          <a:bodyPr anchor="ctr"/>
          <a:lstStyle>
            <a:defPPr>
              <a:defRPr lang="zh-CN"/>
            </a:defPPr>
            <a:lvl1pPr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algn="ctr" eaLnBrk="0" hangingPunct="0"/>
            <a:r>
              <a:rPr lang="zh-CN" altLang="en-US" sz="2000" b="1" dirty="0">
                <a:solidFill>
                  <a:srgbClr val="FFFFFF"/>
                </a:solidFill>
                <a:latin typeface="微软雅黑" panose="020B0503020204020204" pitchFamily="34" charset="-122"/>
                <a:ea typeface="微软雅黑" panose="020B0503020204020204" pitchFamily="34" charset="-122"/>
                <a:sym typeface="微软雅黑" panose="020B0503020204020204" pitchFamily="34" charset="-122"/>
              </a:rPr>
              <a:t>贴现后</a:t>
            </a:r>
            <a:endParaRPr lang="zh-CN" altLang="en-US" sz="2000" b="1" dirty="0">
              <a:solidFill>
                <a:srgbClr val="FFFFFF"/>
              </a:solidFill>
              <a:latin typeface="微软雅黑" panose="020B0503020204020204" pitchFamily="34" charset="-122"/>
              <a:ea typeface="微软雅黑" panose="020B0503020204020204" pitchFamily="34" charset="-122"/>
              <a:sym typeface="微软雅黑" panose="020B0503020204020204" pitchFamily="34" charset="-122"/>
            </a:endParaRPr>
          </a:p>
          <a:p>
            <a:pPr algn="ctr" eaLnBrk="0" hangingPunct="0"/>
            <a:r>
              <a:rPr lang="zh-CN" altLang="en-US" sz="2000" b="1" dirty="0">
                <a:solidFill>
                  <a:srgbClr val="FFFFFF"/>
                </a:solidFill>
                <a:latin typeface="微软雅黑" panose="020B0503020204020204" pitchFamily="34" charset="-122"/>
                <a:ea typeface="微软雅黑" panose="020B0503020204020204" pitchFamily="34" charset="-122"/>
                <a:sym typeface="微软雅黑" panose="020B0503020204020204" pitchFamily="34" charset="-122"/>
              </a:rPr>
              <a:t>直接交易</a:t>
            </a:r>
            <a:endParaRPr lang="zh-CN" altLang="en-US" dirty="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组合 15"/>
          <p:cNvGrpSpPr/>
          <p:nvPr/>
        </p:nvGrpSpPr>
        <p:grpSpPr>
          <a:xfrm>
            <a:off x="13335" y="461645"/>
            <a:ext cx="4763208" cy="384810"/>
            <a:chOff x="21" y="968"/>
            <a:chExt cx="7778" cy="606"/>
          </a:xfrm>
        </p:grpSpPr>
        <p:grpSp>
          <p:nvGrpSpPr>
            <p:cNvPr id="41" name="组合 40"/>
            <p:cNvGrpSpPr/>
            <p:nvPr/>
          </p:nvGrpSpPr>
          <p:grpSpPr>
            <a:xfrm>
              <a:off x="21" y="1033"/>
              <a:ext cx="1091" cy="415"/>
              <a:chOff x="3588469" y="123478"/>
              <a:chExt cx="1964109" cy="892522"/>
            </a:xfrm>
          </p:grpSpPr>
          <p:cxnSp>
            <p:nvCxnSpPr>
              <p:cNvPr id="42" name="直接连接符 41"/>
              <p:cNvCxnSpPr/>
              <p:nvPr/>
            </p:nvCxnSpPr>
            <p:spPr>
              <a:xfrm>
                <a:off x="3588469" y="123478"/>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69" name="直接连接符 68"/>
              <p:cNvCxnSpPr/>
              <p:nvPr/>
            </p:nvCxnSpPr>
            <p:spPr>
              <a:xfrm>
                <a:off x="3594100" y="254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0" name="直接连接符 69"/>
              <p:cNvCxnSpPr/>
              <p:nvPr/>
            </p:nvCxnSpPr>
            <p:spPr>
              <a:xfrm>
                <a:off x="3594100" y="381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1" name="直接连接符 70"/>
              <p:cNvCxnSpPr/>
              <p:nvPr/>
            </p:nvCxnSpPr>
            <p:spPr>
              <a:xfrm>
                <a:off x="3594100" y="508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2" name="直接连接符 71"/>
              <p:cNvCxnSpPr/>
              <p:nvPr/>
            </p:nvCxnSpPr>
            <p:spPr>
              <a:xfrm>
                <a:off x="3594100" y="635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3" name="直接连接符 72"/>
              <p:cNvCxnSpPr/>
              <p:nvPr/>
            </p:nvCxnSpPr>
            <p:spPr>
              <a:xfrm>
                <a:off x="3594100" y="762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4" name="直接连接符 73"/>
              <p:cNvCxnSpPr/>
              <p:nvPr/>
            </p:nvCxnSpPr>
            <p:spPr>
              <a:xfrm>
                <a:off x="3594100" y="889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5" name="直接连接符 74"/>
              <p:cNvCxnSpPr/>
              <p:nvPr/>
            </p:nvCxnSpPr>
            <p:spPr>
              <a:xfrm>
                <a:off x="3594100" y="1016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sp>
          <p:nvSpPr>
            <p:cNvPr id="20" name="矩形 19"/>
            <p:cNvSpPr/>
            <p:nvPr/>
          </p:nvSpPr>
          <p:spPr>
            <a:xfrm>
              <a:off x="1109" y="968"/>
              <a:ext cx="6690" cy="606"/>
            </a:xfrm>
            <a:prstGeom prst="rect">
              <a:avLst/>
            </a:prstGeom>
          </p:spPr>
          <p:txBody>
            <a:bodyPr wrap="square">
              <a:spAutoFit/>
            </a:bodyPr>
            <a:lstStyle/>
            <a:p>
              <a:pPr lvl="0" eaLnBrk="0" hangingPunct="0"/>
              <a:r>
                <a:rPr lang="en-US" altLang="zh-CN" b="1" dirty="0" smtClean="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2.</a:t>
              </a:r>
              <a:r>
                <a:rPr lang="zh-CN" altLang="en-US" b="1" dirty="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纸票</a:t>
              </a:r>
              <a:r>
                <a:rPr lang="zh-CN" altLang="en-US" b="1" dirty="0">
                  <a:latin typeface="微软雅黑" panose="020B0503020204020204" pitchFamily="34" charset="-122"/>
                  <a:ea typeface="微软雅黑" panose="020B0503020204020204" pitchFamily="34" charset="-122"/>
                  <a:sym typeface="微软雅黑" panose="020B0503020204020204" pitchFamily="34" charset="-122"/>
                </a:rPr>
                <a:t>贴现后的直接交易</a:t>
              </a:r>
              <a:endParaRPr lang="zh-CN" altLang="en-US" dirty="0"/>
            </a:p>
          </p:txBody>
        </p:sp>
      </p:grpSp>
      <p:sp>
        <p:nvSpPr>
          <p:cNvPr id="59393" name="矩形 1"/>
          <p:cNvSpPr>
            <a:spLocks noChangeArrowheads="1"/>
          </p:cNvSpPr>
          <p:nvPr/>
        </p:nvSpPr>
        <p:spPr bwMode="auto">
          <a:xfrm>
            <a:off x="2692400" y="1390015"/>
            <a:ext cx="1446530" cy="789940"/>
          </a:xfrm>
          <a:prstGeom prst="rect">
            <a:avLst/>
          </a:prstGeom>
          <a:solidFill>
            <a:srgbClr val="FFC000"/>
          </a:solidFill>
          <a:ln w="9525">
            <a:noFill/>
            <a:miter lim="800000"/>
          </a:ln>
        </p:spPr>
        <p:txBody>
          <a:bodyPr anchor="ctr"/>
          <a:lstStyle>
            <a:defPPr>
              <a:defRPr lang="zh-CN"/>
            </a:defPPr>
            <a:lvl1pPr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algn="ctr" eaLnBrk="0" hangingPunct="0"/>
            <a:r>
              <a:rPr lang="zh-CN" altLang="en-US" sz="2000" b="1">
                <a:solidFill>
                  <a:srgbClr val="002060"/>
                </a:solidFill>
                <a:ea typeface="微软雅黑" panose="020B0503020204020204" pitchFamily="34" charset="-122"/>
                <a:sym typeface="Arial" panose="020B0604020202020204" pitchFamily="34" charset="0"/>
              </a:rPr>
              <a:t>初始权属登记</a:t>
            </a:r>
            <a:endParaRPr lang="zh-CN" altLang="en-US"/>
          </a:p>
        </p:txBody>
      </p:sp>
      <p:sp>
        <p:nvSpPr>
          <p:cNvPr id="59403" name="矩形 1"/>
          <p:cNvSpPr>
            <a:spLocks noChangeArrowheads="1"/>
          </p:cNvSpPr>
          <p:nvPr/>
        </p:nvSpPr>
        <p:spPr bwMode="auto">
          <a:xfrm>
            <a:off x="7378700" y="1449705"/>
            <a:ext cx="1498600" cy="730250"/>
          </a:xfrm>
          <a:prstGeom prst="rect">
            <a:avLst/>
          </a:prstGeom>
          <a:solidFill>
            <a:srgbClr val="FFC000"/>
          </a:solidFill>
          <a:ln w="9525">
            <a:noFill/>
            <a:miter lim="800000"/>
          </a:ln>
        </p:spPr>
        <p:txBody>
          <a:bodyPr anchor="ctr"/>
          <a:lstStyle>
            <a:defPPr>
              <a:defRPr lang="zh-CN"/>
            </a:defPPr>
            <a:lvl1pPr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algn="ctr" eaLnBrk="0" hangingPunct="0"/>
            <a:r>
              <a:rPr lang="zh-CN" altLang="en-US" sz="2000" b="1">
                <a:solidFill>
                  <a:srgbClr val="002060"/>
                </a:solidFill>
                <a:ea typeface="微软雅黑" panose="020B0503020204020204" pitchFamily="34" charset="-122"/>
                <a:sym typeface="Arial" panose="020B0604020202020204" pitchFamily="34" charset="0"/>
              </a:rPr>
              <a:t>上线交易</a:t>
            </a:r>
            <a:endParaRPr lang="zh-CN" altLang="en-US"/>
          </a:p>
        </p:txBody>
      </p:sp>
      <p:sp>
        <p:nvSpPr>
          <p:cNvPr id="59406" name="矩形 1"/>
          <p:cNvSpPr>
            <a:spLocks noChangeArrowheads="1"/>
          </p:cNvSpPr>
          <p:nvPr/>
        </p:nvSpPr>
        <p:spPr bwMode="auto">
          <a:xfrm>
            <a:off x="259715" y="1390015"/>
            <a:ext cx="1823720" cy="803910"/>
          </a:xfrm>
          <a:prstGeom prst="rect">
            <a:avLst/>
          </a:prstGeom>
          <a:solidFill>
            <a:srgbClr val="92D050"/>
          </a:solidFill>
          <a:ln w="9525">
            <a:noFill/>
            <a:miter lim="800000"/>
          </a:ln>
        </p:spPr>
        <p:txBody>
          <a:bodyPr anchor="ctr"/>
          <a:lstStyle>
            <a:defPPr>
              <a:defRPr lang="zh-CN"/>
            </a:defPPr>
            <a:lvl1pPr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algn="ctr" eaLnBrk="0" hangingPunct="0"/>
            <a:r>
              <a:rPr lang="zh-CN" altLang="en-US" sz="2000" b="1">
                <a:solidFill>
                  <a:srgbClr val="002060"/>
                </a:solidFill>
                <a:ea typeface="微软雅黑" panose="020B0503020204020204" pitchFamily="34" charset="-122"/>
                <a:sym typeface="Arial" panose="020B0604020202020204" pitchFamily="34" charset="0"/>
              </a:rPr>
              <a:t>贴现</a:t>
            </a:r>
            <a:endParaRPr lang="zh-CN" altLang="en-US" sz="2000" b="1">
              <a:solidFill>
                <a:srgbClr val="002060"/>
              </a:solidFill>
              <a:ea typeface="微软雅黑" panose="020B0503020204020204" pitchFamily="34" charset="-122"/>
              <a:sym typeface="Arial" panose="020B0604020202020204" pitchFamily="34" charset="0"/>
            </a:endParaRPr>
          </a:p>
          <a:p>
            <a:pPr algn="ctr" eaLnBrk="0" hangingPunct="0"/>
            <a:r>
              <a:rPr lang="zh-CN" altLang="en-US" sz="1600" b="1">
                <a:solidFill>
                  <a:srgbClr val="002060"/>
                </a:solidFill>
                <a:ea typeface="微软雅黑" panose="020B0503020204020204" pitchFamily="34" charset="-122"/>
                <a:sym typeface="Arial" panose="020B0604020202020204" pitchFamily="34" charset="0"/>
              </a:rPr>
              <a:t>（贴现信息登记）</a:t>
            </a:r>
            <a:endParaRPr lang="zh-CN" altLang="en-US" sz="1600"/>
          </a:p>
        </p:txBody>
      </p:sp>
      <p:cxnSp>
        <p:nvCxnSpPr>
          <p:cNvPr id="59407" name="直接箭头连接符 51"/>
          <p:cNvCxnSpPr>
            <a:cxnSpLocks noChangeShapeType="1"/>
            <a:stCxn id="59406" idx="3"/>
            <a:endCxn id="59393" idx="1"/>
          </p:cNvCxnSpPr>
          <p:nvPr/>
        </p:nvCxnSpPr>
        <p:spPr bwMode="auto">
          <a:xfrm flipV="1">
            <a:off x="2083118" y="1785145"/>
            <a:ext cx="608965" cy="6985"/>
          </a:xfrm>
          <a:prstGeom prst="straightConnector1">
            <a:avLst/>
          </a:prstGeom>
          <a:noFill/>
          <a:ln w="6350">
            <a:solidFill>
              <a:schemeClr val="accent1"/>
            </a:solidFill>
            <a:round/>
            <a:tailEnd type="triangle" w="med" len="med"/>
          </a:ln>
        </p:spPr>
      </p:cxnSp>
      <p:sp>
        <p:nvSpPr>
          <p:cNvPr id="59408" name="矩形 128"/>
          <p:cNvSpPr>
            <a:spLocks noChangeArrowheads="1"/>
          </p:cNvSpPr>
          <p:nvPr/>
        </p:nvSpPr>
        <p:spPr bwMode="auto">
          <a:xfrm>
            <a:off x="1534160" y="2694305"/>
            <a:ext cx="5844540" cy="723900"/>
          </a:xfrm>
          <a:prstGeom prst="rect">
            <a:avLst/>
          </a:prstGeom>
          <a:noFill/>
          <a:ln w="12700">
            <a:solidFill>
              <a:srgbClr val="000000"/>
            </a:solidFill>
            <a:prstDash val="dash"/>
            <a:miter lim="800000"/>
          </a:ln>
        </p:spPr>
        <p:txBody>
          <a:bodyPr anchor="ctr"/>
          <a:lstStyle>
            <a:defPPr>
              <a:defRPr lang="zh-CN"/>
            </a:defPPr>
            <a:lvl1pPr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algn="ctr" eaLnBrk="0" hangingPunct="0"/>
            <a:r>
              <a:rPr lang="zh-CN" altLang="en-US" sz="2000" b="1"/>
              <a:t>问题：</a:t>
            </a:r>
            <a:r>
              <a:rPr lang="en-US" altLang="zh-CN" sz="2000" b="1"/>
              <a:t>1</a:t>
            </a:r>
            <a:r>
              <a:rPr lang="zh-CN" altLang="en-US" sz="2000" b="1"/>
              <a:t>、被交易票据的信用由谁承担？</a:t>
            </a:r>
            <a:endParaRPr lang="zh-CN" altLang="en-US" sz="2000" b="1"/>
          </a:p>
        </p:txBody>
      </p:sp>
      <p:sp>
        <p:nvSpPr>
          <p:cNvPr id="59409" name="矩形 129"/>
          <p:cNvSpPr>
            <a:spLocks noChangeArrowheads="1"/>
          </p:cNvSpPr>
          <p:nvPr/>
        </p:nvSpPr>
        <p:spPr bwMode="auto">
          <a:xfrm>
            <a:off x="1534160" y="3606007"/>
            <a:ext cx="5843588" cy="723900"/>
          </a:xfrm>
          <a:prstGeom prst="rect">
            <a:avLst/>
          </a:prstGeom>
          <a:noFill/>
          <a:ln w="12700">
            <a:solidFill>
              <a:srgbClr val="000000"/>
            </a:solidFill>
            <a:prstDash val="dash"/>
            <a:miter lim="800000"/>
          </a:ln>
        </p:spPr>
        <p:txBody>
          <a:bodyPr anchor="ctr"/>
          <a:lstStyle>
            <a:defPPr>
              <a:defRPr lang="zh-CN"/>
            </a:defPPr>
            <a:lvl1pPr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algn="ctr" eaLnBrk="0" hangingPunct="0"/>
            <a:r>
              <a:rPr lang="zh-CN" altLang="en-US" sz="2000" b="1"/>
              <a:t>问题：</a:t>
            </a:r>
            <a:r>
              <a:rPr lang="en-US" altLang="zh-CN" sz="2000" b="1"/>
              <a:t>2</a:t>
            </a:r>
            <a:r>
              <a:rPr lang="zh-CN" altLang="en-US" sz="2000" b="1"/>
              <a:t>、作为交易对手需要关注什么？</a:t>
            </a:r>
            <a:endParaRPr lang="zh-CN" altLang="en-US" sz="2000" b="1"/>
          </a:p>
        </p:txBody>
      </p:sp>
      <p:cxnSp>
        <p:nvCxnSpPr>
          <p:cNvPr id="59416" name="直接箭头连接符 1"/>
          <p:cNvCxnSpPr>
            <a:cxnSpLocks noChangeShapeType="1"/>
            <a:stCxn id="59393" idx="3"/>
          </p:cNvCxnSpPr>
          <p:nvPr/>
        </p:nvCxnSpPr>
        <p:spPr bwMode="auto">
          <a:xfrm flipV="1">
            <a:off x="4138930" y="1770380"/>
            <a:ext cx="3239770" cy="14605"/>
          </a:xfrm>
          <a:prstGeom prst="straightConnector1">
            <a:avLst/>
          </a:prstGeom>
          <a:noFill/>
          <a:ln w="6350">
            <a:solidFill>
              <a:schemeClr val="accent1"/>
            </a:solidFill>
            <a:round/>
            <a:tailEnd type="triangle" w="med" len="med"/>
          </a:ln>
        </p:spPr>
      </p:cxnSp>
      <p:sp>
        <p:nvSpPr>
          <p:cNvPr id="2" name="矩形 1"/>
          <p:cNvSpPr>
            <a:spLocks noChangeArrowheads="1"/>
          </p:cNvSpPr>
          <p:nvPr/>
        </p:nvSpPr>
        <p:spPr bwMode="auto">
          <a:xfrm>
            <a:off x="4867275" y="1390015"/>
            <a:ext cx="1765300" cy="803910"/>
          </a:xfrm>
          <a:prstGeom prst="rect">
            <a:avLst/>
          </a:prstGeom>
          <a:solidFill>
            <a:srgbClr val="B2C1DB"/>
          </a:solidFill>
          <a:ln w="19050">
            <a:solidFill>
              <a:srgbClr val="FFFFFF"/>
            </a:solidFill>
            <a:miter lim="800000"/>
          </a:ln>
        </p:spPr>
        <p:txBody>
          <a:bodyPr anchor="ctr"/>
          <a:lstStyle>
            <a:defPPr>
              <a:defRPr lang="zh-CN"/>
            </a:defPPr>
            <a:lvl1pPr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algn="ctr" eaLnBrk="0" hangingPunct="0"/>
            <a:r>
              <a:rPr lang="zh-CN" altLang="en-US" sz="2000" b="1" dirty="0">
                <a:solidFill>
                  <a:srgbClr val="FFFFFF"/>
                </a:solidFill>
                <a:latin typeface="微软雅黑" panose="020B0503020204020204" pitchFamily="34" charset="-122"/>
                <a:ea typeface="微软雅黑" panose="020B0503020204020204" pitchFamily="34" charset="-122"/>
                <a:sym typeface="微软雅黑" panose="020B0503020204020204" pitchFamily="34" charset="-122"/>
              </a:rPr>
              <a:t>贴现后</a:t>
            </a:r>
            <a:endParaRPr lang="zh-CN" altLang="en-US" sz="2000" b="1" dirty="0">
              <a:solidFill>
                <a:srgbClr val="FFFFFF"/>
              </a:solidFill>
              <a:latin typeface="微软雅黑" panose="020B0503020204020204" pitchFamily="34" charset="-122"/>
              <a:ea typeface="微软雅黑" panose="020B0503020204020204" pitchFamily="34" charset="-122"/>
              <a:sym typeface="微软雅黑" panose="020B0503020204020204" pitchFamily="34" charset="-122"/>
            </a:endParaRPr>
          </a:p>
          <a:p>
            <a:pPr algn="ctr" eaLnBrk="0" hangingPunct="0"/>
            <a:r>
              <a:rPr lang="zh-CN" altLang="en-US" sz="2000" b="1" dirty="0">
                <a:solidFill>
                  <a:srgbClr val="FFFFFF"/>
                </a:solidFill>
                <a:latin typeface="微软雅黑" panose="020B0503020204020204" pitchFamily="34" charset="-122"/>
                <a:ea typeface="微软雅黑" panose="020B0503020204020204" pitchFamily="34" charset="-122"/>
                <a:sym typeface="微软雅黑" panose="020B0503020204020204" pitchFamily="34" charset="-122"/>
              </a:rPr>
              <a:t>直接交易</a:t>
            </a:r>
            <a:endParaRPr lang="zh-CN" altLang="en-US" dirty="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组合 15"/>
          <p:cNvGrpSpPr/>
          <p:nvPr/>
        </p:nvGrpSpPr>
        <p:grpSpPr>
          <a:xfrm>
            <a:off x="13335" y="461645"/>
            <a:ext cx="3642995" cy="384810"/>
            <a:chOff x="21" y="968"/>
            <a:chExt cx="5737" cy="606"/>
          </a:xfrm>
        </p:grpSpPr>
        <p:grpSp>
          <p:nvGrpSpPr>
            <p:cNvPr id="41" name="组合 40"/>
            <p:cNvGrpSpPr/>
            <p:nvPr/>
          </p:nvGrpSpPr>
          <p:grpSpPr>
            <a:xfrm>
              <a:off x="21" y="1033"/>
              <a:ext cx="1091" cy="415"/>
              <a:chOff x="3588469" y="123478"/>
              <a:chExt cx="1964109" cy="892522"/>
            </a:xfrm>
          </p:grpSpPr>
          <p:cxnSp>
            <p:nvCxnSpPr>
              <p:cNvPr id="42" name="直接连接符 41"/>
              <p:cNvCxnSpPr/>
              <p:nvPr/>
            </p:nvCxnSpPr>
            <p:spPr>
              <a:xfrm>
                <a:off x="3588469" y="123478"/>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69" name="直接连接符 68"/>
              <p:cNvCxnSpPr/>
              <p:nvPr/>
            </p:nvCxnSpPr>
            <p:spPr>
              <a:xfrm>
                <a:off x="3594100" y="254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0" name="直接连接符 69"/>
              <p:cNvCxnSpPr/>
              <p:nvPr/>
            </p:nvCxnSpPr>
            <p:spPr>
              <a:xfrm>
                <a:off x="3594100" y="381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1" name="直接连接符 70"/>
              <p:cNvCxnSpPr/>
              <p:nvPr/>
            </p:nvCxnSpPr>
            <p:spPr>
              <a:xfrm>
                <a:off x="3594100" y="508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2" name="直接连接符 71"/>
              <p:cNvCxnSpPr/>
              <p:nvPr/>
            </p:nvCxnSpPr>
            <p:spPr>
              <a:xfrm>
                <a:off x="3594100" y="635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3" name="直接连接符 72"/>
              <p:cNvCxnSpPr/>
              <p:nvPr/>
            </p:nvCxnSpPr>
            <p:spPr>
              <a:xfrm>
                <a:off x="3594100" y="762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4" name="直接连接符 73"/>
              <p:cNvCxnSpPr/>
              <p:nvPr/>
            </p:nvCxnSpPr>
            <p:spPr>
              <a:xfrm>
                <a:off x="3594100" y="889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5" name="直接连接符 74"/>
              <p:cNvCxnSpPr/>
              <p:nvPr/>
            </p:nvCxnSpPr>
            <p:spPr>
              <a:xfrm>
                <a:off x="3594100" y="1016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sp>
          <p:nvSpPr>
            <p:cNvPr id="20" name="矩形 19"/>
            <p:cNvSpPr/>
            <p:nvPr/>
          </p:nvSpPr>
          <p:spPr>
            <a:xfrm>
              <a:off x="1109" y="968"/>
              <a:ext cx="4649" cy="606"/>
            </a:xfrm>
            <a:prstGeom prst="rect">
              <a:avLst/>
            </a:prstGeom>
          </p:spPr>
          <p:txBody>
            <a:bodyPr wrap="square">
              <a:spAutoFit/>
            </a:bodyPr>
            <a:lstStyle/>
            <a:p>
              <a:pPr lvl="0" indent="0" eaLnBrk="0" hangingPunct="0"/>
              <a:r>
                <a:rPr lang="en-US" altLang="zh-CN" b="1" dirty="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3.1 </a:t>
              </a:r>
              <a:r>
                <a:rPr lang="zh-CN" altLang="en-US" b="1" dirty="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付款确认：流程概要</a:t>
              </a:r>
              <a:endParaRPr lang="zh-CN" altLang="en-US" dirty="0">
                <a:solidFill>
                  <a:schemeClr val="bg1">
                    <a:lumMod val="50000"/>
                  </a:schemeClr>
                </a:solidFill>
                <a:latin typeface="微软雅黑" panose="020B0503020204020204" pitchFamily="34" charset="-122"/>
                <a:ea typeface="微软雅黑" panose="020B0503020204020204" pitchFamily="34" charset="-122"/>
              </a:endParaRPr>
            </a:p>
          </p:txBody>
        </p:sp>
      </p:grpSp>
      <p:sp>
        <p:nvSpPr>
          <p:cNvPr id="79873" name="矩形 1"/>
          <p:cNvSpPr/>
          <p:nvPr/>
        </p:nvSpPr>
        <p:spPr>
          <a:xfrm>
            <a:off x="69215" y="1769110"/>
            <a:ext cx="1008063" cy="909638"/>
          </a:xfrm>
          <a:prstGeom prst="rect">
            <a:avLst/>
          </a:prstGeom>
          <a:solidFill>
            <a:srgbClr val="D8D8D8"/>
          </a:solidFill>
          <a:ln w="9525">
            <a:noFill/>
          </a:ln>
        </p:spPr>
        <p:txBody>
          <a:bodyPr anchor="ctr"/>
          <a:lstStyle/>
          <a:p>
            <a:pPr lvl="0" indent="0" algn="ctr" eaLnBrk="0" hangingPunct="0"/>
            <a:r>
              <a:rPr lang="zh-CN" altLang="en-US" sz="2000" b="1" dirty="0">
                <a:solidFill>
                  <a:srgbClr val="002060"/>
                </a:solidFill>
                <a:latin typeface="Arial" panose="020B0604020202020204" pitchFamily="34" charset="0"/>
                <a:ea typeface="微软雅黑" panose="020B0503020204020204" pitchFamily="34" charset="-122"/>
                <a:sym typeface="Arial" panose="020B0604020202020204" pitchFamily="34" charset="0"/>
              </a:rPr>
              <a:t>贴现行</a:t>
            </a:r>
            <a:endParaRPr lang="zh-CN" altLang="en-US" dirty="0">
              <a:latin typeface="Arial" panose="020B0604020202020204" pitchFamily="34" charset="0"/>
              <a:ea typeface="宋体" panose="02010600030101010101" pitchFamily="2" charset="-122"/>
            </a:endParaRPr>
          </a:p>
        </p:txBody>
      </p:sp>
      <p:cxnSp>
        <p:nvCxnSpPr>
          <p:cNvPr id="79874" name="直接箭头连接符 4"/>
          <p:cNvCxnSpPr>
            <a:stCxn id="79873" idx="3"/>
            <a:endCxn id="79878" idx="1"/>
          </p:cNvCxnSpPr>
          <p:nvPr/>
        </p:nvCxnSpPr>
        <p:spPr>
          <a:xfrm flipV="1">
            <a:off x="1077278" y="1608138"/>
            <a:ext cx="337820" cy="615950"/>
          </a:xfrm>
          <a:prstGeom prst="straightConnector1">
            <a:avLst/>
          </a:prstGeom>
          <a:ln w="6350" cap="flat" cmpd="sng">
            <a:solidFill>
              <a:schemeClr val="accent1"/>
            </a:solidFill>
            <a:prstDash val="solid"/>
            <a:round/>
            <a:headEnd type="none" w="med" len="med"/>
            <a:tailEnd type="triangle" w="med" len="med"/>
          </a:ln>
        </p:spPr>
      </p:cxnSp>
      <p:sp>
        <p:nvSpPr>
          <p:cNvPr id="79876" name="矩形 1"/>
          <p:cNvSpPr/>
          <p:nvPr/>
        </p:nvSpPr>
        <p:spPr>
          <a:xfrm>
            <a:off x="6682740" y="1674495"/>
            <a:ext cx="1976120" cy="1119505"/>
          </a:xfrm>
          <a:prstGeom prst="rect">
            <a:avLst/>
          </a:prstGeom>
          <a:solidFill>
            <a:srgbClr val="B2C1DB"/>
          </a:solidFill>
          <a:ln w="19050" cap="flat" cmpd="sng">
            <a:solidFill>
              <a:srgbClr val="FFFFFF"/>
            </a:solidFill>
            <a:prstDash val="solid"/>
            <a:miter/>
            <a:headEnd type="none" w="med" len="med"/>
            <a:tailEnd type="none" w="med" len="med"/>
          </a:ln>
        </p:spPr>
        <p:txBody>
          <a:bodyPr anchor="ctr"/>
          <a:lstStyle/>
          <a:p>
            <a:pPr lvl="0" algn="ctr" eaLnBrk="0" hangingPunct="0"/>
            <a:r>
              <a:rPr lang="zh-CN" altLang="en-US" sz="2000" b="1" dirty="0">
                <a:solidFill>
                  <a:srgbClr val="FFFFFF"/>
                </a:solidFill>
                <a:latin typeface="微软雅黑" panose="020B0503020204020204" pitchFamily="34" charset="-122"/>
                <a:ea typeface="微软雅黑" panose="020B0503020204020204" pitchFamily="34" charset="-122"/>
                <a:sym typeface="微软雅黑" panose="020B0503020204020204" pitchFamily="34" charset="-122"/>
              </a:rPr>
              <a:t>通过：到期付款</a:t>
            </a:r>
            <a:endParaRPr lang="zh-CN" altLang="en-US" sz="2000" b="1" dirty="0">
              <a:solidFill>
                <a:srgbClr val="FFFFFF"/>
              </a:solidFill>
              <a:latin typeface="微软雅黑" panose="020B0503020204020204" pitchFamily="34" charset="-122"/>
              <a:ea typeface="微软雅黑" panose="020B0503020204020204" pitchFamily="34" charset="-122"/>
              <a:sym typeface="微软雅黑" panose="020B0503020204020204" pitchFamily="34" charset="-122"/>
            </a:endParaRPr>
          </a:p>
          <a:p>
            <a:pPr lvl="0" algn="ctr" eaLnBrk="0" hangingPunct="0"/>
            <a:endParaRPr lang="zh-CN" altLang="en-US" sz="2000" b="1" dirty="0">
              <a:solidFill>
                <a:srgbClr val="FFFFFF"/>
              </a:solidFill>
              <a:latin typeface="微软雅黑" panose="020B0503020204020204" pitchFamily="34" charset="-122"/>
              <a:ea typeface="微软雅黑" panose="020B0503020204020204" pitchFamily="34" charset="-122"/>
              <a:sym typeface="微软雅黑" panose="020B0503020204020204" pitchFamily="34" charset="-122"/>
            </a:endParaRPr>
          </a:p>
          <a:p>
            <a:pPr lvl="0" algn="ctr" eaLnBrk="0" hangingPunct="0"/>
            <a:r>
              <a:rPr lang="zh-CN" altLang="en-US" sz="2000" b="1" dirty="0">
                <a:solidFill>
                  <a:srgbClr val="FFFFFF"/>
                </a:solidFill>
                <a:latin typeface="微软雅黑" panose="020B0503020204020204" pitchFamily="34" charset="-122"/>
                <a:ea typeface="微软雅黑" panose="020B0503020204020204" pitchFamily="34" charset="-122"/>
              </a:rPr>
              <a:t>否决：重新托收</a:t>
            </a:r>
            <a:endParaRPr lang="zh-CN" altLang="en-US" sz="2000" b="1" dirty="0">
              <a:solidFill>
                <a:srgbClr val="FFFFFF"/>
              </a:solidFill>
              <a:latin typeface="微软雅黑" panose="020B0503020204020204" pitchFamily="34" charset="-122"/>
              <a:ea typeface="微软雅黑" panose="020B0503020204020204" pitchFamily="34" charset="-122"/>
            </a:endParaRPr>
          </a:p>
        </p:txBody>
      </p:sp>
      <p:sp>
        <p:nvSpPr>
          <p:cNvPr id="79877" name="矩形 23"/>
          <p:cNvSpPr/>
          <p:nvPr/>
        </p:nvSpPr>
        <p:spPr>
          <a:xfrm>
            <a:off x="559753" y="4029710"/>
            <a:ext cx="5848350" cy="723900"/>
          </a:xfrm>
          <a:prstGeom prst="rect">
            <a:avLst/>
          </a:prstGeom>
          <a:noFill/>
          <a:ln w="12700" cap="flat" cmpd="sng">
            <a:solidFill>
              <a:srgbClr val="000000"/>
            </a:solidFill>
            <a:prstDash val="dash"/>
            <a:miter/>
            <a:headEnd type="none" w="med" len="med"/>
            <a:tailEnd type="none" w="med" len="med"/>
          </a:ln>
        </p:spPr>
        <p:txBody>
          <a:bodyPr anchor="ctr"/>
          <a:lstStyle/>
          <a:p>
            <a:pPr lvl="0" indent="0" algn="ctr" eaLnBrk="0" hangingPunct="0"/>
            <a:r>
              <a:rPr lang="zh-CN" altLang="en-US" sz="1400" b="1"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交易流转</a:t>
            </a:r>
            <a:endParaRPr lang="zh-CN" altLang="en-US" dirty="0">
              <a:latin typeface="Arial" panose="020B0604020202020204" pitchFamily="34" charset="0"/>
              <a:ea typeface="宋体" panose="02010600030101010101" pitchFamily="2" charset="-122"/>
            </a:endParaRPr>
          </a:p>
        </p:txBody>
      </p:sp>
      <p:sp>
        <p:nvSpPr>
          <p:cNvPr id="79878" name="矩形 1"/>
          <p:cNvSpPr/>
          <p:nvPr/>
        </p:nvSpPr>
        <p:spPr>
          <a:xfrm>
            <a:off x="1415415" y="1273810"/>
            <a:ext cx="2240915" cy="668655"/>
          </a:xfrm>
          <a:prstGeom prst="rect">
            <a:avLst/>
          </a:prstGeom>
          <a:solidFill>
            <a:srgbClr val="92D050"/>
          </a:solidFill>
          <a:ln w="9525">
            <a:noFill/>
          </a:ln>
        </p:spPr>
        <p:txBody>
          <a:bodyPr anchor="ctr"/>
          <a:lstStyle/>
          <a:p>
            <a:pPr lvl="0" indent="0" algn="ctr" eaLnBrk="0" hangingPunct="0"/>
            <a:r>
              <a:rPr lang="zh-CN" altLang="en-US" sz="2000" b="1" dirty="0">
                <a:solidFill>
                  <a:srgbClr val="002060"/>
                </a:solidFill>
                <a:latin typeface="Arial" panose="020B0604020202020204" pitchFamily="34" charset="0"/>
                <a:ea typeface="微软雅黑" panose="020B0503020204020204" pitchFamily="34" charset="-122"/>
                <a:sym typeface="Arial" panose="020B0604020202020204" pitchFamily="34" charset="0"/>
              </a:rPr>
              <a:t>发起票据影像确认</a:t>
            </a:r>
            <a:endParaRPr lang="en-US" altLang="x-none" dirty="0">
              <a:latin typeface="Arial" panose="020B0604020202020204" pitchFamily="34" charset="0"/>
              <a:ea typeface="宋体" panose="02010600030101010101" pitchFamily="2" charset="-122"/>
            </a:endParaRPr>
          </a:p>
        </p:txBody>
      </p:sp>
      <p:cxnSp>
        <p:nvCxnSpPr>
          <p:cNvPr id="79879" name="直接箭头连接符 51"/>
          <p:cNvCxnSpPr>
            <a:stCxn id="79878" idx="3"/>
            <a:endCxn id="79885" idx="1"/>
          </p:cNvCxnSpPr>
          <p:nvPr/>
        </p:nvCxnSpPr>
        <p:spPr>
          <a:xfrm>
            <a:off x="3656330" y="1608455"/>
            <a:ext cx="828675" cy="614680"/>
          </a:xfrm>
          <a:prstGeom prst="straightConnector1">
            <a:avLst/>
          </a:prstGeom>
          <a:ln w="6350" cap="flat" cmpd="sng">
            <a:solidFill>
              <a:schemeClr val="accent1"/>
            </a:solidFill>
            <a:prstDash val="solid"/>
            <a:round/>
            <a:headEnd type="none" w="med" len="med"/>
            <a:tailEnd type="triangle" w="med" len="med"/>
          </a:ln>
        </p:spPr>
      </p:cxnSp>
      <p:sp>
        <p:nvSpPr>
          <p:cNvPr id="79880" name="矩形 1"/>
          <p:cNvSpPr/>
          <p:nvPr/>
        </p:nvSpPr>
        <p:spPr>
          <a:xfrm>
            <a:off x="1415415" y="2552065"/>
            <a:ext cx="2240915" cy="668020"/>
          </a:xfrm>
          <a:prstGeom prst="rect">
            <a:avLst/>
          </a:prstGeom>
          <a:solidFill>
            <a:srgbClr val="92D050"/>
          </a:solidFill>
          <a:ln w="9525">
            <a:noFill/>
          </a:ln>
        </p:spPr>
        <p:txBody>
          <a:bodyPr anchor="ctr"/>
          <a:lstStyle/>
          <a:p>
            <a:pPr lvl="0" indent="0" algn="ctr" eaLnBrk="0" hangingPunct="0"/>
            <a:r>
              <a:rPr lang="zh-CN" altLang="en-US" sz="2000" b="1" dirty="0">
                <a:solidFill>
                  <a:srgbClr val="002060"/>
                </a:solidFill>
                <a:latin typeface="Arial" panose="020B0604020202020204" pitchFamily="34" charset="0"/>
                <a:ea typeface="微软雅黑" panose="020B0503020204020204" pitchFamily="34" charset="-122"/>
                <a:sym typeface="Arial" panose="020B0604020202020204" pitchFamily="34" charset="0"/>
              </a:rPr>
              <a:t>发起票据实物确认</a:t>
            </a:r>
            <a:endParaRPr lang="zh-CN" altLang="en-US" dirty="0">
              <a:latin typeface="Arial" panose="020B0604020202020204" pitchFamily="34" charset="0"/>
              <a:ea typeface="宋体" panose="02010600030101010101" pitchFamily="2" charset="-122"/>
            </a:endParaRPr>
          </a:p>
        </p:txBody>
      </p:sp>
      <p:cxnSp>
        <p:nvCxnSpPr>
          <p:cNvPr id="79881" name="直接箭头连接符 41"/>
          <p:cNvCxnSpPr>
            <a:stCxn id="79873" idx="3"/>
            <a:endCxn id="79880" idx="1"/>
          </p:cNvCxnSpPr>
          <p:nvPr/>
        </p:nvCxnSpPr>
        <p:spPr>
          <a:xfrm>
            <a:off x="1077278" y="2224088"/>
            <a:ext cx="337820" cy="661670"/>
          </a:xfrm>
          <a:prstGeom prst="straightConnector1">
            <a:avLst/>
          </a:prstGeom>
          <a:ln w="6350" cap="flat" cmpd="sng">
            <a:solidFill>
              <a:schemeClr val="accent1"/>
            </a:solidFill>
            <a:prstDash val="solid"/>
            <a:round/>
            <a:headEnd type="none" w="med" len="med"/>
            <a:tailEnd type="triangle" w="med" len="med"/>
          </a:ln>
        </p:spPr>
      </p:cxnSp>
      <p:cxnSp>
        <p:nvCxnSpPr>
          <p:cNvPr id="79882" name="直接箭头连接符 42"/>
          <p:cNvCxnSpPr>
            <a:stCxn id="79880" idx="3"/>
            <a:endCxn id="79885" idx="1"/>
          </p:cNvCxnSpPr>
          <p:nvPr/>
        </p:nvCxnSpPr>
        <p:spPr>
          <a:xfrm flipV="1">
            <a:off x="3656330" y="2223135"/>
            <a:ext cx="828675" cy="662940"/>
          </a:xfrm>
          <a:prstGeom prst="straightConnector1">
            <a:avLst/>
          </a:prstGeom>
          <a:ln w="6350" cap="flat" cmpd="sng">
            <a:solidFill>
              <a:schemeClr val="accent1"/>
            </a:solidFill>
            <a:prstDash val="solid"/>
            <a:round/>
            <a:headEnd type="none" w="med" len="med"/>
            <a:tailEnd type="triangle" w="med" len="med"/>
          </a:ln>
        </p:spPr>
      </p:cxnSp>
      <p:sp>
        <p:nvSpPr>
          <p:cNvPr id="79884" name="矩形 67"/>
          <p:cNvSpPr/>
          <p:nvPr/>
        </p:nvSpPr>
        <p:spPr>
          <a:xfrm>
            <a:off x="6531928" y="4012248"/>
            <a:ext cx="2254250" cy="723900"/>
          </a:xfrm>
          <a:prstGeom prst="rect">
            <a:avLst/>
          </a:prstGeom>
          <a:noFill/>
          <a:ln w="12700" cap="flat" cmpd="sng">
            <a:solidFill>
              <a:srgbClr val="000000"/>
            </a:solidFill>
            <a:prstDash val="dash"/>
            <a:miter/>
            <a:headEnd type="none" w="med" len="med"/>
            <a:tailEnd type="none" w="med" len="med"/>
          </a:ln>
        </p:spPr>
        <p:txBody>
          <a:bodyPr anchor="ctr"/>
          <a:lstStyle/>
          <a:p>
            <a:pPr lvl="0" indent="0" algn="ctr" eaLnBrk="0" hangingPunct="0"/>
            <a:r>
              <a:rPr lang="zh-CN" altLang="en-US" sz="1400" b="1"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到期</a:t>
            </a:r>
            <a:endParaRPr lang="zh-CN" altLang="en-US" dirty="0">
              <a:latin typeface="Arial" panose="020B0604020202020204" pitchFamily="34" charset="0"/>
              <a:ea typeface="宋体" panose="02010600030101010101" pitchFamily="2" charset="-122"/>
            </a:endParaRPr>
          </a:p>
        </p:txBody>
      </p:sp>
      <p:sp>
        <p:nvSpPr>
          <p:cNvPr id="79885" name="矩形 1"/>
          <p:cNvSpPr/>
          <p:nvPr/>
        </p:nvSpPr>
        <p:spPr>
          <a:xfrm>
            <a:off x="4485005" y="1673860"/>
            <a:ext cx="1978660" cy="1098550"/>
          </a:xfrm>
          <a:prstGeom prst="rect">
            <a:avLst/>
          </a:prstGeom>
          <a:solidFill>
            <a:srgbClr val="FFC000"/>
          </a:solidFill>
          <a:ln w="9525">
            <a:noFill/>
          </a:ln>
        </p:spPr>
        <p:txBody>
          <a:bodyPr anchor="ctr"/>
          <a:lstStyle/>
          <a:p>
            <a:pPr lvl="0" indent="0" algn="ctr" eaLnBrk="0" hangingPunct="0"/>
            <a:r>
              <a:rPr lang="zh-CN" altLang="en-US" sz="2000" b="1" dirty="0">
                <a:solidFill>
                  <a:srgbClr val="002060"/>
                </a:solidFill>
                <a:latin typeface="Arial" panose="020B0604020202020204" pitchFamily="34" charset="0"/>
                <a:ea typeface="微软雅黑" panose="020B0503020204020204" pitchFamily="34" charset="-122"/>
                <a:sym typeface="Arial" panose="020B0604020202020204" pitchFamily="34" charset="0"/>
              </a:rPr>
              <a:t>付款行审核</a:t>
            </a:r>
            <a:endParaRPr lang="zh-CN" altLang="en-US" sz="2000" b="1" dirty="0">
              <a:solidFill>
                <a:srgbClr val="002060"/>
              </a:solidFill>
              <a:latin typeface="Arial" panose="020B0604020202020204" pitchFamily="34" charset="0"/>
              <a:ea typeface="微软雅黑" panose="020B0503020204020204" pitchFamily="34" charset="-122"/>
              <a:sym typeface="Arial" panose="020B0604020202020204" pitchFamily="34" charset="0"/>
            </a:endParaRPr>
          </a:p>
          <a:p>
            <a:pPr lvl="0" indent="0" algn="ctr" eaLnBrk="0" hangingPunct="0"/>
            <a:r>
              <a:rPr lang="zh-CN" altLang="en-US" sz="2000" b="1" dirty="0">
                <a:solidFill>
                  <a:srgbClr val="002060"/>
                </a:solidFill>
                <a:latin typeface="Arial" panose="020B0604020202020204" pitchFamily="34" charset="0"/>
                <a:ea typeface="微软雅黑" panose="020B0503020204020204" pitchFamily="34" charset="-122"/>
                <a:sym typeface="Arial" panose="020B0604020202020204" pitchFamily="34" charset="0"/>
              </a:rPr>
              <a:t>票据真实性</a:t>
            </a:r>
            <a:endParaRPr lang="zh-CN" altLang="en-US" sz="2000" b="1" dirty="0">
              <a:solidFill>
                <a:srgbClr val="002060"/>
              </a:solidFill>
              <a:latin typeface="Arial" panose="020B0604020202020204" pitchFamily="34" charset="0"/>
              <a:ea typeface="微软雅黑" panose="020B0503020204020204" pitchFamily="34" charset="-122"/>
              <a:sym typeface="Arial" panose="020B0604020202020204" pitchFamily="34" charset="0"/>
            </a:endParaRPr>
          </a:p>
          <a:p>
            <a:pPr lvl="0" indent="0" algn="ctr" eaLnBrk="0" hangingPunct="0"/>
            <a:r>
              <a:rPr lang="zh-CN" altLang="en-US" sz="2000" b="1" dirty="0">
                <a:solidFill>
                  <a:srgbClr val="002060"/>
                </a:solidFill>
                <a:latin typeface="Arial" panose="020B0604020202020204" pitchFamily="34" charset="0"/>
                <a:ea typeface="微软雅黑" panose="020B0503020204020204" pitchFamily="34" charset="-122"/>
                <a:sym typeface="Arial" panose="020B0604020202020204" pitchFamily="34" charset="0"/>
              </a:rPr>
              <a:t>背书连续性</a:t>
            </a:r>
            <a:endParaRPr lang="zh-CN" altLang="en-US" dirty="0">
              <a:latin typeface="Arial" panose="020B0604020202020204" pitchFamily="34" charset="0"/>
              <a:ea typeface="宋体" panose="02010600030101010101" pitchFamily="2" charset="-122"/>
            </a:endParaRPr>
          </a:p>
        </p:txBody>
      </p:sp>
      <p:cxnSp>
        <p:nvCxnSpPr>
          <p:cNvPr id="79886" name="直接箭头连接符 81"/>
          <p:cNvCxnSpPr>
            <a:stCxn id="79885" idx="3"/>
            <a:endCxn id="79876" idx="1"/>
          </p:cNvCxnSpPr>
          <p:nvPr/>
        </p:nvCxnSpPr>
        <p:spPr>
          <a:xfrm>
            <a:off x="6463665" y="2223135"/>
            <a:ext cx="219075" cy="11430"/>
          </a:xfrm>
          <a:prstGeom prst="straightConnector1">
            <a:avLst/>
          </a:prstGeom>
          <a:ln w="6350" cap="flat" cmpd="sng">
            <a:solidFill>
              <a:schemeClr val="accent1"/>
            </a:solidFill>
            <a:prstDash val="solid"/>
            <a:round/>
            <a:headEnd type="none" w="med" len="med"/>
            <a:tailEnd type="triangle" w="med" len="med"/>
          </a:ln>
        </p:spPr>
      </p:cxn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组合 15"/>
          <p:cNvGrpSpPr/>
          <p:nvPr/>
        </p:nvGrpSpPr>
        <p:grpSpPr>
          <a:xfrm>
            <a:off x="13335" y="461645"/>
            <a:ext cx="4086225" cy="384810"/>
            <a:chOff x="21" y="968"/>
            <a:chExt cx="6435" cy="606"/>
          </a:xfrm>
        </p:grpSpPr>
        <p:grpSp>
          <p:nvGrpSpPr>
            <p:cNvPr id="41" name="组合 40"/>
            <p:cNvGrpSpPr/>
            <p:nvPr/>
          </p:nvGrpSpPr>
          <p:grpSpPr>
            <a:xfrm>
              <a:off x="21" y="1033"/>
              <a:ext cx="1091" cy="415"/>
              <a:chOff x="3588469" y="123478"/>
              <a:chExt cx="1964109" cy="892522"/>
            </a:xfrm>
          </p:grpSpPr>
          <p:cxnSp>
            <p:nvCxnSpPr>
              <p:cNvPr id="42" name="直接连接符 41"/>
              <p:cNvCxnSpPr/>
              <p:nvPr/>
            </p:nvCxnSpPr>
            <p:spPr>
              <a:xfrm>
                <a:off x="3588469" y="123478"/>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69" name="直接连接符 68"/>
              <p:cNvCxnSpPr/>
              <p:nvPr/>
            </p:nvCxnSpPr>
            <p:spPr>
              <a:xfrm>
                <a:off x="3594100" y="254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0" name="直接连接符 69"/>
              <p:cNvCxnSpPr/>
              <p:nvPr/>
            </p:nvCxnSpPr>
            <p:spPr>
              <a:xfrm>
                <a:off x="3594100" y="381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1" name="直接连接符 70"/>
              <p:cNvCxnSpPr/>
              <p:nvPr/>
            </p:nvCxnSpPr>
            <p:spPr>
              <a:xfrm>
                <a:off x="3594100" y="508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2" name="直接连接符 71"/>
              <p:cNvCxnSpPr/>
              <p:nvPr/>
            </p:nvCxnSpPr>
            <p:spPr>
              <a:xfrm>
                <a:off x="3594100" y="635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3" name="直接连接符 72"/>
              <p:cNvCxnSpPr/>
              <p:nvPr/>
            </p:nvCxnSpPr>
            <p:spPr>
              <a:xfrm>
                <a:off x="3594100" y="762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4" name="直接连接符 73"/>
              <p:cNvCxnSpPr/>
              <p:nvPr/>
            </p:nvCxnSpPr>
            <p:spPr>
              <a:xfrm>
                <a:off x="3594100" y="889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5" name="直接连接符 74"/>
              <p:cNvCxnSpPr/>
              <p:nvPr/>
            </p:nvCxnSpPr>
            <p:spPr>
              <a:xfrm>
                <a:off x="3594100" y="1016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sp>
          <p:nvSpPr>
            <p:cNvPr id="20" name="矩形 19"/>
            <p:cNvSpPr/>
            <p:nvPr/>
          </p:nvSpPr>
          <p:spPr>
            <a:xfrm>
              <a:off x="1109" y="968"/>
              <a:ext cx="5347" cy="606"/>
            </a:xfrm>
            <a:prstGeom prst="rect">
              <a:avLst/>
            </a:prstGeom>
          </p:spPr>
          <p:txBody>
            <a:bodyPr wrap="square">
              <a:spAutoFit/>
            </a:bodyPr>
            <a:lstStyle/>
            <a:p>
              <a:pPr lvl="0" indent="0" eaLnBrk="0" hangingPunct="0"/>
              <a:r>
                <a:rPr lang="en-US" b="1" dirty="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3.2 </a:t>
              </a:r>
              <a:r>
                <a:rPr lang="zh-CN" altLang="en-US" b="1" dirty="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付款确认：确认类别</a:t>
              </a:r>
              <a:endParaRPr lang="zh-CN" altLang="en-US" dirty="0">
                <a:solidFill>
                  <a:schemeClr val="bg1">
                    <a:lumMod val="50000"/>
                  </a:schemeClr>
                </a:solidFill>
                <a:latin typeface="微软雅黑" panose="020B0503020204020204" pitchFamily="34" charset="-122"/>
                <a:ea typeface="微软雅黑" panose="020B0503020204020204" pitchFamily="34" charset="-122"/>
              </a:endParaRPr>
            </a:p>
          </p:txBody>
        </p:sp>
      </p:grpSp>
      <p:sp>
        <p:nvSpPr>
          <p:cNvPr id="81921" name="矩形 17"/>
          <p:cNvSpPr/>
          <p:nvPr/>
        </p:nvSpPr>
        <p:spPr>
          <a:xfrm>
            <a:off x="426085" y="1869758"/>
            <a:ext cx="1439863" cy="1571625"/>
          </a:xfrm>
          <a:prstGeom prst="rect">
            <a:avLst/>
          </a:prstGeom>
          <a:solidFill>
            <a:srgbClr val="002060"/>
          </a:solidFill>
          <a:ln w="9525">
            <a:noFill/>
          </a:ln>
        </p:spPr>
        <p:txBody>
          <a:bodyPr anchor="ctr"/>
          <a:lstStyle/>
          <a:p>
            <a:pPr lvl="0" indent="0" algn="ctr" eaLnBrk="0" hangingPunct="0"/>
            <a:endParaRPr lang="zh-CN" altLang="en-US" dirty="0">
              <a:solidFill>
                <a:srgbClr val="FFFFFF"/>
              </a:solidFill>
              <a:latin typeface="宋体" panose="02010600030101010101" pitchFamily="2" charset="-122"/>
              <a:ea typeface="宋体" panose="02010600030101010101" pitchFamily="2" charset="-122"/>
              <a:sym typeface="宋体" panose="02010600030101010101" pitchFamily="2" charset="-122"/>
            </a:endParaRPr>
          </a:p>
        </p:txBody>
      </p:sp>
      <p:sp>
        <p:nvSpPr>
          <p:cNvPr id="81922" name="矩形 24"/>
          <p:cNvSpPr/>
          <p:nvPr/>
        </p:nvSpPr>
        <p:spPr>
          <a:xfrm>
            <a:off x="2052003" y="1010285"/>
            <a:ext cx="6475412" cy="3490595"/>
          </a:xfrm>
          <a:prstGeom prst="rect">
            <a:avLst/>
          </a:prstGeom>
          <a:noFill/>
          <a:ln w="9525">
            <a:noFill/>
          </a:ln>
        </p:spPr>
        <p:txBody>
          <a:bodyPr anchor="t">
            <a:spAutoFit/>
          </a:bodyPr>
          <a:lstStyle/>
          <a:p>
            <a:pPr marL="285750" lvl="0" indent="-285750" eaLnBrk="0" hangingPunct="0">
              <a:lnSpc>
                <a:spcPct val="120000"/>
              </a:lnSpc>
            </a:pPr>
            <a:endParaRPr lang="zh-CN" altLang="en-US"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endParaRPr>
          </a:p>
          <a:p>
            <a:pPr marL="285750" lvl="0" indent="-285750" eaLnBrk="0" hangingPunct="0">
              <a:lnSpc>
                <a:spcPct val="120000"/>
              </a:lnSpc>
              <a:buFont typeface="Wingdings" panose="05000000000000000000" pitchFamily="2" charset="2"/>
              <a:buChar char="p"/>
            </a:pPr>
            <a:r>
              <a:rPr lang="zh-CN" altLang="en-US"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已贴现纸质银票的可由付款行进行付款确认，纸质商票的付款人应委托其开户行进行确认。</a:t>
            </a:r>
            <a:endParaRPr lang="zh-CN" altLang="en-US"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endParaRPr>
          </a:p>
          <a:p>
            <a:pPr marL="285750" lvl="0" indent="-285750" eaLnBrk="0" hangingPunct="0">
              <a:lnSpc>
                <a:spcPct val="120000"/>
              </a:lnSpc>
              <a:buFont typeface="Wingdings" panose="05000000000000000000" pitchFamily="2" charset="2"/>
              <a:buChar char="p"/>
            </a:pPr>
            <a:endParaRPr lang="zh-CN" altLang="en-US"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endParaRPr>
          </a:p>
          <a:p>
            <a:pPr lvl="0" indent="0" eaLnBrk="0" hangingPunct="0">
              <a:lnSpc>
                <a:spcPct val="120000"/>
              </a:lnSpc>
              <a:buFont typeface="Wingdings" panose="05000000000000000000" pitchFamily="2" charset="2"/>
              <a:buNone/>
            </a:pPr>
            <a:r>
              <a:rPr lang="zh-CN" altLang="en-US"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          </a:t>
            </a:r>
            <a:r>
              <a:rPr lang="zh-CN" altLang="en-US" sz="2400"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付款确认分为实物确认和影像确认：</a:t>
            </a:r>
            <a:endParaRPr lang="zh-CN" altLang="en-US" sz="2400"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endParaRPr>
          </a:p>
          <a:p>
            <a:pPr marL="285750" lvl="0" indent="-285750" eaLnBrk="0" hangingPunct="0">
              <a:lnSpc>
                <a:spcPct val="120000"/>
              </a:lnSpc>
              <a:buFont typeface="Wingdings" panose="05000000000000000000" pitchFamily="2" charset="2"/>
              <a:buChar char="l"/>
            </a:pPr>
            <a:r>
              <a:rPr lang="zh-CN" altLang="en-US"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影像确认：将票据影像信息发送至付款人或付款人开户行，由付款人对票据真实性和背书连续性进行确认。</a:t>
            </a:r>
            <a:endParaRPr lang="zh-CN" altLang="en-US"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endParaRPr>
          </a:p>
          <a:p>
            <a:pPr marL="285750" lvl="0" indent="-285750" eaLnBrk="0" hangingPunct="0">
              <a:lnSpc>
                <a:spcPct val="120000"/>
              </a:lnSpc>
              <a:buFont typeface="Wingdings" panose="05000000000000000000" pitchFamily="2" charset="2"/>
              <a:buChar char="l"/>
            </a:pPr>
            <a:r>
              <a:rPr lang="zh-CN" altLang="en-US"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实物确认：将票据实物送达付款人或付款人开户行，由付款人对票据真实性和背书连续性进行确认。</a:t>
            </a:r>
            <a:endParaRPr lang="zh-CN" altLang="en-US"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endParaRPr>
          </a:p>
          <a:p>
            <a:pPr marL="285750" lvl="0" indent="-285750" eaLnBrk="0" hangingPunct="0">
              <a:lnSpc>
                <a:spcPct val="120000"/>
              </a:lnSpc>
            </a:pPr>
            <a:endParaRPr lang="zh-CN" altLang="en-US"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81923" name="文本框 44"/>
          <p:cNvSpPr/>
          <p:nvPr/>
        </p:nvSpPr>
        <p:spPr>
          <a:xfrm>
            <a:off x="457835" y="2307908"/>
            <a:ext cx="1439863" cy="722312"/>
          </a:xfrm>
          <a:prstGeom prst="rect">
            <a:avLst/>
          </a:prstGeom>
          <a:noFill/>
          <a:ln w="9525">
            <a:noFill/>
          </a:ln>
        </p:spPr>
        <p:txBody>
          <a:bodyPr anchor="t">
            <a:spAutoFit/>
          </a:bodyPr>
          <a:lstStyle/>
          <a:p>
            <a:pPr lvl="0" indent="0" eaLnBrk="0" hangingPunct="0"/>
            <a:r>
              <a:rPr lang="zh-CN" altLang="en-US" sz="2000" b="1" dirty="0">
                <a:solidFill>
                  <a:srgbClr val="F2F2F2"/>
                </a:solidFill>
                <a:latin typeface="微软雅黑" panose="020B0503020204020204" pitchFamily="34" charset="-122"/>
                <a:ea typeface="微软雅黑" panose="020B0503020204020204" pitchFamily="34" charset="-122"/>
                <a:sym typeface="微软雅黑" panose="020B0503020204020204" pitchFamily="34" charset="-122"/>
              </a:rPr>
              <a:t>付款行</a:t>
            </a:r>
            <a:endParaRPr lang="zh-CN" altLang="en-US" sz="2000" b="1" dirty="0">
              <a:solidFill>
                <a:srgbClr val="F2F2F2"/>
              </a:solidFill>
              <a:latin typeface="微软雅黑" panose="020B0503020204020204" pitchFamily="34" charset="-122"/>
              <a:ea typeface="微软雅黑" panose="020B0503020204020204" pitchFamily="34" charset="-122"/>
              <a:sym typeface="微软雅黑" panose="020B0503020204020204" pitchFamily="34" charset="-122"/>
            </a:endParaRPr>
          </a:p>
          <a:p>
            <a:pPr lvl="0" indent="0" eaLnBrk="0" hangingPunct="0"/>
            <a:r>
              <a:rPr lang="zh-CN" altLang="en-US" sz="2000" b="1" dirty="0">
                <a:solidFill>
                  <a:srgbClr val="F2F2F2"/>
                </a:solidFill>
                <a:latin typeface="微软雅黑" panose="020B0503020204020204" pitchFamily="34" charset="-122"/>
                <a:ea typeface="微软雅黑" panose="020B0503020204020204" pitchFamily="34" charset="-122"/>
                <a:sym typeface="微软雅黑" panose="020B0503020204020204" pitchFamily="34" charset="-122"/>
              </a:rPr>
              <a:t>付款确认</a:t>
            </a:r>
            <a:endParaRPr lang="zh-CN" altLang="en-US" dirty="0">
              <a:latin typeface="Arial" panose="020B0604020202020204" pitchFamily="34" charset="0"/>
              <a:ea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组合 15"/>
          <p:cNvGrpSpPr/>
          <p:nvPr/>
        </p:nvGrpSpPr>
        <p:grpSpPr>
          <a:xfrm>
            <a:off x="13335" y="461645"/>
            <a:ext cx="3741420" cy="384810"/>
            <a:chOff x="21" y="968"/>
            <a:chExt cx="5892" cy="606"/>
          </a:xfrm>
        </p:grpSpPr>
        <p:grpSp>
          <p:nvGrpSpPr>
            <p:cNvPr id="41" name="组合 40"/>
            <p:cNvGrpSpPr/>
            <p:nvPr/>
          </p:nvGrpSpPr>
          <p:grpSpPr>
            <a:xfrm>
              <a:off x="21" y="1033"/>
              <a:ext cx="1091" cy="415"/>
              <a:chOff x="3588469" y="123478"/>
              <a:chExt cx="1964109" cy="892522"/>
            </a:xfrm>
          </p:grpSpPr>
          <p:cxnSp>
            <p:nvCxnSpPr>
              <p:cNvPr id="42" name="直接连接符 41"/>
              <p:cNvCxnSpPr/>
              <p:nvPr/>
            </p:nvCxnSpPr>
            <p:spPr>
              <a:xfrm>
                <a:off x="3588469" y="123478"/>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69" name="直接连接符 68"/>
              <p:cNvCxnSpPr/>
              <p:nvPr/>
            </p:nvCxnSpPr>
            <p:spPr>
              <a:xfrm>
                <a:off x="3594100" y="254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0" name="直接连接符 69"/>
              <p:cNvCxnSpPr/>
              <p:nvPr/>
            </p:nvCxnSpPr>
            <p:spPr>
              <a:xfrm>
                <a:off x="3594100" y="381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1" name="直接连接符 70"/>
              <p:cNvCxnSpPr/>
              <p:nvPr/>
            </p:nvCxnSpPr>
            <p:spPr>
              <a:xfrm>
                <a:off x="3594100" y="508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2" name="直接连接符 71"/>
              <p:cNvCxnSpPr/>
              <p:nvPr/>
            </p:nvCxnSpPr>
            <p:spPr>
              <a:xfrm>
                <a:off x="3594100" y="635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3" name="直接连接符 72"/>
              <p:cNvCxnSpPr/>
              <p:nvPr/>
            </p:nvCxnSpPr>
            <p:spPr>
              <a:xfrm>
                <a:off x="3594100" y="762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4" name="直接连接符 73"/>
              <p:cNvCxnSpPr/>
              <p:nvPr/>
            </p:nvCxnSpPr>
            <p:spPr>
              <a:xfrm>
                <a:off x="3594100" y="889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5" name="直接连接符 74"/>
              <p:cNvCxnSpPr/>
              <p:nvPr/>
            </p:nvCxnSpPr>
            <p:spPr>
              <a:xfrm>
                <a:off x="3594100" y="1016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sp>
          <p:nvSpPr>
            <p:cNvPr id="20" name="矩形 19"/>
            <p:cNvSpPr/>
            <p:nvPr/>
          </p:nvSpPr>
          <p:spPr>
            <a:xfrm>
              <a:off x="1109" y="968"/>
              <a:ext cx="4804" cy="606"/>
            </a:xfrm>
            <a:prstGeom prst="rect">
              <a:avLst/>
            </a:prstGeom>
          </p:spPr>
          <p:txBody>
            <a:bodyPr wrap="square">
              <a:spAutoFit/>
            </a:bodyPr>
            <a:lstStyle/>
            <a:p>
              <a:pPr lvl="0" indent="0" eaLnBrk="0" hangingPunct="0"/>
              <a:r>
                <a:rPr lang="en-US" b="1" dirty="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3.3 </a:t>
              </a:r>
              <a:r>
                <a:rPr lang="zh-CN" altLang="en-US" b="1" dirty="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付款确认：流程发起</a:t>
              </a:r>
              <a:endParaRPr lang="zh-CN" altLang="en-US" dirty="0">
                <a:solidFill>
                  <a:schemeClr val="bg1">
                    <a:lumMod val="50000"/>
                  </a:schemeClr>
                </a:solidFill>
                <a:latin typeface="微软雅黑" panose="020B0503020204020204" pitchFamily="34" charset="-122"/>
                <a:ea typeface="微软雅黑" panose="020B0503020204020204" pitchFamily="34" charset="-122"/>
              </a:endParaRPr>
            </a:p>
          </p:txBody>
        </p:sp>
      </p:grpSp>
      <p:sp>
        <p:nvSpPr>
          <p:cNvPr id="83969" name="矩形 17"/>
          <p:cNvSpPr/>
          <p:nvPr/>
        </p:nvSpPr>
        <p:spPr>
          <a:xfrm>
            <a:off x="396240" y="1918653"/>
            <a:ext cx="1439863" cy="1571625"/>
          </a:xfrm>
          <a:prstGeom prst="rect">
            <a:avLst/>
          </a:prstGeom>
          <a:solidFill>
            <a:srgbClr val="002060"/>
          </a:solidFill>
          <a:ln w="9525">
            <a:noFill/>
          </a:ln>
        </p:spPr>
        <p:txBody>
          <a:bodyPr anchor="ctr"/>
          <a:lstStyle/>
          <a:p>
            <a:pPr lvl="0" indent="0" algn="ctr" eaLnBrk="0" hangingPunct="0"/>
            <a:endParaRPr lang="zh-CN" altLang="en-US" dirty="0">
              <a:solidFill>
                <a:srgbClr val="FFFFFF"/>
              </a:solidFill>
              <a:latin typeface="宋体" panose="02010600030101010101" pitchFamily="2" charset="-122"/>
              <a:ea typeface="宋体" panose="02010600030101010101" pitchFamily="2" charset="-122"/>
              <a:sym typeface="宋体" panose="02010600030101010101" pitchFamily="2" charset="-122"/>
            </a:endParaRPr>
          </a:p>
        </p:txBody>
      </p:sp>
      <p:sp>
        <p:nvSpPr>
          <p:cNvPr id="83970" name="矩形 24"/>
          <p:cNvSpPr/>
          <p:nvPr/>
        </p:nvSpPr>
        <p:spPr>
          <a:xfrm>
            <a:off x="2052003" y="728980"/>
            <a:ext cx="6475412" cy="3914918"/>
          </a:xfrm>
          <a:prstGeom prst="rect">
            <a:avLst/>
          </a:prstGeom>
          <a:noFill/>
          <a:ln w="9525">
            <a:noFill/>
          </a:ln>
        </p:spPr>
        <p:txBody>
          <a:bodyPr anchor="t">
            <a:spAutoFit/>
          </a:bodyPr>
          <a:lstStyle/>
          <a:p>
            <a:pPr marL="285750" lvl="0" indent="-285750" eaLnBrk="0" hangingPunct="0">
              <a:lnSpc>
                <a:spcPct val="120000"/>
              </a:lnSpc>
            </a:pPr>
            <a:endParaRPr lang="zh-CN" altLang="en-US"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endParaRPr>
          </a:p>
          <a:p>
            <a:pPr marL="285750" lvl="0" indent="-285750" eaLnBrk="0" hangingPunct="0">
              <a:lnSpc>
                <a:spcPct val="140000"/>
              </a:lnSpc>
              <a:buFont typeface="Wingdings" panose="05000000000000000000" pitchFamily="2" charset="2"/>
              <a:buChar char="p"/>
            </a:pPr>
            <a:r>
              <a:rPr lang="zh-CN" altLang="en-US"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贴现行（</a:t>
            </a:r>
            <a:r>
              <a:rPr lang="en-US" altLang="zh-CN"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or</a:t>
            </a:r>
            <a:r>
              <a:rPr lang="zh-CN" altLang="en-US"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票据保管机构）贴现后</a:t>
            </a:r>
            <a:r>
              <a:rPr lang="en-US" altLang="zh-CN"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T+0</a:t>
            </a:r>
            <a:r>
              <a:rPr lang="zh-CN" altLang="en-US"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日，可手动选择向付款行发起影像确认、实物确认。</a:t>
            </a:r>
            <a:endParaRPr lang="zh-CN" altLang="en-US"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endParaRPr>
          </a:p>
          <a:p>
            <a:pPr marL="285750" lvl="0" indent="-285750" eaLnBrk="0" hangingPunct="0">
              <a:lnSpc>
                <a:spcPct val="140000"/>
              </a:lnSpc>
              <a:buFont typeface="Wingdings" panose="05000000000000000000" pitchFamily="2" charset="2"/>
              <a:buChar char="p"/>
            </a:pPr>
            <a:r>
              <a:rPr lang="en-US" altLang="zh-CN"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T+1</a:t>
            </a:r>
            <a:r>
              <a:rPr lang="zh-CN" altLang="en-US"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日，对于</a:t>
            </a:r>
            <a:r>
              <a:rPr lang="en-US" altLang="zh-CN"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T+0</a:t>
            </a:r>
            <a:r>
              <a:rPr lang="zh-CN" altLang="en-US"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日未手动发起付款确认流程的，交易系统将自动发起影像确认。</a:t>
            </a:r>
            <a:endParaRPr lang="zh-CN" altLang="en-US"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endParaRPr>
          </a:p>
          <a:p>
            <a:pPr marL="285750" lvl="0" indent="-285750" eaLnBrk="0" hangingPunct="0">
              <a:lnSpc>
                <a:spcPct val="140000"/>
              </a:lnSpc>
              <a:buFont typeface="Wingdings" panose="05000000000000000000" pitchFamily="2" charset="2"/>
              <a:buChar char="p"/>
            </a:pPr>
            <a:r>
              <a:rPr lang="zh-CN" altLang="en-US"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贴现行贴现后未在</a:t>
            </a:r>
            <a:r>
              <a:rPr lang="en-US" altLang="zh-CN"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T+0</a:t>
            </a:r>
            <a:r>
              <a:rPr lang="zh-CN" altLang="en-US"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日手动发起付款确认申请，但发起保证增信申请的，在保证增信机构确认保证增信前，票交所系统不自动向付款行或付款人开户行发起影像确认申请。</a:t>
            </a:r>
            <a:endParaRPr lang="zh-CN" altLang="en-US"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endParaRPr>
          </a:p>
          <a:p>
            <a:pPr marL="285750" lvl="0" indent="-285750" eaLnBrk="0" hangingPunct="0">
              <a:lnSpc>
                <a:spcPct val="140000"/>
              </a:lnSpc>
              <a:buFont typeface="Wingdings" panose="05000000000000000000" pitchFamily="2" charset="2"/>
              <a:buChar char="p"/>
            </a:pPr>
            <a:r>
              <a:rPr lang="zh-CN" altLang="en-US"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保证增信机构在确认保证增信后，可当日发起手动影响确认</a:t>
            </a:r>
            <a:r>
              <a:rPr lang="zh-CN" altLang="en-US">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或</a:t>
            </a:r>
            <a:r>
              <a:rPr lang="zh-CN" altLang="en-US" smtClean="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次日由系统</a:t>
            </a:r>
            <a:r>
              <a:rPr lang="zh-CN" altLang="en-US"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进行影像确认</a:t>
            </a:r>
            <a:endParaRPr lang="zh-CN" altLang="en-US"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83971" name="文本框 44"/>
          <p:cNvSpPr/>
          <p:nvPr/>
        </p:nvSpPr>
        <p:spPr>
          <a:xfrm>
            <a:off x="427990" y="2356803"/>
            <a:ext cx="1439863" cy="722312"/>
          </a:xfrm>
          <a:prstGeom prst="rect">
            <a:avLst/>
          </a:prstGeom>
          <a:noFill/>
          <a:ln w="9525">
            <a:noFill/>
          </a:ln>
        </p:spPr>
        <p:txBody>
          <a:bodyPr anchor="t">
            <a:spAutoFit/>
          </a:bodyPr>
          <a:lstStyle/>
          <a:p>
            <a:pPr lvl="0" indent="0" eaLnBrk="0" hangingPunct="0"/>
            <a:r>
              <a:rPr lang="zh-CN" altLang="en-US" sz="2000" b="1" dirty="0">
                <a:solidFill>
                  <a:srgbClr val="F2F2F2"/>
                </a:solidFill>
                <a:latin typeface="微软雅黑" panose="020B0503020204020204" pitchFamily="34" charset="-122"/>
                <a:ea typeface="微软雅黑" panose="020B0503020204020204" pitchFamily="34" charset="-122"/>
                <a:sym typeface="微软雅黑" panose="020B0503020204020204" pitchFamily="34" charset="-122"/>
              </a:rPr>
              <a:t>付款行</a:t>
            </a:r>
            <a:endParaRPr lang="zh-CN" altLang="en-US" sz="2000" b="1" dirty="0">
              <a:solidFill>
                <a:srgbClr val="F2F2F2"/>
              </a:solidFill>
              <a:latin typeface="微软雅黑" panose="020B0503020204020204" pitchFamily="34" charset="-122"/>
              <a:ea typeface="微软雅黑" panose="020B0503020204020204" pitchFamily="34" charset="-122"/>
              <a:sym typeface="微软雅黑" panose="020B0503020204020204" pitchFamily="34" charset="-122"/>
            </a:endParaRPr>
          </a:p>
          <a:p>
            <a:pPr lvl="0" indent="0" eaLnBrk="0" hangingPunct="0"/>
            <a:r>
              <a:rPr lang="zh-CN" altLang="en-US" sz="2000" b="1" dirty="0">
                <a:solidFill>
                  <a:srgbClr val="F2F2F2"/>
                </a:solidFill>
                <a:latin typeface="微软雅黑" panose="020B0503020204020204" pitchFamily="34" charset="-122"/>
                <a:ea typeface="微软雅黑" panose="020B0503020204020204" pitchFamily="34" charset="-122"/>
                <a:sym typeface="微软雅黑" panose="020B0503020204020204" pitchFamily="34" charset="-122"/>
              </a:rPr>
              <a:t>付款确认</a:t>
            </a:r>
            <a:endParaRPr lang="zh-CN" altLang="en-US" dirty="0">
              <a:latin typeface="Arial" panose="020B0604020202020204" pitchFamily="34" charset="0"/>
              <a:ea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组合 15"/>
          <p:cNvGrpSpPr/>
          <p:nvPr/>
        </p:nvGrpSpPr>
        <p:grpSpPr>
          <a:xfrm>
            <a:off x="13335" y="461645"/>
            <a:ext cx="4105910" cy="384810"/>
            <a:chOff x="21" y="968"/>
            <a:chExt cx="6466" cy="606"/>
          </a:xfrm>
        </p:grpSpPr>
        <p:grpSp>
          <p:nvGrpSpPr>
            <p:cNvPr id="41" name="组合 40"/>
            <p:cNvGrpSpPr/>
            <p:nvPr/>
          </p:nvGrpSpPr>
          <p:grpSpPr>
            <a:xfrm>
              <a:off x="21" y="1033"/>
              <a:ext cx="1091" cy="415"/>
              <a:chOff x="3588469" y="123478"/>
              <a:chExt cx="1964109" cy="892522"/>
            </a:xfrm>
          </p:grpSpPr>
          <p:cxnSp>
            <p:nvCxnSpPr>
              <p:cNvPr id="42" name="直接连接符 41"/>
              <p:cNvCxnSpPr/>
              <p:nvPr/>
            </p:nvCxnSpPr>
            <p:spPr>
              <a:xfrm>
                <a:off x="3588469" y="123478"/>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69" name="直接连接符 68"/>
              <p:cNvCxnSpPr/>
              <p:nvPr/>
            </p:nvCxnSpPr>
            <p:spPr>
              <a:xfrm>
                <a:off x="3594100" y="254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0" name="直接连接符 69"/>
              <p:cNvCxnSpPr/>
              <p:nvPr/>
            </p:nvCxnSpPr>
            <p:spPr>
              <a:xfrm>
                <a:off x="3594100" y="381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1" name="直接连接符 70"/>
              <p:cNvCxnSpPr/>
              <p:nvPr/>
            </p:nvCxnSpPr>
            <p:spPr>
              <a:xfrm>
                <a:off x="3594100" y="508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2" name="直接连接符 71"/>
              <p:cNvCxnSpPr/>
              <p:nvPr/>
            </p:nvCxnSpPr>
            <p:spPr>
              <a:xfrm>
                <a:off x="3594100" y="635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3" name="直接连接符 72"/>
              <p:cNvCxnSpPr/>
              <p:nvPr/>
            </p:nvCxnSpPr>
            <p:spPr>
              <a:xfrm>
                <a:off x="3594100" y="762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4" name="直接连接符 73"/>
              <p:cNvCxnSpPr/>
              <p:nvPr/>
            </p:nvCxnSpPr>
            <p:spPr>
              <a:xfrm>
                <a:off x="3594100" y="889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5" name="直接连接符 74"/>
              <p:cNvCxnSpPr/>
              <p:nvPr/>
            </p:nvCxnSpPr>
            <p:spPr>
              <a:xfrm>
                <a:off x="3594100" y="1016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sp>
          <p:nvSpPr>
            <p:cNvPr id="20" name="矩形 19"/>
            <p:cNvSpPr/>
            <p:nvPr/>
          </p:nvSpPr>
          <p:spPr>
            <a:xfrm>
              <a:off x="1109" y="968"/>
              <a:ext cx="5378" cy="606"/>
            </a:xfrm>
            <a:prstGeom prst="rect">
              <a:avLst/>
            </a:prstGeom>
          </p:spPr>
          <p:txBody>
            <a:bodyPr wrap="square">
              <a:spAutoFit/>
            </a:bodyPr>
            <a:lstStyle/>
            <a:p>
              <a:pPr lvl="0" indent="0" eaLnBrk="0" hangingPunct="0"/>
              <a:r>
                <a:rPr lang="en-US" b="1" dirty="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3.4 </a:t>
              </a:r>
              <a:r>
                <a:rPr lang="zh-CN" altLang="en-US" b="1" dirty="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付款确认：流程应答</a:t>
              </a:r>
              <a:endParaRPr lang="zh-CN" altLang="en-US" dirty="0">
                <a:solidFill>
                  <a:schemeClr val="bg1">
                    <a:lumMod val="50000"/>
                  </a:schemeClr>
                </a:solidFill>
                <a:latin typeface="微软雅黑" panose="020B0503020204020204" pitchFamily="34" charset="-122"/>
                <a:ea typeface="微软雅黑" panose="020B0503020204020204" pitchFamily="34" charset="-122"/>
              </a:endParaRPr>
            </a:p>
          </p:txBody>
        </p:sp>
      </p:grpSp>
      <p:sp>
        <p:nvSpPr>
          <p:cNvPr id="86017" name="矩形 17"/>
          <p:cNvSpPr/>
          <p:nvPr/>
        </p:nvSpPr>
        <p:spPr>
          <a:xfrm>
            <a:off x="317500" y="1879283"/>
            <a:ext cx="1439863" cy="1571625"/>
          </a:xfrm>
          <a:prstGeom prst="rect">
            <a:avLst/>
          </a:prstGeom>
          <a:solidFill>
            <a:srgbClr val="002060"/>
          </a:solidFill>
          <a:ln w="9525">
            <a:noFill/>
          </a:ln>
        </p:spPr>
        <p:txBody>
          <a:bodyPr anchor="ctr"/>
          <a:lstStyle/>
          <a:p>
            <a:pPr lvl="0" indent="0" algn="ctr" eaLnBrk="0" hangingPunct="0"/>
            <a:endParaRPr lang="zh-CN" altLang="en-US" dirty="0">
              <a:solidFill>
                <a:srgbClr val="FFFFFF"/>
              </a:solidFill>
              <a:latin typeface="宋体" panose="02010600030101010101" pitchFamily="2" charset="-122"/>
              <a:ea typeface="宋体" panose="02010600030101010101" pitchFamily="2" charset="-122"/>
              <a:sym typeface="宋体" panose="02010600030101010101" pitchFamily="2" charset="-122"/>
            </a:endParaRPr>
          </a:p>
        </p:txBody>
      </p:sp>
      <p:sp>
        <p:nvSpPr>
          <p:cNvPr id="86018" name="矩形 24"/>
          <p:cNvSpPr/>
          <p:nvPr/>
        </p:nvSpPr>
        <p:spPr>
          <a:xfrm>
            <a:off x="1891030" y="921385"/>
            <a:ext cx="6475413" cy="4010025"/>
          </a:xfrm>
          <a:prstGeom prst="rect">
            <a:avLst/>
          </a:prstGeom>
          <a:noFill/>
          <a:ln w="9525">
            <a:noFill/>
          </a:ln>
        </p:spPr>
        <p:txBody>
          <a:bodyPr anchor="t">
            <a:spAutoFit/>
          </a:bodyPr>
          <a:lstStyle/>
          <a:p>
            <a:pPr marL="285750" lvl="0" indent="-285750" eaLnBrk="0" hangingPunct="0">
              <a:lnSpc>
                <a:spcPct val="130000"/>
              </a:lnSpc>
              <a:buFont typeface="Wingdings" panose="05000000000000000000" pitchFamily="2" charset="2"/>
              <a:buChar char="p"/>
            </a:pPr>
            <a:r>
              <a:rPr lang="zh-CN" altLang="en-US"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收到影像确认申请（不含收到影像确认申请的当日）应在</a:t>
            </a:r>
            <a:r>
              <a:rPr lang="en-US" altLang="zh-CN"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3</a:t>
            </a:r>
            <a:r>
              <a:rPr lang="zh-CN" altLang="en-US"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个工作日内应答，付款行可选择</a:t>
            </a:r>
            <a:r>
              <a:rPr lang="zh-CN" altLang="en-US" b="1"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确认通过（</a:t>
            </a:r>
            <a:r>
              <a:rPr lang="zh-CN" altLang="en-US" b="1" u="sng"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审批通过</a:t>
            </a:r>
            <a:r>
              <a:rPr lang="zh-CN" altLang="en-US" b="1"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a:t>
            </a:r>
            <a:r>
              <a:rPr lang="zh-CN" altLang="en-US"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，也可</a:t>
            </a:r>
            <a:r>
              <a:rPr lang="zh-CN" altLang="en-US" b="1"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要求补充说明（</a:t>
            </a:r>
            <a:r>
              <a:rPr lang="zh-CN" altLang="en-US" b="1" u="sng"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需补录影像</a:t>
            </a:r>
            <a:r>
              <a:rPr lang="zh-CN" altLang="en-US" b="1"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a:t>
            </a:r>
            <a:r>
              <a:rPr lang="zh-CN" altLang="en-US"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或</a:t>
            </a:r>
            <a:r>
              <a:rPr lang="zh-CN" altLang="en-US" b="1"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要求实物验证（</a:t>
            </a:r>
            <a:r>
              <a:rPr lang="zh-CN" altLang="en-US" b="1" u="sng"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需实物鉴定</a:t>
            </a:r>
            <a:r>
              <a:rPr lang="zh-CN" altLang="en-US" b="1"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a:t>
            </a:r>
            <a:r>
              <a:rPr lang="zh-CN" altLang="en-US"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a:t>
            </a:r>
            <a:endParaRPr lang="zh-CN" altLang="en-US"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endParaRPr>
          </a:p>
          <a:p>
            <a:pPr marL="285750" lvl="0" indent="-285750" eaLnBrk="0" hangingPunct="0">
              <a:lnSpc>
                <a:spcPct val="130000"/>
              </a:lnSpc>
              <a:buFont typeface="Wingdings" panose="05000000000000000000" pitchFamily="2" charset="2"/>
              <a:buChar char="p"/>
            </a:pPr>
            <a:r>
              <a:rPr lang="zh-CN" altLang="en-US"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收到实物确认申请及票据实物后，付款行应在3个工作日内（不含收到票据实物的当日）根据对票据实物的审验判断，选择</a:t>
            </a:r>
            <a:r>
              <a:rPr lang="zh-CN" altLang="en-US" b="1"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确认通过（</a:t>
            </a:r>
            <a:r>
              <a:rPr lang="zh-CN" altLang="en-US" b="1" u="sng"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审批通过</a:t>
            </a:r>
            <a:r>
              <a:rPr lang="zh-CN" altLang="en-US" b="1"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a:t>
            </a:r>
            <a:r>
              <a:rPr lang="zh-CN" altLang="en-US"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 ，也可</a:t>
            </a:r>
            <a:r>
              <a:rPr lang="zh-CN" altLang="en-US" b="1"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要求补充说明（</a:t>
            </a:r>
            <a:r>
              <a:rPr lang="zh-CN" altLang="en-US" b="1" u="sng"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需补录影像</a:t>
            </a:r>
            <a:r>
              <a:rPr lang="zh-CN" altLang="en-US" b="1"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a:t>
            </a:r>
            <a:r>
              <a:rPr lang="zh-CN" altLang="en-US"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或</a:t>
            </a:r>
            <a:r>
              <a:rPr lang="zh-CN" altLang="en-US" b="1"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对实物真伪提出疑议（</a:t>
            </a:r>
            <a:r>
              <a:rPr lang="zh-CN" altLang="en-US" b="1" u="sng"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审批拒绝</a:t>
            </a:r>
            <a:r>
              <a:rPr lang="zh-CN" altLang="en-US" b="1"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 </a:t>
            </a:r>
            <a:r>
              <a:rPr lang="zh-CN" altLang="en-US"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a:t>
            </a:r>
            <a:endParaRPr lang="zh-CN" altLang="en-US"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endParaRPr>
          </a:p>
          <a:p>
            <a:pPr marL="285750" lvl="0" indent="-285750" algn="l" eaLnBrk="0" hangingPunct="0">
              <a:lnSpc>
                <a:spcPct val="130000"/>
              </a:lnSpc>
              <a:buFont typeface="Wingdings" panose="05000000000000000000" pitchFamily="2" charset="2"/>
              <a:buChar char="p"/>
            </a:pPr>
            <a:r>
              <a:rPr lang="zh-CN" altLang="en-US" dirty="0">
                <a:solidFill>
                  <a:srgbClr val="000000"/>
                </a:solidFill>
                <a:latin typeface="微软雅黑" panose="020B0503020204020204" pitchFamily="34" charset="-122"/>
                <a:ea typeface="微软雅黑" panose="020B0503020204020204" pitchFamily="34" charset="-122"/>
                <a:cs typeface="+mn-ea"/>
                <a:sym typeface="+mn-ea"/>
              </a:rPr>
              <a:t>付款行或付款人开户行收到票交所系统自动发送的影像确认申请后，未在三个工作日内做出应答的，票交所系统自动应答为需实物鉴定。</a:t>
            </a:r>
            <a:endParaRPr lang="zh-CN" altLang="en-US" dirty="0">
              <a:latin typeface="Arial" panose="020B0604020202020204" pitchFamily="34" charset="0"/>
              <a:ea typeface="宋体" panose="02010600030101010101" pitchFamily="2" charset="-122"/>
            </a:endParaRPr>
          </a:p>
        </p:txBody>
      </p:sp>
      <p:sp>
        <p:nvSpPr>
          <p:cNvPr id="86019" name="文本框 44"/>
          <p:cNvSpPr/>
          <p:nvPr/>
        </p:nvSpPr>
        <p:spPr>
          <a:xfrm>
            <a:off x="349250" y="2317433"/>
            <a:ext cx="1439863" cy="722312"/>
          </a:xfrm>
          <a:prstGeom prst="rect">
            <a:avLst/>
          </a:prstGeom>
          <a:noFill/>
          <a:ln w="9525">
            <a:noFill/>
          </a:ln>
        </p:spPr>
        <p:txBody>
          <a:bodyPr anchor="t">
            <a:spAutoFit/>
          </a:bodyPr>
          <a:lstStyle/>
          <a:p>
            <a:pPr lvl="0" indent="0" eaLnBrk="0" hangingPunct="0"/>
            <a:r>
              <a:rPr lang="zh-CN" altLang="en-US" sz="2000" b="1" dirty="0">
                <a:solidFill>
                  <a:srgbClr val="F2F2F2"/>
                </a:solidFill>
                <a:latin typeface="微软雅黑" panose="020B0503020204020204" pitchFamily="34" charset="-122"/>
                <a:ea typeface="微软雅黑" panose="020B0503020204020204" pitchFamily="34" charset="-122"/>
                <a:sym typeface="微软雅黑" panose="020B0503020204020204" pitchFamily="34" charset="-122"/>
              </a:rPr>
              <a:t>付款行</a:t>
            </a:r>
            <a:endParaRPr lang="zh-CN" altLang="en-US" sz="2000" b="1" dirty="0">
              <a:solidFill>
                <a:srgbClr val="F2F2F2"/>
              </a:solidFill>
              <a:latin typeface="微软雅黑" panose="020B0503020204020204" pitchFamily="34" charset="-122"/>
              <a:ea typeface="微软雅黑" panose="020B0503020204020204" pitchFamily="34" charset="-122"/>
              <a:sym typeface="微软雅黑" panose="020B0503020204020204" pitchFamily="34" charset="-122"/>
            </a:endParaRPr>
          </a:p>
          <a:p>
            <a:pPr lvl="0" indent="0" eaLnBrk="0" hangingPunct="0"/>
            <a:r>
              <a:rPr lang="zh-CN" altLang="en-US" sz="2000" b="1" dirty="0">
                <a:solidFill>
                  <a:srgbClr val="F2F2F2"/>
                </a:solidFill>
                <a:latin typeface="微软雅黑" panose="020B0503020204020204" pitchFamily="34" charset="-122"/>
                <a:ea typeface="微软雅黑" panose="020B0503020204020204" pitchFamily="34" charset="-122"/>
                <a:sym typeface="微软雅黑" panose="020B0503020204020204" pitchFamily="34" charset="-122"/>
              </a:rPr>
              <a:t>付款确认</a:t>
            </a:r>
            <a:endParaRPr lang="zh-CN" altLang="en-US" dirty="0">
              <a:latin typeface="Arial" panose="020B0604020202020204" pitchFamily="34" charset="0"/>
              <a:ea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组合 15"/>
          <p:cNvGrpSpPr/>
          <p:nvPr/>
        </p:nvGrpSpPr>
        <p:grpSpPr>
          <a:xfrm>
            <a:off x="13335" y="461645"/>
            <a:ext cx="4105910" cy="384810"/>
            <a:chOff x="21" y="968"/>
            <a:chExt cx="6466" cy="606"/>
          </a:xfrm>
        </p:grpSpPr>
        <p:grpSp>
          <p:nvGrpSpPr>
            <p:cNvPr id="41" name="组合 40"/>
            <p:cNvGrpSpPr/>
            <p:nvPr/>
          </p:nvGrpSpPr>
          <p:grpSpPr>
            <a:xfrm>
              <a:off x="21" y="1033"/>
              <a:ext cx="1091" cy="415"/>
              <a:chOff x="3588469" y="123478"/>
              <a:chExt cx="1964109" cy="892522"/>
            </a:xfrm>
          </p:grpSpPr>
          <p:cxnSp>
            <p:nvCxnSpPr>
              <p:cNvPr id="42" name="直接连接符 41"/>
              <p:cNvCxnSpPr/>
              <p:nvPr/>
            </p:nvCxnSpPr>
            <p:spPr>
              <a:xfrm>
                <a:off x="3588469" y="123478"/>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69" name="直接连接符 68"/>
              <p:cNvCxnSpPr/>
              <p:nvPr/>
            </p:nvCxnSpPr>
            <p:spPr>
              <a:xfrm>
                <a:off x="3594100" y="254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0" name="直接连接符 69"/>
              <p:cNvCxnSpPr/>
              <p:nvPr/>
            </p:nvCxnSpPr>
            <p:spPr>
              <a:xfrm>
                <a:off x="3594100" y="381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1" name="直接连接符 70"/>
              <p:cNvCxnSpPr/>
              <p:nvPr/>
            </p:nvCxnSpPr>
            <p:spPr>
              <a:xfrm>
                <a:off x="3594100" y="508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2" name="直接连接符 71"/>
              <p:cNvCxnSpPr/>
              <p:nvPr/>
            </p:nvCxnSpPr>
            <p:spPr>
              <a:xfrm>
                <a:off x="3594100" y="635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3" name="直接连接符 72"/>
              <p:cNvCxnSpPr/>
              <p:nvPr/>
            </p:nvCxnSpPr>
            <p:spPr>
              <a:xfrm>
                <a:off x="3594100" y="762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4" name="直接连接符 73"/>
              <p:cNvCxnSpPr/>
              <p:nvPr/>
            </p:nvCxnSpPr>
            <p:spPr>
              <a:xfrm>
                <a:off x="3594100" y="889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5" name="直接连接符 74"/>
              <p:cNvCxnSpPr/>
              <p:nvPr/>
            </p:nvCxnSpPr>
            <p:spPr>
              <a:xfrm>
                <a:off x="3594100" y="1016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sp>
          <p:nvSpPr>
            <p:cNvPr id="20" name="矩形 19"/>
            <p:cNvSpPr/>
            <p:nvPr/>
          </p:nvSpPr>
          <p:spPr>
            <a:xfrm>
              <a:off x="1109" y="968"/>
              <a:ext cx="5378" cy="606"/>
            </a:xfrm>
            <a:prstGeom prst="rect">
              <a:avLst/>
            </a:prstGeom>
          </p:spPr>
          <p:txBody>
            <a:bodyPr wrap="square">
              <a:spAutoFit/>
            </a:bodyPr>
            <a:lstStyle/>
            <a:p>
              <a:pPr lvl="0" eaLnBrk="0" hangingPunct="0"/>
              <a:r>
                <a:rPr lang="en-US" b="1" dirty="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3.5 </a:t>
              </a:r>
              <a:r>
                <a:rPr lang="zh-CN" altLang="en-US" b="1" dirty="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付款确认：审批拒绝的处理</a:t>
              </a:r>
              <a:endParaRPr lang="zh-CN" altLang="en-US" dirty="0">
                <a:solidFill>
                  <a:schemeClr val="bg1">
                    <a:lumMod val="50000"/>
                  </a:schemeClr>
                </a:solidFill>
                <a:latin typeface="微软雅黑" panose="020B0503020204020204" pitchFamily="34" charset="-122"/>
                <a:ea typeface="微软雅黑" panose="020B0503020204020204" pitchFamily="34" charset="-122"/>
              </a:endParaRPr>
            </a:p>
          </p:txBody>
        </p:sp>
      </p:grpSp>
      <p:sp>
        <p:nvSpPr>
          <p:cNvPr id="86017" name="矩形 17"/>
          <p:cNvSpPr/>
          <p:nvPr/>
        </p:nvSpPr>
        <p:spPr>
          <a:xfrm>
            <a:off x="317500" y="1879283"/>
            <a:ext cx="1439863" cy="1571625"/>
          </a:xfrm>
          <a:prstGeom prst="rect">
            <a:avLst/>
          </a:prstGeom>
          <a:solidFill>
            <a:srgbClr val="002060"/>
          </a:solidFill>
          <a:ln w="9525">
            <a:noFill/>
          </a:ln>
        </p:spPr>
        <p:txBody>
          <a:bodyPr anchor="ctr"/>
          <a:lstStyle/>
          <a:p>
            <a:pPr lvl="0" indent="0" algn="ctr" eaLnBrk="0" hangingPunct="0"/>
            <a:endParaRPr lang="zh-CN" altLang="en-US" dirty="0">
              <a:solidFill>
                <a:srgbClr val="FFFFFF"/>
              </a:solidFill>
              <a:latin typeface="宋体" panose="02010600030101010101" pitchFamily="2" charset="-122"/>
              <a:ea typeface="宋体" panose="02010600030101010101" pitchFamily="2" charset="-122"/>
              <a:sym typeface="宋体" panose="02010600030101010101" pitchFamily="2" charset="-122"/>
            </a:endParaRPr>
          </a:p>
        </p:txBody>
      </p:sp>
      <p:sp>
        <p:nvSpPr>
          <p:cNvPr id="86019" name="文本框 44"/>
          <p:cNvSpPr/>
          <p:nvPr/>
        </p:nvSpPr>
        <p:spPr>
          <a:xfrm>
            <a:off x="317500" y="2362518"/>
            <a:ext cx="1439863" cy="417830"/>
          </a:xfrm>
          <a:prstGeom prst="rect">
            <a:avLst/>
          </a:prstGeom>
          <a:noFill/>
          <a:ln w="9525">
            <a:noFill/>
          </a:ln>
        </p:spPr>
        <p:txBody>
          <a:bodyPr anchor="t">
            <a:spAutoFit/>
          </a:bodyPr>
          <a:lstStyle/>
          <a:p>
            <a:pPr lvl="0" indent="0" eaLnBrk="0" hangingPunct="0"/>
            <a:r>
              <a:rPr lang="zh-CN" altLang="en-US" sz="2000" b="1" dirty="0">
                <a:solidFill>
                  <a:srgbClr val="F2F2F2"/>
                </a:solidFill>
                <a:latin typeface="微软雅黑" panose="020B0503020204020204" pitchFamily="34" charset="-122"/>
                <a:ea typeface="微软雅黑" panose="020B0503020204020204" pitchFamily="34" charset="-122"/>
                <a:sym typeface="微软雅黑" panose="020B0503020204020204" pitchFamily="34" charset="-122"/>
              </a:rPr>
              <a:t>争议处理</a:t>
            </a:r>
            <a:endParaRPr lang="zh-CN" altLang="en-US" dirty="0">
              <a:latin typeface="Arial" panose="020B0604020202020204" pitchFamily="34" charset="0"/>
              <a:ea typeface="宋体" panose="02010600030101010101" pitchFamily="2" charset="-122"/>
            </a:endParaRPr>
          </a:p>
        </p:txBody>
      </p:sp>
      <p:sp>
        <p:nvSpPr>
          <p:cNvPr id="95235" name="矩形 24"/>
          <p:cNvSpPr/>
          <p:nvPr/>
        </p:nvSpPr>
        <p:spPr>
          <a:xfrm>
            <a:off x="2206943" y="1374458"/>
            <a:ext cx="6475412" cy="2393950"/>
          </a:xfrm>
          <a:prstGeom prst="rect">
            <a:avLst/>
          </a:prstGeom>
          <a:noFill/>
          <a:ln w="9525">
            <a:noFill/>
          </a:ln>
        </p:spPr>
        <p:txBody>
          <a:bodyPr>
            <a:spAutoFit/>
          </a:bodyPr>
          <a:lstStyle/>
          <a:p>
            <a:pPr marL="285750" lvl="0" indent="-285750" eaLnBrk="0" hangingPunct="0">
              <a:lnSpc>
                <a:spcPct val="120000"/>
              </a:lnSpc>
            </a:pPr>
            <a:endParaRPr lang="zh-CN" altLang="en-US"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endParaRPr>
          </a:p>
          <a:p>
            <a:pPr marL="285750" lvl="0" indent="-285750" eaLnBrk="0" hangingPunct="0">
              <a:lnSpc>
                <a:spcPct val="120000"/>
              </a:lnSpc>
              <a:buFont typeface="Wingdings" panose="05000000000000000000" pitchFamily="2" charset="2"/>
              <a:buChar char="p"/>
            </a:pPr>
            <a:r>
              <a:rPr lang="zh-CN" altLang="en-US"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付款人收到票据实物验证请求和票据实物后，经审验认为票据实物为假票，仍应选择应答类型</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为</a:t>
            </a:r>
            <a:r>
              <a:rPr lang="zh-CN" altLang="en-US" b="1" dirty="0">
                <a:latin typeface="微软雅黑" panose="020B0503020204020204" pitchFamily="34" charset="-122"/>
                <a:ea typeface="微软雅黑" panose="020B0503020204020204" pitchFamily="34" charset="-122"/>
                <a:sym typeface="微软雅黑" panose="020B0503020204020204" pitchFamily="34" charset="-122"/>
              </a:rPr>
              <a:t>审批拒绝</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。应答后，应将票据实物提交中国印钞造币总公司技术中心鉴定，鉴定后提交票交所场务做相应处理。</a:t>
            </a:r>
            <a:endParaRPr lang="zh-CN" altLang="en-US" dirty="0">
              <a:latin typeface="微软雅黑" panose="020B0503020204020204" pitchFamily="34" charset="-122"/>
              <a:ea typeface="微软雅黑" panose="020B0503020204020204" pitchFamily="34" charset="-122"/>
              <a:sym typeface="微软雅黑" panose="020B0503020204020204" pitchFamily="34" charset="-122"/>
            </a:endParaRPr>
          </a:p>
          <a:p>
            <a:pPr marL="285750" lvl="0" indent="-285750" eaLnBrk="0" hangingPunct="0">
              <a:lnSpc>
                <a:spcPct val="120000"/>
              </a:lnSpc>
              <a:buFont typeface="Wingdings" panose="05000000000000000000" pitchFamily="2" charset="2"/>
              <a:buChar char="p"/>
            </a:pPr>
            <a:endParaRPr lang="zh-CN" altLang="en-US"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endParaRPr>
          </a:p>
          <a:p>
            <a:pPr marL="285750" lvl="0" indent="-285750" eaLnBrk="0" hangingPunct="0">
              <a:lnSpc>
                <a:spcPct val="120000"/>
              </a:lnSpc>
              <a:buFont typeface="Wingdings" panose="05000000000000000000" pitchFamily="2" charset="2"/>
              <a:buChar char="p"/>
            </a:pPr>
            <a:endParaRPr lang="zh-CN" altLang="en-US"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接连接符 2"/>
          <p:cNvCxnSpPr/>
          <p:nvPr/>
        </p:nvCxnSpPr>
        <p:spPr>
          <a:xfrm flipH="1">
            <a:off x="0" y="0"/>
            <a:ext cx="1288170" cy="127635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17" name="直接连接符 16"/>
          <p:cNvCxnSpPr/>
          <p:nvPr/>
        </p:nvCxnSpPr>
        <p:spPr>
          <a:xfrm flipH="1">
            <a:off x="2833000" y="0"/>
            <a:ext cx="767450" cy="76040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a:xfrm flipH="1">
            <a:off x="0" y="2028825"/>
            <a:ext cx="1586181" cy="157162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 name="直接连接符 18"/>
          <p:cNvCxnSpPr/>
          <p:nvPr/>
        </p:nvCxnSpPr>
        <p:spPr>
          <a:xfrm flipH="1">
            <a:off x="644085" y="2857500"/>
            <a:ext cx="1826511" cy="180975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7" name="直接连接符 26"/>
          <p:cNvCxnSpPr/>
          <p:nvPr/>
        </p:nvCxnSpPr>
        <p:spPr>
          <a:xfrm flipH="1">
            <a:off x="644085" y="3228975"/>
            <a:ext cx="1002636" cy="993435"/>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nvGrpSpPr>
          <p:cNvPr id="41" name="组合 40"/>
          <p:cNvGrpSpPr/>
          <p:nvPr/>
        </p:nvGrpSpPr>
        <p:grpSpPr>
          <a:xfrm>
            <a:off x="7090183" y="674874"/>
            <a:ext cx="2044609" cy="263698"/>
            <a:chOff x="3588469" y="123478"/>
            <a:chExt cx="1964109" cy="892522"/>
          </a:xfrm>
        </p:grpSpPr>
        <p:cxnSp>
          <p:nvCxnSpPr>
            <p:cNvPr id="42" name="直接连接符 41"/>
            <p:cNvCxnSpPr/>
            <p:nvPr/>
          </p:nvCxnSpPr>
          <p:spPr>
            <a:xfrm>
              <a:off x="3588469" y="123478"/>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69" name="直接连接符 68"/>
            <p:cNvCxnSpPr/>
            <p:nvPr/>
          </p:nvCxnSpPr>
          <p:spPr>
            <a:xfrm>
              <a:off x="3594100" y="254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0" name="直接连接符 69"/>
            <p:cNvCxnSpPr/>
            <p:nvPr/>
          </p:nvCxnSpPr>
          <p:spPr>
            <a:xfrm>
              <a:off x="3594100" y="381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1" name="直接连接符 70"/>
            <p:cNvCxnSpPr/>
            <p:nvPr/>
          </p:nvCxnSpPr>
          <p:spPr>
            <a:xfrm>
              <a:off x="3594100" y="508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2" name="直接连接符 71"/>
            <p:cNvCxnSpPr/>
            <p:nvPr/>
          </p:nvCxnSpPr>
          <p:spPr>
            <a:xfrm>
              <a:off x="3594100" y="635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3" name="直接连接符 72"/>
            <p:cNvCxnSpPr/>
            <p:nvPr/>
          </p:nvCxnSpPr>
          <p:spPr>
            <a:xfrm>
              <a:off x="3594100" y="762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4" name="直接连接符 73"/>
            <p:cNvCxnSpPr/>
            <p:nvPr/>
          </p:nvCxnSpPr>
          <p:spPr>
            <a:xfrm>
              <a:off x="3594100" y="889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5" name="直接连接符 74"/>
            <p:cNvCxnSpPr/>
            <p:nvPr/>
          </p:nvCxnSpPr>
          <p:spPr>
            <a:xfrm>
              <a:off x="3594100" y="1016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sp>
        <p:nvSpPr>
          <p:cNvPr id="9" name="椭圆 8"/>
          <p:cNvSpPr/>
          <p:nvPr/>
        </p:nvSpPr>
        <p:spPr>
          <a:xfrm>
            <a:off x="1288368" y="1208225"/>
            <a:ext cx="2391770" cy="2391770"/>
          </a:xfrm>
          <a:prstGeom prst="ellipse">
            <a:avLst/>
          </a:prstGeom>
          <a:solidFill>
            <a:srgbClr val="2E3B47">
              <a:alpha val="90000"/>
            </a:srgbClr>
          </a:solidFill>
          <a:ln w="12700">
            <a:miter lim="400000"/>
          </a:ln>
        </p:spPr>
        <p:txBody>
          <a:bodyPr wrap="square" lIns="0" tIns="0" rIns="0" bIns="0" rtlCol="0" anchor="ctr">
            <a:noAutofit/>
          </a:bodyPr>
          <a:lstStyle/>
          <a:p>
            <a:pPr algn="ctr">
              <a:spcAft>
                <a:spcPts val="600"/>
              </a:spcAft>
            </a:pPr>
            <a:r>
              <a:rPr lang="en-US" altLang="zh-CN" sz="3200" dirty="0">
                <a:solidFill>
                  <a:schemeClr val="bg1"/>
                </a:solidFill>
                <a:cs typeface="+mn-ea"/>
                <a:sym typeface="+mn-lt"/>
              </a:rPr>
              <a:t>PART PRE</a:t>
            </a:r>
            <a:endParaRPr lang="zh-CN" altLang="en-US" sz="3200" dirty="0">
              <a:solidFill>
                <a:schemeClr val="bg1"/>
              </a:solidFill>
              <a:cs typeface="+mn-ea"/>
              <a:sym typeface="+mn-lt"/>
            </a:endParaRPr>
          </a:p>
        </p:txBody>
      </p:sp>
      <p:sp>
        <p:nvSpPr>
          <p:cNvPr id="11" name="矩形 10"/>
          <p:cNvSpPr/>
          <p:nvPr/>
        </p:nvSpPr>
        <p:spPr>
          <a:xfrm>
            <a:off x="3972778" y="2102587"/>
            <a:ext cx="6096000" cy="603250"/>
          </a:xfrm>
          <a:prstGeom prst="rect">
            <a:avLst/>
          </a:prstGeom>
        </p:spPr>
        <p:txBody>
          <a:bodyPr>
            <a:spAutoFit/>
          </a:bodyPr>
          <a:lstStyle/>
          <a:p>
            <a:pPr>
              <a:lnSpc>
                <a:spcPct val="120000"/>
              </a:lnSpc>
            </a:pPr>
            <a:r>
              <a:rPr lang="zh-CN" altLang="en-US" sz="2800" dirty="0" smtClean="0">
                <a:solidFill>
                  <a:schemeClr val="tx1">
                    <a:lumMod val="65000"/>
                    <a:lumOff val="35000"/>
                  </a:schemeClr>
                </a:solidFill>
                <a:latin typeface="微软雅黑" panose="020B0503020204020204" pitchFamily="34" charset="-122"/>
                <a:ea typeface="微软雅黑" panose="020B0503020204020204" pitchFamily="34" charset="-122"/>
                <a:sym typeface="+mn-ea"/>
              </a:rPr>
              <a:t>上海票据交易所概述</a:t>
            </a:r>
            <a:endParaRPr lang="zh-CN" altLang="en-US" sz="2800" dirty="0" smtClean="0">
              <a:solidFill>
                <a:schemeClr val="tx1">
                  <a:lumMod val="65000"/>
                  <a:lumOff val="35000"/>
                </a:schemeClr>
              </a:solidFill>
              <a:latin typeface="微软雅黑" panose="020B0503020204020204" pitchFamily="34" charset="-122"/>
              <a:ea typeface="微软雅黑" panose="020B0503020204020204" pitchFamily="34" charset="-122"/>
              <a:sym typeface="+mn-ea"/>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withEffect">
                                  <p:stCondLst>
                                    <p:cond delay="250"/>
                                  </p:stCondLst>
                                  <p:childTnLst>
                                    <p:set>
                                      <p:cBhvr>
                                        <p:cTn id="6" dur="1" fill="hold">
                                          <p:stCondLst>
                                            <p:cond delay="0"/>
                                          </p:stCondLst>
                                        </p:cTn>
                                        <p:tgtEl>
                                          <p:spTgt spid="18"/>
                                        </p:tgtEl>
                                        <p:attrNameLst>
                                          <p:attrName>style.visibility</p:attrName>
                                        </p:attrNameLst>
                                      </p:cBhvr>
                                      <p:to>
                                        <p:strVal val="visible"/>
                                      </p:to>
                                    </p:set>
                                    <p:animEffect transition="in" filter="wipe(up)">
                                      <p:cBhvr>
                                        <p:cTn id="7" dur="500"/>
                                        <p:tgtEl>
                                          <p:spTgt spid="18"/>
                                        </p:tgtEl>
                                      </p:cBhvr>
                                    </p:animEffect>
                                  </p:childTnLst>
                                </p:cTn>
                              </p:par>
                              <p:par>
                                <p:cTn id="8" presetID="22" presetClass="entr" presetSubtype="1" fill="hold" nodeType="withEffect">
                                  <p:stCondLst>
                                    <p:cond delay="500"/>
                                  </p:stCondLst>
                                  <p:childTnLst>
                                    <p:set>
                                      <p:cBhvr>
                                        <p:cTn id="9" dur="1" fill="hold">
                                          <p:stCondLst>
                                            <p:cond delay="0"/>
                                          </p:stCondLst>
                                        </p:cTn>
                                        <p:tgtEl>
                                          <p:spTgt spid="27"/>
                                        </p:tgtEl>
                                        <p:attrNameLst>
                                          <p:attrName>style.visibility</p:attrName>
                                        </p:attrNameLst>
                                      </p:cBhvr>
                                      <p:to>
                                        <p:strVal val="visible"/>
                                      </p:to>
                                    </p:set>
                                    <p:animEffect transition="in" filter="wipe(up)">
                                      <p:cBhvr>
                                        <p:cTn id="10" dur="500"/>
                                        <p:tgtEl>
                                          <p:spTgt spid="27"/>
                                        </p:tgtEl>
                                      </p:cBhvr>
                                    </p:animEffect>
                                  </p:childTnLst>
                                </p:cTn>
                              </p:par>
                              <p:par>
                                <p:cTn id="11" presetID="22" presetClass="entr" presetSubtype="1" fill="hold" nodeType="withEffect">
                                  <p:stCondLst>
                                    <p:cond delay="750"/>
                                  </p:stCondLst>
                                  <p:childTnLst>
                                    <p:set>
                                      <p:cBhvr>
                                        <p:cTn id="12" dur="1" fill="hold">
                                          <p:stCondLst>
                                            <p:cond delay="0"/>
                                          </p:stCondLst>
                                        </p:cTn>
                                        <p:tgtEl>
                                          <p:spTgt spid="19"/>
                                        </p:tgtEl>
                                        <p:attrNameLst>
                                          <p:attrName>style.visibility</p:attrName>
                                        </p:attrNameLst>
                                      </p:cBhvr>
                                      <p:to>
                                        <p:strVal val="visible"/>
                                      </p:to>
                                    </p:set>
                                    <p:animEffect transition="in" filter="wipe(up)">
                                      <p:cBhvr>
                                        <p:cTn id="13"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组合 15"/>
          <p:cNvGrpSpPr/>
          <p:nvPr/>
        </p:nvGrpSpPr>
        <p:grpSpPr>
          <a:xfrm>
            <a:off x="13335" y="461645"/>
            <a:ext cx="4422140" cy="384810"/>
            <a:chOff x="21" y="968"/>
            <a:chExt cx="6964" cy="606"/>
          </a:xfrm>
        </p:grpSpPr>
        <p:grpSp>
          <p:nvGrpSpPr>
            <p:cNvPr id="41" name="组合 40"/>
            <p:cNvGrpSpPr/>
            <p:nvPr/>
          </p:nvGrpSpPr>
          <p:grpSpPr>
            <a:xfrm>
              <a:off x="21" y="1033"/>
              <a:ext cx="1091" cy="415"/>
              <a:chOff x="3588469" y="123478"/>
              <a:chExt cx="1964109" cy="892522"/>
            </a:xfrm>
          </p:grpSpPr>
          <p:cxnSp>
            <p:nvCxnSpPr>
              <p:cNvPr id="42" name="直接连接符 41"/>
              <p:cNvCxnSpPr/>
              <p:nvPr/>
            </p:nvCxnSpPr>
            <p:spPr>
              <a:xfrm>
                <a:off x="3588469" y="123478"/>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69" name="直接连接符 68"/>
              <p:cNvCxnSpPr/>
              <p:nvPr/>
            </p:nvCxnSpPr>
            <p:spPr>
              <a:xfrm>
                <a:off x="3594100" y="254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0" name="直接连接符 69"/>
              <p:cNvCxnSpPr/>
              <p:nvPr/>
            </p:nvCxnSpPr>
            <p:spPr>
              <a:xfrm>
                <a:off x="3594100" y="381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1" name="直接连接符 70"/>
              <p:cNvCxnSpPr/>
              <p:nvPr/>
            </p:nvCxnSpPr>
            <p:spPr>
              <a:xfrm>
                <a:off x="3594100" y="508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2" name="直接连接符 71"/>
              <p:cNvCxnSpPr/>
              <p:nvPr/>
            </p:nvCxnSpPr>
            <p:spPr>
              <a:xfrm>
                <a:off x="3594100" y="635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3" name="直接连接符 72"/>
              <p:cNvCxnSpPr/>
              <p:nvPr/>
            </p:nvCxnSpPr>
            <p:spPr>
              <a:xfrm>
                <a:off x="3594100" y="762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4" name="直接连接符 73"/>
              <p:cNvCxnSpPr/>
              <p:nvPr/>
            </p:nvCxnSpPr>
            <p:spPr>
              <a:xfrm>
                <a:off x="3594100" y="889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5" name="直接连接符 74"/>
              <p:cNvCxnSpPr/>
              <p:nvPr/>
            </p:nvCxnSpPr>
            <p:spPr>
              <a:xfrm>
                <a:off x="3594100" y="1016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sp>
          <p:nvSpPr>
            <p:cNvPr id="20" name="矩形 19"/>
            <p:cNvSpPr/>
            <p:nvPr/>
          </p:nvSpPr>
          <p:spPr>
            <a:xfrm>
              <a:off x="1109" y="968"/>
              <a:ext cx="5876" cy="606"/>
            </a:xfrm>
            <a:prstGeom prst="rect">
              <a:avLst/>
            </a:prstGeom>
          </p:spPr>
          <p:txBody>
            <a:bodyPr wrap="square">
              <a:spAutoFit/>
            </a:bodyPr>
            <a:lstStyle/>
            <a:p>
              <a:pPr lvl="0" indent="0" eaLnBrk="0" hangingPunct="0"/>
              <a:r>
                <a:rPr lang="en-US" b="1" dirty="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3.6 </a:t>
              </a:r>
              <a:r>
                <a:rPr lang="zh-CN" altLang="en-US" b="1" dirty="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付款确认：到期付款责任</a:t>
              </a:r>
              <a:endParaRPr lang="zh-CN" altLang="en-US" dirty="0">
                <a:solidFill>
                  <a:schemeClr val="bg1">
                    <a:lumMod val="50000"/>
                  </a:schemeClr>
                </a:solidFill>
                <a:latin typeface="微软雅黑" panose="020B0503020204020204" pitchFamily="34" charset="-122"/>
                <a:ea typeface="微软雅黑" panose="020B0503020204020204" pitchFamily="34" charset="-122"/>
              </a:endParaRPr>
            </a:p>
          </p:txBody>
        </p:sp>
      </p:grpSp>
      <p:sp>
        <p:nvSpPr>
          <p:cNvPr id="88065" name="矩形 17"/>
          <p:cNvSpPr/>
          <p:nvPr/>
        </p:nvSpPr>
        <p:spPr>
          <a:xfrm>
            <a:off x="415925" y="1850073"/>
            <a:ext cx="1439863" cy="1571625"/>
          </a:xfrm>
          <a:prstGeom prst="rect">
            <a:avLst/>
          </a:prstGeom>
          <a:solidFill>
            <a:srgbClr val="002060"/>
          </a:solidFill>
          <a:ln w="9525">
            <a:noFill/>
          </a:ln>
        </p:spPr>
        <p:txBody>
          <a:bodyPr anchor="ctr"/>
          <a:lstStyle/>
          <a:p>
            <a:pPr lvl="0" indent="0" algn="ctr" eaLnBrk="0" hangingPunct="0"/>
            <a:endParaRPr lang="zh-CN" altLang="en-US" dirty="0">
              <a:solidFill>
                <a:srgbClr val="FFFFFF"/>
              </a:solidFill>
              <a:latin typeface="宋体" panose="02010600030101010101" pitchFamily="2" charset="-122"/>
              <a:ea typeface="宋体" panose="02010600030101010101" pitchFamily="2" charset="-122"/>
              <a:sym typeface="宋体" panose="02010600030101010101" pitchFamily="2" charset="-122"/>
            </a:endParaRPr>
          </a:p>
        </p:txBody>
      </p:sp>
      <p:sp>
        <p:nvSpPr>
          <p:cNvPr id="88066" name="文本框 44"/>
          <p:cNvSpPr/>
          <p:nvPr/>
        </p:nvSpPr>
        <p:spPr>
          <a:xfrm>
            <a:off x="415925" y="2436178"/>
            <a:ext cx="1439863" cy="400050"/>
          </a:xfrm>
          <a:prstGeom prst="rect">
            <a:avLst/>
          </a:prstGeom>
          <a:noFill/>
          <a:ln w="9525">
            <a:noFill/>
          </a:ln>
        </p:spPr>
        <p:txBody>
          <a:bodyPr anchor="t">
            <a:spAutoFit/>
          </a:bodyPr>
          <a:lstStyle/>
          <a:p>
            <a:pPr lvl="0" indent="0" eaLnBrk="0" hangingPunct="0"/>
            <a:r>
              <a:rPr lang="zh-CN" altLang="en-US" sz="2000" b="1" dirty="0">
                <a:solidFill>
                  <a:srgbClr val="F2F2F2"/>
                </a:solidFill>
                <a:latin typeface="微软雅黑" panose="020B0503020204020204" pitchFamily="34" charset="-122"/>
                <a:ea typeface="微软雅黑" panose="020B0503020204020204" pitchFamily="34" charset="-122"/>
                <a:sym typeface="微软雅黑" panose="020B0503020204020204" pitchFamily="34" charset="-122"/>
              </a:rPr>
              <a:t>到期付款</a:t>
            </a:r>
            <a:endParaRPr lang="zh-CN" altLang="en-US" dirty="0">
              <a:latin typeface="Arial" panose="020B0604020202020204" pitchFamily="34" charset="0"/>
              <a:ea typeface="宋体" panose="02010600030101010101" pitchFamily="2" charset="-122"/>
            </a:endParaRPr>
          </a:p>
        </p:txBody>
      </p:sp>
      <p:sp>
        <p:nvSpPr>
          <p:cNvPr id="88073" name="矩形 24"/>
          <p:cNvSpPr/>
          <p:nvPr/>
        </p:nvSpPr>
        <p:spPr>
          <a:xfrm>
            <a:off x="2071688" y="1194435"/>
            <a:ext cx="6475412" cy="3380740"/>
          </a:xfrm>
          <a:prstGeom prst="rect">
            <a:avLst/>
          </a:prstGeom>
          <a:noFill/>
          <a:ln w="9525">
            <a:noFill/>
          </a:ln>
        </p:spPr>
        <p:txBody>
          <a:bodyPr anchor="t">
            <a:spAutoFit/>
          </a:bodyPr>
          <a:lstStyle/>
          <a:p>
            <a:pPr marL="285750" lvl="0" indent="-285750" eaLnBrk="0" hangingPunct="0">
              <a:lnSpc>
                <a:spcPct val="120000"/>
              </a:lnSpc>
              <a:buFont typeface="Wingdings" panose="05000000000000000000" pitchFamily="2" charset="2"/>
              <a:buChar char="p"/>
            </a:pPr>
            <a:r>
              <a:rPr lang="zh-CN" altLang="en-US" dirty="0">
                <a:latin typeface="微软雅黑" panose="020B0503020204020204" pitchFamily="34" charset="-122"/>
                <a:ea typeface="微软雅黑" panose="020B0503020204020204" pitchFamily="34" charset="-122"/>
              </a:rPr>
              <a:t>到期付款效力：</a:t>
            </a:r>
            <a:r>
              <a:rPr lang="zh-CN" altLang="en-US" dirty="0">
                <a:latin typeface="微软雅黑" panose="020B0503020204020204" pitchFamily="34" charset="-122"/>
                <a:ea typeface="微软雅黑" panose="020B0503020204020204" pitchFamily="34" charset="-122"/>
                <a:sym typeface="+mn-ea"/>
              </a:rPr>
              <a:t>实物确认和影像确认具有同等效力</a:t>
            </a:r>
            <a:endParaRPr lang="zh-CN" altLang="en-US" dirty="0">
              <a:latin typeface="微软雅黑" panose="020B0503020204020204" pitchFamily="34" charset="-122"/>
              <a:ea typeface="微软雅黑" panose="020B0503020204020204" pitchFamily="34" charset="-122"/>
              <a:sym typeface="+mn-ea"/>
            </a:endParaRPr>
          </a:p>
          <a:p>
            <a:pPr marL="285750" lvl="0" indent="-285750" eaLnBrk="0" hangingPunct="0">
              <a:lnSpc>
                <a:spcPct val="120000"/>
              </a:lnSpc>
              <a:buFont typeface="Wingdings" panose="05000000000000000000" pitchFamily="2" charset="2"/>
              <a:buChar char="l"/>
            </a:pPr>
            <a:endParaRPr lang="zh-CN" altLang="en-US" dirty="0">
              <a:latin typeface="微软雅黑" panose="020B0503020204020204" pitchFamily="34" charset="-122"/>
              <a:ea typeface="微软雅黑" panose="020B0503020204020204" pitchFamily="34" charset="-122"/>
            </a:endParaRPr>
          </a:p>
          <a:p>
            <a:pPr marL="285750" lvl="0" indent="-285750" eaLnBrk="0" hangingPunct="0">
              <a:lnSpc>
                <a:spcPct val="120000"/>
              </a:lnSpc>
              <a:buFont typeface="Wingdings" panose="05000000000000000000" charset="0"/>
              <a:buChar char="p"/>
            </a:pPr>
            <a:r>
              <a:rPr lang="zh-CN" altLang="en-US" dirty="0">
                <a:latin typeface="微软雅黑" panose="020B0503020204020204" pitchFamily="34" charset="-122"/>
                <a:ea typeface="微软雅黑" panose="020B0503020204020204" pitchFamily="34" charset="-122"/>
                <a:sym typeface="+mn-ea"/>
              </a:rPr>
              <a:t>已经付款确认的纸质银票（如没有登记挂失止付、公示催告等止付信息），票交所系统自动发起提示付款并直接扣划付款人的资金账户。</a:t>
            </a:r>
            <a:endParaRPr lang="zh-CN" altLang="en-US" dirty="0">
              <a:latin typeface="微软雅黑" panose="020B0503020204020204" pitchFamily="34" charset="-122"/>
              <a:ea typeface="微软雅黑" panose="020B0503020204020204" pitchFamily="34" charset="-122"/>
            </a:endParaRPr>
          </a:p>
          <a:p>
            <a:pPr marL="285750" lvl="0" indent="-285750" eaLnBrk="0" hangingPunct="0">
              <a:lnSpc>
                <a:spcPct val="120000"/>
              </a:lnSpc>
              <a:buFont typeface="Wingdings" panose="05000000000000000000" pitchFamily="2" charset="2"/>
              <a:buNone/>
            </a:pPr>
            <a:endParaRPr lang="zh-CN" altLang="en-US" dirty="0">
              <a:latin typeface="微软雅黑" panose="020B0503020204020204" pitchFamily="34" charset="-122"/>
              <a:ea typeface="微软雅黑" panose="020B0503020204020204" pitchFamily="34" charset="-122"/>
            </a:endParaRPr>
          </a:p>
          <a:p>
            <a:pPr marL="285750" lvl="0" indent="-285750" eaLnBrk="0" hangingPunct="0">
              <a:lnSpc>
                <a:spcPct val="120000"/>
              </a:lnSpc>
              <a:buFont typeface="Wingdings" panose="05000000000000000000" pitchFamily="2" charset="2"/>
              <a:buChar char="p"/>
            </a:pPr>
            <a:r>
              <a:rPr lang="zh-CN" altLang="en-US" dirty="0">
                <a:latin typeface="微软雅黑" panose="020B0503020204020204" pitchFamily="34" charset="-122"/>
                <a:ea typeface="微软雅黑" panose="020B0503020204020204" pitchFamily="34" charset="-122"/>
              </a:rPr>
              <a:t>已</a:t>
            </a:r>
            <a:r>
              <a:rPr lang="zh-CN" altLang="en-US" dirty="0">
                <a:latin typeface="微软雅黑" panose="020B0503020204020204" pitchFamily="34" charset="-122"/>
                <a:ea typeface="微软雅黑" panose="020B0503020204020204" pitchFamily="34" charset="-122"/>
                <a:sym typeface="+mn-ea"/>
              </a:rPr>
              <a:t>经</a:t>
            </a:r>
            <a:r>
              <a:rPr lang="zh-CN" altLang="en-US" dirty="0">
                <a:latin typeface="微软雅黑" panose="020B0503020204020204" pitchFamily="34" charset="-122"/>
                <a:ea typeface="微软雅黑" panose="020B0503020204020204" pitchFamily="34" charset="-122"/>
              </a:rPr>
              <a:t>付款确认的纸质商票，付款人开户行根据付款人账户余额情况处理：</a:t>
            </a:r>
            <a:endParaRPr lang="zh-CN" altLang="en-US" dirty="0">
              <a:latin typeface="微软雅黑" panose="020B0503020204020204" pitchFamily="34" charset="-122"/>
              <a:ea typeface="微软雅黑" panose="020B0503020204020204" pitchFamily="34" charset="-122"/>
            </a:endParaRPr>
          </a:p>
          <a:p>
            <a:pPr marL="285750" lvl="0" indent="-285750" eaLnBrk="0" hangingPunct="0">
              <a:lnSpc>
                <a:spcPct val="120000"/>
              </a:lnSpc>
              <a:buFont typeface="Wingdings" panose="05000000000000000000" pitchFamily="2" charset="2"/>
              <a:buChar char="l"/>
            </a:pPr>
            <a:r>
              <a:rPr lang="zh-CN" altLang="en-US" dirty="0">
                <a:latin typeface="微软雅黑" panose="020B0503020204020204" pitchFamily="34" charset="-122"/>
                <a:ea typeface="微软雅黑" panose="020B0503020204020204" pitchFamily="34" charset="-122"/>
              </a:rPr>
              <a:t>付款人账户余额足够支付票款的，付款人向持票人付款；</a:t>
            </a:r>
            <a:endParaRPr lang="zh-CN" altLang="en-US" dirty="0">
              <a:latin typeface="微软雅黑" panose="020B0503020204020204" pitchFamily="34" charset="-122"/>
              <a:ea typeface="微软雅黑" panose="020B0503020204020204" pitchFamily="34" charset="-122"/>
            </a:endParaRPr>
          </a:p>
          <a:p>
            <a:pPr marL="285750" lvl="0" indent="-285750" eaLnBrk="0" hangingPunct="0">
              <a:lnSpc>
                <a:spcPct val="120000"/>
              </a:lnSpc>
              <a:buFont typeface="Wingdings" panose="05000000000000000000" pitchFamily="2" charset="2"/>
              <a:buChar char="l"/>
            </a:pPr>
            <a:r>
              <a:rPr lang="zh-CN" altLang="en-US" dirty="0">
                <a:latin typeface="微软雅黑" panose="020B0503020204020204" pitchFamily="34" charset="-122"/>
                <a:ea typeface="微软雅黑" panose="020B0503020204020204" pitchFamily="34" charset="-122"/>
              </a:rPr>
              <a:t>付款人账户余额不足以支付票款的，付款人开户行拒付。</a:t>
            </a:r>
            <a:endParaRPr lang="zh-CN" altLang="en-US" dirty="0">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组合 15"/>
          <p:cNvGrpSpPr/>
          <p:nvPr/>
        </p:nvGrpSpPr>
        <p:grpSpPr>
          <a:xfrm>
            <a:off x="13335" y="461645"/>
            <a:ext cx="5252085" cy="384810"/>
            <a:chOff x="21" y="968"/>
            <a:chExt cx="8271" cy="606"/>
          </a:xfrm>
        </p:grpSpPr>
        <p:grpSp>
          <p:nvGrpSpPr>
            <p:cNvPr id="41" name="组合 40"/>
            <p:cNvGrpSpPr/>
            <p:nvPr/>
          </p:nvGrpSpPr>
          <p:grpSpPr>
            <a:xfrm>
              <a:off x="21" y="1033"/>
              <a:ext cx="1091" cy="415"/>
              <a:chOff x="3588469" y="123478"/>
              <a:chExt cx="1964109" cy="892522"/>
            </a:xfrm>
          </p:grpSpPr>
          <p:cxnSp>
            <p:nvCxnSpPr>
              <p:cNvPr id="42" name="直接连接符 41"/>
              <p:cNvCxnSpPr/>
              <p:nvPr/>
            </p:nvCxnSpPr>
            <p:spPr>
              <a:xfrm>
                <a:off x="3588469" y="123478"/>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69" name="直接连接符 68"/>
              <p:cNvCxnSpPr/>
              <p:nvPr/>
            </p:nvCxnSpPr>
            <p:spPr>
              <a:xfrm>
                <a:off x="3594100" y="254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0" name="直接连接符 69"/>
              <p:cNvCxnSpPr/>
              <p:nvPr/>
            </p:nvCxnSpPr>
            <p:spPr>
              <a:xfrm>
                <a:off x="3594100" y="381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1" name="直接连接符 70"/>
              <p:cNvCxnSpPr/>
              <p:nvPr/>
            </p:nvCxnSpPr>
            <p:spPr>
              <a:xfrm>
                <a:off x="3594100" y="508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2" name="直接连接符 71"/>
              <p:cNvCxnSpPr/>
              <p:nvPr/>
            </p:nvCxnSpPr>
            <p:spPr>
              <a:xfrm>
                <a:off x="3594100" y="635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3" name="直接连接符 72"/>
              <p:cNvCxnSpPr/>
              <p:nvPr/>
            </p:nvCxnSpPr>
            <p:spPr>
              <a:xfrm>
                <a:off x="3594100" y="762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4" name="直接连接符 73"/>
              <p:cNvCxnSpPr/>
              <p:nvPr/>
            </p:nvCxnSpPr>
            <p:spPr>
              <a:xfrm>
                <a:off x="3594100" y="889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5" name="直接连接符 74"/>
              <p:cNvCxnSpPr/>
              <p:nvPr/>
            </p:nvCxnSpPr>
            <p:spPr>
              <a:xfrm>
                <a:off x="3594100" y="1016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sp>
          <p:nvSpPr>
            <p:cNvPr id="20" name="矩形 19"/>
            <p:cNvSpPr/>
            <p:nvPr/>
          </p:nvSpPr>
          <p:spPr>
            <a:xfrm>
              <a:off x="1109" y="968"/>
              <a:ext cx="7183" cy="606"/>
            </a:xfrm>
            <a:prstGeom prst="rect">
              <a:avLst/>
            </a:prstGeom>
          </p:spPr>
          <p:txBody>
            <a:bodyPr wrap="square">
              <a:spAutoFit/>
            </a:bodyPr>
            <a:lstStyle/>
            <a:p>
              <a:pPr lvl="0" algn="l" eaLnBrk="1" hangingPunct="1"/>
              <a:r>
                <a:rPr lang="en-US" b="1" dirty="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3.7 </a:t>
              </a:r>
              <a:r>
                <a:rPr lang="zh-CN" altLang="en-US" b="1" dirty="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付款确认：背书不连续的拒付理由</a:t>
              </a:r>
              <a:endParaRPr lang="zh-CN" altLang="en-US" dirty="0">
                <a:solidFill>
                  <a:schemeClr val="bg1">
                    <a:lumMod val="50000"/>
                  </a:schemeClr>
                </a:solidFill>
                <a:latin typeface="微软雅黑" panose="020B0503020204020204" pitchFamily="34" charset="-122"/>
                <a:ea typeface="微软雅黑" panose="020B0503020204020204" pitchFamily="34" charset="-122"/>
              </a:endParaRPr>
            </a:p>
          </p:txBody>
        </p:sp>
      </p:grpSp>
      <p:sp>
        <p:nvSpPr>
          <p:cNvPr id="90113" name="矩形 17"/>
          <p:cNvSpPr/>
          <p:nvPr/>
        </p:nvSpPr>
        <p:spPr>
          <a:xfrm>
            <a:off x="603885" y="1925003"/>
            <a:ext cx="1439863" cy="1571625"/>
          </a:xfrm>
          <a:prstGeom prst="rect">
            <a:avLst/>
          </a:prstGeom>
          <a:solidFill>
            <a:srgbClr val="002060"/>
          </a:solidFill>
          <a:ln w="9525">
            <a:noFill/>
          </a:ln>
        </p:spPr>
        <p:txBody>
          <a:bodyPr anchor="ctr"/>
          <a:lstStyle/>
          <a:p>
            <a:pPr lvl="0" indent="0" algn="ctr" eaLnBrk="0" hangingPunct="0"/>
            <a:endParaRPr lang="zh-CN" altLang="en-US" dirty="0">
              <a:solidFill>
                <a:srgbClr val="FFFFFF"/>
              </a:solidFill>
              <a:latin typeface="宋体" panose="02010600030101010101" pitchFamily="2" charset="-122"/>
              <a:ea typeface="宋体" panose="02010600030101010101" pitchFamily="2" charset="-122"/>
              <a:sym typeface="宋体" panose="02010600030101010101" pitchFamily="2" charset="-122"/>
            </a:endParaRPr>
          </a:p>
        </p:txBody>
      </p:sp>
      <p:sp>
        <p:nvSpPr>
          <p:cNvPr id="90114" name="矩形 24"/>
          <p:cNvSpPr/>
          <p:nvPr/>
        </p:nvSpPr>
        <p:spPr>
          <a:xfrm>
            <a:off x="2210118" y="461645"/>
            <a:ext cx="6475412" cy="4367530"/>
          </a:xfrm>
          <a:prstGeom prst="rect">
            <a:avLst/>
          </a:prstGeom>
          <a:noFill/>
          <a:ln w="9525">
            <a:noFill/>
          </a:ln>
        </p:spPr>
        <p:txBody>
          <a:bodyPr anchor="t">
            <a:spAutoFit/>
          </a:bodyPr>
          <a:lstStyle/>
          <a:p>
            <a:pPr marL="285750" lvl="0" indent="-285750" eaLnBrk="0" hangingPunct="0">
              <a:lnSpc>
                <a:spcPct val="120000"/>
              </a:lnSpc>
            </a:pPr>
            <a:endParaRPr lang="zh-CN" altLang="en-US"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endParaRPr>
          </a:p>
          <a:p>
            <a:pPr marL="285750" lvl="0" indent="-285750" eaLnBrk="0" hangingPunct="0">
              <a:lnSpc>
                <a:spcPct val="120000"/>
              </a:lnSpc>
              <a:buFont typeface="Wingdings" panose="05000000000000000000" pitchFamily="2" charset="2"/>
              <a:buChar char="p"/>
            </a:pPr>
            <a:r>
              <a:rPr lang="zh-CN" altLang="en-US" dirty="0">
                <a:latin typeface="微软雅黑" panose="020B0503020204020204" pitchFamily="34" charset="-122"/>
                <a:ea typeface="微软雅黑" panose="020B0503020204020204" pitchFamily="34" charset="-122"/>
                <a:sym typeface="+mn-ea"/>
              </a:rPr>
              <a:t>付款人经审核认为背书不连续的，可以对付款确认申请不予审批通过。背书不连续包括：</a:t>
            </a:r>
            <a:endParaRPr lang="zh-CN" altLang="en-US" dirty="0">
              <a:latin typeface="微软雅黑" panose="020B0503020204020204" pitchFamily="34" charset="-122"/>
              <a:ea typeface="微软雅黑" panose="020B0503020204020204" pitchFamily="34" charset="-122"/>
            </a:endParaRPr>
          </a:p>
          <a:p>
            <a:pPr marL="742950" lvl="1" indent="-285750" eaLnBrk="0" hangingPunct="0">
              <a:lnSpc>
                <a:spcPct val="120000"/>
              </a:lnSpc>
              <a:buFont typeface="Wingdings" panose="05000000000000000000" pitchFamily="2" charset="2"/>
              <a:buChar char="l"/>
            </a:pPr>
            <a:r>
              <a:rPr lang="zh-CN" altLang="en-US" dirty="0">
                <a:latin typeface="微软雅黑 Light" panose="020B0502040204020203" pitchFamily="34" charset="-122"/>
                <a:ea typeface="微软雅黑 Light" panose="020B0502040204020203" pitchFamily="34" charset="-122"/>
                <a:sym typeface="+mn-ea"/>
              </a:rPr>
              <a:t>背书签章未依次前后衔接；</a:t>
            </a:r>
            <a:endParaRPr lang="zh-CN" altLang="en-US" dirty="0">
              <a:latin typeface="微软雅黑 Light" panose="020B0502040204020203" pitchFamily="34" charset="-122"/>
              <a:ea typeface="微软雅黑 Light" panose="020B0502040204020203" pitchFamily="34" charset="-122"/>
            </a:endParaRPr>
          </a:p>
          <a:p>
            <a:pPr marL="742950" lvl="1" indent="-285750" eaLnBrk="0" hangingPunct="0">
              <a:lnSpc>
                <a:spcPct val="120000"/>
              </a:lnSpc>
              <a:buFont typeface="Wingdings" panose="05000000000000000000" pitchFamily="2" charset="2"/>
              <a:buChar char="l"/>
            </a:pPr>
            <a:r>
              <a:rPr lang="zh-CN" altLang="en-US" dirty="0">
                <a:latin typeface="微软雅黑 Light" panose="020B0502040204020203" pitchFamily="34" charset="-122"/>
                <a:ea typeface="微软雅黑 Light" panose="020B0502040204020203" pitchFamily="34" charset="-122"/>
                <a:sym typeface="+mn-ea"/>
              </a:rPr>
              <a:t>背书记载不清晰；</a:t>
            </a:r>
            <a:endParaRPr lang="zh-CN" altLang="en-US" dirty="0">
              <a:latin typeface="微软雅黑 Light" panose="020B0502040204020203" pitchFamily="34" charset="-122"/>
              <a:ea typeface="微软雅黑 Light" panose="020B0502040204020203" pitchFamily="34" charset="-122"/>
            </a:endParaRPr>
          </a:p>
          <a:p>
            <a:pPr marL="742950" lvl="1" indent="-285750" eaLnBrk="0" hangingPunct="0">
              <a:lnSpc>
                <a:spcPct val="120000"/>
              </a:lnSpc>
              <a:buFont typeface="Wingdings" panose="05000000000000000000" pitchFamily="2" charset="2"/>
              <a:buChar char="l"/>
            </a:pPr>
            <a:r>
              <a:rPr lang="zh-CN" altLang="en-US" dirty="0">
                <a:latin typeface="微软雅黑 Light" panose="020B0502040204020203" pitchFamily="34" charset="-122"/>
                <a:ea typeface="微软雅黑 Light" panose="020B0502040204020203" pitchFamily="34" charset="-122"/>
                <a:sym typeface="+mn-ea"/>
              </a:rPr>
              <a:t>背书人签章缺少单位印章、法定代表人或其授权的代理人签章；</a:t>
            </a:r>
            <a:endParaRPr lang="zh-CN" altLang="en-US" dirty="0">
              <a:latin typeface="微软雅黑 Light" panose="020B0502040204020203" pitchFamily="34" charset="-122"/>
              <a:ea typeface="微软雅黑 Light" panose="020B0502040204020203" pitchFamily="34" charset="-122"/>
            </a:endParaRPr>
          </a:p>
          <a:p>
            <a:pPr marL="742950" lvl="1" indent="-285750" eaLnBrk="0" hangingPunct="0">
              <a:lnSpc>
                <a:spcPct val="120000"/>
              </a:lnSpc>
              <a:buFont typeface="Wingdings" panose="05000000000000000000" pitchFamily="2" charset="2"/>
              <a:buChar char="l"/>
            </a:pPr>
            <a:r>
              <a:rPr lang="zh-CN" altLang="en-US" dirty="0">
                <a:latin typeface="微软雅黑 Light" panose="020B0502040204020203" pitchFamily="34" charset="-122"/>
                <a:ea typeface="微软雅黑 Light" panose="020B0502040204020203" pitchFamily="34" charset="-122"/>
                <a:sym typeface="+mn-ea"/>
              </a:rPr>
              <a:t>背书粘单未加盖骑缝章、骑缝章不连续或骑缝章不清；</a:t>
            </a:r>
            <a:endParaRPr lang="zh-CN" altLang="en-US" dirty="0">
              <a:latin typeface="微软雅黑 Light" panose="020B0502040204020203" pitchFamily="34" charset="-122"/>
              <a:ea typeface="微软雅黑 Light" panose="020B0502040204020203" pitchFamily="34" charset="-122"/>
            </a:endParaRPr>
          </a:p>
          <a:p>
            <a:pPr marL="742950" lvl="1" indent="-285750" eaLnBrk="0" hangingPunct="0">
              <a:lnSpc>
                <a:spcPct val="120000"/>
              </a:lnSpc>
              <a:buFont typeface="Wingdings" panose="05000000000000000000" pitchFamily="2" charset="2"/>
              <a:buChar char="l"/>
            </a:pPr>
            <a:r>
              <a:rPr lang="zh-CN" altLang="en-US" dirty="0">
                <a:latin typeface="微软雅黑 Light" panose="020B0502040204020203" pitchFamily="34" charset="-122"/>
                <a:ea typeface="微软雅黑 Light" panose="020B0502040204020203" pitchFamily="34" charset="-122"/>
                <a:sym typeface="+mn-ea"/>
              </a:rPr>
              <a:t>背书记载文字有歧义。</a:t>
            </a:r>
            <a:endParaRPr lang="zh-CN" altLang="en-US" dirty="0">
              <a:latin typeface="微软雅黑 Light" panose="020B0502040204020203" pitchFamily="34" charset="-122"/>
              <a:ea typeface="微软雅黑 Light" panose="020B0502040204020203" pitchFamily="34" charset="-122"/>
            </a:endParaRPr>
          </a:p>
          <a:p>
            <a:pPr marL="285750" lvl="0" indent="-285750" eaLnBrk="0" hangingPunct="0">
              <a:lnSpc>
                <a:spcPct val="120000"/>
              </a:lnSpc>
              <a:buFont typeface="Wingdings" panose="05000000000000000000" charset="0"/>
              <a:buChar char="p"/>
            </a:pPr>
            <a:r>
              <a:rPr lang="zh-CN" altLang="en-US" dirty="0">
                <a:latin typeface="微软雅黑" panose="020B0503020204020204" pitchFamily="34" charset="-122"/>
                <a:ea typeface="微软雅黑" panose="020B0503020204020204" pitchFamily="34" charset="-122"/>
                <a:sym typeface="+mn-ea"/>
              </a:rPr>
              <a:t>单位印章、法定代表人或其授权的代理人签章、被背书人名称</a:t>
            </a:r>
            <a:r>
              <a:rPr lang="zh-CN" altLang="en-US" dirty="0">
                <a:latin typeface="微软雅黑" panose="020B0503020204020204" pitchFamily="34" charset="-122"/>
                <a:ea typeface="微软雅黑" panose="020B0503020204020204" pitchFamily="34" charset="-122"/>
                <a:cs typeface="+mn-ea"/>
                <a:sym typeface="+mn-ea"/>
              </a:rPr>
              <a:t>、</a:t>
            </a:r>
            <a:r>
              <a:rPr lang="zh-CN" altLang="en-US" dirty="0">
                <a:latin typeface="微软雅黑" panose="020B0503020204020204" pitchFamily="34" charset="-122"/>
                <a:ea typeface="微软雅黑" panose="020B0503020204020204" pitchFamily="34" charset="-122"/>
                <a:sym typeface="+mn-ea"/>
              </a:rPr>
              <a:t>骑缝章不清等情况，指</a:t>
            </a:r>
            <a:r>
              <a:rPr lang="zh-CN" altLang="en-US" b="1" u="sng" dirty="0">
                <a:latin typeface="微软雅黑" panose="020B0503020204020204" pitchFamily="34" charset="-122"/>
                <a:ea typeface="微软雅黑" panose="020B0503020204020204" pitchFamily="34" charset="-122"/>
                <a:sym typeface="+mn-ea"/>
              </a:rPr>
              <a:t>达到一般注意义务无法辨别的标准</a:t>
            </a:r>
            <a:r>
              <a:rPr lang="zh-CN" altLang="en-US" dirty="0">
                <a:latin typeface="微软雅黑" panose="020B0503020204020204" pitchFamily="34" charset="-122"/>
                <a:ea typeface="微软雅黑" panose="020B0503020204020204" pitchFamily="34" charset="-122"/>
                <a:sym typeface="+mn-ea"/>
              </a:rPr>
              <a:t>。除以上情况外，付款行或付款人不得以背书不连续为由对付款确认申请不予审批通过。</a:t>
            </a:r>
            <a:endParaRPr lang="zh-CN" altLang="en-US" dirty="0">
              <a:latin typeface="微软雅黑" panose="020B0503020204020204" pitchFamily="34" charset="-122"/>
              <a:ea typeface="微软雅黑" panose="020B0503020204020204" pitchFamily="34" charset="-122"/>
            </a:endParaRPr>
          </a:p>
        </p:txBody>
      </p:sp>
      <p:sp>
        <p:nvSpPr>
          <p:cNvPr id="90115" name="文本框 44"/>
          <p:cNvSpPr/>
          <p:nvPr/>
        </p:nvSpPr>
        <p:spPr>
          <a:xfrm>
            <a:off x="572135" y="2502218"/>
            <a:ext cx="1471613" cy="417512"/>
          </a:xfrm>
          <a:prstGeom prst="rect">
            <a:avLst/>
          </a:prstGeom>
          <a:noFill/>
          <a:ln w="9525">
            <a:noFill/>
          </a:ln>
        </p:spPr>
        <p:txBody>
          <a:bodyPr anchor="t">
            <a:spAutoFit/>
          </a:bodyPr>
          <a:lstStyle/>
          <a:p>
            <a:pPr lvl="0" indent="0" eaLnBrk="0" hangingPunct="0"/>
            <a:r>
              <a:rPr lang="zh-CN" altLang="en-US" sz="2000" b="1" dirty="0">
                <a:solidFill>
                  <a:srgbClr val="F2F2F2"/>
                </a:solidFill>
                <a:latin typeface="微软雅黑" panose="020B0503020204020204" pitchFamily="34" charset="-122"/>
                <a:ea typeface="微软雅黑" panose="020B0503020204020204" pitchFamily="34" charset="-122"/>
                <a:sym typeface="微软雅黑" panose="020B0503020204020204" pitchFamily="34" charset="-122"/>
              </a:rPr>
              <a:t>背书不连续</a:t>
            </a:r>
            <a:endParaRPr lang="zh-CN" altLang="en-US" dirty="0">
              <a:latin typeface="Arial" panose="020B0604020202020204" pitchFamily="34" charset="0"/>
              <a:ea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组合 15"/>
          <p:cNvGrpSpPr/>
          <p:nvPr/>
        </p:nvGrpSpPr>
        <p:grpSpPr>
          <a:xfrm>
            <a:off x="13335" y="461645"/>
            <a:ext cx="3139440" cy="384810"/>
            <a:chOff x="21" y="968"/>
            <a:chExt cx="4944" cy="606"/>
          </a:xfrm>
        </p:grpSpPr>
        <p:grpSp>
          <p:nvGrpSpPr>
            <p:cNvPr id="41" name="组合 40"/>
            <p:cNvGrpSpPr/>
            <p:nvPr/>
          </p:nvGrpSpPr>
          <p:grpSpPr>
            <a:xfrm>
              <a:off x="21" y="1033"/>
              <a:ext cx="1091" cy="415"/>
              <a:chOff x="3588469" y="123478"/>
              <a:chExt cx="1964109" cy="892522"/>
            </a:xfrm>
          </p:grpSpPr>
          <p:cxnSp>
            <p:nvCxnSpPr>
              <p:cNvPr id="42" name="直接连接符 41"/>
              <p:cNvCxnSpPr/>
              <p:nvPr/>
            </p:nvCxnSpPr>
            <p:spPr>
              <a:xfrm>
                <a:off x="3588469" y="123478"/>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69" name="直接连接符 68"/>
              <p:cNvCxnSpPr/>
              <p:nvPr/>
            </p:nvCxnSpPr>
            <p:spPr>
              <a:xfrm>
                <a:off x="3594100" y="254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0" name="直接连接符 69"/>
              <p:cNvCxnSpPr/>
              <p:nvPr/>
            </p:nvCxnSpPr>
            <p:spPr>
              <a:xfrm>
                <a:off x="3594100" y="381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1" name="直接连接符 70"/>
              <p:cNvCxnSpPr/>
              <p:nvPr/>
            </p:nvCxnSpPr>
            <p:spPr>
              <a:xfrm>
                <a:off x="3594100" y="508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2" name="直接连接符 71"/>
              <p:cNvCxnSpPr/>
              <p:nvPr/>
            </p:nvCxnSpPr>
            <p:spPr>
              <a:xfrm>
                <a:off x="3594100" y="635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3" name="直接连接符 72"/>
              <p:cNvCxnSpPr/>
              <p:nvPr/>
            </p:nvCxnSpPr>
            <p:spPr>
              <a:xfrm>
                <a:off x="3594100" y="762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4" name="直接连接符 73"/>
              <p:cNvCxnSpPr/>
              <p:nvPr/>
            </p:nvCxnSpPr>
            <p:spPr>
              <a:xfrm>
                <a:off x="3594100" y="889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5" name="直接连接符 74"/>
              <p:cNvCxnSpPr/>
              <p:nvPr/>
            </p:nvCxnSpPr>
            <p:spPr>
              <a:xfrm>
                <a:off x="3594100" y="1016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sp>
          <p:nvSpPr>
            <p:cNvPr id="20" name="矩形 19"/>
            <p:cNvSpPr/>
            <p:nvPr/>
          </p:nvSpPr>
          <p:spPr>
            <a:xfrm>
              <a:off x="1109" y="968"/>
              <a:ext cx="3856" cy="606"/>
            </a:xfrm>
            <a:prstGeom prst="rect">
              <a:avLst/>
            </a:prstGeom>
          </p:spPr>
          <p:txBody>
            <a:bodyPr wrap="square">
              <a:spAutoFit/>
            </a:bodyPr>
            <a:lstStyle/>
            <a:p>
              <a:pPr eaLnBrk="0" hangingPunct="0"/>
              <a:r>
                <a:rPr lang="en-US" altLang="zh-CN" b="1" dirty="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4.</a:t>
              </a:r>
              <a:r>
                <a:rPr lang="zh-CN" altLang="en-US" b="1" dirty="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纸票的保证增信业务</a:t>
              </a:r>
              <a:endParaRPr lang="zh-CN" altLang="en-US" dirty="0">
                <a:solidFill>
                  <a:schemeClr val="bg1">
                    <a:lumMod val="50000"/>
                  </a:schemeClr>
                </a:solidFill>
                <a:latin typeface="微软雅黑" panose="020B0503020204020204" pitchFamily="34" charset="-122"/>
                <a:ea typeface="微软雅黑" panose="020B0503020204020204" pitchFamily="34" charset="-122"/>
              </a:endParaRPr>
            </a:p>
          </p:txBody>
        </p:sp>
      </p:grpSp>
      <p:sp>
        <p:nvSpPr>
          <p:cNvPr id="96258" name="矩形 4"/>
          <p:cNvSpPr/>
          <p:nvPr/>
        </p:nvSpPr>
        <p:spPr>
          <a:xfrm>
            <a:off x="1594974" y="2401718"/>
            <a:ext cx="6413500" cy="1323439"/>
          </a:xfrm>
          <a:prstGeom prst="rect">
            <a:avLst/>
          </a:prstGeom>
          <a:noFill/>
          <a:ln w="9525">
            <a:noFill/>
          </a:ln>
        </p:spPr>
        <p:txBody>
          <a:bodyPr>
            <a:spAutoFit/>
          </a:bodyPr>
          <a:lstStyle/>
          <a:p>
            <a:pPr lvl="0" eaLnBrk="0" hangingPunct="0"/>
            <a:r>
              <a:rPr lang="zh-CN" altLang="en-US" sz="2000" b="1" dirty="0">
                <a:solidFill>
                  <a:srgbClr val="002060"/>
                </a:solidFill>
                <a:latin typeface="Arial" panose="020B0604020202020204" pitchFamily="34" charset="0"/>
                <a:ea typeface="微软雅黑" panose="020B0503020204020204" pitchFamily="34" charset="-122"/>
                <a:sym typeface="微软雅黑" panose="020B0503020204020204" pitchFamily="34" charset="-122"/>
              </a:rPr>
              <a:t>初始权属登记机构进行</a:t>
            </a:r>
            <a:r>
              <a:rPr lang="zh-CN" altLang="en-US" sz="2000" b="1" dirty="0">
                <a:solidFill>
                  <a:srgbClr val="FFC000"/>
                </a:solidFill>
                <a:latin typeface="Arial" panose="020B0604020202020204" pitchFamily="34" charset="0"/>
                <a:ea typeface="微软雅黑" panose="020B0503020204020204" pitchFamily="34" charset="-122"/>
                <a:sym typeface="微软雅黑" panose="020B0503020204020204" pitchFamily="34" charset="-122"/>
              </a:rPr>
              <a:t>初始权属登记后、票据交易前</a:t>
            </a:r>
            <a:r>
              <a:rPr lang="zh-CN" altLang="en-US" sz="2000" b="1" dirty="0">
                <a:solidFill>
                  <a:srgbClr val="002060"/>
                </a:solidFill>
                <a:latin typeface="Arial" panose="020B0604020202020204" pitchFamily="34" charset="0"/>
                <a:ea typeface="微软雅黑" panose="020B0503020204020204" pitchFamily="34" charset="-122"/>
                <a:sym typeface="微软雅黑" panose="020B0503020204020204" pitchFamily="34" charset="-122"/>
              </a:rPr>
              <a:t>，可向交易所其他商业银行会员申请保证增信</a:t>
            </a:r>
            <a:r>
              <a:rPr lang="zh-CN" altLang="en-US" sz="2000" b="1" dirty="0" smtClean="0">
                <a:solidFill>
                  <a:srgbClr val="002060"/>
                </a:solidFill>
                <a:latin typeface="Arial" panose="020B0604020202020204" pitchFamily="34" charset="0"/>
                <a:ea typeface="微软雅黑" panose="020B0503020204020204" pitchFamily="34" charset="-122"/>
                <a:sym typeface="微软雅黑" panose="020B0503020204020204" pitchFamily="34" charset="-122"/>
              </a:rPr>
              <a:t>。贴现行或票据保管行</a:t>
            </a:r>
            <a:r>
              <a:rPr lang="zh-CN" altLang="zh-CN" sz="2000" b="1" dirty="0" smtClean="0">
                <a:solidFill>
                  <a:srgbClr val="002060"/>
                </a:solidFill>
                <a:ea typeface="微软雅黑" panose="020B0503020204020204" pitchFamily="34" charset="-122"/>
                <a:sym typeface="微软雅黑" panose="020B0503020204020204" pitchFamily="34" charset="-122"/>
              </a:rPr>
              <a:t>向保证增信机构发起库存移出申请并移送票据实物。</a:t>
            </a:r>
            <a:endParaRPr lang="zh-CN" altLang="en-US" sz="2000" b="1" dirty="0">
              <a:solidFill>
                <a:srgbClr val="002060"/>
              </a:solidFill>
              <a:ea typeface="微软雅黑" panose="020B0503020204020204" pitchFamily="34" charset="-122"/>
              <a:sym typeface="微软雅黑" panose="020B0503020204020204" pitchFamily="34" charset="-122"/>
            </a:endParaRPr>
          </a:p>
        </p:txBody>
      </p:sp>
      <p:sp>
        <p:nvSpPr>
          <p:cNvPr id="96263" name="椭圆 27"/>
          <p:cNvSpPr/>
          <p:nvPr/>
        </p:nvSpPr>
        <p:spPr>
          <a:xfrm>
            <a:off x="769303" y="1290955"/>
            <a:ext cx="473075" cy="444500"/>
          </a:xfrm>
          <a:prstGeom prst="ellipse">
            <a:avLst/>
          </a:prstGeom>
          <a:solidFill>
            <a:srgbClr val="FFC000"/>
          </a:solidFill>
          <a:ln w="9525">
            <a:noFill/>
          </a:ln>
        </p:spPr>
        <p:txBody>
          <a:bodyPr anchor="ctr"/>
          <a:lstStyle/>
          <a:p>
            <a:pPr lvl="0" algn="ctr" eaLnBrk="0" hangingPunct="0"/>
            <a:endParaRPr lang="zh-CN" altLang="en-US" sz="1100" dirty="0">
              <a:solidFill>
                <a:srgbClr val="FFFFFF"/>
              </a:solidFill>
              <a:latin typeface="宋体" panose="02010600030101010101" pitchFamily="2" charset="-122"/>
              <a:ea typeface="宋体" panose="02010600030101010101" pitchFamily="2" charset="-122"/>
              <a:sym typeface="宋体" panose="02010600030101010101" pitchFamily="2" charset="-122"/>
            </a:endParaRPr>
          </a:p>
        </p:txBody>
      </p:sp>
      <p:sp>
        <p:nvSpPr>
          <p:cNvPr id="96264" name="椭圆 27"/>
          <p:cNvSpPr/>
          <p:nvPr/>
        </p:nvSpPr>
        <p:spPr>
          <a:xfrm>
            <a:off x="769303" y="2714625"/>
            <a:ext cx="473075" cy="444500"/>
          </a:xfrm>
          <a:prstGeom prst="ellipse">
            <a:avLst/>
          </a:prstGeom>
          <a:solidFill>
            <a:srgbClr val="FFC000"/>
          </a:solidFill>
          <a:ln w="9525">
            <a:noFill/>
          </a:ln>
        </p:spPr>
        <p:txBody>
          <a:bodyPr anchor="ctr"/>
          <a:lstStyle/>
          <a:p>
            <a:pPr lvl="0" algn="ctr" eaLnBrk="0" hangingPunct="0"/>
            <a:endParaRPr lang="zh-CN" altLang="en-US" sz="1100" dirty="0">
              <a:solidFill>
                <a:srgbClr val="FFFFFF"/>
              </a:solidFill>
              <a:latin typeface="宋体" panose="02010600030101010101" pitchFamily="2" charset="-122"/>
              <a:ea typeface="宋体" panose="02010600030101010101" pitchFamily="2" charset="-122"/>
              <a:sym typeface="宋体" panose="02010600030101010101" pitchFamily="2" charset="-122"/>
            </a:endParaRPr>
          </a:p>
        </p:txBody>
      </p:sp>
      <p:sp>
        <p:nvSpPr>
          <p:cNvPr id="96265" name="椭圆 27"/>
          <p:cNvSpPr/>
          <p:nvPr/>
        </p:nvSpPr>
        <p:spPr>
          <a:xfrm>
            <a:off x="769303" y="4084511"/>
            <a:ext cx="473075" cy="444500"/>
          </a:xfrm>
          <a:prstGeom prst="ellipse">
            <a:avLst/>
          </a:prstGeom>
          <a:solidFill>
            <a:srgbClr val="FFC000"/>
          </a:solidFill>
          <a:ln w="9525">
            <a:noFill/>
          </a:ln>
        </p:spPr>
        <p:txBody>
          <a:bodyPr anchor="ctr"/>
          <a:lstStyle/>
          <a:p>
            <a:pPr lvl="0" algn="ctr" eaLnBrk="0" hangingPunct="0"/>
            <a:endParaRPr lang="zh-CN" altLang="en-US" sz="1100" dirty="0">
              <a:solidFill>
                <a:srgbClr val="FFFFFF"/>
              </a:solidFill>
              <a:latin typeface="宋体" panose="02010600030101010101" pitchFamily="2" charset="-122"/>
              <a:ea typeface="宋体" panose="02010600030101010101" pitchFamily="2" charset="-122"/>
              <a:sym typeface="宋体" panose="02010600030101010101" pitchFamily="2" charset="-122"/>
            </a:endParaRPr>
          </a:p>
        </p:txBody>
      </p:sp>
      <p:sp>
        <p:nvSpPr>
          <p:cNvPr id="96266" name="矩形 4"/>
          <p:cNvSpPr/>
          <p:nvPr/>
        </p:nvSpPr>
        <p:spPr>
          <a:xfrm>
            <a:off x="1594974" y="1133535"/>
            <a:ext cx="6413500" cy="1214755"/>
          </a:xfrm>
          <a:prstGeom prst="rect">
            <a:avLst/>
          </a:prstGeom>
          <a:noFill/>
          <a:ln w="9525">
            <a:noFill/>
          </a:ln>
        </p:spPr>
        <p:txBody>
          <a:bodyPr>
            <a:spAutoFit/>
          </a:bodyPr>
          <a:lstStyle/>
          <a:p>
            <a:pPr lvl="0" algn="l" eaLnBrk="0" hangingPunct="0"/>
            <a:r>
              <a:rPr lang="zh-CN" altLang="en-US" sz="2400" b="1" dirty="0">
                <a:solidFill>
                  <a:srgbClr val="002060"/>
                </a:solidFill>
                <a:latin typeface="Arial" panose="020B0604020202020204" pitchFamily="34" charset="0"/>
                <a:ea typeface="微软雅黑" panose="020B0503020204020204" pitchFamily="34" charset="-122"/>
                <a:sym typeface="微软雅黑" panose="020B0503020204020204" pitchFamily="34" charset="-122"/>
              </a:rPr>
              <a:t>保证增信行</a:t>
            </a:r>
            <a:r>
              <a:rPr lang="zh-CN" altLang="en-US" sz="2400" dirty="0">
                <a:solidFill>
                  <a:srgbClr val="002060"/>
                </a:solidFill>
                <a:latin typeface="Arial" panose="020B0604020202020204" pitchFamily="34" charset="0"/>
                <a:ea typeface="微软雅黑" panose="020B0503020204020204" pitchFamily="34" charset="-122"/>
                <a:sym typeface="微软雅黑" panose="020B0503020204020204" pitchFamily="34" charset="-122"/>
              </a:rPr>
              <a:t>对纸质票据进行保管，并为贴现人的</a:t>
            </a:r>
            <a:r>
              <a:rPr lang="zh-CN" altLang="en-US" sz="2400" b="1" dirty="0">
                <a:solidFill>
                  <a:srgbClr val="002060"/>
                </a:solidFill>
                <a:latin typeface="Arial" panose="020B0604020202020204" pitchFamily="34" charset="0"/>
                <a:ea typeface="微软雅黑" panose="020B0503020204020204" pitchFamily="34" charset="-122"/>
                <a:sym typeface="微软雅黑" panose="020B0503020204020204" pitchFamily="34" charset="-122"/>
              </a:rPr>
              <a:t>偿付责任</a:t>
            </a:r>
            <a:r>
              <a:rPr lang="zh-CN" altLang="en-US" sz="2400" dirty="0">
                <a:solidFill>
                  <a:srgbClr val="002060"/>
                </a:solidFill>
                <a:latin typeface="Arial" panose="020B0604020202020204" pitchFamily="34" charset="0"/>
                <a:ea typeface="微软雅黑" panose="020B0503020204020204" pitchFamily="34" charset="-122"/>
                <a:sym typeface="微软雅黑" panose="020B0503020204020204" pitchFamily="34" charset="-122"/>
              </a:rPr>
              <a:t>进行</a:t>
            </a:r>
            <a:r>
              <a:rPr lang="zh-CN" altLang="en-US" sz="2400" b="1" dirty="0">
                <a:solidFill>
                  <a:srgbClr val="002060"/>
                </a:solidFill>
                <a:latin typeface="Arial" panose="020B0604020202020204" pitchFamily="34" charset="0"/>
                <a:ea typeface="微软雅黑" panose="020B0503020204020204" pitchFamily="34" charset="-122"/>
                <a:sym typeface="微软雅黑" panose="020B0503020204020204" pitchFamily="34" charset="-122"/>
              </a:rPr>
              <a:t>先行</a:t>
            </a:r>
            <a:r>
              <a:rPr lang="zh-CN" altLang="en-US" sz="2400" b="1" dirty="0" smtClean="0">
                <a:solidFill>
                  <a:srgbClr val="002060"/>
                </a:solidFill>
                <a:latin typeface="Arial" panose="020B0604020202020204" pitchFamily="34" charset="0"/>
                <a:ea typeface="微软雅黑" panose="020B0503020204020204" pitchFamily="34" charset="-122"/>
                <a:sym typeface="微软雅黑" panose="020B0503020204020204" pitchFamily="34" charset="-122"/>
              </a:rPr>
              <a:t>偿付（合同法关系）</a:t>
            </a:r>
            <a:r>
              <a:rPr lang="zh-CN" altLang="en-US" sz="2400" dirty="0" smtClean="0">
                <a:solidFill>
                  <a:srgbClr val="002060"/>
                </a:solidFill>
                <a:latin typeface="Arial" panose="020B0604020202020204" pitchFamily="34" charset="0"/>
                <a:ea typeface="微软雅黑" panose="020B0503020204020204" pitchFamily="34" charset="-122"/>
                <a:sym typeface="微软雅黑" panose="020B0503020204020204" pitchFamily="34" charset="-122"/>
              </a:rPr>
              <a:t>。</a:t>
            </a:r>
            <a:endParaRPr lang="zh-CN" altLang="en-US" sz="2400" dirty="0" smtClean="0">
              <a:solidFill>
                <a:srgbClr val="002060"/>
              </a:solidFill>
              <a:latin typeface="Arial" panose="020B0604020202020204" pitchFamily="34" charset="0"/>
              <a:ea typeface="微软雅黑" panose="020B0503020204020204" pitchFamily="34" charset="-122"/>
              <a:sym typeface="微软雅黑" panose="020B0503020204020204" pitchFamily="34" charset="-122"/>
            </a:endParaRPr>
          </a:p>
          <a:p>
            <a:pPr lvl="0" algn="l" eaLnBrk="0" hangingPunct="0"/>
            <a:r>
              <a:rPr lang="zh-CN" altLang="en-US" sz="2400" u="sng" dirty="0" smtClean="0">
                <a:solidFill>
                  <a:srgbClr val="002060"/>
                </a:solidFill>
                <a:latin typeface="Arial" panose="020B0604020202020204" pitchFamily="34" charset="0"/>
                <a:ea typeface="微软雅黑" panose="020B0503020204020204" pitchFamily="34" charset="-122"/>
                <a:sym typeface="微软雅黑" panose="020B0503020204020204" pitchFamily="34" charset="-122"/>
              </a:rPr>
              <a:t>即保证增信机构先于贴现人承担付款责任</a:t>
            </a:r>
            <a:endParaRPr lang="zh-CN" altLang="en-US" sz="2400" u="sng" dirty="0">
              <a:solidFill>
                <a:srgbClr val="002060"/>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96267" name="文本框 11281"/>
          <p:cNvSpPr txBox="1"/>
          <p:nvPr/>
        </p:nvSpPr>
        <p:spPr>
          <a:xfrm>
            <a:off x="1594974" y="3798658"/>
            <a:ext cx="6413500" cy="1015663"/>
          </a:xfrm>
          <a:prstGeom prst="rect">
            <a:avLst/>
          </a:prstGeom>
          <a:noFill/>
          <a:ln w="9525">
            <a:noFill/>
          </a:ln>
        </p:spPr>
        <p:txBody>
          <a:bodyPr>
            <a:spAutoFit/>
          </a:bodyPr>
          <a:lstStyle/>
          <a:p>
            <a:pPr lvl="0"/>
            <a:r>
              <a:rPr lang="zh-CN" altLang="zh-CN" sz="2000" b="1" dirty="0" smtClean="0">
                <a:solidFill>
                  <a:srgbClr val="002060"/>
                </a:solidFill>
                <a:ea typeface="微软雅黑" panose="020B0503020204020204" pitchFamily="34" charset="-122"/>
                <a:sym typeface="微软雅黑" panose="020B0503020204020204" pitchFamily="34" charset="-122"/>
              </a:rPr>
              <a:t>保证增信机构收到票据实物并确认保证增信后，应妥善保管票据实物，除办理实物确认外不得将票据实物移转至其他机构保管。</a:t>
            </a:r>
            <a:endParaRPr lang="zh-CN" altLang="zh-CN" sz="2000" b="1" dirty="0">
              <a:solidFill>
                <a:srgbClr val="002060"/>
              </a:solidFill>
              <a:ea typeface="微软雅黑" panose="020B0503020204020204" pitchFamily="34" charset="-122"/>
              <a:sym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组合 15"/>
          <p:cNvGrpSpPr/>
          <p:nvPr/>
        </p:nvGrpSpPr>
        <p:grpSpPr>
          <a:xfrm>
            <a:off x="13335" y="461645"/>
            <a:ext cx="4845685" cy="384810"/>
            <a:chOff x="21" y="968"/>
            <a:chExt cx="7631" cy="606"/>
          </a:xfrm>
        </p:grpSpPr>
        <p:grpSp>
          <p:nvGrpSpPr>
            <p:cNvPr id="41" name="组合 40"/>
            <p:cNvGrpSpPr/>
            <p:nvPr/>
          </p:nvGrpSpPr>
          <p:grpSpPr>
            <a:xfrm>
              <a:off x="21" y="1033"/>
              <a:ext cx="1091" cy="415"/>
              <a:chOff x="3588469" y="123478"/>
              <a:chExt cx="1964109" cy="892522"/>
            </a:xfrm>
          </p:grpSpPr>
          <p:cxnSp>
            <p:nvCxnSpPr>
              <p:cNvPr id="42" name="直接连接符 41"/>
              <p:cNvCxnSpPr/>
              <p:nvPr/>
            </p:nvCxnSpPr>
            <p:spPr>
              <a:xfrm>
                <a:off x="3588469" y="123478"/>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69" name="直接连接符 68"/>
              <p:cNvCxnSpPr/>
              <p:nvPr/>
            </p:nvCxnSpPr>
            <p:spPr>
              <a:xfrm>
                <a:off x="3594100" y="254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0" name="直接连接符 69"/>
              <p:cNvCxnSpPr/>
              <p:nvPr/>
            </p:nvCxnSpPr>
            <p:spPr>
              <a:xfrm>
                <a:off x="3594100" y="381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1" name="直接连接符 70"/>
              <p:cNvCxnSpPr/>
              <p:nvPr/>
            </p:nvCxnSpPr>
            <p:spPr>
              <a:xfrm>
                <a:off x="3594100" y="508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2" name="直接连接符 71"/>
              <p:cNvCxnSpPr/>
              <p:nvPr/>
            </p:nvCxnSpPr>
            <p:spPr>
              <a:xfrm>
                <a:off x="3594100" y="635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3" name="直接连接符 72"/>
              <p:cNvCxnSpPr/>
              <p:nvPr/>
            </p:nvCxnSpPr>
            <p:spPr>
              <a:xfrm>
                <a:off x="3594100" y="762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4" name="直接连接符 73"/>
              <p:cNvCxnSpPr/>
              <p:nvPr/>
            </p:nvCxnSpPr>
            <p:spPr>
              <a:xfrm>
                <a:off x="3594100" y="889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5" name="直接连接符 74"/>
              <p:cNvCxnSpPr/>
              <p:nvPr/>
            </p:nvCxnSpPr>
            <p:spPr>
              <a:xfrm>
                <a:off x="3594100" y="1016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sp>
          <p:nvSpPr>
            <p:cNvPr id="20" name="矩形 19"/>
            <p:cNvSpPr/>
            <p:nvPr/>
          </p:nvSpPr>
          <p:spPr>
            <a:xfrm>
              <a:off x="1109" y="968"/>
              <a:ext cx="6543" cy="606"/>
            </a:xfrm>
            <a:prstGeom prst="rect">
              <a:avLst/>
            </a:prstGeom>
          </p:spPr>
          <p:txBody>
            <a:bodyPr wrap="square">
              <a:spAutoFit/>
            </a:bodyPr>
            <a:lstStyle/>
            <a:p>
              <a:pPr lvl="0" eaLnBrk="0" hangingPunct="0"/>
              <a:r>
                <a:rPr lang="en-US" altLang="zh-CN" b="1" dirty="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5.1 </a:t>
              </a:r>
              <a:r>
                <a:rPr lang="zh-CN" altLang="en-US" b="1" dirty="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纸票的</a:t>
              </a:r>
              <a:r>
                <a:rPr lang="zh-CN" altLang="en-US" b="1" dirty="0">
                  <a:latin typeface="微软雅黑" panose="020B0503020204020204" pitchFamily="34" charset="-122"/>
                  <a:ea typeface="微软雅黑" panose="020B0503020204020204" pitchFamily="34" charset="-122"/>
                  <a:sym typeface="微软雅黑" panose="020B0503020204020204" pitchFamily="34" charset="-122"/>
                </a:rPr>
                <a:t>实物库存处理：保管机构</a:t>
              </a:r>
              <a:endParaRPr lang="zh-CN" altLang="en-US" dirty="0">
                <a:solidFill>
                  <a:schemeClr val="bg1">
                    <a:lumMod val="50000"/>
                  </a:schemeClr>
                </a:solidFill>
                <a:latin typeface="微软雅黑" panose="020B0503020204020204" pitchFamily="34" charset="-122"/>
                <a:ea typeface="微软雅黑" panose="020B0503020204020204" pitchFamily="34" charset="-122"/>
              </a:endParaRPr>
            </a:p>
          </p:txBody>
        </p:sp>
      </p:grpSp>
      <p:sp>
        <p:nvSpPr>
          <p:cNvPr id="99334" name="矩形 4"/>
          <p:cNvSpPr/>
          <p:nvPr/>
        </p:nvSpPr>
        <p:spPr>
          <a:xfrm>
            <a:off x="2764155" y="1711960"/>
            <a:ext cx="5503863" cy="1004888"/>
          </a:xfrm>
          <a:prstGeom prst="rect">
            <a:avLst/>
          </a:prstGeom>
          <a:noFill/>
          <a:ln w="9525">
            <a:noFill/>
          </a:ln>
        </p:spPr>
        <p:txBody>
          <a:bodyPr>
            <a:spAutoFit/>
          </a:bodyPr>
          <a:lstStyle/>
          <a:p>
            <a:pPr lvl="0" eaLnBrk="0" hangingPunct="0"/>
            <a:r>
              <a:rPr lang="zh-CN" altLang="en-US" sz="2000" b="1" dirty="0">
                <a:solidFill>
                  <a:srgbClr val="002060"/>
                </a:solidFill>
                <a:latin typeface="Arial" panose="020B0604020202020204" pitchFamily="34" charset="0"/>
                <a:ea typeface="微软雅黑" panose="020B0503020204020204" pitchFamily="34" charset="-122"/>
                <a:sym typeface="微软雅黑" panose="020B0503020204020204" pitchFamily="34" charset="-122"/>
              </a:rPr>
              <a:t>贴现保管机构：已贴现票据实物由贴现机构或同一法人下其他机构保管的，保管票据实物的机构为贴现保管机构。</a:t>
            </a:r>
            <a:endParaRPr lang="zh-CN" altLang="en-US" sz="2000" b="1" dirty="0">
              <a:solidFill>
                <a:srgbClr val="002060"/>
              </a:solidFill>
              <a:latin typeface="Arial" panose="020B0604020202020204" pitchFamily="34" charset="0"/>
              <a:ea typeface="微软雅黑" panose="020B0503020204020204" pitchFamily="34" charset="-122"/>
              <a:sym typeface="微软雅黑" panose="020B0503020204020204" pitchFamily="34" charset="-122"/>
            </a:endParaRPr>
          </a:p>
        </p:txBody>
      </p:sp>
      <p:pic>
        <p:nvPicPr>
          <p:cNvPr id="99335" name="椭圆 75"/>
          <p:cNvPicPr/>
          <p:nvPr/>
        </p:nvPicPr>
        <p:blipFill>
          <a:blip r:embed="rId1" cstate="print"/>
          <a:stretch>
            <a:fillRect/>
          </a:stretch>
        </p:blipFill>
        <p:spPr>
          <a:xfrm>
            <a:off x="1019175" y="1589723"/>
            <a:ext cx="1225550" cy="1230312"/>
          </a:xfrm>
          <a:prstGeom prst="rect">
            <a:avLst/>
          </a:prstGeom>
          <a:noFill/>
          <a:ln w="9525">
            <a:noFill/>
          </a:ln>
        </p:spPr>
      </p:pic>
      <p:sp>
        <p:nvSpPr>
          <p:cNvPr id="99336" name="Text Box 8"/>
          <p:cNvSpPr txBox="1"/>
          <p:nvPr/>
        </p:nvSpPr>
        <p:spPr>
          <a:xfrm>
            <a:off x="1186498" y="1852930"/>
            <a:ext cx="704850" cy="704850"/>
          </a:xfrm>
          <a:prstGeom prst="rect">
            <a:avLst/>
          </a:prstGeom>
          <a:noFill/>
          <a:ln w="9525">
            <a:noFill/>
          </a:ln>
        </p:spPr>
        <p:txBody>
          <a:bodyPr anchor="ctr"/>
          <a:lstStyle/>
          <a:p>
            <a:pPr lvl="0" algn="ctr" eaLnBrk="0" hangingPunct="0"/>
            <a:endParaRPr lang="en-US" altLang="en-US" sz="2000" b="1" dirty="0">
              <a:solidFill>
                <a:srgbClr val="FFFFFF"/>
              </a:solidFill>
              <a:latin typeface="Calibri" panose="020F0502020204030204" charset="0"/>
              <a:ea typeface="等线" panose="02010600030101010101" pitchFamily="2" charset="-122"/>
            </a:endParaRPr>
          </a:p>
        </p:txBody>
      </p:sp>
      <p:sp>
        <p:nvSpPr>
          <p:cNvPr id="99341" name="矩形 4"/>
          <p:cNvSpPr/>
          <p:nvPr/>
        </p:nvSpPr>
        <p:spPr>
          <a:xfrm>
            <a:off x="2763838" y="2946718"/>
            <a:ext cx="5503862" cy="1006475"/>
          </a:xfrm>
          <a:prstGeom prst="rect">
            <a:avLst/>
          </a:prstGeom>
          <a:noFill/>
          <a:ln w="9525">
            <a:noFill/>
          </a:ln>
        </p:spPr>
        <p:txBody>
          <a:bodyPr>
            <a:spAutoFit/>
          </a:bodyPr>
          <a:lstStyle/>
          <a:p>
            <a:pPr lvl="0" eaLnBrk="0" hangingPunct="0"/>
            <a:r>
              <a:rPr lang="zh-CN" altLang="en-US" sz="2000" b="1" dirty="0">
                <a:solidFill>
                  <a:srgbClr val="002060"/>
                </a:solidFill>
                <a:latin typeface="Arial" panose="020B0604020202020204" pitchFamily="34" charset="0"/>
                <a:ea typeface="微软雅黑" panose="020B0503020204020204" pitchFamily="34" charset="-122"/>
                <a:sym typeface="微软雅黑" panose="020B0503020204020204" pitchFamily="34" charset="-122"/>
              </a:rPr>
              <a:t>保证增信机构：已贴现票据实物由保证增信机构保管的，保管票据实物的机构为保证增信机构。</a:t>
            </a:r>
            <a:endParaRPr lang="zh-CN" altLang="en-US" sz="2000" b="1" dirty="0">
              <a:solidFill>
                <a:srgbClr val="002060"/>
              </a:solidFill>
              <a:latin typeface="Arial" panose="020B0604020202020204" pitchFamily="34" charset="0"/>
              <a:ea typeface="微软雅黑" panose="020B0503020204020204" pitchFamily="34" charset="-122"/>
              <a:sym typeface="微软雅黑" panose="020B0503020204020204" pitchFamily="34" charset="-122"/>
            </a:endParaRPr>
          </a:p>
        </p:txBody>
      </p:sp>
      <p:grpSp>
        <p:nvGrpSpPr>
          <p:cNvPr id="99342" name="Group 14"/>
          <p:cNvGrpSpPr/>
          <p:nvPr/>
        </p:nvGrpSpPr>
        <p:grpSpPr>
          <a:xfrm>
            <a:off x="1001078" y="2835275"/>
            <a:ext cx="1225550" cy="1230313"/>
            <a:chOff x="0" y="0"/>
            <a:chExt cx="772" cy="775"/>
          </a:xfrm>
        </p:grpSpPr>
        <p:pic>
          <p:nvPicPr>
            <p:cNvPr id="99351" name="椭圆 75"/>
            <p:cNvPicPr/>
            <p:nvPr/>
          </p:nvPicPr>
          <p:blipFill>
            <a:blip r:embed="rId1" cstate="print"/>
            <a:stretch>
              <a:fillRect/>
            </a:stretch>
          </p:blipFill>
          <p:spPr>
            <a:xfrm>
              <a:off x="0" y="0"/>
              <a:ext cx="772" cy="775"/>
            </a:xfrm>
            <a:prstGeom prst="rect">
              <a:avLst/>
            </a:prstGeom>
            <a:noFill/>
            <a:ln w="9525">
              <a:noFill/>
            </a:ln>
          </p:spPr>
        </p:pic>
        <p:sp>
          <p:nvSpPr>
            <p:cNvPr id="99352" name="Text Box 16"/>
            <p:cNvSpPr txBox="1"/>
            <p:nvPr/>
          </p:nvSpPr>
          <p:spPr>
            <a:xfrm>
              <a:off x="117" y="119"/>
              <a:ext cx="444" cy="444"/>
            </a:xfrm>
            <a:prstGeom prst="rect">
              <a:avLst/>
            </a:prstGeom>
            <a:noFill/>
            <a:ln w="9525">
              <a:noFill/>
            </a:ln>
          </p:spPr>
          <p:txBody>
            <a:bodyPr anchor="ctr"/>
            <a:lstStyle/>
            <a:p>
              <a:pPr lvl="0" algn="ctr" eaLnBrk="0" hangingPunct="0"/>
              <a:endParaRPr lang="en-US" altLang="en-US" sz="2000" b="1" dirty="0">
                <a:solidFill>
                  <a:srgbClr val="FFFFFF"/>
                </a:solidFill>
                <a:latin typeface="Calibri" panose="020F0502020204030204" charset="0"/>
                <a:ea typeface="等线" panose="02010600030101010101" pitchFamily="2" charset="-122"/>
              </a:endParaRPr>
            </a:p>
          </p:txBody>
        </p:sp>
      </p:grpSp>
      <p:sp>
        <p:nvSpPr>
          <p:cNvPr id="99343" name="矩形 4"/>
          <p:cNvSpPr/>
          <p:nvPr/>
        </p:nvSpPr>
        <p:spPr>
          <a:xfrm>
            <a:off x="2764473" y="4046538"/>
            <a:ext cx="5503862" cy="1006475"/>
          </a:xfrm>
          <a:prstGeom prst="rect">
            <a:avLst/>
          </a:prstGeom>
          <a:noFill/>
          <a:ln w="9525">
            <a:noFill/>
          </a:ln>
        </p:spPr>
        <p:txBody>
          <a:bodyPr>
            <a:spAutoFit/>
          </a:bodyPr>
          <a:lstStyle/>
          <a:p>
            <a:pPr lvl="0" eaLnBrk="0" hangingPunct="0"/>
            <a:r>
              <a:rPr lang="zh-CN" altLang="en-US" sz="2000" b="1" dirty="0">
                <a:solidFill>
                  <a:srgbClr val="002060"/>
                </a:solidFill>
                <a:latin typeface="Arial" panose="020B0604020202020204" pitchFamily="34" charset="0"/>
                <a:ea typeface="微软雅黑" panose="020B0503020204020204" pitchFamily="34" charset="-122"/>
                <a:sym typeface="微软雅黑" panose="020B0503020204020204" pitchFamily="34" charset="-122"/>
              </a:rPr>
              <a:t>承兑保管机构：已贴现票据实物由付款行或付款人开户行保管的，保管票据实物的机构为承兑保管机构。</a:t>
            </a:r>
            <a:endParaRPr lang="zh-CN" altLang="en-US" sz="2000" b="1" dirty="0">
              <a:solidFill>
                <a:srgbClr val="002060"/>
              </a:solidFill>
              <a:latin typeface="Arial" panose="020B0604020202020204" pitchFamily="34" charset="0"/>
              <a:ea typeface="微软雅黑" panose="020B0503020204020204" pitchFamily="34" charset="-122"/>
              <a:sym typeface="微软雅黑" panose="020B0503020204020204" pitchFamily="34" charset="-122"/>
            </a:endParaRPr>
          </a:p>
        </p:txBody>
      </p:sp>
      <p:grpSp>
        <p:nvGrpSpPr>
          <p:cNvPr id="99344" name="Group 18"/>
          <p:cNvGrpSpPr/>
          <p:nvPr/>
        </p:nvGrpSpPr>
        <p:grpSpPr>
          <a:xfrm>
            <a:off x="1001078" y="4008755"/>
            <a:ext cx="1225550" cy="1230313"/>
            <a:chOff x="0" y="0"/>
            <a:chExt cx="772" cy="775"/>
          </a:xfrm>
        </p:grpSpPr>
        <p:pic>
          <p:nvPicPr>
            <p:cNvPr id="99349" name="椭圆 75"/>
            <p:cNvPicPr/>
            <p:nvPr/>
          </p:nvPicPr>
          <p:blipFill>
            <a:blip r:embed="rId1" cstate="print"/>
            <a:stretch>
              <a:fillRect/>
            </a:stretch>
          </p:blipFill>
          <p:spPr>
            <a:xfrm>
              <a:off x="0" y="0"/>
              <a:ext cx="772" cy="775"/>
            </a:xfrm>
            <a:prstGeom prst="rect">
              <a:avLst/>
            </a:prstGeom>
            <a:noFill/>
            <a:ln w="9525">
              <a:noFill/>
            </a:ln>
          </p:spPr>
        </p:pic>
        <p:sp>
          <p:nvSpPr>
            <p:cNvPr id="99350" name="Text Box 20"/>
            <p:cNvSpPr txBox="1"/>
            <p:nvPr/>
          </p:nvSpPr>
          <p:spPr>
            <a:xfrm>
              <a:off x="117" y="119"/>
              <a:ext cx="444" cy="444"/>
            </a:xfrm>
            <a:prstGeom prst="rect">
              <a:avLst/>
            </a:prstGeom>
            <a:noFill/>
            <a:ln w="9525">
              <a:noFill/>
            </a:ln>
          </p:spPr>
          <p:txBody>
            <a:bodyPr anchor="ctr"/>
            <a:lstStyle/>
            <a:p>
              <a:pPr lvl="0" algn="ctr" eaLnBrk="0" hangingPunct="0"/>
              <a:endParaRPr lang="en-US" altLang="en-US" sz="2000" b="1" dirty="0">
                <a:solidFill>
                  <a:srgbClr val="FFFFFF"/>
                </a:solidFill>
                <a:latin typeface="Calibri" panose="020F0502020204030204" charset="0"/>
                <a:ea typeface="等线" panose="02010600030101010101" pitchFamily="2" charset="-122"/>
              </a:endParaRPr>
            </a:p>
          </p:txBody>
        </p:sp>
      </p:grpSp>
      <p:sp>
        <p:nvSpPr>
          <p:cNvPr id="99345" name="Text Box 21"/>
          <p:cNvSpPr txBox="1"/>
          <p:nvPr/>
        </p:nvSpPr>
        <p:spPr>
          <a:xfrm>
            <a:off x="1274128" y="1884680"/>
            <a:ext cx="714375" cy="639763"/>
          </a:xfrm>
          <a:prstGeom prst="rect">
            <a:avLst/>
          </a:prstGeom>
          <a:noFill/>
          <a:ln w="9525">
            <a:noFill/>
          </a:ln>
        </p:spPr>
        <p:txBody>
          <a:bodyPr>
            <a:spAutoFit/>
          </a:bodyPr>
          <a:lstStyle/>
          <a:p>
            <a:pPr lvl="0" eaLnBrk="1" hangingPunct="1"/>
            <a:r>
              <a:rPr lang="zh-CN" altLang="en-US" sz="3600" dirty="0">
                <a:latin typeface="黑体" panose="02010609060101010101" pitchFamily="49" charset="-122"/>
                <a:ea typeface="黑体" panose="02010609060101010101" pitchFamily="49" charset="-122"/>
              </a:rPr>
              <a:t>01</a:t>
            </a:r>
            <a:endParaRPr lang="zh-CN" altLang="en-US" sz="3600" dirty="0">
              <a:latin typeface="黑体" panose="02010609060101010101" pitchFamily="49" charset="-122"/>
              <a:ea typeface="黑体" panose="02010609060101010101" pitchFamily="49" charset="-122"/>
            </a:endParaRPr>
          </a:p>
        </p:txBody>
      </p:sp>
      <p:sp>
        <p:nvSpPr>
          <p:cNvPr id="99346" name="Text Box 22"/>
          <p:cNvSpPr txBox="1"/>
          <p:nvPr/>
        </p:nvSpPr>
        <p:spPr>
          <a:xfrm>
            <a:off x="1274763" y="3056890"/>
            <a:ext cx="714375" cy="639763"/>
          </a:xfrm>
          <a:prstGeom prst="rect">
            <a:avLst/>
          </a:prstGeom>
          <a:noFill/>
          <a:ln w="9525">
            <a:noFill/>
          </a:ln>
        </p:spPr>
        <p:txBody>
          <a:bodyPr>
            <a:spAutoFit/>
          </a:bodyPr>
          <a:lstStyle/>
          <a:p>
            <a:pPr lvl="0" eaLnBrk="1" hangingPunct="1"/>
            <a:r>
              <a:rPr lang="zh-CN" altLang="en-US" sz="3600" dirty="0">
                <a:latin typeface="黑体" panose="02010609060101010101" pitchFamily="49" charset="-122"/>
                <a:ea typeface="黑体" panose="02010609060101010101" pitchFamily="49" charset="-122"/>
              </a:rPr>
              <a:t>02</a:t>
            </a:r>
            <a:endParaRPr lang="zh-CN" altLang="en-US" sz="3600" dirty="0">
              <a:latin typeface="黑体" panose="02010609060101010101" pitchFamily="49" charset="-122"/>
              <a:ea typeface="黑体" panose="02010609060101010101" pitchFamily="49" charset="-122"/>
            </a:endParaRPr>
          </a:p>
        </p:txBody>
      </p:sp>
      <p:sp>
        <p:nvSpPr>
          <p:cNvPr id="99347" name="Text Box 23"/>
          <p:cNvSpPr txBox="1"/>
          <p:nvPr/>
        </p:nvSpPr>
        <p:spPr>
          <a:xfrm>
            <a:off x="1256348" y="4230053"/>
            <a:ext cx="714375" cy="639762"/>
          </a:xfrm>
          <a:prstGeom prst="rect">
            <a:avLst/>
          </a:prstGeom>
          <a:noFill/>
          <a:ln w="9525">
            <a:noFill/>
          </a:ln>
        </p:spPr>
        <p:txBody>
          <a:bodyPr>
            <a:spAutoFit/>
          </a:bodyPr>
          <a:lstStyle/>
          <a:p>
            <a:pPr lvl="0" eaLnBrk="1" hangingPunct="1"/>
            <a:r>
              <a:rPr lang="zh-CN" altLang="en-US" sz="3600" dirty="0">
                <a:latin typeface="黑体" panose="02010609060101010101" pitchFamily="49" charset="-122"/>
                <a:ea typeface="黑体" panose="02010609060101010101" pitchFamily="49" charset="-122"/>
              </a:rPr>
              <a:t>03</a:t>
            </a:r>
            <a:endParaRPr lang="zh-CN" altLang="en-US" sz="3600" dirty="0">
              <a:latin typeface="黑体" panose="02010609060101010101" pitchFamily="49" charset="-122"/>
              <a:ea typeface="黑体" panose="02010609060101010101" pitchFamily="49" charset="-122"/>
            </a:endParaRPr>
          </a:p>
        </p:txBody>
      </p:sp>
      <p:sp>
        <p:nvSpPr>
          <p:cNvPr id="99348" name="矩形 10258"/>
          <p:cNvSpPr/>
          <p:nvPr/>
        </p:nvSpPr>
        <p:spPr>
          <a:xfrm>
            <a:off x="1019175" y="846455"/>
            <a:ext cx="7105650" cy="647700"/>
          </a:xfrm>
          <a:prstGeom prst="rect">
            <a:avLst/>
          </a:prstGeom>
          <a:solidFill>
            <a:srgbClr val="808080"/>
          </a:solidFill>
          <a:ln w="9525" cap="flat" cmpd="sng">
            <a:solidFill>
              <a:schemeClr val="bg1"/>
            </a:solidFill>
            <a:prstDash val="solid"/>
            <a:miter/>
            <a:headEnd type="none" w="med" len="med"/>
            <a:tailEnd type="none" w="med" len="med"/>
          </a:ln>
        </p:spPr>
        <p:txBody>
          <a:bodyPr wrap="none" anchor="ctr"/>
          <a:lstStyle/>
          <a:p>
            <a:pPr lvl="0" algn="ctr" eaLnBrk="0" hangingPunct="0"/>
            <a:r>
              <a:rPr lang="zh-CN" altLang="en-US" b="1" dirty="0">
                <a:solidFill>
                  <a:schemeClr val="bg1"/>
                </a:solidFill>
                <a:latin typeface="Arial" panose="020B0604020202020204" pitchFamily="34" charset="0"/>
                <a:ea typeface="微软雅黑" panose="020B0503020204020204" pitchFamily="34" charset="-122"/>
                <a:sym typeface="微软雅黑" panose="020B0503020204020204" pitchFamily="34" charset="-122"/>
              </a:rPr>
              <a:t>票据保管机构包括贴现保管机构、保证增信机构、承兑保管机构。</a:t>
            </a:r>
            <a:endParaRPr lang="zh-CN" altLang="en-US" b="1" dirty="0">
              <a:solidFill>
                <a:schemeClr val="bg1"/>
              </a:solidFill>
              <a:latin typeface="Arial" panose="020B0604020202020204" pitchFamily="34" charset="0"/>
              <a:ea typeface="微软雅黑" panose="020B0503020204020204" pitchFamily="34" charset="-122"/>
              <a:sym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组合 15"/>
          <p:cNvGrpSpPr/>
          <p:nvPr/>
        </p:nvGrpSpPr>
        <p:grpSpPr>
          <a:xfrm>
            <a:off x="13335" y="461645"/>
            <a:ext cx="4312920" cy="384810"/>
            <a:chOff x="21" y="968"/>
            <a:chExt cx="6792" cy="606"/>
          </a:xfrm>
        </p:grpSpPr>
        <p:grpSp>
          <p:nvGrpSpPr>
            <p:cNvPr id="41" name="组合 40"/>
            <p:cNvGrpSpPr/>
            <p:nvPr/>
          </p:nvGrpSpPr>
          <p:grpSpPr>
            <a:xfrm>
              <a:off x="21" y="1033"/>
              <a:ext cx="1091" cy="415"/>
              <a:chOff x="3588469" y="123478"/>
              <a:chExt cx="1964109" cy="892522"/>
            </a:xfrm>
          </p:grpSpPr>
          <p:cxnSp>
            <p:nvCxnSpPr>
              <p:cNvPr id="42" name="直接连接符 41"/>
              <p:cNvCxnSpPr/>
              <p:nvPr/>
            </p:nvCxnSpPr>
            <p:spPr>
              <a:xfrm>
                <a:off x="3588469" y="123478"/>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69" name="直接连接符 68"/>
              <p:cNvCxnSpPr/>
              <p:nvPr/>
            </p:nvCxnSpPr>
            <p:spPr>
              <a:xfrm>
                <a:off x="3594100" y="254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0" name="直接连接符 69"/>
              <p:cNvCxnSpPr/>
              <p:nvPr/>
            </p:nvCxnSpPr>
            <p:spPr>
              <a:xfrm>
                <a:off x="3594100" y="381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1" name="直接连接符 70"/>
              <p:cNvCxnSpPr/>
              <p:nvPr/>
            </p:nvCxnSpPr>
            <p:spPr>
              <a:xfrm>
                <a:off x="3594100" y="508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2" name="直接连接符 71"/>
              <p:cNvCxnSpPr/>
              <p:nvPr/>
            </p:nvCxnSpPr>
            <p:spPr>
              <a:xfrm>
                <a:off x="3594100" y="635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3" name="直接连接符 72"/>
              <p:cNvCxnSpPr/>
              <p:nvPr/>
            </p:nvCxnSpPr>
            <p:spPr>
              <a:xfrm>
                <a:off x="3594100" y="762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4" name="直接连接符 73"/>
              <p:cNvCxnSpPr/>
              <p:nvPr/>
            </p:nvCxnSpPr>
            <p:spPr>
              <a:xfrm>
                <a:off x="3594100" y="889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5" name="直接连接符 74"/>
              <p:cNvCxnSpPr/>
              <p:nvPr/>
            </p:nvCxnSpPr>
            <p:spPr>
              <a:xfrm>
                <a:off x="3594100" y="1016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sp>
          <p:nvSpPr>
            <p:cNvPr id="20" name="矩形 19"/>
            <p:cNvSpPr/>
            <p:nvPr/>
          </p:nvSpPr>
          <p:spPr>
            <a:xfrm>
              <a:off x="1109" y="968"/>
              <a:ext cx="5704" cy="606"/>
            </a:xfrm>
            <a:prstGeom prst="rect">
              <a:avLst/>
            </a:prstGeom>
          </p:spPr>
          <p:txBody>
            <a:bodyPr wrap="square">
              <a:spAutoFit/>
            </a:bodyPr>
            <a:lstStyle/>
            <a:p>
              <a:pPr lvl="0" eaLnBrk="0" hangingPunct="0"/>
              <a:r>
                <a:rPr lang="en-US" altLang="zh-CN" b="1" dirty="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5.2  </a:t>
              </a:r>
              <a:r>
                <a:rPr lang="zh-CN" altLang="en-US" b="1" dirty="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纸票的</a:t>
              </a:r>
              <a:r>
                <a:rPr lang="zh-CN" altLang="en-US" b="1" dirty="0">
                  <a:latin typeface="微软雅黑" panose="020B0503020204020204" pitchFamily="34" charset="-122"/>
                  <a:ea typeface="微软雅黑" panose="020B0503020204020204" pitchFamily="34" charset="-122"/>
                  <a:sym typeface="微软雅黑" panose="020B0503020204020204" pitchFamily="34" charset="-122"/>
                </a:rPr>
                <a:t>实物库存操作：移库</a:t>
              </a:r>
              <a:endParaRPr lang="en-US" altLang="zh-CN" b="1" dirty="0">
                <a:solidFill>
                  <a:schemeClr val="bg1">
                    <a:lumMod val="50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grpSp>
        <p:nvGrpSpPr>
          <p:cNvPr id="13" name="组合 12"/>
          <p:cNvGrpSpPr/>
          <p:nvPr/>
        </p:nvGrpSpPr>
        <p:grpSpPr>
          <a:xfrm>
            <a:off x="7189839" y="766916"/>
            <a:ext cx="851719" cy="851719"/>
            <a:chOff x="9586452" y="1022555"/>
            <a:chExt cx="1135625" cy="1135625"/>
          </a:xfrm>
          <a:solidFill>
            <a:schemeClr val="tx1">
              <a:lumMod val="65000"/>
              <a:lumOff val="35000"/>
            </a:schemeClr>
          </a:solidFill>
        </p:grpSpPr>
        <p:sp>
          <p:nvSpPr>
            <p:cNvPr id="11" name="矩形 10"/>
            <p:cNvSpPr/>
            <p:nvPr/>
          </p:nvSpPr>
          <p:spPr>
            <a:xfrm>
              <a:off x="9586452" y="1194619"/>
              <a:ext cx="1135625" cy="73742"/>
            </a:xfrm>
            <a:prstGeom prst="rect">
              <a:avLst/>
            </a:prstGeom>
            <a:grp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12" name="矩形 11"/>
            <p:cNvSpPr/>
            <p:nvPr/>
          </p:nvSpPr>
          <p:spPr>
            <a:xfrm rot="5400000">
              <a:off x="10033820" y="1553497"/>
              <a:ext cx="1135625" cy="73742"/>
            </a:xfrm>
            <a:prstGeom prst="rect">
              <a:avLst/>
            </a:prstGeom>
            <a:grp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solidFill>
                  <a:schemeClr val="tx1">
                    <a:lumMod val="65000"/>
                    <a:lumOff val="35000"/>
                  </a:schemeClr>
                </a:solidFill>
                <a:latin typeface="微软雅黑" panose="020B0503020204020204" pitchFamily="34" charset="-122"/>
                <a:ea typeface="微软雅黑" panose="020B0503020204020204" pitchFamily="34" charset="-122"/>
              </a:endParaRPr>
            </a:p>
          </p:txBody>
        </p:sp>
      </p:grpSp>
      <p:sp>
        <p:nvSpPr>
          <p:cNvPr id="15" name="文本框 14"/>
          <p:cNvSpPr txBox="1"/>
          <p:nvPr/>
        </p:nvSpPr>
        <p:spPr>
          <a:xfrm>
            <a:off x="4690110" y="2072005"/>
            <a:ext cx="2882900" cy="840105"/>
          </a:xfrm>
          <a:prstGeom prst="rect">
            <a:avLst/>
          </a:prstGeom>
          <a:noFill/>
        </p:spPr>
        <p:txBody>
          <a:bodyPr wrap="square" rtlCol="0">
            <a:spAutoFit/>
          </a:bodyPr>
          <a:lstStyle/>
          <a:p>
            <a:pPr eaLnBrk="0" hangingPunct="0"/>
            <a:r>
              <a:rPr lang="zh-CN" altLang="en-US" sz="1600" b="1" dirty="0">
                <a:solidFill>
                  <a:srgbClr val="002060"/>
                </a:solidFill>
                <a:ea typeface="微软雅黑" panose="020B0503020204020204" pitchFamily="34" charset="-122"/>
                <a:sym typeface="微软雅黑" panose="020B0503020204020204" pitchFamily="34" charset="-122"/>
              </a:rPr>
              <a:t>根据各行的库存管理需要在同一法人的机构间进行库存移库操作。</a:t>
            </a:r>
            <a:endParaRPr lang="zh-CN" altLang="en-US" sz="1600" dirty="0" smtClean="0">
              <a:solidFill>
                <a:schemeClr val="tx1">
                  <a:lumMod val="65000"/>
                  <a:lumOff val="35000"/>
                </a:schemeClr>
              </a:solidFill>
              <a:latin typeface="微软雅黑" panose="020B0503020204020204" pitchFamily="34" charset="-122"/>
              <a:ea typeface="微软雅黑" panose="020B0503020204020204" pitchFamily="34" charset="-122"/>
            </a:endParaRPr>
          </a:p>
        </p:txBody>
      </p:sp>
      <p:cxnSp>
        <p:nvCxnSpPr>
          <p:cNvPr id="17" name="直接连接符 16"/>
          <p:cNvCxnSpPr/>
          <p:nvPr/>
        </p:nvCxnSpPr>
        <p:spPr>
          <a:xfrm>
            <a:off x="4689987" y="1929478"/>
            <a:ext cx="2223320" cy="22123"/>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2" name="文本框 1"/>
          <p:cNvSpPr txBox="1"/>
          <p:nvPr/>
        </p:nvSpPr>
        <p:spPr>
          <a:xfrm>
            <a:off x="4690110" y="3189605"/>
            <a:ext cx="2882265" cy="596265"/>
          </a:xfrm>
          <a:prstGeom prst="rect">
            <a:avLst/>
          </a:prstGeom>
          <a:noFill/>
        </p:spPr>
        <p:txBody>
          <a:bodyPr wrap="square" rtlCol="0">
            <a:spAutoFit/>
          </a:bodyPr>
          <a:lstStyle/>
          <a:p>
            <a:pPr algn="l" eaLnBrk="0" hangingPunct="0"/>
            <a:r>
              <a:rPr lang="zh-CN" altLang="en-US" sz="1600" b="1" dirty="0">
                <a:solidFill>
                  <a:srgbClr val="002060"/>
                </a:solidFill>
                <a:ea typeface="微软雅黑" panose="020B0503020204020204" pitchFamily="34" charset="-122"/>
                <a:sym typeface="微软雅黑" panose="020B0503020204020204" pitchFamily="34" charset="-122"/>
              </a:rPr>
              <a:t>与初始权属登记同为贴现登记后的业务流程，但相互独立。</a:t>
            </a:r>
            <a:endParaRPr lang="zh-CN" altLang="en-US" sz="1600" b="1" dirty="0">
              <a:solidFill>
                <a:srgbClr val="002060"/>
              </a:solidFill>
              <a:ea typeface="微软雅黑" panose="020B0503020204020204" pitchFamily="34" charset="-122"/>
            </a:endParaRPr>
          </a:p>
        </p:txBody>
      </p:sp>
      <p:pic>
        <p:nvPicPr>
          <p:cNvPr id="3" name="图片 2" descr="C:\Users\akazaM\Desktop\b0660f963b91e02bfa4da76e2ecfc900.jpgb0660f963b91e02bfa4da76e2ecfc900"/>
          <p:cNvPicPr>
            <a:picLocks noChangeAspect="1"/>
          </p:cNvPicPr>
          <p:nvPr/>
        </p:nvPicPr>
        <p:blipFill>
          <a:blip r:embed="rId1" cstate="print"/>
          <a:srcRect/>
          <a:stretch>
            <a:fillRect/>
          </a:stretch>
        </p:blipFill>
        <p:spPr>
          <a:xfrm>
            <a:off x="903962" y="1858450"/>
            <a:ext cx="3063240" cy="204279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组合 15"/>
          <p:cNvGrpSpPr/>
          <p:nvPr/>
        </p:nvGrpSpPr>
        <p:grpSpPr>
          <a:xfrm>
            <a:off x="13335" y="461645"/>
            <a:ext cx="4845685" cy="384810"/>
            <a:chOff x="21" y="968"/>
            <a:chExt cx="7631" cy="606"/>
          </a:xfrm>
        </p:grpSpPr>
        <p:grpSp>
          <p:nvGrpSpPr>
            <p:cNvPr id="41" name="组合 40"/>
            <p:cNvGrpSpPr/>
            <p:nvPr/>
          </p:nvGrpSpPr>
          <p:grpSpPr>
            <a:xfrm>
              <a:off x="21" y="1033"/>
              <a:ext cx="1091" cy="415"/>
              <a:chOff x="3588469" y="123478"/>
              <a:chExt cx="1964109" cy="892522"/>
            </a:xfrm>
          </p:grpSpPr>
          <p:cxnSp>
            <p:nvCxnSpPr>
              <p:cNvPr id="42" name="直接连接符 41"/>
              <p:cNvCxnSpPr/>
              <p:nvPr/>
            </p:nvCxnSpPr>
            <p:spPr>
              <a:xfrm>
                <a:off x="3588469" y="123478"/>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69" name="直接连接符 68"/>
              <p:cNvCxnSpPr/>
              <p:nvPr/>
            </p:nvCxnSpPr>
            <p:spPr>
              <a:xfrm>
                <a:off x="3594100" y="254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0" name="直接连接符 69"/>
              <p:cNvCxnSpPr/>
              <p:nvPr/>
            </p:nvCxnSpPr>
            <p:spPr>
              <a:xfrm>
                <a:off x="3594100" y="381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1" name="直接连接符 70"/>
              <p:cNvCxnSpPr/>
              <p:nvPr/>
            </p:nvCxnSpPr>
            <p:spPr>
              <a:xfrm>
                <a:off x="3594100" y="508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2" name="直接连接符 71"/>
              <p:cNvCxnSpPr/>
              <p:nvPr/>
            </p:nvCxnSpPr>
            <p:spPr>
              <a:xfrm>
                <a:off x="3594100" y="635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3" name="直接连接符 72"/>
              <p:cNvCxnSpPr/>
              <p:nvPr/>
            </p:nvCxnSpPr>
            <p:spPr>
              <a:xfrm>
                <a:off x="3594100" y="762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4" name="直接连接符 73"/>
              <p:cNvCxnSpPr/>
              <p:nvPr/>
            </p:nvCxnSpPr>
            <p:spPr>
              <a:xfrm>
                <a:off x="3594100" y="889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5" name="直接连接符 74"/>
              <p:cNvCxnSpPr/>
              <p:nvPr/>
            </p:nvCxnSpPr>
            <p:spPr>
              <a:xfrm>
                <a:off x="3594100" y="1016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sp>
          <p:nvSpPr>
            <p:cNvPr id="20" name="矩形 19"/>
            <p:cNvSpPr/>
            <p:nvPr/>
          </p:nvSpPr>
          <p:spPr>
            <a:xfrm>
              <a:off x="1109" y="968"/>
              <a:ext cx="6543" cy="606"/>
            </a:xfrm>
            <a:prstGeom prst="rect">
              <a:avLst/>
            </a:prstGeom>
          </p:spPr>
          <p:txBody>
            <a:bodyPr wrap="square">
              <a:spAutoFit/>
            </a:bodyPr>
            <a:lstStyle/>
            <a:p>
              <a:pPr lvl="0" eaLnBrk="0" hangingPunct="0"/>
              <a:r>
                <a:rPr lang="en-US" altLang="zh-CN" b="1" dirty="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5.3 </a:t>
              </a:r>
              <a:r>
                <a:rPr lang="zh-CN" altLang="en-US" b="1" dirty="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纸票的</a:t>
              </a:r>
              <a:r>
                <a:rPr lang="zh-CN" altLang="en-US" b="1" dirty="0">
                  <a:latin typeface="微软雅黑" panose="020B0503020204020204" pitchFamily="34" charset="-122"/>
                  <a:ea typeface="微软雅黑" panose="020B0503020204020204" pitchFamily="34" charset="-122"/>
                  <a:sym typeface="微软雅黑" panose="020B0503020204020204" pitchFamily="34" charset="-122"/>
                </a:rPr>
                <a:t>实物库存处理：保管要求</a:t>
              </a:r>
              <a:endParaRPr lang="zh-CN" altLang="en-US" dirty="0">
                <a:solidFill>
                  <a:schemeClr val="bg1">
                    <a:lumMod val="50000"/>
                  </a:schemeClr>
                </a:solidFill>
                <a:latin typeface="微软雅黑" panose="020B0503020204020204" pitchFamily="34" charset="-122"/>
                <a:ea typeface="微软雅黑" panose="020B0503020204020204" pitchFamily="34" charset="-122"/>
              </a:endParaRPr>
            </a:p>
          </p:txBody>
        </p:sp>
      </p:grpSp>
      <p:sp>
        <p:nvSpPr>
          <p:cNvPr id="99334" name="矩形 4"/>
          <p:cNvSpPr/>
          <p:nvPr/>
        </p:nvSpPr>
        <p:spPr>
          <a:xfrm>
            <a:off x="1156335" y="1191895"/>
            <a:ext cx="6988175" cy="1027430"/>
          </a:xfrm>
          <a:prstGeom prst="rect">
            <a:avLst/>
          </a:prstGeom>
          <a:noFill/>
          <a:ln w="9525">
            <a:noFill/>
          </a:ln>
        </p:spPr>
        <p:txBody>
          <a:bodyPr wrap="square">
            <a:spAutoFit/>
          </a:bodyPr>
          <a:lstStyle/>
          <a:p>
            <a:pPr marL="342900" lvl="0" indent="-342900" eaLnBrk="0" hangingPunct="0">
              <a:buFont typeface="Wingdings" panose="05000000000000000000" charset="0"/>
              <a:buChar char="ü"/>
            </a:pPr>
            <a:r>
              <a:rPr lang="zh-CN" altLang="en-US" sz="2000" b="1" dirty="0">
                <a:solidFill>
                  <a:srgbClr val="002060"/>
                </a:solidFill>
                <a:latin typeface="Arial" panose="020B0604020202020204" pitchFamily="34" charset="0"/>
                <a:ea typeface="微软雅黑" panose="020B0503020204020204" pitchFamily="34" charset="-122"/>
                <a:sym typeface="微软雅黑" panose="020B0503020204020204" pitchFamily="34" charset="-122"/>
              </a:rPr>
              <a:t>票据实物应比照有价单证进行库存管理。票据保管机构应严格执行库房布防要求，设立必要的物理条件用于保管票据实物，实现对票据实物的全程监控管理。</a:t>
            </a:r>
            <a:endParaRPr lang="zh-CN" altLang="en-US" sz="2000" b="1" dirty="0">
              <a:solidFill>
                <a:srgbClr val="002060"/>
              </a:solidFill>
              <a:latin typeface="Arial" panose="020B0604020202020204" pitchFamily="34" charset="0"/>
              <a:ea typeface="微软雅黑" panose="020B0503020204020204" pitchFamily="34" charset="-122"/>
              <a:sym typeface="微软雅黑" panose="020B0503020204020204" pitchFamily="34" charset="-122"/>
            </a:endParaRPr>
          </a:p>
        </p:txBody>
      </p:sp>
      <p:sp>
        <p:nvSpPr>
          <p:cNvPr id="99341" name="矩形 4"/>
          <p:cNvSpPr/>
          <p:nvPr/>
        </p:nvSpPr>
        <p:spPr>
          <a:xfrm>
            <a:off x="1156335" y="2389505"/>
            <a:ext cx="6988175" cy="1027430"/>
          </a:xfrm>
          <a:prstGeom prst="rect">
            <a:avLst/>
          </a:prstGeom>
          <a:noFill/>
          <a:ln w="9525">
            <a:noFill/>
          </a:ln>
        </p:spPr>
        <p:txBody>
          <a:bodyPr wrap="square">
            <a:spAutoFit/>
          </a:bodyPr>
          <a:lstStyle/>
          <a:p>
            <a:pPr marL="342900" lvl="0" indent="-342900" eaLnBrk="0" hangingPunct="0">
              <a:buFont typeface="Wingdings" panose="05000000000000000000" charset="0"/>
              <a:buChar char="ü"/>
            </a:pPr>
            <a:r>
              <a:rPr lang="zh-CN" altLang="en-US" sz="2000" b="1" dirty="0">
                <a:solidFill>
                  <a:srgbClr val="002060"/>
                </a:solidFill>
                <a:latin typeface="Arial" panose="020B0604020202020204" pitchFamily="34" charset="0"/>
                <a:ea typeface="微软雅黑" panose="020B0503020204020204" pitchFamily="34" charset="-122"/>
                <a:sym typeface="微软雅黑" panose="020B0503020204020204" pitchFamily="34" charset="-122"/>
              </a:rPr>
              <a:t>票据保管机构需指定双人作为票据保管员负责票据实物库房的日间管理。票据保管员应在监控摄像范围内办理票据实物的出入库、交接等业务操作。</a:t>
            </a:r>
            <a:endParaRPr lang="zh-CN" altLang="en-US" sz="2000" b="1" dirty="0">
              <a:solidFill>
                <a:srgbClr val="002060"/>
              </a:solidFill>
              <a:latin typeface="Arial" panose="020B0604020202020204" pitchFamily="34" charset="0"/>
              <a:ea typeface="微软雅黑" panose="020B0503020204020204" pitchFamily="34" charset="-122"/>
              <a:sym typeface="微软雅黑" panose="020B0503020204020204" pitchFamily="34" charset="-122"/>
            </a:endParaRPr>
          </a:p>
        </p:txBody>
      </p:sp>
      <p:sp>
        <p:nvSpPr>
          <p:cNvPr id="99343" name="矩形 4"/>
          <p:cNvSpPr/>
          <p:nvPr/>
        </p:nvSpPr>
        <p:spPr>
          <a:xfrm>
            <a:off x="1156335" y="3596005"/>
            <a:ext cx="7092950" cy="1332230"/>
          </a:xfrm>
          <a:prstGeom prst="rect">
            <a:avLst/>
          </a:prstGeom>
          <a:noFill/>
          <a:ln w="9525">
            <a:noFill/>
          </a:ln>
        </p:spPr>
        <p:txBody>
          <a:bodyPr wrap="square">
            <a:spAutoFit/>
          </a:bodyPr>
          <a:lstStyle/>
          <a:p>
            <a:pPr marL="342900" lvl="0" indent="-342900" eaLnBrk="0" hangingPunct="0">
              <a:buFont typeface="Wingdings" panose="05000000000000000000" charset="0"/>
              <a:buChar char="ü"/>
            </a:pPr>
            <a:r>
              <a:rPr lang="zh-CN" altLang="en-US" sz="2000" b="1" dirty="0">
                <a:solidFill>
                  <a:srgbClr val="002060"/>
                </a:solidFill>
                <a:latin typeface="Arial" panose="020B0604020202020204" pitchFamily="34" charset="0"/>
                <a:ea typeface="微软雅黑" panose="020B0503020204020204" pitchFamily="34" charset="-122"/>
                <a:sym typeface="微软雅黑" panose="020B0503020204020204" pitchFamily="34" charset="-122"/>
              </a:rPr>
              <a:t>办理库存移库、保证增信、实物确认业务时，应采取双人送（取）票或其他安全的方式移送票据实物。票据实物的移入或移出办理机构应根据票交所系统中的库存移入或移出票据清单，做好票据实物的出入库。。</a:t>
            </a:r>
            <a:endParaRPr lang="zh-CN" altLang="en-US" sz="2000" b="1" dirty="0">
              <a:solidFill>
                <a:srgbClr val="002060"/>
              </a:solidFill>
              <a:latin typeface="Arial" panose="020B0604020202020204" pitchFamily="34" charset="0"/>
              <a:ea typeface="微软雅黑" panose="020B0503020204020204" pitchFamily="34" charset="-122"/>
              <a:sym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组合 15"/>
          <p:cNvGrpSpPr/>
          <p:nvPr/>
        </p:nvGrpSpPr>
        <p:grpSpPr>
          <a:xfrm>
            <a:off x="13335" y="461645"/>
            <a:ext cx="3139440" cy="384810"/>
            <a:chOff x="21" y="968"/>
            <a:chExt cx="4944" cy="606"/>
          </a:xfrm>
        </p:grpSpPr>
        <p:grpSp>
          <p:nvGrpSpPr>
            <p:cNvPr id="41" name="组合 40"/>
            <p:cNvGrpSpPr/>
            <p:nvPr/>
          </p:nvGrpSpPr>
          <p:grpSpPr>
            <a:xfrm>
              <a:off x="21" y="1033"/>
              <a:ext cx="1091" cy="415"/>
              <a:chOff x="3588469" y="123478"/>
              <a:chExt cx="1964109" cy="892522"/>
            </a:xfrm>
          </p:grpSpPr>
          <p:cxnSp>
            <p:nvCxnSpPr>
              <p:cNvPr id="42" name="直接连接符 41"/>
              <p:cNvCxnSpPr/>
              <p:nvPr/>
            </p:nvCxnSpPr>
            <p:spPr>
              <a:xfrm>
                <a:off x="3588469" y="123478"/>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69" name="直接连接符 68"/>
              <p:cNvCxnSpPr/>
              <p:nvPr/>
            </p:nvCxnSpPr>
            <p:spPr>
              <a:xfrm>
                <a:off x="3594100" y="254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0" name="直接连接符 69"/>
              <p:cNvCxnSpPr/>
              <p:nvPr/>
            </p:nvCxnSpPr>
            <p:spPr>
              <a:xfrm>
                <a:off x="3594100" y="381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1" name="直接连接符 70"/>
              <p:cNvCxnSpPr/>
              <p:nvPr/>
            </p:nvCxnSpPr>
            <p:spPr>
              <a:xfrm>
                <a:off x="3594100" y="508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2" name="直接连接符 71"/>
              <p:cNvCxnSpPr/>
              <p:nvPr/>
            </p:nvCxnSpPr>
            <p:spPr>
              <a:xfrm>
                <a:off x="3594100" y="635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3" name="直接连接符 72"/>
              <p:cNvCxnSpPr/>
              <p:nvPr/>
            </p:nvCxnSpPr>
            <p:spPr>
              <a:xfrm>
                <a:off x="3594100" y="762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4" name="直接连接符 73"/>
              <p:cNvCxnSpPr/>
              <p:nvPr/>
            </p:nvCxnSpPr>
            <p:spPr>
              <a:xfrm>
                <a:off x="3594100" y="889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5" name="直接连接符 74"/>
              <p:cNvCxnSpPr/>
              <p:nvPr/>
            </p:nvCxnSpPr>
            <p:spPr>
              <a:xfrm>
                <a:off x="3594100" y="1016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sp>
          <p:nvSpPr>
            <p:cNvPr id="20" name="矩形 19"/>
            <p:cNvSpPr/>
            <p:nvPr/>
          </p:nvSpPr>
          <p:spPr>
            <a:xfrm>
              <a:off x="1109" y="968"/>
              <a:ext cx="3856" cy="606"/>
            </a:xfrm>
            <a:prstGeom prst="rect">
              <a:avLst/>
            </a:prstGeom>
          </p:spPr>
          <p:txBody>
            <a:bodyPr wrap="square">
              <a:spAutoFit/>
            </a:bodyPr>
            <a:lstStyle/>
            <a:p>
              <a:pPr lvl="0" eaLnBrk="0" hangingPunct="0"/>
              <a:r>
                <a:rPr lang="en-US" altLang="zh-CN" b="1" dirty="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8. </a:t>
              </a:r>
              <a:r>
                <a:rPr lang="zh-CN" altLang="en-US" b="1" dirty="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票据</a:t>
              </a:r>
              <a:r>
                <a:rPr lang="zh-CN" altLang="en-US" b="1" dirty="0">
                  <a:latin typeface="微软雅黑" panose="020B0503020204020204" pitchFamily="34" charset="-122"/>
                  <a:ea typeface="微软雅黑" panose="020B0503020204020204" pitchFamily="34" charset="-122"/>
                  <a:sym typeface="微软雅黑" panose="020B0503020204020204" pitchFamily="34" charset="-122"/>
                </a:rPr>
                <a:t>的</a:t>
              </a:r>
              <a:r>
                <a:rPr lang="zh-CN" altLang="en-US" b="1" dirty="0" smtClean="0">
                  <a:latin typeface="微软雅黑" panose="020B0503020204020204" pitchFamily="34" charset="-122"/>
                  <a:ea typeface="微软雅黑" panose="020B0503020204020204" pitchFamily="34" charset="-122"/>
                  <a:sym typeface="微软雅黑" panose="020B0503020204020204" pitchFamily="34" charset="-122"/>
                </a:rPr>
                <a:t>付款业务</a:t>
              </a:r>
              <a:endParaRPr lang="zh-CN" altLang="en-US" dirty="0">
                <a:solidFill>
                  <a:schemeClr val="bg1">
                    <a:lumMod val="50000"/>
                  </a:schemeClr>
                </a:solidFill>
                <a:latin typeface="微软雅黑" panose="020B0503020204020204" pitchFamily="34" charset="-122"/>
                <a:ea typeface="微软雅黑" panose="020B0503020204020204" pitchFamily="34" charset="-122"/>
              </a:endParaRPr>
            </a:p>
          </p:txBody>
        </p:sp>
      </p:grpSp>
      <p:sp>
        <p:nvSpPr>
          <p:cNvPr id="101379" name="TextBox 16"/>
          <p:cNvSpPr/>
          <p:nvPr/>
        </p:nvSpPr>
        <p:spPr>
          <a:xfrm>
            <a:off x="1157302" y="1008752"/>
            <a:ext cx="696913" cy="646112"/>
          </a:xfrm>
          <a:prstGeom prst="rect">
            <a:avLst/>
          </a:prstGeom>
          <a:noFill/>
          <a:ln w="9525">
            <a:noFill/>
          </a:ln>
        </p:spPr>
        <p:txBody>
          <a:bodyPr wrap="none">
            <a:spAutoFit/>
          </a:bodyPr>
          <a:lstStyle>
            <a:defPPr>
              <a:defRPr lang="zh-CN"/>
            </a:defPPr>
            <a:lvl1pPr marL="0" lvl="0"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ea typeface="宋体" panose="02010600030101010101" pitchFamily="2" charset="-122"/>
              </a:defRPr>
            </a:lvl2pPr>
            <a:lvl3pPr marL="914400" lvl="2"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ea typeface="宋体" panose="02010600030101010101" pitchFamily="2" charset="-122"/>
              </a:defRPr>
            </a:lvl3pPr>
            <a:lvl4pPr marL="1371600" lvl="3"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ea typeface="宋体" panose="02010600030101010101" pitchFamily="2" charset="-122"/>
              </a:defRPr>
            </a:lvl4pPr>
            <a:lvl5pPr marL="1828800" lvl="4"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ea typeface="宋体" panose="02010600030101010101" pitchFamily="2" charset="-122"/>
              </a:defRPr>
            </a:lvl5pPr>
            <a:lvl6pPr marL="2286000" lvl="5"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ea typeface="宋体" panose="02010600030101010101" pitchFamily="2" charset="-122"/>
              </a:defRPr>
            </a:lvl6pPr>
            <a:lvl7pPr marL="2743200" lvl="6"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ea typeface="宋体" panose="02010600030101010101" pitchFamily="2" charset="-122"/>
              </a:defRPr>
            </a:lvl7pPr>
            <a:lvl8pPr marL="3200400" lvl="7"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ea typeface="宋体" panose="02010600030101010101" pitchFamily="2" charset="-122"/>
              </a:defRPr>
            </a:lvl8pPr>
            <a:lvl9pPr marL="3657600" lvl="8"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ea typeface="宋体" panose="02010600030101010101" pitchFamily="2" charset="-122"/>
              </a:defRPr>
            </a:lvl9pPr>
          </a:lstStyle>
          <a:p>
            <a:pPr lvl="0" eaLnBrk="0" hangingPunct="0"/>
            <a:r>
              <a:rPr lang="en-US" altLang="zh-CN" sz="3600" b="1" dirty="0">
                <a:solidFill>
                  <a:schemeClr val="accent1"/>
                </a:solidFill>
                <a:latin typeface="Arial" panose="020B0604020202020204" pitchFamily="34" charset="0"/>
                <a:ea typeface="宋体" panose="02010600030101010101" pitchFamily="2" charset="-122"/>
                <a:sym typeface="Arial" panose="020B0604020202020204" pitchFamily="34" charset="0"/>
              </a:rPr>
              <a:t>01</a:t>
            </a:r>
            <a:endParaRPr lang="zh-CN" altLang="en-US" dirty="0">
              <a:latin typeface="Calibri" panose="020F0502020204030204" charset="0"/>
              <a:ea typeface="宋体" panose="02010600030101010101" pitchFamily="2" charset="-122"/>
            </a:endParaRPr>
          </a:p>
        </p:txBody>
      </p:sp>
      <p:sp>
        <p:nvSpPr>
          <p:cNvPr id="101399" name="TextBox 18"/>
          <p:cNvSpPr/>
          <p:nvPr/>
        </p:nvSpPr>
        <p:spPr>
          <a:xfrm>
            <a:off x="2098675" y="1009015"/>
            <a:ext cx="6480810" cy="646430"/>
          </a:xfrm>
          <a:prstGeom prst="rect">
            <a:avLst/>
          </a:prstGeom>
          <a:noFill/>
          <a:ln w="9525">
            <a:noFill/>
          </a:ln>
        </p:spPr>
        <p:txBody>
          <a:bodyPr wrap="square">
            <a:spAutoFit/>
          </a:bodyPr>
          <a:lstStyle>
            <a:defPPr>
              <a:defRPr lang="zh-CN"/>
            </a:defPPr>
            <a:lvl1pPr marL="0" lvl="0"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ea typeface="宋体" panose="02010600030101010101" pitchFamily="2" charset="-122"/>
              </a:defRPr>
            </a:lvl2pPr>
            <a:lvl3pPr marL="914400" lvl="2"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ea typeface="宋体" panose="02010600030101010101" pitchFamily="2" charset="-122"/>
              </a:defRPr>
            </a:lvl3pPr>
            <a:lvl4pPr marL="1371600" lvl="3"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ea typeface="宋体" panose="02010600030101010101" pitchFamily="2" charset="-122"/>
              </a:defRPr>
            </a:lvl4pPr>
            <a:lvl5pPr marL="1828800" lvl="4"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ea typeface="宋体" panose="02010600030101010101" pitchFamily="2" charset="-122"/>
              </a:defRPr>
            </a:lvl5pPr>
            <a:lvl6pPr marL="2286000" lvl="5"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ea typeface="宋体" panose="02010600030101010101" pitchFamily="2" charset="-122"/>
              </a:defRPr>
            </a:lvl6pPr>
            <a:lvl7pPr marL="2743200" lvl="6"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ea typeface="宋体" panose="02010600030101010101" pitchFamily="2" charset="-122"/>
              </a:defRPr>
            </a:lvl7pPr>
            <a:lvl8pPr marL="3200400" lvl="7"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ea typeface="宋体" panose="02010600030101010101" pitchFamily="2" charset="-122"/>
              </a:defRPr>
            </a:lvl8pPr>
            <a:lvl9pPr marL="3657600" lvl="8"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ea typeface="宋体" panose="02010600030101010101" pitchFamily="2" charset="-122"/>
              </a:defRPr>
            </a:lvl9pPr>
          </a:lstStyle>
          <a:p>
            <a:pPr lvl="0"/>
            <a:r>
              <a:rPr lang="zh-CN" altLang="zh-CN" b="1" dirty="0" smtClean="0">
                <a:solidFill>
                  <a:srgbClr val="5C5C5C"/>
                </a:solidFill>
                <a:ea typeface="微软雅黑" panose="020B0503020204020204" pitchFamily="34" charset="-122"/>
                <a:sym typeface="Arial" panose="020B0604020202020204" pitchFamily="34" charset="0"/>
              </a:rPr>
              <a:t>票据到期日，票交所系统自动向付款行或付款人开户行发起提示付款申请。</a:t>
            </a:r>
            <a:endParaRPr lang="zh-CN" altLang="zh-CN" b="1" dirty="0">
              <a:solidFill>
                <a:srgbClr val="5C5C5C"/>
              </a:solidFill>
              <a:ea typeface="微软雅黑" panose="020B0503020204020204" pitchFamily="34" charset="-122"/>
              <a:sym typeface="Arial" panose="020B0604020202020204" pitchFamily="34" charset="0"/>
            </a:endParaRPr>
          </a:p>
        </p:txBody>
      </p:sp>
      <p:sp>
        <p:nvSpPr>
          <p:cNvPr id="101381" name="TextBox 20"/>
          <p:cNvSpPr/>
          <p:nvPr/>
        </p:nvSpPr>
        <p:spPr>
          <a:xfrm>
            <a:off x="1156032" y="1809457"/>
            <a:ext cx="696913" cy="646113"/>
          </a:xfrm>
          <a:prstGeom prst="rect">
            <a:avLst/>
          </a:prstGeom>
          <a:noFill/>
          <a:ln w="9525">
            <a:noFill/>
          </a:ln>
        </p:spPr>
        <p:txBody>
          <a:bodyPr wrap="none">
            <a:spAutoFit/>
          </a:bodyPr>
          <a:lstStyle>
            <a:defPPr>
              <a:defRPr lang="zh-CN"/>
            </a:defPPr>
            <a:lvl1pPr marL="0" lvl="0"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ea typeface="宋体" panose="02010600030101010101" pitchFamily="2" charset="-122"/>
              </a:defRPr>
            </a:lvl2pPr>
            <a:lvl3pPr marL="914400" lvl="2"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ea typeface="宋体" panose="02010600030101010101" pitchFamily="2" charset="-122"/>
              </a:defRPr>
            </a:lvl3pPr>
            <a:lvl4pPr marL="1371600" lvl="3"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ea typeface="宋体" panose="02010600030101010101" pitchFamily="2" charset="-122"/>
              </a:defRPr>
            </a:lvl4pPr>
            <a:lvl5pPr marL="1828800" lvl="4"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ea typeface="宋体" panose="02010600030101010101" pitchFamily="2" charset="-122"/>
              </a:defRPr>
            </a:lvl5pPr>
            <a:lvl6pPr marL="2286000" lvl="5"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ea typeface="宋体" panose="02010600030101010101" pitchFamily="2" charset="-122"/>
              </a:defRPr>
            </a:lvl6pPr>
            <a:lvl7pPr marL="2743200" lvl="6"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ea typeface="宋体" panose="02010600030101010101" pitchFamily="2" charset="-122"/>
              </a:defRPr>
            </a:lvl7pPr>
            <a:lvl8pPr marL="3200400" lvl="7"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ea typeface="宋体" panose="02010600030101010101" pitchFamily="2" charset="-122"/>
              </a:defRPr>
            </a:lvl8pPr>
            <a:lvl9pPr marL="3657600" lvl="8"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ea typeface="宋体" panose="02010600030101010101" pitchFamily="2" charset="-122"/>
              </a:defRPr>
            </a:lvl9pPr>
          </a:lstStyle>
          <a:p>
            <a:pPr lvl="0" eaLnBrk="0" hangingPunct="0"/>
            <a:r>
              <a:rPr lang="en-US" altLang="zh-CN" sz="3600" b="1" dirty="0">
                <a:solidFill>
                  <a:schemeClr val="accent2"/>
                </a:solidFill>
                <a:latin typeface="Arial" panose="020B0604020202020204" pitchFamily="34" charset="0"/>
                <a:ea typeface="宋体" panose="02010600030101010101" pitchFamily="2" charset="-122"/>
                <a:sym typeface="Arial" panose="020B0604020202020204" pitchFamily="34" charset="0"/>
              </a:rPr>
              <a:t>02</a:t>
            </a:r>
            <a:endParaRPr lang="zh-CN" altLang="en-US" dirty="0">
              <a:latin typeface="Calibri" panose="020F0502020204030204" charset="0"/>
              <a:ea typeface="宋体" panose="02010600030101010101" pitchFamily="2" charset="-122"/>
            </a:endParaRPr>
          </a:p>
        </p:txBody>
      </p:sp>
      <p:sp>
        <p:nvSpPr>
          <p:cNvPr id="101382" name="TextBox 24"/>
          <p:cNvSpPr/>
          <p:nvPr/>
        </p:nvSpPr>
        <p:spPr>
          <a:xfrm>
            <a:off x="1156032" y="2717359"/>
            <a:ext cx="698500" cy="646113"/>
          </a:xfrm>
          <a:prstGeom prst="rect">
            <a:avLst/>
          </a:prstGeom>
          <a:noFill/>
          <a:ln w="9525">
            <a:noFill/>
          </a:ln>
        </p:spPr>
        <p:txBody>
          <a:bodyPr wrap="none">
            <a:spAutoFit/>
          </a:bodyPr>
          <a:lstStyle>
            <a:defPPr>
              <a:defRPr lang="zh-CN"/>
            </a:defPPr>
            <a:lvl1pPr marL="0" lvl="0"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ea typeface="宋体" panose="02010600030101010101" pitchFamily="2" charset="-122"/>
              </a:defRPr>
            </a:lvl2pPr>
            <a:lvl3pPr marL="914400" lvl="2"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ea typeface="宋体" panose="02010600030101010101" pitchFamily="2" charset="-122"/>
              </a:defRPr>
            </a:lvl3pPr>
            <a:lvl4pPr marL="1371600" lvl="3"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ea typeface="宋体" panose="02010600030101010101" pitchFamily="2" charset="-122"/>
              </a:defRPr>
            </a:lvl4pPr>
            <a:lvl5pPr marL="1828800" lvl="4"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ea typeface="宋体" panose="02010600030101010101" pitchFamily="2" charset="-122"/>
              </a:defRPr>
            </a:lvl5pPr>
            <a:lvl6pPr marL="2286000" lvl="5"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ea typeface="宋体" panose="02010600030101010101" pitchFamily="2" charset="-122"/>
              </a:defRPr>
            </a:lvl6pPr>
            <a:lvl7pPr marL="2743200" lvl="6"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ea typeface="宋体" panose="02010600030101010101" pitchFamily="2" charset="-122"/>
              </a:defRPr>
            </a:lvl7pPr>
            <a:lvl8pPr marL="3200400" lvl="7"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ea typeface="宋体" panose="02010600030101010101" pitchFamily="2" charset="-122"/>
              </a:defRPr>
            </a:lvl8pPr>
            <a:lvl9pPr marL="3657600" lvl="8"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ea typeface="宋体" panose="02010600030101010101" pitchFamily="2" charset="-122"/>
              </a:defRPr>
            </a:lvl9pPr>
          </a:lstStyle>
          <a:p>
            <a:pPr lvl="0" eaLnBrk="0" hangingPunct="0"/>
            <a:r>
              <a:rPr lang="en-US" altLang="zh-CN" sz="3600" b="1" dirty="0">
                <a:solidFill>
                  <a:srgbClr val="339999"/>
                </a:solidFill>
                <a:latin typeface="Arial" panose="020B0604020202020204" pitchFamily="34" charset="0"/>
                <a:ea typeface="宋体" panose="02010600030101010101" pitchFamily="2" charset="-122"/>
                <a:sym typeface="Arial" panose="020B0604020202020204" pitchFamily="34" charset="0"/>
              </a:rPr>
              <a:t>03</a:t>
            </a:r>
            <a:endParaRPr lang="en-US" altLang="zh-CN" dirty="0">
              <a:latin typeface="Calibri" panose="020F0502020204030204" charset="0"/>
              <a:ea typeface="宋体" panose="02010600030101010101" pitchFamily="2" charset="-122"/>
            </a:endParaRPr>
          </a:p>
        </p:txBody>
      </p:sp>
      <p:sp>
        <p:nvSpPr>
          <p:cNvPr id="101397" name="TextBox 33"/>
          <p:cNvSpPr/>
          <p:nvPr/>
        </p:nvSpPr>
        <p:spPr>
          <a:xfrm>
            <a:off x="1990725" y="2125980"/>
            <a:ext cx="3482975" cy="236220"/>
          </a:xfrm>
          <a:prstGeom prst="rect">
            <a:avLst/>
          </a:prstGeom>
          <a:noFill/>
          <a:ln w="9525">
            <a:noFill/>
          </a:ln>
        </p:spPr>
        <p:txBody>
          <a:bodyPr wrap="none">
            <a:spAutoFit/>
          </a:bodyPr>
          <a:lstStyle>
            <a:defPPr>
              <a:defRPr lang="zh-CN"/>
            </a:defPPr>
            <a:lvl1pPr marL="0" lvl="0"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ea typeface="宋体" panose="02010600030101010101" pitchFamily="2" charset="-122"/>
              </a:defRPr>
            </a:lvl2pPr>
            <a:lvl3pPr marL="914400" lvl="2"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ea typeface="宋体" panose="02010600030101010101" pitchFamily="2" charset="-122"/>
              </a:defRPr>
            </a:lvl3pPr>
            <a:lvl4pPr marL="1371600" lvl="3"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ea typeface="宋体" panose="02010600030101010101" pitchFamily="2" charset="-122"/>
              </a:defRPr>
            </a:lvl4pPr>
            <a:lvl5pPr marL="1828800" lvl="4"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ea typeface="宋体" panose="02010600030101010101" pitchFamily="2" charset="-122"/>
              </a:defRPr>
            </a:lvl5pPr>
            <a:lvl6pPr marL="2286000" lvl="5"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ea typeface="宋体" panose="02010600030101010101" pitchFamily="2" charset="-122"/>
              </a:defRPr>
            </a:lvl6pPr>
            <a:lvl7pPr marL="2743200" lvl="6"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ea typeface="宋体" panose="02010600030101010101" pitchFamily="2" charset="-122"/>
              </a:defRPr>
            </a:lvl7pPr>
            <a:lvl8pPr marL="3200400" lvl="7"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ea typeface="宋体" panose="02010600030101010101" pitchFamily="2" charset="-122"/>
              </a:defRPr>
            </a:lvl8pPr>
            <a:lvl9pPr marL="3657600" lvl="8"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ea typeface="宋体" panose="02010600030101010101" pitchFamily="2" charset="-122"/>
              </a:defRPr>
            </a:lvl9pPr>
          </a:lstStyle>
          <a:p>
            <a:pPr lvl="0" eaLnBrk="0" hangingPunct="0"/>
            <a:endParaRPr lang="zh-CN" altLang="en-US" b="1" dirty="0">
              <a:solidFill>
                <a:srgbClr val="000000"/>
              </a:solidFill>
              <a:latin typeface="Calibri" panose="020F0502020204030204" charset="0"/>
              <a:ea typeface="微软雅黑" panose="020B0503020204020204" pitchFamily="34" charset="-122"/>
              <a:sym typeface="Calibri" panose="020F0502020204030204" charset="0"/>
            </a:endParaRPr>
          </a:p>
        </p:txBody>
      </p:sp>
      <p:sp>
        <p:nvSpPr>
          <p:cNvPr id="101384" name="TextBox 36"/>
          <p:cNvSpPr/>
          <p:nvPr/>
        </p:nvSpPr>
        <p:spPr>
          <a:xfrm>
            <a:off x="2062799" y="1919741"/>
            <a:ext cx="6264522" cy="648054"/>
          </a:xfrm>
          <a:prstGeom prst="rect">
            <a:avLst/>
          </a:prstGeom>
          <a:noFill/>
          <a:ln w="9525">
            <a:noFill/>
          </a:ln>
        </p:spPr>
        <p:txBody>
          <a:bodyPr wrap="square">
            <a:spAutoFit/>
          </a:bodyPr>
          <a:lstStyle>
            <a:defPPr>
              <a:defRPr lang="zh-CN"/>
            </a:defPPr>
            <a:lvl1pPr marL="0" lvl="0"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ea typeface="宋体" panose="02010600030101010101" pitchFamily="2" charset="-122"/>
              </a:defRPr>
            </a:lvl2pPr>
            <a:lvl3pPr marL="914400" lvl="2"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ea typeface="宋体" panose="02010600030101010101" pitchFamily="2" charset="-122"/>
              </a:defRPr>
            </a:lvl3pPr>
            <a:lvl4pPr marL="1371600" lvl="3"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ea typeface="宋体" panose="02010600030101010101" pitchFamily="2" charset="-122"/>
              </a:defRPr>
            </a:lvl4pPr>
            <a:lvl5pPr marL="1828800" lvl="4"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ea typeface="宋体" panose="02010600030101010101" pitchFamily="2" charset="-122"/>
              </a:defRPr>
            </a:lvl5pPr>
            <a:lvl6pPr marL="2286000" lvl="5"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ea typeface="宋体" panose="02010600030101010101" pitchFamily="2" charset="-122"/>
              </a:defRPr>
            </a:lvl6pPr>
            <a:lvl7pPr marL="2743200" lvl="6"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ea typeface="宋体" panose="02010600030101010101" pitchFamily="2" charset="-122"/>
              </a:defRPr>
            </a:lvl7pPr>
            <a:lvl8pPr marL="3200400" lvl="7"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ea typeface="宋体" panose="02010600030101010101" pitchFamily="2" charset="-122"/>
              </a:defRPr>
            </a:lvl8pPr>
            <a:lvl9pPr marL="3657600" lvl="8"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ea typeface="宋体" panose="02010600030101010101" pitchFamily="2" charset="-122"/>
              </a:defRPr>
            </a:lvl9pPr>
          </a:lstStyle>
          <a:p>
            <a:pPr lvl="0" eaLnBrk="0" hangingPunct="0"/>
            <a:r>
              <a:rPr lang="zh-CN" altLang="zh-CN" b="1" dirty="0" smtClean="0">
                <a:solidFill>
                  <a:srgbClr val="5C5C5C"/>
                </a:solidFill>
                <a:ea typeface="微软雅黑" panose="020B0503020204020204" pitchFamily="34" charset="-122"/>
                <a:sym typeface="Arial" panose="020B0604020202020204" pitchFamily="34" charset="0"/>
              </a:rPr>
              <a:t>未经付款确认的票据，付款行或付款人开户行应在提示付款当日进行应答。</a:t>
            </a:r>
            <a:endParaRPr lang="zh-CN" altLang="en-US" b="1" dirty="0">
              <a:solidFill>
                <a:srgbClr val="5C5C5C"/>
              </a:solidFill>
              <a:ea typeface="微软雅黑" panose="020B0503020204020204" pitchFamily="34" charset="-122"/>
              <a:sym typeface="Arial" panose="020B0604020202020204" pitchFamily="34" charset="0"/>
            </a:endParaRPr>
          </a:p>
        </p:txBody>
      </p:sp>
      <p:sp>
        <p:nvSpPr>
          <p:cNvPr id="101385" name="TextBox 24"/>
          <p:cNvSpPr/>
          <p:nvPr/>
        </p:nvSpPr>
        <p:spPr>
          <a:xfrm>
            <a:off x="1163652" y="3637547"/>
            <a:ext cx="690563" cy="639762"/>
          </a:xfrm>
          <a:prstGeom prst="rect">
            <a:avLst/>
          </a:prstGeom>
          <a:noFill/>
          <a:ln w="9525">
            <a:noFill/>
          </a:ln>
        </p:spPr>
        <p:txBody>
          <a:bodyPr wrap="none">
            <a:spAutoFit/>
          </a:bodyPr>
          <a:lstStyle>
            <a:defPPr>
              <a:defRPr lang="zh-CN"/>
            </a:defPPr>
            <a:lvl1pPr marL="0" lvl="0"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ea typeface="宋体" panose="02010600030101010101" pitchFamily="2" charset="-122"/>
              </a:defRPr>
            </a:lvl2pPr>
            <a:lvl3pPr marL="914400" lvl="2"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ea typeface="宋体" panose="02010600030101010101" pitchFamily="2" charset="-122"/>
              </a:defRPr>
            </a:lvl3pPr>
            <a:lvl4pPr marL="1371600" lvl="3"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ea typeface="宋体" panose="02010600030101010101" pitchFamily="2" charset="-122"/>
              </a:defRPr>
            </a:lvl4pPr>
            <a:lvl5pPr marL="1828800" lvl="4"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ea typeface="宋体" panose="02010600030101010101" pitchFamily="2" charset="-122"/>
              </a:defRPr>
            </a:lvl5pPr>
            <a:lvl6pPr marL="2286000" lvl="5"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ea typeface="宋体" panose="02010600030101010101" pitchFamily="2" charset="-122"/>
              </a:defRPr>
            </a:lvl6pPr>
            <a:lvl7pPr marL="2743200" lvl="6"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ea typeface="宋体" panose="02010600030101010101" pitchFamily="2" charset="-122"/>
              </a:defRPr>
            </a:lvl7pPr>
            <a:lvl8pPr marL="3200400" lvl="7"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ea typeface="宋体" panose="02010600030101010101" pitchFamily="2" charset="-122"/>
              </a:defRPr>
            </a:lvl8pPr>
            <a:lvl9pPr marL="3657600" lvl="8"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ea typeface="宋体" panose="02010600030101010101" pitchFamily="2" charset="-122"/>
              </a:defRPr>
            </a:lvl9pPr>
          </a:lstStyle>
          <a:p>
            <a:pPr lvl="0" eaLnBrk="0" hangingPunct="0"/>
            <a:r>
              <a:rPr lang="en-US" altLang="zh-CN" sz="3600" b="1" dirty="0">
                <a:solidFill>
                  <a:srgbClr val="F39C11"/>
                </a:solidFill>
                <a:latin typeface="Arial" panose="020B0604020202020204" pitchFamily="34" charset="0"/>
                <a:ea typeface="宋体" panose="02010600030101010101" pitchFamily="2" charset="-122"/>
                <a:sym typeface="Arial" panose="020B0604020202020204" pitchFamily="34" charset="0"/>
              </a:rPr>
              <a:t>0</a:t>
            </a:r>
            <a:r>
              <a:rPr lang="zh-CN" altLang="en-US" sz="3600" b="1" dirty="0">
                <a:solidFill>
                  <a:srgbClr val="F39C11"/>
                </a:solidFill>
                <a:latin typeface="Arial" panose="020B0604020202020204" pitchFamily="34" charset="0"/>
                <a:ea typeface="宋体" panose="02010600030101010101" pitchFamily="2" charset="-122"/>
                <a:sym typeface="Arial" panose="020B0604020202020204" pitchFamily="34" charset="0"/>
              </a:rPr>
              <a:t>4</a:t>
            </a:r>
            <a:endParaRPr lang="zh-CN" altLang="en-US" dirty="0">
              <a:latin typeface="Calibri" panose="020F0502020204030204" charset="0"/>
              <a:ea typeface="宋体" panose="02010600030101010101" pitchFamily="2" charset="-122"/>
            </a:endParaRPr>
          </a:p>
        </p:txBody>
      </p:sp>
      <p:grpSp>
        <p:nvGrpSpPr>
          <p:cNvPr id="101386" name="Group 21"/>
          <p:cNvGrpSpPr/>
          <p:nvPr/>
        </p:nvGrpSpPr>
        <p:grpSpPr>
          <a:xfrm>
            <a:off x="2062812" y="2716797"/>
            <a:ext cx="6516087" cy="646331"/>
            <a:chOff x="0" y="120155"/>
            <a:chExt cx="2136838" cy="1010734"/>
          </a:xfrm>
        </p:grpSpPr>
        <p:sp>
          <p:nvSpPr>
            <p:cNvPr id="101395" name="TextBox 33"/>
            <p:cNvSpPr/>
            <p:nvPr/>
          </p:nvSpPr>
          <p:spPr>
            <a:xfrm>
              <a:off x="0" y="120155"/>
              <a:ext cx="2136838" cy="1010734"/>
            </a:xfrm>
            <a:prstGeom prst="rect">
              <a:avLst/>
            </a:prstGeom>
            <a:noFill/>
            <a:ln w="9525">
              <a:noFill/>
            </a:ln>
          </p:spPr>
          <p:txBody>
            <a:bodyPr wrap="square">
              <a:spAutoFit/>
            </a:bodyPr>
            <a:lstStyle>
              <a:defPPr>
                <a:defRPr lang="zh-CN"/>
              </a:defPPr>
              <a:lvl1pPr marL="0" lvl="0"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ea typeface="宋体" panose="02010600030101010101" pitchFamily="2" charset="-122"/>
                </a:defRPr>
              </a:lvl2pPr>
              <a:lvl3pPr marL="914400" lvl="2"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ea typeface="宋体" panose="02010600030101010101" pitchFamily="2" charset="-122"/>
                </a:defRPr>
              </a:lvl3pPr>
              <a:lvl4pPr marL="1371600" lvl="3"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ea typeface="宋体" panose="02010600030101010101" pitchFamily="2" charset="-122"/>
                </a:defRPr>
              </a:lvl4pPr>
              <a:lvl5pPr marL="1828800" lvl="4"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ea typeface="宋体" panose="02010600030101010101" pitchFamily="2" charset="-122"/>
                </a:defRPr>
              </a:lvl5pPr>
              <a:lvl6pPr marL="2286000" lvl="5"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ea typeface="宋体" panose="02010600030101010101" pitchFamily="2" charset="-122"/>
                </a:defRPr>
              </a:lvl6pPr>
              <a:lvl7pPr marL="2743200" lvl="6"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ea typeface="宋体" panose="02010600030101010101" pitchFamily="2" charset="-122"/>
                </a:defRPr>
              </a:lvl7pPr>
              <a:lvl8pPr marL="3200400" lvl="7"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ea typeface="宋体" panose="02010600030101010101" pitchFamily="2" charset="-122"/>
                </a:defRPr>
              </a:lvl8pPr>
              <a:lvl9pPr marL="3657600" lvl="8"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ea typeface="宋体" panose="02010600030101010101" pitchFamily="2" charset="-122"/>
                </a:defRPr>
              </a:lvl9pPr>
            </a:lstStyle>
            <a:p>
              <a:pPr lvl="0" eaLnBrk="0" hangingPunct="0"/>
              <a:r>
                <a:rPr lang="zh-CN" altLang="en-US" b="1" dirty="0">
                  <a:solidFill>
                    <a:srgbClr val="5C5C5C"/>
                  </a:solidFill>
                  <a:latin typeface="Arial" panose="020B0604020202020204" pitchFamily="34" charset="0"/>
                  <a:ea typeface="微软雅黑" panose="020B0503020204020204" pitchFamily="34" charset="-122"/>
                  <a:sym typeface="Arial" panose="020B0604020202020204" pitchFamily="34" charset="0"/>
                </a:rPr>
                <a:t>已质押票据，在票据到期日由票交所代理质权人发出</a:t>
              </a:r>
              <a:r>
                <a:rPr lang="zh-CN" altLang="en-US" b="1" dirty="0" smtClean="0">
                  <a:solidFill>
                    <a:srgbClr val="5C5C5C"/>
                  </a:solidFill>
                  <a:latin typeface="Arial" panose="020B0604020202020204" pitchFamily="34" charset="0"/>
                  <a:ea typeface="微软雅黑" panose="020B0503020204020204" pitchFamily="34" charset="-122"/>
                  <a:sym typeface="Arial" panose="020B0604020202020204" pitchFamily="34" charset="0"/>
                </a:rPr>
                <a:t>提示</a:t>
              </a:r>
              <a:r>
                <a:rPr lang="zh-CN" altLang="en-US" b="1" dirty="0">
                  <a:solidFill>
                    <a:srgbClr val="5C5C5C"/>
                  </a:solidFill>
                  <a:latin typeface="Arial" panose="020B0604020202020204" pitchFamily="34" charset="0"/>
                  <a:ea typeface="微软雅黑" panose="020B0503020204020204" pitchFamily="34" charset="-122"/>
                  <a:sym typeface="Arial" panose="020B0604020202020204" pitchFamily="34" charset="0"/>
                </a:rPr>
                <a:t>付款，票据划回至质权人资金账户</a:t>
              </a:r>
              <a:endParaRPr lang="zh-CN" altLang="en-US" dirty="0">
                <a:latin typeface="Calibri" panose="020F0502020204030204" charset="0"/>
                <a:ea typeface="宋体" panose="02010600030101010101" pitchFamily="2" charset="-122"/>
              </a:endParaRPr>
            </a:p>
          </p:txBody>
        </p:sp>
        <p:sp>
          <p:nvSpPr>
            <p:cNvPr id="101396" name="Rectangle 34"/>
            <p:cNvSpPr/>
            <p:nvPr/>
          </p:nvSpPr>
          <p:spPr>
            <a:xfrm>
              <a:off x="1" y="301998"/>
              <a:ext cx="2041329" cy="646331"/>
            </a:xfrm>
            <a:prstGeom prst="rect">
              <a:avLst/>
            </a:prstGeom>
            <a:noFill/>
            <a:ln w="9525">
              <a:noFill/>
            </a:ln>
          </p:spPr>
          <p:txBody>
            <a:bodyPr>
              <a:spAutoFit/>
            </a:bodyPr>
            <a:lstStyle>
              <a:defPPr>
                <a:defRPr lang="zh-CN"/>
              </a:defPPr>
              <a:lvl1pPr marL="0" lvl="0"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ea typeface="宋体" panose="02010600030101010101" pitchFamily="2" charset="-122"/>
                </a:defRPr>
              </a:lvl2pPr>
              <a:lvl3pPr marL="914400" lvl="2"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ea typeface="宋体" panose="02010600030101010101" pitchFamily="2" charset="-122"/>
                </a:defRPr>
              </a:lvl3pPr>
              <a:lvl4pPr marL="1371600" lvl="3"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ea typeface="宋体" panose="02010600030101010101" pitchFamily="2" charset="-122"/>
                </a:defRPr>
              </a:lvl4pPr>
              <a:lvl5pPr marL="1828800" lvl="4"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ea typeface="宋体" panose="02010600030101010101" pitchFamily="2" charset="-122"/>
                </a:defRPr>
              </a:lvl5pPr>
              <a:lvl6pPr marL="2286000" lvl="5"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ea typeface="宋体" panose="02010600030101010101" pitchFamily="2" charset="-122"/>
                </a:defRPr>
              </a:lvl6pPr>
              <a:lvl7pPr marL="2743200" lvl="6"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ea typeface="宋体" panose="02010600030101010101" pitchFamily="2" charset="-122"/>
                </a:defRPr>
              </a:lvl7pPr>
              <a:lvl8pPr marL="3200400" lvl="7"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ea typeface="宋体" panose="02010600030101010101" pitchFamily="2" charset="-122"/>
                </a:defRPr>
              </a:lvl8pPr>
              <a:lvl9pPr marL="3657600" lvl="8"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ea typeface="宋体" panose="02010600030101010101" pitchFamily="2" charset="-122"/>
                </a:defRPr>
              </a:lvl9pPr>
            </a:lstStyle>
            <a:p>
              <a:pPr lvl="0" eaLnBrk="0" hangingPunct="0"/>
              <a:endParaRPr lang="zh-CN" altLang="en-US" sz="1200" b="1" dirty="0">
                <a:solidFill>
                  <a:srgbClr val="000000"/>
                </a:solidFill>
                <a:latin typeface="Calibri" panose="020F0502020204030204" charset="0"/>
                <a:ea typeface="宋体" panose="02010600030101010101" pitchFamily="2" charset="-122"/>
                <a:sym typeface="Calibri" panose="020F0502020204030204" charset="0"/>
              </a:endParaRPr>
            </a:p>
          </p:txBody>
        </p:sp>
      </p:grpSp>
      <p:sp>
        <p:nvSpPr>
          <p:cNvPr id="101393" name="TextBox 33"/>
          <p:cNvSpPr/>
          <p:nvPr/>
        </p:nvSpPr>
        <p:spPr>
          <a:xfrm>
            <a:off x="2000265" y="4466782"/>
            <a:ext cx="3373927" cy="236240"/>
          </a:xfrm>
          <a:prstGeom prst="rect">
            <a:avLst/>
          </a:prstGeom>
          <a:noFill/>
          <a:ln w="9525">
            <a:noFill/>
          </a:ln>
        </p:spPr>
        <p:txBody>
          <a:bodyPr wrap="none">
            <a:spAutoFit/>
          </a:bodyPr>
          <a:lstStyle>
            <a:defPPr>
              <a:defRPr lang="zh-CN"/>
            </a:defPPr>
            <a:lvl1pPr marL="0" lvl="0"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ea typeface="宋体" panose="02010600030101010101" pitchFamily="2" charset="-122"/>
              </a:defRPr>
            </a:lvl2pPr>
            <a:lvl3pPr marL="914400" lvl="2"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ea typeface="宋体" panose="02010600030101010101" pitchFamily="2" charset="-122"/>
              </a:defRPr>
            </a:lvl3pPr>
            <a:lvl4pPr marL="1371600" lvl="3"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ea typeface="宋体" panose="02010600030101010101" pitchFamily="2" charset="-122"/>
              </a:defRPr>
            </a:lvl4pPr>
            <a:lvl5pPr marL="1828800" lvl="4"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ea typeface="宋体" panose="02010600030101010101" pitchFamily="2" charset="-122"/>
              </a:defRPr>
            </a:lvl5pPr>
            <a:lvl6pPr marL="2286000" lvl="5"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ea typeface="宋体" panose="02010600030101010101" pitchFamily="2" charset="-122"/>
              </a:defRPr>
            </a:lvl6pPr>
            <a:lvl7pPr marL="2743200" lvl="6"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ea typeface="宋体" panose="02010600030101010101" pitchFamily="2" charset="-122"/>
              </a:defRPr>
            </a:lvl7pPr>
            <a:lvl8pPr marL="3200400" lvl="7"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ea typeface="宋体" panose="02010600030101010101" pitchFamily="2" charset="-122"/>
              </a:defRPr>
            </a:lvl8pPr>
            <a:lvl9pPr marL="3657600" lvl="8"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ea typeface="宋体" panose="02010600030101010101" pitchFamily="2" charset="-122"/>
              </a:defRPr>
            </a:lvl9pPr>
          </a:lstStyle>
          <a:p>
            <a:pPr lvl="0" eaLnBrk="0" hangingPunct="0"/>
            <a:endParaRPr lang="zh-CN" altLang="en-US" b="1" dirty="0">
              <a:solidFill>
                <a:srgbClr val="000000"/>
              </a:solidFill>
              <a:latin typeface="Calibri" panose="020F0502020204030204" charset="0"/>
              <a:ea typeface="微软雅黑" panose="020B0503020204020204" pitchFamily="34" charset="-122"/>
              <a:sym typeface="Calibri" panose="020F0502020204030204" charset="0"/>
            </a:endParaRPr>
          </a:p>
        </p:txBody>
      </p:sp>
      <p:sp>
        <p:nvSpPr>
          <p:cNvPr id="32" name="TextBox 18"/>
          <p:cNvSpPr/>
          <p:nvPr/>
        </p:nvSpPr>
        <p:spPr>
          <a:xfrm>
            <a:off x="2080895" y="3637280"/>
            <a:ext cx="6480810" cy="923290"/>
          </a:xfrm>
          <a:prstGeom prst="rect">
            <a:avLst/>
          </a:prstGeom>
          <a:noFill/>
          <a:ln w="9525">
            <a:noFill/>
          </a:ln>
        </p:spPr>
        <p:txBody>
          <a:bodyPr wrap="square">
            <a:spAutoFit/>
          </a:bodyPr>
          <a:lstStyle>
            <a:defPPr>
              <a:defRPr lang="zh-CN"/>
            </a:defPPr>
            <a:lvl1pPr marL="0" lvl="0"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ea typeface="宋体" panose="02010600030101010101" pitchFamily="2" charset="-122"/>
              </a:defRPr>
            </a:lvl2pPr>
            <a:lvl3pPr marL="914400" lvl="2"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ea typeface="宋体" panose="02010600030101010101" pitchFamily="2" charset="-122"/>
              </a:defRPr>
            </a:lvl3pPr>
            <a:lvl4pPr marL="1371600" lvl="3"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ea typeface="宋体" panose="02010600030101010101" pitchFamily="2" charset="-122"/>
              </a:defRPr>
            </a:lvl4pPr>
            <a:lvl5pPr marL="1828800" lvl="4"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ea typeface="宋体" panose="02010600030101010101" pitchFamily="2" charset="-122"/>
              </a:defRPr>
            </a:lvl5pPr>
            <a:lvl6pPr marL="2286000" lvl="5"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ea typeface="宋体" panose="02010600030101010101" pitchFamily="2" charset="-122"/>
              </a:defRPr>
            </a:lvl6pPr>
            <a:lvl7pPr marL="2743200" lvl="6"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ea typeface="宋体" panose="02010600030101010101" pitchFamily="2" charset="-122"/>
              </a:defRPr>
            </a:lvl7pPr>
            <a:lvl8pPr marL="3200400" lvl="7"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ea typeface="宋体" panose="02010600030101010101" pitchFamily="2" charset="-122"/>
              </a:defRPr>
            </a:lvl8pPr>
            <a:lvl9pPr marL="3657600" lvl="8"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ea typeface="宋体" panose="02010600030101010101" pitchFamily="2" charset="-122"/>
              </a:defRPr>
            </a:lvl9pPr>
          </a:lstStyle>
          <a:p>
            <a:pPr lvl="0"/>
            <a:r>
              <a:rPr lang="zh-CN" altLang="zh-CN" b="1" dirty="0" smtClean="0">
                <a:solidFill>
                  <a:srgbClr val="5C5C5C"/>
                </a:solidFill>
                <a:ea typeface="微软雅黑" panose="020B0503020204020204" pitchFamily="34" charset="-122"/>
                <a:sym typeface="Arial" panose="020B0604020202020204" pitchFamily="34" charset="0"/>
              </a:rPr>
              <a:t>付款行或付款人开户行资金账户余额不足导致票交所系统扣划失败的，票交所自票据到期日的次一工作日起，每日继续扣划付款行或付款人开户行资金账户。</a:t>
            </a:r>
            <a:endParaRPr lang="zh-CN" altLang="zh-CN" b="1" dirty="0" smtClean="0">
              <a:solidFill>
                <a:srgbClr val="5C5C5C"/>
              </a:solidFill>
              <a:ea typeface="微软雅黑" panose="020B0503020204020204" pitchFamily="34" charset="-122"/>
              <a:sym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组合 15"/>
          <p:cNvGrpSpPr/>
          <p:nvPr/>
        </p:nvGrpSpPr>
        <p:grpSpPr>
          <a:xfrm>
            <a:off x="13335" y="461645"/>
            <a:ext cx="3139440" cy="384810"/>
            <a:chOff x="21" y="968"/>
            <a:chExt cx="4944" cy="606"/>
          </a:xfrm>
        </p:grpSpPr>
        <p:grpSp>
          <p:nvGrpSpPr>
            <p:cNvPr id="41" name="组合 40"/>
            <p:cNvGrpSpPr/>
            <p:nvPr/>
          </p:nvGrpSpPr>
          <p:grpSpPr>
            <a:xfrm>
              <a:off x="21" y="1033"/>
              <a:ext cx="1091" cy="415"/>
              <a:chOff x="3588469" y="123478"/>
              <a:chExt cx="1964109" cy="892522"/>
            </a:xfrm>
          </p:grpSpPr>
          <p:cxnSp>
            <p:nvCxnSpPr>
              <p:cNvPr id="42" name="直接连接符 41"/>
              <p:cNvCxnSpPr/>
              <p:nvPr/>
            </p:nvCxnSpPr>
            <p:spPr>
              <a:xfrm>
                <a:off x="3588469" y="123478"/>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69" name="直接连接符 68"/>
              <p:cNvCxnSpPr/>
              <p:nvPr/>
            </p:nvCxnSpPr>
            <p:spPr>
              <a:xfrm>
                <a:off x="3594100" y="254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0" name="直接连接符 69"/>
              <p:cNvCxnSpPr/>
              <p:nvPr/>
            </p:nvCxnSpPr>
            <p:spPr>
              <a:xfrm>
                <a:off x="3594100" y="381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1" name="直接连接符 70"/>
              <p:cNvCxnSpPr/>
              <p:nvPr/>
            </p:nvCxnSpPr>
            <p:spPr>
              <a:xfrm>
                <a:off x="3594100" y="508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2" name="直接连接符 71"/>
              <p:cNvCxnSpPr/>
              <p:nvPr/>
            </p:nvCxnSpPr>
            <p:spPr>
              <a:xfrm>
                <a:off x="3594100" y="635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3" name="直接连接符 72"/>
              <p:cNvCxnSpPr/>
              <p:nvPr/>
            </p:nvCxnSpPr>
            <p:spPr>
              <a:xfrm>
                <a:off x="3594100" y="762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4" name="直接连接符 73"/>
              <p:cNvCxnSpPr/>
              <p:nvPr/>
            </p:nvCxnSpPr>
            <p:spPr>
              <a:xfrm>
                <a:off x="3594100" y="889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5" name="直接连接符 74"/>
              <p:cNvCxnSpPr/>
              <p:nvPr/>
            </p:nvCxnSpPr>
            <p:spPr>
              <a:xfrm>
                <a:off x="3594100" y="1016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sp>
          <p:nvSpPr>
            <p:cNvPr id="20" name="矩形 19"/>
            <p:cNvSpPr/>
            <p:nvPr/>
          </p:nvSpPr>
          <p:spPr>
            <a:xfrm>
              <a:off x="1109" y="968"/>
              <a:ext cx="3856" cy="606"/>
            </a:xfrm>
            <a:prstGeom prst="rect">
              <a:avLst/>
            </a:prstGeom>
          </p:spPr>
          <p:txBody>
            <a:bodyPr wrap="square">
              <a:spAutoFit/>
            </a:bodyPr>
            <a:lstStyle/>
            <a:p>
              <a:pPr lvl="0" eaLnBrk="0" hangingPunct="0"/>
              <a:r>
                <a:rPr lang="en-US" altLang="zh-CN" b="1" dirty="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9.</a:t>
              </a:r>
              <a:r>
                <a:rPr lang="zh-CN" altLang="en-US" b="1" dirty="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票据</a:t>
              </a:r>
              <a:r>
                <a:rPr lang="zh-CN" altLang="en-US" b="1" dirty="0" smtClean="0">
                  <a:latin typeface="Arial" panose="020B0604020202020204" pitchFamily="34" charset="0"/>
                  <a:ea typeface="微软雅黑" panose="020B0503020204020204" pitchFamily="34" charset="-122"/>
                  <a:sym typeface="微软雅黑" panose="020B0503020204020204" pitchFamily="34" charset="-122"/>
                </a:rPr>
                <a:t>的追偿</a:t>
              </a:r>
              <a:endParaRPr lang="zh-CN" altLang="en-US" dirty="0">
                <a:solidFill>
                  <a:schemeClr val="bg1">
                    <a:lumMod val="50000"/>
                  </a:schemeClr>
                </a:solidFill>
                <a:latin typeface="微软雅黑" panose="020B0503020204020204" pitchFamily="34" charset="-122"/>
                <a:ea typeface="微软雅黑" panose="020B0503020204020204" pitchFamily="34" charset="-122"/>
              </a:endParaRPr>
            </a:p>
          </p:txBody>
        </p:sp>
      </p:grpSp>
      <p:sp>
        <p:nvSpPr>
          <p:cNvPr id="97283" name="矩形 23565"/>
          <p:cNvSpPr>
            <a:spLocks noChangeArrowheads="1"/>
          </p:cNvSpPr>
          <p:nvPr/>
        </p:nvSpPr>
        <p:spPr bwMode="auto">
          <a:xfrm>
            <a:off x="855663" y="1045051"/>
            <a:ext cx="3868737" cy="3557588"/>
          </a:xfrm>
          <a:prstGeom prst="rect">
            <a:avLst/>
          </a:prstGeom>
          <a:solidFill>
            <a:schemeClr val="tx2"/>
          </a:solidFill>
          <a:ln w="9525">
            <a:solidFill>
              <a:schemeClr val="tx1"/>
            </a:solidFill>
            <a:miter lim="800000"/>
          </a:ln>
        </p:spPr>
        <p:txBody>
          <a:bodyPr/>
          <a:lstStyle>
            <a:defPPr>
              <a:defRPr lang="zh-CN"/>
            </a:defPPr>
            <a:lvl1pPr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eaLnBrk="0" hangingPunct="0"/>
            <a:endParaRPr lang="zh-CN" altLang="zh-CN" b="1">
              <a:solidFill>
                <a:srgbClr val="000000"/>
              </a:solidFill>
              <a:latin typeface="Calibri" panose="020F0502020204030204" charset="0"/>
              <a:sym typeface="Calibri" panose="020F0502020204030204" charset="0"/>
            </a:endParaRPr>
          </a:p>
        </p:txBody>
      </p:sp>
      <p:sp>
        <p:nvSpPr>
          <p:cNvPr id="97284" name="矩形 23566"/>
          <p:cNvSpPr>
            <a:spLocks noChangeArrowheads="1"/>
          </p:cNvSpPr>
          <p:nvPr/>
        </p:nvSpPr>
        <p:spPr bwMode="auto">
          <a:xfrm>
            <a:off x="4331653" y="1056799"/>
            <a:ext cx="3576637" cy="3546475"/>
          </a:xfrm>
          <a:prstGeom prst="rect">
            <a:avLst/>
          </a:prstGeom>
          <a:solidFill>
            <a:srgbClr val="FFCC00"/>
          </a:solidFill>
          <a:ln w="9525">
            <a:solidFill>
              <a:schemeClr val="tx1"/>
            </a:solidFill>
            <a:miter lim="800000"/>
          </a:ln>
        </p:spPr>
        <p:txBody>
          <a:bodyPr/>
          <a:lstStyle>
            <a:defPPr>
              <a:defRPr lang="zh-CN"/>
            </a:defPPr>
            <a:lvl1pPr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eaLnBrk="0" hangingPunct="0"/>
            <a:endParaRPr lang="zh-CN" altLang="zh-CN" b="1">
              <a:solidFill>
                <a:srgbClr val="000000"/>
              </a:solidFill>
              <a:latin typeface="Calibri" panose="020F0502020204030204" charset="0"/>
              <a:sym typeface="Calibri" panose="020F0502020204030204" charset="0"/>
            </a:endParaRPr>
          </a:p>
        </p:txBody>
      </p:sp>
      <p:sp>
        <p:nvSpPr>
          <p:cNvPr id="97285" name="矩形 23567"/>
          <p:cNvSpPr>
            <a:spLocks noChangeArrowheads="1"/>
          </p:cNvSpPr>
          <p:nvPr/>
        </p:nvSpPr>
        <p:spPr bwMode="auto">
          <a:xfrm>
            <a:off x="1006475" y="1567815"/>
            <a:ext cx="3199765" cy="2800985"/>
          </a:xfrm>
          <a:prstGeom prst="rect">
            <a:avLst/>
          </a:prstGeom>
          <a:solidFill>
            <a:schemeClr val="bg1"/>
          </a:solidFill>
          <a:ln w="9525">
            <a:noFill/>
            <a:miter lim="800000"/>
          </a:ln>
        </p:spPr>
        <p:txBody>
          <a:bodyPr wrap="none" anchor="ctr"/>
          <a:lstStyle>
            <a:defPPr>
              <a:defRPr lang="zh-CN"/>
            </a:defPPr>
            <a:lvl1pPr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algn="l" eaLnBrk="0" hangingPunct="0">
              <a:lnSpc>
                <a:spcPct val="200000"/>
              </a:lnSpc>
              <a:buFont typeface="Arial" panose="020B0604020202020204" pitchFamily="34" charset="0"/>
              <a:buChar char="•"/>
            </a:pPr>
            <a:endParaRPr lang="zh-CN" altLang="en-US" sz="1600" b="1">
              <a:solidFill>
                <a:srgbClr val="000000"/>
              </a:solidFill>
              <a:latin typeface="微软雅黑" panose="020B0503020204020204" pitchFamily="34" charset="-122"/>
              <a:ea typeface="微软雅黑" panose="020B0503020204020204" pitchFamily="34" charset="-122"/>
              <a:sym typeface="仿宋" panose="02010609060101010101" pitchFamily="49" charset="-122"/>
            </a:endParaRPr>
          </a:p>
        </p:txBody>
      </p:sp>
      <p:sp>
        <p:nvSpPr>
          <p:cNvPr id="97286" name="矩形 23568"/>
          <p:cNvSpPr>
            <a:spLocks noChangeArrowheads="1"/>
          </p:cNvSpPr>
          <p:nvPr/>
        </p:nvSpPr>
        <p:spPr bwMode="auto">
          <a:xfrm>
            <a:off x="4482148" y="1619091"/>
            <a:ext cx="3275012" cy="2749550"/>
          </a:xfrm>
          <a:prstGeom prst="rect">
            <a:avLst/>
          </a:prstGeom>
          <a:solidFill>
            <a:schemeClr val="bg1"/>
          </a:solidFill>
          <a:ln w="9525">
            <a:noFill/>
            <a:miter lim="800000"/>
          </a:ln>
        </p:spPr>
        <p:txBody>
          <a:bodyPr wrap="none" anchor="ctr"/>
          <a:lstStyle>
            <a:defPPr>
              <a:defRPr lang="zh-CN"/>
            </a:defPPr>
            <a:lvl1pPr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algn="just" eaLnBrk="0" hangingPunct="0">
              <a:lnSpc>
                <a:spcPct val="150000"/>
              </a:lnSpc>
            </a:pPr>
            <a:endParaRPr lang="zh-CN" altLang="en-US" sz="2000">
              <a:latin typeface="微软雅黑" panose="020B0503020204020204" pitchFamily="34" charset="-122"/>
              <a:ea typeface="微软雅黑" panose="020B0503020204020204" pitchFamily="34" charset="-122"/>
            </a:endParaRPr>
          </a:p>
        </p:txBody>
      </p:sp>
      <p:sp>
        <p:nvSpPr>
          <p:cNvPr id="97287" name="矩形 23569"/>
          <p:cNvSpPr>
            <a:spLocks noChangeArrowheads="1"/>
          </p:cNvSpPr>
          <p:nvPr/>
        </p:nvSpPr>
        <p:spPr bwMode="auto">
          <a:xfrm>
            <a:off x="854075" y="1045210"/>
            <a:ext cx="3352165" cy="443230"/>
          </a:xfrm>
          <a:prstGeom prst="rect">
            <a:avLst/>
          </a:prstGeom>
          <a:solidFill>
            <a:srgbClr val="FFFFCC"/>
          </a:solidFill>
          <a:ln w="9525">
            <a:solidFill>
              <a:schemeClr val="tx1"/>
            </a:solidFill>
            <a:miter lim="800000"/>
          </a:ln>
        </p:spPr>
        <p:txBody>
          <a:bodyPr wrap="none" anchor="ctr"/>
          <a:lstStyle>
            <a:defPPr>
              <a:defRPr lang="zh-CN"/>
            </a:defPPr>
            <a:lvl1pPr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algn="ctr"/>
            <a:r>
              <a:rPr lang="zh-CN" altLang="en-US" b="1">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 追偿要点</a:t>
            </a:r>
            <a:endParaRPr lang="zh-CN" altLang="en-US">
              <a:latin typeface="Calibri" panose="020F0502020204030204" charset="0"/>
            </a:endParaRPr>
          </a:p>
        </p:txBody>
      </p:sp>
      <p:sp>
        <p:nvSpPr>
          <p:cNvPr id="97288" name="矩形 23570"/>
          <p:cNvSpPr>
            <a:spLocks noChangeArrowheads="1"/>
          </p:cNvSpPr>
          <p:nvPr/>
        </p:nvSpPr>
        <p:spPr bwMode="auto">
          <a:xfrm>
            <a:off x="4355465" y="1056481"/>
            <a:ext cx="3552825" cy="441325"/>
          </a:xfrm>
          <a:prstGeom prst="rect">
            <a:avLst/>
          </a:prstGeom>
          <a:solidFill>
            <a:schemeClr val="tx2"/>
          </a:solidFill>
          <a:ln w="9525">
            <a:solidFill>
              <a:schemeClr val="tx1"/>
            </a:solidFill>
            <a:miter lim="800000"/>
          </a:ln>
        </p:spPr>
        <p:txBody>
          <a:bodyPr wrap="none" anchor="ctr"/>
          <a:lstStyle>
            <a:defPPr>
              <a:defRPr lang="zh-CN"/>
            </a:defPPr>
            <a:lvl1pPr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algn="ctr"/>
            <a:r>
              <a:rPr lang="zh-CN" altLang="en-US" b="1">
                <a:solidFill>
                  <a:schemeClr val="bg1"/>
                </a:solidFill>
                <a:latin typeface="Calibri" panose="020F0502020204030204" charset="0"/>
                <a:ea typeface="微软雅黑" panose="020B0503020204020204" pitchFamily="34" charset="-122"/>
                <a:sym typeface="Calibri" panose="020F0502020204030204" charset="0"/>
              </a:rPr>
              <a:t>追偿顺序</a:t>
            </a:r>
            <a:endParaRPr lang="zh-CN" altLang="en-US">
              <a:latin typeface="Calibri" panose="020F0502020204030204" charset="0"/>
            </a:endParaRPr>
          </a:p>
        </p:txBody>
      </p:sp>
      <p:sp>
        <p:nvSpPr>
          <p:cNvPr id="2" name="文本框 1"/>
          <p:cNvSpPr txBox="1"/>
          <p:nvPr/>
        </p:nvSpPr>
        <p:spPr>
          <a:xfrm>
            <a:off x="1006475" y="1488440"/>
            <a:ext cx="3349625" cy="2971800"/>
          </a:xfrm>
          <a:prstGeom prst="rect">
            <a:avLst/>
          </a:prstGeom>
          <a:noFill/>
        </p:spPr>
        <p:txBody>
          <a:bodyPr wrap="square" rtlCol="0">
            <a:spAutoFit/>
          </a:bodyPr>
          <a:p>
            <a:pPr marL="285750" indent="-285750" algn="l" eaLnBrk="0" hangingPunct="0">
              <a:lnSpc>
                <a:spcPct val="150000"/>
              </a:lnSpc>
              <a:buFont typeface="Wingdings" panose="05000000000000000000" charset="0"/>
              <a:buChar char="ü"/>
            </a:pPr>
            <a:r>
              <a:rPr lang="zh-CN" altLang="en-US" b="1">
                <a:solidFill>
                  <a:srgbClr val="000000"/>
                </a:solidFill>
                <a:latin typeface="微软雅黑" panose="020B0503020204020204" pitchFamily="34" charset="-122"/>
                <a:ea typeface="微软雅黑" panose="020B0503020204020204" pitchFamily="34" charset="-122"/>
                <a:sym typeface="仿宋" panose="02010609060101010101" pitchFamily="49" charset="-122"/>
              </a:rPr>
              <a:t>票据被拒绝付款的，票据权利人可自票据到期日后的次一工作日起手动发起追偿</a:t>
            </a:r>
            <a:endParaRPr lang="zh-CN" altLang="en-US" b="1">
              <a:solidFill>
                <a:srgbClr val="000000"/>
              </a:solidFill>
              <a:latin typeface="微软雅黑" panose="020B0503020204020204" pitchFamily="34" charset="-122"/>
              <a:ea typeface="微软雅黑" panose="020B0503020204020204" pitchFamily="34" charset="-122"/>
              <a:sym typeface="仿宋" panose="02010609060101010101" pitchFamily="49" charset="-122"/>
            </a:endParaRPr>
          </a:p>
          <a:p>
            <a:pPr marL="285750" indent="-285750" algn="l" eaLnBrk="0" hangingPunct="0">
              <a:lnSpc>
                <a:spcPct val="150000"/>
              </a:lnSpc>
              <a:buFont typeface="Wingdings" panose="05000000000000000000" charset="0"/>
              <a:buChar char="ü"/>
            </a:pPr>
            <a:r>
              <a:rPr lang="zh-CN" altLang="en-US" b="1">
                <a:solidFill>
                  <a:srgbClr val="000000"/>
                </a:solidFill>
                <a:latin typeface="微软雅黑" panose="020B0503020204020204" pitchFamily="34" charset="-122"/>
                <a:ea typeface="微软雅黑" panose="020B0503020204020204" pitchFamily="34" charset="-122"/>
                <a:sym typeface="仿宋" panose="02010609060101010101" pitchFamily="49" charset="-122"/>
              </a:rPr>
              <a:t>追索通知无需线上系统参与者进行应答，系统直接扣划被追索人票款</a:t>
            </a:r>
            <a:endParaRPr lang="zh-CN" altLang="en-US" b="1">
              <a:solidFill>
                <a:srgbClr val="000000"/>
              </a:solidFill>
              <a:latin typeface="微软雅黑" panose="020B0503020204020204" pitchFamily="34" charset="-122"/>
              <a:ea typeface="微软雅黑" panose="020B0503020204020204" pitchFamily="34" charset="-122"/>
              <a:sym typeface="仿宋" panose="02010609060101010101" pitchFamily="49" charset="-122"/>
            </a:endParaRPr>
          </a:p>
          <a:p>
            <a:pPr algn="l" eaLnBrk="0" hangingPunct="0">
              <a:lnSpc>
                <a:spcPct val="150000"/>
              </a:lnSpc>
              <a:buFont typeface="Arial" panose="020B0604020202020204" pitchFamily="34" charset="0"/>
              <a:buChar char="•"/>
            </a:pPr>
            <a:endParaRPr lang="zh-CN" altLang="en-US"/>
          </a:p>
        </p:txBody>
      </p:sp>
      <p:sp>
        <p:nvSpPr>
          <p:cNvPr id="3" name="文本框 2"/>
          <p:cNvSpPr txBox="1"/>
          <p:nvPr/>
        </p:nvSpPr>
        <p:spPr>
          <a:xfrm>
            <a:off x="4482465" y="1680845"/>
            <a:ext cx="3275330" cy="2579370"/>
          </a:xfrm>
          <a:prstGeom prst="rect">
            <a:avLst/>
          </a:prstGeom>
          <a:noFill/>
        </p:spPr>
        <p:txBody>
          <a:bodyPr wrap="square" rtlCol="0">
            <a:spAutoFit/>
          </a:bodyPr>
          <a:p>
            <a:pPr marL="285750" indent="-285750" algn="l" eaLnBrk="0" fontAlgn="auto" hangingPunct="0">
              <a:lnSpc>
                <a:spcPct val="100000"/>
              </a:lnSpc>
              <a:buFont typeface="Wingdings" panose="05000000000000000000" charset="0"/>
              <a:buChar char="ü"/>
            </a:pPr>
            <a:r>
              <a:rPr lang="zh-CN" altLang="en-US" b="1">
                <a:solidFill>
                  <a:srgbClr val="000000"/>
                </a:solidFill>
                <a:latin typeface="微软雅黑" panose="020B0503020204020204" pitchFamily="34" charset="-122"/>
                <a:ea typeface="微软雅黑" panose="020B0503020204020204" pitchFamily="34" charset="-122"/>
              </a:rPr>
              <a:t>票交所系统自动按照保证增信行（若有）、贴现机构、贴现保证人（若有）的顺序逐个进行追偿。</a:t>
            </a:r>
            <a:endParaRPr lang="zh-CN" altLang="en-US" b="1">
              <a:solidFill>
                <a:srgbClr val="000000"/>
              </a:solidFill>
              <a:latin typeface="微软雅黑" panose="020B0503020204020204" pitchFamily="34" charset="-122"/>
              <a:ea typeface="微软雅黑" panose="020B0503020204020204" pitchFamily="34" charset="-122"/>
            </a:endParaRPr>
          </a:p>
          <a:p>
            <a:pPr marL="285750" indent="-285750" algn="l" eaLnBrk="0" fontAlgn="auto" hangingPunct="0">
              <a:lnSpc>
                <a:spcPct val="100000"/>
              </a:lnSpc>
              <a:buFont typeface="Wingdings" panose="05000000000000000000" charset="0"/>
              <a:buChar char="ü"/>
            </a:pPr>
            <a:endParaRPr lang="zh-CN" altLang="en-US" b="1">
              <a:solidFill>
                <a:srgbClr val="000000"/>
              </a:solidFill>
              <a:latin typeface="微软雅黑" panose="020B0503020204020204" pitchFamily="34" charset="-122"/>
              <a:ea typeface="微软雅黑" panose="020B0503020204020204" pitchFamily="34" charset="-122"/>
            </a:endParaRPr>
          </a:p>
          <a:p>
            <a:pPr marL="285750" indent="-285750" algn="l" eaLnBrk="0" fontAlgn="auto" hangingPunct="0">
              <a:lnSpc>
                <a:spcPct val="100000"/>
              </a:lnSpc>
              <a:buFont typeface="Wingdings" panose="05000000000000000000" charset="0"/>
              <a:buChar char="ü"/>
            </a:pPr>
            <a:r>
              <a:rPr lang="zh-CN" altLang="en-US" b="1">
                <a:solidFill>
                  <a:srgbClr val="000000"/>
                </a:solidFill>
                <a:latin typeface="微软雅黑" panose="020B0503020204020204" pitchFamily="34" charset="-122"/>
                <a:ea typeface="微软雅黑" panose="020B0503020204020204" pitchFamily="34" charset="-122"/>
              </a:rPr>
              <a:t>票据权利人在票交所系统发起追偿，如未获得偿付，可于次一工作日在票交所系统再次发起追偿</a:t>
            </a:r>
            <a:endParaRPr lang="zh-CN" altLang="en-US" b="1">
              <a:solidFill>
                <a:srgbClr val="000000"/>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1190" y="1276350"/>
            <a:ext cx="4200660" cy="610843"/>
            <a:chOff x="-1587" y="1701800"/>
            <a:chExt cx="5600880" cy="814457"/>
          </a:xfrm>
        </p:grpSpPr>
        <p:sp>
          <p:nvSpPr>
            <p:cNvPr id="7" name="矩形 6"/>
            <p:cNvSpPr/>
            <p:nvPr/>
          </p:nvSpPr>
          <p:spPr>
            <a:xfrm>
              <a:off x="-1587" y="1701800"/>
              <a:ext cx="2185987" cy="7874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latin typeface="微软雅黑" panose="020B0503020204020204" pitchFamily="34" charset="-122"/>
                <a:ea typeface="微软雅黑" panose="020B0503020204020204" pitchFamily="34" charset="-122"/>
              </a:endParaRPr>
            </a:p>
          </p:txBody>
        </p:sp>
        <p:sp>
          <p:nvSpPr>
            <p:cNvPr id="8" name="文本框 7"/>
            <p:cNvSpPr txBox="1"/>
            <p:nvPr/>
          </p:nvSpPr>
          <p:spPr>
            <a:xfrm>
              <a:off x="2489266" y="1741557"/>
              <a:ext cx="3110027" cy="774700"/>
            </a:xfrm>
            <a:prstGeom prst="rect">
              <a:avLst/>
            </a:prstGeom>
            <a:noFill/>
          </p:spPr>
          <p:txBody>
            <a:bodyPr wrap="square" rtlCol="0">
              <a:spAutoFit/>
            </a:bodyPr>
            <a:lstStyle/>
            <a:p>
              <a:r>
                <a:rPr lang="zh-CN" altLang="zh-CN" sz="3000" b="1" dirty="0" smtClean="0">
                  <a:solidFill>
                    <a:schemeClr val="tx1">
                      <a:lumMod val="65000"/>
                      <a:lumOff val="35000"/>
                    </a:schemeClr>
                  </a:solidFill>
                  <a:latin typeface="微软雅黑" panose="020B0503020204020204" pitchFamily="34" charset="-122"/>
                  <a:ea typeface="微软雅黑" panose="020B0503020204020204" pitchFamily="34" charset="-122"/>
                </a:rPr>
                <a:t>第三章</a:t>
              </a:r>
              <a:endParaRPr lang="zh-CN" altLang="zh-CN" sz="3000" b="1" dirty="0" smtClean="0">
                <a:solidFill>
                  <a:schemeClr val="tx1">
                    <a:lumMod val="65000"/>
                    <a:lumOff val="35000"/>
                  </a:schemeClr>
                </a:solidFill>
                <a:latin typeface="微软雅黑" panose="020B0503020204020204" pitchFamily="34" charset="-122"/>
                <a:ea typeface="微软雅黑" panose="020B0503020204020204" pitchFamily="34" charset="-122"/>
              </a:endParaRPr>
            </a:p>
          </p:txBody>
        </p:sp>
      </p:grpSp>
      <p:grpSp>
        <p:nvGrpSpPr>
          <p:cNvPr id="3" name="组合 2"/>
          <p:cNvGrpSpPr/>
          <p:nvPr/>
        </p:nvGrpSpPr>
        <p:grpSpPr>
          <a:xfrm>
            <a:off x="4857750" y="1400175"/>
            <a:ext cx="3133725" cy="2549000"/>
            <a:chOff x="6477000" y="1866900"/>
            <a:chExt cx="4178300" cy="3398667"/>
          </a:xfrm>
        </p:grpSpPr>
        <p:grpSp>
          <p:nvGrpSpPr>
            <p:cNvPr id="23" name="组合 22"/>
            <p:cNvGrpSpPr/>
            <p:nvPr/>
          </p:nvGrpSpPr>
          <p:grpSpPr>
            <a:xfrm>
              <a:off x="6477000" y="1866900"/>
              <a:ext cx="1524000" cy="2067083"/>
              <a:chOff x="6477000" y="850900"/>
              <a:chExt cx="1524000" cy="3759200"/>
            </a:xfrm>
          </p:grpSpPr>
          <p:cxnSp>
            <p:nvCxnSpPr>
              <p:cNvPr id="18" name="直接连接符 17"/>
              <p:cNvCxnSpPr/>
              <p:nvPr/>
            </p:nvCxnSpPr>
            <p:spPr>
              <a:xfrm>
                <a:off x="6477000" y="850900"/>
                <a:ext cx="1524000" cy="0"/>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 name="直接连接符 19"/>
              <p:cNvCxnSpPr/>
              <p:nvPr/>
            </p:nvCxnSpPr>
            <p:spPr>
              <a:xfrm>
                <a:off x="6477000" y="850900"/>
                <a:ext cx="0" cy="3759200"/>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4" name="组合 23"/>
            <p:cNvGrpSpPr/>
            <p:nvPr/>
          </p:nvGrpSpPr>
          <p:grpSpPr>
            <a:xfrm>
              <a:off x="9131300" y="3149600"/>
              <a:ext cx="1524000" cy="2115967"/>
              <a:chOff x="9131300" y="2222500"/>
              <a:chExt cx="1524000" cy="3759200"/>
            </a:xfrm>
          </p:grpSpPr>
          <p:cxnSp>
            <p:nvCxnSpPr>
              <p:cNvPr id="21" name="直接连接符 20"/>
              <p:cNvCxnSpPr/>
              <p:nvPr/>
            </p:nvCxnSpPr>
            <p:spPr>
              <a:xfrm>
                <a:off x="9131300" y="5981700"/>
                <a:ext cx="1524000" cy="0"/>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2" name="直接连接符 21"/>
              <p:cNvCxnSpPr/>
              <p:nvPr/>
            </p:nvCxnSpPr>
            <p:spPr>
              <a:xfrm>
                <a:off x="10655300" y="2222500"/>
                <a:ext cx="0" cy="3759200"/>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grpSp>
      <p:sp>
        <p:nvSpPr>
          <p:cNvPr id="17" name="矩形 16"/>
          <p:cNvSpPr/>
          <p:nvPr/>
        </p:nvSpPr>
        <p:spPr>
          <a:xfrm>
            <a:off x="5888990" y="2362325"/>
            <a:ext cx="1071880" cy="531495"/>
          </a:xfrm>
          <a:prstGeom prst="rect">
            <a:avLst/>
          </a:prstGeom>
        </p:spPr>
        <p:txBody>
          <a:bodyPr wrap="none">
            <a:spAutoFit/>
          </a:bodyPr>
          <a:lstStyle/>
          <a:p>
            <a:pPr algn="ctr"/>
            <a:r>
              <a:rPr lang="zh-CN" altLang="en-US" sz="2700" dirty="0">
                <a:solidFill>
                  <a:schemeClr val="tx1">
                    <a:lumMod val="65000"/>
                    <a:lumOff val="35000"/>
                  </a:schemeClr>
                </a:solidFill>
                <a:latin typeface="微软雅黑" panose="020B0503020204020204" pitchFamily="34" charset="-122"/>
                <a:ea typeface="微软雅黑" panose="020B0503020204020204" pitchFamily="34" charset="-122"/>
              </a:rPr>
              <a:t>交  易</a:t>
            </a:r>
            <a:endParaRPr lang="zh-CN" altLang="en-US" sz="2700"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par>
                                <p:cTn id="8" presetID="16" presetClass="entr" presetSubtype="37" fill="hold" nodeType="withEffect">
                                  <p:stCondLst>
                                    <p:cond delay="1000"/>
                                  </p:stCondLst>
                                  <p:childTnLst>
                                    <p:set>
                                      <p:cBhvr>
                                        <p:cTn id="9" dur="1" fill="hold">
                                          <p:stCondLst>
                                            <p:cond delay="0"/>
                                          </p:stCondLst>
                                        </p:cTn>
                                        <p:tgtEl>
                                          <p:spTgt spid="3"/>
                                        </p:tgtEl>
                                        <p:attrNameLst>
                                          <p:attrName>style.visibility</p:attrName>
                                        </p:attrNameLst>
                                      </p:cBhvr>
                                      <p:to>
                                        <p:strVal val="visible"/>
                                      </p:to>
                                    </p:set>
                                    <p:animEffect transition="in" filter="barn(outVertical)">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文本占位符 2"/>
          <p:cNvSpPr>
            <a:spLocks noGrp="1"/>
          </p:cNvSpPr>
          <p:nvPr>
            <p:ph type="body" idx="1"/>
          </p:nvPr>
        </p:nvSpPr>
        <p:spPr/>
        <p:txBody>
          <a:bodyPr/>
          <a:lstStyle/>
          <a:p>
            <a:endParaRPr lang="zh-CN" altLang="en-US"/>
          </a:p>
        </p:txBody>
      </p:sp>
      <p:pic>
        <p:nvPicPr>
          <p:cNvPr id="10245" name="图片 4"/>
          <p:cNvPicPr>
            <a:picLocks noChangeAspect="1"/>
          </p:cNvPicPr>
          <p:nvPr/>
        </p:nvPicPr>
        <p:blipFill>
          <a:blip r:embed="rId1" cstate="print"/>
          <a:stretch>
            <a:fillRect/>
          </a:stretch>
        </p:blipFill>
        <p:spPr>
          <a:xfrm>
            <a:off x="-1905" y="-42545"/>
            <a:ext cx="9147810" cy="4875530"/>
          </a:xfrm>
          <a:prstGeom prst="rect">
            <a:avLst/>
          </a:prstGeom>
          <a:noFill/>
          <a:ln w="9525">
            <a:noFill/>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1491484" y="269951"/>
            <a:ext cx="3868788" cy="531495"/>
          </a:xfrm>
          <a:prstGeom prst="rect">
            <a:avLst/>
          </a:prstGeom>
          <a:noFill/>
        </p:spPr>
        <p:txBody>
          <a:bodyPr wrap="square" rtlCol="0">
            <a:spAutoFit/>
          </a:bodyPr>
          <a:lstStyle/>
          <a:p>
            <a:r>
              <a:rPr lang="en-US" altLang="zh-CN" sz="2700" dirty="0">
                <a:solidFill>
                  <a:schemeClr val="bg1"/>
                </a:solidFill>
                <a:latin typeface="微软雅黑" panose="020B0503020204020204" pitchFamily="34" charset="-122"/>
                <a:ea typeface="微软雅黑" panose="020B0503020204020204" pitchFamily="34" charset="-122"/>
              </a:rPr>
              <a:t>Add Your Title Here</a:t>
            </a:r>
            <a:endParaRPr lang="en-US" altLang="zh-CN" sz="2700" dirty="0">
              <a:solidFill>
                <a:schemeClr val="bg1"/>
              </a:solidFill>
              <a:latin typeface="微软雅黑" panose="020B0503020204020204" pitchFamily="34" charset="-122"/>
              <a:ea typeface="微软雅黑" panose="020B0503020204020204" pitchFamily="34" charset="-122"/>
            </a:endParaRPr>
          </a:p>
        </p:txBody>
      </p:sp>
      <p:grpSp>
        <p:nvGrpSpPr>
          <p:cNvPr id="16" name="组合 15"/>
          <p:cNvGrpSpPr/>
          <p:nvPr/>
        </p:nvGrpSpPr>
        <p:grpSpPr>
          <a:xfrm>
            <a:off x="13335" y="461645"/>
            <a:ext cx="2648585" cy="384810"/>
            <a:chOff x="21" y="968"/>
            <a:chExt cx="4171" cy="606"/>
          </a:xfrm>
        </p:grpSpPr>
        <p:grpSp>
          <p:nvGrpSpPr>
            <p:cNvPr id="41" name="组合 40"/>
            <p:cNvGrpSpPr/>
            <p:nvPr/>
          </p:nvGrpSpPr>
          <p:grpSpPr>
            <a:xfrm>
              <a:off x="21" y="1033"/>
              <a:ext cx="1091" cy="415"/>
              <a:chOff x="3588469" y="123478"/>
              <a:chExt cx="1964109" cy="892522"/>
            </a:xfrm>
          </p:grpSpPr>
          <p:cxnSp>
            <p:nvCxnSpPr>
              <p:cNvPr id="42" name="直接连接符 41"/>
              <p:cNvCxnSpPr/>
              <p:nvPr/>
            </p:nvCxnSpPr>
            <p:spPr>
              <a:xfrm>
                <a:off x="3588469" y="123478"/>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69" name="直接连接符 68"/>
              <p:cNvCxnSpPr/>
              <p:nvPr/>
            </p:nvCxnSpPr>
            <p:spPr>
              <a:xfrm>
                <a:off x="3594100" y="254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0" name="直接连接符 69"/>
              <p:cNvCxnSpPr/>
              <p:nvPr/>
            </p:nvCxnSpPr>
            <p:spPr>
              <a:xfrm>
                <a:off x="3594100" y="381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1" name="直接连接符 70"/>
              <p:cNvCxnSpPr/>
              <p:nvPr/>
            </p:nvCxnSpPr>
            <p:spPr>
              <a:xfrm>
                <a:off x="3594100" y="508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2" name="直接连接符 71"/>
              <p:cNvCxnSpPr/>
              <p:nvPr/>
            </p:nvCxnSpPr>
            <p:spPr>
              <a:xfrm>
                <a:off x="3594100" y="635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3" name="直接连接符 72"/>
              <p:cNvCxnSpPr/>
              <p:nvPr/>
            </p:nvCxnSpPr>
            <p:spPr>
              <a:xfrm>
                <a:off x="3594100" y="762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4" name="直接连接符 73"/>
              <p:cNvCxnSpPr/>
              <p:nvPr/>
            </p:nvCxnSpPr>
            <p:spPr>
              <a:xfrm>
                <a:off x="3594100" y="889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5" name="直接连接符 74"/>
              <p:cNvCxnSpPr/>
              <p:nvPr/>
            </p:nvCxnSpPr>
            <p:spPr>
              <a:xfrm>
                <a:off x="3594100" y="1016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sp>
          <p:nvSpPr>
            <p:cNvPr id="20" name="矩形 19"/>
            <p:cNvSpPr/>
            <p:nvPr/>
          </p:nvSpPr>
          <p:spPr>
            <a:xfrm>
              <a:off x="1109" y="968"/>
              <a:ext cx="3083" cy="606"/>
            </a:xfrm>
            <a:prstGeom prst="rect">
              <a:avLst/>
            </a:prstGeom>
          </p:spPr>
          <p:txBody>
            <a:bodyPr wrap="square">
              <a:spAutoFit/>
            </a:bodyPr>
            <a:lstStyle/>
            <a:p>
              <a:pPr algn="l"/>
              <a:r>
                <a:rPr lang="zh-CN" altLang="en-US" b="1" dirty="0">
                  <a:solidFill>
                    <a:schemeClr val="bg2">
                      <a:lumMod val="25000"/>
                    </a:schemeClr>
                  </a:solidFill>
                  <a:latin typeface="微软雅黑" panose="020B0503020204020204" pitchFamily="34" charset="-122"/>
                  <a:ea typeface="微软雅黑" panose="020B0503020204020204" pitchFamily="34" charset="-122"/>
                </a:rPr>
                <a:t>票交所主要职能</a:t>
              </a:r>
              <a:endParaRPr lang="zh-CN" altLang="en-US" b="1" dirty="0">
                <a:solidFill>
                  <a:schemeClr val="bg2">
                    <a:lumMod val="25000"/>
                  </a:schemeClr>
                </a:solidFill>
                <a:latin typeface="微软雅黑" panose="020B0503020204020204" pitchFamily="34" charset="-122"/>
                <a:ea typeface="微软雅黑" panose="020B0503020204020204" pitchFamily="34" charset="-122"/>
              </a:endParaRPr>
            </a:p>
          </p:txBody>
        </p:sp>
      </p:grpSp>
      <p:sp>
        <p:nvSpPr>
          <p:cNvPr id="54" name="文本框 19470"/>
          <p:cNvSpPr txBox="1">
            <a:spLocks noChangeArrowheads="1"/>
          </p:cNvSpPr>
          <p:nvPr/>
        </p:nvSpPr>
        <p:spPr bwMode="auto">
          <a:xfrm>
            <a:off x="464185" y="934720"/>
            <a:ext cx="7667625" cy="3886200"/>
          </a:xfrm>
          <a:prstGeom prst="rect">
            <a:avLst/>
          </a:prstGeom>
          <a:noFill/>
          <a:ln w="9525">
            <a:noFill/>
            <a:miter lim="800000"/>
          </a:ln>
        </p:spPr>
        <p:txBody>
          <a:bodyPr/>
          <a:lstStyle/>
          <a:p>
            <a:pPr eaLnBrk="0" hangingPunct="0">
              <a:lnSpc>
                <a:spcPct val="150000"/>
              </a:lnSpc>
            </a:pPr>
            <a:r>
              <a:rPr lang="en-US" altLang="zh-CN" sz="2400" b="1" dirty="0" smtClean="0">
                <a:solidFill>
                  <a:srgbClr val="002060"/>
                </a:solidFill>
                <a:latin typeface="Calibri" panose="020F0502020204030204" charset="0"/>
                <a:ea typeface="微软雅黑" panose="020B0503020204020204" pitchFamily="34" charset="-122"/>
                <a:sym typeface="Calibri" panose="020F0502020204030204" charset="0"/>
              </a:rPr>
              <a:t>      </a:t>
            </a:r>
            <a:r>
              <a:rPr lang="zh-CN" altLang="en-US" sz="2400" b="1" dirty="0" smtClean="0">
                <a:solidFill>
                  <a:srgbClr val="002060"/>
                </a:solidFill>
                <a:latin typeface="Calibri" panose="020F0502020204030204" charset="0"/>
                <a:ea typeface="微软雅黑" panose="020B0503020204020204" pitchFamily="34" charset="-122"/>
                <a:sym typeface="Calibri" panose="020F0502020204030204" charset="0"/>
              </a:rPr>
              <a:t>上海票据交易所是中国人民银行指定的票据市场基础设施，为市场参与者提供以下服务：</a:t>
            </a:r>
            <a:endParaRPr lang="en-US" altLang="zh-CN" sz="2400" b="1" dirty="0" smtClean="0">
              <a:solidFill>
                <a:srgbClr val="002060"/>
              </a:solidFill>
              <a:latin typeface="Calibri" panose="020F0502020204030204" charset="0"/>
              <a:ea typeface="微软雅黑" panose="020B0503020204020204" pitchFamily="34" charset="-122"/>
              <a:sym typeface="Calibri" panose="020F0502020204030204" charset="0"/>
            </a:endParaRPr>
          </a:p>
          <a:p>
            <a:pPr lvl="1" eaLnBrk="0" hangingPunct="0">
              <a:lnSpc>
                <a:spcPct val="150000"/>
              </a:lnSpc>
              <a:buFont typeface="Wingdings" panose="05000000000000000000" pitchFamily="2" charset="2"/>
              <a:buChar char="Ø"/>
            </a:pPr>
            <a:r>
              <a:rPr lang="zh-CN" altLang="en-US" sz="2000" dirty="0" smtClean="0">
                <a:solidFill>
                  <a:schemeClr val="tx1">
                    <a:lumMod val="65000"/>
                    <a:lumOff val="35000"/>
                  </a:schemeClr>
                </a:solidFill>
                <a:latin typeface="微软雅黑" panose="020B0503020204020204" pitchFamily="34" charset="-122"/>
                <a:ea typeface="微软雅黑" panose="020B0503020204020204" pitchFamily="34" charset="-122"/>
                <a:sym typeface="Calibri" panose="020F0502020204030204" charset="0"/>
              </a:rPr>
              <a:t>组织票据交易，公布票据交易即时行情；</a:t>
            </a:r>
            <a:endParaRPr lang="zh-CN" altLang="en-US" sz="2000" dirty="0" smtClean="0">
              <a:solidFill>
                <a:schemeClr val="tx1">
                  <a:lumMod val="65000"/>
                  <a:lumOff val="35000"/>
                </a:schemeClr>
              </a:solidFill>
              <a:latin typeface="微软雅黑" panose="020B0503020204020204" pitchFamily="34" charset="-122"/>
              <a:ea typeface="微软雅黑" panose="020B0503020204020204" pitchFamily="34" charset="-122"/>
              <a:sym typeface="Calibri" panose="020F0502020204030204" charset="0"/>
            </a:endParaRPr>
          </a:p>
          <a:p>
            <a:pPr lvl="1" eaLnBrk="0" hangingPunct="0">
              <a:lnSpc>
                <a:spcPct val="150000"/>
              </a:lnSpc>
              <a:buFont typeface="Wingdings" panose="05000000000000000000" pitchFamily="2" charset="2"/>
              <a:buChar char="Ø"/>
            </a:pPr>
            <a:r>
              <a:rPr lang="zh-CN" altLang="en-US" sz="2000" dirty="0" smtClean="0">
                <a:solidFill>
                  <a:schemeClr val="tx1">
                    <a:lumMod val="65000"/>
                    <a:lumOff val="35000"/>
                  </a:schemeClr>
                </a:solidFill>
                <a:latin typeface="微软雅黑" panose="020B0503020204020204" pitchFamily="34" charset="-122"/>
                <a:ea typeface="微软雅黑" panose="020B0503020204020204" pitchFamily="34" charset="-122"/>
                <a:sym typeface="Calibri" panose="020F0502020204030204" charset="0"/>
              </a:rPr>
              <a:t>票据登记托管</a:t>
            </a:r>
            <a:r>
              <a:rPr lang="en-US" altLang="en-US" sz="2000" dirty="0" smtClean="0">
                <a:solidFill>
                  <a:schemeClr val="tx1">
                    <a:lumMod val="65000"/>
                    <a:lumOff val="35000"/>
                  </a:schemeClr>
                </a:solidFill>
                <a:latin typeface="微软雅黑" panose="020B0503020204020204" pitchFamily="34" charset="-122"/>
                <a:ea typeface="微软雅黑" panose="020B0503020204020204" pitchFamily="34" charset="-122"/>
                <a:sym typeface="Calibri" panose="020F0502020204030204" charset="0"/>
              </a:rPr>
              <a:t>;</a:t>
            </a:r>
            <a:endParaRPr lang="en-US" altLang="en-US" sz="2000" dirty="0" smtClean="0">
              <a:solidFill>
                <a:schemeClr val="tx1">
                  <a:lumMod val="65000"/>
                  <a:lumOff val="35000"/>
                </a:schemeClr>
              </a:solidFill>
              <a:latin typeface="微软雅黑" panose="020B0503020204020204" pitchFamily="34" charset="-122"/>
              <a:ea typeface="微软雅黑" panose="020B0503020204020204" pitchFamily="34" charset="-122"/>
              <a:sym typeface="Calibri" panose="020F0502020204030204" charset="0"/>
            </a:endParaRPr>
          </a:p>
          <a:p>
            <a:pPr lvl="1" eaLnBrk="0" hangingPunct="0">
              <a:lnSpc>
                <a:spcPct val="150000"/>
              </a:lnSpc>
              <a:buFont typeface="Wingdings" panose="05000000000000000000" pitchFamily="2" charset="2"/>
              <a:buChar char="Ø"/>
            </a:pPr>
            <a:r>
              <a:rPr lang="zh-CN" altLang="en-US" sz="2000" dirty="0" smtClean="0">
                <a:solidFill>
                  <a:schemeClr val="tx1">
                    <a:lumMod val="65000"/>
                    <a:lumOff val="35000"/>
                  </a:schemeClr>
                </a:solidFill>
                <a:latin typeface="微软雅黑" panose="020B0503020204020204" pitchFamily="34" charset="-122"/>
                <a:ea typeface="微软雅黑" panose="020B0503020204020204" pitchFamily="34" charset="-122"/>
                <a:sym typeface="Calibri" panose="020F0502020204030204" charset="0"/>
              </a:rPr>
              <a:t>票据交易的清算结算；</a:t>
            </a:r>
            <a:endParaRPr lang="zh-CN" altLang="en-US" sz="2000" dirty="0" smtClean="0">
              <a:solidFill>
                <a:schemeClr val="tx1">
                  <a:lumMod val="65000"/>
                  <a:lumOff val="35000"/>
                </a:schemeClr>
              </a:solidFill>
              <a:latin typeface="微软雅黑" panose="020B0503020204020204" pitchFamily="34" charset="-122"/>
              <a:ea typeface="微软雅黑" panose="020B0503020204020204" pitchFamily="34" charset="-122"/>
              <a:sym typeface="Calibri" panose="020F0502020204030204" charset="0"/>
            </a:endParaRPr>
          </a:p>
          <a:p>
            <a:pPr lvl="1" eaLnBrk="0" hangingPunct="0">
              <a:lnSpc>
                <a:spcPct val="150000"/>
              </a:lnSpc>
              <a:buFont typeface="Wingdings" panose="05000000000000000000" pitchFamily="2" charset="2"/>
              <a:buChar char="Ø"/>
            </a:pPr>
            <a:r>
              <a:rPr lang="zh-CN" altLang="en-US" sz="2000" dirty="0" smtClean="0">
                <a:solidFill>
                  <a:schemeClr val="tx1">
                    <a:lumMod val="65000"/>
                    <a:lumOff val="35000"/>
                  </a:schemeClr>
                </a:solidFill>
                <a:latin typeface="微软雅黑" panose="020B0503020204020204" pitchFamily="34" charset="-122"/>
                <a:ea typeface="微软雅黑" panose="020B0503020204020204" pitchFamily="34" charset="-122"/>
                <a:sym typeface="Calibri" panose="020F0502020204030204" charset="0"/>
              </a:rPr>
              <a:t>票据信息服务；</a:t>
            </a:r>
            <a:endParaRPr lang="zh-CN" altLang="en-US" sz="2000" dirty="0" smtClean="0">
              <a:solidFill>
                <a:schemeClr val="tx1">
                  <a:lumMod val="65000"/>
                  <a:lumOff val="35000"/>
                </a:schemeClr>
              </a:solidFill>
              <a:latin typeface="微软雅黑" panose="020B0503020204020204" pitchFamily="34" charset="-122"/>
              <a:ea typeface="微软雅黑" panose="020B0503020204020204" pitchFamily="34" charset="-122"/>
              <a:sym typeface="Calibri" panose="020F0502020204030204" charset="0"/>
            </a:endParaRPr>
          </a:p>
          <a:p>
            <a:pPr lvl="1" eaLnBrk="0" hangingPunct="0">
              <a:lnSpc>
                <a:spcPct val="150000"/>
              </a:lnSpc>
              <a:buFont typeface="Wingdings" panose="05000000000000000000" pitchFamily="2" charset="2"/>
              <a:buChar char="Ø"/>
            </a:pPr>
            <a:r>
              <a:rPr lang="zh-CN" altLang="en-US" sz="2000" dirty="0" smtClean="0">
                <a:solidFill>
                  <a:schemeClr val="tx1">
                    <a:lumMod val="65000"/>
                    <a:lumOff val="35000"/>
                  </a:schemeClr>
                </a:solidFill>
                <a:latin typeface="微软雅黑" panose="020B0503020204020204" pitchFamily="34" charset="-122"/>
                <a:ea typeface="微软雅黑" panose="020B0503020204020204" pitchFamily="34" charset="-122"/>
                <a:sym typeface="Calibri" panose="020F0502020204030204" charset="0"/>
              </a:rPr>
              <a:t>中国人民银行认可的其他服务。</a:t>
            </a:r>
            <a:endParaRPr lang="zh-CN" altLang="en-US" sz="2000" dirty="0" smtClean="0">
              <a:solidFill>
                <a:schemeClr val="tx1">
                  <a:lumMod val="65000"/>
                  <a:lumOff val="35000"/>
                </a:schemeClr>
              </a:solidFill>
              <a:latin typeface="微软雅黑" panose="020B0503020204020204" pitchFamily="34" charset="-122"/>
              <a:ea typeface="微软雅黑" panose="020B0503020204020204" pitchFamily="34" charset="-122"/>
              <a:sym typeface="Calibri" panose="020F0502020204030204" charset="0"/>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日期占位符 3"/>
          <p:cNvSpPr txBox="1">
            <a:spLocks noGrp="1"/>
          </p:cNvSpPr>
          <p:nvPr>
            <p:ph type="dt" sz="half" idx="10"/>
          </p:nvPr>
        </p:nvSpPr>
        <p:spPr/>
        <p:txBody>
          <a:bodyPr anchor="ctr"/>
          <a:lstStyle/>
          <a:p>
            <a:pPr>
              <a:buFont typeface="Arial" panose="020B0604020202020204" pitchFamily="34" charset="0"/>
              <a:buChar char="•"/>
            </a:pPr>
            <a:fld id="{BB962C8B-B14F-4D97-AF65-F5344CB8AC3E}" type="datetime1">
              <a:rPr lang="zh-CN" altLang="en-US" sz="900" dirty="0">
                <a:solidFill>
                  <a:srgbClr val="898989"/>
                </a:solidFill>
                <a:sym typeface="Arial" panose="020B0604020202020204" pitchFamily="34" charset="0"/>
              </a:rPr>
            </a:fld>
            <a:endParaRPr lang="zh-CN" altLang="en-US" sz="900" dirty="0">
              <a:solidFill>
                <a:srgbClr val="898989"/>
              </a:solidFill>
              <a:sym typeface="Arial" panose="020B0604020202020204" pitchFamily="34" charset="0"/>
            </a:endParaRPr>
          </a:p>
        </p:txBody>
      </p:sp>
      <p:sp>
        <p:nvSpPr>
          <p:cNvPr id="11267" name="灯片编号占位符 3"/>
          <p:cNvSpPr>
            <a:spLocks noGrp="1"/>
          </p:cNvSpPr>
          <p:nvPr/>
        </p:nvSpPr>
        <p:spPr>
          <a:xfrm>
            <a:off x="6457950" y="4767263"/>
            <a:ext cx="2057400" cy="273844"/>
          </a:xfrm>
          <a:prstGeom prst="rect">
            <a:avLst/>
          </a:prstGeom>
          <a:noFill/>
          <a:ln w="9525">
            <a:noFill/>
          </a:ln>
        </p:spPr>
        <p:txBody>
          <a:bodyPr/>
          <a:lstStyle/>
          <a:p>
            <a:pPr lvl="0" eaLnBrk="0" hangingPunct="0">
              <a:buFont typeface="Arial" panose="020B0604020202020204" pitchFamily="34" charset="0"/>
              <a:buNone/>
            </a:pPr>
            <a:fld id="{9A0DB2DC-4C9A-4742-B13C-FB6460FD3503}" type="slidenum">
              <a:rPr lang="zh-CN" altLang="en-US" sz="1350" dirty="0">
                <a:latin typeface="Arial" panose="020B0604020202020204" pitchFamily="34" charset="0"/>
                <a:ea typeface="宋体" panose="02010600030101010101" pitchFamily="2" charset="-122"/>
                <a:sym typeface="Calibri" panose="020F0502020204030204" charset="0"/>
              </a:rPr>
            </a:fld>
            <a:endParaRPr lang="zh-CN" altLang="en-US" sz="1350" dirty="0">
              <a:latin typeface="Arial" panose="020B0604020202020204" pitchFamily="34" charset="0"/>
              <a:ea typeface="宋体" panose="02010600030101010101" pitchFamily="2" charset="-122"/>
              <a:sym typeface="Calibri" panose="020F0502020204030204" charset="0"/>
            </a:endParaRPr>
          </a:p>
        </p:txBody>
      </p:sp>
      <p:pic>
        <p:nvPicPr>
          <p:cNvPr id="11268" name="图片 12" descr="11场务公告弹出框"/>
          <p:cNvPicPr>
            <a:picLocks noChangeAspect="1"/>
          </p:cNvPicPr>
          <p:nvPr/>
        </p:nvPicPr>
        <p:blipFill>
          <a:blip r:embed="rId1" cstate="print"/>
          <a:stretch>
            <a:fillRect/>
          </a:stretch>
        </p:blipFill>
        <p:spPr>
          <a:xfrm>
            <a:off x="1191" y="0"/>
            <a:ext cx="9161859" cy="5164931"/>
          </a:xfrm>
          <a:prstGeom prst="rect">
            <a:avLst/>
          </a:prstGeom>
          <a:noFill/>
          <a:ln w="9525">
            <a:noFill/>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组合 15"/>
          <p:cNvGrpSpPr/>
          <p:nvPr/>
        </p:nvGrpSpPr>
        <p:grpSpPr>
          <a:xfrm>
            <a:off x="22860" y="471170"/>
            <a:ext cx="3139440" cy="384810"/>
            <a:chOff x="21" y="968"/>
            <a:chExt cx="4944" cy="606"/>
          </a:xfrm>
        </p:grpSpPr>
        <p:grpSp>
          <p:nvGrpSpPr>
            <p:cNvPr id="41" name="组合 40"/>
            <p:cNvGrpSpPr/>
            <p:nvPr/>
          </p:nvGrpSpPr>
          <p:grpSpPr>
            <a:xfrm>
              <a:off x="21" y="1033"/>
              <a:ext cx="1091" cy="415"/>
              <a:chOff x="3588469" y="123478"/>
              <a:chExt cx="1964109" cy="892522"/>
            </a:xfrm>
          </p:grpSpPr>
          <p:cxnSp>
            <p:nvCxnSpPr>
              <p:cNvPr id="42" name="直接连接符 41"/>
              <p:cNvCxnSpPr/>
              <p:nvPr/>
            </p:nvCxnSpPr>
            <p:spPr>
              <a:xfrm>
                <a:off x="3588469" y="123478"/>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69" name="直接连接符 68"/>
              <p:cNvCxnSpPr/>
              <p:nvPr/>
            </p:nvCxnSpPr>
            <p:spPr>
              <a:xfrm>
                <a:off x="3594100" y="254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0" name="直接连接符 69"/>
              <p:cNvCxnSpPr/>
              <p:nvPr/>
            </p:nvCxnSpPr>
            <p:spPr>
              <a:xfrm>
                <a:off x="3594100" y="381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1" name="直接连接符 70"/>
              <p:cNvCxnSpPr/>
              <p:nvPr/>
            </p:nvCxnSpPr>
            <p:spPr>
              <a:xfrm>
                <a:off x="3594100" y="508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2" name="直接连接符 71"/>
              <p:cNvCxnSpPr/>
              <p:nvPr/>
            </p:nvCxnSpPr>
            <p:spPr>
              <a:xfrm>
                <a:off x="3594100" y="635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3" name="直接连接符 72"/>
              <p:cNvCxnSpPr/>
              <p:nvPr/>
            </p:nvCxnSpPr>
            <p:spPr>
              <a:xfrm>
                <a:off x="3594100" y="762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4" name="直接连接符 73"/>
              <p:cNvCxnSpPr/>
              <p:nvPr/>
            </p:nvCxnSpPr>
            <p:spPr>
              <a:xfrm>
                <a:off x="3594100" y="889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5" name="直接连接符 74"/>
              <p:cNvCxnSpPr/>
              <p:nvPr/>
            </p:nvCxnSpPr>
            <p:spPr>
              <a:xfrm>
                <a:off x="3594100" y="1016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sp>
          <p:nvSpPr>
            <p:cNvPr id="20" name="矩形 19"/>
            <p:cNvSpPr/>
            <p:nvPr/>
          </p:nvSpPr>
          <p:spPr>
            <a:xfrm>
              <a:off x="1109" y="968"/>
              <a:ext cx="3856" cy="606"/>
            </a:xfrm>
            <a:prstGeom prst="rect">
              <a:avLst/>
            </a:prstGeom>
          </p:spPr>
          <p:txBody>
            <a:bodyPr wrap="square">
              <a:spAutoFit/>
            </a:bodyPr>
            <a:lstStyle/>
            <a:p>
              <a:pPr lvl="0" indent="0"/>
              <a:r>
                <a:rPr lang="en-US" altLang="zh-CN" b="1" dirty="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1.</a:t>
              </a:r>
              <a:r>
                <a:rPr lang="zh-CN" altLang="en-US" b="1" dirty="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交易与清算方式</a:t>
              </a:r>
              <a:endParaRPr lang="zh-CN" altLang="en-US" dirty="0">
                <a:solidFill>
                  <a:schemeClr val="bg1">
                    <a:lumMod val="50000"/>
                  </a:schemeClr>
                </a:solidFill>
                <a:latin typeface="微软雅黑" panose="020B0503020204020204" pitchFamily="34" charset="-122"/>
                <a:ea typeface="微软雅黑" panose="020B0503020204020204" pitchFamily="34" charset="-122"/>
              </a:endParaRPr>
            </a:p>
          </p:txBody>
        </p:sp>
      </p:grpSp>
      <p:grpSp>
        <p:nvGrpSpPr>
          <p:cNvPr id="109571" name="Group 9"/>
          <p:cNvGrpSpPr/>
          <p:nvPr/>
        </p:nvGrpSpPr>
        <p:grpSpPr>
          <a:xfrm>
            <a:off x="478155" y="1117600"/>
            <a:ext cx="8228330" cy="3499485"/>
            <a:chOff x="0" y="0"/>
            <a:chExt cx="6910" cy="2304"/>
          </a:xfrm>
        </p:grpSpPr>
        <p:sp>
          <p:nvSpPr>
            <p:cNvPr id="109572" name="Rectangle 17"/>
            <p:cNvSpPr/>
            <p:nvPr/>
          </p:nvSpPr>
          <p:spPr>
            <a:xfrm>
              <a:off x="0" y="0"/>
              <a:ext cx="1541" cy="498"/>
            </a:xfrm>
            <a:prstGeom prst="rect">
              <a:avLst/>
            </a:prstGeom>
            <a:solidFill>
              <a:srgbClr val="003366"/>
            </a:solidFill>
            <a:ln w="9525">
              <a:noFill/>
            </a:ln>
          </p:spPr>
          <p:txBody>
            <a:bodyPr anchor="ctr"/>
            <a:lstStyle/>
            <a:p>
              <a:pPr lvl="0" indent="0" algn="ctr" eaLnBrk="0" hangingPunct="0">
                <a:lnSpc>
                  <a:spcPct val="90000"/>
                </a:lnSpc>
                <a:spcBef>
                  <a:spcPts val="1000"/>
                </a:spcBef>
              </a:pPr>
              <a:r>
                <a:rPr lang="zh-CN" altLang="en-US" sz="2400"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交易方式</a:t>
              </a:r>
              <a:endParaRPr lang="zh-CN" altLang="en-US" dirty="0">
                <a:latin typeface="Arial" panose="020B0604020202020204" pitchFamily="34" charset="0"/>
                <a:ea typeface="宋体" panose="02010600030101010101" pitchFamily="2" charset="-122"/>
              </a:endParaRPr>
            </a:p>
          </p:txBody>
        </p:sp>
        <p:sp>
          <p:nvSpPr>
            <p:cNvPr id="109573" name="Rectangle 18"/>
            <p:cNvSpPr/>
            <p:nvPr/>
          </p:nvSpPr>
          <p:spPr>
            <a:xfrm>
              <a:off x="1541" y="0"/>
              <a:ext cx="249" cy="2304"/>
            </a:xfrm>
            <a:prstGeom prst="rect">
              <a:avLst/>
            </a:prstGeom>
            <a:noFill/>
            <a:ln w="9525">
              <a:noFill/>
            </a:ln>
          </p:spPr>
          <p:txBody>
            <a:bodyPr anchor="ctr"/>
            <a:lstStyle/>
            <a:p>
              <a:pPr lvl="0" indent="0" eaLnBrk="0" hangingPunct="0">
                <a:lnSpc>
                  <a:spcPct val="90000"/>
                </a:lnSpc>
                <a:spcBef>
                  <a:spcPts val="1000"/>
                </a:spcBef>
              </a:pPr>
              <a:endParaRPr lang="zh-CN" altLang="zh-CN" sz="2400" dirty="0">
                <a:latin typeface="Calibri" panose="020F0502020204030204" charset="0"/>
                <a:ea typeface="等线" panose="02010600030101010101" pitchFamily="2" charset="-122"/>
              </a:endParaRPr>
            </a:p>
          </p:txBody>
        </p:sp>
        <p:sp>
          <p:nvSpPr>
            <p:cNvPr id="109574" name="Rectangle 19"/>
            <p:cNvSpPr/>
            <p:nvPr/>
          </p:nvSpPr>
          <p:spPr>
            <a:xfrm>
              <a:off x="1790" y="0"/>
              <a:ext cx="1541" cy="498"/>
            </a:xfrm>
            <a:prstGeom prst="rect">
              <a:avLst/>
            </a:prstGeom>
            <a:solidFill>
              <a:srgbClr val="003366"/>
            </a:solidFill>
            <a:ln w="9525">
              <a:noFill/>
            </a:ln>
          </p:spPr>
          <p:txBody>
            <a:bodyPr anchor="ctr"/>
            <a:lstStyle/>
            <a:p>
              <a:pPr lvl="0" indent="0" algn="ctr" eaLnBrk="0" hangingPunct="0">
                <a:lnSpc>
                  <a:spcPct val="90000"/>
                </a:lnSpc>
                <a:spcBef>
                  <a:spcPts val="1000"/>
                </a:spcBef>
              </a:pPr>
              <a:r>
                <a:rPr lang="zh-CN" altLang="en-US" sz="2400"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清算速度</a:t>
              </a:r>
              <a:endParaRPr lang="zh-CN" altLang="en-US" dirty="0">
                <a:latin typeface="Arial" panose="020B0604020202020204" pitchFamily="34" charset="0"/>
                <a:ea typeface="宋体" panose="02010600030101010101" pitchFamily="2" charset="-122"/>
              </a:endParaRPr>
            </a:p>
          </p:txBody>
        </p:sp>
        <p:sp>
          <p:nvSpPr>
            <p:cNvPr id="109575" name="Rectangle 20"/>
            <p:cNvSpPr/>
            <p:nvPr/>
          </p:nvSpPr>
          <p:spPr>
            <a:xfrm>
              <a:off x="3331" y="0"/>
              <a:ext cx="249" cy="2304"/>
            </a:xfrm>
            <a:prstGeom prst="rect">
              <a:avLst/>
            </a:prstGeom>
            <a:noFill/>
            <a:ln w="9525">
              <a:noFill/>
            </a:ln>
          </p:spPr>
          <p:txBody>
            <a:bodyPr anchor="ctr"/>
            <a:lstStyle/>
            <a:p>
              <a:pPr lvl="0" indent="0" eaLnBrk="0" hangingPunct="0">
                <a:lnSpc>
                  <a:spcPct val="90000"/>
                </a:lnSpc>
                <a:spcBef>
                  <a:spcPts val="1000"/>
                </a:spcBef>
              </a:pPr>
              <a:endParaRPr lang="zh-CN" altLang="zh-CN" sz="2400" dirty="0">
                <a:latin typeface="Calibri" panose="020F0502020204030204" charset="0"/>
                <a:ea typeface="等线" panose="02010600030101010101" pitchFamily="2" charset="-122"/>
              </a:endParaRPr>
            </a:p>
          </p:txBody>
        </p:sp>
        <p:sp>
          <p:nvSpPr>
            <p:cNvPr id="109576" name="Rectangle 21"/>
            <p:cNvSpPr/>
            <p:nvPr/>
          </p:nvSpPr>
          <p:spPr>
            <a:xfrm>
              <a:off x="3580" y="0"/>
              <a:ext cx="1540" cy="498"/>
            </a:xfrm>
            <a:prstGeom prst="rect">
              <a:avLst/>
            </a:prstGeom>
            <a:solidFill>
              <a:srgbClr val="003366"/>
            </a:solidFill>
            <a:ln w="9525">
              <a:noFill/>
            </a:ln>
          </p:spPr>
          <p:txBody>
            <a:bodyPr anchor="ctr"/>
            <a:lstStyle/>
            <a:p>
              <a:pPr lvl="0" indent="0" algn="ctr" eaLnBrk="0" hangingPunct="0">
                <a:lnSpc>
                  <a:spcPct val="90000"/>
                </a:lnSpc>
                <a:spcBef>
                  <a:spcPts val="1000"/>
                </a:spcBef>
              </a:pPr>
              <a:r>
                <a:rPr lang="zh-CN" altLang="en-US" sz="2400"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结算方式</a:t>
              </a:r>
              <a:endParaRPr lang="zh-CN" altLang="en-US" dirty="0">
                <a:latin typeface="Arial" panose="020B0604020202020204" pitchFamily="34" charset="0"/>
                <a:ea typeface="宋体" panose="02010600030101010101" pitchFamily="2" charset="-122"/>
              </a:endParaRPr>
            </a:p>
          </p:txBody>
        </p:sp>
        <p:sp>
          <p:nvSpPr>
            <p:cNvPr id="109577" name="Rectangle 22"/>
            <p:cNvSpPr/>
            <p:nvPr/>
          </p:nvSpPr>
          <p:spPr>
            <a:xfrm>
              <a:off x="5120" y="0"/>
              <a:ext cx="250" cy="2304"/>
            </a:xfrm>
            <a:prstGeom prst="rect">
              <a:avLst/>
            </a:prstGeom>
            <a:noFill/>
            <a:ln w="9525">
              <a:noFill/>
            </a:ln>
          </p:spPr>
          <p:txBody>
            <a:bodyPr anchor="ctr"/>
            <a:lstStyle/>
            <a:p>
              <a:pPr lvl="0" indent="0" eaLnBrk="0" hangingPunct="0">
                <a:lnSpc>
                  <a:spcPct val="90000"/>
                </a:lnSpc>
                <a:spcBef>
                  <a:spcPts val="1000"/>
                </a:spcBef>
              </a:pPr>
              <a:endParaRPr lang="zh-CN" altLang="zh-CN" sz="2400" dirty="0">
                <a:latin typeface="Calibri" panose="020F0502020204030204" charset="0"/>
                <a:ea typeface="等线" panose="02010600030101010101" pitchFamily="2" charset="-122"/>
              </a:endParaRPr>
            </a:p>
          </p:txBody>
        </p:sp>
        <p:sp>
          <p:nvSpPr>
            <p:cNvPr id="109578" name="Rectangle 23"/>
            <p:cNvSpPr/>
            <p:nvPr/>
          </p:nvSpPr>
          <p:spPr>
            <a:xfrm>
              <a:off x="5370" y="0"/>
              <a:ext cx="1540" cy="498"/>
            </a:xfrm>
            <a:prstGeom prst="rect">
              <a:avLst/>
            </a:prstGeom>
            <a:solidFill>
              <a:srgbClr val="003366"/>
            </a:solidFill>
            <a:ln w="9525">
              <a:noFill/>
            </a:ln>
          </p:spPr>
          <p:txBody>
            <a:bodyPr anchor="ctr"/>
            <a:lstStyle/>
            <a:p>
              <a:pPr lvl="0" indent="0" algn="ctr" eaLnBrk="0" hangingPunct="0">
                <a:lnSpc>
                  <a:spcPct val="90000"/>
                </a:lnSpc>
                <a:spcBef>
                  <a:spcPts val="1000"/>
                </a:spcBef>
              </a:pPr>
              <a:r>
                <a:rPr lang="zh-CN" altLang="en-US" sz="2400"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清算类型</a:t>
              </a:r>
              <a:endParaRPr lang="zh-CN" altLang="en-US" dirty="0">
                <a:latin typeface="Arial" panose="020B0604020202020204" pitchFamily="34" charset="0"/>
                <a:ea typeface="宋体" panose="02010600030101010101" pitchFamily="2" charset="-122"/>
              </a:endParaRPr>
            </a:p>
          </p:txBody>
        </p:sp>
        <p:sp>
          <p:nvSpPr>
            <p:cNvPr id="109579" name="Rectangle 24"/>
            <p:cNvSpPr/>
            <p:nvPr/>
          </p:nvSpPr>
          <p:spPr>
            <a:xfrm>
              <a:off x="0" y="498"/>
              <a:ext cx="1541" cy="1806"/>
            </a:xfrm>
            <a:prstGeom prst="rect">
              <a:avLst/>
            </a:prstGeom>
            <a:solidFill>
              <a:srgbClr val="F2F2F2"/>
            </a:solidFill>
            <a:ln w="9525">
              <a:noFill/>
            </a:ln>
          </p:spPr>
          <p:txBody>
            <a:bodyPr anchor="ctr"/>
            <a:lstStyle/>
            <a:p>
              <a:pPr lvl="0" indent="0" eaLnBrk="0" hangingPunct="0">
                <a:spcBef>
                  <a:spcPts val="1000"/>
                </a:spcBef>
              </a:pPr>
              <a:endParaRPr lang="zh-CN" altLang="zh-CN" sz="2400" b="1"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endParaRPr>
            </a:p>
            <a:p>
              <a:pPr lvl="0" indent="0" eaLnBrk="0" hangingPunct="0">
                <a:spcBef>
                  <a:spcPts val="1000"/>
                </a:spcBef>
              </a:pPr>
              <a:endParaRPr lang="zh-CN" altLang="zh-CN" sz="2400" b="1"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09580" name="Rectangle 25"/>
            <p:cNvSpPr/>
            <p:nvPr/>
          </p:nvSpPr>
          <p:spPr>
            <a:xfrm>
              <a:off x="1790" y="498"/>
              <a:ext cx="1541" cy="1806"/>
            </a:xfrm>
            <a:prstGeom prst="rect">
              <a:avLst/>
            </a:prstGeom>
            <a:solidFill>
              <a:srgbClr val="F2F2F2"/>
            </a:solidFill>
            <a:ln w="9525">
              <a:noFill/>
            </a:ln>
          </p:spPr>
          <p:txBody>
            <a:bodyPr anchor="ctr"/>
            <a:lstStyle/>
            <a:p>
              <a:pPr lvl="0" indent="0" eaLnBrk="0" hangingPunct="0">
                <a:lnSpc>
                  <a:spcPct val="90000"/>
                </a:lnSpc>
                <a:spcBef>
                  <a:spcPts val="1000"/>
                </a:spcBef>
              </a:pPr>
              <a:r>
                <a:rPr lang="zh-CN" altLang="en-US" sz="2400" b="1"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  </a:t>
              </a:r>
              <a:endParaRPr lang="zh-CN" altLang="en-US" sz="2400" b="1"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endParaRPr>
            </a:p>
            <a:p>
              <a:pPr lvl="0" indent="0" algn="ctr" eaLnBrk="0" hangingPunct="0">
                <a:lnSpc>
                  <a:spcPct val="90000"/>
                </a:lnSpc>
                <a:spcBef>
                  <a:spcPts val="1000"/>
                </a:spcBef>
              </a:pPr>
              <a:endParaRPr lang="zh-CN" altLang="en-US" sz="2400" b="1"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09581" name="Rectangle 26"/>
            <p:cNvSpPr/>
            <p:nvPr/>
          </p:nvSpPr>
          <p:spPr>
            <a:xfrm>
              <a:off x="3580" y="498"/>
              <a:ext cx="1540" cy="1806"/>
            </a:xfrm>
            <a:prstGeom prst="rect">
              <a:avLst/>
            </a:prstGeom>
            <a:solidFill>
              <a:srgbClr val="F2F2F2"/>
            </a:solidFill>
            <a:ln w="9525">
              <a:noFill/>
            </a:ln>
          </p:spPr>
          <p:txBody>
            <a:bodyPr anchor="ctr"/>
            <a:lstStyle/>
            <a:p>
              <a:pPr lvl="0" indent="0" algn="ctr" eaLnBrk="0" hangingPunct="0">
                <a:lnSpc>
                  <a:spcPct val="90000"/>
                </a:lnSpc>
                <a:spcBef>
                  <a:spcPts val="1000"/>
                </a:spcBef>
              </a:pPr>
              <a:endParaRPr lang="zh-CN" altLang="zh-CN" sz="2400" b="1"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09582" name="Rectangle 27"/>
            <p:cNvSpPr/>
            <p:nvPr/>
          </p:nvSpPr>
          <p:spPr>
            <a:xfrm>
              <a:off x="5370" y="498"/>
              <a:ext cx="1540" cy="1806"/>
            </a:xfrm>
            <a:prstGeom prst="rect">
              <a:avLst/>
            </a:prstGeom>
            <a:solidFill>
              <a:srgbClr val="F2F2F2"/>
            </a:solidFill>
            <a:ln w="9525">
              <a:noFill/>
            </a:ln>
          </p:spPr>
          <p:txBody>
            <a:bodyPr anchor="ctr"/>
            <a:lstStyle/>
            <a:p>
              <a:pPr lvl="0" indent="0" eaLnBrk="0" hangingPunct="0">
                <a:lnSpc>
                  <a:spcPct val="90000"/>
                </a:lnSpc>
                <a:spcBef>
                  <a:spcPts val="1000"/>
                </a:spcBef>
              </a:pPr>
              <a:r>
                <a:rPr lang="zh-CN" altLang="en-US" sz="2400" b="1"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  </a:t>
              </a:r>
              <a:endParaRPr lang="zh-CN" altLang="en-US" sz="2400" b="1"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endParaRPr>
            </a:p>
            <a:p>
              <a:pPr lvl="0" indent="0" algn="ctr" eaLnBrk="0" hangingPunct="0">
                <a:lnSpc>
                  <a:spcPct val="90000"/>
                </a:lnSpc>
                <a:spcBef>
                  <a:spcPts val="1000"/>
                </a:spcBef>
              </a:pPr>
              <a:endParaRPr lang="zh-CN" altLang="en-US" sz="2400" b="1"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09583" name="Line 28"/>
            <p:cNvSpPr/>
            <p:nvPr/>
          </p:nvSpPr>
          <p:spPr>
            <a:xfrm>
              <a:off x="0" y="0"/>
              <a:ext cx="1541" cy="1"/>
            </a:xfrm>
            <a:prstGeom prst="line">
              <a:avLst/>
            </a:prstGeom>
            <a:ln w="9525">
              <a:noFill/>
            </a:ln>
          </p:spPr>
        </p:sp>
        <p:sp>
          <p:nvSpPr>
            <p:cNvPr id="109584" name="Line 29"/>
            <p:cNvSpPr/>
            <p:nvPr/>
          </p:nvSpPr>
          <p:spPr>
            <a:xfrm>
              <a:off x="1541" y="0"/>
              <a:ext cx="249" cy="1"/>
            </a:xfrm>
            <a:prstGeom prst="line">
              <a:avLst/>
            </a:prstGeom>
            <a:ln w="9525">
              <a:noFill/>
            </a:ln>
          </p:spPr>
        </p:sp>
        <p:sp>
          <p:nvSpPr>
            <p:cNvPr id="109585" name="Line 30"/>
            <p:cNvSpPr/>
            <p:nvPr/>
          </p:nvSpPr>
          <p:spPr>
            <a:xfrm>
              <a:off x="1790" y="0"/>
              <a:ext cx="1541" cy="1"/>
            </a:xfrm>
            <a:prstGeom prst="line">
              <a:avLst/>
            </a:prstGeom>
            <a:ln w="9525">
              <a:noFill/>
            </a:ln>
          </p:spPr>
        </p:sp>
        <p:sp>
          <p:nvSpPr>
            <p:cNvPr id="109586" name="Line 31"/>
            <p:cNvSpPr/>
            <p:nvPr/>
          </p:nvSpPr>
          <p:spPr>
            <a:xfrm>
              <a:off x="3331" y="0"/>
              <a:ext cx="249" cy="1"/>
            </a:xfrm>
            <a:prstGeom prst="line">
              <a:avLst/>
            </a:prstGeom>
            <a:ln w="9525">
              <a:noFill/>
            </a:ln>
          </p:spPr>
        </p:sp>
        <p:sp>
          <p:nvSpPr>
            <p:cNvPr id="109587" name="Line 32"/>
            <p:cNvSpPr/>
            <p:nvPr/>
          </p:nvSpPr>
          <p:spPr>
            <a:xfrm>
              <a:off x="3580" y="0"/>
              <a:ext cx="1540" cy="1"/>
            </a:xfrm>
            <a:prstGeom prst="line">
              <a:avLst/>
            </a:prstGeom>
            <a:ln w="9525">
              <a:noFill/>
            </a:ln>
          </p:spPr>
        </p:sp>
        <p:sp>
          <p:nvSpPr>
            <p:cNvPr id="109588" name="Line 33"/>
            <p:cNvSpPr/>
            <p:nvPr/>
          </p:nvSpPr>
          <p:spPr>
            <a:xfrm>
              <a:off x="5120" y="0"/>
              <a:ext cx="250" cy="1"/>
            </a:xfrm>
            <a:prstGeom prst="line">
              <a:avLst/>
            </a:prstGeom>
            <a:ln w="9525">
              <a:noFill/>
            </a:ln>
          </p:spPr>
        </p:sp>
        <p:sp>
          <p:nvSpPr>
            <p:cNvPr id="109589" name="Line 34"/>
            <p:cNvSpPr/>
            <p:nvPr/>
          </p:nvSpPr>
          <p:spPr>
            <a:xfrm>
              <a:off x="5370" y="0"/>
              <a:ext cx="1540" cy="1"/>
            </a:xfrm>
            <a:prstGeom prst="line">
              <a:avLst/>
            </a:prstGeom>
            <a:ln w="9525">
              <a:noFill/>
            </a:ln>
          </p:spPr>
        </p:sp>
        <p:sp>
          <p:nvSpPr>
            <p:cNvPr id="109590" name="Line 35"/>
            <p:cNvSpPr/>
            <p:nvPr/>
          </p:nvSpPr>
          <p:spPr>
            <a:xfrm>
              <a:off x="0" y="498"/>
              <a:ext cx="1541" cy="1"/>
            </a:xfrm>
            <a:prstGeom prst="line">
              <a:avLst/>
            </a:prstGeom>
            <a:ln w="9525">
              <a:noFill/>
            </a:ln>
          </p:spPr>
        </p:sp>
        <p:sp>
          <p:nvSpPr>
            <p:cNvPr id="109591" name="Line 36"/>
            <p:cNvSpPr/>
            <p:nvPr/>
          </p:nvSpPr>
          <p:spPr>
            <a:xfrm>
              <a:off x="1790" y="498"/>
              <a:ext cx="1541" cy="1"/>
            </a:xfrm>
            <a:prstGeom prst="line">
              <a:avLst/>
            </a:prstGeom>
            <a:ln w="9525">
              <a:noFill/>
            </a:ln>
          </p:spPr>
        </p:sp>
        <p:sp>
          <p:nvSpPr>
            <p:cNvPr id="109592" name="Line 37"/>
            <p:cNvSpPr/>
            <p:nvPr/>
          </p:nvSpPr>
          <p:spPr>
            <a:xfrm>
              <a:off x="3580" y="498"/>
              <a:ext cx="1540" cy="1"/>
            </a:xfrm>
            <a:prstGeom prst="line">
              <a:avLst/>
            </a:prstGeom>
            <a:ln w="9525">
              <a:noFill/>
            </a:ln>
          </p:spPr>
        </p:sp>
        <p:sp>
          <p:nvSpPr>
            <p:cNvPr id="109593" name="Line 38"/>
            <p:cNvSpPr/>
            <p:nvPr/>
          </p:nvSpPr>
          <p:spPr>
            <a:xfrm>
              <a:off x="5370" y="498"/>
              <a:ext cx="1540" cy="1"/>
            </a:xfrm>
            <a:prstGeom prst="line">
              <a:avLst/>
            </a:prstGeom>
            <a:ln w="9525">
              <a:noFill/>
            </a:ln>
          </p:spPr>
        </p:sp>
        <p:sp>
          <p:nvSpPr>
            <p:cNvPr id="109594" name="Line 39"/>
            <p:cNvSpPr/>
            <p:nvPr/>
          </p:nvSpPr>
          <p:spPr>
            <a:xfrm>
              <a:off x="0" y="2304"/>
              <a:ext cx="1541" cy="1"/>
            </a:xfrm>
            <a:prstGeom prst="line">
              <a:avLst/>
            </a:prstGeom>
            <a:ln w="9525">
              <a:noFill/>
            </a:ln>
          </p:spPr>
        </p:sp>
        <p:sp>
          <p:nvSpPr>
            <p:cNvPr id="109595" name="Line 40"/>
            <p:cNvSpPr/>
            <p:nvPr/>
          </p:nvSpPr>
          <p:spPr>
            <a:xfrm>
              <a:off x="1541" y="2304"/>
              <a:ext cx="249" cy="1"/>
            </a:xfrm>
            <a:prstGeom prst="line">
              <a:avLst/>
            </a:prstGeom>
            <a:ln w="9525">
              <a:noFill/>
            </a:ln>
          </p:spPr>
        </p:sp>
        <p:sp>
          <p:nvSpPr>
            <p:cNvPr id="109596" name="Line 41"/>
            <p:cNvSpPr/>
            <p:nvPr/>
          </p:nvSpPr>
          <p:spPr>
            <a:xfrm>
              <a:off x="1790" y="2304"/>
              <a:ext cx="1541" cy="1"/>
            </a:xfrm>
            <a:prstGeom prst="line">
              <a:avLst/>
            </a:prstGeom>
            <a:ln w="9525">
              <a:noFill/>
            </a:ln>
          </p:spPr>
        </p:sp>
        <p:sp>
          <p:nvSpPr>
            <p:cNvPr id="109597" name="Line 42"/>
            <p:cNvSpPr/>
            <p:nvPr/>
          </p:nvSpPr>
          <p:spPr>
            <a:xfrm>
              <a:off x="3331" y="2304"/>
              <a:ext cx="249" cy="1"/>
            </a:xfrm>
            <a:prstGeom prst="line">
              <a:avLst/>
            </a:prstGeom>
            <a:ln w="9525">
              <a:noFill/>
            </a:ln>
          </p:spPr>
        </p:sp>
        <p:sp>
          <p:nvSpPr>
            <p:cNvPr id="109598" name="Line 43"/>
            <p:cNvSpPr/>
            <p:nvPr/>
          </p:nvSpPr>
          <p:spPr>
            <a:xfrm>
              <a:off x="3580" y="2304"/>
              <a:ext cx="1540" cy="1"/>
            </a:xfrm>
            <a:prstGeom prst="line">
              <a:avLst/>
            </a:prstGeom>
            <a:ln w="9525">
              <a:noFill/>
            </a:ln>
          </p:spPr>
        </p:sp>
        <p:sp>
          <p:nvSpPr>
            <p:cNvPr id="109599" name="Line 44"/>
            <p:cNvSpPr/>
            <p:nvPr/>
          </p:nvSpPr>
          <p:spPr>
            <a:xfrm>
              <a:off x="5120" y="2304"/>
              <a:ext cx="250" cy="1"/>
            </a:xfrm>
            <a:prstGeom prst="line">
              <a:avLst/>
            </a:prstGeom>
            <a:ln w="9525">
              <a:noFill/>
            </a:ln>
          </p:spPr>
        </p:sp>
        <p:sp>
          <p:nvSpPr>
            <p:cNvPr id="109600" name="Line 45"/>
            <p:cNvSpPr/>
            <p:nvPr/>
          </p:nvSpPr>
          <p:spPr>
            <a:xfrm>
              <a:off x="5370" y="2304"/>
              <a:ext cx="1540" cy="1"/>
            </a:xfrm>
            <a:prstGeom prst="line">
              <a:avLst/>
            </a:prstGeom>
            <a:ln w="9525">
              <a:noFill/>
            </a:ln>
          </p:spPr>
        </p:sp>
        <p:sp>
          <p:nvSpPr>
            <p:cNvPr id="109601" name="Line 46"/>
            <p:cNvSpPr/>
            <p:nvPr/>
          </p:nvSpPr>
          <p:spPr>
            <a:xfrm>
              <a:off x="0" y="0"/>
              <a:ext cx="1" cy="498"/>
            </a:xfrm>
            <a:prstGeom prst="line">
              <a:avLst/>
            </a:prstGeom>
            <a:ln w="9525">
              <a:noFill/>
            </a:ln>
          </p:spPr>
        </p:sp>
        <p:sp>
          <p:nvSpPr>
            <p:cNvPr id="109602" name="Line 47"/>
            <p:cNvSpPr/>
            <p:nvPr/>
          </p:nvSpPr>
          <p:spPr>
            <a:xfrm>
              <a:off x="0" y="498"/>
              <a:ext cx="1" cy="1806"/>
            </a:xfrm>
            <a:prstGeom prst="line">
              <a:avLst/>
            </a:prstGeom>
            <a:ln w="9525">
              <a:noFill/>
            </a:ln>
          </p:spPr>
        </p:sp>
        <p:sp>
          <p:nvSpPr>
            <p:cNvPr id="109603" name="Line 48"/>
            <p:cNvSpPr/>
            <p:nvPr/>
          </p:nvSpPr>
          <p:spPr>
            <a:xfrm>
              <a:off x="1541" y="0"/>
              <a:ext cx="1" cy="498"/>
            </a:xfrm>
            <a:prstGeom prst="line">
              <a:avLst/>
            </a:prstGeom>
            <a:ln w="9525">
              <a:noFill/>
            </a:ln>
          </p:spPr>
        </p:sp>
        <p:sp>
          <p:nvSpPr>
            <p:cNvPr id="109604" name="Line 49"/>
            <p:cNvSpPr/>
            <p:nvPr/>
          </p:nvSpPr>
          <p:spPr>
            <a:xfrm>
              <a:off x="1541" y="498"/>
              <a:ext cx="1" cy="1806"/>
            </a:xfrm>
            <a:prstGeom prst="line">
              <a:avLst/>
            </a:prstGeom>
            <a:ln w="9525">
              <a:noFill/>
            </a:ln>
          </p:spPr>
        </p:sp>
        <p:sp>
          <p:nvSpPr>
            <p:cNvPr id="109605" name="Line 50"/>
            <p:cNvSpPr/>
            <p:nvPr/>
          </p:nvSpPr>
          <p:spPr>
            <a:xfrm>
              <a:off x="1790" y="0"/>
              <a:ext cx="1" cy="498"/>
            </a:xfrm>
            <a:prstGeom prst="line">
              <a:avLst/>
            </a:prstGeom>
            <a:ln w="9525">
              <a:noFill/>
            </a:ln>
          </p:spPr>
        </p:sp>
        <p:sp>
          <p:nvSpPr>
            <p:cNvPr id="109606" name="Line 51"/>
            <p:cNvSpPr/>
            <p:nvPr/>
          </p:nvSpPr>
          <p:spPr>
            <a:xfrm>
              <a:off x="1790" y="498"/>
              <a:ext cx="1" cy="1806"/>
            </a:xfrm>
            <a:prstGeom prst="line">
              <a:avLst/>
            </a:prstGeom>
            <a:ln w="9525">
              <a:noFill/>
            </a:ln>
          </p:spPr>
        </p:sp>
        <p:sp>
          <p:nvSpPr>
            <p:cNvPr id="109607" name="Line 52"/>
            <p:cNvSpPr/>
            <p:nvPr/>
          </p:nvSpPr>
          <p:spPr>
            <a:xfrm>
              <a:off x="3331" y="0"/>
              <a:ext cx="1" cy="498"/>
            </a:xfrm>
            <a:prstGeom prst="line">
              <a:avLst/>
            </a:prstGeom>
            <a:ln w="9525">
              <a:noFill/>
            </a:ln>
          </p:spPr>
        </p:sp>
        <p:sp>
          <p:nvSpPr>
            <p:cNvPr id="109608" name="Line 53"/>
            <p:cNvSpPr/>
            <p:nvPr/>
          </p:nvSpPr>
          <p:spPr>
            <a:xfrm>
              <a:off x="3331" y="498"/>
              <a:ext cx="1" cy="1806"/>
            </a:xfrm>
            <a:prstGeom prst="line">
              <a:avLst/>
            </a:prstGeom>
            <a:ln w="9525">
              <a:noFill/>
            </a:ln>
          </p:spPr>
        </p:sp>
        <p:sp>
          <p:nvSpPr>
            <p:cNvPr id="109609" name="Line 54"/>
            <p:cNvSpPr/>
            <p:nvPr/>
          </p:nvSpPr>
          <p:spPr>
            <a:xfrm>
              <a:off x="3580" y="0"/>
              <a:ext cx="1" cy="498"/>
            </a:xfrm>
            <a:prstGeom prst="line">
              <a:avLst/>
            </a:prstGeom>
            <a:ln w="9525">
              <a:noFill/>
            </a:ln>
          </p:spPr>
        </p:sp>
        <p:sp>
          <p:nvSpPr>
            <p:cNvPr id="109610" name="Line 55"/>
            <p:cNvSpPr/>
            <p:nvPr/>
          </p:nvSpPr>
          <p:spPr>
            <a:xfrm>
              <a:off x="3580" y="498"/>
              <a:ext cx="1" cy="1806"/>
            </a:xfrm>
            <a:prstGeom prst="line">
              <a:avLst/>
            </a:prstGeom>
            <a:ln w="9525">
              <a:noFill/>
            </a:ln>
          </p:spPr>
        </p:sp>
        <p:sp>
          <p:nvSpPr>
            <p:cNvPr id="109611" name="Line 56"/>
            <p:cNvSpPr/>
            <p:nvPr/>
          </p:nvSpPr>
          <p:spPr>
            <a:xfrm>
              <a:off x="5120" y="0"/>
              <a:ext cx="1" cy="498"/>
            </a:xfrm>
            <a:prstGeom prst="line">
              <a:avLst/>
            </a:prstGeom>
            <a:ln w="9525">
              <a:noFill/>
            </a:ln>
          </p:spPr>
        </p:sp>
        <p:sp>
          <p:nvSpPr>
            <p:cNvPr id="109612" name="Line 57"/>
            <p:cNvSpPr/>
            <p:nvPr/>
          </p:nvSpPr>
          <p:spPr>
            <a:xfrm>
              <a:off x="5120" y="498"/>
              <a:ext cx="1" cy="1806"/>
            </a:xfrm>
            <a:prstGeom prst="line">
              <a:avLst/>
            </a:prstGeom>
            <a:ln w="9525">
              <a:noFill/>
            </a:ln>
          </p:spPr>
        </p:sp>
        <p:sp>
          <p:nvSpPr>
            <p:cNvPr id="109613" name="Line 58"/>
            <p:cNvSpPr/>
            <p:nvPr/>
          </p:nvSpPr>
          <p:spPr>
            <a:xfrm>
              <a:off x="5370" y="0"/>
              <a:ext cx="1" cy="498"/>
            </a:xfrm>
            <a:prstGeom prst="line">
              <a:avLst/>
            </a:prstGeom>
            <a:ln w="9525">
              <a:noFill/>
            </a:ln>
          </p:spPr>
        </p:sp>
        <p:sp>
          <p:nvSpPr>
            <p:cNvPr id="109614" name="Line 59"/>
            <p:cNvSpPr/>
            <p:nvPr/>
          </p:nvSpPr>
          <p:spPr>
            <a:xfrm>
              <a:off x="5370" y="498"/>
              <a:ext cx="1" cy="1806"/>
            </a:xfrm>
            <a:prstGeom prst="line">
              <a:avLst/>
            </a:prstGeom>
            <a:ln w="9525">
              <a:noFill/>
            </a:ln>
          </p:spPr>
        </p:sp>
        <p:sp>
          <p:nvSpPr>
            <p:cNvPr id="109615" name="Line 60"/>
            <p:cNvSpPr/>
            <p:nvPr/>
          </p:nvSpPr>
          <p:spPr>
            <a:xfrm>
              <a:off x="6910" y="0"/>
              <a:ext cx="1" cy="498"/>
            </a:xfrm>
            <a:prstGeom prst="line">
              <a:avLst/>
            </a:prstGeom>
            <a:ln w="9525">
              <a:noFill/>
            </a:ln>
          </p:spPr>
        </p:sp>
        <p:sp>
          <p:nvSpPr>
            <p:cNvPr id="109616" name="Line 61"/>
            <p:cNvSpPr/>
            <p:nvPr/>
          </p:nvSpPr>
          <p:spPr>
            <a:xfrm>
              <a:off x="6910" y="498"/>
              <a:ext cx="1" cy="1806"/>
            </a:xfrm>
            <a:prstGeom prst="line">
              <a:avLst/>
            </a:prstGeom>
            <a:ln w="9525">
              <a:noFill/>
            </a:ln>
          </p:spPr>
        </p:sp>
      </p:grpSp>
      <p:sp>
        <p:nvSpPr>
          <p:cNvPr id="109618" name="文本框 64"/>
          <p:cNvSpPr/>
          <p:nvPr/>
        </p:nvSpPr>
        <p:spPr>
          <a:xfrm>
            <a:off x="2805748" y="2049780"/>
            <a:ext cx="1046162" cy="1463040"/>
          </a:xfrm>
          <a:prstGeom prst="rect">
            <a:avLst/>
          </a:prstGeom>
          <a:noFill/>
          <a:ln w="9525">
            <a:noFill/>
          </a:ln>
        </p:spPr>
        <p:txBody>
          <a:bodyPr wrap="square" anchor="t">
            <a:spAutoFit/>
          </a:bodyPr>
          <a:lstStyle/>
          <a:p>
            <a:pPr marL="342900" lvl="0" indent="-342900" eaLnBrk="0" hangingPunct="0">
              <a:lnSpc>
                <a:spcPct val="150000"/>
              </a:lnSpc>
              <a:buFont typeface="Wingdings" panose="05000000000000000000" pitchFamily="2" charset="2"/>
              <a:buChar char="p"/>
            </a:pPr>
            <a:r>
              <a:rPr lang="en-US" altLang="zh-CN" sz="2000" b="1"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T+0</a:t>
            </a:r>
            <a:endParaRPr lang="zh-CN" altLang="en-US" sz="2000" b="1"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endParaRPr>
          </a:p>
          <a:p>
            <a:pPr marL="342900" lvl="0" indent="-342900" eaLnBrk="0" hangingPunct="0">
              <a:lnSpc>
                <a:spcPct val="150000"/>
              </a:lnSpc>
              <a:buFont typeface="Wingdings" panose="05000000000000000000" pitchFamily="2" charset="2"/>
              <a:buChar char="p"/>
            </a:pPr>
            <a:r>
              <a:rPr lang="en-US" altLang="zh-CN" sz="2000" b="1" dirty="0">
                <a:solidFill>
                  <a:srgbClr val="FF0000"/>
                </a:solidFill>
                <a:latin typeface="微软雅黑" panose="020B0503020204020204" pitchFamily="34" charset="-122"/>
                <a:ea typeface="微软雅黑" panose="020B0503020204020204" pitchFamily="34" charset="-122"/>
                <a:sym typeface="微软雅黑" panose="020B0503020204020204" pitchFamily="34" charset="-122"/>
              </a:rPr>
              <a:t>T+1</a:t>
            </a:r>
            <a:endParaRPr lang="en-US" altLang="zh-CN" sz="2000" b="1" dirty="0">
              <a:solidFill>
                <a:srgbClr val="FF0000"/>
              </a:solidFill>
              <a:latin typeface="微软雅黑" panose="020B0503020204020204" pitchFamily="34" charset="-122"/>
              <a:ea typeface="微软雅黑" panose="020B0503020204020204" pitchFamily="34" charset="-122"/>
              <a:sym typeface="微软雅黑" panose="020B0503020204020204" pitchFamily="34" charset="-122"/>
            </a:endParaRPr>
          </a:p>
          <a:p>
            <a:pPr marL="342900" lvl="0" indent="-342900" eaLnBrk="0" hangingPunct="0">
              <a:lnSpc>
                <a:spcPct val="150000"/>
              </a:lnSpc>
              <a:buFont typeface="Wingdings" panose="05000000000000000000" pitchFamily="2" charset="2"/>
              <a:buChar char="p"/>
            </a:pPr>
            <a:endParaRPr lang="zh-CN" altLang="en-US" sz="2000" b="1"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09619" name="文本框 65"/>
          <p:cNvSpPr/>
          <p:nvPr/>
        </p:nvSpPr>
        <p:spPr>
          <a:xfrm>
            <a:off x="4766310" y="2079943"/>
            <a:ext cx="1557338" cy="1920240"/>
          </a:xfrm>
          <a:prstGeom prst="rect">
            <a:avLst/>
          </a:prstGeom>
          <a:noFill/>
          <a:ln w="9525">
            <a:noFill/>
          </a:ln>
        </p:spPr>
        <p:txBody>
          <a:bodyPr wrap="square" anchor="t">
            <a:spAutoFit/>
          </a:bodyPr>
          <a:lstStyle/>
          <a:p>
            <a:pPr marL="342900" lvl="0" indent="-342900" eaLnBrk="0" hangingPunct="0">
              <a:lnSpc>
                <a:spcPct val="150000"/>
              </a:lnSpc>
              <a:buFont typeface="Wingdings" panose="05000000000000000000" pitchFamily="2" charset="2"/>
              <a:buChar char="p"/>
            </a:pPr>
            <a:r>
              <a:rPr lang="zh-CN" altLang="en-US" sz="2000" b="1"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票款对付</a:t>
            </a:r>
            <a:endParaRPr lang="zh-CN" altLang="en-US" sz="2000" b="1"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endParaRPr>
          </a:p>
          <a:p>
            <a:pPr marL="342900" lvl="0" indent="-342900" eaLnBrk="0" hangingPunct="0">
              <a:lnSpc>
                <a:spcPct val="150000"/>
              </a:lnSpc>
              <a:buFont typeface="Wingdings" panose="05000000000000000000" pitchFamily="2" charset="2"/>
              <a:buNone/>
            </a:pPr>
            <a:r>
              <a:rPr lang="zh-CN" altLang="en-US" sz="2000" b="1"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      </a:t>
            </a:r>
            <a:r>
              <a:rPr lang="en-US" altLang="zh-CN" sz="2000" b="1"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(DVP)</a:t>
            </a:r>
            <a:endParaRPr lang="zh-CN" altLang="en-US" sz="2000" b="1"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endParaRPr>
          </a:p>
          <a:p>
            <a:pPr marL="342900" lvl="0" indent="-342900" eaLnBrk="0" hangingPunct="0">
              <a:lnSpc>
                <a:spcPct val="150000"/>
              </a:lnSpc>
              <a:buFont typeface="Wingdings" panose="05000000000000000000" pitchFamily="2" charset="2"/>
              <a:buChar char="p"/>
            </a:pPr>
            <a:r>
              <a:rPr lang="zh-CN" altLang="en-US" sz="2000" b="1"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纯票过户</a:t>
            </a:r>
            <a:endParaRPr lang="zh-CN" altLang="en-US" sz="2000" b="1"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endParaRPr>
          </a:p>
          <a:p>
            <a:pPr marL="342900" lvl="0" indent="-342900" eaLnBrk="0" hangingPunct="0">
              <a:lnSpc>
                <a:spcPct val="150000"/>
              </a:lnSpc>
              <a:buFont typeface="Wingdings" panose="05000000000000000000" pitchFamily="2" charset="2"/>
              <a:buNone/>
            </a:pPr>
            <a:r>
              <a:rPr lang="zh-CN" altLang="en-US" sz="2000" b="1"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      </a:t>
            </a:r>
            <a:r>
              <a:rPr lang="en-US" altLang="zh-CN" sz="2000" b="1"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(FOP)</a:t>
            </a:r>
            <a:endParaRPr lang="zh-CN" altLang="en-US" dirty="0">
              <a:latin typeface="Arial" panose="020B0604020202020204" pitchFamily="34" charset="0"/>
              <a:ea typeface="宋体" panose="02010600030101010101" pitchFamily="2" charset="-122"/>
            </a:endParaRPr>
          </a:p>
        </p:txBody>
      </p:sp>
      <p:sp>
        <p:nvSpPr>
          <p:cNvPr id="109620" name="文本框 66"/>
          <p:cNvSpPr/>
          <p:nvPr/>
        </p:nvSpPr>
        <p:spPr>
          <a:xfrm>
            <a:off x="7011035" y="2070418"/>
            <a:ext cx="1557338" cy="1005840"/>
          </a:xfrm>
          <a:prstGeom prst="rect">
            <a:avLst/>
          </a:prstGeom>
          <a:noFill/>
          <a:ln w="9525">
            <a:noFill/>
          </a:ln>
        </p:spPr>
        <p:txBody>
          <a:bodyPr wrap="square" anchor="t">
            <a:spAutoFit/>
          </a:bodyPr>
          <a:lstStyle/>
          <a:p>
            <a:pPr marL="342900" lvl="0" indent="-342900" eaLnBrk="0" hangingPunct="0">
              <a:lnSpc>
                <a:spcPct val="150000"/>
              </a:lnSpc>
              <a:buFont typeface="Wingdings" panose="05000000000000000000" pitchFamily="2" charset="2"/>
              <a:buChar char="p"/>
            </a:pPr>
            <a:r>
              <a:rPr lang="zh-CN" altLang="en-US" sz="2000" b="1"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全额清算</a:t>
            </a:r>
            <a:endParaRPr lang="zh-CN" altLang="en-US" sz="2000" b="1"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endParaRPr>
          </a:p>
          <a:p>
            <a:pPr marL="342900" lvl="0" indent="-342900" algn="l" eaLnBrk="0" hangingPunct="0">
              <a:lnSpc>
                <a:spcPct val="150000"/>
              </a:lnSpc>
              <a:buFont typeface="Wingdings" panose="05000000000000000000" pitchFamily="2" charset="2"/>
              <a:buChar char="p"/>
            </a:pPr>
            <a:r>
              <a:rPr lang="zh-CN" altLang="en-US" sz="2000" b="1" dirty="0">
                <a:solidFill>
                  <a:srgbClr val="FF0000"/>
                </a:solidFill>
                <a:latin typeface="微软雅黑" panose="020B0503020204020204" pitchFamily="34" charset="-122"/>
                <a:ea typeface="微软雅黑" panose="020B0503020204020204" pitchFamily="34" charset="-122"/>
              </a:rPr>
              <a:t>净额清算</a:t>
            </a:r>
            <a:endParaRPr lang="zh-CN" altLang="en-US" sz="2000" b="1" dirty="0">
              <a:solidFill>
                <a:srgbClr val="FF0000"/>
              </a:solidFill>
              <a:latin typeface="微软雅黑" panose="020B0503020204020204" pitchFamily="34" charset="-122"/>
              <a:ea typeface="微软雅黑" panose="020B0503020204020204" pitchFamily="34" charset="-122"/>
            </a:endParaRPr>
          </a:p>
        </p:txBody>
      </p:sp>
      <p:sp>
        <p:nvSpPr>
          <p:cNvPr id="65544" name="文本框 47"/>
          <p:cNvSpPr>
            <a:spLocks noChangeArrowheads="1"/>
          </p:cNvSpPr>
          <p:nvPr/>
        </p:nvSpPr>
        <p:spPr bwMode="auto">
          <a:xfrm>
            <a:off x="596675" y="1939042"/>
            <a:ext cx="1556836" cy="2677656"/>
          </a:xfrm>
          <a:prstGeom prst="rect">
            <a:avLst/>
          </a:prstGeom>
          <a:noFill/>
          <a:ln w="9525">
            <a:noFill/>
            <a:miter lim="800000"/>
          </a:ln>
        </p:spPr>
        <p:txBody>
          <a:bodyPr wrap="none">
            <a:spAutoFit/>
          </a:bodyPr>
          <a:lstStyle>
            <a:defPPr>
              <a:defRPr lang="zh-CN"/>
            </a:defPPr>
            <a:lvl1pPr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marL="342900" indent="-342900" eaLnBrk="0" hangingPunct="0">
              <a:lnSpc>
                <a:spcPct val="150000"/>
              </a:lnSpc>
              <a:buFont typeface="Wingdings" panose="05000000000000000000" pitchFamily="2" charset="2"/>
              <a:buChar char="p"/>
            </a:pPr>
            <a:r>
              <a:rPr lang="zh-CN" altLang="en-US" sz="2000" b="1" smtClean="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询价</a:t>
            </a:r>
            <a:endParaRPr lang="en-US" sz="2000" b="1" smtClean="0">
              <a:solidFill>
                <a:srgbClr val="000000"/>
              </a:solidFill>
              <a:latin typeface="微软雅黑" panose="020B0503020204020204" pitchFamily="34" charset="-122"/>
              <a:ea typeface="微软雅黑" panose="020B0503020204020204" pitchFamily="34" charset="-122"/>
              <a:sym typeface="微软雅黑" panose="020B0503020204020204" pitchFamily="34" charset="-122"/>
            </a:endParaRPr>
          </a:p>
          <a:p>
            <a:pPr marL="342900" indent="-342900" eaLnBrk="0" hangingPunct="0">
              <a:lnSpc>
                <a:spcPct val="150000"/>
              </a:lnSpc>
              <a:buFont typeface="Wingdings" panose="05000000000000000000" pitchFamily="2" charset="2"/>
              <a:buNone/>
            </a:pPr>
            <a:r>
              <a:rPr lang="zh-CN" altLang="en-US" sz="1600" b="1" smtClean="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        对话报价</a:t>
            </a:r>
            <a:endParaRPr lang="en-US" altLang="zh-CN" sz="1600" b="1" smtClean="0">
              <a:solidFill>
                <a:srgbClr val="000000"/>
              </a:solidFill>
              <a:latin typeface="微软雅黑" panose="020B0503020204020204" pitchFamily="34" charset="-122"/>
              <a:ea typeface="微软雅黑" panose="020B0503020204020204" pitchFamily="34" charset="-122"/>
              <a:sym typeface="微软雅黑" panose="020B0503020204020204" pitchFamily="34" charset="-122"/>
            </a:endParaRPr>
          </a:p>
          <a:p>
            <a:pPr marL="342900" indent="-342900" eaLnBrk="0" hangingPunct="0">
              <a:lnSpc>
                <a:spcPct val="150000"/>
              </a:lnSpc>
              <a:buFont typeface="Wingdings" panose="05000000000000000000" pitchFamily="2" charset="2"/>
              <a:buNone/>
            </a:pPr>
            <a:r>
              <a:rPr lang="en-US" altLang="zh-CN" sz="1600" b="1" smtClean="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        </a:t>
            </a:r>
            <a:r>
              <a:rPr lang="zh-CN" altLang="en-US" sz="1600" b="1" smtClean="0">
                <a:solidFill>
                  <a:srgbClr val="FF0000"/>
                </a:solidFill>
                <a:latin typeface="微软雅黑" panose="020B0503020204020204" pitchFamily="34" charset="-122"/>
                <a:ea typeface="微软雅黑" panose="020B0503020204020204" pitchFamily="34" charset="-122"/>
                <a:sym typeface="微软雅黑" panose="020B0503020204020204" pitchFamily="34" charset="-122"/>
              </a:rPr>
              <a:t>意向询价</a:t>
            </a:r>
            <a:endParaRPr lang="en-US" altLang="zh-CN" sz="1600" b="1" smtClean="0">
              <a:solidFill>
                <a:srgbClr val="FF0000"/>
              </a:solidFill>
              <a:latin typeface="微软雅黑" panose="020B0503020204020204" pitchFamily="34" charset="-122"/>
              <a:ea typeface="微软雅黑" panose="020B0503020204020204" pitchFamily="34" charset="-122"/>
              <a:sym typeface="微软雅黑" panose="020B0503020204020204" pitchFamily="34" charset="-122"/>
            </a:endParaRPr>
          </a:p>
          <a:p>
            <a:pPr marL="342900" indent="-342900" eaLnBrk="0" hangingPunct="0">
              <a:lnSpc>
                <a:spcPct val="150000"/>
              </a:lnSpc>
              <a:buFont typeface="Wingdings" panose="05000000000000000000" pitchFamily="2" charset="2"/>
              <a:buChar char="p"/>
            </a:pPr>
            <a:r>
              <a:rPr lang="zh-CN" altLang="en-US" sz="2000" b="1" smtClean="0">
                <a:solidFill>
                  <a:srgbClr val="FF0000"/>
                </a:solidFill>
                <a:latin typeface="微软雅黑" panose="020B0503020204020204" pitchFamily="34" charset="-122"/>
                <a:ea typeface="微软雅黑" panose="020B0503020204020204" pitchFamily="34" charset="-122"/>
                <a:sym typeface="微软雅黑" panose="020B0503020204020204" pitchFamily="34" charset="-122"/>
              </a:rPr>
              <a:t>点击成交</a:t>
            </a:r>
            <a:endParaRPr lang="en-US" altLang="zh-CN" sz="2000" b="1" smtClean="0">
              <a:solidFill>
                <a:srgbClr val="FF0000"/>
              </a:solidFill>
              <a:latin typeface="微软雅黑" panose="020B0503020204020204" pitchFamily="34" charset="-122"/>
              <a:ea typeface="微软雅黑" panose="020B0503020204020204" pitchFamily="34" charset="-122"/>
              <a:sym typeface="微软雅黑" panose="020B0503020204020204" pitchFamily="34" charset="-122"/>
            </a:endParaRPr>
          </a:p>
          <a:p>
            <a:pPr marL="342900" indent="-342900" eaLnBrk="0" hangingPunct="0">
              <a:lnSpc>
                <a:spcPct val="150000"/>
              </a:lnSpc>
              <a:buFont typeface="Wingdings" panose="05000000000000000000" pitchFamily="2" charset="2"/>
              <a:buChar char="p"/>
            </a:pPr>
            <a:r>
              <a:rPr lang="zh-CN" altLang="en-US" sz="2000" b="1" smtClean="0">
                <a:solidFill>
                  <a:srgbClr val="FF0000"/>
                </a:solidFill>
                <a:latin typeface="微软雅黑" panose="020B0503020204020204" pitchFamily="34" charset="-122"/>
                <a:ea typeface="微软雅黑" panose="020B0503020204020204" pitchFamily="34" charset="-122"/>
                <a:sym typeface="微软雅黑" panose="020B0503020204020204" pitchFamily="34" charset="-122"/>
              </a:rPr>
              <a:t>匿名点击</a:t>
            </a:r>
            <a:endParaRPr lang="en-US" altLang="zh-CN" sz="2000" b="1" smtClean="0">
              <a:solidFill>
                <a:srgbClr val="FF0000"/>
              </a:solidFill>
              <a:latin typeface="微软雅黑" panose="020B0503020204020204" pitchFamily="34" charset="-122"/>
              <a:ea typeface="微软雅黑" panose="020B0503020204020204" pitchFamily="34" charset="-122"/>
              <a:sym typeface="微软雅黑" panose="020B0503020204020204" pitchFamily="34" charset="-122"/>
            </a:endParaRPr>
          </a:p>
          <a:p>
            <a:pPr marL="342900" indent="-342900" eaLnBrk="0" hangingPunct="0">
              <a:lnSpc>
                <a:spcPct val="150000"/>
              </a:lnSpc>
              <a:buFont typeface="Wingdings" panose="05000000000000000000" pitchFamily="2" charset="2"/>
              <a:buChar char="p"/>
            </a:pPr>
            <a:r>
              <a:rPr lang="zh-CN" altLang="en-US" sz="2000" b="1" smtClean="0">
                <a:solidFill>
                  <a:srgbClr val="FF0000"/>
                </a:solidFill>
                <a:latin typeface="微软雅黑" panose="020B0503020204020204" pitchFamily="34" charset="-122"/>
                <a:ea typeface="微软雅黑" panose="020B0503020204020204" pitchFamily="34" charset="-122"/>
                <a:sym typeface="微软雅黑" panose="020B0503020204020204" pitchFamily="34" charset="-122"/>
              </a:rPr>
              <a:t>请求报价</a:t>
            </a:r>
            <a:endParaRPr lang="zh-CN" altLang="en-US" sz="2000" b="1" dirty="0">
              <a:solidFill>
                <a:srgbClr val="FF0000"/>
              </a:solidFill>
              <a:latin typeface="微软雅黑" panose="020B0503020204020204" pitchFamily="34" charset="-122"/>
              <a:ea typeface="微软雅黑" panose="020B0503020204020204" pitchFamily="34" charset="-122"/>
              <a:sym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组合 15"/>
          <p:cNvGrpSpPr/>
          <p:nvPr/>
        </p:nvGrpSpPr>
        <p:grpSpPr>
          <a:xfrm>
            <a:off x="13335" y="461645"/>
            <a:ext cx="3139440" cy="384810"/>
            <a:chOff x="21" y="968"/>
            <a:chExt cx="4944" cy="606"/>
          </a:xfrm>
        </p:grpSpPr>
        <p:grpSp>
          <p:nvGrpSpPr>
            <p:cNvPr id="41" name="组合 40"/>
            <p:cNvGrpSpPr/>
            <p:nvPr/>
          </p:nvGrpSpPr>
          <p:grpSpPr>
            <a:xfrm>
              <a:off x="21" y="1033"/>
              <a:ext cx="1091" cy="415"/>
              <a:chOff x="3588469" y="123478"/>
              <a:chExt cx="1964109" cy="892522"/>
            </a:xfrm>
          </p:grpSpPr>
          <p:cxnSp>
            <p:nvCxnSpPr>
              <p:cNvPr id="42" name="直接连接符 41"/>
              <p:cNvCxnSpPr/>
              <p:nvPr/>
            </p:nvCxnSpPr>
            <p:spPr>
              <a:xfrm>
                <a:off x="3588469" y="123478"/>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69" name="直接连接符 68"/>
              <p:cNvCxnSpPr/>
              <p:nvPr/>
            </p:nvCxnSpPr>
            <p:spPr>
              <a:xfrm>
                <a:off x="3594100" y="254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0" name="直接连接符 69"/>
              <p:cNvCxnSpPr/>
              <p:nvPr/>
            </p:nvCxnSpPr>
            <p:spPr>
              <a:xfrm>
                <a:off x="3594100" y="381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1" name="直接连接符 70"/>
              <p:cNvCxnSpPr/>
              <p:nvPr/>
            </p:nvCxnSpPr>
            <p:spPr>
              <a:xfrm>
                <a:off x="3594100" y="508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2" name="直接连接符 71"/>
              <p:cNvCxnSpPr/>
              <p:nvPr/>
            </p:nvCxnSpPr>
            <p:spPr>
              <a:xfrm>
                <a:off x="3594100" y="635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3" name="直接连接符 72"/>
              <p:cNvCxnSpPr/>
              <p:nvPr/>
            </p:nvCxnSpPr>
            <p:spPr>
              <a:xfrm>
                <a:off x="3594100" y="762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4" name="直接连接符 73"/>
              <p:cNvCxnSpPr/>
              <p:nvPr/>
            </p:nvCxnSpPr>
            <p:spPr>
              <a:xfrm>
                <a:off x="3594100" y="889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5" name="直接连接符 74"/>
              <p:cNvCxnSpPr/>
              <p:nvPr/>
            </p:nvCxnSpPr>
            <p:spPr>
              <a:xfrm>
                <a:off x="3594100" y="1016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sp>
          <p:nvSpPr>
            <p:cNvPr id="20" name="矩形 19"/>
            <p:cNvSpPr/>
            <p:nvPr/>
          </p:nvSpPr>
          <p:spPr>
            <a:xfrm>
              <a:off x="1109" y="968"/>
              <a:ext cx="3856" cy="606"/>
            </a:xfrm>
            <a:prstGeom prst="rect">
              <a:avLst/>
            </a:prstGeom>
          </p:spPr>
          <p:txBody>
            <a:bodyPr wrap="square">
              <a:spAutoFit/>
            </a:bodyPr>
            <a:lstStyle/>
            <a:p>
              <a:pPr lvl="0" indent="0"/>
              <a:r>
                <a:rPr lang="en-US" altLang="zh-CN" b="1" dirty="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2.</a:t>
              </a:r>
              <a:r>
                <a:rPr lang="zh-CN" altLang="en-US" b="1" dirty="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票据交易合同</a:t>
              </a:r>
              <a:endParaRPr lang="zh-CN" altLang="en-US" dirty="0">
                <a:solidFill>
                  <a:schemeClr val="bg1">
                    <a:lumMod val="50000"/>
                  </a:schemeClr>
                </a:solidFill>
                <a:latin typeface="微软雅黑" panose="020B0503020204020204" pitchFamily="34" charset="-122"/>
                <a:ea typeface="微软雅黑" panose="020B0503020204020204" pitchFamily="34" charset="-122"/>
              </a:endParaRPr>
            </a:p>
          </p:txBody>
        </p:sp>
      </p:grpSp>
      <p:grpSp>
        <p:nvGrpSpPr>
          <p:cNvPr id="2" name="组合 24"/>
          <p:cNvGrpSpPr/>
          <p:nvPr/>
        </p:nvGrpSpPr>
        <p:grpSpPr>
          <a:xfrm>
            <a:off x="2804160" y="766445"/>
            <a:ext cx="2979420" cy="3166745"/>
            <a:chOff x="2251075" y="838200"/>
            <a:chExt cx="4787900" cy="5162550"/>
          </a:xfrm>
        </p:grpSpPr>
        <p:grpSp>
          <p:nvGrpSpPr>
            <p:cNvPr id="3" name="Group 17"/>
            <p:cNvGrpSpPr/>
            <p:nvPr/>
          </p:nvGrpSpPr>
          <p:grpSpPr>
            <a:xfrm>
              <a:off x="2251075" y="838200"/>
              <a:ext cx="4787900" cy="5162550"/>
              <a:chOff x="0" y="0"/>
              <a:chExt cx="2782887" cy="3000375"/>
            </a:xfrm>
          </p:grpSpPr>
          <p:sp>
            <p:nvSpPr>
              <p:cNvPr id="4" name="Freeform 50"/>
              <p:cNvSpPr/>
              <p:nvPr/>
            </p:nvSpPr>
            <p:spPr>
              <a:xfrm>
                <a:off x="0" y="0"/>
                <a:ext cx="1730375" cy="2087562"/>
              </a:xfrm>
              <a:custGeom>
                <a:avLst/>
                <a:gdLst/>
                <a:ahLst/>
                <a:cxnLst>
                  <a:cxn ang="0">
                    <a:pos x="2147483647" y="2147483647"/>
                  </a:cxn>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rect l="0" t="0" r="0" b="0"/>
                <a:pathLst>
                  <a:path w="365" h="437">
                    <a:moveTo>
                      <a:pt x="322" y="44"/>
                    </a:moveTo>
                    <a:cubicBezTo>
                      <a:pt x="304" y="22"/>
                      <a:pt x="304" y="22"/>
                      <a:pt x="304" y="22"/>
                    </a:cubicBezTo>
                    <a:cubicBezTo>
                      <a:pt x="286" y="0"/>
                      <a:pt x="286" y="0"/>
                      <a:pt x="286" y="0"/>
                    </a:cubicBezTo>
                    <a:cubicBezTo>
                      <a:pt x="286" y="43"/>
                      <a:pt x="286" y="43"/>
                      <a:pt x="286" y="43"/>
                    </a:cubicBezTo>
                    <a:cubicBezTo>
                      <a:pt x="127" y="46"/>
                      <a:pt x="0" y="176"/>
                      <a:pt x="0" y="335"/>
                    </a:cubicBezTo>
                    <a:cubicBezTo>
                      <a:pt x="0" y="371"/>
                      <a:pt x="6" y="405"/>
                      <a:pt x="18" y="437"/>
                    </a:cubicBezTo>
                    <a:cubicBezTo>
                      <a:pt x="40" y="377"/>
                      <a:pt x="40" y="377"/>
                      <a:pt x="40" y="377"/>
                    </a:cubicBezTo>
                    <a:cubicBezTo>
                      <a:pt x="115" y="389"/>
                      <a:pt x="115" y="389"/>
                      <a:pt x="115" y="389"/>
                    </a:cubicBezTo>
                    <a:cubicBezTo>
                      <a:pt x="100" y="342"/>
                      <a:pt x="105" y="289"/>
                      <a:pt x="132" y="242"/>
                    </a:cubicBezTo>
                    <a:cubicBezTo>
                      <a:pt x="165" y="185"/>
                      <a:pt x="224" y="152"/>
                      <a:pt x="286" y="149"/>
                    </a:cubicBezTo>
                    <a:cubicBezTo>
                      <a:pt x="286" y="191"/>
                      <a:pt x="286" y="191"/>
                      <a:pt x="286" y="191"/>
                    </a:cubicBezTo>
                    <a:cubicBezTo>
                      <a:pt x="304" y="169"/>
                      <a:pt x="304" y="169"/>
                      <a:pt x="304" y="169"/>
                    </a:cubicBezTo>
                    <a:cubicBezTo>
                      <a:pt x="319" y="151"/>
                      <a:pt x="319" y="151"/>
                      <a:pt x="319" y="151"/>
                    </a:cubicBezTo>
                    <a:cubicBezTo>
                      <a:pt x="365" y="96"/>
                      <a:pt x="365" y="96"/>
                      <a:pt x="365" y="96"/>
                    </a:cubicBezTo>
                    <a:lnTo>
                      <a:pt x="322" y="44"/>
                    </a:lnTo>
                    <a:close/>
                  </a:path>
                </a:pathLst>
              </a:custGeom>
              <a:solidFill>
                <a:srgbClr val="FFC000"/>
              </a:solidFill>
              <a:ln w="0" cap="flat" cmpd="sng">
                <a:solidFill>
                  <a:srgbClr val="FFFFFF"/>
                </a:solidFill>
                <a:prstDash val="solid"/>
                <a:miter/>
                <a:headEnd type="none" w="med" len="med"/>
                <a:tailEnd type="none" w="med" len="med"/>
              </a:ln>
            </p:spPr>
            <p:txBody>
              <a:bodyPr/>
              <a:lstStyle/>
              <a:p>
                <a:endParaRPr lang="zh-CN" altLang="en-US"/>
              </a:p>
            </p:txBody>
          </p:sp>
          <p:sp>
            <p:nvSpPr>
              <p:cNvPr id="5" name="Freeform 51"/>
              <p:cNvSpPr/>
              <p:nvPr/>
            </p:nvSpPr>
            <p:spPr>
              <a:xfrm>
                <a:off x="28575" y="1873250"/>
                <a:ext cx="2428875" cy="1127125"/>
              </a:xfrm>
              <a:custGeom>
                <a:avLst/>
                <a:gdLst/>
                <a:ahLst/>
                <a:cxnLst>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0"/>
                  </a:cxn>
                  <a:cxn ang="0">
                    <a:pos x="2147483647" y="2147483647"/>
                  </a:cxn>
                  <a:cxn ang="0">
                    <a:pos x="2147483647" y="2147483647"/>
                  </a:cxn>
                  <a:cxn ang="0">
                    <a:pos x="0" y="2147483647"/>
                  </a:cxn>
                  <a:cxn ang="0">
                    <a:pos x="2147483647" y="2147483647"/>
                  </a:cxn>
                  <a:cxn ang="0">
                    <a:pos x="2147483647" y="2147483647"/>
                  </a:cxn>
                  <a:cxn ang="0">
                    <a:pos x="2147483647" y="2147483647"/>
                  </a:cxn>
                  <a:cxn ang="0">
                    <a:pos x="2147483647" y="2147483647"/>
                  </a:cxn>
                </a:cxnLst>
                <a:rect l="0" t="0" r="0" b="0"/>
                <a:pathLst>
                  <a:path w="512" h="236">
                    <a:moveTo>
                      <a:pt x="449" y="141"/>
                    </a:moveTo>
                    <a:cubicBezTo>
                      <a:pt x="422" y="70"/>
                      <a:pt x="422" y="70"/>
                      <a:pt x="422" y="70"/>
                    </a:cubicBezTo>
                    <a:cubicBezTo>
                      <a:pt x="365" y="132"/>
                      <a:pt x="270" y="148"/>
                      <a:pt x="194" y="104"/>
                    </a:cubicBezTo>
                    <a:cubicBezTo>
                      <a:pt x="166" y="89"/>
                      <a:pt x="145" y="67"/>
                      <a:pt x="129" y="42"/>
                    </a:cubicBezTo>
                    <a:cubicBezTo>
                      <a:pt x="165" y="21"/>
                      <a:pt x="165" y="21"/>
                      <a:pt x="165" y="21"/>
                    </a:cubicBezTo>
                    <a:cubicBezTo>
                      <a:pt x="137" y="16"/>
                      <a:pt x="137" y="16"/>
                      <a:pt x="137" y="16"/>
                    </a:cubicBezTo>
                    <a:cubicBezTo>
                      <a:pt x="114" y="12"/>
                      <a:pt x="114" y="12"/>
                      <a:pt x="114" y="12"/>
                    </a:cubicBezTo>
                    <a:cubicBezTo>
                      <a:pt x="43" y="0"/>
                      <a:pt x="43" y="0"/>
                      <a:pt x="43" y="0"/>
                    </a:cubicBezTo>
                    <a:cubicBezTo>
                      <a:pt x="20" y="64"/>
                      <a:pt x="20" y="64"/>
                      <a:pt x="20" y="64"/>
                    </a:cubicBezTo>
                    <a:cubicBezTo>
                      <a:pt x="10" y="90"/>
                      <a:pt x="10" y="90"/>
                      <a:pt x="10" y="90"/>
                    </a:cubicBezTo>
                    <a:cubicBezTo>
                      <a:pt x="0" y="116"/>
                      <a:pt x="0" y="116"/>
                      <a:pt x="0" y="116"/>
                    </a:cubicBezTo>
                    <a:cubicBezTo>
                      <a:pt x="36" y="96"/>
                      <a:pt x="36" y="96"/>
                      <a:pt x="36" y="96"/>
                    </a:cubicBezTo>
                    <a:cubicBezTo>
                      <a:pt x="88" y="180"/>
                      <a:pt x="181" y="236"/>
                      <a:pt x="287" y="236"/>
                    </a:cubicBezTo>
                    <a:cubicBezTo>
                      <a:pt x="377" y="236"/>
                      <a:pt x="458" y="195"/>
                      <a:pt x="512" y="130"/>
                    </a:cubicBezTo>
                    <a:lnTo>
                      <a:pt x="449" y="141"/>
                    </a:lnTo>
                    <a:close/>
                  </a:path>
                </a:pathLst>
              </a:custGeom>
              <a:solidFill>
                <a:srgbClr val="C0C0C0"/>
              </a:solidFill>
              <a:ln w="0" cap="flat" cmpd="sng">
                <a:solidFill>
                  <a:srgbClr val="FFFFFF"/>
                </a:solidFill>
                <a:prstDash val="solid"/>
                <a:miter/>
                <a:headEnd type="none" w="med" len="med"/>
                <a:tailEnd type="none" w="med" len="med"/>
              </a:ln>
            </p:spPr>
            <p:txBody>
              <a:bodyPr/>
              <a:lstStyle/>
              <a:p>
                <a:endParaRPr lang="zh-CN" altLang="en-US"/>
              </a:p>
            </p:txBody>
          </p:sp>
          <p:sp>
            <p:nvSpPr>
              <p:cNvPr id="6" name="Freeform 52"/>
              <p:cNvSpPr/>
              <p:nvPr/>
            </p:nvSpPr>
            <p:spPr>
              <a:xfrm>
                <a:off x="1584325" y="225425"/>
                <a:ext cx="1198562" cy="2244725"/>
              </a:xfrm>
              <a:custGeom>
                <a:avLst/>
                <a:gdLst/>
                <a:ahLst/>
                <a:cxnLst>
                  <a:cxn ang="0">
                    <a:pos x="2147483647" y="2147483647"/>
                  </a:cxn>
                  <a:cxn ang="0">
                    <a:pos x="2147483647" y="2147483647"/>
                  </a:cxn>
                  <a:cxn ang="0">
                    <a:pos x="2147483647" y="0"/>
                  </a:cxn>
                  <a:cxn ang="0">
                    <a:pos x="2147483647" y="2147483647"/>
                  </a:cxn>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rect l="0" t="0" r="0" b="0"/>
                <a:pathLst>
                  <a:path w="252" h="470">
                    <a:moveTo>
                      <a:pt x="216" y="429"/>
                    </a:moveTo>
                    <a:cubicBezTo>
                      <a:pt x="238" y="387"/>
                      <a:pt x="251" y="339"/>
                      <a:pt x="251" y="288"/>
                    </a:cubicBezTo>
                    <a:cubicBezTo>
                      <a:pt x="251" y="144"/>
                      <a:pt x="146" y="23"/>
                      <a:pt x="8" y="0"/>
                    </a:cubicBezTo>
                    <a:cubicBezTo>
                      <a:pt x="49" y="49"/>
                      <a:pt x="49" y="49"/>
                      <a:pt x="49" y="49"/>
                    </a:cubicBezTo>
                    <a:cubicBezTo>
                      <a:pt x="0" y="107"/>
                      <a:pt x="0" y="107"/>
                      <a:pt x="0" y="107"/>
                    </a:cubicBezTo>
                    <a:cubicBezTo>
                      <a:pt x="18" y="111"/>
                      <a:pt x="35" y="118"/>
                      <a:pt x="52" y="127"/>
                    </a:cubicBezTo>
                    <a:cubicBezTo>
                      <a:pt x="139" y="177"/>
                      <a:pt x="170" y="287"/>
                      <a:pt x="123" y="375"/>
                    </a:cubicBezTo>
                    <a:cubicBezTo>
                      <a:pt x="87" y="354"/>
                      <a:pt x="87" y="354"/>
                      <a:pt x="87" y="354"/>
                    </a:cubicBezTo>
                    <a:cubicBezTo>
                      <a:pt x="97" y="381"/>
                      <a:pt x="97" y="381"/>
                      <a:pt x="97" y="381"/>
                    </a:cubicBezTo>
                    <a:cubicBezTo>
                      <a:pt x="105" y="403"/>
                      <a:pt x="105" y="403"/>
                      <a:pt x="105" y="403"/>
                    </a:cubicBezTo>
                    <a:cubicBezTo>
                      <a:pt x="130" y="470"/>
                      <a:pt x="130" y="470"/>
                      <a:pt x="130" y="470"/>
                    </a:cubicBezTo>
                    <a:cubicBezTo>
                      <a:pt x="197" y="459"/>
                      <a:pt x="197" y="459"/>
                      <a:pt x="197" y="459"/>
                    </a:cubicBezTo>
                    <a:cubicBezTo>
                      <a:pt x="224" y="454"/>
                      <a:pt x="224" y="454"/>
                      <a:pt x="224" y="454"/>
                    </a:cubicBezTo>
                    <a:cubicBezTo>
                      <a:pt x="252" y="450"/>
                      <a:pt x="252" y="450"/>
                      <a:pt x="252" y="450"/>
                    </a:cubicBezTo>
                    <a:lnTo>
                      <a:pt x="216" y="429"/>
                    </a:lnTo>
                    <a:close/>
                  </a:path>
                </a:pathLst>
              </a:custGeom>
              <a:solidFill>
                <a:srgbClr val="003366"/>
              </a:solidFill>
              <a:ln w="0" cap="flat" cmpd="sng">
                <a:solidFill>
                  <a:srgbClr val="FFFFFF"/>
                </a:solidFill>
                <a:prstDash val="solid"/>
                <a:miter/>
                <a:headEnd type="none" w="med" len="med"/>
                <a:tailEnd type="none" w="med" len="med"/>
              </a:ln>
            </p:spPr>
            <p:txBody>
              <a:bodyPr/>
              <a:lstStyle/>
              <a:p>
                <a:endParaRPr lang="zh-CN" altLang="en-US"/>
              </a:p>
            </p:txBody>
          </p:sp>
        </p:grpSp>
        <p:sp>
          <p:nvSpPr>
            <p:cNvPr id="7" name="WordArt 17"/>
            <p:cNvSpPr>
              <a:spLocks noTextEdit="1"/>
            </p:cNvSpPr>
            <p:nvPr/>
          </p:nvSpPr>
          <p:spPr>
            <a:xfrm rot="-2897225">
              <a:off x="2624138" y="2290763"/>
              <a:ext cx="1524000" cy="584200"/>
            </a:xfrm>
            <a:prstGeom prst="rect">
              <a:avLst/>
            </a:prstGeom>
          </p:spPr>
          <p:txBody>
            <a:bodyPr wrap="none" fromWordArt="1">
              <a:prstTxWarp prst="textArchUp">
                <a:avLst>
                  <a:gd name="adj" fmla="val 10800010"/>
                </a:avLst>
              </a:prstTxWarp>
              <a:normAutofit fontScale="55000" lnSpcReduction="20000"/>
            </a:bodyPr>
            <a:lstStyle/>
            <a:p>
              <a:pPr algn="ctr"/>
              <a:r>
                <a:rPr lang="zh-CN" altLang="en-US" sz="4000" b="1">
                  <a:solidFill>
                    <a:schemeClr val="bg1"/>
                  </a:solidFill>
                  <a:latin typeface="黑体" panose="02010609060101010101" pitchFamily="49" charset="-122"/>
                  <a:ea typeface="黑体" panose="02010609060101010101" pitchFamily="49" charset="-122"/>
                </a:rPr>
                <a:t>成交单</a:t>
              </a:r>
              <a:endParaRPr lang="zh-CN" altLang="en-US" sz="4000" b="1">
                <a:solidFill>
                  <a:schemeClr val="bg1"/>
                </a:solidFill>
                <a:latin typeface="黑体" panose="02010609060101010101" pitchFamily="49" charset="-122"/>
                <a:ea typeface="黑体" panose="02010609060101010101" pitchFamily="49" charset="-122"/>
              </a:endParaRPr>
            </a:p>
          </p:txBody>
        </p:sp>
        <p:sp>
          <p:nvSpPr>
            <p:cNvPr id="8" name="WordArt 17"/>
            <p:cNvSpPr>
              <a:spLocks noTextEdit="1"/>
            </p:cNvSpPr>
            <p:nvPr/>
          </p:nvSpPr>
          <p:spPr>
            <a:xfrm rot="3702775">
              <a:off x="5308600" y="2501900"/>
              <a:ext cx="1524000" cy="584200"/>
            </a:xfrm>
            <a:prstGeom prst="rect">
              <a:avLst/>
            </a:prstGeom>
          </p:spPr>
          <p:txBody>
            <a:bodyPr wrap="none" fromWordArt="1">
              <a:prstTxWarp prst="textArchUp">
                <a:avLst>
                  <a:gd name="adj" fmla="val 10800010"/>
                </a:avLst>
              </a:prstTxWarp>
              <a:normAutofit fontScale="55000" lnSpcReduction="20000"/>
            </a:bodyPr>
            <a:lstStyle/>
            <a:p>
              <a:pPr algn="ctr"/>
              <a:r>
                <a:rPr lang="zh-CN" altLang="en-US" sz="4000" b="1">
                  <a:solidFill>
                    <a:schemeClr val="bg1"/>
                  </a:solidFill>
                  <a:latin typeface="黑体" panose="02010609060101010101" pitchFamily="49" charset="-122"/>
                  <a:ea typeface="黑体" panose="02010609060101010101" pitchFamily="49" charset="-122"/>
                </a:rPr>
                <a:t>主协议</a:t>
              </a:r>
              <a:endParaRPr lang="zh-CN" altLang="en-US" sz="4000" b="1">
                <a:solidFill>
                  <a:schemeClr val="bg1"/>
                </a:solidFill>
                <a:latin typeface="黑体" panose="02010609060101010101" pitchFamily="49" charset="-122"/>
                <a:ea typeface="黑体" panose="02010609060101010101" pitchFamily="49" charset="-122"/>
              </a:endParaRPr>
            </a:p>
          </p:txBody>
        </p:sp>
        <p:sp>
          <p:nvSpPr>
            <p:cNvPr id="9" name="WordArt 17"/>
            <p:cNvSpPr>
              <a:spLocks noTextEdit="1"/>
            </p:cNvSpPr>
            <p:nvPr/>
          </p:nvSpPr>
          <p:spPr>
            <a:xfrm rot="-10757225">
              <a:off x="3022600" y="5005388"/>
              <a:ext cx="2844800" cy="406400"/>
            </a:xfrm>
            <a:prstGeom prst="rect">
              <a:avLst/>
            </a:prstGeom>
          </p:spPr>
          <p:txBody>
            <a:bodyPr wrap="none" fromWordArt="1">
              <a:prstTxWarp prst="textArchUp">
                <a:avLst>
                  <a:gd name="adj" fmla="val 10800028"/>
                </a:avLst>
              </a:prstTxWarp>
              <a:normAutofit fontScale="37500" lnSpcReduction="20000"/>
            </a:bodyPr>
            <a:lstStyle/>
            <a:p>
              <a:pPr algn="ctr"/>
              <a:r>
                <a:rPr lang="zh-CN" altLang="en-US" sz="2800" b="1">
                  <a:solidFill>
                    <a:schemeClr val="bg1"/>
                  </a:solidFill>
                  <a:latin typeface="黑体" panose="02010609060101010101" pitchFamily="49" charset="-122"/>
                  <a:ea typeface="黑体" panose="02010609060101010101" pitchFamily="49" charset="-122"/>
                </a:rPr>
                <a:t>补充协议（若有）</a:t>
              </a:r>
              <a:endParaRPr lang="zh-CN" altLang="en-US" sz="2800" b="1">
                <a:solidFill>
                  <a:schemeClr val="bg1"/>
                </a:solidFill>
                <a:latin typeface="黑体" panose="02010609060101010101" pitchFamily="49" charset="-122"/>
                <a:ea typeface="黑体" panose="02010609060101010101" pitchFamily="49" charset="-122"/>
              </a:endParaRPr>
            </a:p>
          </p:txBody>
        </p:sp>
      </p:grpSp>
      <p:sp>
        <p:nvSpPr>
          <p:cNvPr id="10" name="TextBox 42"/>
          <p:cNvSpPr/>
          <p:nvPr/>
        </p:nvSpPr>
        <p:spPr>
          <a:xfrm>
            <a:off x="474663" y="4174173"/>
            <a:ext cx="8029575" cy="400050"/>
          </a:xfrm>
          <a:prstGeom prst="rect">
            <a:avLst/>
          </a:prstGeom>
          <a:noFill/>
          <a:ln w="9525">
            <a:noFill/>
          </a:ln>
        </p:spPr>
        <p:txBody>
          <a:bodyPr anchor="t">
            <a:spAutoFit/>
          </a:bodyPr>
          <a:lstStyle/>
          <a:p>
            <a:pPr lvl="0" indent="0">
              <a:buFont typeface="Wingdings" panose="05000000000000000000" pitchFamily="2" charset="2"/>
              <a:buChar char="p"/>
            </a:pPr>
            <a:r>
              <a:rPr lang="zh-CN" altLang="en-US" sz="2000" b="1" dirty="0">
                <a:solidFill>
                  <a:srgbClr val="002060"/>
                </a:solidFill>
                <a:latin typeface="微软雅黑" panose="020B0503020204020204" pitchFamily="34" charset="-122"/>
                <a:ea typeface="微软雅黑" panose="020B0503020204020204" pitchFamily="34" charset="-122"/>
                <a:sym typeface="微软雅黑" panose="020B0503020204020204" pitchFamily="34" charset="-122"/>
              </a:rPr>
              <a:t> 电子成交单、主协议、补充协议（若有）构成完整的票据交易合同</a:t>
            </a:r>
            <a:endParaRPr lang="zh-CN" altLang="en-US" sz="2000" dirty="0">
              <a:solidFill>
                <a:srgbClr val="002060"/>
              </a:solidFill>
              <a:latin typeface="Arial" panose="020B0604020202020204" pitchFamily="34" charset="0"/>
              <a:ea typeface="宋体" panose="02010600030101010101" pitchFamily="2" charset="-122"/>
              <a:sym typeface="Calibri" panose="020F0502020204030204" charset="0"/>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组合 15"/>
          <p:cNvGrpSpPr/>
          <p:nvPr/>
        </p:nvGrpSpPr>
        <p:grpSpPr>
          <a:xfrm>
            <a:off x="13335" y="461645"/>
            <a:ext cx="3139440" cy="659130"/>
            <a:chOff x="21" y="968"/>
            <a:chExt cx="4944" cy="1038"/>
          </a:xfrm>
        </p:grpSpPr>
        <p:grpSp>
          <p:nvGrpSpPr>
            <p:cNvPr id="41" name="组合 40"/>
            <p:cNvGrpSpPr/>
            <p:nvPr/>
          </p:nvGrpSpPr>
          <p:grpSpPr>
            <a:xfrm>
              <a:off x="21" y="1033"/>
              <a:ext cx="1091" cy="415"/>
              <a:chOff x="3588469" y="123478"/>
              <a:chExt cx="1964109" cy="892522"/>
            </a:xfrm>
          </p:grpSpPr>
          <p:cxnSp>
            <p:nvCxnSpPr>
              <p:cNvPr id="42" name="直接连接符 41"/>
              <p:cNvCxnSpPr/>
              <p:nvPr/>
            </p:nvCxnSpPr>
            <p:spPr>
              <a:xfrm>
                <a:off x="3588469" y="123478"/>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69" name="直接连接符 68"/>
              <p:cNvCxnSpPr/>
              <p:nvPr/>
            </p:nvCxnSpPr>
            <p:spPr>
              <a:xfrm>
                <a:off x="3594100" y="254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0" name="直接连接符 69"/>
              <p:cNvCxnSpPr/>
              <p:nvPr/>
            </p:nvCxnSpPr>
            <p:spPr>
              <a:xfrm>
                <a:off x="3594100" y="381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1" name="直接连接符 70"/>
              <p:cNvCxnSpPr/>
              <p:nvPr/>
            </p:nvCxnSpPr>
            <p:spPr>
              <a:xfrm>
                <a:off x="3594100" y="508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2" name="直接连接符 71"/>
              <p:cNvCxnSpPr/>
              <p:nvPr/>
            </p:nvCxnSpPr>
            <p:spPr>
              <a:xfrm>
                <a:off x="3594100" y="635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3" name="直接连接符 72"/>
              <p:cNvCxnSpPr/>
              <p:nvPr/>
            </p:nvCxnSpPr>
            <p:spPr>
              <a:xfrm>
                <a:off x="3594100" y="762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4" name="直接连接符 73"/>
              <p:cNvCxnSpPr/>
              <p:nvPr/>
            </p:nvCxnSpPr>
            <p:spPr>
              <a:xfrm>
                <a:off x="3594100" y="889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5" name="直接连接符 74"/>
              <p:cNvCxnSpPr/>
              <p:nvPr/>
            </p:nvCxnSpPr>
            <p:spPr>
              <a:xfrm>
                <a:off x="3594100" y="1016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sp>
          <p:nvSpPr>
            <p:cNvPr id="20" name="矩形 19"/>
            <p:cNvSpPr/>
            <p:nvPr/>
          </p:nvSpPr>
          <p:spPr>
            <a:xfrm>
              <a:off x="1109" y="968"/>
              <a:ext cx="3856" cy="1038"/>
            </a:xfrm>
            <a:prstGeom prst="rect">
              <a:avLst/>
            </a:prstGeom>
          </p:spPr>
          <p:txBody>
            <a:bodyPr wrap="square">
              <a:spAutoFit/>
            </a:bodyPr>
            <a:lstStyle/>
            <a:p>
              <a:pPr lvl="0" algn="l" eaLnBrk="1" hangingPunct="1"/>
              <a:r>
                <a:rPr lang="en-US" altLang="zh-CN" b="1" dirty="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3.</a:t>
              </a:r>
              <a:r>
                <a:rPr lang="zh-CN" altLang="en-US" b="1" dirty="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票据交易时段</a:t>
              </a:r>
              <a:endParaRPr lang="zh-CN" altLang="en-US" dirty="0">
                <a:latin typeface="Arial" panose="020B0604020202020204" pitchFamily="34" charset="0"/>
                <a:ea typeface="宋体" panose="02010600030101010101" pitchFamily="2" charset="-122"/>
              </a:endParaRPr>
            </a:p>
            <a:p>
              <a:pPr lvl="0" algn="l" eaLnBrk="1" hangingPunct="1"/>
              <a:endParaRPr lang="en-US" dirty="0">
                <a:solidFill>
                  <a:schemeClr val="bg1">
                    <a:lumMod val="50000"/>
                  </a:schemeClr>
                </a:solidFill>
                <a:latin typeface="微软雅黑" panose="020B0503020204020204" pitchFamily="34" charset="-122"/>
                <a:ea typeface="微软雅黑" panose="020B0503020204020204" pitchFamily="34" charset="-122"/>
              </a:endParaRPr>
            </a:p>
          </p:txBody>
        </p:sp>
      </p:grpSp>
      <p:sp>
        <p:nvSpPr>
          <p:cNvPr id="2" name="文本框 1"/>
          <p:cNvSpPr txBox="1"/>
          <p:nvPr/>
        </p:nvSpPr>
        <p:spPr>
          <a:xfrm>
            <a:off x="1187624" y="1131590"/>
            <a:ext cx="6582995" cy="3323987"/>
          </a:xfrm>
          <a:prstGeom prst="rect">
            <a:avLst/>
          </a:prstGeom>
          <a:noFill/>
        </p:spPr>
        <p:txBody>
          <a:bodyPr wrap="square" rtlCol="0" anchor="t">
            <a:spAutoFit/>
          </a:bodyPr>
          <a:lstStyle/>
          <a:p>
            <a:pPr>
              <a:lnSpc>
                <a:spcPct val="150000"/>
              </a:lnSpc>
              <a:buClr>
                <a:srgbClr val="C00000"/>
              </a:buClr>
              <a:buFont typeface="Wingdings" panose="05000000000000000000" pitchFamily="2" charset="2"/>
              <a:buChar char="p"/>
            </a:pPr>
            <a:r>
              <a:rPr lang="zh-CN" altLang="zh-CN" sz="2000" b="1" dirty="0">
                <a:solidFill>
                  <a:srgbClr val="002060"/>
                </a:solidFill>
                <a:latin typeface="微软雅黑" panose="020B0503020204020204" pitchFamily="34" charset="-122"/>
                <a:ea typeface="微软雅黑" panose="020B0503020204020204" pitchFamily="34" charset="-122"/>
                <a:sym typeface="微软雅黑" panose="020B0503020204020204" pitchFamily="34" charset="-122"/>
              </a:rPr>
              <a:t>  </a:t>
            </a:r>
            <a:r>
              <a:rPr lang="zh-CN" altLang="en-US" sz="2000" b="1" dirty="0">
                <a:solidFill>
                  <a:srgbClr val="002060"/>
                </a:solidFill>
                <a:latin typeface="微软雅黑" panose="020B0503020204020204" pitchFamily="34" charset="-122"/>
                <a:ea typeface="微软雅黑" panose="020B0503020204020204" pitchFamily="34" charset="-122"/>
                <a:sym typeface="微软雅黑" panose="020B0503020204020204" pitchFamily="34" charset="-122"/>
              </a:rPr>
              <a:t>交易日：</a:t>
            </a:r>
            <a:r>
              <a:rPr lang="zh-CN" altLang="en-US" sz="2000" dirty="0">
                <a:solidFill>
                  <a:srgbClr val="002060"/>
                </a:solidFill>
                <a:latin typeface="微软雅黑" panose="020B0503020204020204" pitchFamily="34" charset="-122"/>
                <a:ea typeface="微软雅黑" panose="020B0503020204020204" pitchFamily="34" charset="-122"/>
                <a:sym typeface="微软雅黑" panose="020B0503020204020204" pitchFamily="34" charset="-122"/>
              </a:rPr>
              <a:t>周一至周五，遇法定节假日调整除外</a:t>
            </a:r>
            <a:endParaRPr lang="zh-CN" altLang="en-US" sz="2000" kern="1200" dirty="0">
              <a:solidFill>
                <a:srgbClr val="002060"/>
              </a:solidFill>
              <a:latin typeface="微软雅黑" panose="020B0503020204020204" pitchFamily="34" charset="-122"/>
              <a:ea typeface="微软雅黑" panose="020B0503020204020204" pitchFamily="34" charset="-122"/>
              <a:cs typeface="+mn-cs"/>
              <a:sym typeface="微软雅黑" panose="020B0503020204020204" pitchFamily="34" charset="-122"/>
            </a:endParaRPr>
          </a:p>
          <a:p>
            <a:pPr>
              <a:lnSpc>
                <a:spcPct val="150000"/>
              </a:lnSpc>
              <a:buClr>
                <a:srgbClr val="C00000"/>
              </a:buClr>
              <a:buFont typeface="Wingdings" panose="05000000000000000000" pitchFamily="2" charset="2"/>
              <a:buChar char="p"/>
            </a:pPr>
            <a:r>
              <a:rPr lang="zh-CN" altLang="en-US" sz="2000" dirty="0">
                <a:solidFill>
                  <a:srgbClr val="002060"/>
                </a:solidFill>
                <a:latin typeface="微软雅黑" panose="020B0503020204020204" pitchFamily="34" charset="-122"/>
                <a:ea typeface="微软雅黑" panose="020B0503020204020204" pitchFamily="34" charset="-122"/>
                <a:sym typeface="微软雅黑" panose="020B0503020204020204" pitchFamily="34" charset="-122"/>
              </a:rPr>
              <a:t>  </a:t>
            </a:r>
            <a:r>
              <a:rPr lang="zh-CN" altLang="en-US" sz="2000" b="1" dirty="0">
                <a:solidFill>
                  <a:srgbClr val="002060"/>
                </a:solidFill>
                <a:latin typeface="微软雅黑" panose="020B0503020204020204" pitchFamily="34" charset="-122"/>
                <a:ea typeface="微软雅黑" panose="020B0503020204020204" pitchFamily="34" charset="-122"/>
                <a:sym typeface="微软雅黑" panose="020B0503020204020204" pitchFamily="34" charset="-122"/>
              </a:rPr>
              <a:t>交易系统运行时间：</a:t>
            </a:r>
            <a:r>
              <a:rPr lang="zh-CN" altLang="zh-CN" sz="2000" dirty="0">
                <a:solidFill>
                  <a:srgbClr val="002060"/>
                </a:solidFill>
                <a:latin typeface="微软雅黑" panose="020B0503020204020204" pitchFamily="34" charset="-122"/>
                <a:ea typeface="微软雅黑" panose="020B0503020204020204" pitchFamily="34" charset="-122"/>
                <a:sym typeface="微软雅黑" panose="020B0503020204020204" pitchFamily="34" charset="-122"/>
              </a:rPr>
              <a:t>8</a:t>
            </a:r>
            <a:r>
              <a:rPr lang="zh-CN" altLang="en-US" sz="2000" dirty="0">
                <a:solidFill>
                  <a:srgbClr val="002060"/>
                </a:solidFill>
                <a:latin typeface="微软雅黑" panose="020B0503020204020204" pitchFamily="34" charset="-122"/>
                <a:ea typeface="微软雅黑" panose="020B0503020204020204" pitchFamily="34" charset="-122"/>
                <a:sym typeface="微软雅黑" panose="020B0503020204020204" pitchFamily="34" charset="-122"/>
              </a:rPr>
              <a:t>：</a:t>
            </a:r>
            <a:r>
              <a:rPr lang="zh-CN" altLang="zh-CN" sz="2000" dirty="0">
                <a:solidFill>
                  <a:srgbClr val="002060"/>
                </a:solidFill>
                <a:latin typeface="微软雅黑" panose="020B0503020204020204" pitchFamily="34" charset="-122"/>
                <a:ea typeface="微软雅黑" panose="020B0503020204020204" pitchFamily="34" charset="-122"/>
                <a:sym typeface="微软雅黑" panose="020B0503020204020204" pitchFamily="34" charset="-122"/>
              </a:rPr>
              <a:t>30-21</a:t>
            </a:r>
            <a:r>
              <a:rPr lang="zh-CN" altLang="en-US" sz="2000" dirty="0">
                <a:solidFill>
                  <a:srgbClr val="002060"/>
                </a:solidFill>
                <a:latin typeface="微软雅黑" panose="020B0503020204020204" pitchFamily="34" charset="-122"/>
                <a:ea typeface="微软雅黑" panose="020B0503020204020204" pitchFamily="34" charset="-122"/>
                <a:sym typeface="微软雅黑" panose="020B0503020204020204" pitchFamily="34" charset="-122"/>
              </a:rPr>
              <a:t>：</a:t>
            </a:r>
            <a:r>
              <a:rPr lang="zh-CN" altLang="zh-CN" sz="2000" dirty="0">
                <a:solidFill>
                  <a:srgbClr val="002060"/>
                </a:solidFill>
                <a:latin typeface="微软雅黑" panose="020B0503020204020204" pitchFamily="34" charset="-122"/>
                <a:ea typeface="微软雅黑" panose="020B0503020204020204" pitchFamily="34" charset="-122"/>
                <a:sym typeface="微软雅黑" panose="020B0503020204020204" pitchFamily="34" charset="-122"/>
              </a:rPr>
              <a:t>00</a:t>
            </a:r>
            <a:endParaRPr lang="zh-CN" altLang="zh-CN" sz="2000" kern="1200" dirty="0">
              <a:solidFill>
                <a:srgbClr val="002060"/>
              </a:solidFill>
              <a:latin typeface="微软雅黑" panose="020B0503020204020204" pitchFamily="34" charset="-122"/>
              <a:ea typeface="微软雅黑" panose="020B0503020204020204" pitchFamily="34" charset="-122"/>
              <a:cs typeface="+mn-cs"/>
              <a:sym typeface="微软雅黑" panose="020B0503020204020204" pitchFamily="34" charset="-122"/>
            </a:endParaRPr>
          </a:p>
          <a:p>
            <a:pPr>
              <a:lnSpc>
                <a:spcPct val="150000"/>
              </a:lnSpc>
              <a:buClr>
                <a:srgbClr val="C00000"/>
              </a:buClr>
              <a:buFont typeface="Wingdings" panose="05000000000000000000" pitchFamily="2" charset="2"/>
              <a:buChar char="p"/>
            </a:pPr>
            <a:r>
              <a:rPr lang="zh-CN" altLang="zh-CN" sz="2000" dirty="0">
                <a:solidFill>
                  <a:srgbClr val="002060"/>
                </a:solidFill>
                <a:latin typeface="微软雅黑" panose="020B0503020204020204" pitchFamily="34" charset="-122"/>
                <a:ea typeface="微软雅黑" panose="020B0503020204020204" pitchFamily="34" charset="-122"/>
                <a:sym typeface="微软雅黑" panose="020B0503020204020204" pitchFamily="34" charset="-122"/>
              </a:rPr>
              <a:t>  </a:t>
            </a:r>
            <a:r>
              <a:rPr lang="zh-CN" altLang="en-US" sz="2000" b="1" dirty="0">
                <a:solidFill>
                  <a:srgbClr val="002060"/>
                </a:solidFill>
                <a:latin typeface="微软雅黑" panose="020B0503020204020204" pitchFamily="34" charset="-122"/>
                <a:ea typeface="微软雅黑" panose="020B0503020204020204" pitchFamily="34" charset="-122"/>
                <a:sym typeface="微软雅黑" panose="020B0503020204020204" pitchFamily="34" charset="-122"/>
              </a:rPr>
              <a:t>交易时段：</a:t>
            </a:r>
            <a:r>
              <a:rPr lang="zh-CN" altLang="zh-CN" sz="2000" dirty="0">
                <a:solidFill>
                  <a:srgbClr val="002060"/>
                </a:solidFill>
                <a:latin typeface="微软雅黑" panose="020B0503020204020204" pitchFamily="34" charset="-122"/>
                <a:ea typeface="微软雅黑" panose="020B0503020204020204" pitchFamily="34" charset="-122"/>
                <a:sym typeface="微软雅黑" panose="020B0503020204020204" pitchFamily="34" charset="-122"/>
              </a:rPr>
              <a:t>9</a:t>
            </a:r>
            <a:r>
              <a:rPr lang="zh-CN" altLang="en-US" sz="2000" dirty="0">
                <a:solidFill>
                  <a:srgbClr val="002060"/>
                </a:solidFill>
                <a:latin typeface="微软雅黑" panose="020B0503020204020204" pitchFamily="34" charset="-122"/>
                <a:ea typeface="微软雅黑" panose="020B0503020204020204" pitchFamily="34" charset="-122"/>
                <a:sym typeface="微软雅黑" panose="020B0503020204020204" pitchFamily="34" charset="-122"/>
              </a:rPr>
              <a:t>：</a:t>
            </a:r>
            <a:r>
              <a:rPr lang="zh-CN" altLang="zh-CN" sz="2000" dirty="0">
                <a:solidFill>
                  <a:srgbClr val="002060"/>
                </a:solidFill>
                <a:latin typeface="微软雅黑" panose="020B0503020204020204" pitchFamily="34" charset="-122"/>
                <a:ea typeface="微软雅黑" panose="020B0503020204020204" pitchFamily="34" charset="-122"/>
                <a:sym typeface="微软雅黑" panose="020B0503020204020204" pitchFamily="34" charset="-122"/>
              </a:rPr>
              <a:t>00-</a:t>
            </a:r>
            <a:r>
              <a:rPr lang="en-US" altLang="zh-CN" sz="2000" dirty="0">
                <a:solidFill>
                  <a:srgbClr val="002060"/>
                </a:solidFill>
                <a:latin typeface="微软雅黑" panose="020B0503020204020204" pitchFamily="34" charset="-122"/>
                <a:ea typeface="微软雅黑" panose="020B0503020204020204" pitchFamily="34" charset="-122"/>
                <a:sym typeface="微软雅黑" panose="020B0503020204020204" pitchFamily="34" charset="-122"/>
              </a:rPr>
              <a:t>12:00 </a:t>
            </a:r>
            <a:r>
              <a:rPr lang="zh-CN" altLang="en-US" sz="2000" dirty="0">
                <a:solidFill>
                  <a:srgbClr val="002060"/>
                </a:solidFill>
                <a:latin typeface="微软雅黑" panose="020B0503020204020204" pitchFamily="34" charset="-122"/>
                <a:ea typeface="微软雅黑" panose="020B0503020204020204" pitchFamily="34" charset="-122"/>
                <a:sym typeface="微软雅黑" panose="020B0503020204020204" pitchFamily="34" charset="-122"/>
              </a:rPr>
              <a:t>，</a:t>
            </a:r>
            <a:r>
              <a:rPr lang="en-US" altLang="zh-CN" sz="2000" dirty="0">
                <a:solidFill>
                  <a:srgbClr val="002060"/>
                </a:solidFill>
                <a:latin typeface="微软雅黑" panose="020B0503020204020204" pitchFamily="34" charset="-122"/>
                <a:ea typeface="微软雅黑" panose="020B0503020204020204" pitchFamily="34" charset="-122"/>
                <a:sym typeface="微软雅黑" panose="020B0503020204020204" pitchFamily="34" charset="-122"/>
              </a:rPr>
              <a:t>13:30-16:30</a:t>
            </a:r>
            <a:endParaRPr lang="zh-CN" altLang="zh-CN" sz="2000" kern="1200" dirty="0">
              <a:solidFill>
                <a:srgbClr val="002060"/>
              </a:solidFill>
              <a:latin typeface="微软雅黑" panose="020B0503020204020204" pitchFamily="34" charset="-122"/>
              <a:ea typeface="微软雅黑" panose="020B0503020204020204" pitchFamily="34" charset="-122"/>
              <a:cs typeface="+mn-cs"/>
              <a:sym typeface="微软雅黑" panose="020B0503020204020204" pitchFamily="34" charset="-122"/>
            </a:endParaRPr>
          </a:p>
          <a:p>
            <a:pPr>
              <a:lnSpc>
                <a:spcPct val="150000"/>
              </a:lnSpc>
              <a:buClr>
                <a:srgbClr val="C00000"/>
              </a:buClr>
              <a:buFont typeface="Wingdings" panose="05000000000000000000" pitchFamily="2" charset="2"/>
              <a:buChar char="p"/>
            </a:pPr>
            <a:r>
              <a:rPr lang="en-US" altLang="zh-CN" sz="2000" dirty="0">
                <a:solidFill>
                  <a:srgbClr val="002060"/>
                </a:solidFill>
                <a:latin typeface="微软雅黑" panose="020B0503020204020204" pitchFamily="34" charset="-122"/>
                <a:ea typeface="微软雅黑" panose="020B0503020204020204" pitchFamily="34" charset="-122"/>
                <a:sym typeface="微软雅黑" panose="020B0503020204020204" pitchFamily="34" charset="-122"/>
              </a:rPr>
              <a:t>  </a:t>
            </a:r>
            <a:r>
              <a:rPr lang="zh-CN" altLang="en-US" sz="2000" b="1" dirty="0">
                <a:solidFill>
                  <a:srgbClr val="002060"/>
                </a:solidFill>
                <a:latin typeface="微软雅黑" panose="020B0503020204020204" pitchFamily="34" charset="-122"/>
                <a:ea typeface="微软雅黑" panose="020B0503020204020204" pitchFamily="34" charset="-122"/>
                <a:sym typeface="微软雅黑" panose="020B0503020204020204" pitchFamily="34" charset="-122"/>
              </a:rPr>
              <a:t>清算时段：</a:t>
            </a:r>
            <a:r>
              <a:rPr lang="zh-CN" altLang="zh-CN" sz="2000" dirty="0">
                <a:solidFill>
                  <a:srgbClr val="002060"/>
                </a:solidFill>
                <a:latin typeface="微软雅黑" panose="020B0503020204020204" pitchFamily="34" charset="-122"/>
                <a:ea typeface="微软雅黑" panose="020B0503020204020204" pitchFamily="34" charset="-122"/>
                <a:sym typeface="微软雅黑" panose="020B0503020204020204" pitchFamily="34" charset="-122"/>
              </a:rPr>
              <a:t>9</a:t>
            </a:r>
            <a:r>
              <a:rPr lang="zh-CN" altLang="en-US" sz="2000" dirty="0">
                <a:solidFill>
                  <a:srgbClr val="002060"/>
                </a:solidFill>
                <a:latin typeface="微软雅黑" panose="020B0503020204020204" pitchFamily="34" charset="-122"/>
                <a:ea typeface="微软雅黑" panose="020B0503020204020204" pitchFamily="34" charset="-122"/>
                <a:sym typeface="微软雅黑" panose="020B0503020204020204" pitchFamily="34" charset="-122"/>
              </a:rPr>
              <a:t>：</a:t>
            </a:r>
            <a:r>
              <a:rPr lang="zh-CN" altLang="zh-CN" sz="2000" dirty="0">
                <a:solidFill>
                  <a:srgbClr val="002060"/>
                </a:solidFill>
                <a:latin typeface="微软雅黑" panose="020B0503020204020204" pitchFamily="34" charset="-122"/>
                <a:ea typeface="微软雅黑" panose="020B0503020204020204" pitchFamily="34" charset="-122"/>
                <a:sym typeface="微软雅黑" panose="020B0503020204020204" pitchFamily="34" charset="-122"/>
              </a:rPr>
              <a:t>00-17</a:t>
            </a:r>
            <a:r>
              <a:rPr lang="zh-CN" altLang="en-US" sz="2000" dirty="0">
                <a:solidFill>
                  <a:srgbClr val="002060"/>
                </a:solidFill>
                <a:latin typeface="微软雅黑" panose="020B0503020204020204" pitchFamily="34" charset="-122"/>
                <a:ea typeface="微软雅黑" panose="020B0503020204020204" pitchFamily="34" charset="-122"/>
                <a:sym typeface="微软雅黑" panose="020B0503020204020204" pitchFamily="34" charset="-122"/>
              </a:rPr>
              <a:t>：</a:t>
            </a:r>
            <a:r>
              <a:rPr lang="zh-CN" altLang="zh-CN" sz="2000" dirty="0">
                <a:solidFill>
                  <a:srgbClr val="002060"/>
                </a:solidFill>
                <a:latin typeface="微软雅黑" panose="020B0503020204020204" pitchFamily="34" charset="-122"/>
                <a:ea typeface="微软雅黑" panose="020B0503020204020204" pitchFamily="34" charset="-122"/>
                <a:sym typeface="微软雅黑" panose="020B0503020204020204" pitchFamily="34" charset="-122"/>
              </a:rPr>
              <a:t>00</a:t>
            </a:r>
            <a:endParaRPr lang="en-US" altLang="zh-CN" sz="2000" kern="1200" dirty="0">
              <a:solidFill>
                <a:srgbClr val="002060"/>
              </a:solidFill>
              <a:latin typeface="微软雅黑" panose="020B0503020204020204" pitchFamily="34" charset="-122"/>
              <a:ea typeface="微软雅黑" panose="020B0503020204020204" pitchFamily="34" charset="-122"/>
              <a:cs typeface="+mn-cs"/>
              <a:sym typeface="微软雅黑" panose="020B0503020204020204" pitchFamily="34" charset="-122"/>
            </a:endParaRPr>
          </a:p>
          <a:p>
            <a:pPr>
              <a:lnSpc>
                <a:spcPct val="150000"/>
              </a:lnSpc>
              <a:buClr>
                <a:srgbClr val="C00000"/>
              </a:buClr>
              <a:buFont typeface="Wingdings" panose="05000000000000000000" pitchFamily="2" charset="2"/>
              <a:buChar char="p"/>
            </a:pPr>
            <a:r>
              <a:rPr lang="en-US" altLang="zh-CN" sz="2000" dirty="0">
                <a:solidFill>
                  <a:srgbClr val="002060"/>
                </a:solidFill>
                <a:latin typeface="微软雅黑" panose="020B0503020204020204" pitchFamily="34" charset="-122"/>
                <a:ea typeface="微软雅黑" panose="020B0503020204020204" pitchFamily="34" charset="-122"/>
                <a:sym typeface="微软雅黑" panose="020B0503020204020204" pitchFamily="34" charset="-122"/>
              </a:rPr>
              <a:t>  </a:t>
            </a:r>
            <a:r>
              <a:rPr lang="en-US" altLang="zh-CN" sz="2000" b="1" dirty="0">
                <a:solidFill>
                  <a:srgbClr val="002060"/>
                </a:solidFill>
                <a:latin typeface="微软雅黑" panose="020B0503020204020204" pitchFamily="34" charset="-122"/>
                <a:ea typeface="微软雅黑" panose="020B0503020204020204" pitchFamily="34" charset="-122"/>
                <a:sym typeface="微软雅黑" panose="020B0503020204020204" pitchFamily="34" charset="-122"/>
              </a:rPr>
              <a:t>8:30-9:00</a:t>
            </a:r>
            <a:r>
              <a:rPr lang="zh-CN" altLang="en-US" sz="2000" b="1" dirty="0">
                <a:solidFill>
                  <a:srgbClr val="002060"/>
                </a:solidFill>
                <a:latin typeface="微软雅黑" panose="020B0503020204020204" pitchFamily="34" charset="-122"/>
                <a:ea typeface="微软雅黑" panose="020B0503020204020204" pitchFamily="34" charset="-122"/>
                <a:sym typeface="微软雅黑" panose="020B0503020204020204" pitchFamily="34" charset="-122"/>
              </a:rPr>
              <a:t>和</a:t>
            </a:r>
            <a:r>
              <a:rPr lang="en-US" altLang="zh-CN" sz="2000" b="1" dirty="0">
                <a:solidFill>
                  <a:srgbClr val="002060"/>
                </a:solidFill>
                <a:latin typeface="微软雅黑" panose="020B0503020204020204" pitchFamily="34" charset="-122"/>
                <a:ea typeface="微软雅黑" panose="020B0503020204020204" pitchFamily="34" charset="-122"/>
                <a:sym typeface="微软雅黑" panose="020B0503020204020204" pitchFamily="34" charset="-122"/>
              </a:rPr>
              <a:t>12:00-13:30</a:t>
            </a:r>
            <a:r>
              <a:rPr lang="zh-CN" altLang="en-US" sz="2000" b="1" dirty="0">
                <a:solidFill>
                  <a:srgbClr val="002060"/>
                </a:solidFill>
                <a:latin typeface="微软雅黑" panose="020B0503020204020204" pitchFamily="34" charset="-122"/>
                <a:ea typeface="微软雅黑" panose="020B0503020204020204" pitchFamily="34" charset="-122"/>
                <a:sym typeface="微软雅黑" panose="020B0503020204020204" pitchFamily="34" charset="-122"/>
              </a:rPr>
              <a:t>时段内：</a:t>
            </a:r>
            <a:r>
              <a:rPr lang="zh-CN" altLang="en-US" sz="2000" dirty="0">
                <a:solidFill>
                  <a:srgbClr val="002060"/>
                </a:solidFill>
                <a:latin typeface="微软雅黑" panose="020B0503020204020204" pitchFamily="34" charset="-122"/>
                <a:ea typeface="微软雅黑" panose="020B0503020204020204" pitchFamily="34" charset="-122"/>
                <a:sym typeface="微软雅黑" panose="020B0503020204020204" pitchFamily="34" charset="-122"/>
              </a:rPr>
              <a:t>除对话报价发送和确认成交等交易功能外，其他功能均能正常使用</a:t>
            </a:r>
            <a:endParaRPr lang="en-US" altLang="zh-CN" sz="2000" kern="1200" dirty="0">
              <a:solidFill>
                <a:srgbClr val="002060"/>
              </a:solidFill>
              <a:latin typeface="微软雅黑" panose="020B0503020204020204" pitchFamily="34" charset="-122"/>
              <a:ea typeface="微软雅黑" panose="020B0503020204020204" pitchFamily="34" charset="-122"/>
              <a:cs typeface="+mn-cs"/>
              <a:sym typeface="微软雅黑" panose="020B0503020204020204" pitchFamily="34" charset="-122"/>
            </a:endParaRPr>
          </a:p>
          <a:p>
            <a:pPr>
              <a:lnSpc>
                <a:spcPct val="150000"/>
              </a:lnSpc>
              <a:buClr>
                <a:srgbClr val="C00000"/>
              </a:buClr>
              <a:buFont typeface="Wingdings" panose="05000000000000000000" pitchFamily="2" charset="2"/>
              <a:buChar char="p"/>
            </a:pPr>
            <a:r>
              <a:rPr lang="en-US" altLang="zh-CN" sz="2000" b="1" dirty="0">
                <a:solidFill>
                  <a:srgbClr val="002060"/>
                </a:solidFill>
                <a:latin typeface="微软雅黑" panose="020B0503020204020204" pitchFamily="34" charset="-122"/>
                <a:ea typeface="微软雅黑" panose="020B0503020204020204" pitchFamily="34" charset="-122"/>
                <a:sym typeface="微软雅黑" panose="020B0503020204020204" pitchFamily="34" charset="-122"/>
              </a:rPr>
              <a:t>16:30-21:00: </a:t>
            </a:r>
            <a:r>
              <a:rPr lang="zh-CN" altLang="en-US" sz="2000" dirty="0">
                <a:solidFill>
                  <a:srgbClr val="002060"/>
                </a:solidFill>
                <a:latin typeface="微软雅黑" panose="020B0503020204020204" pitchFamily="34" charset="-122"/>
                <a:ea typeface="微软雅黑" panose="020B0503020204020204" pitchFamily="34" charset="-122"/>
                <a:sym typeface="微软雅黑" panose="020B0503020204020204" pitchFamily="34" charset="-122"/>
              </a:rPr>
              <a:t>仅查询和管理功能可正常使用</a:t>
            </a:r>
            <a:endParaRPr lang="zh-CN" altLang="en-US" sz="2000" dirty="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组合 15"/>
          <p:cNvGrpSpPr/>
          <p:nvPr/>
        </p:nvGrpSpPr>
        <p:grpSpPr>
          <a:xfrm>
            <a:off x="13335" y="461645"/>
            <a:ext cx="4333875" cy="384810"/>
            <a:chOff x="21" y="968"/>
            <a:chExt cx="6825" cy="606"/>
          </a:xfrm>
        </p:grpSpPr>
        <p:grpSp>
          <p:nvGrpSpPr>
            <p:cNvPr id="41" name="组合 40"/>
            <p:cNvGrpSpPr/>
            <p:nvPr/>
          </p:nvGrpSpPr>
          <p:grpSpPr>
            <a:xfrm>
              <a:off x="21" y="1033"/>
              <a:ext cx="1091" cy="415"/>
              <a:chOff x="3588469" y="123478"/>
              <a:chExt cx="1964109" cy="892522"/>
            </a:xfrm>
          </p:grpSpPr>
          <p:cxnSp>
            <p:nvCxnSpPr>
              <p:cNvPr id="42" name="直接连接符 41"/>
              <p:cNvCxnSpPr/>
              <p:nvPr/>
            </p:nvCxnSpPr>
            <p:spPr>
              <a:xfrm>
                <a:off x="3588469" y="123478"/>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69" name="直接连接符 68"/>
              <p:cNvCxnSpPr/>
              <p:nvPr/>
            </p:nvCxnSpPr>
            <p:spPr>
              <a:xfrm>
                <a:off x="3594100" y="254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0" name="直接连接符 69"/>
              <p:cNvCxnSpPr/>
              <p:nvPr/>
            </p:nvCxnSpPr>
            <p:spPr>
              <a:xfrm>
                <a:off x="3594100" y="381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1" name="直接连接符 70"/>
              <p:cNvCxnSpPr/>
              <p:nvPr/>
            </p:nvCxnSpPr>
            <p:spPr>
              <a:xfrm>
                <a:off x="3594100" y="508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2" name="直接连接符 71"/>
              <p:cNvCxnSpPr/>
              <p:nvPr/>
            </p:nvCxnSpPr>
            <p:spPr>
              <a:xfrm>
                <a:off x="3594100" y="635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3" name="直接连接符 72"/>
              <p:cNvCxnSpPr/>
              <p:nvPr/>
            </p:nvCxnSpPr>
            <p:spPr>
              <a:xfrm>
                <a:off x="3594100" y="762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4" name="直接连接符 73"/>
              <p:cNvCxnSpPr/>
              <p:nvPr/>
            </p:nvCxnSpPr>
            <p:spPr>
              <a:xfrm>
                <a:off x="3594100" y="889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5" name="直接连接符 74"/>
              <p:cNvCxnSpPr/>
              <p:nvPr/>
            </p:nvCxnSpPr>
            <p:spPr>
              <a:xfrm>
                <a:off x="3594100" y="1016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sp>
          <p:nvSpPr>
            <p:cNvPr id="20" name="矩形 19"/>
            <p:cNvSpPr/>
            <p:nvPr/>
          </p:nvSpPr>
          <p:spPr>
            <a:xfrm>
              <a:off x="1109" y="968"/>
              <a:ext cx="5737" cy="606"/>
            </a:xfrm>
            <a:prstGeom prst="rect">
              <a:avLst/>
            </a:prstGeom>
          </p:spPr>
          <p:txBody>
            <a:bodyPr wrap="square">
              <a:spAutoFit/>
            </a:bodyPr>
            <a:lstStyle/>
            <a:p>
              <a:pPr lvl="0" indent="0"/>
              <a:r>
                <a:rPr lang="en-US" altLang="zh-CN" b="1" dirty="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4.1</a:t>
              </a:r>
              <a:r>
                <a:rPr lang="zh-CN" altLang="en-US" b="1" dirty="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对话报价：定义和适用范围</a:t>
              </a:r>
              <a:endParaRPr lang="zh-CN" altLang="en-US" dirty="0">
                <a:solidFill>
                  <a:schemeClr val="bg1">
                    <a:lumMod val="50000"/>
                  </a:schemeClr>
                </a:solidFill>
                <a:latin typeface="微软雅黑" panose="020B0503020204020204" pitchFamily="34" charset="-122"/>
                <a:ea typeface="微软雅黑" panose="020B0503020204020204" pitchFamily="34" charset="-122"/>
              </a:endParaRPr>
            </a:p>
          </p:txBody>
        </p:sp>
      </p:grpSp>
      <p:sp>
        <p:nvSpPr>
          <p:cNvPr id="113665" name="Rectangle 3"/>
          <p:cNvSpPr/>
          <p:nvPr/>
        </p:nvSpPr>
        <p:spPr>
          <a:xfrm>
            <a:off x="702310" y="3437890"/>
            <a:ext cx="7294245" cy="750570"/>
          </a:xfrm>
          <a:prstGeom prst="rect">
            <a:avLst/>
          </a:prstGeom>
          <a:gradFill rotWithShape="1">
            <a:gsLst>
              <a:gs pos="0">
                <a:srgbClr val="C0C0C0"/>
              </a:gs>
              <a:gs pos="100000">
                <a:srgbClr val="F8F8F8"/>
              </a:gs>
            </a:gsLst>
            <a:lin ang="5400000" scaled="1"/>
            <a:tileRect/>
          </a:gradFill>
          <a:ln w="9525" cap="flat" cmpd="sng">
            <a:solidFill>
              <a:schemeClr val="bg2"/>
            </a:solidFill>
            <a:prstDash val="solid"/>
            <a:miter/>
            <a:headEnd type="none" w="med" len="med"/>
            <a:tailEnd type="none" w="med" len="med"/>
          </a:ln>
        </p:spPr>
        <p:txBody>
          <a:bodyPr wrap="none" lIns="90170" tIns="46990" rIns="90170" bIns="46990" anchor="ctr"/>
          <a:lstStyle/>
          <a:p>
            <a:pPr lvl="0" indent="0" eaLnBrk="0" hangingPunct="0"/>
            <a:r>
              <a:rPr lang="zh-CN" altLang="en-US" sz="2000" b="1"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转贴现、质押式回</a:t>
            </a:r>
            <a:r>
              <a:rPr lang="zh-CN" altLang="en-US" sz="2000" b="1" dirty="0" smtClean="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购、</a:t>
            </a:r>
            <a:r>
              <a:rPr lang="zh-CN" altLang="en-US" sz="2000" b="1" dirty="0" smtClean="0">
                <a:solidFill>
                  <a:srgbClr val="FF0000"/>
                </a:solidFill>
                <a:latin typeface="微软雅黑" panose="020B0503020204020204" pitchFamily="34" charset="-122"/>
                <a:ea typeface="微软雅黑" panose="020B0503020204020204" pitchFamily="34" charset="-122"/>
                <a:sym typeface="微软雅黑" panose="020B0503020204020204" pitchFamily="34" charset="-122"/>
              </a:rPr>
              <a:t>买断式回购、再贴现</a:t>
            </a:r>
            <a:endParaRPr lang="zh-CN" altLang="en-US" sz="2000" b="1" dirty="0">
              <a:solidFill>
                <a:srgbClr val="FF0000"/>
              </a:solidFill>
              <a:latin typeface="微软雅黑" panose="020B0503020204020204" pitchFamily="34" charset="-122"/>
              <a:ea typeface="微软雅黑" panose="020B0503020204020204" pitchFamily="34" charset="-122"/>
              <a:sym typeface="微软雅黑" panose="020B0503020204020204" pitchFamily="34" charset="-122"/>
            </a:endParaRPr>
          </a:p>
          <a:p>
            <a:pPr lvl="0" indent="0" eaLnBrk="0" hangingPunct="0"/>
            <a:endParaRPr lang="zh-CN" altLang="en-US" sz="2000"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13666" name="Rectangle 4"/>
          <p:cNvSpPr/>
          <p:nvPr/>
        </p:nvSpPr>
        <p:spPr>
          <a:xfrm>
            <a:off x="704215" y="2799715"/>
            <a:ext cx="2115820" cy="414020"/>
          </a:xfrm>
          <a:prstGeom prst="rect">
            <a:avLst/>
          </a:prstGeom>
          <a:gradFill rotWithShape="1">
            <a:gsLst>
              <a:gs pos="0">
                <a:srgbClr val="5B8CC1"/>
              </a:gs>
              <a:gs pos="100000">
                <a:srgbClr val="2A5682"/>
              </a:gs>
            </a:gsLst>
            <a:lin ang="18900000" scaled="1"/>
            <a:tileRect/>
          </a:gradFill>
          <a:ln w="9525" cap="flat" cmpd="sng">
            <a:solidFill>
              <a:schemeClr val="bg2"/>
            </a:solidFill>
            <a:prstDash val="solid"/>
            <a:miter/>
            <a:headEnd type="none" w="med" len="med"/>
            <a:tailEnd type="none" w="med" len="med"/>
          </a:ln>
        </p:spPr>
        <p:txBody>
          <a:bodyPr wrap="none" lIns="90170" tIns="46990" rIns="90170" bIns="46990" anchor="ctr"/>
          <a:lstStyle/>
          <a:p>
            <a:pPr lvl="0" indent="0" eaLnBrk="0" hangingPunct="0"/>
            <a:r>
              <a:rPr lang="zh-CN" altLang="en-US" sz="2800"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  适用范围</a:t>
            </a:r>
            <a:endParaRPr lang="zh-CN" altLang="en-US" dirty="0">
              <a:latin typeface="Arial" panose="020B0604020202020204" pitchFamily="34" charset="0"/>
              <a:ea typeface="宋体" panose="02010600030101010101" pitchFamily="2" charset="-122"/>
            </a:endParaRPr>
          </a:p>
        </p:txBody>
      </p:sp>
      <p:sp>
        <p:nvSpPr>
          <p:cNvPr id="113667" name="Rectangle 3"/>
          <p:cNvSpPr/>
          <p:nvPr/>
        </p:nvSpPr>
        <p:spPr>
          <a:xfrm>
            <a:off x="669925" y="1584960"/>
            <a:ext cx="7325995" cy="751205"/>
          </a:xfrm>
          <a:prstGeom prst="rect">
            <a:avLst/>
          </a:prstGeom>
          <a:gradFill rotWithShape="1">
            <a:gsLst>
              <a:gs pos="0">
                <a:srgbClr val="C0C0C0"/>
              </a:gs>
              <a:gs pos="100000">
                <a:srgbClr val="F8F8F8"/>
              </a:gs>
            </a:gsLst>
            <a:lin ang="5400000" scaled="1"/>
            <a:tileRect/>
          </a:gradFill>
          <a:ln w="9525" cap="flat" cmpd="sng">
            <a:solidFill>
              <a:schemeClr val="bg2"/>
            </a:solidFill>
            <a:prstDash val="solid"/>
            <a:miter/>
            <a:headEnd type="none" w="med" len="med"/>
            <a:tailEnd type="none" w="med" len="med"/>
          </a:ln>
        </p:spPr>
        <p:txBody>
          <a:bodyPr wrap="none" lIns="36195" tIns="36195" rIns="36195" bIns="36195" anchor="ctr"/>
          <a:lstStyle/>
          <a:p>
            <a:pPr lvl="0" indent="0" eaLnBrk="0" hangingPunct="0"/>
            <a:endParaRPr lang="zh-CN" altLang="en-US" sz="2000"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endParaRPr>
          </a:p>
          <a:p>
            <a:pPr lvl="0" indent="0" eaLnBrk="0" hangingPunct="0"/>
            <a:r>
              <a:rPr lang="zh-CN" altLang="en-US" sz="2000" b="1"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指交易员向特定单一交易员发出的交易要素完整、明确的报价，</a:t>
            </a:r>
            <a:endParaRPr lang="en-US" altLang="zh-CN" sz="2000" b="1"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endParaRPr>
          </a:p>
          <a:p>
            <a:pPr lvl="0" indent="0" eaLnBrk="0" hangingPunct="0"/>
            <a:r>
              <a:rPr lang="zh-CN" altLang="en-US" sz="2000" b="1"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受价方确认即可成交，属于询价交易方式的一种。</a:t>
            </a:r>
            <a:endParaRPr lang="zh-CN" altLang="en-US" sz="2000" b="1"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endParaRPr>
          </a:p>
          <a:p>
            <a:pPr lvl="0" indent="0" eaLnBrk="0" hangingPunct="0"/>
            <a:endParaRPr lang="zh-CN" altLang="en-US" sz="2400"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13668" name="Rectangle 4"/>
          <p:cNvSpPr/>
          <p:nvPr/>
        </p:nvSpPr>
        <p:spPr>
          <a:xfrm>
            <a:off x="720725" y="1068705"/>
            <a:ext cx="2117725" cy="415290"/>
          </a:xfrm>
          <a:prstGeom prst="rect">
            <a:avLst/>
          </a:prstGeom>
          <a:gradFill rotWithShape="1">
            <a:gsLst>
              <a:gs pos="0">
                <a:srgbClr val="5B8CC1"/>
              </a:gs>
              <a:gs pos="100000">
                <a:srgbClr val="2A5682"/>
              </a:gs>
            </a:gsLst>
            <a:lin ang="18900000" scaled="1"/>
            <a:tileRect/>
          </a:gradFill>
          <a:ln w="9525" cap="flat" cmpd="sng">
            <a:solidFill>
              <a:schemeClr val="bg2"/>
            </a:solidFill>
            <a:prstDash val="solid"/>
            <a:miter/>
            <a:headEnd type="none" w="med" len="med"/>
            <a:tailEnd type="none" w="med" len="med"/>
          </a:ln>
        </p:spPr>
        <p:txBody>
          <a:bodyPr wrap="none" lIns="36195" tIns="46990" rIns="90170" bIns="46990" anchor="ctr"/>
          <a:lstStyle/>
          <a:p>
            <a:pPr lvl="0" indent="0" eaLnBrk="0" hangingPunct="0"/>
            <a:r>
              <a:rPr lang="zh-CN" altLang="en-US" sz="2800"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   定 义</a:t>
            </a:r>
            <a:endParaRPr lang="zh-CN" altLang="en-US" dirty="0">
              <a:latin typeface="Arial" panose="020B0604020202020204" pitchFamily="34" charset="0"/>
              <a:ea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组合 15"/>
          <p:cNvGrpSpPr/>
          <p:nvPr/>
        </p:nvGrpSpPr>
        <p:grpSpPr>
          <a:xfrm>
            <a:off x="13335" y="461645"/>
            <a:ext cx="3830320" cy="384810"/>
            <a:chOff x="21" y="968"/>
            <a:chExt cx="6032" cy="606"/>
          </a:xfrm>
        </p:grpSpPr>
        <p:grpSp>
          <p:nvGrpSpPr>
            <p:cNvPr id="41" name="组合 40"/>
            <p:cNvGrpSpPr/>
            <p:nvPr/>
          </p:nvGrpSpPr>
          <p:grpSpPr>
            <a:xfrm>
              <a:off x="21" y="1033"/>
              <a:ext cx="1091" cy="415"/>
              <a:chOff x="3588469" y="123478"/>
              <a:chExt cx="1964109" cy="892522"/>
            </a:xfrm>
          </p:grpSpPr>
          <p:cxnSp>
            <p:nvCxnSpPr>
              <p:cNvPr id="42" name="直接连接符 41"/>
              <p:cNvCxnSpPr/>
              <p:nvPr/>
            </p:nvCxnSpPr>
            <p:spPr>
              <a:xfrm>
                <a:off x="3588469" y="123478"/>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69" name="直接连接符 68"/>
              <p:cNvCxnSpPr/>
              <p:nvPr/>
            </p:nvCxnSpPr>
            <p:spPr>
              <a:xfrm>
                <a:off x="3594100" y="254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0" name="直接连接符 69"/>
              <p:cNvCxnSpPr/>
              <p:nvPr/>
            </p:nvCxnSpPr>
            <p:spPr>
              <a:xfrm>
                <a:off x="3594100" y="381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1" name="直接连接符 70"/>
              <p:cNvCxnSpPr/>
              <p:nvPr/>
            </p:nvCxnSpPr>
            <p:spPr>
              <a:xfrm>
                <a:off x="3594100" y="508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2" name="直接连接符 71"/>
              <p:cNvCxnSpPr/>
              <p:nvPr/>
            </p:nvCxnSpPr>
            <p:spPr>
              <a:xfrm>
                <a:off x="3594100" y="635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3" name="直接连接符 72"/>
              <p:cNvCxnSpPr/>
              <p:nvPr/>
            </p:nvCxnSpPr>
            <p:spPr>
              <a:xfrm>
                <a:off x="3594100" y="762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4" name="直接连接符 73"/>
              <p:cNvCxnSpPr/>
              <p:nvPr/>
            </p:nvCxnSpPr>
            <p:spPr>
              <a:xfrm>
                <a:off x="3594100" y="889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5" name="直接连接符 74"/>
              <p:cNvCxnSpPr/>
              <p:nvPr/>
            </p:nvCxnSpPr>
            <p:spPr>
              <a:xfrm>
                <a:off x="3594100" y="1016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sp>
          <p:nvSpPr>
            <p:cNvPr id="20" name="矩形 19"/>
            <p:cNvSpPr/>
            <p:nvPr/>
          </p:nvSpPr>
          <p:spPr>
            <a:xfrm>
              <a:off x="1109" y="968"/>
              <a:ext cx="4944" cy="606"/>
            </a:xfrm>
            <a:prstGeom prst="rect">
              <a:avLst/>
            </a:prstGeom>
          </p:spPr>
          <p:txBody>
            <a:bodyPr wrap="square">
              <a:spAutoFit/>
            </a:bodyPr>
            <a:lstStyle/>
            <a:p>
              <a:pPr lvl="0" indent="0"/>
              <a:r>
                <a:rPr lang="en-US" altLang="zh-CN" b="1" dirty="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4.2</a:t>
              </a:r>
              <a:r>
                <a:rPr lang="zh-CN" altLang="en-US" b="1" dirty="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对话报价：流程要点</a:t>
              </a:r>
              <a:endParaRPr lang="zh-CN" altLang="en-US" dirty="0">
                <a:solidFill>
                  <a:schemeClr val="bg1">
                    <a:lumMod val="50000"/>
                  </a:schemeClr>
                </a:solidFill>
                <a:latin typeface="微软雅黑" panose="020B0503020204020204" pitchFamily="34" charset="-122"/>
                <a:ea typeface="微软雅黑" panose="020B0503020204020204" pitchFamily="34" charset="-122"/>
              </a:endParaRPr>
            </a:p>
          </p:txBody>
        </p:sp>
      </p:grpSp>
      <p:sp>
        <p:nvSpPr>
          <p:cNvPr id="115713" name="Rectangle 2"/>
          <p:cNvSpPr>
            <a:spLocks noGrp="1"/>
          </p:cNvSpPr>
          <p:nvPr/>
        </p:nvSpPr>
        <p:spPr>
          <a:xfrm>
            <a:off x="458153" y="1054100"/>
            <a:ext cx="8228012" cy="3389858"/>
          </a:xfrm>
          <a:prstGeom prst="rect">
            <a:avLst/>
          </a:prstGeom>
          <a:noFill/>
          <a:ln w="9525">
            <a:noFill/>
          </a:ln>
        </p:spPr>
        <p:txBody>
          <a:bodyPr wrap="square" lIns="90170" tIns="46990" rIns="90170" bIns="46990" anchor="t"/>
          <a:lstStyle>
            <a:lvl1pPr marL="0" indent="0" algn="ctr" rtl="0" eaLnBrk="0" fontAlgn="base" hangingPunct="0">
              <a:lnSpc>
                <a:spcPct val="90000"/>
              </a:lnSpc>
              <a:spcBef>
                <a:spcPts val="1000"/>
              </a:spcBef>
              <a:spcAft>
                <a:spcPct val="0"/>
              </a:spcAft>
              <a:buFont typeface="Arial" panose="020B0604020202020204" pitchFamily="34" charset="0"/>
              <a:buNone/>
              <a:defRPr sz="2800" kern="1200">
                <a:solidFill>
                  <a:schemeClr val="tx1">
                    <a:tint val="75000"/>
                  </a:schemeClr>
                </a:solidFill>
                <a:latin typeface="+mn-lt"/>
                <a:ea typeface="+mn-ea"/>
                <a:cs typeface="+mn-cs"/>
              </a:defRPr>
            </a:lvl1pPr>
            <a:lvl2pPr marL="457200" indent="0" algn="ctr" rtl="0" eaLnBrk="0" fontAlgn="base" hangingPunct="0">
              <a:lnSpc>
                <a:spcPct val="90000"/>
              </a:lnSpc>
              <a:spcBef>
                <a:spcPts val="500"/>
              </a:spcBef>
              <a:spcAft>
                <a:spcPct val="0"/>
              </a:spcAft>
              <a:buFont typeface="Arial" panose="020B0604020202020204" pitchFamily="34" charset="0"/>
              <a:buNone/>
              <a:defRPr sz="2400" kern="1200">
                <a:solidFill>
                  <a:schemeClr val="tx1">
                    <a:tint val="75000"/>
                  </a:schemeClr>
                </a:solidFill>
                <a:latin typeface="+mn-lt"/>
                <a:ea typeface="+mn-ea"/>
                <a:cs typeface="+mn-cs"/>
              </a:defRPr>
            </a:lvl2pPr>
            <a:lvl3pPr marL="914400" indent="0" algn="ctr" rtl="0" eaLnBrk="0" fontAlgn="base" hangingPunct="0">
              <a:lnSpc>
                <a:spcPct val="90000"/>
              </a:lnSpc>
              <a:spcBef>
                <a:spcPts val="500"/>
              </a:spcBef>
              <a:spcAft>
                <a:spcPct val="0"/>
              </a:spcAft>
              <a:buFont typeface="Arial" panose="020B0604020202020204" pitchFamily="34" charset="0"/>
              <a:buNone/>
              <a:defRPr sz="2000" kern="1200">
                <a:solidFill>
                  <a:schemeClr val="tx1">
                    <a:tint val="75000"/>
                  </a:schemeClr>
                </a:solidFill>
                <a:latin typeface="+mn-lt"/>
                <a:ea typeface="+mn-ea"/>
                <a:cs typeface="+mn-cs"/>
              </a:defRPr>
            </a:lvl3pPr>
            <a:lvl4pPr marL="1371600" indent="0" algn="ctr" rtl="0" eaLnBrk="0" fontAlgn="base" hangingPunct="0">
              <a:lnSpc>
                <a:spcPct val="90000"/>
              </a:lnSpc>
              <a:spcBef>
                <a:spcPts val="500"/>
              </a:spcBef>
              <a:spcAft>
                <a:spcPct val="0"/>
              </a:spcAft>
              <a:buFont typeface="Arial" panose="020B0604020202020204" pitchFamily="34" charset="0"/>
              <a:buNone/>
              <a:defRPr sz="2000" kern="1200">
                <a:solidFill>
                  <a:schemeClr val="tx1">
                    <a:tint val="75000"/>
                  </a:schemeClr>
                </a:solidFill>
                <a:latin typeface="+mn-lt"/>
                <a:ea typeface="+mn-ea"/>
                <a:cs typeface="+mn-cs"/>
              </a:defRPr>
            </a:lvl4pPr>
            <a:lvl5pPr marL="1828800" indent="0" algn="ctr" rtl="0" eaLnBrk="0" fontAlgn="base" hangingPunct="0">
              <a:lnSpc>
                <a:spcPct val="90000"/>
              </a:lnSpc>
              <a:spcBef>
                <a:spcPts val="500"/>
              </a:spcBef>
              <a:spcAft>
                <a:spcPct val="0"/>
              </a:spcAft>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9pPr>
          </a:lstStyle>
          <a:p>
            <a:pPr algn="l">
              <a:lnSpc>
                <a:spcPct val="100000"/>
              </a:lnSpc>
              <a:buClr>
                <a:srgbClr val="C00000"/>
              </a:buClr>
              <a:buFont typeface="Wingdings" panose="05000000000000000000" pitchFamily="2" charset="2"/>
              <a:buChar char="p"/>
            </a:pPr>
            <a:r>
              <a:rPr lang="zh-CN" altLang="en-US" sz="2000" b="1" kern="1200" dirty="0">
                <a:solidFill>
                  <a:srgbClr val="002060"/>
                </a:solidFill>
                <a:latin typeface="微软雅黑 Light" panose="020B0502040204020203" pitchFamily="34" charset="-122"/>
                <a:ea typeface="微软雅黑 Light" panose="020B0502040204020203" pitchFamily="34" charset="-122"/>
                <a:cs typeface="+mn-cs"/>
                <a:sym typeface="微软雅黑" panose="020B0503020204020204" pitchFamily="34" charset="-122"/>
              </a:rPr>
              <a:t>发起方：</a:t>
            </a:r>
            <a:r>
              <a:rPr lang="zh-CN" altLang="en-US" sz="1800" kern="1200" dirty="0">
                <a:solidFill>
                  <a:srgbClr val="002060"/>
                </a:solidFill>
                <a:latin typeface="微软雅黑 Light" panose="020B0502040204020203" pitchFamily="34" charset="-122"/>
                <a:ea typeface="微软雅黑 Light" panose="020B0502040204020203" pitchFamily="34" charset="-122"/>
                <a:cs typeface="+mn-cs"/>
                <a:sym typeface="微软雅黑" panose="020B0503020204020204" pitchFamily="34" charset="-122"/>
              </a:rPr>
              <a:t>仅卖出方或正回购方发起，一对一报价，交易要素必须完整；</a:t>
            </a:r>
            <a:endParaRPr lang="zh-CN" altLang="en-US" sz="1800" kern="1200" dirty="0">
              <a:solidFill>
                <a:srgbClr val="002060"/>
              </a:solidFill>
              <a:latin typeface="微软雅黑 Light" panose="020B0502040204020203" pitchFamily="34" charset="-122"/>
              <a:ea typeface="微软雅黑 Light" panose="020B0502040204020203" pitchFamily="34" charset="-122"/>
              <a:cs typeface="+mn-cs"/>
              <a:sym typeface="微软雅黑" panose="020B0503020204020204" pitchFamily="34" charset="-122"/>
            </a:endParaRPr>
          </a:p>
          <a:p>
            <a:pPr algn="l">
              <a:lnSpc>
                <a:spcPct val="100000"/>
              </a:lnSpc>
              <a:buClr>
                <a:srgbClr val="C00000"/>
              </a:buClr>
              <a:buFont typeface="Wingdings" panose="05000000000000000000" pitchFamily="2" charset="2"/>
            </a:pPr>
            <a:r>
              <a:rPr lang="zh-CN" altLang="en-US" sz="2000" kern="1200" dirty="0">
                <a:solidFill>
                  <a:srgbClr val="002060"/>
                </a:solidFill>
                <a:latin typeface="微软雅黑 Light" panose="020B0502040204020203" pitchFamily="34" charset="-122"/>
                <a:ea typeface="微软雅黑 Light" panose="020B0502040204020203" pitchFamily="34" charset="-122"/>
                <a:cs typeface="+mn-cs"/>
                <a:sym typeface="微软雅黑" panose="020B0503020204020204" pitchFamily="34" charset="-122"/>
              </a:rPr>
              <a:t>发起方不可修改或撤销已发出且对方未响应的对话报价。</a:t>
            </a:r>
            <a:endParaRPr lang="zh-CN" altLang="en-US" sz="2000" kern="1200" dirty="0">
              <a:solidFill>
                <a:srgbClr val="002060"/>
              </a:solidFill>
              <a:latin typeface="微软雅黑 Light" panose="020B0502040204020203" pitchFamily="34" charset="-122"/>
              <a:ea typeface="微软雅黑 Light" panose="020B0502040204020203" pitchFamily="34" charset="-122"/>
              <a:cs typeface="+mn-cs"/>
              <a:sym typeface="微软雅黑" panose="020B0503020204020204" pitchFamily="34" charset="-122"/>
            </a:endParaRPr>
          </a:p>
          <a:p>
            <a:pPr algn="l">
              <a:lnSpc>
                <a:spcPct val="100000"/>
              </a:lnSpc>
              <a:buClr>
                <a:srgbClr val="C00000"/>
              </a:buClr>
              <a:buFont typeface="Wingdings" panose="05000000000000000000" pitchFamily="2" charset="2"/>
              <a:buChar char="p"/>
            </a:pPr>
            <a:r>
              <a:rPr lang="zh-CN" altLang="en-US" sz="2000" b="1" kern="1200" dirty="0">
                <a:solidFill>
                  <a:srgbClr val="002060"/>
                </a:solidFill>
                <a:latin typeface="微软雅黑 Light" panose="020B0502040204020203" pitchFamily="34" charset="-122"/>
                <a:ea typeface="微软雅黑 Light" panose="020B0502040204020203" pitchFamily="34" charset="-122"/>
                <a:cs typeface="+mn-cs"/>
                <a:sym typeface="微软雅黑" panose="020B0503020204020204" pitchFamily="34" charset="-122"/>
              </a:rPr>
              <a:t>要素确认：</a:t>
            </a:r>
            <a:r>
              <a:rPr lang="zh-CN" altLang="en-US" sz="2000" kern="1200" dirty="0">
                <a:solidFill>
                  <a:srgbClr val="002060"/>
                </a:solidFill>
                <a:latin typeface="微软雅黑 Light" panose="020B0502040204020203" pitchFamily="34" charset="-122"/>
                <a:ea typeface="微软雅黑 Light" panose="020B0502040204020203" pitchFamily="34" charset="-122"/>
                <a:cs typeface="+mn-cs"/>
                <a:sym typeface="微软雅黑" panose="020B0503020204020204" pitchFamily="34" charset="-122"/>
              </a:rPr>
              <a:t>交易双方均可对交易要素修改确认后成交或终止交易。</a:t>
            </a:r>
            <a:endParaRPr lang="zh-CN" altLang="en-US" sz="2000" kern="1200" dirty="0">
              <a:solidFill>
                <a:srgbClr val="002060"/>
              </a:solidFill>
              <a:latin typeface="微软雅黑 Light" panose="020B0502040204020203" pitchFamily="34" charset="-122"/>
              <a:ea typeface="微软雅黑 Light" panose="020B0502040204020203" pitchFamily="34" charset="-122"/>
              <a:cs typeface="+mn-cs"/>
              <a:sym typeface="微软雅黑" panose="020B0503020204020204" pitchFamily="34" charset="-122"/>
            </a:endParaRPr>
          </a:p>
          <a:p>
            <a:pPr algn="l">
              <a:lnSpc>
                <a:spcPct val="100000"/>
              </a:lnSpc>
              <a:buClr>
                <a:srgbClr val="C00000"/>
              </a:buClr>
              <a:buFont typeface="Wingdings" panose="05000000000000000000" pitchFamily="2" charset="2"/>
              <a:buChar char="p"/>
            </a:pPr>
            <a:r>
              <a:rPr lang="zh-CN" altLang="en-US" sz="2000" b="1" kern="1200" dirty="0">
                <a:solidFill>
                  <a:srgbClr val="002060"/>
                </a:solidFill>
                <a:latin typeface="微软雅黑 Light" panose="020B0502040204020203" pitchFamily="34" charset="-122"/>
                <a:ea typeface="微软雅黑 Light" panose="020B0502040204020203" pitchFamily="34" charset="-122"/>
                <a:cs typeface="+mn-cs"/>
                <a:sym typeface="微软雅黑" panose="020B0503020204020204" pitchFamily="34" charset="-122"/>
              </a:rPr>
              <a:t>成交：</a:t>
            </a:r>
            <a:r>
              <a:rPr lang="zh-CN" altLang="en-US" sz="2000" kern="1200" dirty="0">
                <a:solidFill>
                  <a:srgbClr val="002060"/>
                </a:solidFill>
                <a:latin typeface="微软雅黑 Light" panose="020B0502040204020203" pitchFamily="34" charset="-122"/>
                <a:ea typeface="微软雅黑 Light" panose="020B0502040204020203" pitchFamily="34" charset="-122"/>
                <a:cs typeface="+mn-cs"/>
                <a:sym typeface="微软雅黑" panose="020B0503020204020204" pitchFamily="34" charset="-122"/>
              </a:rPr>
              <a:t>任何一方确认成交后，交易即达成，系统自动生成成交单并可打印。</a:t>
            </a:r>
            <a:endParaRPr lang="zh-CN" altLang="en-US" sz="2000" kern="1200" dirty="0">
              <a:solidFill>
                <a:srgbClr val="002060"/>
              </a:solidFill>
              <a:latin typeface="微软雅黑 Light" panose="020B0502040204020203" pitchFamily="34" charset="-122"/>
              <a:ea typeface="微软雅黑 Light" panose="020B0502040204020203" pitchFamily="34" charset="-122"/>
              <a:cs typeface="+mn-cs"/>
              <a:sym typeface="微软雅黑" panose="020B0503020204020204" pitchFamily="34" charset="-122"/>
            </a:endParaRPr>
          </a:p>
          <a:p>
            <a:pPr algn="l">
              <a:lnSpc>
                <a:spcPct val="100000"/>
              </a:lnSpc>
              <a:buClr>
                <a:srgbClr val="C00000"/>
              </a:buClr>
              <a:buFont typeface="Wingdings" panose="05000000000000000000" pitchFamily="2" charset="2"/>
              <a:buChar char="p"/>
            </a:pPr>
            <a:r>
              <a:rPr lang="zh-CN" altLang="en-US" sz="2000" b="1" kern="1200" dirty="0">
                <a:solidFill>
                  <a:srgbClr val="002060"/>
                </a:solidFill>
                <a:latin typeface="微软雅黑 Light" panose="020B0502040204020203" pitchFamily="34" charset="-122"/>
                <a:ea typeface="微软雅黑 Light" panose="020B0502040204020203" pitchFamily="34" charset="-122"/>
                <a:cs typeface="+mn-cs"/>
                <a:sym typeface="微软雅黑" panose="020B0503020204020204" pitchFamily="34" charset="-122"/>
              </a:rPr>
              <a:t>清算：</a:t>
            </a:r>
            <a:endParaRPr lang="zh-CN" altLang="en-US" sz="2000" b="1" kern="1200" dirty="0">
              <a:solidFill>
                <a:srgbClr val="002060"/>
              </a:solidFill>
              <a:latin typeface="微软雅黑 Light" panose="020B0502040204020203" pitchFamily="34" charset="-122"/>
              <a:ea typeface="微软雅黑 Light" panose="020B0502040204020203" pitchFamily="34" charset="-122"/>
              <a:cs typeface="+mn-cs"/>
              <a:sym typeface="微软雅黑" panose="020B0503020204020204" pitchFamily="34" charset="-122"/>
            </a:endParaRPr>
          </a:p>
          <a:p>
            <a:pPr marL="742950" lvl="1" indent="-285750" algn="l">
              <a:lnSpc>
                <a:spcPct val="100000"/>
              </a:lnSpc>
              <a:buClr>
                <a:srgbClr val="C00000"/>
              </a:buClr>
              <a:buFont typeface="Arial" panose="020B0604020202020204" pitchFamily="34" charset="0"/>
              <a:buChar char="•"/>
            </a:pPr>
            <a:r>
              <a:rPr lang="zh-CN" altLang="en-US" sz="1600" kern="1200" dirty="0">
                <a:solidFill>
                  <a:srgbClr val="002060"/>
                </a:solidFill>
                <a:latin typeface="微软雅黑 Light" panose="020B0502040204020203" pitchFamily="34" charset="-122"/>
                <a:ea typeface="微软雅黑 Light" panose="020B0502040204020203" pitchFamily="34" charset="-122"/>
                <a:cs typeface="+mn-cs"/>
                <a:sym typeface="微软雅黑" panose="020B0503020204020204" pitchFamily="34" charset="-122"/>
              </a:rPr>
              <a:t>      交易达成，系统自动进入清算环节。</a:t>
            </a:r>
            <a:endParaRPr lang="zh-CN" altLang="en-US" sz="1600" kern="1200" dirty="0">
              <a:solidFill>
                <a:srgbClr val="002060"/>
              </a:solidFill>
              <a:latin typeface="微软雅黑 Light" panose="020B0502040204020203" pitchFamily="34" charset="-122"/>
              <a:ea typeface="微软雅黑 Light" panose="020B0502040204020203" pitchFamily="34" charset="-122"/>
              <a:cs typeface="+mn-cs"/>
              <a:sym typeface="微软雅黑" panose="020B0503020204020204" pitchFamily="34" charset="-122"/>
            </a:endParaRPr>
          </a:p>
          <a:p>
            <a:pPr marL="742950" lvl="1" indent="-285750" algn="l">
              <a:lnSpc>
                <a:spcPct val="100000"/>
              </a:lnSpc>
              <a:buClr>
                <a:srgbClr val="C00000"/>
              </a:buClr>
              <a:buFont typeface="Arial" panose="020B0604020202020204" pitchFamily="34" charset="0"/>
              <a:buChar char="•"/>
            </a:pPr>
            <a:r>
              <a:rPr lang="zh-CN" altLang="en-US" sz="1600" kern="1200" dirty="0">
                <a:solidFill>
                  <a:srgbClr val="002060"/>
                </a:solidFill>
                <a:latin typeface="微软雅黑 Light" panose="020B0502040204020203" pitchFamily="34" charset="-122"/>
                <a:ea typeface="微软雅黑 Light" panose="020B0502040204020203" pitchFamily="34" charset="-122"/>
                <a:cs typeface="+mn-cs"/>
                <a:sym typeface="微软雅黑" panose="020B0503020204020204" pitchFamily="34" charset="-122"/>
              </a:rPr>
              <a:t>      同一银行类会员的交易成员之间，可选择</a:t>
            </a:r>
            <a:r>
              <a:rPr lang="en-US" altLang="zh-CN" sz="1600" kern="1200" dirty="0">
                <a:solidFill>
                  <a:srgbClr val="002060"/>
                </a:solidFill>
                <a:latin typeface="微软雅黑 Light" panose="020B0502040204020203" pitchFamily="34" charset="-122"/>
                <a:ea typeface="微软雅黑 Light" panose="020B0502040204020203" pitchFamily="34" charset="-122"/>
                <a:cs typeface="+mn-cs"/>
                <a:sym typeface="微软雅黑" panose="020B0503020204020204" pitchFamily="34" charset="-122"/>
              </a:rPr>
              <a:t>FOP</a:t>
            </a:r>
            <a:r>
              <a:rPr lang="zh-CN" altLang="en-US" sz="1400" kern="1200" dirty="0">
                <a:solidFill>
                  <a:srgbClr val="002060"/>
                </a:solidFill>
                <a:latin typeface="微软雅黑 Light" panose="020B0502040204020203" pitchFamily="34" charset="-122"/>
                <a:ea typeface="微软雅黑 Light" panose="020B0502040204020203" pitchFamily="34" charset="-122"/>
                <a:cs typeface="+mn-cs"/>
                <a:sym typeface="微软雅黑" panose="020B0503020204020204" pitchFamily="34" charset="-122"/>
              </a:rPr>
              <a:t>或DVP；</a:t>
            </a:r>
            <a:endParaRPr lang="zh-CN" altLang="en-US" sz="1400" kern="1200" dirty="0">
              <a:solidFill>
                <a:srgbClr val="002060"/>
              </a:solidFill>
              <a:latin typeface="微软雅黑 Light" panose="020B0502040204020203" pitchFamily="34" charset="-122"/>
              <a:ea typeface="微软雅黑 Light" panose="020B0502040204020203" pitchFamily="34" charset="-122"/>
              <a:cs typeface="+mn-cs"/>
              <a:sym typeface="微软雅黑" panose="020B0503020204020204" pitchFamily="34" charset="-122"/>
            </a:endParaRPr>
          </a:p>
          <a:p>
            <a:pPr marL="742950" lvl="1" indent="-285750" algn="l">
              <a:lnSpc>
                <a:spcPct val="100000"/>
              </a:lnSpc>
              <a:buClr>
                <a:srgbClr val="C00000"/>
              </a:buClr>
              <a:buFont typeface="Arial" panose="020B0604020202020204" pitchFamily="34" charset="0"/>
              <a:buChar char="•"/>
            </a:pPr>
            <a:r>
              <a:rPr lang="zh-CN" altLang="en-US" sz="1400" kern="1200" dirty="0">
                <a:solidFill>
                  <a:srgbClr val="002060"/>
                </a:solidFill>
                <a:latin typeface="微软雅黑 Light" panose="020B0502040204020203" pitchFamily="34" charset="-122"/>
                <a:ea typeface="微软雅黑 Light" panose="020B0502040204020203" pitchFamily="34" charset="-122"/>
                <a:cs typeface="+mn-cs"/>
                <a:sym typeface="微软雅黑" panose="020B0503020204020204" pitchFamily="34" charset="-122"/>
              </a:rPr>
              <a:t>      不同会员的</a:t>
            </a:r>
            <a:r>
              <a:rPr lang="zh-CN" altLang="en-US" sz="1600" kern="1200" dirty="0">
                <a:solidFill>
                  <a:srgbClr val="002060"/>
                </a:solidFill>
                <a:latin typeface="微软雅黑 Light" panose="020B0502040204020203" pitchFamily="34" charset="-122"/>
                <a:ea typeface="微软雅黑 Light" panose="020B0502040204020203" pitchFamily="34" charset="-122"/>
                <a:cs typeface="+mn-cs"/>
                <a:sym typeface="微软雅黑" panose="020B0503020204020204" pitchFamily="34" charset="-122"/>
              </a:rPr>
              <a:t>交易</a:t>
            </a:r>
            <a:r>
              <a:rPr lang="zh-CN" altLang="en-US" sz="1400" kern="1200" dirty="0">
                <a:solidFill>
                  <a:srgbClr val="002060"/>
                </a:solidFill>
                <a:latin typeface="微软雅黑 Light" panose="020B0502040204020203" pitchFamily="34" charset="-122"/>
                <a:ea typeface="微软雅黑 Light" panose="020B0502040204020203" pitchFamily="34" charset="-122"/>
                <a:cs typeface="+mn-cs"/>
                <a:sym typeface="微软雅黑" panose="020B0503020204020204" pitchFamily="34" charset="-122"/>
              </a:rPr>
              <a:t>成员</a:t>
            </a:r>
            <a:r>
              <a:rPr lang="zh-CN" altLang="en-US" sz="1600" kern="1200" dirty="0">
                <a:solidFill>
                  <a:srgbClr val="002060"/>
                </a:solidFill>
                <a:latin typeface="微软雅黑 Light" panose="020B0502040204020203" pitchFamily="34" charset="-122"/>
                <a:ea typeface="微软雅黑 Light" panose="020B0502040204020203" pitchFamily="34" charset="-122"/>
                <a:cs typeface="+mn-cs"/>
                <a:sym typeface="微软雅黑" panose="020B0503020204020204" pitchFamily="34" charset="-122"/>
              </a:rPr>
              <a:t>之间</a:t>
            </a:r>
            <a:r>
              <a:rPr lang="zh-CN" altLang="en-US" sz="1400" kern="1200" dirty="0">
                <a:solidFill>
                  <a:srgbClr val="002060"/>
                </a:solidFill>
                <a:latin typeface="微软雅黑 Light" panose="020B0502040204020203" pitchFamily="34" charset="-122"/>
                <a:ea typeface="微软雅黑 Light" panose="020B0502040204020203" pitchFamily="34" charset="-122"/>
                <a:cs typeface="+mn-cs"/>
                <a:sym typeface="微软雅黑" panose="020B0503020204020204" pitchFamily="34" charset="-122"/>
              </a:rPr>
              <a:t>，同一资管类会员的不同非法人产品</a:t>
            </a:r>
            <a:r>
              <a:rPr lang="zh-CN" altLang="en-US" sz="1600" kern="1200" dirty="0">
                <a:solidFill>
                  <a:srgbClr val="002060"/>
                </a:solidFill>
                <a:latin typeface="微软雅黑 Light" panose="020B0502040204020203" pitchFamily="34" charset="-122"/>
                <a:ea typeface="微软雅黑 Light" panose="020B0502040204020203" pitchFamily="34" charset="-122"/>
                <a:cs typeface="+mn-cs"/>
                <a:sym typeface="微软雅黑" panose="020B0503020204020204" pitchFamily="34" charset="-122"/>
              </a:rPr>
              <a:t>之间，必须采用</a:t>
            </a:r>
            <a:r>
              <a:rPr lang="en-US" altLang="zh-CN" sz="1600" kern="1200" dirty="0">
                <a:solidFill>
                  <a:srgbClr val="002060"/>
                </a:solidFill>
                <a:latin typeface="微软雅黑 Light" panose="020B0502040204020203" pitchFamily="34" charset="-122"/>
                <a:ea typeface="微软雅黑 Light" panose="020B0502040204020203" pitchFamily="34" charset="-122"/>
                <a:cs typeface="+mn-cs"/>
                <a:sym typeface="微软雅黑" panose="020B0503020204020204" pitchFamily="34" charset="-122"/>
              </a:rPr>
              <a:t>DVP</a:t>
            </a:r>
            <a:endParaRPr lang="zh-CN" altLang="en-US" sz="1600" kern="1200" dirty="0">
              <a:solidFill>
                <a:srgbClr val="002060"/>
              </a:solidFill>
              <a:latin typeface="微软雅黑 Light" panose="020B0502040204020203" pitchFamily="34" charset="-122"/>
              <a:ea typeface="微软雅黑 Light" panose="020B0502040204020203" pitchFamily="34" charset="-122"/>
              <a:cs typeface="+mn-cs"/>
              <a:sym typeface="微软雅黑" panose="020B0503020204020204" pitchFamily="34" charset="-122"/>
            </a:endParaRPr>
          </a:p>
          <a:p>
            <a:pPr algn="l">
              <a:lnSpc>
                <a:spcPct val="100000"/>
              </a:lnSpc>
              <a:buClr>
                <a:srgbClr val="C00000"/>
              </a:buClr>
              <a:buFont typeface="Wingdings" panose="05000000000000000000" pitchFamily="2" charset="2"/>
              <a:buChar char="p"/>
            </a:pPr>
            <a:r>
              <a:rPr lang="zh-CN" altLang="en-US" sz="2000" b="1" kern="1200" dirty="0">
                <a:solidFill>
                  <a:srgbClr val="002060"/>
                </a:solidFill>
                <a:latin typeface="微软雅黑 Light" panose="020B0502040204020203" pitchFamily="34" charset="-122"/>
                <a:ea typeface="微软雅黑 Light" panose="020B0502040204020203" pitchFamily="34" charset="-122"/>
                <a:cs typeface="+mn-cs"/>
                <a:sym typeface="微软雅黑" panose="020B0503020204020204" pitchFamily="34" charset="-122"/>
              </a:rPr>
              <a:t>权属变更：</a:t>
            </a:r>
            <a:r>
              <a:rPr lang="zh-CN" altLang="en-US" sz="2000" kern="1200" dirty="0">
                <a:solidFill>
                  <a:srgbClr val="002060"/>
                </a:solidFill>
                <a:latin typeface="微软雅黑 Light" panose="020B0502040204020203" pitchFamily="34" charset="-122"/>
                <a:ea typeface="微软雅黑 Light" panose="020B0502040204020203" pitchFamily="34" charset="-122"/>
                <a:cs typeface="+mn-cs"/>
                <a:sym typeface="微软雅黑" panose="020B0503020204020204" pitchFamily="34" charset="-122"/>
              </a:rPr>
              <a:t>交易达成，系统自动变更票据权属。</a:t>
            </a:r>
            <a:endParaRPr lang="zh-CN" altLang="en-US" sz="2000" kern="1200" dirty="0">
              <a:solidFill>
                <a:srgbClr val="002060"/>
              </a:solidFill>
              <a:latin typeface="微软雅黑 Light" panose="020B0502040204020203" pitchFamily="34" charset="-122"/>
              <a:ea typeface="微软雅黑 Light" panose="020B0502040204020203" pitchFamily="34" charset="-122"/>
              <a:cs typeface="+mn-cs"/>
              <a:sym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组合 15"/>
          <p:cNvGrpSpPr/>
          <p:nvPr/>
        </p:nvGrpSpPr>
        <p:grpSpPr>
          <a:xfrm>
            <a:off x="13335" y="461645"/>
            <a:ext cx="6304280" cy="384810"/>
            <a:chOff x="21" y="968"/>
            <a:chExt cx="9928" cy="606"/>
          </a:xfrm>
        </p:grpSpPr>
        <p:grpSp>
          <p:nvGrpSpPr>
            <p:cNvPr id="41" name="组合 40"/>
            <p:cNvGrpSpPr/>
            <p:nvPr/>
          </p:nvGrpSpPr>
          <p:grpSpPr>
            <a:xfrm>
              <a:off x="21" y="1033"/>
              <a:ext cx="1091" cy="415"/>
              <a:chOff x="3588469" y="123478"/>
              <a:chExt cx="1964109" cy="892522"/>
            </a:xfrm>
          </p:grpSpPr>
          <p:cxnSp>
            <p:nvCxnSpPr>
              <p:cNvPr id="42" name="直接连接符 41"/>
              <p:cNvCxnSpPr/>
              <p:nvPr/>
            </p:nvCxnSpPr>
            <p:spPr>
              <a:xfrm>
                <a:off x="3588469" y="123478"/>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69" name="直接连接符 68"/>
              <p:cNvCxnSpPr/>
              <p:nvPr/>
            </p:nvCxnSpPr>
            <p:spPr>
              <a:xfrm>
                <a:off x="3594100" y="254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0" name="直接连接符 69"/>
              <p:cNvCxnSpPr/>
              <p:nvPr/>
            </p:nvCxnSpPr>
            <p:spPr>
              <a:xfrm>
                <a:off x="3594100" y="381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1" name="直接连接符 70"/>
              <p:cNvCxnSpPr/>
              <p:nvPr/>
            </p:nvCxnSpPr>
            <p:spPr>
              <a:xfrm>
                <a:off x="3594100" y="508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2" name="直接连接符 71"/>
              <p:cNvCxnSpPr/>
              <p:nvPr/>
            </p:nvCxnSpPr>
            <p:spPr>
              <a:xfrm>
                <a:off x="3594100" y="635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3" name="直接连接符 72"/>
              <p:cNvCxnSpPr/>
              <p:nvPr/>
            </p:nvCxnSpPr>
            <p:spPr>
              <a:xfrm>
                <a:off x="3594100" y="762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4" name="直接连接符 73"/>
              <p:cNvCxnSpPr/>
              <p:nvPr/>
            </p:nvCxnSpPr>
            <p:spPr>
              <a:xfrm>
                <a:off x="3594100" y="889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5" name="直接连接符 74"/>
              <p:cNvCxnSpPr/>
              <p:nvPr/>
            </p:nvCxnSpPr>
            <p:spPr>
              <a:xfrm>
                <a:off x="3594100" y="1016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sp>
          <p:nvSpPr>
            <p:cNvPr id="20" name="矩形 19"/>
            <p:cNvSpPr/>
            <p:nvPr/>
          </p:nvSpPr>
          <p:spPr>
            <a:xfrm>
              <a:off x="1109" y="968"/>
              <a:ext cx="8840" cy="606"/>
            </a:xfrm>
            <a:prstGeom prst="rect">
              <a:avLst/>
            </a:prstGeom>
          </p:spPr>
          <p:txBody>
            <a:bodyPr wrap="square">
              <a:spAutoFit/>
            </a:bodyPr>
            <a:lstStyle/>
            <a:p>
              <a:pPr lvl="0" indent="0"/>
              <a:r>
                <a:rPr lang="en-US" altLang="zh-CN" b="1" dirty="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4.3</a:t>
              </a:r>
              <a:r>
                <a:rPr lang="zh-CN" altLang="en-US" b="1" dirty="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对话报价交易要素：转贴现</a:t>
              </a:r>
              <a:r>
                <a:rPr lang="en-US" altLang="zh-CN" b="1" dirty="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a:t>
              </a:r>
              <a:r>
                <a:rPr lang="zh-CN" altLang="en-US" b="1" dirty="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质押式回购</a:t>
              </a:r>
              <a:endParaRPr lang="zh-CN" altLang="en-US" b="1" dirty="0">
                <a:solidFill>
                  <a:srgbClr val="262626"/>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sp>
        <p:nvSpPr>
          <p:cNvPr id="116737" name="AutoShape 4"/>
          <p:cNvSpPr/>
          <p:nvPr/>
        </p:nvSpPr>
        <p:spPr>
          <a:xfrm>
            <a:off x="957580" y="3408680"/>
            <a:ext cx="7198995" cy="1510030"/>
          </a:xfrm>
          <a:prstGeom prst="roundRect">
            <a:avLst>
              <a:gd name="adj" fmla="val 4778"/>
            </a:avLst>
          </a:prstGeom>
          <a:solidFill>
            <a:srgbClr val="FFFFFF">
              <a:alpha val="58038"/>
            </a:srgbClr>
          </a:solidFill>
          <a:ln w="38100" cap="flat" cmpd="sng">
            <a:solidFill>
              <a:schemeClr val="accent1"/>
            </a:solidFill>
            <a:prstDash val="solid"/>
            <a:round/>
            <a:headEnd type="none" w="med" len="med"/>
            <a:tailEnd type="none" w="med" len="med"/>
          </a:ln>
        </p:spPr>
        <p:txBody>
          <a:bodyPr lIns="90170" tIns="46990" rIns="90170" bIns="46990" anchor="ctr"/>
          <a:lstStyle/>
          <a:p>
            <a:pPr marL="0" lvl="2" indent="0" eaLnBrk="0" fontAlgn="ctr" hangingPunct="0">
              <a:buClr>
                <a:srgbClr val="FF0000"/>
              </a:buClr>
              <a:buSzPct val="70000"/>
              <a:buFont typeface="Wingdings" panose="05000000000000000000" pitchFamily="2" charset="2"/>
              <a:buChar char="n"/>
            </a:pPr>
            <a:endParaRPr lang="zh-CN" altLang="en-US" sz="1400" dirty="0">
              <a:latin typeface="微软雅黑" panose="020B0503020204020204" pitchFamily="34" charset="-122"/>
              <a:ea typeface="微软雅黑" panose="020B0503020204020204" pitchFamily="34" charset="-122"/>
              <a:sym typeface="微软雅黑" panose="020B0503020204020204" pitchFamily="34" charset="-122"/>
            </a:endParaRPr>
          </a:p>
          <a:p>
            <a:pPr marL="0" lvl="2" indent="0" eaLnBrk="0" fontAlgn="ctr" hangingPunct="0">
              <a:buClr>
                <a:srgbClr val="FF0000"/>
              </a:buClr>
              <a:buSzPct val="70000"/>
              <a:buFont typeface="Wingdings" panose="05000000000000000000" pitchFamily="2" charset="2"/>
              <a:buChar char="n"/>
            </a:pP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 本机构票据托管帐户中的可交易状态的票据，通过库存挑票或清单导入实现。</a:t>
            </a:r>
            <a:endParaRPr lang="en-US" altLang="zh-CN" dirty="0">
              <a:latin typeface="微软雅黑" panose="020B0503020204020204" pitchFamily="34" charset="-122"/>
              <a:ea typeface="微软雅黑" panose="020B0503020204020204" pitchFamily="34" charset="-122"/>
              <a:sym typeface="微软雅黑" panose="020B0503020204020204" pitchFamily="34" charset="-122"/>
            </a:endParaRPr>
          </a:p>
          <a:p>
            <a:pPr marL="0" lvl="2" indent="0" eaLnBrk="0" fontAlgn="ctr" hangingPunct="0">
              <a:buClr>
                <a:srgbClr val="FF0000"/>
              </a:buClr>
              <a:buSzPct val="70000"/>
              <a:buFont typeface="Wingdings" panose="05000000000000000000" pitchFamily="2" charset="2"/>
              <a:buChar char="n"/>
            </a:pP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 每笔交易票据张数上限为200张。</a:t>
            </a:r>
            <a:endParaRPr lang="en-US" altLang="zh-CN" dirty="0">
              <a:latin typeface="微软雅黑" panose="020B0503020204020204" pitchFamily="34" charset="-122"/>
              <a:ea typeface="微软雅黑" panose="020B0503020204020204" pitchFamily="34" charset="-122"/>
              <a:sym typeface="微软雅黑" panose="020B0503020204020204" pitchFamily="34" charset="-122"/>
            </a:endParaRPr>
          </a:p>
          <a:p>
            <a:pPr marL="0" lvl="2" indent="0" eaLnBrk="0" fontAlgn="ctr" hangingPunct="0">
              <a:buClr>
                <a:srgbClr val="FF0000"/>
              </a:buClr>
              <a:buSzPct val="70000"/>
              <a:buFont typeface="Wingdings" panose="05000000000000000000" pitchFamily="2" charset="2"/>
              <a:buChar char="n"/>
            </a:pP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 风险票据及处于保证增信流程中的票据的不可交易。</a:t>
            </a:r>
            <a:endParaRPr lang="zh-CN" altLang="en-US" dirty="0">
              <a:latin typeface="Arial" panose="020B0604020202020204" pitchFamily="34" charset="0"/>
              <a:ea typeface="宋体" panose="02010600030101010101" pitchFamily="2" charset="-122"/>
            </a:endParaRPr>
          </a:p>
        </p:txBody>
      </p:sp>
      <p:sp>
        <p:nvSpPr>
          <p:cNvPr id="116738" name="AutoShape 3"/>
          <p:cNvSpPr/>
          <p:nvPr/>
        </p:nvSpPr>
        <p:spPr>
          <a:xfrm>
            <a:off x="1320800" y="3129280"/>
            <a:ext cx="2784475" cy="520700"/>
          </a:xfrm>
          <a:prstGeom prst="roundRect">
            <a:avLst>
              <a:gd name="adj" fmla="val 16667"/>
            </a:avLst>
          </a:prstGeom>
          <a:gradFill rotWithShape="1">
            <a:gsLst>
              <a:gs pos="0">
                <a:srgbClr val="00DFF6">
                  <a:alpha val="100000"/>
                </a:srgbClr>
              </a:gs>
              <a:gs pos="89998">
                <a:srgbClr val="002774">
                  <a:alpha val="100000"/>
                </a:srgbClr>
              </a:gs>
              <a:gs pos="100000">
                <a:srgbClr val="002774">
                  <a:alpha val="100000"/>
                </a:srgbClr>
              </a:gs>
            </a:gsLst>
            <a:lin ang="18900000" scaled="1"/>
            <a:tileRect/>
          </a:gradFill>
          <a:ln w="9525">
            <a:noFill/>
          </a:ln>
        </p:spPr>
        <p:txBody>
          <a:bodyPr lIns="90170" tIns="179705" rIns="90170" bIns="179705" anchor="ctr"/>
          <a:lstStyle/>
          <a:p>
            <a:pPr lvl="0" indent="0" algn="ctr" eaLnBrk="0" fontAlgn="ctr" hangingPunct="0">
              <a:buClr>
                <a:srgbClr val="FF0000"/>
              </a:buClr>
              <a:buSzPct val="70000"/>
            </a:pPr>
            <a:r>
              <a:rPr lang="zh-CN" altLang="en-US" sz="2000"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标的票据：</a:t>
            </a:r>
            <a:endParaRPr lang="zh-CN" altLang="en-US" dirty="0">
              <a:latin typeface="Arial" panose="020B0604020202020204" pitchFamily="34" charset="0"/>
              <a:ea typeface="宋体" panose="02010600030101010101" pitchFamily="2" charset="-122"/>
            </a:endParaRPr>
          </a:p>
        </p:txBody>
      </p:sp>
      <p:sp>
        <p:nvSpPr>
          <p:cNvPr id="116739" name="AutoShape 4"/>
          <p:cNvSpPr/>
          <p:nvPr/>
        </p:nvSpPr>
        <p:spPr>
          <a:xfrm>
            <a:off x="987425" y="1375410"/>
            <a:ext cx="7169150" cy="1442085"/>
          </a:xfrm>
          <a:prstGeom prst="roundRect">
            <a:avLst>
              <a:gd name="adj" fmla="val 4778"/>
            </a:avLst>
          </a:prstGeom>
          <a:solidFill>
            <a:srgbClr val="FFFFFF">
              <a:alpha val="58038"/>
            </a:srgbClr>
          </a:solidFill>
          <a:ln w="38100" cap="flat" cmpd="sng">
            <a:solidFill>
              <a:schemeClr val="accent1"/>
            </a:solidFill>
            <a:prstDash val="solid"/>
            <a:round/>
            <a:headEnd type="none" w="med" len="med"/>
            <a:tailEnd type="none" w="med" len="med"/>
          </a:ln>
        </p:spPr>
        <p:txBody>
          <a:bodyPr lIns="90170" tIns="539750" rIns="90170" bIns="46990" anchor="ctr"/>
          <a:lstStyle/>
          <a:p>
            <a:pPr marL="0" lvl="2" indent="0" eaLnBrk="0" fontAlgn="ctr" hangingPunct="0">
              <a:buClr>
                <a:srgbClr val="FF0000"/>
              </a:buClr>
              <a:buSzPct val="70000"/>
              <a:buFont typeface="Wingdings" panose="05000000000000000000" pitchFamily="2" charset="2"/>
              <a:buChar char="n"/>
            </a:pP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交易方向、本方、对手方、对手方交易员、票据类别、票据介质、</a:t>
            </a:r>
            <a:r>
              <a:rPr lang="zh-CN" altLang="en-US" dirty="0">
                <a:solidFill>
                  <a:srgbClr val="00B0F0"/>
                </a:solidFill>
                <a:latin typeface="微软雅黑" panose="020B0503020204020204" pitchFamily="34" charset="-122"/>
                <a:ea typeface="微软雅黑" panose="020B0503020204020204" pitchFamily="34" charset="-122"/>
                <a:sym typeface="微软雅黑" panose="020B0503020204020204" pitchFamily="34" charset="-122"/>
              </a:rPr>
              <a:t>票面总额、</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交易利率、</a:t>
            </a:r>
            <a:r>
              <a:rPr lang="zh-CN" altLang="en-US" dirty="0">
                <a:solidFill>
                  <a:srgbClr val="00B0F0"/>
                </a:solidFill>
                <a:latin typeface="微软雅黑" panose="020B0503020204020204" pitchFamily="34" charset="-122"/>
                <a:ea typeface="微软雅黑" panose="020B0503020204020204" pitchFamily="34" charset="-122"/>
                <a:sym typeface="微软雅黑" panose="020B0503020204020204" pitchFamily="34" charset="-122"/>
              </a:rPr>
              <a:t>收益率</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、部分成交选项、报价有效时间、最晚结算时间、</a:t>
            </a:r>
            <a:r>
              <a:rPr lang="zh-CN" altLang="en-US" dirty="0">
                <a:solidFill>
                  <a:srgbClr val="00B0F0"/>
                </a:solidFill>
                <a:latin typeface="微软雅黑" panose="020B0503020204020204" pitchFamily="34" charset="-122"/>
                <a:ea typeface="微软雅黑" panose="020B0503020204020204" pitchFamily="34" charset="-122"/>
                <a:sym typeface="微软雅黑" panose="020B0503020204020204" pitchFamily="34" charset="-122"/>
              </a:rPr>
              <a:t>应付利息、结算金额、加权平均剩余期限、票据张数、结算日</a:t>
            </a: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、清算速度、结算方式、清算类型、标的票据</a:t>
            </a:r>
            <a:endParaRPr lang="zh-CN" altLang="en-US" dirty="0">
              <a:latin typeface="微软雅黑" panose="020B0503020204020204" pitchFamily="34" charset="-122"/>
              <a:ea typeface="微软雅黑" panose="020B0503020204020204" pitchFamily="34" charset="-122"/>
              <a:sym typeface="微软雅黑" panose="020B0503020204020204" pitchFamily="34" charset="-122"/>
            </a:endParaRPr>
          </a:p>
          <a:p>
            <a:pPr marL="0" lvl="2" indent="0" eaLnBrk="0" fontAlgn="ctr" hangingPunct="0">
              <a:buClr>
                <a:srgbClr val="FF0000"/>
              </a:buClr>
              <a:buSzPct val="70000"/>
              <a:buFont typeface="Wingdings" panose="05000000000000000000" pitchFamily="2" charset="2"/>
              <a:buChar char="n"/>
            </a:pPr>
            <a:endParaRPr lang="zh-CN" altLang="en-US" sz="2000" dirty="0">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16740" name="AutoShape 3"/>
          <p:cNvSpPr/>
          <p:nvPr/>
        </p:nvSpPr>
        <p:spPr>
          <a:xfrm>
            <a:off x="1257300" y="875030"/>
            <a:ext cx="3383915" cy="573405"/>
          </a:xfrm>
          <a:prstGeom prst="roundRect">
            <a:avLst>
              <a:gd name="adj" fmla="val 16667"/>
            </a:avLst>
          </a:prstGeom>
          <a:gradFill rotWithShape="1">
            <a:gsLst>
              <a:gs pos="0">
                <a:srgbClr val="00DFF6">
                  <a:alpha val="100000"/>
                </a:srgbClr>
              </a:gs>
              <a:gs pos="89998">
                <a:srgbClr val="002774">
                  <a:alpha val="100000"/>
                </a:srgbClr>
              </a:gs>
              <a:gs pos="100000">
                <a:srgbClr val="002774">
                  <a:alpha val="100000"/>
                </a:srgbClr>
              </a:gs>
            </a:gsLst>
            <a:lin ang="18900000" scaled="1"/>
            <a:tileRect/>
          </a:gradFill>
          <a:ln w="9525">
            <a:noFill/>
          </a:ln>
        </p:spPr>
        <p:txBody>
          <a:bodyPr lIns="90170" tIns="179705" rIns="90170" bIns="179705" anchor="ctr"/>
          <a:lstStyle/>
          <a:p>
            <a:pPr lvl="0" indent="0" algn="ctr" eaLnBrk="0" fontAlgn="ctr" hangingPunct="0">
              <a:buClr>
                <a:srgbClr val="FF0000"/>
              </a:buClr>
              <a:buSzPct val="70000"/>
            </a:pPr>
            <a:r>
              <a:rPr lang="zh-CN" altLang="en-US"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转贴现对话报价要素（22个）</a:t>
            </a:r>
            <a:endParaRPr lang="zh-CN" altLang="en-US"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16750" name="矩形 2"/>
          <p:cNvSpPr/>
          <p:nvPr/>
        </p:nvSpPr>
        <p:spPr>
          <a:xfrm>
            <a:off x="6141085" y="2900045"/>
            <a:ext cx="2517775" cy="307975"/>
          </a:xfrm>
          <a:prstGeom prst="rect">
            <a:avLst/>
          </a:prstGeom>
          <a:noFill/>
          <a:ln w="9525">
            <a:noFill/>
          </a:ln>
        </p:spPr>
        <p:txBody>
          <a:bodyPr wrap="none" anchor="t">
            <a:spAutoFit/>
          </a:bodyPr>
          <a:lstStyle/>
          <a:p>
            <a:pPr lvl="0" indent="0" eaLnBrk="0" hangingPunct="0"/>
            <a:r>
              <a:rPr lang="zh-CN" altLang="en-US" sz="1400"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注：标蓝色的为系统自动显示</a:t>
            </a:r>
            <a:endParaRPr lang="zh-CN" altLang="en-US" dirty="0">
              <a:latin typeface="Arial" panose="020B0604020202020204" pitchFamily="34" charset="0"/>
              <a:ea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组合 15"/>
          <p:cNvGrpSpPr/>
          <p:nvPr/>
        </p:nvGrpSpPr>
        <p:grpSpPr>
          <a:xfrm>
            <a:off x="13335" y="461645"/>
            <a:ext cx="5570855" cy="659130"/>
            <a:chOff x="21" y="968"/>
            <a:chExt cx="8773" cy="1038"/>
          </a:xfrm>
        </p:grpSpPr>
        <p:grpSp>
          <p:nvGrpSpPr>
            <p:cNvPr id="41" name="组合 40"/>
            <p:cNvGrpSpPr/>
            <p:nvPr/>
          </p:nvGrpSpPr>
          <p:grpSpPr>
            <a:xfrm>
              <a:off x="21" y="1033"/>
              <a:ext cx="1091" cy="415"/>
              <a:chOff x="3588469" y="123478"/>
              <a:chExt cx="1964109" cy="892522"/>
            </a:xfrm>
          </p:grpSpPr>
          <p:cxnSp>
            <p:nvCxnSpPr>
              <p:cNvPr id="42" name="直接连接符 41"/>
              <p:cNvCxnSpPr/>
              <p:nvPr/>
            </p:nvCxnSpPr>
            <p:spPr>
              <a:xfrm>
                <a:off x="3588469" y="123478"/>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69" name="直接连接符 68"/>
              <p:cNvCxnSpPr/>
              <p:nvPr/>
            </p:nvCxnSpPr>
            <p:spPr>
              <a:xfrm>
                <a:off x="3594100" y="254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0" name="直接连接符 69"/>
              <p:cNvCxnSpPr/>
              <p:nvPr/>
            </p:nvCxnSpPr>
            <p:spPr>
              <a:xfrm>
                <a:off x="3594100" y="381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1" name="直接连接符 70"/>
              <p:cNvCxnSpPr/>
              <p:nvPr/>
            </p:nvCxnSpPr>
            <p:spPr>
              <a:xfrm>
                <a:off x="3594100" y="508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2" name="直接连接符 71"/>
              <p:cNvCxnSpPr/>
              <p:nvPr/>
            </p:nvCxnSpPr>
            <p:spPr>
              <a:xfrm>
                <a:off x="3594100" y="635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3" name="直接连接符 72"/>
              <p:cNvCxnSpPr/>
              <p:nvPr/>
            </p:nvCxnSpPr>
            <p:spPr>
              <a:xfrm>
                <a:off x="3594100" y="762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4" name="直接连接符 73"/>
              <p:cNvCxnSpPr/>
              <p:nvPr/>
            </p:nvCxnSpPr>
            <p:spPr>
              <a:xfrm>
                <a:off x="3594100" y="889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5" name="直接连接符 74"/>
              <p:cNvCxnSpPr/>
              <p:nvPr/>
            </p:nvCxnSpPr>
            <p:spPr>
              <a:xfrm>
                <a:off x="3594100" y="1016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sp>
          <p:nvSpPr>
            <p:cNvPr id="20" name="矩形 19"/>
            <p:cNvSpPr/>
            <p:nvPr/>
          </p:nvSpPr>
          <p:spPr>
            <a:xfrm>
              <a:off x="1109" y="968"/>
              <a:ext cx="7685" cy="1038"/>
            </a:xfrm>
            <a:prstGeom prst="rect">
              <a:avLst/>
            </a:prstGeom>
          </p:spPr>
          <p:txBody>
            <a:bodyPr wrap="square">
              <a:spAutoFit/>
            </a:bodyPr>
            <a:lstStyle/>
            <a:p>
              <a:pPr lvl="0" indent="0"/>
              <a:r>
                <a:rPr lang="en-US" altLang="zh-CN" b="1" dirty="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4.3</a:t>
              </a:r>
              <a:r>
                <a:rPr lang="zh-CN" altLang="en-US" b="1" dirty="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对话报价交易要素：转贴现</a:t>
              </a:r>
              <a:r>
                <a:rPr lang="en-US" altLang="zh-CN" b="1" dirty="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a:t>
              </a:r>
              <a:r>
                <a:rPr lang="zh-CN" altLang="en-US" b="1" dirty="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质押式回购</a:t>
              </a:r>
              <a:endParaRPr lang="zh-CN" altLang="en-US" b="1" dirty="0">
                <a:solidFill>
                  <a:srgbClr val="262626"/>
                </a:solidFill>
                <a:latin typeface="微软雅黑" panose="020B0503020204020204" pitchFamily="34" charset="-122"/>
                <a:ea typeface="微软雅黑" panose="020B0503020204020204" pitchFamily="34" charset="-122"/>
                <a:sym typeface="微软雅黑" panose="020B0503020204020204" pitchFamily="34" charset="-122"/>
              </a:endParaRPr>
            </a:p>
            <a:p>
              <a:pPr lvl="0" indent="0"/>
              <a:endParaRPr lang="zh-CN" altLang="en-US" dirty="0">
                <a:solidFill>
                  <a:schemeClr val="bg1">
                    <a:lumMod val="50000"/>
                  </a:schemeClr>
                </a:solidFill>
                <a:latin typeface="微软雅黑" panose="020B0503020204020204" pitchFamily="34" charset="-122"/>
                <a:ea typeface="微软雅黑" panose="020B0503020204020204" pitchFamily="34" charset="-122"/>
              </a:endParaRPr>
            </a:p>
          </p:txBody>
        </p:sp>
      </p:grpSp>
      <p:grpSp>
        <p:nvGrpSpPr>
          <p:cNvPr id="2" name="Group 5"/>
          <p:cNvGrpSpPr/>
          <p:nvPr/>
        </p:nvGrpSpPr>
        <p:grpSpPr>
          <a:xfrm>
            <a:off x="3357880" y="2757488"/>
            <a:ext cx="3763963" cy="1184275"/>
            <a:chOff x="0" y="0"/>
            <a:chExt cx="5335587" cy="687388"/>
          </a:xfrm>
        </p:grpSpPr>
        <p:sp>
          <p:nvSpPr>
            <p:cNvPr id="118786" name="AutoShape 3"/>
            <p:cNvSpPr/>
            <p:nvPr/>
          </p:nvSpPr>
          <p:spPr>
            <a:xfrm>
              <a:off x="0" y="0"/>
              <a:ext cx="5335587" cy="687388"/>
            </a:xfrm>
            <a:prstGeom prst="roundRect">
              <a:avLst>
                <a:gd name="adj" fmla="val 11505"/>
              </a:avLst>
            </a:prstGeom>
            <a:solidFill>
              <a:srgbClr val="C0C0C0">
                <a:alpha val="50195"/>
              </a:srgbClr>
            </a:solidFill>
            <a:ln w="9525">
              <a:noFill/>
            </a:ln>
          </p:spPr>
          <p:txBody>
            <a:bodyPr wrap="none" lIns="90170" tIns="46990" rIns="90170" bIns="46990" anchor="ctr"/>
            <a:lstStyle/>
            <a:p>
              <a:pPr lvl="0" indent="0" algn="ctr" eaLnBrk="0" hangingPunct="0"/>
              <a:endParaRPr lang="zh-CN" altLang="zh-CN"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18787" name="Text Box 34"/>
            <p:cNvSpPr/>
            <p:nvPr/>
          </p:nvSpPr>
          <p:spPr>
            <a:xfrm>
              <a:off x="435953" y="120074"/>
              <a:ext cx="4608513" cy="501948"/>
            </a:xfrm>
            <a:prstGeom prst="rect">
              <a:avLst/>
            </a:prstGeom>
            <a:noFill/>
            <a:ln w="9525">
              <a:noFill/>
            </a:ln>
          </p:spPr>
          <p:txBody>
            <a:bodyPr lIns="90170" tIns="46990" rIns="90170" bIns="46990" anchor="t">
              <a:spAutoFit/>
            </a:bodyPr>
            <a:lstStyle/>
            <a:p>
              <a:pPr lvl="0" indent="0" eaLnBrk="0" hangingPunct="0"/>
              <a:r>
                <a:rPr lang="zh-CN" altLang="en-US" sz="1600"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  </a:t>
              </a:r>
              <a:r>
                <a:rPr lang="zh-CN" altLang="en-US" sz="1600" dirty="0">
                  <a:latin typeface="微软雅黑" panose="020B0503020204020204" pitchFamily="34" charset="-122"/>
                  <a:ea typeface="微软雅黑" panose="020B0503020204020204" pitchFamily="34" charset="-122"/>
                  <a:sym typeface="微软雅黑" panose="020B0503020204020204" pitchFamily="34" charset="-122"/>
                </a:rPr>
                <a:t>买入方可删除标的票据，卖出方可新增或删除标的票据</a:t>
              </a:r>
              <a:endParaRPr lang="zh-CN" altLang="en-US" sz="1600"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a:p>
              <a:pPr lvl="0" indent="0" eaLnBrk="0" hangingPunct="0"/>
              <a:endParaRPr lang="zh-CN" altLang="en-US"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grpSp>
        <p:nvGrpSpPr>
          <p:cNvPr id="3" name="Group 8"/>
          <p:cNvGrpSpPr/>
          <p:nvPr/>
        </p:nvGrpSpPr>
        <p:grpSpPr>
          <a:xfrm>
            <a:off x="1660525" y="2802890"/>
            <a:ext cx="1858454" cy="1187450"/>
            <a:chOff x="0" y="0"/>
            <a:chExt cx="2535656" cy="687388"/>
          </a:xfrm>
        </p:grpSpPr>
        <p:grpSp>
          <p:nvGrpSpPr>
            <p:cNvPr id="118789" name="Group 9"/>
            <p:cNvGrpSpPr/>
            <p:nvPr/>
          </p:nvGrpSpPr>
          <p:grpSpPr>
            <a:xfrm>
              <a:off x="0" y="0"/>
              <a:ext cx="2535656" cy="687388"/>
              <a:chOff x="0" y="0"/>
              <a:chExt cx="1737" cy="433"/>
            </a:xfrm>
          </p:grpSpPr>
          <p:sp>
            <p:nvSpPr>
              <p:cNvPr id="118790" name="AutoShape 5"/>
              <p:cNvSpPr/>
              <p:nvPr/>
            </p:nvSpPr>
            <p:spPr>
              <a:xfrm>
                <a:off x="1494" y="80"/>
                <a:ext cx="243" cy="240"/>
              </a:xfrm>
              <a:prstGeom prst="rightArrow">
                <a:avLst>
                  <a:gd name="adj1" fmla="val 50000"/>
                  <a:gd name="adj2" fmla="val 59409"/>
                </a:avLst>
              </a:prstGeom>
              <a:solidFill>
                <a:srgbClr val="C0C0C0"/>
              </a:solidFill>
              <a:ln w="9525">
                <a:noFill/>
              </a:ln>
            </p:spPr>
            <p:txBody>
              <a:bodyPr wrap="none" lIns="90170" tIns="46990" rIns="90170" bIns="46990" anchor="ctr"/>
              <a:lstStyle/>
              <a:p>
                <a:pPr lvl="0" indent="0" algn="ctr" eaLnBrk="0" hangingPunct="0"/>
                <a:endParaRPr lang="zh-CN" altLang="zh-CN"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18791" name="Freeform 6"/>
              <p:cNvSpPr/>
              <p:nvPr/>
            </p:nvSpPr>
            <p:spPr>
              <a:xfrm>
                <a:off x="0" y="0"/>
                <a:ext cx="1489" cy="433"/>
              </a:xfrm>
              <a:custGeom>
                <a:avLst/>
                <a:gdLst/>
                <a:ahLst/>
                <a:cxnLst>
                  <a:cxn ang="0">
                    <a:pos x="1101" y="0"/>
                  </a:cxn>
                  <a:cxn ang="0">
                    <a:pos x="14149" y="0"/>
                  </a:cxn>
                  <a:cxn ang="0">
                    <a:pos x="14149" y="2200"/>
                  </a:cxn>
                  <a:cxn ang="0">
                    <a:pos x="13968" y="2996"/>
                  </a:cxn>
                  <a:cxn ang="0">
                    <a:pos x="13070" y="3355"/>
                  </a:cxn>
                  <a:cxn ang="0">
                    <a:pos x="0" y="3412"/>
                  </a:cxn>
                  <a:cxn ang="0">
                    <a:pos x="0" y="993"/>
                  </a:cxn>
                  <a:cxn ang="0">
                    <a:pos x="272" y="193"/>
                  </a:cxn>
                  <a:cxn ang="0">
                    <a:pos x="1101" y="0"/>
                  </a:cxn>
                </a:cxnLst>
                <a:rect l="0" t="0" r="0" b="0"/>
                <a:pathLst>
                  <a:path w="1071" h="307">
                    <a:moveTo>
                      <a:pt x="83" y="0"/>
                    </a:moveTo>
                    <a:lnTo>
                      <a:pt x="1069" y="0"/>
                    </a:lnTo>
                    <a:cubicBezTo>
                      <a:pt x="1069" y="0"/>
                      <a:pt x="1069" y="99"/>
                      <a:pt x="1069" y="198"/>
                    </a:cubicBezTo>
                    <a:cubicBezTo>
                      <a:pt x="1069" y="198"/>
                      <a:pt x="1071" y="248"/>
                      <a:pt x="1055" y="270"/>
                    </a:cubicBezTo>
                    <a:cubicBezTo>
                      <a:pt x="1043" y="288"/>
                      <a:pt x="1019" y="302"/>
                      <a:pt x="987" y="302"/>
                    </a:cubicBezTo>
                    <a:cubicBezTo>
                      <a:pt x="488" y="303"/>
                      <a:pt x="0" y="307"/>
                      <a:pt x="0" y="307"/>
                    </a:cubicBezTo>
                    <a:lnTo>
                      <a:pt x="0" y="89"/>
                    </a:lnTo>
                    <a:cubicBezTo>
                      <a:pt x="3" y="41"/>
                      <a:pt x="7" y="33"/>
                      <a:pt x="21" y="18"/>
                    </a:cubicBezTo>
                    <a:cubicBezTo>
                      <a:pt x="35" y="3"/>
                      <a:pt x="66" y="1"/>
                      <a:pt x="83" y="0"/>
                    </a:cubicBezTo>
                    <a:close/>
                  </a:path>
                </a:pathLst>
              </a:custGeom>
              <a:solidFill>
                <a:srgbClr val="C0C0C0"/>
              </a:solidFill>
              <a:ln w="28575" cap="flat" cmpd="sng">
                <a:solidFill>
                  <a:srgbClr val="FFFFFF"/>
                </a:solidFill>
                <a:prstDash val="solid"/>
                <a:miter/>
                <a:headEnd type="none" w="med" len="med"/>
                <a:tailEnd type="none" w="med" len="med"/>
              </a:ln>
            </p:spPr>
            <p:txBody>
              <a:bodyPr/>
              <a:lstStyle/>
              <a:p>
                <a:endParaRPr lang="zh-CN" altLang="en-US"/>
              </a:p>
            </p:txBody>
          </p:sp>
        </p:grpSp>
        <p:sp>
          <p:nvSpPr>
            <p:cNvPr id="118792" name="Rectangle 29"/>
            <p:cNvSpPr/>
            <p:nvPr/>
          </p:nvSpPr>
          <p:spPr>
            <a:xfrm>
              <a:off x="219075" y="146050"/>
              <a:ext cx="1836738" cy="243343"/>
            </a:xfrm>
            <a:prstGeom prst="rect">
              <a:avLst/>
            </a:prstGeom>
            <a:solidFill>
              <a:srgbClr val="C0C0C0"/>
            </a:solidFill>
            <a:ln w="9525">
              <a:noFill/>
            </a:ln>
          </p:spPr>
          <p:txBody>
            <a:bodyPr lIns="90170" tIns="46990" rIns="90170" bIns="46990" anchor="t">
              <a:spAutoFit/>
            </a:bodyPr>
            <a:lstStyle/>
            <a:p>
              <a:pPr lvl="0" indent="0" algn="ctr" eaLnBrk="0" hangingPunct="0"/>
              <a:r>
                <a:rPr lang="zh-CN" altLang="en-US" sz="2000" b="1"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标的票据</a:t>
              </a:r>
              <a:endParaRPr lang="zh-CN" altLang="en-US" dirty="0">
                <a:latin typeface="Arial" panose="020B0604020202020204" pitchFamily="34" charset="0"/>
                <a:ea typeface="宋体" panose="02010600030101010101" pitchFamily="2" charset="-122"/>
              </a:endParaRPr>
            </a:p>
          </p:txBody>
        </p:sp>
      </p:grpSp>
      <p:grpSp>
        <p:nvGrpSpPr>
          <p:cNvPr id="5" name="Group 25"/>
          <p:cNvGrpSpPr/>
          <p:nvPr/>
        </p:nvGrpSpPr>
        <p:grpSpPr>
          <a:xfrm>
            <a:off x="3355023" y="1323023"/>
            <a:ext cx="3765550" cy="1187450"/>
            <a:chOff x="0" y="0"/>
            <a:chExt cx="5330825" cy="687388"/>
          </a:xfrm>
        </p:grpSpPr>
        <p:sp>
          <p:nvSpPr>
            <p:cNvPr id="118796" name="AutoShape 11"/>
            <p:cNvSpPr/>
            <p:nvPr/>
          </p:nvSpPr>
          <p:spPr>
            <a:xfrm>
              <a:off x="0" y="0"/>
              <a:ext cx="5330825" cy="687388"/>
            </a:xfrm>
            <a:prstGeom prst="roundRect">
              <a:avLst>
                <a:gd name="adj" fmla="val 11505"/>
              </a:avLst>
            </a:prstGeom>
            <a:solidFill>
              <a:srgbClr val="003366">
                <a:alpha val="16078"/>
              </a:srgbClr>
            </a:solidFill>
            <a:ln w="9525">
              <a:noFill/>
            </a:ln>
          </p:spPr>
          <p:txBody>
            <a:bodyPr wrap="none" lIns="36195" tIns="36195" rIns="36195" bIns="36195" anchor="ctr"/>
            <a:lstStyle/>
            <a:p>
              <a:pPr lvl="0" indent="0" algn="ctr" eaLnBrk="0" hangingPunct="0"/>
              <a:endParaRPr lang="zh-CN" altLang="zh-CN" dirty="0">
                <a:solidFill>
                  <a:srgbClr val="000000"/>
                </a:solidFill>
                <a:latin typeface="Calibri" panose="020F0502020204030204" charset="0"/>
                <a:ea typeface="宋体" panose="02010600030101010101" pitchFamily="2" charset="-122"/>
                <a:sym typeface="Arial" panose="020B0604020202020204" pitchFamily="34" charset="0"/>
              </a:endParaRPr>
            </a:p>
          </p:txBody>
        </p:sp>
        <p:sp>
          <p:nvSpPr>
            <p:cNvPr id="118797" name="Text Box 31"/>
            <p:cNvSpPr/>
            <p:nvPr/>
          </p:nvSpPr>
          <p:spPr>
            <a:xfrm>
              <a:off x="439067" y="93598"/>
              <a:ext cx="4676104" cy="482530"/>
            </a:xfrm>
            <a:prstGeom prst="rect">
              <a:avLst/>
            </a:prstGeom>
            <a:solidFill>
              <a:srgbClr val="003366">
                <a:alpha val="16078"/>
              </a:srgbClr>
            </a:solidFill>
            <a:ln w="9525">
              <a:noFill/>
            </a:ln>
          </p:spPr>
          <p:txBody>
            <a:bodyPr lIns="90170" tIns="46990" rIns="90170" bIns="46990" anchor="t">
              <a:spAutoFit/>
            </a:bodyPr>
            <a:lstStyle/>
            <a:p>
              <a:pPr lvl="0" indent="0" eaLnBrk="0" hangingPunct="0"/>
              <a:r>
                <a:rPr lang="zh-CN" altLang="en-US" sz="1600"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 </a:t>
              </a:r>
              <a:r>
                <a:rPr lang="zh-CN" altLang="en-US" sz="1600" dirty="0">
                  <a:latin typeface="微软雅黑" panose="020B0503020204020204" pitchFamily="34" charset="-122"/>
                  <a:ea typeface="微软雅黑" panose="020B0503020204020204" pitchFamily="34" charset="-122"/>
                  <a:sym typeface="微软雅黑" panose="020B0503020204020204" pitchFamily="34" charset="-122"/>
                </a:rPr>
                <a:t>交易利率、部分成交、报价有效时间、最晚结算时间、清算速度、结算方式、清算类型、标的票据</a:t>
              </a:r>
              <a:endParaRPr lang="zh-CN" altLang="en-US" sz="1600" dirty="0">
                <a:latin typeface="微软雅黑" panose="020B0503020204020204" pitchFamily="34" charset="-122"/>
                <a:ea typeface="微软雅黑" panose="020B0503020204020204" pitchFamily="34" charset="-122"/>
                <a:sym typeface="微软雅黑" panose="020B0503020204020204" pitchFamily="34" charset="-122"/>
              </a:endParaRPr>
            </a:p>
          </p:txBody>
        </p:sp>
      </p:grpSp>
      <p:grpSp>
        <p:nvGrpSpPr>
          <p:cNvPr id="6" name="Group 28"/>
          <p:cNvGrpSpPr/>
          <p:nvPr/>
        </p:nvGrpSpPr>
        <p:grpSpPr>
          <a:xfrm>
            <a:off x="1661160" y="1354773"/>
            <a:ext cx="1841500" cy="1187450"/>
            <a:chOff x="0" y="0"/>
            <a:chExt cx="2606675" cy="687388"/>
          </a:xfrm>
        </p:grpSpPr>
        <p:grpSp>
          <p:nvGrpSpPr>
            <p:cNvPr id="118799" name="Group 29"/>
            <p:cNvGrpSpPr/>
            <p:nvPr/>
          </p:nvGrpSpPr>
          <p:grpSpPr>
            <a:xfrm>
              <a:off x="0" y="0"/>
              <a:ext cx="2606675" cy="687388"/>
              <a:chOff x="0" y="0"/>
              <a:chExt cx="1785" cy="433"/>
            </a:xfrm>
          </p:grpSpPr>
          <p:sp>
            <p:nvSpPr>
              <p:cNvPr id="118800" name="AutoShape 13"/>
              <p:cNvSpPr/>
              <p:nvPr/>
            </p:nvSpPr>
            <p:spPr>
              <a:xfrm>
                <a:off x="1543" y="87"/>
                <a:ext cx="242" cy="240"/>
              </a:xfrm>
              <a:prstGeom prst="rightArrow">
                <a:avLst>
                  <a:gd name="adj1" fmla="val 50000"/>
                  <a:gd name="adj2" fmla="val 59412"/>
                </a:avLst>
              </a:prstGeom>
              <a:solidFill>
                <a:srgbClr val="003366"/>
              </a:solidFill>
              <a:ln w="9525">
                <a:noFill/>
              </a:ln>
            </p:spPr>
            <p:txBody>
              <a:bodyPr wrap="none" lIns="90170" tIns="46990" rIns="90170" bIns="46990" anchor="ctr"/>
              <a:lstStyle/>
              <a:p>
                <a:pPr lvl="0" indent="0" algn="ctr" eaLnBrk="0" hangingPunct="0"/>
                <a:endParaRPr lang="zh-CN" altLang="zh-CN" dirty="0">
                  <a:solidFill>
                    <a:srgbClr val="000000"/>
                  </a:solidFill>
                  <a:latin typeface="Arial" panose="020B0604020202020204" pitchFamily="34" charset="0"/>
                  <a:ea typeface="宋体" panose="02010600030101010101" pitchFamily="2" charset="-122"/>
                  <a:sym typeface="Arial" panose="020B0604020202020204" pitchFamily="34" charset="0"/>
                </a:endParaRPr>
              </a:p>
            </p:txBody>
          </p:sp>
          <p:sp>
            <p:nvSpPr>
              <p:cNvPr id="118801" name="Freeform 14"/>
              <p:cNvSpPr/>
              <p:nvPr/>
            </p:nvSpPr>
            <p:spPr>
              <a:xfrm>
                <a:off x="0" y="0"/>
                <a:ext cx="1549" cy="433"/>
              </a:xfrm>
              <a:custGeom>
                <a:avLst/>
                <a:gdLst/>
                <a:ahLst/>
                <a:cxnLst>
                  <a:cxn ang="0">
                    <a:pos x="252" y="0"/>
                  </a:cxn>
                  <a:cxn ang="0">
                    <a:pos x="3234" y="0"/>
                  </a:cxn>
                  <a:cxn ang="0">
                    <a:pos x="3234" y="556"/>
                  </a:cxn>
                  <a:cxn ang="0">
                    <a:pos x="3192" y="757"/>
                  </a:cxn>
                  <a:cxn ang="0">
                    <a:pos x="2987" y="848"/>
                  </a:cxn>
                  <a:cxn ang="0">
                    <a:pos x="0" y="862"/>
                  </a:cxn>
                  <a:cxn ang="0">
                    <a:pos x="0" y="251"/>
                  </a:cxn>
                  <a:cxn ang="0">
                    <a:pos x="62" y="49"/>
                  </a:cxn>
                  <a:cxn ang="0">
                    <a:pos x="252" y="0"/>
                  </a:cxn>
                </a:cxnLst>
                <a:rect l="0" t="0" r="0" b="0"/>
                <a:pathLst>
                  <a:path w="1071" h="307">
                    <a:moveTo>
                      <a:pt x="83" y="0"/>
                    </a:moveTo>
                    <a:lnTo>
                      <a:pt x="1069" y="0"/>
                    </a:lnTo>
                    <a:cubicBezTo>
                      <a:pt x="1069" y="0"/>
                      <a:pt x="1069" y="99"/>
                      <a:pt x="1069" y="198"/>
                    </a:cubicBezTo>
                    <a:cubicBezTo>
                      <a:pt x="1069" y="198"/>
                      <a:pt x="1071" y="248"/>
                      <a:pt x="1055" y="270"/>
                    </a:cubicBezTo>
                    <a:cubicBezTo>
                      <a:pt x="1043" y="288"/>
                      <a:pt x="1019" y="302"/>
                      <a:pt x="987" y="302"/>
                    </a:cubicBezTo>
                    <a:cubicBezTo>
                      <a:pt x="488" y="303"/>
                      <a:pt x="0" y="307"/>
                      <a:pt x="0" y="307"/>
                    </a:cubicBezTo>
                    <a:lnTo>
                      <a:pt x="0" y="89"/>
                    </a:lnTo>
                    <a:cubicBezTo>
                      <a:pt x="3" y="41"/>
                      <a:pt x="7" y="33"/>
                      <a:pt x="21" y="18"/>
                    </a:cubicBezTo>
                    <a:cubicBezTo>
                      <a:pt x="35" y="3"/>
                      <a:pt x="66" y="1"/>
                      <a:pt x="83" y="0"/>
                    </a:cubicBezTo>
                    <a:close/>
                  </a:path>
                </a:pathLst>
              </a:custGeom>
              <a:solidFill>
                <a:srgbClr val="003366"/>
              </a:solidFill>
              <a:ln w="28575" cap="flat" cmpd="sng">
                <a:solidFill>
                  <a:srgbClr val="FFFFFF"/>
                </a:solidFill>
                <a:prstDash val="solid"/>
                <a:miter/>
                <a:headEnd type="none" w="med" len="med"/>
                <a:tailEnd type="none" w="med" len="med"/>
              </a:ln>
            </p:spPr>
            <p:txBody>
              <a:bodyPr/>
              <a:lstStyle/>
              <a:p>
                <a:endParaRPr lang="zh-CN" altLang="en-US"/>
              </a:p>
            </p:txBody>
          </p:sp>
        </p:grpSp>
        <p:sp>
          <p:nvSpPr>
            <p:cNvPr id="118802" name="Rectangle 26"/>
            <p:cNvSpPr/>
            <p:nvPr/>
          </p:nvSpPr>
          <p:spPr>
            <a:xfrm>
              <a:off x="193675" y="152400"/>
              <a:ext cx="1836738" cy="369333"/>
            </a:xfrm>
            <a:prstGeom prst="rect">
              <a:avLst/>
            </a:prstGeom>
            <a:noFill/>
            <a:ln w="9525">
              <a:noFill/>
            </a:ln>
          </p:spPr>
          <p:txBody>
            <a:bodyPr lIns="90170" tIns="46990" rIns="90170" bIns="46990" anchor="t">
              <a:spAutoFit/>
            </a:bodyPr>
            <a:lstStyle/>
            <a:p>
              <a:pPr lvl="0" indent="0" algn="ctr" eaLnBrk="0" hangingPunct="0"/>
              <a:r>
                <a:rPr lang="zh-CN" altLang="en-US" sz="2000" b="1" dirty="0">
                  <a:solidFill>
                    <a:srgbClr val="FEFEFE"/>
                  </a:solidFill>
                  <a:latin typeface="微软雅黑" panose="020B0503020204020204" pitchFamily="34" charset="-122"/>
                  <a:ea typeface="微软雅黑" panose="020B0503020204020204" pitchFamily="34" charset="-122"/>
                  <a:sym typeface="微软雅黑" panose="020B0503020204020204" pitchFamily="34" charset="-122"/>
                </a:rPr>
                <a:t>转贴现可修改要素</a:t>
              </a:r>
              <a:endParaRPr lang="zh-CN" altLang="en-US" sz="2000" b="1" dirty="0">
                <a:solidFill>
                  <a:srgbClr val="FEFEFE"/>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499"/>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ipe(left)">
                                      <p:cBhvr>
                                        <p:cTn id="15" dur="500"/>
                                        <p:tgtEl>
                                          <p:spTgt spid="6"/>
                                        </p:tgtEl>
                                      </p:cBhvr>
                                    </p:animEffect>
                                  </p:childTnLst>
                                </p:cTn>
                              </p:par>
                            </p:childTnLst>
                          </p:cTn>
                        </p:par>
                        <p:par>
                          <p:cTn id="16" fill="hold">
                            <p:stCondLst>
                              <p:cond delay="500"/>
                            </p:stCondLst>
                            <p:childTnLst>
                              <p:par>
                                <p:cTn id="17" presetID="1" presetClass="entr" presetSubtype="0" fill="hold" nodeType="afterEffect">
                                  <p:stCondLst>
                                    <p:cond delay="0"/>
                                  </p:stCondLst>
                                  <p:childTnLst>
                                    <p:set>
                                      <p:cBhvr>
                                        <p:cTn id="18" dur="1" fill="hold">
                                          <p:stCondLst>
                                            <p:cond delay="499"/>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组合 15"/>
          <p:cNvGrpSpPr/>
          <p:nvPr/>
        </p:nvGrpSpPr>
        <p:grpSpPr>
          <a:xfrm>
            <a:off x="13335" y="461645"/>
            <a:ext cx="4422140" cy="384810"/>
            <a:chOff x="21" y="968"/>
            <a:chExt cx="6964" cy="606"/>
          </a:xfrm>
        </p:grpSpPr>
        <p:grpSp>
          <p:nvGrpSpPr>
            <p:cNvPr id="41" name="组合 40"/>
            <p:cNvGrpSpPr/>
            <p:nvPr/>
          </p:nvGrpSpPr>
          <p:grpSpPr>
            <a:xfrm>
              <a:off x="21" y="1033"/>
              <a:ext cx="1091" cy="415"/>
              <a:chOff x="3588469" y="123478"/>
              <a:chExt cx="1964109" cy="892522"/>
            </a:xfrm>
          </p:grpSpPr>
          <p:cxnSp>
            <p:nvCxnSpPr>
              <p:cNvPr id="42" name="直接连接符 41"/>
              <p:cNvCxnSpPr/>
              <p:nvPr/>
            </p:nvCxnSpPr>
            <p:spPr>
              <a:xfrm>
                <a:off x="3588469" y="123478"/>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69" name="直接连接符 68"/>
              <p:cNvCxnSpPr/>
              <p:nvPr/>
            </p:nvCxnSpPr>
            <p:spPr>
              <a:xfrm>
                <a:off x="3594100" y="254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0" name="直接连接符 69"/>
              <p:cNvCxnSpPr/>
              <p:nvPr/>
            </p:nvCxnSpPr>
            <p:spPr>
              <a:xfrm>
                <a:off x="3594100" y="381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1" name="直接连接符 70"/>
              <p:cNvCxnSpPr/>
              <p:nvPr/>
            </p:nvCxnSpPr>
            <p:spPr>
              <a:xfrm>
                <a:off x="3594100" y="508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2" name="直接连接符 71"/>
              <p:cNvCxnSpPr/>
              <p:nvPr/>
            </p:nvCxnSpPr>
            <p:spPr>
              <a:xfrm>
                <a:off x="3594100" y="635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3" name="直接连接符 72"/>
              <p:cNvCxnSpPr/>
              <p:nvPr/>
            </p:nvCxnSpPr>
            <p:spPr>
              <a:xfrm>
                <a:off x="3594100" y="762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4" name="直接连接符 73"/>
              <p:cNvCxnSpPr/>
              <p:nvPr/>
            </p:nvCxnSpPr>
            <p:spPr>
              <a:xfrm>
                <a:off x="3594100" y="889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5" name="直接连接符 74"/>
              <p:cNvCxnSpPr/>
              <p:nvPr/>
            </p:nvCxnSpPr>
            <p:spPr>
              <a:xfrm>
                <a:off x="3594100" y="1016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sp>
          <p:nvSpPr>
            <p:cNvPr id="20" name="矩形 19"/>
            <p:cNvSpPr/>
            <p:nvPr/>
          </p:nvSpPr>
          <p:spPr>
            <a:xfrm>
              <a:off x="1109" y="968"/>
              <a:ext cx="5876" cy="606"/>
            </a:xfrm>
            <a:prstGeom prst="rect">
              <a:avLst/>
            </a:prstGeom>
          </p:spPr>
          <p:txBody>
            <a:bodyPr wrap="square">
              <a:spAutoFit/>
            </a:bodyPr>
            <a:lstStyle/>
            <a:p>
              <a:pPr lvl="0" indent="0"/>
              <a:r>
                <a:rPr lang="en-US" altLang="zh-CN" b="1" dirty="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4.</a:t>
              </a:r>
              <a:r>
                <a:rPr lang="zh-CN" altLang="en-US" b="1" dirty="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票据定价机制的创新：信用主体</a:t>
              </a:r>
              <a:endParaRPr lang="zh-CN" altLang="en-US" dirty="0">
                <a:solidFill>
                  <a:schemeClr val="bg1">
                    <a:lumMod val="50000"/>
                  </a:schemeClr>
                </a:solidFill>
                <a:latin typeface="微软雅黑" panose="020B0503020204020204" pitchFamily="34" charset="-122"/>
                <a:ea typeface="微软雅黑" panose="020B0503020204020204" pitchFamily="34" charset="-122"/>
              </a:endParaRPr>
            </a:p>
          </p:txBody>
        </p:sp>
      </p:grpSp>
      <p:sp>
        <p:nvSpPr>
          <p:cNvPr id="123907" name="Rectangle 3"/>
          <p:cNvSpPr/>
          <p:nvPr/>
        </p:nvSpPr>
        <p:spPr>
          <a:xfrm>
            <a:off x="755576" y="1563638"/>
            <a:ext cx="7272808" cy="1336040"/>
          </a:xfrm>
          <a:prstGeom prst="rect">
            <a:avLst/>
          </a:prstGeom>
          <a:gradFill rotWithShape="1">
            <a:gsLst>
              <a:gs pos="0">
                <a:srgbClr val="C0C0C0"/>
              </a:gs>
              <a:gs pos="100000">
                <a:srgbClr val="F8F8F8"/>
              </a:gs>
            </a:gsLst>
            <a:lin ang="5400000" scaled="1"/>
            <a:tileRect/>
          </a:gradFill>
          <a:ln w="9525" cap="flat" cmpd="sng">
            <a:solidFill>
              <a:schemeClr val="bg2"/>
            </a:solidFill>
            <a:prstDash val="solid"/>
            <a:miter/>
            <a:headEnd type="none" w="med" len="med"/>
            <a:tailEnd type="none" w="med" len="med"/>
          </a:ln>
        </p:spPr>
        <p:txBody>
          <a:bodyPr wrap="none" lIns="36195" tIns="36195" rIns="36195" bIns="36195" anchor="ctr"/>
          <a:lstStyle/>
          <a:p>
            <a:pPr lvl="0" indent="0" eaLnBrk="0" hangingPunct="0">
              <a:lnSpc>
                <a:spcPct val="150000"/>
              </a:lnSpc>
              <a:buClr>
                <a:srgbClr val="A50021"/>
              </a:buClr>
              <a:buFont typeface="Wingdings" panose="05000000000000000000" pitchFamily="2" charset="2"/>
              <a:buChar char="p"/>
            </a:pPr>
            <a:r>
              <a:rPr lang="zh-CN" altLang="en-US" b="1"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信用主体是指无条件付款责任主体中信用等级最高的主体。</a:t>
            </a:r>
            <a:endParaRPr lang="zh-CN" altLang="en-US" b="1"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endParaRPr>
          </a:p>
          <a:p>
            <a:pPr lvl="0" indent="0" eaLnBrk="0" hangingPunct="0">
              <a:lnSpc>
                <a:spcPct val="150000"/>
              </a:lnSpc>
              <a:buClr>
                <a:srgbClr val="A50021"/>
              </a:buClr>
              <a:buFont typeface="Wingdings" panose="05000000000000000000" pitchFamily="2" charset="2"/>
              <a:buChar char="p"/>
            </a:pPr>
            <a:r>
              <a:rPr lang="zh-CN" altLang="en-US" b="1"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若存在两个或两个以上无条件付款责任主体的信用等级相同，</a:t>
            </a:r>
            <a:endParaRPr lang="zh-CN" altLang="en-US" b="1"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endParaRPr>
          </a:p>
          <a:p>
            <a:pPr lvl="0" indent="0" eaLnBrk="0" hangingPunct="0">
              <a:lnSpc>
                <a:spcPct val="150000"/>
              </a:lnSpc>
              <a:buClr>
                <a:srgbClr val="A50021"/>
              </a:buClr>
            </a:pPr>
            <a:r>
              <a:rPr lang="en-US" altLang="zh-CN" b="1"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   </a:t>
            </a:r>
            <a:r>
              <a:rPr lang="zh-CN" altLang="en-US" b="1"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则扣款顺序靠前的主体为信用主体。</a:t>
            </a:r>
            <a:endParaRPr lang="zh-CN" altLang="en-US" b="1"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23908" name="Rectangle 4"/>
          <p:cNvSpPr/>
          <p:nvPr/>
        </p:nvSpPr>
        <p:spPr>
          <a:xfrm>
            <a:off x="1017270" y="927735"/>
            <a:ext cx="3829050" cy="455930"/>
          </a:xfrm>
          <a:prstGeom prst="rect">
            <a:avLst/>
          </a:prstGeom>
          <a:gradFill rotWithShape="1">
            <a:gsLst>
              <a:gs pos="0">
                <a:srgbClr val="5B8CC1"/>
              </a:gs>
              <a:gs pos="100000">
                <a:srgbClr val="2A5682"/>
              </a:gs>
            </a:gsLst>
            <a:lin ang="18900000" scaled="1"/>
            <a:tileRect/>
          </a:gradFill>
          <a:ln w="9525" cap="flat" cmpd="sng">
            <a:solidFill>
              <a:schemeClr val="bg2"/>
            </a:solidFill>
            <a:prstDash val="solid"/>
            <a:miter/>
            <a:headEnd type="none" w="med" len="med"/>
            <a:tailEnd type="none" w="med" len="med"/>
          </a:ln>
        </p:spPr>
        <p:txBody>
          <a:bodyPr wrap="none" lIns="36195" tIns="46990" rIns="90170" bIns="46990" anchor="ctr"/>
          <a:lstStyle/>
          <a:p>
            <a:pPr lvl="0" indent="0" eaLnBrk="0" hangingPunct="0"/>
            <a:r>
              <a:rPr lang="zh-CN" altLang="en-US"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  信用主体的计算方法</a:t>
            </a:r>
            <a:endParaRPr lang="zh-CN" altLang="en-US"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7" name="Rectangle 3"/>
          <p:cNvSpPr/>
          <p:nvPr/>
        </p:nvSpPr>
        <p:spPr>
          <a:xfrm>
            <a:off x="755576" y="3435846"/>
            <a:ext cx="6960235" cy="666750"/>
          </a:xfrm>
          <a:prstGeom prst="rect">
            <a:avLst/>
          </a:prstGeom>
          <a:gradFill rotWithShape="1">
            <a:gsLst>
              <a:gs pos="0">
                <a:srgbClr val="C0C0C0"/>
              </a:gs>
              <a:gs pos="100000">
                <a:srgbClr val="F8F8F8"/>
              </a:gs>
            </a:gsLst>
            <a:lin ang="5400000" scaled="1"/>
            <a:tileRect/>
          </a:gradFill>
          <a:ln w="9525" cap="flat" cmpd="sng">
            <a:solidFill>
              <a:schemeClr val="bg2"/>
            </a:solidFill>
            <a:prstDash val="solid"/>
            <a:miter/>
            <a:headEnd type="none" w="med" len="med"/>
            <a:tailEnd type="none" w="med" len="med"/>
          </a:ln>
        </p:spPr>
        <p:txBody>
          <a:bodyPr wrap="none" lIns="36195" tIns="36195" rIns="36195" bIns="36195" anchor="ctr"/>
          <a:lstStyle/>
          <a:p>
            <a:pPr lvl="0" indent="0" eaLnBrk="0" hangingPunct="0"/>
            <a:endParaRPr lang="zh-CN" altLang="en-US"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endParaRPr>
          </a:p>
          <a:p>
            <a:pPr lvl="0" indent="0" eaLnBrk="0" hangingPunct="0"/>
            <a:r>
              <a:rPr lang="zh-CN" altLang="en-US" b="1"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承兑行（若已确认</a:t>
            </a:r>
            <a:r>
              <a:rPr lang="zh-CN" altLang="en-US" b="1" dirty="0" smtClean="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a:t>
            </a:r>
            <a:r>
              <a:rPr lang="en-US" altLang="zh-CN" b="1" dirty="0" smtClean="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&gt;</a:t>
            </a:r>
            <a:r>
              <a:rPr lang="zh-CN" altLang="en-US" b="1" dirty="0" smtClean="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保证</a:t>
            </a:r>
            <a:r>
              <a:rPr lang="zh-CN" altLang="en-US" b="1"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增信行（若有</a:t>
            </a:r>
            <a:r>
              <a:rPr lang="zh-CN" altLang="en-US" b="1" dirty="0" smtClean="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a:t>
            </a:r>
            <a:r>
              <a:rPr lang="en-US" altLang="zh-CN" b="1" dirty="0" smtClean="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&gt;</a:t>
            </a:r>
            <a:r>
              <a:rPr lang="zh-CN" altLang="en-US" b="1" dirty="0" smtClean="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贴现</a:t>
            </a:r>
            <a:r>
              <a:rPr lang="zh-CN" altLang="en-US" b="1"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行</a:t>
            </a:r>
            <a:endParaRPr lang="zh-CN" altLang="en-US" b="1"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8" name="Rectangle 4"/>
          <p:cNvSpPr/>
          <p:nvPr/>
        </p:nvSpPr>
        <p:spPr>
          <a:xfrm>
            <a:off x="820346" y="3216771"/>
            <a:ext cx="4175760" cy="480060"/>
          </a:xfrm>
          <a:prstGeom prst="rect">
            <a:avLst/>
          </a:prstGeom>
          <a:gradFill rotWithShape="1">
            <a:gsLst>
              <a:gs pos="0">
                <a:srgbClr val="5B8CC1"/>
              </a:gs>
              <a:gs pos="100000">
                <a:srgbClr val="2A5682"/>
              </a:gs>
            </a:gsLst>
            <a:lin ang="18900000" scaled="1"/>
            <a:tileRect/>
          </a:gradFill>
          <a:ln w="9525" cap="flat" cmpd="sng">
            <a:solidFill>
              <a:schemeClr val="bg2"/>
            </a:solidFill>
            <a:prstDash val="solid"/>
            <a:miter/>
            <a:headEnd type="none" w="med" len="med"/>
            <a:tailEnd type="none" w="med" len="med"/>
          </a:ln>
        </p:spPr>
        <p:txBody>
          <a:bodyPr wrap="none" lIns="36195" tIns="46990" rIns="90170" bIns="46990" anchor="ctr"/>
          <a:lstStyle/>
          <a:p>
            <a:pPr lvl="0" indent="0" eaLnBrk="0" hangingPunct="0"/>
            <a:r>
              <a:rPr lang="zh-CN" altLang="en-US" b="1" dirty="0" smtClean="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无条件付款责任主体的扣</a:t>
            </a:r>
            <a:r>
              <a:rPr lang="zh-CN" altLang="en-US"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款顺序</a:t>
            </a:r>
            <a:endParaRPr lang="zh-CN" altLang="en-US"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组合 15"/>
          <p:cNvGrpSpPr/>
          <p:nvPr/>
        </p:nvGrpSpPr>
        <p:grpSpPr>
          <a:xfrm>
            <a:off x="13335" y="461645"/>
            <a:ext cx="5004435" cy="384810"/>
            <a:chOff x="21" y="968"/>
            <a:chExt cx="7881" cy="606"/>
          </a:xfrm>
        </p:grpSpPr>
        <p:grpSp>
          <p:nvGrpSpPr>
            <p:cNvPr id="41" name="组合 40"/>
            <p:cNvGrpSpPr/>
            <p:nvPr/>
          </p:nvGrpSpPr>
          <p:grpSpPr>
            <a:xfrm>
              <a:off x="21" y="1033"/>
              <a:ext cx="1091" cy="415"/>
              <a:chOff x="3588469" y="123478"/>
              <a:chExt cx="1964109" cy="892522"/>
            </a:xfrm>
          </p:grpSpPr>
          <p:cxnSp>
            <p:nvCxnSpPr>
              <p:cNvPr id="42" name="直接连接符 41"/>
              <p:cNvCxnSpPr/>
              <p:nvPr/>
            </p:nvCxnSpPr>
            <p:spPr>
              <a:xfrm>
                <a:off x="3588469" y="123478"/>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69" name="直接连接符 68"/>
              <p:cNvCxnSpPr/>
              <p:nvPr/>
            </p:nvCxnSpPr>
            <p:spPr>
              <a:xfrm>
                <a:off x="3594100" y="254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0" name="直接连接符 69"/>
              <p:cNvCxnSpPr/>
              <p:nvPr/>
            </p:nvCxnSpPr>
            <p:spPr>
              <a:xfrm>
                <a:off x="3594100" y="381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1" name="直接连接符 70"/>
              <p:cNvCxnSpPr/>
              <p:nvPr/>
            </p:nvCxnSpPr>
            <p:spPr>
              <a:xfrm>
                <a:off x="3594100" y="508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2" name="直接连接符 71"/>
              <p:cNvCxnSpPr/>
              <p:nvPr/>
            </p:nvCxnSpPr>
            <p:spPr>
              <a:xfrm>
                <a:off x="3594100" y="635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3" name="直接连接符 72"/>
              <p:cNvCxnSpPr/>
              <p:nvPr/>
            </p:nvCxnSpPr>
            <p:spPr>
              <a:xfrm>
                <a:off x="3594100" y="762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4" name="直接连接符 73"/>
              <p:cNvCxnSpPr/>
              <p:nvPr/>
            </p:nvCxnSpPr>
            <p:spPr>
              <a:xfrm>
                <a:off x="3594100" y="889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5" name="直接连接符 74"/>
              <p:cNvCxnSpPr/>
              <p:nvPr/>
            </p:nvCxnSpPr>
            <p:spPr>
              <a:xfrm>
                <a:off x="3594100" y="1016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sp>
          <p:nvSpPr>
            <p:cNvPr id="20" name="矩形 19"/>
            <p:cNvSpPr/>
            <p:nvPr/>
          </p:nvSpPr>
          <p:spPr>
            <a:xfrm>
              <a:off x="1109" y="968"/>
              <a:ext cx="6793" cy="606"/>
            </a:xfrm>
            <a:prstGeom prst="rect">
              <a:avLst/>
            </a:prstGeom>
          </p:spPr>
          <p:txBody>
            <a:bodyPr wrap="square">
              <a:spAutoFit/>
            </a:bodyPr>
            <a:lstStyle/>
            <a:p>
              <a:pPr lvl="0" indent="0"/>
              <a:r>
                <a:rPr lang="en-US" altLang="zh-CN" b="1" dirty="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4.</a:t>
              </a:r>
              <a:r>
                <a:rPr lang="zh-CN" altLang="en-US" b="1" dirty="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票据定价机制的创新：信用主体</a:t>
              </a:r>
              <a:endParaRPr lang="zh-CN" altLang="en-US" dirty="0">
                <a:solidFill>
                  <a:schemeClr val="bg1">
                    <a:lumMod val="50000"/>
                  </a:schemeClr>
                </a:solidFill>
                <a:latin typeface="微软雅黑" panose="020B0503020204020204" pitchFamily="34" charset="-122"/>
                <a:ea typeface="微软雅黑" panose="020B0503020204020204" pitchFamily="34" charset="-122"/>
              </a:endParaRPr>
            </a:p>
          </p:txBody>
        </p:sp>
      </p:grpSp>
      <p:sp>
        <p:nvSpPr>
          <p:cNvPr id="122883" name="Rectangle 3"/>
          <p:cNvSpPr/>
          <p:nvPr/>
        </p:nvSpPr>
        <p:spPr>
          <a:xfrm>
            <a:off x="1092835" y="1544320"/>
            <a:ext cx="6958330" cy="665480"/>
          </a:xfrm>
          <a:prstGeom prst="rect">
            <a:avLst/>
          </a:prstGeom>
          <a:gradFill rotWithShape="1">
            <a:gsLst>
              <a:gs pos="0">
                <a:srgbClr val="C0C0C0"/>
              </a:gs>
              <a:gs pos="100000">
                <a:srgbClr val="F8F8F8"/>
              </a:gs>
            </a:gsLst>
            <a:lin ang="5400000" scaled="1"/>
            <a:tileRect/>
          </a:gradFill>
          <a:ln w="9525" cap="flat" cmpd="sng">
            <a:solidFill>
              <a:schemeClr val="bg2"/>
            </a:solidFill>
            <a:prstDash val="solid"/>
            <a:miter/>
            <a:headEnd type="none" w="med" len="med"/>
            <a:tailEnd type="none" w="med" len="med"/>
          </a:ln>
        </p:spPr>
        <p:txBody>
          <a:bodyPr wrap="none" lIns="36195" tIns="36195" rIns="36195" bIns="36195" anchor="ctr"/>
          <a:lstStyle/>
          <a:p>
            <a:pPr lvl="0" indent="0" eaLnBrk="0" hangingPunct="0"/>
            <a:endParaRPr lang="zh-CN" altLang="en-US" b="1"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endParaRPr>
          </a:p>
          <a:p>
            <a:pPr lvl="0" indent="0" eaLnBrk="0" hangingPunct="0">
              <a:buClr>
                <a:srgbClr val="C00000"/>
              </a:buClr>
              <a:buFont typeface="Wingdings" panose="05000000000000000000" pitchFamily="2" charset="2"/>
              <a:buChar char="p"/>
            </a:pPr>
            <a:r>
              <a:rPr lang="zh-CN" altLang="en-US" b="1"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每一张</a:t>
            </a:r>
            <a:r>
              <a:rPr lang="zh-CN" altLang="en-US" b="1" dirty="0" smtClean="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票据在交易时候的</a:t>
            </a:r>
            <a:r>
              <a:rPr lang="zh-CN" altLang="en-US" b="1"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信用主体是单一的</a:t>
            </a:r>
            <a:endParaRPr lang="zh-CN" altLang="en-US" b="1"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endParaRPr>
          </a:p>
          <a:p>
            <a:pPr lvl="0" indent="0" eaLnBrk="0" hangingPunct="0"/>
            <a:endParaRPr lang="zh-CN" altLang="en-US" b="1"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22884" name="Rectangle 4"/>
          <p:cNvSpPr/>
          <p:nvPr/>
        </p:nvSpPr>
        <p:spPr>
          <a:xfrm>
            <a:off x="1157605" y="1177290"/>
            <a:ext cx="3701415" cy="480060"/>
          </a:xfrm>
          <a:prstGeom prst="rect">
            <a:avLst/>
          </a:prstGeom>
          <a:gradFill rotWithShape="1">
            <a:gsLst>
              <a:gs pos="0">
                <a:srgbClr val="5B8CC1"/>
              </a:gs>
              <a:gs pos="100000">
                <a:srgbClr val="2A5682"/>
              </a:gs>
            </a:gsLst>
            <a:lin ang="18900000" scaled="1"/>
            <a:tileRect/>
          </a:gradFill>
          <a:ln w="9525" cap="flat" cmpd="sng">
            <a:solidFill>
              <a:schemeClr val="bg2"/>
            </a:solidFill>
            <a:prstDash val="solid"/>
            <a:miter/>
            <a:headEnd type="none" w="med" len="med"/>
            <a:tailEnd type="none" w="med" len="med"/>
          </a:ln>
        </p:spPr>
        <p:txBody>
          <a:bodyPr wrap="none" lIns="36195" tIns="46990" rIns="90170" bIns="46990" anchor="ctr"/>
          <a:lstStyle/>
          <a:p>
            <a:pPr lvl="0" indent="0" eaLnBrk="0" hangingPunct="0"/>
            <a:r>
              <a:rPr lang="zh-CN" altLang="en-US"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 信用主体的基本原则</a:t>
            </a:r>
            <a:endParaRPr lang="zh-CN" altLang="en-US"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9" name="Rectangle 3"/>
          <p:cNvSpPr/>
          <p:nvPr/>
        </p:nvSpPr>
        <p:spPr>
          <a:xfrm>
            <a:off x="1115616" y="2934320"/>
            <a:ext cx="6984776" cy="1336040"/>
          </a:xfrm>
          <a:prstGeom prst="rect">
            <a:avLst/>
          </a:prstGeom>
          <a:gradFill rotWithShape="1">
            <a:gsLst>
              <a:gs pos="0">
                <a:srgbClr val="C0C0C0"/>
              </a:gs>
              <a:gs pos="100000">
                <a:srgbClr val="F8F8F8"/>
              </a:gs>
            </a:gsLst>
            <a:lin ang="5400000" scaled="1"/>
            <a:tileRect/>
          </a:gradFill>
          <a:ln w="9525" cap="flat" cmpd="sng">
            <a:solidFill>
              <a:schemeClr val="bg2"/>
            </a:solidFill>
            <a:prstDash val="solid"/>
            <a:miter/>
            <a:headEnd type="none" w="med" len="med"/>
            <a:tailEnd type="none" w="med" len="med"/>
          </a:ln>
        </p:spPr>
        <p:txBody>
          <a:bodyPr wrap="none" lIns="36195" tIns="36195" rIns="36195" bIns="36195" anchor="ctr"/>
          <a:lstStyle/>
          <a:p>
            <a:pPr lvl="0" indent="0" eaLnBrk="0" hangingPunct="0">
              <a:buClr>
                <a:srgbClr val="A50021"/>
              </a:buClr>
              <a:buFont typeface="Wingdings" panose="05000000000000000000" pitchFamily="2" charset="2"/>
              <a:buChar char="p"/>
            </a:pPr>
            <a:r>
              <a:rPr lang="zh-CN" altLang="en-US" b="1"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为票据交易员提供关于票据信用风险的基本定价参考。</a:t>
            </a:r>
            <a:endParaRPr lang="zh-CN" altLang="en-US" b="1"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endParaRPr>
          </a:p>
          <a:p>
            <a:pPr lvl="0" indent="0" eaLnBrk="0" hangingPunct="0">
              <a:buClr>
                <a:srgbClr val="A50021"/>
              </a:buClr>
              <a:buFont typeface="Wingdings" panose="05000000000000000000" pitchFamily="2" charset="2"/>
              <a:buChar char="p"/>
            </a:pPr>
            <a:endParaRPr lang="zh-CN" altLang="en-US" b="1"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endParaRPr>
          </a:p>
          <a:p>
            <a:pPr lvl="0" indent="0" eaLnBrk="0" hangingPunct="0">
              <a:buClr>
                <a:srgbClr val="A50021"/>
              </a:buClr>
              <a:buFont typeface="Wingdings" panose="05000000000000000000" pitchFamily="2" charset="2"/>
              <a:buChar char="p"/>
            </a:pPr>
            <a:r>
              <a:rPr lang="zh-CN" altLang="en-US" b="1"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为票交所绘制和发布不同信用等级的票据利率曲线奠定基础。</a:t>
            </a:r>
            <a:endParaRPr lang="zh-CN" altLang="en-US" b="1"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1" name="Rectangle 4"/>
          <p:cNvSpPr/>
          <p:nvPr/>
        </p:nvSpPr>
        <p:spPr>
          <a:xfrm>
            <a:off x="1355646" y="2620630"/>
            <a:ext cx="3714127" cy="455930"/>
          </a:xfrm>
          <a:prstGeom prst="rect">
            <a:avLst/>
          </a:prstGeom>
          <a:gradFill rotWithShape="1">
            <a:gsLst>
              <a:gs pos="0">
                <a:srgbClr val="5B8CC1"/>
              </a:gs>
              <a:gs pos="100000">
                <a:srgbClr val="2A5682"/>
              </a:gs>
            </a:gsLst>
            <a:lin ang="18900000" scaled="1"/>
            <a:tileRect/>
          </a:gradFill>
          <a:ln w="9525" cap="flat" cmpd="sng">
            <a:solidFill>
              <a:schemeClr val="bg2"/>
            </a:solidFill>
            <a:prstDash val="solid"/>
            <a:miter/>
            <a:headEnd type="none" w="med" len="med"/>
            <a:tailEnd type="none" w="med" len="med"/>
          </a:ln>
        </p:spPr>
        <p:txBody>
          <a:bodyPr wrap="none" lIns="36195" tIns="46990" rIns="90170" bIns="46990" anchor="ctr"/>
          <a:lstStyle/>
          <a:p>
            <a:pPr lvl="0" indent="0" eaLnBrk="0" hangingPunct="0"/>
            <a:r>
              <a:rPr lang="zh-CN" altLang="en-US"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  信用主体的用途</a:t>
            </a:r>
            <a:endParaRPr lang="zh-CN" altLang="en-US"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组合 15"/>
          <p:cNvGrpSpPr/>
          <p:nvPr/>
        </p:nvGrpSpPr>
        <p:grpSpPr>
          <a:xfrm>
            <a:off x="13335" y="461645"/>
            <a:ext cx="2648585" cy="384810"/>
            <a:chOff x="21" y="968"/>
            <a:chExt cx="4171" cy="606"/>
          </a:xfrm>
        </p:grpSpPr>
        <p:grpSp>
          <p:nvGrpSpPr>
            <p:cNvPr id="41" name="组合 40"/>
            <p:cNvGrpSpPr/>
            <p:nvPr/>
          </p:nvGrpSpPr>
          <p:grpSpPr>
            <a:xfrm>
              <a:off x="21" y="1033"/>
              <a:ext cx="1091" cy="415"/>
              <a:chOff x="3588469" y="123478"/>
              <a:chExt cx="1964109" cy="892522"/>
            </a:xfrm>
          </p:grpSpPr>
          <p:cxnSp>
            <p:nvCxnSpPr>
              <p:cNvPr id="42" name="直接连接符 41"/>
              <p:cNvCxnSpPr/>
              <p:nvPr/>
            </p:nvCxnSpPr>
            <p:spPr>
              <a:xfrm>
                <a:off x="3588469" y="123478"/>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69" name="直接连接符 68"/>
              <p:cNvCxnSpPr/>
              <p:nvPr/>
            </p:nvCxnSpPr>
            <p:spPr>
              <a:xfrm>
                <a:off x="3594100" y="254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0" name="直接连接符 69"/>
              <p:cNvCxnSpPr/>
              <p:nvPr/>
            </p:nvCxnSpPr>
            <p:spPr>
              <a:xfrm>
                <a:off x="3594100" y="381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1" name="直接连接符 70"/>
              <p:cNvCxnSpPr/>
              <p:nvPr/>
            </p:nvCxnSpPr>
            <p:spPr>
              <a:xfrm>
                <a:off x="3594100" y="508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2" name="直接连接符 71"/>
              <p:cNvCxnSpPr/>
              <p:nvPr/>
            </p:nvCxnSpPr>
            <p:spPr>
              <a:xfrm>
                <a:off x="3594100" y="635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3" name="直接连接符 72"/>
              <p:cNvCxnSpPr/>
              <p:nvPr/>
            </p:nvCxnSpPr>
            <p:spPr>
              <a:xfrm>
                <a:off x="3594100" y="762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4" name="直接连接符 73"/>
              <p:cNvCxnSpPr/>
              <p:nvPr/>
            </p:nvCxnSpPr>
            <p:spPr>
              <a:xfrm>
                <a:off x="3594100" y="889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5" name="直接连接符 74"/>
              <p:cNvCxnSpPr/>
              <p:nvPr/>
            </p:nvCxnSpPr>
            <p:spPr>
              <a:xfrm>
                <a:off x="3594100" y="1016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sp>
          <p:nvSpPr>
            <p:cNvPr id="20" name="矩形 19"/>
            <p:cNvSpPr/>
            <p:nvPr/>
          </p:nvSpPr>
          <p:spPr>
            <a:xfrm>
              <a:off x="1109" y="968"/>
              <a:ext cx="3083" cy="606"/>
            </a:xfrm>
            <a:prstGeom prst="rect">
              <a:avLst/>
            </a:prstGeom>
          </p:spPr>
          <p:txBody>
            <a:bodyPr wrap="square">
              <a:spAutoFit/>
            </a:bodyPr>
            <a:lstStyle/>
            <a:p>
              <a:pPr algn="l"/>
              <a:r>
                <a:rPr lang="zh-CN" b="1" dirty="0">
                  <a:solidFill>
                    <a:schemeClr val="bg2">
                      <a:lumMod val="25000"/>
                    </a:schemeClr>
                  </a:solidFill>
                  <a:latin typeface="微软雅黑" panose="020B0503020204020204" pitchFamily="34" charset="-122"/>
                  <a:ea typeface="微软雅黑" panose="020B0503020204020204" pitchFamily="34" charset="-122"/>
                </a:rPr>
                <a:t>总体目标</a:t>
              </a:r>
              <a:endParaRPr lang="zh-CN" b="1" dirty="0">
                <a:solidFill>
                  <a:schemeClr val="bg2">
                    <a:lumMod val="25000"/>
                  </a:schemeClr>
                </a:solidFill>
                <a:latin typeface="微软雅黑" panose="020B0503020204020204" pitchFamily="34" charset="-122"/>
                <a:ea typeface="微软雅黑" panose="020B0503020204020204" pitchFamily="34" charset="-122"/>
              </a:endParaRPr>
            </a:p>
          </p:txBody>
        </p:sp>
      </p:grpSp>
      <p:graphicFrame>
        <p:nvGraphicFramePr>
          <p:cNvPr id="40" name="图示 39"/>
          <p:cNvGraphicFramePr/>
          <p:nvPr/>
        </p:nvGraphicFramePr>
        <p:xfrm>
          <a:off x="-148667" y="1057651"/>
          <a:ext cx="4023447" cy="3409167"/>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
        <p:nvSpPr>
          <p:cNvPr id="19465" name="矩形 8"/>
          <p:cNvSpPr>
            <a:spLocks noChangeArrowheads="1"/>
          </p:cNvSpPr>
          <p:nvPr/>
        </p:nvSpPr>
        <p:spPr bwMode="auto">
          <a:xfrm>
            <a:off x="4336098" y="935673"/>
            <a:ext cx="4754562" cy="508000"/>
          </a:xfrm>
          <a:prstGeom prst="rect">
            <a:avLst/>
          </a:prstGeom>
          <a:noFill/>
          <a:ln w="9525">
            <a:noFill/>
            <a:miter lim="800000"/>
          </a:ln>
        </p:spPr>
        <p:txBody>
          <a:bodyPr>
            <a:spAutoFit/>
          </a:bodyPr>
          <a:lstStyle/>
          <a:p>
            <a:pPr>
              <a:lnSpc>
                <a:spcPct val="150000"/>
              </a:lnSpc>
            </a:pPr>
            <a:r>
              <a:rPr lang="zh-CN" altLang="en-US" b="1">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 </a:t>
            </a:r>
            <a:r>
              <a:rPr lang="zh-CN" altLang="en-US" b="1">
                <a:solidFill>
                  <a:schemeClr val="tx1">
                    <a:lumMod val="65000"/>
                    <a:lumOff val="35000"/>
                  </a:schemeClr>
                </a:solidFill>
                <a:latin typeface="微软雅黑" panose="020B0503020204020204" pitchFamily="34" charset="-122"/>
                <a:ea typeface="微软雅黑" panose="020B0503020204020204" pitchFamily="34" charset="-122"/>
                <a:sym typeface="微软雅黑" panose="020B0503020204020204" pitchFamily="34" charset="-122"/>
              </a:rPr>
              <a:t>全国统一、安全高效的电子化票据业务平台</a:t>
            </a:r>
            <a:endParaRPr lang="zh-CN" altLang="en-US" b="1">
              <a:solidFill>
                <a:schemeClr val="tx1">
                  <a:lumMod val="65000"/>
                  <a:lumOff val="3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9466" name="直线连接符 35"/>
          <p:cNvSpPr>
            <a:spLocks noChangeShapeType="1"/>
          </p:cNvSpPr>
          <p:nvPr/>
        </p:nvSpPr>
        <p:spPr bwMode="auto">
          <a:xfrm rot="5400000">
            <a:off x="1916748" y="2866073"/>
            <a:ext cx="3690937" cy="7937"/>
          </a:xfrm>
          <a:prstGeom prst="line">
            <a:avLst/>
          </a:prstGeom>
          <a:noFill/>
          <a:ln w="9525">
            <a:solidFill>
              <a:srgbClr val="002060"/>
            </a:solidFill>
            <a:round/>
          </a:ln>
        </p:spPr>
        <p:txBody>
          <a:bodyPr/>
          <a:lstStyle/>
          <a:p>
            <a:endParaRPr lang="zh-CN" altLang="en-US"/>
          </a:p>
        </p:txBody>
      </p:sp>
      <p:sp>
        <p:nvSpPr>
          <p:cNvPr id="19467" name="矩形 37"/>
          <p:cNvSpPr>
            <a:spLocks noChangeArrowheads="1"/>
          </p:cNvSpPr>
          <p:nvPr/>
        </p:nvSpPr>
        <p:spPr bwMode="auto">
          <a:xfrm>
            <a:off x="4421823" y="1795780"/>
            <a:ext cx="4159885" cy="502920"/>
          </a:xfrm>
          <a:prstGeom prst="rect">
            <a:avLst/>
          </a:prstGeom>
          <a:noFill/>
          <a:ln w="9525">
            <a:noFill/>
            <a:miter lim="800000"/>
          </a:ln>
        </p:spPr>
        <p:txBody>
          <a:bodyPr wrap="square">
            <a:spAutoFit/>
          </a:bodyPr>
          <a:lstStyle/>
          <a:p>
            <a:pPr algn="l">
              <a:lnSpc>
                <a:spcPct val="150000"/>
              </a:lnSpc>
            </a:pPr>
            <a:r>
              <a:rPr lang="zh-CN" altLang="en-US" b="1">
                <a:solidFill>
                  <a:schemeClr val="tx1">
                    <a:lumMod val="65000"/>
                    <a:lumOff val="35000"/>
                  </a:schemeClr>
                </a:solidFill>
                <a:latin typeface="微软雅黑" panose="020B0503020204020204" pitchFamily="34" charset="-122"/>
                <a:ea typeface="微软雅黑" panose="020B0503020204020204" pitchFamily="34" charset="-122"/>
                <a:sym typeface="微软雅黑" panose="020B0503020204020204" pitchFamily="34" charset="-122"/>
              </a:rPr>
              <a:t>报价交易、登记托管、清算结算一体化</a:t>
            </a:r>
            <a:endParaRPr lang="zh-CN" altLang="en-US" b="1">
              <a:solidFill>
                <a:schemeClr val="tx1">
                  <a:lumMod val="75000"/>
                  <a:lumOff val="25000"/>
                </a:schemeClr>
              </a:solidFill>
              <a:latin typeface="微软雅黑" panose="020B0503020204020204" pitchFamily="34" charset="-122"/>
              <a:ea typeface="微软雅黑" panose="020B0503020204020204" pitchFamily="34" charset="-122"/>
              <a:sym typeface="Calibri" panose="020F0502020204030204" charset="0"/>
            </a:endParaRPr>
          </a:p>
        </p:txBody>
      </p:sp>
      <p:sp>
        <p:nvSpPr>
          <p:cNvPr id="19468" name="矩形 38"/>
          <p:cNvSpPr>
            <a:spLocks noChangeArrowheads="1"/>
          </p:cNvSpPr>
          <p:nvPr/>
        </p:nvSpPr>
        <p:spPr bwMode="auto">
          <a:xfrm>
            <a:off x="4466908" y="2611755"/>
            <a:ext cx="4069080" cy="502920"/>
          </a:xfrm>
          <a:prstGeom prst="rect">
            <a:avLst/>
          </a:prstGeom>
          <a:noFill/>
          <a:ln w="9525">
            <a:noFill/>
            <a:miter lim="800000"/>
          </a:ln>
        </p:spPr>
        <p:txBody>
          <a:bodyPr wrap="none">
            <a:spAutoFit/>
          </a:bodyPr>
          <a:lstStyle/>
          <a:p>
            <a:pPr algn="l">
              <a:lnSpc>
                <a:spcPct val="150000"/>
              </a:lnSpc>
            </a:pPr>
            <a:r>
              <a:rPr lang="zh-CN" altLang="en-US" b="1">
                <a:solidFill>
                  <a:schemeClr val="tx1">
                    <a:lumMod val="65000"/>
                    <a:lumOff val="35000"/>
                  </a:schemeClr>
                </a:solidFill>
                <a:latin typeface="微软雅黑" panose="020B0503020204020204" pitchFamily="34" charset="-122"/>
                <a:ea typeface="微软雅黑" panose="020B0503020204020204" pitchFamily="34" charset="-122"/>
                <a:sym typeface="微软雅黑" panose="020B0503020204020204" pitchFamily="34" charset="-122"/>
              </a:rPr>
              <a:t>最大、最全、最准确的票据信息数据库</a:t>
            </a:r>
            <a:endParaRPr lang="zh-CN" altLang="en-US" b="1">
              <a:solidFill>
                <a:schemeClr val="tx1">
                  <a:lumMod val="65000"/>
                  <a:lumOff val="35000"/>
                </a:schemeClr>
              </a:solidFill>
              <a:latin typeface="微软雅黑" panose="020B0503020204020204" pitchFamily="34" charset="-122"/>
              <a:ea typeface="微软雅黑" panose="020B0503020204020204" pitchFamily="34" charset="-122"/>
              <a:sym typeface="Calibri" panose="020F0502020204030204" charset="0"/>
            </a:endParaRPr>
          </a:p>
        </p:txBody>
      </p:sp>
      <p:grpSp>
        <p:nvGrpSpPr>
          <p:cNvPr id="19469" name="Group 15"/>
          <p:cNvGrpSpPr/>
          <p:nvPr/>
        </p:nvGrpSpPr>
        <p:grpSpPr bwMode="auto">
          <a:xfrm>
            <a:off x="4040823" y="1108710"/>
            <a:ext cx="4989512" cy="406400"/>
            <a:chOff x="0" y="0"/>
            <a:chExt cx="6651654" cy="404948"/>
          </a:xfrm>
        </p:grpSpPr>
        <p:sp>
          <p:nvSpPr>
            <p:cNvPr id="19492" name="矩形 39"/>
            <p:cNvSpPr>
              <a:spLocks noChangeArrowheads="1"/>
            </p:cNvSpPr>
            <p:nvPr/>
          </p:nvSpPr>
          <p:spPr bwMode="auto">
            <a:xfrm>
              <a:off x="0" y="0"/>
              <a:ext cx="393029" cy="393029"/>
            </a:xfrm>
            <a:prstGeom prst="rect">
              <a:avLst/>
            </a:prstGeom>
            <a:solidFill>
              <a:srgbClr val="FFC000"/>
            </a:solidFill>
            <a:ln w="9525">
              <a:noFill/>
              <a:miter lim="800000"/>
            </a:ln>
          </p:spPr>
          <p:txBody>
            <a:bodyPr anchor="ctr"/>
            <a:lstStyle/>
            <a:p>
              <a:pPr algn="ctr"/>
              <a:endParaRPr lang="zh-CN" altLang="en-US" sz="2400">
                <a:solidFill>
                  <a:srgbClr val="FFFFFF"/>
                </a:solidFill>
                <a:latin typeface="宋体" panose="02010600030101010101" pitchFamily="2" charset="-122"/>
                <a:sym typeface="宋体" panose="02010600030101010101" pitchFamily="2" charset="-122"/>
              </a:endParaRPr>
            </a:p>
          </p:txBody>
        </p:sp>
        <p:sp>
          <p:nvSpPr>
            <p:cNvPr id="19493" name="直线连接符 41"/>
            <p:cNvSpPr>
              <a:spLocks noChangeShapeType="1"/>
            </p:cNvSpPr>
            <p:nvPr/>
          </p:nvSpPr>
          <p:spPr bwMode="auto">
            <a:xfrm>
              <a:off x="345355" y="393029"/>
              <a:ext cx="6306299" cy="11919"/>
            </a:xfrm>
            <a:prstGeom prst="line">
              <a:avLst/>
            </a:prstGeom>
            <a:noFill/>
            <a:ln w="19050">
              <a:solidFill>
                <a:srgbClr val="002060"/>
              </a:solidFill>
              <a:prstDash val="sysDot"/>
              <a:round/>
            </a:ln>
          </p:spPr>
          <p:txBody>
            <a:bodyPr/>
            <a:lstStyle/>
            <a:p>
              <a:endParaRPr lang="zh-CN" altLang="en-US"/>
            </a:p>
          </p:txBody>
        </p:sp>
      </p:grpSp>
      <p:grpSp>
        <p:nvGrpSpPr>
          <p:cNvPr id="19470" name="Group 18"/>
          <p:cNvGrpSpPr/>
          <p:nvPr/>
        </p:nvGrpSpPr>
        <p:grpSpPr bwMode="auto">
          <a:xfrm>
            <a:off x="4040823" y="1905635"/>
            <a:ext cx="4989512" cy="396875"/>
            <a:chOff x="0" y="0"/>
            <a:chExt cx="6651654" cy="396968"/>
          </a:xfrm>
        </p:grpSpPr>
        <p:sp>
          <p:nvSpPr>
            <p:cNvPr id="19490" name="矩形 44"/>
            <p:cNvSpPr>
              <a:spLocks noChangeArrowheads="1"/>
            </p:cNvSpPr>
            <p:nvPr/>
          </p:nvSpPr>
          <p:spPr bwMode="auto">
            <a:xfrm>
              <a:off x="0" y="0"/>
              <a:ext cx="393029" cy="393029"/>
            </a:xfrm>
            <a:prstGeom prst="rect">
              <a:avLst/>
            </a:prstGeom>
            <a:solidFill>
              <a:srgbClr val="FFC000"/>
            </a:solidFill>
            <a:ln w="9525">
              <a:noFill/>
              <a:miter lim="800000"/>
            </a:ln>
          </p:spPr>
          <p:txBody>
            <a:bodyPr anchor="ctr"/>
            <a:lstStyle/>
            <a:p>
              <a:pPr algn="ctr"/>
              <a:endParaRPr lang="zh-CN" altLang="en-US">
                <a:solidFill>
                  <a:srgbClr val="FFFFFF"/>
                </a:solidFill>
                <a:latin typeface="宋体" panose="02010600030101010101" pitchFamily="2" charset="-122"/>
                <a:sym typeface="宋体" panose="02010600030101010101" pitchFamily="2" charset="-122"/>
              </a:endParaRPr>
            </a:p>
          </p:txBody>
        </p:sp>
        <p:sp>
          <p:nvSpPr>
            <p:cNvPr id="19491" name="直线连接符 45"/>
            <p:cNvSpPr>
              <a:spLocks noChangeShapeType="1"/>
            </p:cNvSpPr>
            <p:nvPr/>
          </p:nvSpPr>
          <p:spPr bwMode="auto">
            <a:xfrm>
              <a:off x="345355" y="393029"/>
              <a:ext cx="6306299" cy="3939"/>
            </a:xfrm>
            <a:prstGeom prst="line">
              <a:avLst/>
            </a:prstGeom>
            <a:noFill/>
            <a:ln w="19050">
              <a:solidFill>
                <a:srgbClr val="002060"/>
              </a:solidFill>
              <a:prstDash val="sysDot"/>
              <a:round/>
            </a:ln>
          </p:spPr>
          <p:txBody>
            <a:bodyPr/>
            <a:lstStyle/>
            <a:p>
              <a:endParaRPr lang="zh-CN" altLang="en-US"/>
            </a:p>
          </p:txBody>
        </p:sp>
      </p:grpSp>
      <p:grpSp>
        <p:nvGrpSpPr>
          <p:cNvPr id="19471" name="Group 21"/>
          <p:cNvGrpSpPr/>
          <p:nvPr/>
        </p:nvGrpSpPr>
        <p:grpSpPr bwMode="auto">
          <a:xfrm>
            <a:off x="4040823" y="2724785"/>
            <a:ext cx="4989512" cy="393700"/>
            <a:chOff x="0" y="0"/>
            <a:chExt cx="6651654" cy="393029"/>
          </a:xfrm>
        </p:grpSpPr>
        <p:sp>
          <p:nvSpPr>
            <p:cNvPr id="19488" name="矩形 47"/>
            <p:cNvSpPr>
              <a:spLocks noChangeArrowheads="1"/>
            </p:cNvSpPr>
            <p:nvPr/>
          </p:nvSpPr>
          <p:spPr bwMode="auto">
            <a:xfrm>
              <a:off x="0" y="0"/>
              <a:ext cx="393029" cy="393029"/>
            </a:xfrm>
            <a:prstGeom prst="rect">
              <a:avLst/>
            </a:prstGeom>
            <a:solidFill>
              <a:srgbClr val="FFC000"/>
            </a:solidFill>
            <a:ln w="9525">
              <a:noFill/>
              <a:miter lim="800000"/>
            </a:ln>
          </p:spPr>
          <p:txBody>
            <a:bodyPr anchor="ctr"/>
            <a:lstStyle/>
            <a:p>
              <a:pPr algn="ctr"/>
              <a:endParaRPr lang="zh-CN" altLang="en-US">
                <a:solidFill>
                  <a:srgbClr val="FFFFFF"/>
                </a:solidFill>
                <a:latin typeface="宋体" panose="02010600030101010101" pitchFamily="2" charset="-122"/>
                <a:sym typeface="宋体" panose="02010600030101010101" pitchFamily="2" charset="-122"/>
              </a:endParaRPr>
            </a:p>
          </p:txBody>
        </p:sp>
        <p:sp>
          <p:nvSpPr>
            <p:cNvPr id="19489" name="直线连接符 48"/>
            <p:cNvSpPr>
              <a:spLocks noChangeShapeType="1"/>
            </p:cNvSpPr>
            <p:nvPr/>
          </p:nvSpPr>
          <p:spPr bwMode="auto">
            <a:xfrm flipV="1">
              <a:off x="345355" y="388988"/>
              <a:ext cx="6306299" cy="4041"/>
            </a:xfrm>
            <a:prstGeom prst="line">
              <a:avLst/>
            </a:prstGeom>
            <a:noFill/>
            <a:ln w="19050">
              <a:solidFill>
                <a:srgbClr val="002060"/>
              </a:solidFill>
              <a:prstDash val="sysDot"/>
              <a:round/>
            </a:ln>
          </p:spPr>
          <p:txBody>
            <a:bodyPr/>
            <a:lstStyle/>
            <a:p>
              <a:endParaRPr lang="zh-CN" altLang="en-US"/>
            </a:p>
          </p:txBody>
        </p:sp>
      </p:grpSp>
      <p:sp>
        <p:nvSpPr>
          <p:cNvPr id="19472" name="矩形 38"/>
          <p:cNvSpPr>
            <a:spLocks noChangeArrowheads="1"/>
          </p:cNvSpPr>
          <p:nvPr/>
        </p:nvSpPr>
        <p:spPr bwMode="auto">
          <a:xfrm>
            <a:off x="4336098" y="3449955"/>
            <a:ext cx="3451225" cy="502920"/>
          </a:xfrm>
          <a:prstGeom prst="rect">
            <a:avLst/>
          </a:prstGeom>
          <a:noFill/>
          <a:ln w="9525">
            <a:noFill/>
            <a:miter lim="800000"/>
          </a:ln>
        </p:spPr>
        <p:txBody>
          <a:bodyPr wrap="none">
            <a:spAutoFit/>
          </a:bodyPr>
          <a:lstStyle/>
          <a:p>
            <a:pPr>
              <a:lnSpc>
                <a:spcPct val="150000"/>
              </a:lnSpc>
            </a:pPr>
            <a:r>
              <a:rPr lang="zh-CN" altLang="en-US" b="1" dirty="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 </a:t>
            </a:r>
            <a:r>
              <a:rPr lang="zh-CN" altLang="en-US" b="1">
                <a:solidFill>
                  <a:schemeClr val="tx1">
                    <a:lumMod val="65000"/>
                    <a:lumOff val="35000"/>
                  </a:schemeClr>
                </a:solidFill>
                <a:latin typeface="微软雅黑" panose="020B0503020204020204" pitchFamily="34" charset="-122"/>
                <a:ea typeface="微软雅黑" panose="020B0503020204020204" pitchFamily="34" charset="-122"/>
                <a:sym typeface="微软雅黑" panose="020B0503020204020204" pitchFamily="34" charset="-122"/>
              </a:rPr>
              <a:t>票据市场的风险防范与控制中枢</a:t>
            </a:r>
            <a:endParaRPr lang="en-US" altLang="zh-CN" dirty="0">
              <a:sym typeface="Calibri" panose="020F0502020204030204" charset="0"/>
            </a:endParaRPr>
          </a:p>
        </p:txBody>
      </p:sp>
      <p:grpSp>
        <p:nvGrpSpPr>
          <p:cNvPr id="19473" name="Group 27"/>
          <p:cNvGrpSpPr/>
          <p:nvPr/>
        </p:nvGrpSpPr>
        <p:grpSpPr bwMode="auto">
          <a:xfrm>
            <a:off x="4040823" y="3562985"/>
            <a:ext cx="4989512" cy="393700"/>
            <a:chOff x="0" y="0"/>
            <a:chExt cx="6651654" cy="393029"/>
          </a:xfrm>
        </p:grpSpPr>
        <p:sp>
          <p:nvSpPr>
            <p:cNvPr id="19486" name="矩形 47"/>
            <p:cNvSpPr>
              <a:spLocks noChangeArrowheads="1"/>
            </p:cNvSpPr>
            <p:nvPr/>
          </p:nvSpPr>
          <p:spPr bwMode="auto">
            <a:xfrm>
              <a:off x="0" y="0"/>
              <a:ext cx="393029" cy="393029"/>
            </a:xfrm>
            <a:prstGeom prst="rect">
              <a:avLst/>
            </a:prstGeom>
            <a:solidFill>
              <a:srgbClr val="FFC000"/>
            </a:solidFill>
            <a:ln w="9525">
              <a:noFill/>
              <a:miter lim="800000"/>
            </a:ln>
          </p:spPr>
          <p:txBody>
            <a:bodyPr anchor="ctr"/>
            <a:lstStyle/>
            <a:p>
              <a:pPr algn="ctr"/>
              <a:endParaRPr lang="zh-CN" altLang="en-US">
                <a:solidFill>
                  <a:srgbClr val="FFFFFF"/>
                </a:solidFill>
                <a:latin typeface="宋体" panose="02010600030101010101" pitchFamily="2" charset="-122"/>
                <a:sym typeface="宋体" panose="02010600030101010101" pitchFamily="2" charset="-122"/>
              </a:endParaRPr>
            </a:p>
          </p:txBody>
        </p:sp>
        <p:sp>
          <p:nvSpPr>
            <p:cNvPr id="19487" name="直线连接符 48"/>
            <p:cNvSpPr>
              <a:spLocks noChangeShapeType="1"/>
            </p:cNvSpPr>
            <p:nvPr/>
          </p:nvSpPr>
          <p:spPr bwMode="auto">
            <a:xfrm flipV="1">
              <a:off x="345355" y="388988"/>
              <a:ext cx="6306299" cy="4041"/>
            </a:xfrm>
            <a:prstGeom prst="line">
              <a:avLst/>
            </a:prstGeom>
            <a:noFill/>
            <a:ln w="19050">
              <a:solidFill>
                <a:srgbClr val="002060"/>
              </a:solidFill>
              <a:prstDash val="sysDot"/>
              <a:round/>
            </a:ln>
          </p:spPr>
          <p:txBody>
            <a:bodyPr/>
            <a:lstStyle/>
            <a:p>
              <a:endParaRPr lang="zh-CN" altLang="en-US"/>
            </a:p>
          </p:txBody>
        </p:sp>
      </p:grpSp>
      <p:grpSp>
        <p:nvGrpSpPr>
          <p:cNvPr id="19474" name="Group 30"/>
          <p:cNvGrpSpPr/>
          <p:nvPr/>
        </p:nvGrpSpPr>
        <p:grpSpPr bwMode="auto">
          <a:xfrm>
            <a:off x="4040823" y="4321810"/>
            <a:ext cx="4989512" cy="393700"/>
            <a:chOff x="0" y="0"/>
            <a:chExt cx="6651654" cy="393029"/>
          </a:xfrm>
        </p:grpSpPr>
        <p:sp>
          <p:nvSpPr>
            <p:cNvPr id="19484" name="矩形 47"/>
            <p:cNvSpPr>
              <a:spLocks noChangeArrowheads="1"/>
            </p:cNvSpPr>
            <p:nvPr/>
          </p:nvSpPr>
          <p:spPr bwMode="auto">
            <a:xfrm>
              <a:off x="0" y="0"/>
              <a:ext cx="393029" cy="393029"/>
            </a:xfrm>
            <a:prstGeom prst="rect">
              <a:avLst/>
            </a:prstGeom>
            <a:solidFill>
              <a:srgbClr val="FFC000"/>
            </a:solidFill>
            <a:ln w="9525">
              <a:noFill/>
              <a:miter lim="800000"/>
            </a:ln>
          </p:spPr>
          <p:txBody>
            <a:bodyPr anchor="ctr"/>
            <a:lstStyle/>
            <a:p>
              <a:pPr algn="ctr"/>
              <a:endParaRPr lang="zh-CN" altLang="en-US">
                <a:solidFill>
                  <a:srgbClr val="FFFFFF"/>
                </a:solidFill>
                <a:latin typeface="宋体" panose="02010600030101010101" pitchFamily="2" charset="-122"/>
                <a:sym typeface="宋体" panose="02010600030101010101" pitchFamily="2" charset="-122"/>
              </a:endParaRPr>
            </a:p>
          </p:txBody>
        </p:sp>
        <p:sp>
          <p:nvSpPr>
            <p:cNvPr id="19485" name="直线连接符 48"/>
            <p:cNvSpPr>
              <a:spLocks noChangeShapeType="1"/>
            </p:cNvSpPr>
            <p:nvPr/>
          </p:nvSpPr>
          <p:spPr bwMode="auto">
            <a:xfrm flipV="1">
              <a:off x="345355" y="388988"/>
              <a:ext cx="6306299" cy="4041"/>
            </a:xfrm>
            <a:prstGeom prst="line">
              <a:avLst/>
            </a:prstGeom>
            <a:noFill/>
            <a:ln w="19050">
              <a:solidFill>
                <a:srgbClr val="002060"/>
              </a:solidFill>
              <a:prstDash val="sysDot"/>
              <a:round/>
            </a:ln>
          </p:spPr>
          <p:txBody>
            <a:bodyPr/>
            <a:lstStyle/>
            <a:p>
              <a:endParaRPr lang="zh-CN" altLang="en-US"/>
            </a:p>
          </p:txBody>
        </p:sp>
      </p:grpSp>
      <p:sp>
        <p:nvSpPr>
          <p:cNvPr id="19475" name="矩形 38"/>
          <p:cNvSpPr>
            <a:spLocks noChangeArrowheads="1"/>
          </p:cNvSpPr>
          <p:nvPr/>
        </p:nvSpPr>
        <p:spPr bwMode="auto">
          <a:xfrm>
            <a:off x="4336098" y="4126548"/>
            <a:ext cx="2994025" cy="502920"/>
          </a:xfrm>
          <a:prstGeom prst="rect">
            <a:avLst/>
          </a:prstGeom>
          <a:noFill/>
          <a:ln w="9525">
            <a:noFill/>
            <a:miter lim="800000"/>
          </a:ln>
        </p:spPr>
        <p:txBody>
          <a:bodyPr wrap="none">
            <a:spAutoFit/>
          </a:bodyPr>
          <a:lstStyle/>
          <a:p>
            <a:pPr>
              <a:lnSpc>
                <a:spcPct val="150000"/>
              </a:lnSpc>
            </a:pPr>
            <a:r>
              <a:rPr lang="zh-CN" altLang="en-US" b="1">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 </a:t>
            </a:r>
            <a:r>
              <a:rPr lang="zh-CN" altLang="en-US" b="1">
                <a:solidFill>
                  <a:schemeClr val="tx1">
                    <a:lumMod val="65000"/>
                    <a:lumOff val="35000"/>
                  </a:schemeClr>
                </a:solidFill>
                <a:latin typeface="微软雅黑" panose="020B0503020204020204" pitchFamily="34" charset="-122"/>
                <a:ea typeface="微软雅黑" panose="020B0503020204020204" pitchFamily="34" charset="-122"/>
                <a:sym typeface="微软雅黑" panose="020B0503020204020204" pitchFamily="34" charset="-122"/>
              </a:rPr>
              <a:t>货币政策实施和传导的平台</a:t>
            </a:r>
            <a:endParaRPr lang="zh-CN" altLang="en-US" b="1">
              <a:solidFill>
                <a:schemeClr val="tx1">
                  <a:lumMod val="65000"/>
                  <a:lumOff val="35000"/>
                </a:schemeClr>
              </a:solidFill>
              <a:latin typeface="微软雅黑" panose="020B0503020204020204" pitchFamily="34" charset="-122"/>
              <a:ea typeface="微软雅黑" panose="020B0503020204020204" pitchFamily="34" charset="-122"/>
              <a:sym typeface="Calibri" panose="020F0502020204030204" charset="0"/>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组合 15"/>
          <p:cNvGrpSpPr/>
          <p:nvPr/>
        </p:nvGrpSpPr>
        <p:grpSpPr>
          <a:xfrm>
            <a:off x="13335" y="461645"/>
            <a:ext cx="4600575" cy="384810"/>
            <a:chOff x="21" y="968"/>
            <a:chExt cx="7245" cy="606"/>
          </a:xfrm>
        </p:grpSpPr>
        <p:grpSp>
          <p:nvGrpSpPr>
            <p:cNvPr id="41" name="组合 40"/>
            <p:cNvGrpSpPr/>
            <p:nvPr/>
          </p:nvGrpSpPr>
          <p:grpSpPr>
            <a:xfrm>
              <a:off x="21" y="1033"/>
              <a:ext cx="1091" cy="415"/>
              <a:chOff x="3588469" y="123478"/>
              <a:chExt cx="1964109" cy="892522"/>
            </a:xfrm>
          </p:grpSpPr>
          <p:cxnSp>
            <p:nvCxnSpPr>
              <p:cNvPr id="42" name="直接连接符 41"/>
              <p:cNvCxnSpPr/>
              <p:nvPr/>
            </p:nvCxnSpPr>
            <p:spPr>
              <a:xfrm>
                <a:off x="3588469" y="123478"/>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69" name="直接连接符 68"/>
              <p:cNvCxnSpPr/>
              <p:nvPr/>
            </p:nvCxnSpPr>
            <p:spPr>
              <a:xfrm>
                <a:off x="3594100" y="254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0" name="直接连接符 69"/>
              <p:cNvCxnSpPr/>
              <p:nvPr/>
            </p:nvCxnSpPr>
            <p:spPr>
              <a:xfrm>
                <a:off x="3594100" y="381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1" name="直接连接符 70"/>
              <p:cNvCxnSpPr/>
              <p:nvPr/>
            </p:nvCxnSpPr>
            <p:spPr>
              <a:xfrm>
                <a:off x="3594100" y="508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2" name="直接连接符 71"/>
              <p:cNvCxnSpPr/>
              <p:nvPr/>
            </p:nvCxnSpPr>
            <p:spPr>
              <a:xfrm>
                <a:off x="3594100" y="635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3" name="直接连接符 72"/>
              <p:cNvCxnSpPr/>
              <p:nvPr/>
            </p:nvCxnSpPr>
            <p:spPr>
              <a:xfrm>
                <a:off x="3594100" y="762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4" name="直接连接符 73"/>
              <p:cNvCxnSpPr/>
              <p:nvPr/>
            </p:nvCxnSpPr>
            <p:spPr>
              <a:xfrm>
                <a:off x="3594100" y="889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5" name="直接连接符 74"/>
              <p:cNvCxnSpPr/>
              <p:nvPr/>
            </p:nvCxnSpPr>
            <p:spPr>
              <a:xfrm>
                <a:off x="3594100" y="1016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sp>
          <p:nvSpPr>
            <p:cNvPr id="20" name="矩形 19"/>
            <p:cNvSpPr/>
            <p:nvPr/>
          </p:nvSpPr>
          <p:spPr>
            <a:xfrm>
              <a:off x="1109" y="968"/>
              <a:ext cx="6157" cy="606"/>
            </a:xfrm>
            <a:prstGeom prst="rect">
              <a:avLst/>
            </a:prstGeom>
          </p:spPr>
          <p:txBody>
            <a:bodyPr wrap="square">
              <a:spAutoFit/>
            </a:bodyPr>
            <a:lstStyle/>
            <a:p>
              <a:pPr lvl="0" indent="0"/>
              <a:r>
                <a:rPr lang="en-US" altLang="zh-CN" b="1" dirty="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4.</a:t>
              </a:r>
              <a:r>
                <a:rPr lang="zh-CN" altLang="en-US" b="1" dirty="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票据定价机制的创新：信用主体</a:t>
              </a:r>
              <a:endParaRPr lang="zh-CN" altLang="en-US" dirty="0">
                <a:solidFill>
                  <a:schemeClr val="bg1">
                    <a:lumMod val="50000"/>
                  </a:schemeClr>
                </a:solidFill>
                <a:latin typeface="微软雅黑" panose="020B0503020204020204" pitchFamily="34" charset="-122"/>
                <a:ea typeface="微软雅黑" panose="020B0503020204020204" pitchFamily="34" charset="-122"/>
              </a:endParaRPr>
            </a:p>
          </p:txBody>
        </p:sp>
      </p:grpSp>
      <p:sp>
        <p:nvSpPr>
          <p:cNvPr id="124931" name="Rectangle 4"/>
          <p:cNvSpPr/>
          <p:nvPr/>
        </p:nvSpPr>
        <p:spPr>
          <a:xfrm>
            <a:off x="779780" y="766445"/>
            <a:ext cx="2879725" cy="492760"/>
          </a:xfrm>
          <a:prstGeom prst="rect">
            <a:avLst/>
          </a:prstGeom>
          <a:gradFill rotWithShape="1">
            <a:gsLst>
              <a:gs pos="0">
                <a:srgbClr val="5B8CC1"/>
              </a:gs>
              <a:gs pos="100000">
                <a:srgbClr val="2A5682"/>
              </a:gs>
            </a:gsLst>
            <a:lin ang="18900000" scaled="1"/>
            <a:tileRect/>
          </a:gradFill>
          <a:ln w="9525" cap="flat" cmpd="sng">
            <a:solidFill>
              <a:schemeClr val="bg2"/>
            </a:solidFill>
            <a:prstDash val="solid"/>
            <a:miter/>
            <a:headEnd type="none" w="med" len="med"/>
            <a:tailEnd type="none" w="med" len="med"/>
          </a:ln>
        </p:spPr>
        <p:txBody>
          <a:bodyPr wrap="none" lIns="36195" tIns="46990" rIns="90170" bIns="46990" anchor="ctr"/>
          <a:lstStyle/>
          <a:p>
            <a:pPr lvl="0" indent="0" eaLnBrk="0" hangingPunct="0"/>
            <a:r>
              <a:rPr lang="zh-CN" altLang="en-US" sz="2000"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   贴现行的选择</a:t>
            </a:r>
            <a:endParaRPr lang="zh-CN" altLang="en-US" sz="2000"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24932" name="Rectangle 3"/>
          <p:cNvSpPr/>
          <p:nvPr/>
        </p:nvSpPr>
        <p:spPr>
          <a:xfrm>
            <a:off x="451168" y="1184910"/>
            <a:ext cx="3600450" cy="1044575"/>
          </a:xfrm>
          <a:prstGeom prst="rect">
            <a:avLst/>
          </a:prstGeom>
          <a:gradFill rotWithShape="1">
            <a:gsLst>
              <a:gs pos="0">
                <a:srgbClr val="002850"/>
              </a:gs>
              <a:gs pos="100000">
                <a:srgbClr val="001224"/>
              </a:gs>
            </a:gsLst>
            <a:lin ang="18900000" scaled="1"/>
            <a:tileRect/>
          </a:gradFill>
          <a:ln w="9525" cap="flat" cmpd="sng">
            <a:solidFill>
              <a:schemeClr val="bg2"/>
            </a:solidFill>
            <a:prstDash val="solid"/>
            <a:miter/>
            <a:headEnd type="none" w="med" len="med"/>
            <a:tailEnd type="none" w="med" len="med"/>
          </a:ln>
        </p:spPr>
        <p:txBody>
          <a:bodyPr wrap="none" lIns="90170" tIns="46990" rIns="90170" bIns="46990" anchor="ctr"/>
          <a:lstStyle/>
          <a:p>
            <a:pPr lvl="0" indent="0" algn="ctr" eaLnBrk="0" hangingPunct="0"/>
            <a:r>
              <a:rPr lang="zh-CN" altLang="en-US" sz="1600" dirty="0">
                <a:solidFill>
                  <a:schemeClr val="bg1"/>
                </a:solidFill>
                <a:latin typeface="微软雅黑" panose="020B0503020204020204" pitchFamily="34" charset="-122"/>
                <a:ea typeface="微软雅黑" panose="020B0503020204020204" pitchFamily="34" charset="-122"/>
                <a:sym typeface="Arial" panose="020B0604020202020204" pitchFamily="34" charset="0"/>
              </a:rPr>
              <a:t>贴现行在交易前将票据实物寄回或</a:t>
            </a:r>
            <a:endParaRPr lang="zh-CN" altLang="en-US" sz="1600" dirty="0">
              <a:solidFill>
                <a:schemeClr val="bg1"/>
              </a:solidFill>
              <a:latin typeface="微软雅黑" panose="020B0503020204020204" pitchFamily="34" charset="-122"/>
              <a:ea typeface="微软雅黑" panose="020B0503020204020204" pitchFamily="34" charset="-122"/>
              <a:sym typeface="Arial" panose="020B0604020202020204" pitchFamily="34" charset="0"/>
            </a:endParaRPr>
          </a:p>
          <a:p>
            <a:pPr lvl="0" indent="0" algn="ctr" eaLnBrk="0" hangingPunct="0"/>
            <a:r>
              <a:rPr lang="zh-CN" altLang="en-US" sz="1600" dirty="0">
                <a:solidFill>
                  <a:schemeClr val="bg1"/>
                </a:solidFill>
                <a:latin typeface="微软雅黑" panose="020B0503020204020204" pitchFamily="34" charset="-122"/>
                <a:ea typeface="微软雅黑" panose="020B0503020204020204" pitchFamily="34" charset="-122"/>
                <a:sym typeface="Arial" panose="020B0604020202020204" pitchFamily="34" charset="0"/>
              </a:rPr>
              <a:t>票据影像发回承兑行，且承兑行对</a:t>
            </a:r>
            <a:endParaRPr lang="zh-CN" altLang="en-US" sz="1600" dirty="0">
              <a:solidFill>
                <a:schemeClr val="bg1"/>
              </a:solidFill>
              <a:latin typeface="微软雅黑" panose="020B0503020204020204" pitchFamily="34" charset="-122"/>
              <a:ea typeface="微软雅黑" panose="020B0503020204020204" pitchFamily="34" charset="-122"/>
              <a:sym typeface="Arial" panose="020B0604020202020204" pitchFamily="34" charset="0"/>
            </a:endParaRPr>
          </a:p>
          <a:p>
            <a:pPr lvl="0" indent="0" algn="ctr" eaLnBrk="0" hangingPunct="0"/>
            <a:r>
              <a:rPr lang="zh-CN" altLang="en-US" sz="1600" dirty="0">
                <a:solidFill>
                  <a:schemeClr val="bg1"/>
                </a:solidFill>
                <a:latin typeface="微软雅黑" panose="020B0503020204020204" pitchFamily="34" charset="-122"/>
                <a:ea typeface="微软雅黑" panose="020B0503020204020204" pitchFamily="34" charset="-122"/>
                <a:sym typeface="Arial" panose="020B0604020202020204" pitchFamily="34" charset="0"/>
              </a:rPr>
              <a:t>票据实物或票据</a:t>
            </a:r>
            <a:r>
              <a:rPr lang="zh-CN" altLang="en-US" sz="1600" dirty="0">
                <a:solidFill>
                  <a:schemeClr val="bg1"/>
                </a:solidFill>
                <a:latin typeface="微软雅黑" panose="020B0503020204020204" pitchFamily="34" charset="-122"/>
                <a:ea typeface="微软雅黑" panose="020B0503020204020204" pitchFamily="34" charset="-122"/>
              </a:rPr>
              <a:t>影像进行付款确认</a:t>
            </a:r>
            <a:endParaRPr lang="zh-CN" altLang="en-US" sz="1600" dirty="0">
              <a:solidFill>
                <a:schemeClr val="bg1"/>
              </a:solidFill>
              <a:latin typeface="微软雅黑" panose="020B0503020204020204" pitchFamily="34" charset="-122"/>
              <a:ea typeface="微软雅黑" panose="020B0503020204020204" pitchFamily="34" charset="-122"/>
            </a:endParaRPr>
          </a:p>
        </p:txBody>
      </p:sp>
      <p:sp>
        <p:nvSpPr>
          <p:cNvPr id="124933" name="Rectangle 4"/>
          <p:cNvSpPr/>
          <p:nvPr/>
        </p:nvSpPr>
        <p:spPr>
          <a:xfrm>
            <a:off x="4723130" y="1142048"/>
            <a:ext cx="3959225" cy="1044575"/>
          </a:xfrm>
          <a:prstGeom prst="rect">
            <a:avLst/>
          </a:prstGeom>
          <a:gradFill rotWithShape="1">
            <a:gsLst>
              <a:gs pos="0">
                <a:srgbClr val="F4F4F4"/>
              </a:gs>
              <a:gs pos="100000">
                <a:srgbClr val="C0C0C0"/>
              </a:gs>
            </a:gsLst>
            <a:lin ang="0" scaled="1"/>
            <a:tileRect/>
          </a:gradFill>
          <a:ln w="9525" cap="flat" cmpd="sng">
            <a:solidFill>
              <a:schemeClr val="bg2"/>
            </a:solidFill>
            <a:prstDash val="solid"/>
            <a:miter/>
            <a:headEnd type="none" w="med" len="med"/>
            <a:tailEnd type="none" w="med" len="med"/>
          </a:ln>
        </p:spPr>
        <p:txBody>
          <a:bodyPr wrap="none" lIns="90170" tIns="46990" rIns="90170" bIns="46990" anchor="ctr"/>
          <a:lstStyle/>
          <a:p>
            <a:pPr marL="173355" lvl="0" indent="-173355" algn="l" eaLnBrk="0" hangingPunct="0">
              <a:lnSpc>
                <a:spcPct val="120000"/>
              </a:lnSpc>
              <a:buFont typeface="Wingdings" panose="05000000000000000000" pitchFamily="2" charset="2"/>
              <a:buChar char="Ø"/>
            </a:pPr>
            <a:r>
              <a:rPr lang="zh-CN" altLang="en-US" sz="1600" b="1" dirty="0" smtClean="0">
                <a:solidFill>
                  <a:srgbClr val="000000"/>
                </a:solidFill>
                <a:latin typeface="微软雅黑" panose="020B0503020204020204" pitchFamily="34" charset="-122"/>
                <a:ea typeface="微软雅黑" panose="020B0503020204020204" pitchFamily="34" charset="-122"/>
                <a:sym typeface="Arial" panose="020B0604020202020204" pitchFamily="34" charset="0"/>
              </a:rPr>
              <a:t>银票：承兑</a:t>
            </a:r>
            <a:r>
              <a:rPr lang="zh-CN" altLang="en-US" sz="1600" b="1" dirty="0">
                <a:solidFill>
                  <a:srgbClr val="000000"/>
                </a:solidFill>
                <a:latin typeface="微软雅黑" panose="020B0503020204020204" pitchFamily="34" charset="-122"/>
                <a:ea typeface="微软雅黑" panose="020B0503020204020204" pitchFamily="34" charset="-122"/>
                <a:sym typeface="Arial" panose="020B0604020202020204" pitchFamily="34" charset="0"/>
              </a:rPr>
              <a:t>行</a:t>
            </a:r>
            <a:r>
              <a:rPr lang="zh-CN" altLang="en-US" sz="1600" dirty="0">
                <a:solidFill>
                  <a:srgbClr val="000000"/>
                </a:solidFill>
                <a:latin typeface="微软雅黑" panose="020B0503020204020204" pitchFamily="34" charset="-122"/>
                <a:ea typeface="微软雅黑" panose="020B0503020204020204" pitchFamily="34" charset="-122"/>
                <a:sym typeface="Arial" panose="020B0604020202020204" pitchFamily="34" charset="0"/>
              </a:rPr>
              <a:t>和</a:t>
            </a:r>
            <a:r>
              <a:rPr lang="zh-CN" altLang="en-US" sz="1600" b="1" dirty="0">
                <a:solidFill>
                  <a:srgbClr val="000000"/>
                </a:solidFill>
                <a:latin typeface="微软雅黑" panose="020B0503020204020204" pitchFamily="34" charset="-122"/>
                <a:ea typeface="微软雅黑" panose="020B0503020204020204" pitchFamily="34" charset="-122"/>
                <a:sym typeface="Arial" panose="020B0604020202020204" pitchFamily="34" charset="0"/>
              </a:rPr>
              <a:t>贴现行</a:t>
            </a:r>
            <a:r>
              <a:rPr lang="zh-CN" altLang="en-US" sz="1600" dirty="0">
                <a:solidFill>
                  <a:srgbClr val="000000"/>
                </a:solidFill>
                <a:latin typeface="微软雅黑" panose="020B0503020204020204" pitchFamily="34" charset="-122"/>
                <a:ea typeface="微软雅黑" panose="020B0503020204020204" pitchFamily="34" charset="-122"/>
                <a:sym typeface="Arial" panose="020B0604020202020204" pitchFamily="34" charset="0"/>
              </a:rPr>
              <a:t>中信用等级较高</a:t>
            </a:r>
            <a:r>
              <a:rPr lang="zh-CN" altLang="en-US" sz="1600" dirty="0" smtClean="0">
                <a:solidFill>
                  <a:srgbClr val="000000"/>
                </a:solidFill>
                <a:latin typeface="微软雅黑" panose="020B0503020204020204" pitchFamily="34" charset="-122"/>
                <a:ea typeface="微软雅黑" panose="020B0503020204020204" pitchFamily="34" charset="-122"/>
                <a:sym typeface="Arial" panose="020B0604020202020204" pitchFamily="34" charset="0"/>
              </a:rPr>
              <a:t>的</a:t>
            </a:r>
            <a:endParaRPr lang="zh-CN" altLang="en-US" sz="1600" dirty="0" smtClean="0">
              <a:solidFill>
                <a:srgbClr val="000000"/>
              </a:solidFill>
              <a:latin typeface="微软雅黑" panose="020B0503020204020204" pitchFamily="34" charset="-122"/>
              <a:ea typeface="微软雅黑" panose="020B0503020204020204" pitchFamily="34" charset="-122"/>
              <a:sym typeface="Arial" panose="020B0604020202020204" pitchFamily="34" charset="0"/>
            </a:endParaRPr>
          </a:p>
          <a:p>
            <a:pPr marL="173355" lvl="0" indent="-173355" algn="l" eaLnBrk="0" hangingPunct="0">
              <a:lnSpc>
                <a:spcPct val="120000"/>
              </a:lnSpc>
              <a:buSzPct val="100000"/>
            </a:pPr>
            <a:r>
              <a:rPr lang="en-US" altLang="zh-CN" sz="1600" dirty="0" smtClean="0">
                <a:solidFill>
                  <a:srgbClr val="000000"/>
                </a:solidFill>
                <a:latin typeface="微软雅黑" panose="020B0503020204020204" pitchFamily="34" charset="-122"/>
                <a:ea typeface="微软雅黑" panose="020B0503020204020204" pitchFamily="34" charset="-122"/>
                <a:sym typeface="Arial" panose="020B0604020202020204" pitchFamily="34" charset="0"/>
              </a:rPr>
              <a:t>             </a:t>
            </a:r>
            <a:r>
              <a:rPr lang="zh-CN" altLang="en-US" sz="1600" dirty="0" smtClean="0">
                <a:solidFill>
                  <a:srgbClr val="000000"/>
                </a:solidFill>
                <a:latin typeface="微软雅黑" panose="020B0503020204020204" pitchFamily="34" charset="-122"/>
                <a:ea typeface="微软雅黑" panose="020B0503020204020204" pitchFamily="34" charset="-122"/>
                <a:sym typeface="Arial" panose="020B0604020202020204" pitchFamily="34" charset="0"/>
              </a:rPr>
              <a:t>若</a:t>
            </a:r>
            <a:r>
              <a:rPr lang="zh-CN" altLang="en-US" sz="1600" dirty="0">
                <a:solidFill>
                  <a:srgbClr val="000000"/>
                </a:solidFill>
                <a:latin typeface="微软雅黑" panose="020B0503020204020204" pitchFamily="34" charset="-122"/>
                <a:ea typeface="微软雅黑" panose="020B0503020204020204" pitchFamily="34" charset="-122"/>
                <a:sym typeface="Arial" panose="020B0604020202020204" pitchFamily="34" charset="0"/>
              </a:rPr>
              <a:t>两者信用等级相同,则为承兑</a:t>
            </a:r>
            <a:r>
              <a:rPr lang="zh-CN" altLang="en-US" sz="1600" dirty="0" smtClean="0">
                <a:solidFill>
                  <a:srgbClr val="000000"/>
                </a:solidFill>
                <a:latin typeface="微软雅黑" panose="020B0503020204020204" pitchFamily="34" charset="-122"/>
                <a:ea typeface="微软雅黑" panose="020B0503020204020204" pitchFamily="34" charset="-122"/>
                <a:sym typeface="Arial" panose="020B0604020202020204" pitchFamily="34" charset="0"/>
              </a:rPr>
              <a:t>行</a:t>
            </a:r>
            <a:endParaRPr lang="zh-CN" altLang="en-US" sz="1600" dirty="0" smtClean="0">
              <a:solidFill>
                <a:srgbClr val="000000"/>
              </a:solidFill>
              <a:latin typeface="微软雅黑" panose="020B0503020204020204" pitchFamily="34" charset="-122"/>
              <a:ea typeface="微软雅黑" panose="020B0503020204020204" pitchFamily="34" charset="-122"/>
              <a:sym typeface="Arial" panose="020B0604020202020204" pitchFamily="34" charset="0"/>
            </a:endParaRPr>
          </a:p>
          <a:p>
            <a:pPr marL="173355" lvl="0" indent="-173355" algn="l" eaLnBrk="0" hangingPunct="0">
              <a:lnSpc>
                <a:spcPct val="120000"/>
              </a:lnSpc>
              <a:buSzPct val="100000"/>
              <a:buFont typeface="Wingdings" panose="05000000000000000000" pitchFamily="2" charset="2"/>
              <a:buChar char="Ø"/>
            </a:pPr>
            <a:r>
              <a:rPr lang="zh-CN" altLang="en-US" sz="1600" b="1" dirty="0" smtClean="0">
                <a:solidFill>
                  <a:srgbClr val="000000"/>
                </a:solidFill>
                <a:latin typeface="微软雅黑" panose="020B0503020204020204" pitchFamily="34" charset="-122"/>
                <a:ea typeface="微软雅黑" panose="020B0503020204020204" pitchFamily="34" charset="-122"/>
                <a:sym typeface="Arial" panose="020B0604020202020204" pitchFamily="34" charset="0"/>
              </a:rPr>
              <a:t>商票：贴现行</a:t>
            </a:r>
            <a:endParaRPr lang="zh-CN" altLang="en-US" sz="1600" dirty="0">
              <a:solidFill>
                <a:srgbClr val="000000"/>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124934" name="AutoShape 9"/>
          <p:cNvSpPr/>
          <p:nvPr/>
        </p:nvSpPr>
        <p:spPr>
          <a:xfrm>
            <a:off x="3986530" y="1529398"/>
            <a:ext cx="755650" cy="503237"/>
          </a:xfrm>
          <a:prstGeom prst="notchedRightArrow">
            <a:avLst>
              <a:gd name="adj1" fmla="val 50000"/>
              <a:gd name="adj2" fmla="val 37525"/>
            </a:avLst>
          </a:prstGeom>
          <a:gradFill rotWithShape="1">
            <a:gsLst>
              <a:gs pos="0">
                <a:srgbClr val="FFFFFF"/>
              </a:gs>
              <a:gs pos="100000">
                <a:srgbClr val="C0C0C0"/>
              </a:gs>
            </a:gsLst>
            <a:lin ang="0" scaled="1"/>
            <a:tileRect/>
          </a:gradFill>
          <a:ln w="9525" cap="flat" cmpd="sng">
            <a:solidFill>
              <a:schemeClr val="bg2"/>
            </a:solidFill>
            <a:prstDash val="solid"/>
            <a:miter/>
            <a:headEnd type="none" w="med" len="med"/>
            <a:tailEnd type="none" w="med" len="med"/>
          </a:ln>
        </p:spPr>
        <p:txBody>
          <a:bodyPr wrap="none" lIns="90170" tIns="46990" rIns="90170" bIns="46990" anchor="ctr"/>
          <a:lstStyle/>
          <a:p>
            <a:pPr lvl="0" indent="0" eaLnBrk="0" hangingPunct="0"/>
            <a:endParaRPr lang="zh-CN" altLang="zh-CN" dirty="0">
              <a:solidFill>
                <a:srgbClr val="000000"/>
              </a:solidFill>
              <a:latin typeface="Arial" panose="020B0604020202020204" pitchFamily="34" charset="0"/>
              <a:ea typeface="华文细黑" panose="02010600040101010101" pitchFamily="2" charset="-122"/>
              <a:sym typeface="Arial" panose="020B0604020202020204" pitchFamily="34" charset="0"/>
            </a:endParaRPr>
          </a:p>
        </p:txBody>
      </p:sp>
      <p:sp>
        <p:nvSpPr>
          <p:cNvPr id="124935" name="Rectangle 4"/>
          <p:cNvSpPr/>
          <p:nvPr/>
        </p:nvSpPr>
        <p:spPr>
          <a:xfrm>
            <a:off x="5018405" y="691515"/>
            <a:ext cx="2879725" cy="511810"/>
          </a:xfrm>
          <a:prstGeom prst="rect">
            <a:avLst/>
          </a:prstGeom>
          <a:gradFill rotWithShape="1">
            <a:gsLst>
              <a:gs pos="0">
                <a:srgbClr val="5B8CC1"/>
              </a:gs>
              <a:gs pos="100000">
                <a:srgbClr val="2A5682"/>
              </a:gs>
            </a:gsLst>
            <a:lin ang="18900000" scaled="1"/>
            <a:tileRect/>
          </a:gradFill>
          <a:ln w="9525" cap="flat" cmpd="sng">
            <a:solidFill>
              <a:schemeClr val="bg2"/>
            </a:solidFill>
            <a:prstDash val="solid"/>
            <a:miter/>
            <a:headEnd type="none" w="med" len="med"/>
            <a:tailEnd type="none" w="med" len="med"/>
          </a:ln>
        </p:spPr>
        <p:txBody>
          <a:bodyPr wrap="none" lIns="36195" tIns="46990" rIns="90170" bIns="46990" anchor="ctr"/>
          <a:lstStyle/>
          <a:p>
            <a:pPr lvl="0" algn="l" eaLnBrk="0" hangingPunct="0"/>
            <a:r>
              <a:rPr lang="zh-CN" altLang="en-US" sz="2800"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 </a:t>
            </a:r>
            <a:r>
              <a:rPr lang="zh-CN" altLang="en-US" sz="2000"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信用主体的确定</a:t>
            </a:r>
            <a:endParaRPr lang="zh-CN" altLang="en-US" sz="2000" b="1" dirty="0">
              <a:solidFill>
                <a:schemeClr val="bg1"/>
              </a:solidFill>
              <a:latin typeface="微软雅黑" panose="020B0503020204020204" pitchFamily="34" charset="-122"/>
              <a:ea typeface="微软雅黑" panose="020B0503020204020204" pitchFamily="34" charset="-122"/>
            </a:endParaRPr>
          </a:p>
        </p:txBody>
      </p:sp>
      <p:sp>
        <p:nvSpPr>
          <p:cNvPr id="124936" name="Rectangle 3"/>
          <p:cNvSpPr/>
          <p:nvPr/>
        </p:nvSpPr>
        <p:spPr>
          <a:xfrm>
            <a:off x="454978" y="2268855"/>
            <a:ext cx="3598862" cy="606425"/>
          </a:xfrm>
          <a:prstGeom prst="rect">
            <a:avLst/>
          </a:prstGeom>
          <a:gradFill rotWithShape="1">
            <a:gsLst>
              <a:gs pos="0">
                <a:srgbClr val="002850"/>
              </a:gs>
              <a:gs pos="100000">
                <a:srgbClr val="001224"/>
              </a:gs>
            </a:gsLst>
            <a:lin ang="18900000" scaled="1"/>
            <a:tileRect/>
          </a:gradFill>
          <a:ln w="9525" cap="flat" cmpd="sng">
            <a:solidFill>
              <a:schemeClr val="bg2"/>
            </a:solidFill>
            <a:prstDash val="solid"/>
            <a:miter/>
            <a:headEnd type="none" w="med" len="med"/>
            <a:tailEnd type="none" w="med" len="med"/>
          </a:ln>
        </p:spPr>
        <p:txBody>
          <a:bodyPr wrap="none" lIns="90170" tIns="46990" rIns="90170" bIns="46990" anchor="ctr"/>
          <a:lstStyle/>
          <a:p>
            <a:pPr lvl="0" indent="0" algn="ctr" eaLnBrk="0" hangingPunct="0"/>
            <a:r>
              <a:rPr lang="zh-CN" altLang="en-US" sz="1600" dirty="0">
                <a:solidFill>
                  <a:schemeClr val="bg1"/>
                </a:solidFill>
                <a:latin typeface="微软雅黑" panose="020B0503020204020204" pitchFamily="34" charset="-122"/>
                <a:ea typeface="微软雅黑" panose="020B0503020204020204" pitchFamily="34" charset="-122"/>
                <a:sym typeface="Arial" panose="020B0604020202020204" pitchFamily="34" charset="0"/>
              </a:rPr>
              <a:t>贴现行自行保管票据直接交易</a:t>
            </a:r>
            <a:endParaRPr lang="zh-CN" altLang="en-US" sz="1600" dirty="0">
              <a:latin typeface="微软雅黑" panose="020B0503020204020204" pitchFamily="34" charset="-122"/>
              <a:ea typeface="微软雅黑" panose="020B0503020204020204" pitchFamily="34" charset="-122"/>
            </a:endParaRPr>
          </a:p>
        </p:txBody>
      </p:sp>
      <p:sp>
        <p:nvSpPr>
          <p:cNvPr id="124937" name="Rectangle 4"/>
          <p:cNvSpPr/>
          <p:nvPr/>
        </p:nvSpPr>
        <p:spPr>
          <a:xfrm>
            <a:off x="4745990" y="2297113"/>
            <a:ext cx="3959225" cy="649287"/>
          </a:xfrm>
          <a:prstGeom prst="rect">
            <a:avLst/>
          </a:prstGeom>
          <a:gradFill rotWithShape="1">
            <a:gsLst>
              <a:gs pos="0">
                <a:srgbClr val="F4F4F4"/>
              </a:gs>
              <a:gs pos="100000">
                <a:srgbClr val="C0C0C0"/>
              </a:gs>
            </a:gsLst>
            <a:lin ang="0" scaled="1"/>
            <a:tileRect/>
          </a:gradFill>
          <a:ln w="9525" cap="flat" cmpd="sng">
            <a:solidFill>
              <a:schemeClr val="bg2"/>
            </a:solidFill>
            <a:prstDash val="solid"/>
            <a:miter/>
            <a:headEnd type="none" w="med" len="med"/>
            <a:tailEnd type="none" w="med" len="med"/>
          </a:ln>
        </p:spPr>
        <p:txBody>
          <a:bodyPr wrap="none" lIns="90170" tIns="46990" rIns="90170" bIns="46990" anchor="ctr"/>
          <a:lstStyle/>
          <a:p>
            <a:pPr marL="173355" lvl="0" indent="-173355" algn="l" eaLnBrk="0" hangingPunct="0">
              <a:lnSpc>
                <a:spcPct val="120000"/>
              </a:lnSpc>
              <a:buFont typeface="Wingdings" panose="05000000000000000000" pitchFamily="2" charset="2"/>
              <a:buChar char="Ø"/>
            </a:pPr>
            <a:r>
              <a:rPr lang="zh-CN" altLang="en-US" sz="1600" b="1" dirty="0" smtClean="0">
                <a:solidFill>
                  <a:srgbClr val="000000"/>
                </a:solidFill>
                <a:latin typeface="微软雅黑" panose="020B0503020204020204" pitchFamily="34" charset="-122"/>
                <a:ea typeface="微软雅黑" panose="020B0503020204020204" pitchFamily="34" charset="-122"/>
                <a:sym typeface="Arial" panose="020B0604020202020204" pitchFamily="34" charset="0"/>
              </a:rPr>
              <a:t>银票</a:t>
            </a:r>
            <a:r>
              <a:rPr lang="en-US" altLang="zh-CN" sz="1600" b="1" dirty="0" smtClean="0">
                <a:solidFill>
                  <a:srgbClr val="000000"/>
                </a:solidFill>
                <a:latin typeface="微软雅黑" panose="020B0503020204020204" pitchFamily="34" charset="-122"/>
                <a:ea typeface="微软雅黑" panose="020B0503020204020204" pitchFamily="34" charset="-122"/>
                <a:sym typeface="Arial" panose="020B0604020202020204" pitchFamily="34" charset="0"/>
              </a:rPr>
              <a:t>/</a:t>
            </a:r>
            <a:r>
              <a:rPr lang="zh-CN" altLang="en-US" sz="1600" b="1" dirty="0" smtClean="0">
                <a:solidFill>
                  <a:srgbClr val="000000"/>
                </a:solidFill>
                <a:latin typeface="微软雅黑" panose="020B0503020204020204" pitchFamily="34" charset="-122"/>
                <a:ea typeface="微软雅黑" panose="020B0503020204020204" pitchFamily="34" charset="-122"/>
                <a:sym typeface="Arial" panose="020B0604020202020204" pitchFamily="34" charset="0"/>
              </a:rPr>
              <a:t>商票：</a:t>
            </a:r>
            <a:r>
              <a:rPr lang="zh-CN" altLang="en-US" sz="1600" dirty="0">
                <a:solidFill>
                  <a:srgbClr val="000000"/>
                </a:solidFill>
                <a:latin typeface="微软雅黑" panose="020B0503020204020204" pitchFamily="34" charset="-122"/>
                <a:ea typeface="微软雅黑" panose="020B0503020204020204" pitchFamily="34" charset="-122"/>
                <a:sym typeface="Arial" panose="020B0604020202020204" pitchFamily="34" charset="0"/>
              </a:rPr>
              <a:t>贴现行</a:t>
            </a:r>
            <a:endParaRPr lang="zh-CN" altLang="en-US" sz="1600" dirty="0">
              <a:solidFill>
                <a:srgbClr val="000000"/>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124938" name="AutoShape 9"/>
          <p:cNvSpPr/>
          <p:nvPr/>
        </p:nvSpPr>
        <p:spPr>
          <a:xfrm>
            <a:off x="4006215" y="2370138"/>
            <a:ext cx="755650" cy="504825"/>
          </a:xfrm>
          <a:prstGeom prst="notchedRightArrow">
            <a:avLst>
              <a:gd name="adj1" fmla="val 50000"/>
              <a:gd name="adj2" fmla="val 37407"/>
            </a:avLst>
          </a:prstGeom>
          <a:gradFill rotWithShape="1">
            <a:gsLst>
              <a:gs pos="0">
                <a:srgbClr val="FFFFFF"/>
              </a:gs>
              <a:gs pos="100000">
                <a:srgbClr val="C0C0C0"/>
              </a:gs>
            </a:gsLst>
            <a:lin ang="0" scaled="1"/>
            <a:tileRect/>
          </a:gradFill>
          <a:ln w="9525" cap="flat" cmpd="sng">
            <a:solidFill>
              <a:schemeClr val="bg2"/>
            </a:solidFill>
            <a:prstDash val="solid"/>
            <a:miter/>
            <a:headEnd type="none" w="med" len="med"/>
            <a:tailEnd type="none" w="med" len="med"/>
          </a:ln>
        </p:spPr>
        <p:txBody>
          <a:bodyPr wrap="none" lIns="90170" tIns="46990" rIns="90170" bIns="46990" anchor="ctr"/>
          <a:lstStyle/>
          <a:p>
            <a:pPr lvl="0" indent="0" eaLnBrk="0" hangingPunct="0"/>
            <a:endParaRPr lang="zh-CN" altLang="zh-CN" dirty="0">
              <a:solidFill>
                <a:srgbClr val="000000"/>
              </a:solidFill>
              <a:latin typeface="Arial" panose="020B0604020202020204" pitchFamily="34" charset="0"/>
              <a:ea typeface="华文细黑" panose="02010600040101010101" pitchFamily="2" charset="-122"/>
              <a:sym typeface="Arial" panose="020B0604020202020204" pitchFamily="34" charset="0"/>
            </a:endParaRPr>
          </a:p>
        </p:txBody>
      </p:sp>
      <p:sp>
        <p:nvSpPr>
          <p:cNvPr id="124946" name="Rectangle 3"/>
          <p:cNvSpPr/>
          <p:nvPr/>
        </p:nvSpPr>
        <p:spPr>
          <a:xfrm>
            <a:off x="453073" y="2946083"/>
            <a:ext cx="3600450" cy="865187"/>
          </a:xfrm>
          <a:prstGeom prst="rect">
            <a:avLst/>
          </a:prstGeom>
          <a:gradFill rotWithShape="1">
            <a:gsLst>
              <a:gs pos="0">
                <a:srgbClr val="002850"/>
              </a:gs>
              <a:gs pos="100000">
                <a:srgbClr val="001224"/>
              </a:gs>
            </a:gsLst>
            <a:lin ang="18900000" scaled="1"/>
            <a:tileRect/>
          </a:gradFill>
          <a:ln w="9525" cap="flat" cmpd="sng">
            <a:solidFill>
              <a:schemeClr val="bg2"/>
            </a:solidFill>
            <a:prstDash val="solid"/>
            <a:miter/>
            <a:headEnd type="none" w="med" len="med"/>
            <a:tailEnd type="none" w="med" len="med"/>
          </a:ln>
        </p:spPr>
        <p:txBody>
          <a:bodyPr wrap="none" lIns="90170" tIns="46990" rIns="90170" bIns="46990" anchor="ctr"/>
          <a:lstStyle/>
          <a:p>
            <a:pPr lvl="0" indent="0" algn="ctr" eaLnBrk="0" hangingPunct="0"/>
            <a:r>
              <a:rPr lang="zh-CN" altLang="en-US" sz="1600" dirty="0">
                <a:solidFill>
                  <a:schemeClr val="bg1"/>
                </a:solidFill>
                <a:latin typeface="微软雅黑" panose="020B0503020204020204" pitchFamily="34" charset="-122"/>
                <a:ea typeface="微软雅黑" panose="020B0503020204020204" pitchFamily="34" charset="-122"/>
                <a:sym typeface="Arial" panose="020B0604020202020204" pitchFamily="34" charset="0"/>
              </a:rPr>
              <a:t>贴现行在交易前将票据实物交付保</a:t>
            </a:r>
            <a:endParaRPr lang="zh-CN" altLang="en-US" sz="1600" dirty="0">
              <a:solidFill>
                <a:schemeClr val="bg1"/>
              </a:solidFill>
              <a:latin typeface="微软雅黑" panose="020B0503020204020204" pitchFamily="34" charset="-122"/>
              <a:ea typeface="微软雅黑" panose="020B0503020204020204" pitchFamily="34" charset="-122"/>
              <a:sym typeface="Arial" panose="020B0604020202020204" pitchFamily="34" charset="0"/>
            </a:endParaRPr>
          </a:p>
          <a:p>
            <a:pPr lvl="0" indent="0" algn="ctr" eaLnBrk="0" hangingPunct="0"/>
            <a:r>
              <a:rPr lang="zh-CN" altLang="en-US" sz="1600" dirty="0">
                <a:solidFill>
                  <a:schemeClr val="bg1"/>
                </a:solidFill>
                <a:latin typeface="微软雅黑" panose="020B0503020204020204" pitchFamily="34" charset="-122"/>
                <a:ea typeface="微软雅黑" panose="020B0503020204020204" pitchFamily="34" charset="-122"/>
                <a:sym typeface="Arial" panose="020B0604020202020204" pitchFamily="34" charset="0"/>
              </a:rPr>
              <a:t>证增信行，并保证增信</a:t>
            </a:r>
            <a:endParaRPr lang="zh-CN" altLang="en-US" sz="1600" dirty="0">
              <a:latin typeface="微软雅黑" panose="020B0503020204020204" pitchFamily="34" charset="-122"/>
              <a:ea typeface="微软雅黑" panose="020B0503020204020204" pitchFamily="34" charset="-122"/>
            </a:endParaRPr>
          </a:p>
        </p:txBody>
      </p:sp>
      <p:sp>
        <p:nvSpPr>
          <p:cNvPr id="124947" name="Rectangle 4"/>
          <p:cNvSpPr/>
          <p:nvPr/>
        </p:nvSpPr>
        <p:spPr>
          <a:xfrm>
            <a:off x="4725035" y="2982595"/>
            <a:ext cx="3959225" cy="828675"/>
          </a:xfrm>
          <a:prstGeom prst="rect">
            <a:avLst/>
          </a:prstGeom>
          <a:gradFill rotWithShape="1">
            <a:gsLst>
              <a:gs pos="0">
                <a:srgbClr val="F4F4F4"/>
              </a:gs>
              <a:gs pos="100000">
                <a:srgbClr val="C0C0C0"/>
              </a:gs>
            </a:gsLst>
            <a:lin ang="0" scaled="1"/>
            <a:tileRect/>
          </a:gradFill>
          <a:ln w="9525" cap="flat" cmpd="sng">
            <a:solidFill>
              <a:schemeClr val="bg2"/>
            </a:solidFill>
            <a:prstDash val="solid"/>
            <a:miter/>
            <a:headEnd type="none" w="med" len="med"/>
            <a:tailEnd type="none" w="med" len="med"/>
          </a:ln>
        </p:spPr>
        <p:txBody>
          <a:bodyPr wrap="none" lIns="90170" tIns="46990" rIns="90170" bIns="46990" anchor="ctr"/>
          <a:lstStyle/>
          <a:p>
            <a:pPr marL="173355" lvl="0" indent="-173355" algn="l" eaLnBrk="0" hangingPunct="0">
              <a:lnSpc>
                <a:spcPct val="120000"/>
              </a:lnSpc>
              <a:buFont typeface="Wingdings" panose="05000000000000000000" pitchFamily="2" charset="2"/>
              <a:buChar char="Ø"/>
            </a:pPr>
            <a:r>
              <a:rPr lang="zh-CN" altLang="en-US" sz="1600" b="1" dirty="0" smtClean="0">
                <a:solidFill>
                  <a:srgbClr val="000000"/>
                </a:solidFill>
                <a:latin typeface="微软雅黑" panose="020B0503020204020204" pitchFamily="34" charset="-122"/>
                <a:ea typeface="微软雅黑" panose="020B0503020204020204" pitchFamily="34" charset="-122"/>
                <a:sym typeface="Arial" panose="020B0604020202020204" pitchFamily="34" charset="0"/>
              </a:rPr>
              <a:t>银票</a:t>
            </a:r>
            <a:r>
              <a:rPr lang="en-US" altLang="zh-CN" sz="1600" b="1" dirty="0" smtClean="0">
                <a:solidFill>
                  <a:srgbClr val="000000"/>
                </a:solidFill>
                <a:latin typeface="微软雅黑" panose="020B0503020204020204" pitchFamily="34" charset="-122"/>
                <a:ea typeface="微软雅黑" panose="020B0503020204020204" pitchFamily="34" charset="-122"/>
                <a:sym typeface="Arial" panose="020B0604020202020204" pitchFamily="34" charset="0"/>
              </a:rPr>
              <a:t>/</a:t>
            </a:r>
            <a:r>
              <a:rPr lang="zh-CN" altLang="en-US" sz="1600" b="1" dirty="0" smtClean="0">
                <a:solidFill>
                  <a:srgbClr val="000000"/>
                </a:solidFill>
                <a:latin typeface="微软雅黑" panose="020B0503020204020204" pitchFamily="34" charset="-122"/>
                <a:ea typeface="微软雅黑" panose="020B0503020204020204" pitchFamily="34" charset="-122"/>
                <a:sym typeface="Arial" panose="020B0604020202020204" pitchFamily="34" charset="0"/>
              </a:rPr>
              <a:t>商票：</a:t>
            </a:r>
            <a:r>
              <a:rPr lang="zh-CN" altLang="en-US" sz="1600" b="1" dirty="0">
                <a:solidFill>
                  <a:srgbClr val="000000"/>
                </a:solidFill>
                <a:latin typeface="微软雅黑" panose="020B0503020204020204" pitchFamily="34" charset="-122"/>
                <a:ea typeface="微软雅黑" panose="020B0503020204020204" pitchFamily="34" charset="-122"/>
                <a:sym typeface="Arial" panose="020B0604020202020204" pitchFamily="34" charset="0"/>
              </a:rPr>
              <a:t>保证增信行</a:t>
            </a:r>
            <a:r>
              <a:rPr lang="zh-CN" altLang="en-US" sz="1600" dirty="0">
                <a:solidFill>
                  <a:srgbClr val="000000"/>
                </a:solidFill>
                <a:latin typeface="微软雅黑" panose="020B0503020204020204" pitchFamily="34" charset="-122"/>
                <a:ea typeface="微软雅黑" panose="020B0503020204020204" pitchFamily="34" charset="-122"/>
                <a:sym typeface="Arial" panose="020B0604020202020204" pitchFamily="34" charset="0"/>
              </a:rPr>
              <a:t>和</a:t>
            </a:r>
            <a:r>
              <a:rPr lang="zh-CN" altLang="en-US" sz="1600" b="1" dirty="0">
                <a:solidFill>
                  <a:srgbClr val="000000"/>
                </a:solidFill>
                <a:latin typeface="微软雅黑" panose="020B0503020204020204" pitchFamily="34" charset="-122"/>
                <a:ea typeface="微软雅黑" panose="020B0503020204020204" pitchFamily="34" charset="-122"/>
                <a:sym typeface="Arial" panose="020B0604020202020204" pitchFamily="34" charset="0"/>
              </a:rPr>
              <a:t>贴现行</a:t>
            </a:r>
            <a:r>
              <a:rPr lang="zh-CN" altLang="en-US" sz="1600" dirty="0">
                <a:solidFill>
                  <a:srgbClr val="000000"/>
                </a:solidFill>
                <a:latin typeface="微软雅黑" panose="020B0503020204020204" pitchFamily="34" charset="-122"/>
                <a:ea typeface="微软雅黑" panose="020B0503020204020204" pitchFamily="34" charset="-122"/>
                <a:sym typeface="Arial" panose="020B0604020202020204" pitchFamily="34" charset="0"/>
              </a:rPr>
              <a:t>中信用</a:t>
            </a:r>
            <a:endParaRPr lang="zh-CN" altLang="en-US" sz="1600" dirty="0">
              <a:solidFill>
                <a:srgbClr val="000000"/>
              </a:solidFill>
              <a:latin typeface="微软雅黑" panose="020B0503020204020204" pitchFamily="34" charset="-122"/>
              <a:ea typeface="微软雅黑" panose="020B0503020204020204" pitchFamily="34" charset="-122"/>
              <a:sym typeface="Arial" panose="020B0604020202020204" pitchFamily="34" charset="0"/>
            </a:endParaRPr>
          </a:p>
          <a:p>
            <a:pPr lvl="0" indent="0" algn="l" eaLnBrk="0" hangingPunct="0">
              <a:lnSpc>
                <a:spcPct val="120000"/>
              </a:lnSpc>
              <a:buFont typeface="Wingdings" panose="05000000000000000000" pitchFamily="2" charset="2"/>
              <a:buNone/>
            </a:pPr>
            <a:r>
              <a:rPr lang="zh-CN" altLang="en-US" sz="1600" dirty="0">
                <a:solidFill>
                  <a:srgbClr val="000000"/>
                </a:solidFill>
                <a:latin typeface="微软雅黑" panose="020B0503020204020204" pitchFamily="34" charset="-122"/>
                <a:ea typeface="微软雅黑" panose="020B0503020204020204" pitchFamily="34" charset="-122"/>
                <a:sym typeface="Arial" panose="020B0604020202020204" pitchFamily="34" charset="0"/>
              </a:rPr>
              <a:t>等级较高的（通常为保证增信行）</a:t>
            </a:r>
            <a:endParaRPr lang="zh-CN" altLang="en-US" sz="1600" dirty="0">
              <a:latin typeface="微软雅黑" panose="020B0503020204020204" pitchFamily="34" charset="-122"/>
              <a:ea typeface="微软雅黑" panose="020B0503020204020204" pitchFamily="34" charset="-122"/>
            </a:endParaRPr>
          </a:p>
        </p:txBody>
      </p:sp>
      <p:sp>
        <p:nvSpPr>
          <p:cNvPr id="124948" name="AutoShape 9"/>
          <p:cNvSpPr/>
          <p:nvPr/>
        </p:nvSpPr>
        <p:spPr>
          <a:xfrm>
            <a:off x="3988435" y="3236595"/>
            <a:ext cx="755650" cy="503238"/>
          </a:xfrm>
          <a:prstGeom prst="notchedRightArrow">
            <a:avLst>
              <a:gd name="adj1" fmla="val 50000"/>
              <a:gd name="adj2" fmla="val 37525"/>
            </a:avLst>
          </a:prstGeom>
          <a:gradFill rotWithShape="1">
            <a:gsLst>
              <a:gs pos="0">
                <a:srgbClr val="FFFFFF"/>
              </a:gs>
              <a:gs pos="100000">
                <a:srgbClr val="C0C0C0"/>
              </a:gs>
            </a:gsLst>
            <a:lin ang="0" scaled="1"/>
            <a:tileRect/>
          </a:gradFill>
          <a:ln w="9525" cap="flat" cmpd="sng">
            <a:solidFill>
              <a:schemeClr val="bg2"/>
            </a:solidFill>
            <a:prstDash val="solid"/>
            <a:miter/>
            <a:headEnd type="none" w="med" len="med"/>
            <a:tailEnd type="none" w="med" len="med"/>
          </a:ln>
        </p:spPr>
        <p:txBody>
          <a:bodyPr wrap="none" lIns="90170" tIns="46990" rIns="90170" bIns="46990" anchor="ctr"/>
          <a:lstStyle/>
          <a:p>
            <a:pPr lvl="0" indent="0" eaLnBrk="0" hangingPunct="0"/>
            <a:endParaRPr lang="zh-CN" altLang="zh-CN" dirty="0">
              <a:solidFill>
                <a:srgbClr val="000000"/>
              </a:solidFill>
              <a:latin typeface="Arial" panose="020B0604020202020204" pitchFamily="34" charset="0"/>
              <a:ea typeface="华文细黑" panose="02010600040101010101" pitchFamily="2" charset="-122"/>
              <a:sym typeface="Arial" panose="020B0604020202020204" pitchFamily="34" charset="0"/>
            </a:endParaRPr>
          </a:p>
        </p:txBody>
      </p:sp>
      <p:sp>
        <p:nvSpPr>
          <p:cNvPr id="124949" name="Rectangle 3"/>
          <p:cNvSpPr/>
          <p:nvPr/>
        </p:nvSpPr>
        <p:spPr>
          <a:xfrm>
            <a:off x="451168" y="3894138"/>
            <a:ext cx="3598862" cy="1044575"/>
          </a:xfrm>
          <a:prstGeom prst="rect">
            <a:avLst/>
          </a:prstGeom>
          <a:gradFill rotWithShape="1">
            <a:gsLst>
              <a:gs pos="0">
                <a:srgbClr val="002850"/>
              </a:gs>
              <a:gs pos="100000">
                <a:srgbClr val="001224"/>
              </a:gs>
            </a:gsLst>
            <a:lin ang="18900000" scaled="1"/>
            <a:tileRect/>
          </a:gradFill>
          <a:ln w="9525" cap="flat" cmpd="sng">
            <a:solidFill>
              <a:schemeClr val="bg2"/>
            </a:solidFill>
            <a:prstDash val="solid"/>
            <a:miter/>
            <a:headEnd type="none" w="med" len="med"/>
            <a:tailEnd type="none" w="med" len="med"/>
          </a:ln>
        </p:spPr>
        <p:txBody>
          <a:bodyPr wrap="none" lIns="90170" tIns="46990" rIns="90170" bIns="46990" anchor="ctr"/>
          <a:lstStyle/>
          <a:p>
            <a:pPr lvl="0" indent="0" algn="ctr" eaLnBrk="0" hangingPunct="0"/>
            <a:r>
              <a:rPr lang="zh-CN" altLang="en-US" sz="1600" dirty="0">
                <a:solidFill>
                  <a:schemeClr val="bg1"/>
                </a:solidFill>
                <a:latin typeface="微软雅黑" panose="020B0503020204020204" pitchFamily="34" charset="-122"/>
                <a:ea typeface="微软雅黑" panose="020B0503020204020204" pitchFamily="34" charset="-122"/>
                <a:sym typeface="Arial" panose="020B0604020202020204" pitchFamily="34" charset="0"/>
              </a:rPr>
              <a:t>贴现行在交易前将票据实物交付保</a:t>
            </a:r>
            <a:endParaRPr lang="zh-CN" altLang="en-US" sz="1600" dirty="0">
              <a:solidFill>
                <a:schemeClr val="bg1"/>
              </a:solidFill>
              <a:latin typeface="微软雅黑" panose="020B0503020204020204" pitchFamily="34" charset="-122"/>
              <a:ea typeface="微软雅黑" panose="020B0503020204020204" pitchFamily="34" charset="-122"/>
              <a:sym typeface="Arial" panose="020B0604020202020204" pitchFamily="34" charset="0"/>
            </a:endParaRPr>
          </a:p>
          <a:p>
            <a:pPr lvl="0" indent="0" algn="ctr" eaLnBrk="0" hangingPunct="0"/>
            <a:r>
              <a:rPr lang="zh-CN" altLang="en-US" sz="1600" dirty="0">
                <a:solidFill>
                  <a:schemeClr val="bg1"/>
                </a:solidFill>
                <a:latin typeface="微软雅黑" panose="020B0503020204020204" pitchFamily="34" charset="-122"/>
                <a:ea typeface="微软雅黑" panose="020B0503020204020204" pitchFamily="34" charset="-122"/>
                <a:sym typeface="Arial" panose="020B0604020202020204" pitchFamily="34" charset="0"/>
              </a:rPr>
              <a:t>证增信行,保证增信行再将票据寄回</a:t>
            </a:r>
            <a:endParaRPr lang="zh-CN" altLang="en-US" sz="1600" dirty="0">
              <a:solidFill>
                <a:schemeClr val="bg1"/>
              </a:solidFill>
              <a:latin typeface="微软雅黑" panose="020B0503020204020204" pitchFamily="34" charset="-122"/>
              <a:ea typeface="微软雅黑" panose="020B0503020204020204" pitchFamily="34" charset="-122"/>
              <a:sym typeface="Arial" panose="020B0604020202020204" pitchFamily="34" charset="0"/>
            </a:endParaRPr>
          </a:p>
          <a:p>
            <a:pPr lvl="0" indent="0" algn="ctr" eaLnBrk="0" hangingPunct="0"/>
            <a:r>
              <a:rPr lang="zh-CN" altLang="en-US" sz="1600" dirty="0">
                <a:solidFill>
                  <a:schemeClr val="bg1"/>
                </a:solidFill>
                <a:latin typeface="微软雅黑" panose="020B0503020204020204" pitchFamily="34" charset="-122"/>
                <a:ea typeface="微软雅黑" panose="020B0503020204020204" pitchFamily="34" charset="-122"/>
                <a:sym typeface="Arial" panose="020B0604020202020204" pitchFamily="34" charset="0"/>
              </a:rPr>
              <a:t>承兑行,且承兑行进行付款确认</a:t>
            </a:r>
            <a:endParaRPr lang="zh-CN" altLang="en-US" sz="1600" dirty="0">
              <a:solidFill>
                <a:schemeClr val="bg1"/>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124950" name="Rectangle 4"/>
          <p:cNvSpPr/>
          <p:nvPr/>
        </p:nvSpPr>
        <p:spPr>
          <a:xfrm>
            <a:off x="4723130" y="3895725"/>
            <a:ext cx="3959225" cy="1042988"/>
          </a:xfrm>
          <a:prstGeom prst="rect">
            <a:avLst/>
          </a:prstGeom>
          <a:gradFill rotWithShape="1">
            <a:gsLst>
              <a:gs pos="0">
                <a:srgbClr val="F4F4F4"/>
              </a:gs>
              <a:gs pos="100000">
                <a:srgbClr val="C0C0C0"/>
              </a:gs>
            </a:gsLst>
            <a:lin ang="0" scaled="1"/>
            <a:tileRect/>
          </a:gradFill>
          <a:ln w="9525" cap="flat" cmpd="sng">
            <a:solidFill>
              <a:schemeClr val="bg2"/>
            </a:solidFill>
            <a:prstDash val="solid"/>
            <a:miter/>
            <a:headEnd type="none" w="med" len="med"/>
            <a:tailEnd type="none" w="med" len="med"/>
          </a:ln>
        </p:spPr>
        <p:txBody>
          <a:bodyPr wrap="none" lIns="90170" tIns="46990" rIns="90170" bIns="46990" anchor="ctr"/>
          <a:lstStyle/>
          <a:p>
            <a:pPr marL="173355" indent="-173355" algn="l" eaLnBrk="0" hangingPunct="0">
              <a:lnSpc>
                <a:spcPct val="120000"/>
              </a:lnSpc>
              <a:buSzPct val="100000"/>
              <a:buFont typeface="Wingdings" panose="05000000000000000000" pitchFamily="2" charset="2"/>
              <a:buChar char="Ø"/>
            </a:pPr>
            <a:r>
              <a:rPr lang="zh-CN" altLang="en-US" sz="1600" b="1" dirty="0" smtClean="0">
                <a:solidFill>
                  <a:srgbClr val="000000"/>
                </a:solidFill>
                <a:latin typeface="微软雅黑" panose="020B0503020204020204" pitchFamily="34" charset="-122"/>
                <a:ea typeface="微软雅黑" panose="020B0503020204020204" pitchFamily="34" charset="-122"/>
                <a:sym typeface="Arial" panose="020B0604020202020204" pitchFamily="34" charset="0"/>
              </a:rPr>
              <a:t>银票：承兑</a:t>
            </a:r>
            <a:r>
              <a:rPr lang="zh-CN" altLang="en-US" sz="1600" b="1" dirty="0">
                <a:solidFill>
                  <a:srgbClr val="000000"/>
                </a:solidFill>
                <a:latin typeface="微软雅黑" panose="020B0503020204020204" pitchFamily="34" charset="-122"/>
                <a:ea typeface="微软雅黑" panose="020B0503020204020204" pitchFamily="34" charset="-122"/>
                <a:sym typeface="Arial" panose="020B0604020202020204" pitchFamily="34" charset="0"/>
              </a:rPr>
              <a:t>行、保证增信行</a:t>
            </a:r>
            <a:r>
              <a:rPr lang="zh-CN" altLang="en-US" sz="1600" dirty="0">
                <a:solidFill>
                  <a:srgbClr val="000000"/>
                </a:solidFill>
                <a:latin typeface="微软雅黑" panose="020B0503020204020204" pitchFamily="34" charset="-122"/>
                <a:ea typeface="微软雅黑" panose="020B0503020204020204" pitchFamily="34" charset="-122"/>
                <a:sym typeface="Arial" panose="020B0604020202020204" pitchFamily="34" charset="0"/>
              </a:rPr>
              <a:t>和</a:t>
            </a:r>
            <a:r>
              <a:rPr lang="zh-CN" altLang="en-US" sz="1600" b="1" dirty="0">
                <a:solidFill>
                  <a:srgbClr val="000000"/>
                </a:solidFill>
                <a:latin typeface="微软雅黑" panose="020B0503020204020204" pitchFamily="34" charset="-122"/>
                <a:ea typeface="微软雅黑" panose="020B0503020204020204" pitchFamily="34" charset="-122"/>
                <a:sym typeface="Arial" panose="020B0604020202020204" pitchFamily="34" charset="0"/>
              </a:rPr>
              <a:t>贴现行</a:t>
            </a:r>
            <a:r>
              <a:rPr lang="zh-CN" altLang="en-US" sz="1600" dirty="0" smtClean="0">
                <a:solidFill>
                  <a:srgbClr val="000000"/>
                </a:solidFill>
                <a:latin typeface="微软雅黑" panose="020B0503020204020204" pitchFamily="34" charset="-122"/>
                <a:ea typeface="微软雅黑" panose="020B0503020204020204" pitchFamily="34" charset="-122"/>
                <a:sym typeface="Arial" panose="020B0604020202020204" pitchFamily="34" charset="0"/>
              </a:rPr>
              <a:t>中</a:t>
            </a:r>
            <a:endParaRPr lang="en-US" altLang="zh-CN" sz="1600" dirty="0" smtClean="0">
              <a:solidFill>
                <a:srgbClr val="000000"/>
              </a:solidFill>
              <a:latin typeface="微软雅黑" panose="020B0503020204020204" pitchFamily="34" charset="-122"/>
              <a:ea typeface="微软雅黑" panose="020B0503020204020204" pitchFamily="34" charset="-122"/>
              <a:sym typeface="Arial" panose="020B0604020202020204" pitchFamily="34" charset="0"/>
            </a:endParaRPr>
          </a:p>
          <a:p>
            <a:pPr marL="173355" indent="-173355" algn="l" eaLnBrk="0" hangingPunct="0">
              <a:lnSpc>
                <a:spcPct val="120000"/>
              </a:lnSpc>
              <a:buSzPct val="100000"/>
            </a:pPr>
            <a:r>
              <a:rPr lang="en-US" altLang="zh-CN" sz="1600" dirty="0" smtClean="0">
                <a:solidFill>
                  <a:srgbClr val="000000"/>
                </a:solidFill>
                <a:latin typeface="微软雅黑" panose="020B0503020204020204" pitchFamily="34" charset="-122"/>
                <a:ea typeface="微软雅黑" panose="020B0503020204020204" pitchFamily="34" charset="-122"/>
                <a:sym typeface="Arial" panose="020B0604020202020204" pitchFamily="34" charset="0"/>
              </a:rPr>
              <a:t>     </a:t>
            </a:r>
            <a:r>
              <a:rPr lang="zh-CN" altLang="en-US" sz="1600" dirty="0" smtClean="0">
                <a:solidFill>
                  <a:srgbClr val="000000"/>
                </a:solidFill>
                <a:latin typeface="微软雅黑" panose="020B0503020204020204" pitchFamily="34" charset="-122"/>
                <a:ea typeface="微软雅黑" panose="020B0503020204020204" pitchFamily="34" charset="-122"/>
                <a:sym typeface="Arial" panose="020B0604020202020204" pitchFamily="34" charset="0"/>
              </a:rPr>
              <a:t>信用等级</a:t>
            </a:r>
            <a:r>
              <a:rPr lang="zh-CN" altLang="en-US" sz="1600" dirty="0">
                <a:solidFill>
                  <a:srgbClr val="000000"/>
                </a:solidFill>
                <a:latin typeface="微软雅黑" panose="020B0503020204020204" pitchFamily="34" charset="-122"/>
                <a:ea typeface="微软雅黑" panose="020B0503020204020204" pitchFamily="34" charset="-122"/>
                <a:sym typeface="Arial" panose="020B0604020202020204" pitchFamily="34" charset="0"/>
              </a:rPr>
              <a:t>较高</a:t>
            </a:r>
            <a:r>
              <a:rPr lang="zh-CN" altLang="en-US" sz="1600" dirty="0" smtClean="0">
                <a:solidFill>
                  <a:srgbClr val="000000"/>
                </a:solidFill>
                <a:latin typeface="微软雅黑" panose="020B0503020204020204" pitchFamily="34" charset="-122"/>
                <a:ea typeface="微软雅黑" panose="020B0503020204020204" pitchFamily="34" charset="-122"/>
                <a:sym typeface="Arial" panose="020B0604020202020204" pitchFamily="34" charset="0"/>
              </a:rPr>
              <a:t>的；若相同</a:t>
            </a:r>
            <a:r>
              <a:rPr lang="zh-CN" altLang="en-US" sz="1600" dirty="0">
                <a:solidFill>
                  <a:srgbClr val="000000"/>
                </a:solidFill>
                <a:latin typeface="微软雅黑" panose="020B0503020204020204" pitchFamily="34" charset="-122"/>
                <a:ea typeface="微软雅黑" panose="020B0503020204020204" pitchFamily="34" charset="-122"/>
                <a:sym typeface="Arial" panose="020B0604020202020204" pitchFamily="34" charset="0"/>
              </a:rPr>
              <a:t>,则按扣款</a:t>
            </a:r>
            <a:r>
              <a:rPr lang="zh-CN" altLang="en-US" sz="1600" dirty="0" smtClean="0">
                <a:solidFill>
                  <a:srgbClr val="000000"/>
                </a:solidFill>
                <a:latin typeface="微软雅黑" panose="020B0503020204020204" pitchFamily="34" charset="-122"/>
                <a:ea typeface="微软雅黑" panose="020B0503020204020204" pitchFamily="34" charset="-122"/>
                <a:sym typeface="Arial" panose="020B0604020202020204" pitchFamily="34" charset="0"/>
              </a:rPr>
              <a:t>顺序</a:t>
            </a:r>
            <a:endParaRPr lang="en-US" altLang="zh-CN" sz="1600" dirty="0" smtClean="0">
              <a:solidFill>
                <a:srgbClr val="000000"/>
              </a:solidFill>
              <a:latin typeface="微软雅黑" panose="020B0503020204020204" pitchFamily="34" charset="-122"/>
              <a:ea typeface="微软雅黑" panose="020B0503020204020204" pitchFamily="34" charset="-122"/>
              <a:sym typeface="Arial" panose="020B0604020202020204" pitchFamily="34" charset="0"/>
            </a:endParaRPr>
          </a:p>
          <a:p>
            <a:pPr marL="173355" indent="-173355" algn="l" eaLnBrk="0" hangingPunct="0">
              <a:lnSpc>
                <a:spcPct val="120000"/>
              </a:lnSpc>
              <a:buSzPct val="100000"/>
              <a:buFont typeface="Wingdings" panose="05000000000000000000" pitchFamily="2" charset="2"/>
              <a:buChar char="Ø"/>
            </a:pPr>
            <a:r>
              <a:rPr lang="zh-CN" altLang="en-US" sz="1600" b="1" dirty="0" smtClean="0">
                <a:solidFill>
                  <a:srgbClr val="000000"/>
                </a:solidFill>
                <a:latin typeface="微软雅黑" panose="020B0503020204020204" pitchFamily="34" charset="-122"/>
                <a:ea typeface="微软雅黑" panose="020B0503020204020204" pitchFamily="34" charset="-122"/>
                <a:sym typeface="Arial" panose="020B0604020202020204" pitchFamily="34" charset="0"/>
              </a:rPr>
              <a:t>商票：保证增信行</a:t>
            </a:r>
            <a:r>
              <a:rPr lang="zh-CN" altLang="en-US" sz="1600" dirty="0" smtClean="0">
                <a:solidFill>
                  <a:srgbClr val="000000"/>
                </a:solidFill>
                <a:latin typeface="微软雅黑" panose="020B0503020204020204" pitchFamily="34" charset="-122"/>
                <a:ea typeface="微软雅黑" panose="020B0503020204020204" pitchFamily="34" charset="-122"/>
                <a:sym typeface="Arial" panose="020B0604020202020204" pitchFamily="34" charset="0"/>
              </a:rPr>
              <a:t>和</a:t>
            </a:r>
            <a:r>
              <a:rPr lang="zh-CN" altLang="en-US" sz="1600" b="1" dirty="0" smtClean="0">
                <a:solidFill>
                  <a:srgbClr val="000000"/>
                </a:solidFill>
                <a:latin typeface="微软雅黑" panose="020B0503020204020204" pitchFamily="34" charset="-122"/>
                <a:ea typeface="微软雅黑" panose="020B0503020204020204" pitchFamily="34" charset="-122"/>
                <a:sym typeface="Arial" panose="020B0604020202020204" pitchFamily="34" charset="0"/>
              </a:rPr>
              <a:t>贴现行</a:t>
            </a:r>
            <a:r>
              <a:rPr lang="zh-CN" altLang="en-US" sz="1600" dirty="0" smtClean="0">
                <a:solidFill>
                  <a:srgbClr val="000000"/>
                </a:solidFill>
                <a:latin typeface="微软雅黑" panose="020B0503020204020204" pitchFamily="34" charset="-122"/>
                <a:ea typeface="微软雅黑" panose="020B0503020204020204" pitchFamily="34" charset="-122"/>
                <a:sym typeface="Arial" panose="020B0604020202020204" pitchFamily="34" charset="0"/>
              </a:rPr>
              <a:t>中信用等级</a:t>
            </a:r>
            <a:endParaRPr lang="en-US" altLang="zh-CN" sz="1600" dirty="0" smtClean="0">
              <a:solidFill>
                <a:srgbClr val="000000"/>
              </a:solidFill>
              <a:latin typeface="微软雅黑" panose="020B0503020204020204" pitchFamily="34" charset="-122"/>
              <a:ea typeface="微软雅黑" panose="020B0503020204020204" pitchFamily="34" charset="-122"/>
              <a:sym typeface="Arial" panose="020B0604020202020204" pitchFamily="34" charset="0"/>
            </a:endParaRPr>
          </a:p>
          <a:p>
            <a:pPr marL="173355" indent="-173355" algn="l" eaLnBrk="0" hangingPunct="0">
              <a:lnSpc>
                <a:spcPct val="120000"/>
              </a:lnSpc>
              <a:buSzPct val="100000"/>
            </a:pPr>
            <a:r>
              <a:rPr lang="en-US" altLang="zh-CN" sz="1600" dirty="0" smtClean="0">
                <a:solidFill>
                  <a:srgbClr val="000000"/>
                </a:solidFill>
                <a:latin typeface="微软雅黑" panose="020B0503020204020204" pitchFamily="34" charset="-122"/>
                <a:ea typeface="微软雅黑" panose="020B0503020204020204" pitchFamily="34" charset="-122"/>
                <a:sym typeface="Arial" panose="020B0604020202020204" pitchFamily="34" charset="0"/>
              </a:rPr>
              <a:t>    </a:t>
            </a:r>
            <a:r>
              <a:rPr lang="zh-CN" altLang="en-US" sz="1600" dirty="0" smtClean="0">
                <a:solidFill>
                  <a:srgbClr val="000000"/>
                </a:solidFill>
                <a:latin typeface="微软雅黑" panose="020B0503020204020204" pitchFamily="34" charset="-122"/>
                <a:ea typeface="微软雅黑" panose="020B0503020204020204" pitchFamily="34" charset="-122"/>
                <a:sym typeface="Arial" panose="020B0604020202020204" pitchFamily="34" charset="0"/>
              </a:rPr>
              <a:t>较高的；若相同,则按扣款顺序</a:t>
            </a:r>
            <a:endParaRPr lang="zh-CN" altLang="en-US" sz="1600" dirty="0">
              <a:solidFill>
                <a:srgbClr val="000000"/>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124951" name="AutoShape 9"/>
          <p:cNvSpPr/>
          <p:nvPr/>
        </p:nvSpPr>
        <p:spPr>
          <a:xfrm>
            <a:off x="3986530" y="4281488"/>
            <a:ext cx="755650" cy="504825"/>
          </a:xfrm>
          <a:prstGeom prst="notchedRightArrow">
            <a:avLst>
              <a:gd name="adj1" fmla="val 50000"/>
              <a:gd name="adj2" fmla="val 37407"/>
            </a:avLst>
          </a:prstGeom>
          <a:gradFill rotWithShape="1">
            <a:gsLst>
              <a:gs pos="0">
                <a:srgbClr val="FFFFFF"/>
              </a:gs>
              <a:gs pos="100000">
                <a:srgbClr val="C0C0C0"/>
              </a:gs>
            </a:gsLst>
            <a:lin ang="0" scaled="1"/>
            <a:tileRect/>
          </a:gradFill>
          <a:ln w="9525" cap="flat" cmpd="sng">
            <a:solidFill>
              <a:schemeClr val="bg2"/>
            </a:solidFill>
            <a:prstDash val="solid"/>
            <a:miter/>
            <a:headEnd type="none" w="med" len="med"/>
            <a:tailEnd type="none" w="med" len="med"/>
          </a:ln>
        </p:spPr>
        <p:txBody>
          <a:bodyPr wrap="none" lIns="90170" tIns="46990" rIns="90170" bIns="46990" anchor="ctr"/>
          <a:lstStyle/>
          <a:p>
            <a:pPr lvl="0" indent="0" eaLnBrk="0" hangingPunct="0"/>
            <a:endParaRPr lang="zh-CN" altLang="zh-CN" dirty="0">
              <a:solidFill>
                <a:srgbClr val="000000"/>
              </a:solidFill>
              <a:latin typeface="Arial" panose="020B0604020202020204" pitchFamily="34" charset="0"/>
              <a:ea typeface="华文细黑" panose="02010600040101010101" pitchFamily="2" charset="-122"/>
              <a:sym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1190" y="1276350"/>
            <a:ext cx="4200660" cy="610843"/>
            <a:chOff x="-1587" y="1701800"/>
            <a:chExt cx="5600880" cy="814457"/>
          </a:xfrm>
        </p:grpSpPr>
        <p:sp>
          <p:nvSpPr>
            <p:cNvPr id="7" name="矩形 6"/>
            <p:cNvSpPr/>
            <p:nvPr/>
          </p:nvSpPr>
          <p:spPr>
            <a:xfrm>
              <a:off x="-1587" y="1701800"/>
              <a:ext cx="2185987" cy="7874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latin typeface="微软雅黑" panose="020B0503020204020204" pitchFamily="34" charset="-122"/>
                <a:ea typeface="微软雅黑" panose="020B0503020204020204" pitchFamily="34" charset="-122"/>
              </a:endParaRPr>
            </a:p>
          </p:txBody>
        </p:sp>
        <p:sp>
          <p:nvSpPr>
            <p:cNvPr id="8" name="文本框 7"/>
            <p:cNvSpPr txBox="1"/>
            <p:nvPr/>
          </p:nvSpPr>
          <p:spPr>
            <a:xfrm>
              <a:off x="2489266" y="1741557"/>
              <a:ext cx="3110027" cy="774700"/>
            </a:xfrm>
            <a:prstGeom prst="rect">
              <a:avLst/>
            </a:prstGeom>
            <a:noFill/>
          </p:spPr>
          <p:txBody>
            <a:bodyPr wrap="square" rtlCol="0">
              <a:spAutoFit/>
            </a:bodyPr>
            <a:lstStyle/>
            <a:p>
              <a:r>
                <a:rPr lang="zh-CN" altLang="zh-CN" sz="3000" b="1" dirty="0" smtClean="0">
                  <a:solidFill>
                    <a:schemeClr val="tx1">
                      <a:lumMod val="65000"/>
                      <a:lumOff val="35000"/>
                    </a:schemeClr>
                  </a:solidFill>
                  <a:latin typeface="微软雅黑" panose="020B0503020204020204" pitchFamily="34" charset="-122"/>
                  <a:ea typeface="微软雅黑" panose="020B0503020204020204" pitchFamily="34" charset="-122"/>
                </a:rPr>
                <a:t>第四章</a:t>
              </a:r>
              <a:endParaRPr lang="zh-CN" altLang="zh-CN" sz="3000" b="1" dirty="0" smtClean="0">
                <a:solidFill>
                  <a:schemeClr val="tx1">
                    <a:lumMod val="65000"/>
                    <a:lumOff val="35000"/>
                  </a:schemeClr>
                </a:solidFill>
                <a:latin typeface="微软雅黑" panose="020B0503020204020204" pitchFamily="34" charset="-122"/>
                <a:ea typeface="微软雅黑" panose="020B0503020204020204" pitchFamily="34" charset="-122"/>
              </a:endParaRPr>
            </a:p>
          </p:txBody>
        </p:sp>
      </p:grpSp>
      <p:grpSp>
        <p:nvGrpSpPr>
          <p:cNvPr id="3" name="组合 2"/>
          <p:cNvGrpSpPr/>
          <p:nvPr/>
        </p:nvGrpSpPr>
        <p:grpSpPr>
          <a:xfrm>
            <a:off x="4051935" y="1400175"/>
            <a:ext cx="3939540" cy="2548890"/>
            <a:chOff x="6477000" y="1866900"/>
            <a:chExt cx="4178300" cy="3398667"/>
          </a:xfrm>
        </p:grpSpPr>
        <p:grpSp>
          <p:nvGrpSpPr>
            <p:cNvPr id="23" name="组合 22"/>
            <p:cNvGrpSpPr/>
            <p:nvPr/>
          </p:nvGrpSpPr>
          <p:grpSpPr>
            <a:xfrm>
              <a:off x="6477000" y="1866900"/>
              <a:ext cx="1524000" cy="2067083"/>
              <a:chOff x="6477000" y="850900"/>
              <a:chExt cx="1524000" cy="3759200"/>
            </a:xfrm>
          </p:grpSpPr>
          <p:cxnSp>
            <p:nvCxnSpPr>
              <p:cNvPr id="18" name="直接连接符 17"/>
              <p:cNvCxnSpPr/>
              <p:nvPr/>
            </p:nvCxnSpPr>
            <p:spPr>
              <a:xfrm>
                <a:off x="6477000" y="850900"/>
                <a:ext cx="1524000" cy="0"/>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 name="直接连接符 19"/>
              <p:cNvCxnSpPr/>
              <p:nvPr/>
            </p:nvCxnSpPr>
            <p:spPr>
              <a:xfrm>
                <a:off x="6477000" y="850900"/>
                <a:ext cx="0" cy="3759200"/>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24" name="组合 23"/>
            <p:cNvGrpSpPr/>
            <p:nvPr/>
          </p:nvGrpSpPr>
          <p:grpSpPr>
            <a:xfrm>
              <a:off x="9131300" y="3149600"/>
              <a:ext cx="1524000" cy="2115967"/>
              <a:chOff x="9131300" y="2222500"/>
              <a:chExt cx="1524000" cy="3759200"/>
            </a:xfrm>
          </p:grpSpPr>
          <p:cxnSp>
            <p:nvCxnSpPr>
              <p:cNvPr id="21" name="直接连接符 20"/>
              <p:cNvCxnSpPr/>
              <p:nvPr/>
            </p:nvCxnSpPr>
            <p:spPr>
              <a:xfrm>
                <a:off x="9131300" y="5981700"/>
                <a:ext cx="1524000" cy="0"/>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2" name="直接连接符 21"/>
              <p:cNvCxnSpPr/>
              <p:nvPr/>
            </p:nvCxnSpPr>
            <p:spPr>
              <a:xfrm>
                <a:off x="10655300" y="2222500"/>
                <a:ext cx="0" cy="3759200"/>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grpSp>
      <p:sp>
        <p:nvSpPr>
          <p:cNvPr id="17" name="矩形 16"/>
          <p:cNvSpPr/>
          <p:nvPr/>
        </p:nvSpPr>
        <p:spPr>
          <a:xfrm>
            <a:off x="4461510" y="2362325"/>
            <a:ext cx="3268980" cy="531495"/>
          </a:xfrm>
          <a:prstGeom prst="rect">
            <a:avLst/>
          </a:prstGeom>
        </p:spPr>
        <p:txBody>
          <a:bodyPr wrap="none">
            <a:spAutoFit/>
          </a:bodyPr>
          <a:lstStyle/>
          <a:p>
            <a:pPr algn="ctr"/>
            <a:r>
              <a:rPr lang="zh-CN" altLang="en-US" sz="2700" dirty="0">
                <a:solidFill>
                  <a:schemeClr val="tx1">
                    <a:lumMod val="65000"/>
                    <a:lumOff val="35000"/>
                  </a:schemeClr>
                </a:solidFill>
                <a:latin typeface="微软雅黑" panose="020B0503020204020204" pitchFamily="34" charset="-122"/>
                <a:ea typeface="微软雅黑" panose="020B0503020204020204" pitchFamily="34" charset="-122"/>
              </a:rPr>
              <a:t>登记托管、</a:t>
            </a:r>
            <a:r>
              <a:rPr lang="zh-CN" altLang="en-US" sz="2700" dirty="0">
                <a:solidFill>
                  <a:schemeClr val="tx1">
                    <a:lumMod val="65000"/>
                    <a:lumOff val="35000"/>
                  </a:schemeClr>
                </a:solidFill>
                <a:latin typeface="微软雅黑" panose="020B0503020204020204" pitchFamily="34" charset="-122"/>
                <a:ea typeface="微软雅黑" panose="020B0503020204020204" pitchFamily="34" charset="-122"/>
                <a:sym typeface="+mn-ea"/>
              </a:rPr>
              <a:t>清算结算</a:t>
            </a:r>
            <a:endParaRPr lang="zh-CN" altLang="en-US" sz="2700"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par>
                                <p:cTn id="8" presetID="16" presetClass="entr" presetSubtype="37" fill="hold" nodeType="withEffect">
                                  <p:stCondLst>
                                    <p:cond delay="1000"/>
                                  </p:stCondLst>
                                  <p:childTnLst>
                                    <p:set>
                                      <p:cBhvr>
                                        <p:cTn id="9" dur="1" fill="hold">
                                          <p:stCondLst>
                                            <p:cond delay="0"/>
                                          </p:stCondLst>
                                        </p:cTn>
                                        <p:tgtEl>
                                          <p:spTgt spid="3"/>
                                        </p:tgtEl>
                                        <p:attrNameLst>
                                          <p:attrName>style.visibility</p:attrName>
                                        </p:attrNameLst>
                                      </p:cBhvr>
                                      <p:to>
                                        <p:strVal val="visible"/>
                                      </p:to>
                                    </p:set>
                                    <p:animEffect transition="in" filter="barn(outVertical)">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4689" name="组合 15"/>
          <p:cNvGrpSpPr/>
          <p:nvPr/>
        </p:nvGrpSpPr>
        <p:grpSpPr>
          <a:xfrm>
            <a:off x="12700" y="461963"/>
            <a:ext cx="3140075" cy="384175"/>
            <a:chOff x="21" y="968"/>
            <a:chExt cx="4944" cy="606"/>
          </a:xfrm>
        </p:grpSpPr>
        <p:grpSp>
          <p:nvGrpSpPr>
            <p:cNvPr id="114690" name="组合 40"/>
            <p:cNvGrpSpPr/>
            <p:nvPr/>
          </p:nvGrpSpPr>
          <p:grpSpPr>
            <a:xfrm>
              <a:off x="21" y="1033"/>
              <a:ext cx="1091" cy="415"/>
              <a:chOff x="3588469" y="123478"/>
              <a:chExt cx="1964109" cy="892522"/>
            </a:xfrm>
          </p:grpSpPr>
          <p:cxnSp>
            <p:nvCxnSpPr>
              <p:cNvPr id="42" name="直接连接符 41"/>
              <p:cNvCxnSpPr/>
              <p:nvPr/>
            </p:nvCxnSpPr>
            <p:spPr>
              <a:xfrm>
                <a:off x="3588469" y="123478"/>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69" name="直接连接符 68"/>
              <p:cNvCxnSpPr/>
              <p:nvPr/>
            </p:nvCxnSpPr>
            <p:spPr>
              <a:xfrm>
                <a:off x="3594100" y="254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0" name="直接连接符 69"/>
              <p:cNvCxnSpPr/>
              <p:nvPr/>
            </p:nvCxnSpPr>
            <p:spPr>
              <a:xfrm>
                <a:off x="3594100" y="381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1" name="直接连接符 70"/>
              <p:cNvCxnSpPr/>
              <p:nvPr/>
            </p:nvCxnSpPr>
            <p:spPr>
              <a:xfrm>
                <a:off x="3594100" y="508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2" name="直接连接符 71"/>
              <p:cNvCxnSpPr/>
              <p:nvPr/>
            </p:nvCxnSpPr>
            <p:spPr>
              <a:xfrm>
                <a:off x="3594100" y="635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3" name="直接连接符 72"/>
              <p:cNvCxnSpPr/>
              <p:nvPr/>
            </p:nvCxnSpPr>
            <p:spPr>
              <a:xfrm>
                <a:off x="3594100" y="762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4" name="直接连接符 73"/>
              <p:cNvCxnSpPr/>
              <p:nvPr/>
            </p:nvCxnSpPr>
            <p:spPr>
              <a:xfrm>
                <a:off x="3594100" y="889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5" name="直接连接符 74"/>
              <p:cNvCxnSpPr/>
              <p:nvPr/>
            </p:nvCxnSpPr>
            <p:spPr>
              <a:xfrm>
                <a:off x="3594100" y="1016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sp>
          <p:nvSpPr>
            <p:cNvPr id="114699" name="矩形 19"/>
            <p:cNvSpPr/>
            <p:nvPr/>
          </p:nvSpPr>
          <p:spPr>
            <a:xfrm>
              <a:off x="1109" y="968"/>
              <a:ext cx="3856" cy="606"/>
            </a:xfrm>
            <a:prstGeom prst="rect">
              <a:avLst/>
            </a:prstGeom>
            <a:noFill/>
            <a:ln w="9525">
              <a:noFill/>
            </a:ln>
          </p:spPr>
          <p:txBody>
            <a:bodyPr wrap="square" anchor="t">
              <a:spAutoFit/>
            </a:bodyPr>
            <a:lstStyle/>
            <a:p>
              <a:pPr lvl="0" indent="0" eaLnBrk="0" hangingPunct="0"/>
              <a:r>
                <a:rPr lang="en-US" altLang="zh-CN" b="1" dirty="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1.</a:t>
              </a:r>
              <a:r>
                <a:rPr lang="zh-CN" altLang="en-US" b="1" dirty="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登记托管的定义</a:t>
              </a:r>
              <a:endParaRPr lang="zh-CN" altLang="en-US" dirty="0">
                <a:solidFill>
                  <a:srgbClr val="7F7F7F"/>
                </a:solidFill>
                <a:latin typeface="微软雅黑" panose="020B0503020204020204" pitchFamily="34" charset="-122"/>
                <a:ea typeface="微软雅黑" panose="020B0503020204020204" pitchFamily="34" charset="-122"/>
              </a:endParaRPr>
            </a:p>
          </p:txBody>
        </p:sp>
      </p:grpSp>
      <p:sp>
        <p:nvSpPr>
          <p:cNvPr id="114700" name="Text Box 86"/>
          <p:cNvSpPr/>
          <p:nvPr/>
        </p:nvSpPr>
        <p:spPr>
          <a:xfrm>
            <a:off x="1319213" y="2665413"/>
            <a:ext cx="1147762" cy="365125"/>
          </a:xfrm>
          <a:prstGeom prst="rect">
            <a:avLst/>
          </a:prstGeom>
          <a:noFill/>
          <a:ln w="9525">
            <a:noFill/>
          </a:ln>
        </p:spPr>
        <p:txBody>
          <a:bodyPr anchor="t">
            <a:spAutoFit/>
          </a:bodyPr>
          <a:lstStyle/>
          <a:p>
            <a:pPr lvl="0" indent="0" algn="ctr" eaLnBrk="0" hangingPunct="0"/>
            <a:endParaRPr lang="zh-CN" altLang="en-US" dirty="0">
              <a:latin typeface="Calibri" panose="020F0502020204030204" charset="0"/>
              <a:ea typeface="宋体" panose="02010600030101010101" pitchFamily="2" charset="-122"/>
            </a:endParaRPr>
          </a:p>
        </p:txBody>
      </p:sp>
      <p:sp>
        <p:nvSpPr>
          <p:cNvPr id="114701" name="Text Box 87"/>
          <p:cNvSpPr/>
          <p:nvPr/>
        </p:nvSpPr>
        <p:spPr>
          <a:xfrm>
            <a:off x="2516188" y="2552700"/>
            <a:ext cx="5545137" cy="366713"/>
          </a:xfrm>
          <a:prstGeom prst="rect">
            <a:avLst/>
          </a:prstGeom>
          <a:noFill/>
          <a:ln w="9525">
            <a:noFill/>
          </a:ln>
        </p:spPr>
        <p:txBody>
          <a:bodyPr anchor="t">
            <a:spAutoFit/>
          </a:bodyPr>
          <a:lstStyle/>
          <a:p>
            <a:pPr lvl="0" indent="0"/>
            <a:endParaRPr lang="zh-CN" altLang="en-US" dirty="0">
              <a:latin typeface="Calibri" panose="020F0502020204030204" charset="0"/>
              <a:ea typeface="宋体" panose="02010600030101010101" pitchFamily="2" charset="-122"/>
            </a:endParaRPr>
          </a:p>
        </p:txBody>
      </p:sp>
      <p:sp>
        <p:nvSpPr>
          <p:cNvPr id="114702" name="Text Box 86"/>
          <p:cNvSpPr/>
          <p:nvPr/>
        </p:nvSpPr>
        <p:spPr>
          <a:xfrm>
            <a:off x="1341438" y="4249738"/>
            <a:ext cx="5356225" cy="365125"/>
          </a:xfrm>
          <a:prstGeom prst="rect">
            <a:avLst/>
          </a:prstGeom>
          <a:noFill/>
          <a:ln w="9525">
            <a:noFill/>
          </a:ln>
        </p:spPr>
        <p:txBody>
          <a:bodyPr anchor="t">
            <a:spAutoFit/>
          </a:bodyPr>
          <a:lstStyle/>
          <a:p>
            <a:pPr lvl="0" indent="0" algn="ctr" eaLnBrk="0" hangingPunct="0"/>
            <a:endParaRPr lang="zh-CN" altLang="en-US" b="1" dirty="0">
              <a:solidFill>
                <a:srgbClr val="000000"/>
              </a:solidFill>
              <a:latin typeface="Calibri" panose="020F0502020204030204" charset="0"/>
              <a:ea typeface="宋体" panose="02010600030101010101" pitchFamily="2" charset="-122"/>
              <a:sym typeface="微软雅黑" panose="020B0503020204020204" pitchFamily="34" charset="-122"/>
            </a:endParaRPr>
          </a:p>
        </p:txBody>
      </p:sp>
      <p:sp>
        <p:nvSpPr>
          <p:cNvPr id="114703" name="文本框 9235"/>
          <p:cNvSpPr txBox="1"/>
          <p:nvPr/>
        </p:nvSpPr>
        <p:spPr>
          <a:xfrm>
            <a:off x="931863" y="2667000"/>
            <a:ext cx="7326312" cy="1371600"/>
          </a:xfrm>
          <a:prstGeom prst="rect">
            <a:avLst/>
          </a:prstGeom>
          <a:noFill/>
          <a:ln w="9525">
            <a:noFill/>
          </a:ln>
        </p:spPr>
        <p:txBody>
          <a:bodyPr anchor="t">
            <a:spAutoFit/>
          </a:bodyPr>
          <a:lstStyle/>
          <a:p>
            <a:pPr lvl="0" indent="0" eaLnBrk="0" hangingPunct="0">
              <a:lnSpc>
                <a:spcPct val="150000"/>
              </a:lnSpc>
              <a:buFont typeface="Wingdings" panose="05000000000000000000" pitchFamily="2" charset="2"/>
              <a:buChar char="p"/>
            </a:pPr>
            <a:r>
              <a:rPr lang="zh-CN" altLang="en-US" sz="2000" b="1" dirty="0">
                <a:solidFill>
                  <a:srgbClr val="002060"/>
                </a:solidFill>
                <a:latin typeface="微软雅黑" panose="020B0503020204020204" pitchFamily="34" charset="-122"/>
                <a:ea typeface="微软雅黑" panose="020B0503020204020204" pitchFamily="34" charset="-122"/>
                <a:sym typeface="Calibri" panose="020F0502020204030204" charset="0"/>
              </a:rPr>
              <a:t>  托管         </a:t>
            </a:r>
            <a:endParaRPr lang="zh-CN" altLang="en-US" sz="2000" b="1" dirty="0">
              <a:solidFill>
                <a:srgbClr val="002060"/>
              </a:solidFill>
              <a:latin typeface="微软雅黑" panose="020B0503020204020204" pitchFamily="34" charset="-122"/>
              <a:ea typeface="微软雅黑" panose="020B0503020204020204" pitchFamily="34" charset="-122"/>
              <a:sym typeface="Calibri" panose="020F0502020204030204" charset="0"/>
            </a:endParaRPr>
          </a:p>
          <a:p>
            <a:pPr lvl="0" algn="l" eaLnBrk="0" hangingPunct="0">
              <a:lnSpc>
                <a:spcPct val="150000"/>
              </a:lnSpc>
            </a:pP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票据托管是指票据市场基础设施根据票据权利人委托对其持有票据的相关权益进行管理和维护的行为。</a:t>
            </a:r>
            <a:endParaRPr lang="zh-CN" altLang="en-US" dirty="0">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14704" name="文本框 9236"/>
          <p:cNvSpPr txBox="1"/>
          <p:nvPr/>
        </p:nvSpPr>
        <p:spPr>
          <a:xfrm>
            <a:off x="895350" y="1023938"/>
            <a:ext cx="7351713" cy="1371600"/>
          </a:xfrm>
          <a:prstGeom prst="rect">
            <a:avLst/>
          </a:prstGeom>
          <a:noFill/>
          <a:ln w="9525">
            <a:noFill/>
          </a:ln>
        </p:spPr>
        <p:txBody>
          <a:bodyPr wrap="square" anchor="t">
            <a:spAutoFit/>
          </a:bodyPr>
          <a:lstStyle/>
          <a:p>
            <a:pPr lvl="0" indent="0" eaLnBrk="0" hangingPunct="0">
              <a:lnSpc>
                <a:spcPct val="150000"/>
              </a:lnSpc>
              <a:buFont typeface="Wingdings" panose="05000000000000000000" pitchFamily="2" charset="2"/>
              <a:buChar char="p"/>
            </a:pPr>
            <a:r>
              <a:rPr lang="zh-CN" altLang="en-US" sz="2000" b="1" dirty="0">
                <a:solidFill>
                  <a:srgbClr val="002060"/>
                </a:solidFill>
                <a:latin typeface="微软雅黑" panose="020B0503020204020204" pitchFamily="34" charset="-122"/>
                <a:ea typeface="微软雅黑" panose="020B0503020204020204" pitchFamily="34" charset="-122"/>
                <a:sym typeface="Calibri" panose="020F0502020204030204" charset="0"/>
              </a:rPr>
              <a:t>  登记  </a:t>
            </a:r>
            <a:endParaRPr lang="zh-CN" altLang="en-US" sz="2000" b="1" dirty="0">
              <a:solidFill>
                <a:srgbClr val="002060"/>
              </a:solidFill>
              <a:latin typeface="微软雅黑" panose="020B0503020204020204" pitchFamily="34" charset="-122"/>
              <a:ea typeface="微软雅黑" panose="020B0503020204020204" pitchFamily="34" charset="-122"/>
              <a:sym typeface="Calibri" panose="020F0502020204030204" charset="0"/>
            </a:endParaRPr>
          </a:p>
          <a:p>
            <a:pPr lvl="0" indent="0" eaLnBrk="0" hangingPunct="0">
              <a:lnSpc>
                <a:spcPct val="150000"/>
              </a:lnSpc>
            </a:pPr>
            <a:r>
              <a:rPr lang="zh-CN" altLang="en-US" dirty="0">
                <a:latin typeface="微软雅黑" panose="020B0503020204020204" pitchFamily="34" charset="-122"/>
                <a:ea typeface="微软雅黑" panose="020B0503020204020204" pitchFamily="34" charset="-122"/>
                <a:sym typeface="微软雅黑" panose="020B0503020204020204" pitchFamily="34" charset="-122"/>
              </a:rPr>
              <a:t>票据登记是指金融机构将票据权属在票据市场基础设施电子簿记系统予以记载的行为。</a:t>
            </a:r>
            <a:endParaRPr lang="zh-CN" altLang="en-US" dirty="0">
              <a:latin typeface="Calibri" panose="020F0502020204030204" charset="0"/>
              <a:ea typeface="宋体" panose="02010600030101010101" pitchFamily="2" charset="-122"/>
            </a:endParaRPr>
          </a:p>
        </p:txBody>
      </p:sp>
    </p:spTree>
  </p:cSld>
  <p:clrMapOvr>
    <a:masterClrMapping/>
  </p:clrMapOvr>
  <p:transition spd="slow"/>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组合 15"/>
          <p:cNvGrpSpPr/>
          <p:nvPr/>
        </p:nvGrpSpPr>
        <p:grpSpPr>
          <a:xfrm>
            <a:off x="13335" y="461645"/>
            <a:ext cx="3766820" cy="384810"/>
            <a:chOff x="21" y="968"/>
            <a:chExt cx="5932" cy="606"/>
          </a:xfrm>
        </p:grpSpPr>
        <p:grpSp>
          <p:nvGrpSpPr>
            <p:cNvPr id="41" name="组合 40"/>
            <p:cNvGrpSpPr/>
            <p:nvPr/>
          </p:nvGrpSpPr>
          <p:grpSpPr>
            <a:xfrm>
              <a:off x="21" y="1033"/>
              <a:ext cx="1091" cy="415"/>
              <a:chOff x="3588469" y="123478"/>
              <a:chExt cx="1964109" cy="892522"/>
            </a:xfrm>
          </p:grpSpPr>
          <p:cxnSp>
            <p:nvCxnSpPr>
              <p:cNvPr id="42" name="直接连接符 41"/>
              <p:cNvCxnSpPr/>
              <p:nvPr/>
            </p:nvCxnSpPr>
            <p:spPr>
              <a:xfrm>
                <a:off x="3588469" y="123478"/>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69" name="直接连接符 68"/>
              <p:cNvCxnSpPr/>
              <p:nvPr/>
            </p:nvCxnSpPr>
            <p:spPr>
              <a:xfrm>
                <a:off x="3594100" y="254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0" name="直接连接符 69"/>
              <p:cNvCxnSpPr/>
              <p:nvPr/>
            </p:nvCxnSpPr>
            <p:spPr>
              <a:xfrm>
                <a:off x="3594100" y="381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1" name="直接连接符 70"/>
              <p:cNvCxnSpPr/>
              <p:nvPr/>
            </p:nvCxnSpPr>
            <p:spPr>
              <a:xfrm>
                <a:off x="3594100" y="508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2" name="直接连接符 71"/>
              <p:cNvCxnSpPr/>
              <p:nvPr/>
            </p:nvCxnSpPr>
            <p:spPr>
              <a:xfrm>
                <a:off x="3594100" y="635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3" name="直接连接符 72"/>
              <p:cNvCxnSpPr/>
              <p:nvPr/>
            </p:nvCxnSpPr>
            <p:spPr>
              <a:xfrm>
                <a:off x="3594100" y="762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4" name="直接连接符 73"/>
              <p:cNvCxnSpPr/>
              <p:nvPr/>
            </p:nvCxnSpPr>
            <p:spPr>
              <a:xfrm>
                <a:off x="3594100" y="889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5" name="直接连接符 74"/>
              <p:cNvCxnSpPr/>
              <p:nvPr/>
            </p:nvCxnSpPr>
            <p:spPr>
              <a:xfrm>
                <a:off x="3594100" y="1016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sp>
          <p:nvSpPr>
            <p:cNvPr id="20" name="矩形 19"/>
            <p:cNvSpPr/>
            <p:nvPr/>
          </p:nvSpPr>
          <p:spPr>
            <a:xfrm>
              <a:off x="1109" y="968"/>
              <a:ext cx="4844" cy="606"/>
            </a:xfrm>
            <a:prstGeom prst="rect">
              <a:avLst/>
            </a:prstGeom>
          </p:spPr>
          <p:txBody>
            <a:bodyPr wrap="square">
              <a:spAutoFit/>
            </a:bodyPr>
            <a:lstStyle/>
            <a:p>
              <a:pPr lvl="0" indent="0" eaLnBrk="0" hangingPunct="0"/>
              <a:r>
                <a:rPr lang="en-US" altLang="zh-CN" b="1" dirty="0" smtClean="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2.</a:t>
              </a:r>
              <a:r>
                <a:rPr lang="zh-CN" altLang="en-US" b="1" dirty="0" smtClean="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票据托管账户</a:t>
              </a:r>
              <a:endParaRPr lang="zh-CN" altLang="en-US" dirty="0">
                <a:solidFill>
                  <a:schemeClr val="bg1">
                    <a:lumMod val="50000"/>
                  </a:schemeClr>
                </a:solidFill>
                <a:latin typeface="微软雅黑" panose="020B0503020204020204" pitchFamily="34" charset="-122"/>
                <a:ea typeface="微软雅黑" panose="020B0503020204020204" pitchFamily="34" charset="-122"/>
              </a:endParaRPr>
            </a:p>
          </p:txBody>
        </p:sp>
      </p:grpSp>
      <p:sp>
        <p:nvSpPr>
          <p:cNvPr id="2" name="矩形 10241"/>
          <p:cNvSpPr/>
          <p:nvPr/>
        </p:nvSpPr>
        <p:spPr>
          <a:xfrm>
            <a:off x="2300605" y="984250"/>
            <a:ext cx="6177280" cy="3968750"/>
          </a:xfrm>
          <a:prstGeom prst="rect">
            <a:avLst/>
          </a:prstGeom>
          <a:solidFill>
            <a:schemeClr val="bg2"/>
          </a:solidFill>
          <a:ln w="9525" cap="flat" cmpd="sng">
            <a:solidFill>
              <a:schemeClr val="tx1"/>
            </a:solidFill>
            <a:prstDash val="solid"/>
            <a:miter/>
            <a:headEnd type="none" w="med" len="med"/>
            <a:tailEnd type="none" w="med" len="med"/>
          </a:ln>
        </p:spPr>
        <p:txBody>
          <a:bodyPr anchor="t"/>
          <a:lstStyle/>
          <a:p>
            <a:pPr marL="0" indent="0" algn="l" fontAlgn="auto">
              <a:lnSpc>
                <a:spcPct val="140000"/>
              </a:lnSpc>
            </a:pPr>
            <a:r>
              <a:rPr lang="zh-CN" altLang="en-US" dirty="0">
                <a:latin typeface="微软雅黑 Light" panose="020B0502040204020203" pitchFamily="34" charset="-122"/>
                <a:ea typeface="微软雅黑 Light" panose="020B0502040204020203" pitchFamily="34" charset="-122"/>
                <a:cs typeface="仿宋" panose="02010609060101010101" pitchFamily="49" charset="-122"/>
                <a:sym typeface="+mn-ea"/>
              </a:rPr>
              <a:t>票据托管账户分设以下三个科目：</a:t>
            </a:r>
            <a:endParaRPr lang="zh-CN" altLang="en-US" b="0" u="none" dirty="0">
              <a:latin typeface="微软雅黑 Light" panose="020B0502040204020203" pitchFamily="34" charset="-122"/>
              <a:ea typeface="微软雅黑 Light" panose="020B0502040204020203" pitchFamily="34" charset="-122"/>
              <a:cs typeface="仿宋" panose="02010609060101010101" pitchFamily="49" charset="-122"/>
            </a:endParaRPr>
          </a:p>
          <a:p>
            <a:pPr marL="0" lvl="0" indent="0" algn="l" eaLnBrk="0" fontAlgn="auto" hangingPunct="0">
              <a:lnSpc>
                <a:spcPct val="140000"/>
              </a:lnSpc>
            </a:pPr>
            <a:r>
              <a:rPr lang="zh-CN" altLang="en-US" dirty="0">
                <a:latin typeface="微软雅黑 Light" panose="020B0502040204020203" pitchFamily="34" charset="-122"/>
                <a:ea typeface="微软雅黑 Light" panose="020B0502040204020203" pitchFamily="34" charset="-122"/>
                <a:cs typeface="仿宋" panose="02010609060101010101" pitchFamily="49" charset="-122"/>
                <a:sym typeface="+mn-ea"/>
              </a:rPr>
              <a:t>（一）可用。用于记载系统参与者当前持有的、能够依法依规开展交易、质押、保证、提示付款及追偿等业务行为的票据余额及变动情况。</a:t>
            </a:r>
            <a:endParaRPr lang="zh-CN" altLang="en-US" b="0" u="none" dirty="0">
              <a:latin typeface="微软雅黑 Light" panose="020B0502040204020203" pitchFamily="34" charset="-122"/>
              <a:ea typeface="微软雅黑 Light" panose="020B0502040204020203" pitchFamily="34" charset="-122"/>
              <a:cs typeface="仿宋" panose="02010609060101010101" pitchFamily="49" charset="-122"/>
            </a:endParaRPr>
          </a:p>
          <a:p>
            <a:pPr marL="0" lvl="0" indent="0" algn="l" eaLnBrk="0" fontAlgn="auto" hangingPunct="0">
              <a:lnSpc>
                <a:spcPct val="140000"/>
              </a:lnSpc>
            </a:pPr>
            <a:r>
              <a:rPr lang="zh-CN" altLang="en-US" dirty="0">
                <a:latin typeface="微软雅黑 Light" panose="020B0502040204020203" pitchFamily="34" charset="-122"/>
                <a:ea typeface="微软雅黑 Light" panose="020B0502040204020203" pitchFamily="34" charset="-122"/>
                <a:cs typeface="仿宋" panose="02010609060101010101" pitchFamily="49" charset="-122"/>
                <a:sym typeface="+mn-ea"/>
              </a:rPr>
              <a:t>（二）质押。用于记载系统参与者作为出质人，当前持有并已质押的票据余额及变动情况，不包括用于质押式回购交易等的出质票据。</a:t>
            </a:r>
            <a:endParaRPr lang="zh-CN" altLang="en-US" b="0" u="none" dirty="0">
              <a:latin typeface="微软雅黑 Light" panose="020B0502040204020203" pitchFamily="34" charset="-122"/>
              <a:ea typeface="微软雅黑 Light" panose="020B0502040204020203" pitchFamily="34" charset="-122"/>
              <a:cs typeface="仿宋" panose="02010609060101010101" pitchFamily="49" charset="-122"/>
            </a:endParaRPr>
          </a:p>
          <a:p>
            <a:pPr marL="0" lvl="0" indent="0" algn="l" eaLnBrk="0" fontAlgn="auto" hangingPunct="0">
              <a:lnSpc>
                <a:spcPct val="140000"/>
              </a:lnSpc>
            </a:pPr>
            <a:r>
              <a:rPr lang="zh-CN" altLang="en-US" dirty="0">
                <a:latin typeface="微软雅黑 Light" panose="020B0502040204020203" pitchFamily="34" charset="-122"/>
                <a:ea typeface="微软雅黑 Light" panose="020B0502040204020203" pitchFamily="34" charset="-122"/>
                <a:cs typeface="仿宋" panose="02010609060101010101" pitchFamily="49" charset="-122"/>
                <a:sym typeface="+mn-ea"/>
              </a:rPr>
              <a:t>（三）质押式回购待赎回。用于记载系统参与者作为质押式回购交易等正回购方，当前持有且未赎回的票据余额及变动情况。</a:t>
            </a:r>
            <a:endParaRPr lang="zh-CN" altLang="en-US" b="1" dirty="0">
              <a:latin typeface="微软雅黑" panose="020B0503020204020204" pitchFamily="34" charset="-122"/>
              <a:ea typeface="微软雅黑" panose="020B0503020204020204" pitchFamily="34" charset="-122"/>
            </a:endParaRPr>
          </a:p>
        </p:txBody>
      </p:sp>
      <p:sp>
        <p:nvSpPr>
          <p:cNvPr id="10255" name="TextBox 18"/>
          <p:cNvSpPr/>
          <p:nvPr/>
        </p:nvSpPr>
        <p:spPr>
          <a:xfrm>
            <a:off x="1485900" y="1410335"/>
            <a:ext cx="639763" cy="365125"/>
          </a:xfrm>
          <a:prstGeom prst="rect">
            <a:avLst/>
          </a:prstGeom>
          <a:noFill/>
          <a:ln w="9525">
            <a:noFill/>
          </a:ln>
        </p:spPr>
        <p:txBody>
          <a:bodyPr wrap="none" anchor="t">
            <a:spAutoFit/>
          </a:bodyPr>
          <a:lstStyle/>
          <a:p>
            <a:pPr lvl="0" indent="0" algn="ctr" eaLnBrk="0" hangingPunct="0"/>
            <a:r>
              <a:rPr lang="zh-CN" altLang="en-US" b="1" dirty="0">
                <a:solidFill>
                  <a:schemeClr val="bg2"/>
                </a:solidFill>
                <a:latin typeface="Arial" panose="020B0604020202020204" pitchFamily="34" charset="0"/>
                <a:ea typeface="宋体" panose="02010600030101010101" pitchFamily="2" charset="-122"/>
                <a:sym typeface="Arial" panose="020B0604020202020204" pitchFamily="34" charset="0"/>
              </a:rPr>
              <a:t>目标</a:t>
            </a:r>
            <a:endParaRPr lang="zh-CN" altLang="en-US" dirty="0">
              <a:latin typeface="Calibri" panose="020F0502020204030204" charset="0"/>
              <a:ea typeface="宋体" panose="02010600030101010101" pitchFamily="2" charset="-122"/>
            </a:endParaRPr>
          </a:p>
        </p:txBody>
      </p:sp>
      <p:sp>
        <p:nvSpPr>
          <p:cNvPr id="3" name="矩形 10256"/>
          <p:cNvSpPr/>
          <p:nvPr/>
        </p:nvSpPr>
        <p:spPr>
          <a:xfrm>
            <a:off x="360363" y="965835"/>
            <a:ext cx="1939925" cy="4005263"/>
          </a:xfrm>
          <a:prstGeom prst="rect">
            <a:avLst/>
          </a:prstGeom>
          <a:solidFill>
            <a:srgbClr val="006699"/>
          </a:solidFill>
          <a:ln w="9525" cap="flat" cmpd="sng">
            <a:solidFill>
              <a:schemeClr val="tx1"/>
            </a:solidFill>
            <a:prstDash val="solid"/>
            <a:miter/>
            <a:headEnd type="none" w="med" len="med"/>
            <a:tailEnd type="none" w="med" len="med"/>
          </a:ln>
        </p:spPr>
        <p:txBody>
          <a:bodyPr wrap="none" anchor="ctr"/>
          <a:lstStyle/>
          <a:p>
            <a:pPr lvl="0" indent="0" algn="ctr" eaLnBrk="0" hangingPunct="0">
              <a:lnSpc>
                <a:spcPct val="200000"/>
              </a:lnSpc>
            </a:pPr>
            <a:endParaRPr lang="zh-CN" altLang="zh-CN" b="1" dirty="0">
              <a:solidFill>
                <a:schemeClr val="bg1"/>
              </a:solidFill>
              <a:latin typeface="微软雅黑" panose="020B0503020204020204" pitchFamily="34" charset="-122"/>
              <a:ea typeface="微软雅黑" panose="020B0503020204020204" pitchFamily="34" charset="-122"/>
            </a:endParaRPr>
          </a:p>
        </p:txBody>
      </p:sp>
      <p:sp>
        <p:nvSpPr>
          <p:cNvPr id="132107" name="文本框 10257"/>
          <p:cNvSpPr txBox="1"/>
          <p:nvPr/>
        </p:nvSpPr>
        <p:spPr>
          <a:xfrm>
            <a:off x="498158" y="1276668"/>
            <a:ext cx="1665287" cy="3462486"/>
          </a:xfrm>
          <a:prstGeom prst="rect">
            <a:avLst/>
          </a:prstGeom>
          <a:noFill/>
          <a:ln w="9525">
            <a:noFill/>
          </a:ln>
        </p:spPr>
        <p:txBody>
          <a:bodyPr anchor="t">
            <a:spAutoFit/>
          </a:bodyPr>
          <a:lstStyle/>
          <a:p>
            <a:pPr lvl="0" indent="0" algn="just" eaLnBrk="0" hangingPunct="0">
              <a:lnSpc>
                <a:spcPct val="150000"/>
              </a:lnSpc>
            </a:pPr>
            <a:r>
              <a:rPr lang="zh-CN" altLang="en-US" sz="2000" b="1" u="sng" dirty="0">
                <a:solidFill>
                  <a:schemeClr val="bg1"/>
                </a:solidFill>
                <a:latin typeface="微软雅黑" panose="020B0503020204020204" pitchFamily="34" charset="-122"/>
                <a:ea typeface="微软雅黑" panose="020B0503020204020204" pitchFamily="34" charset="-122"/>
                <a:sym typeface="Calibri" panose="020F0502020204030204" charset="0"/>
              </a:rPr>
              <a:t>托管账户：</a:t>
            </a:r>
            <a:endParaRPr lang="en-US" altLang="zh-CN" sz="2000" b="1" u="sng" dirty="0">
              <a:solidFill>
                <a:schemeClr val="bg1"/>
              </a:solidFill>
              <a:latin typeface="微软雅黑" panose="020B0503020204020204" pitchFamily="34" charset="-122"/>
              <a:ea typeface="微软雅黑" panose="020B0503020204020204" pitchFamily="34" charset="-122"/>
              <a:sym typeface="Calibri" panose="020F0502020204030204" charset="0"/>
            </a:endParaRPr>
          </a:p>
          <a:p>
            <a:pPr lvl="0" indent="0" algn="just" eaLnBrk="0" hangingPunct="0">
              <a:lnSpc>
                <a:spcPct val="150000"/>
              </a:lnSpc>
            </a:pPr>
            <a:r>
              <a:rPr lang="zh-CN" altLang="en-US" b="1" dirty="0">
                <a:solidFill>
                  <a:schemeClr val="bg1"/>
                </a:solidFill>
                <a:latin typeface="微软雅黑" panose="020B0503020204020204" pitchFamily="34" charset="-122"/>
                <a:ea typeface="微软雅黑" panose="020B0503020204020204" pitchFamily="34" charset="-122"/>
                <a:sym typeface="Calibri" panose="020F0502020204030204" charset="0"/>
              </a:rPr>
              <a:t>票交所为系统参与者开立的、用以记载其所持票据的余额及变动等情况的电子簿记账户</a:t>
            </a:r>
            <a:endParaRPr lang="zh-CN" altLang="en-US" b="1" dirty="0">
              <a:solidFill>
                <a:schemeClr val="bg1"/>
              </a:solidFill>
              <a:latin typeface="微软雅黑" panose="020B0503020204020204" pitchFamily="34" charset="-122"/>
              <a:ea typeface="微软雅黑" panose="020B0503020204020204" pitchFamily="34" charset="-122"/>
              <a:sym typeface="Calibri" panose="020F0502020204030204" charset="0"/>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组合 15"/>
          <p:cNvGrpSpPr/>
          <p:nvPr/>
        </p:nvGrpSpPr>
        <p:grpSpPr>
          <a:xfrm>
            <a:off x="13335" y="461645"/>
            <a:ext cx="3139440" cy="384810"/>
            <a:chOff x="21" y="968"/>
            <a:chExt cx="4944" cy="606"/>
          </a:xfrm>
        </p:grpSpPr>
        <p:grpSp>
          <p:nvGrpSpPr>
            <p:cNvPr id="41" name="组合 40"/>
            <p:cNvGrpSpPr/>
            <p:nvPr/>
          </p:nvGrpSpPr>
          <p:grpSpPr>
            <a:xfrm>
              <a:off x="21" y="1033"/>
              <a:ext cx="1091" cy="415"/>
              <a:chOff x="3588469" y="123478"/>
              <a:chExt cx="1964109" cy="892522"/>
            </a:xfrm>
          </p:grpSpPr>
          <p:cxnSp>
            <p:nvCxnSpPr>
              <p:cNvPr id="42" name="直接连接符 41"/>
              <p:cNvCxnSpPr/>
              <p:nvPr/>
            </p:nvCxnSpPr>
            <p:spPr>
              <a:xfrm>
                <a:off x="3588469" y="123478"/>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69" name="直接连接符 68"/>
              <p:cNvCxnSpPr/>
              <p:nvPr/>
            </p:nvCxnSpPr>
            <p:spPr>
              <a:xfrm>
                <a:off x="3594100" y="254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0" name="直接连接符 69"/>
              <p:cNvCxnSpPr/>
              <p:nvPr/>
            </p:nvCxnSpPr>
            <p:spPr>
              <a:xfrm>
                <a:off x="3594100" y="381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1" name="直接连接符 70"/>
              <p:cNvCxnSpPr/>
              <p:nvPr/>
            </p:nvCxnSpPr>
            <p:spPr>
              <a:xfrm>
                <a:off x="3594100" y="508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2" name="直接连接符 71"/>
              <p:cNvCxnSpPr/>
              <p:nvPr/>
            </p:nvCxnSpPr>
            <p:spPr>
              <a:xfrm>
                <a:off x="3594100" y="635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3" name="直接连接符 72"/>
              <p:cNvCxnSpPr/>
              <p:nvPr/>
            </p:nvCxnSpPr>
            <p:spPr>
              <a:xfrm>
                <a:off x="3594100" y="762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4" name="直接连接符 73"/>
              <p:cNvCxnSpPr/>
              <p:nvPr/>
            </p:nvCxnSpPr>
            <p:spPr>
              <a:xfrm>
                <a:off x="3594100" y="889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5" name="直接连接符 74"/>
              <p:cNvCxnSpPr/>
              <p:nvPr/>
            </p:nvCxnSpPr>
            <p:spPr>
              <a:xfrm>
                <a:off x="3594100" y="1016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sp>
          <p:nvSpPr>
            <p:cNvPr id="20" name="矩形 19"/>
            <p:cNvSpPr/>
            <p:nvPr/>
          </p:nvSpPr>
          <p:spPr>
            <a:xfrm>
              <a:off x="1109" y="968"/>
              <a:ext cx="3856" cy="606"/>
            </a:xfrm>
            <a:prstGeom prst="rect">
              <a:avLst/>
            </a:prstGeom>
          </p:spPr>
          <p:txBody>
            <a:bodyPr wrap="square">
              <a:spAutoFit/>
            </a:bodyPr>
            <a:lstStyle/>
            <a:p>
              <a:pPr eaLnBrk="0" hangingPunct="0"/>
              <a:r>
                <a:rPr lang="en-US" altLang="zh-CN" b="1" dirty="0" smtClean="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3.</a:t>
              </a:r>
              <a:r>
                <a:rPr lang="zh-CN" altLang="en-US" b="1" dirty="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注销登记</a:t>
              </a:r>
              <a:endParaRPr lang="zh-CN" altLang="en-US" dirty="0">
                <a:solidFill>
                  <a:schemeClr val="bg1">
                    <a:lumMod val="50000"/>
                  </a:schemeClr>
                </a:solidFill>
                <a:latin typeface="微软雅黑" panose="020B0503020204020204" pitchFamily="34" charset="-122"/>
                <a:ea typeface="微软雅黑" panose="020B0503020204020204" pitchFamily="34" charset="-122"/>
              </a:endParaRPr>
            </a:p>
          </p:txBody>
        </p:sp>
      </p:grpSp>
      <p:sp>
        <p:nvSpPr>
          <p:cNvPr id="144391" name="Text Box 87"/>
          <p:cNvSpPr>
            <a:spLocks noChangeArrowheads="1"/>
          </p:cNvSpPr>
          <p:nvPr/>
        </p:nvSpPr>
        <p:spPr bwMode="auto">
          <a:xfrm>
            <a:off x="2544287" y="1215073"/>
            <a:ext cx="5545137" cy="966470"/>
          </a:xfrm>
          <a:prstGeom prst="rect">
            <a:avLst/>
          </a:prstGeom>
          <a:noFill/>
          <a:ln w="9525">
            <a:noFill/>
            <a:miter lim="800000"/>
          </a:ln>
        </p:spPr>
        <p:txBody>
          <a:bodyPr>
            <a:spAutoFit/>
          </a:bodyPr>
          <a:lstStyle>
            <a:defPPr>
              <a:defRPr lang="zh-CN"/>
            </a:defPPr>
            <a:lvl1pPr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r>
              <a:rPr lang="zh-CN" altLang="en-US" sz="2000" b="1">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注销登记</a:t>
            </a:r>
            <a:r>
              <a:rPr lang="zh-CN" altLang="en-US">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是因提示付款、追偿、除权判决等情况导致票据结清或作废的，票交所对所涉票据进行注销并相应减少票据托管账户余额的行为。</a:t>
            </a:r>
            <a:endParaRPr lang="zh-CN" altLang="en-US">
              <a:solidFill>
                <a:srgbClr val="000000"/>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44392" name="Text Box 87"/>
          <p:cNvSpPr>
            <a:spLocks noChangeArrowheads="1"/>
          </p:cNvSpPr>
          <p:nvPr/>
        </p:nvSpPr>
        <p:spPr bwMode="auto">
          <a:xfrm>
            <a:off x="2671599" y="3885808"/>
            <a:ext cx="5545137" cy="639762"/>
          </a:xfrm>
          <a:prstGeom prst="rect">
            <a:avLst/>
          </a:prstGeom>
          <a:noFill/>
          <a:ln w="9525">
            <a:noFill/>
            <a:miter lim="800000"/>
          </a:ln>
        </p:spPr>
        <p:txBody>
          <a:bodyPr>
            <a:spAutoFit/>
          </a:bodyPr>
          <a:lstStyle>
            <a:defPPr>
              <a:defRPr lang="zh-CN"/>
            </a:defPPr>
            <a:lvl1pPr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r>
              <a:rPr lang="zh-CN" altLang="en-US" b="1"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注销登记后，票据生命周期结束，不得再进行任何处理。</a:t>
            </a:r>
            <a:endParaRPr lang="zh-CN" altLang="en-US" dirty="0">
              <a:latin typeface="Calibri" panose="020F0502020204030204" charset="0"/>
            </a:endParaRPr>
          </a:p>
        </p:txBody>
      </p:sp>
      <p:sp>
        <p:nvSpPr>
          <p:cNvPr id="144393" name="直接连接符 22545"/>
          <p:cNvSpPr>
            <a:spLocks noChangeShapeType="1"/>
          </p:cNvSpPr>
          <p:nvPr/>
        </p:nvSpPr>
        <p:spPr bwMode="auto">
          <a:xfrm>
            <a:off x="928212" y="2570798"/>
            <a:ext cx="7288212" cy="1587"/>
          </a:xfrm>
          <a:prstGeom prst="line">
            <a:avLst/>
          </a:prstGeom>
          <a:noFill/>
          <a:ln w="9525">
            <a:solidFill>
              <a:schemeClr val="tx1"/>
            </a:solidFill>
            <a:prstDash val="lgDash"/>
            <a:round/>
          </a:ln>
        </p:spPr>
        <p:txBody>
          <a:bodyPr/>
          <a:lstStyle>
            <a:defPPr>
              <a:defRPr lang="zh-CN"/>
            </a:defPPr>
            <a:lvl1pPr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endParaRPr lang="zh-CN" altLang="en-US"/>
          </a:p>
        </p:txBody>
      </p:sp>
      <p:pic>
        <p:nvPicPr>
          <p:cNvPr id="144394" name="图片 22546" descr="票据"/>
          <p:cNvPicPr>
            <a:picLocks noChangeAspect="1" noChangeArrowheads="1"/>
          </p:cNvPicPr>
          <p:nvPr/>
        </p:nvPicPr>
        <p:blipFill>
          <a:blip r:embed="rId1" cstate="print"/>
          <a:srcRect/>
          <a:stretch>
            <a:fillRect/>
          </a:stretch>
        </p:blipFill>
        <p:spPr bwMode="auto">
          <a:xfrm>
            <a:off x="1012349" y="1137285"/>
            <a:ext cx="930275" cy="930275"/>
          </a:xfrm>
          <a:prstGeom prst="rect">
            <a:avLst/>
          </a:prstGeom>
          <a:noFill/>
          <a:ln w="9525">
            <a:noFill/>
            <a:miter lim="800000"/>
            <a:headEnd/>
            <a:tailEnd/>
          </a:ln>
        </p:spPr>
      </p:pic>
      <p:pic>
        <p:nvPicPr>
          <p:cNvPr id="144395" name="图片 22547" descr="终止"/>
          <p:cNvPicPr>
            <a:picLocks noChangeAspect="1" noChangeArrowheads="1"/>
          </p:cNvPicPr>
          <p:nvPr/>
        </p:nvPicPr>
        <p:blipFill>
          <a:blip r:embed="rId2" cstate="print"/>
          <a:srcRect/>
          <a:stretch>
            <a:fillRect/>
          </a:stretch>
        </p:blipFill>
        <p:spPr bwMode="auto">
          <a:xfrm>
            <a:off x="1012349" y="3235960"/>
            <a:ext cx="974725" cy="974725"/>
          </a:xfrm>
          <a:prstGeom prst="rect">
            <a:avLst/>
          </a:prstGeom>
          <a:noFill/>
          <a:ln w="9525">
            <a:noFill/>
            <a:miter lim="800000"/>
            <a:headEnd/>
            <a:tailEnd/>
          </a:ln>
        </p:spPr>
      </p:pic>
      <p:sp>
        <p:nvSpPr>
          <p:cNvPr id="2" name="文本框 1"/>
          <p:cNvSpPr txBox="1"/>
          <p:nvPr/>
        </p:nvSpPr>
        <p:spPr>
          <a:xfrm>
            <a:off x="2671445" y="2923540"/>
            <a:ext cx="5544185" cy="659130"/>
          </a:xfrm>
          <a:prstGeom prst="rect">
            <a:avLst/>
          </a:prstGeom>
          <a:noFill/>
        </p:spPr>
        <p:txBody>
          <a:bodyPr wrap="square" rtlCol="0" anchor="t">
            <a:spAutoFit/>
          </a:bodyPr>
          <a:p>
            <a:pPr algn="l" fontAlgn="base">
              <a:buFont typeface="Arial" panose="020B0604020202020204" pitchFamily="34" charset="0"/>
            </a:pPr>
            <a:r>
              <a:rPr lang="zh-CN" altLang="en-US" b="1" dirty="0">
                <a:solidFill>
                  <a:srgbClr val="000000"/>
                </a:solidFill>
                <a:latin typeface="微软雅黑" panose="020B0503020204020204" pitchFamily="34" charset="-122"/>
                <a:ea typeface="微软雅黑" panose="020B0503020204020204" pitchFamily="34" charset="-122"/>
              </a:rPr>
              <a:t>票据经提示付款或追偿，由承兑人或出票人清偿票据债务的，票交所对所涉票据进行注销登记。</a:t>
            </a:r>
            <a:endParaRPr lang="zh-CN" altLang="en-US" b="1" dirty="0">
              <a:solidFill>
                <a:srgbClr val="000000"/>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组合 15"/>
          <p:cNvGrpSpPr/>
          <p:nvPr/>
        </p:nvGrpSpPr>
        <p:grpSpPr>
          <a:xfrm>
            <a:off x="13335" y="461645"/>
            <a:ext cx="3139440" cy="384810"/>
            <a:chOff x="21" y="968"/>
            <a:chExt cx="4944" cy="606"/>
          </a:xfrm>
        </p:grpSpPr>
        <p:grpSp>
          <p:nvGrpSpPr>
            <p:cNvPr id="41" name="组合 40"/>
            <p:cNvGrpSpPr/>
            <p:nvPr/>
          </p:nvGrpSpPr>
          <p:grpSpPr>
            <a:xfrm>
              <a:off x="21" y="1033"/>
              <a:ext cx="1091" cy="415"/>
              <a:chOff x="3588469" y="123478"/>
              <a:chExt cx="1964109" cy="892522"/>
            </a:xfrm>
          </p:grpSpPr>
          <p:cxnSp>
            <p:nvCxnSpPr>
              <p:cNvPr id="42" name="直接连接符 41"/>
              <p:cNvCxnSpPr/>
              <p:nvPr/>
            </p:nvCxnSpPr>
            <p:spPr>
              <a:xfrm>
                <a:off x="3588469" y="123478"/>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69" name="直接连接符 68"/>
              <p:cNvCxnSpPr/>
              <p:nvPr/>
            </p:nvCxnSpPr>
            <p:spPr>
              <a:xfrm>
                <a:off x="3594100" y="254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0" name="直接连接符 69"/>
              <p:cNvCxnSpPr/>
              <p:nvPr/>
            </p:nvCxnSpPr>
            <p:spPr>
              <a:xfrm>
                <a:off x="3594100" y="381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1" name="直接连接符 70"/>
              <p:cNvCxnSpPr/>
              <p:nvPr/>
            </p:nvCxnSpPr>
            <p:spPr>
              <a:xfrm>
                <a:off x="3594100" y="508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2" name="直接连接符 71"/>
              <p:cNvCxnSpPr/>
              <p:nvPr/>
            </p:nvCxnSpPr>
            <p:spPr>
              <a:xfrm>
                <a:off x="3594100" y="635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3" name="直接连接符 72"/>
              <p:cNvCxnSpPr/>
              <p:nvPr/>
            </p:nvCxnSpPr>
            <p:spPr>
              <a:xfrm>
                <a:off x="3594100" y="762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4" name="直接连接符 73"/>
              <p:cNvCxnSpPr/>
              <p:nvPr/>
            </p:nvCxnSpPr>
            <p:spPr>
              <a:xfrm>
                <a:off x="3594100" y="889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5" name="直接连接符 74"/>
              <p:cNvCxnSpPr/>
              <p:nvPr/>
            </p:nvCxnSpPr>
            <p:spPr>
              <a:xfrm>
                <a:off x="3594100" y="1016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sp>
          <p:nvSpPr>
            <p:cNvPr id="20" name="矩形 19"/>
            <p:cNvSpPr/>
            <p:nvPr/>
          </p:nvSpPr>
          <p:spPr>
            <a:xfrm>
              <a:off x="1109" y="968"/>
              <a:ext cx="3856" cy="606"/>
            </a:xfrm>
            <a:prstGeom prst="rect">
              <a:avLst/>
            </a:prstGeom>
          </p:spPr>
          <p:txBody>
            <a:bodyPr wrap="square">
              <a:spAutoFit/>
            </a:bodyPr>
            <a:lstStyle/>
            <a:p>
              <a:pPr lvl="0" algn="l" eaLnBrk="1" hangingPunct="1"/>
              <a:r>
                <a:rPr lang="en-US" altLang="zh-CN" b="1" dirty="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4.</a:t>
              </a:r>
              <a:r>
                <a:rPr lang="zh-CN" altLang="en-US" b="1" dirty="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清算业务范围</a:t>
              </a:r>
              <a:endParaRPr lang="zh-CN" altLang="en-US" dirty="0">
                <a:solidFill>
                  <a:schemeClr val="bg1">
                    <a:lumMod val="50000"/>
                  </a:schemeClr>
                </a:solidFill>
                <a:latin typeface="微软雅黑" panose="020B0503020204020204" pitchFamily="34" charset="-122"/>
                <a:ea typeface="微软雅黑" panose="020B0503020204020204" pitchFamily="34" charset="-122"/>
              </a:endParaRPr>
            </a:p>
          </p:txBody>
        </p:sp>
      </p:grpSp>
      <p:sp>
        <p:nvSpPr>
          <p:cNvPr id="100359" name="矩形 17"/>
          <p:cNvSpPr>
            <a:spLocks noChangeArrowheads="1"/>
          </p:cNvSpPr>
          <p:nvPr/>
        </p:nvSpPr>
        <p:spPr bwMode="auto">
          <a:xfrm>
            <a:off x="706279" y="932656"/>
            <a:ext cx="6735763" cy="3703320"/>
          </a:xfrm>
          <a:prstGeom prst="rect">
            <a:avLst/>
          </a:prstGeom>
          <a:noFill/>
          <a:ln w="9525">
            <a:noFill/>
            <a:miter lim="800000"/>
          </a:ln>
        </p:spPr>
        <p:txBody>
          <a:bodyPr>
            <a:spAutoFit/>
          </a:bodyPr>
          <a:lstStyle>
            <a:defPPr>
              <a:defRPr lang="zh-CN"/>
            </a:defPPr>
            <a:lvl1pPr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eaLnBrk="0" hangingPunct="0">
              <a:lnSpc>
                <a:spcPct val="150000"/>
              </a:lnSpc>
              <a:buFont typeface="Wingdings" panose="05000000000000000000" pitchFamily="2" charset="2"/>
              <a:buChar char="p"/>
            </a:pPr>
            <a:r>
              <a:rPr lang="zh-CN" altLang="en-US" sz="2000" b="1" dirty="0">
                <a:solidFill>
                  <a:srgbClr val="002060"/>
                </a:solidFill>
                <a:latin typeface="微软雅黑" panose="020B0503020204020204" pitchFamily="34" charset="-122"/>
                <a:ea typeface="微软雅黑" panose="020B0503020204020204" pitchFamily="34" charset="-122"/>
                <a:sym typeface="Calibri" panose="020F0502020204030204" charset="0"/>
              </a:rPr>
              <a:t>  </a:t>
            </a:r>
            <a:r>
              <a:rPr lang="zh-CN" altLang="en-US" sz="2000" b="1" dirty="0" smtClean="0">
                <a:solidFill>
                  <a:srgbClr val="002060"/>
                </a:solidFill>
                <a:latin typeface="微软雅黑" panose="020B0503020204020204" pitchFamily="34" charset="-122"/>
                <a:ea typeface="微软雅黑" panose="020B0503020204020204" pitchFamily="34" charset="-122"/>
                <a:sym typeface="Calibri" panose="020F0502020204030204" charset="0"/>
              </a:rPr>
              <a:t>票交所作为大额支付系统的直接参与者，在人民银行开立清算账户，为系统参与者的票据业务提供清算结算服务</a:t>
            </a:r>
            <a:endParaRPr lang="zh-CN" altLang="en-US" sz="2000" b="1" dirty="0">
              <a:solidFill>
                <a:srgbClr val="002060"/>
              </a:solidFill>
              <a:latin typeface="微软雅黑" panose="020B0503020204020204" pitchFamily="34" charset="-122"/>
              <a:ea typeface="微软雅黑" panose="020B0503020204020204" pitchFamily="34" charset="-122"/>
              <a:sym typeface="Calibri" panose="020F0502020204030204" charset="0"/>
            </a:endParaRPr>
          </a:p>
          <a:p>
            <a:pPr lvl="1" eaLnBrk="0" hangingPunct="0">
              <a:lnSpc>
                <a:spcPct val="150000"/>
              </a:lnSpc>
            </a:pPr>
            <a:r>
              <a:rPr lang="en-US" altLang="zh-CN" sz="2000" dirty="0">
                <a:solidFill>
                  <a:srgbClr val="000000"/>
                </a:solidFill>
                <a:latin typeface="微软雅黑" panose="020B0503020204020204" pitchFamily="34" charset="-122"/>
                <a:ea typeface="微软雅黑" panose="020B0503020204020204" pitchFamily="34" charset="-122"/>
                <a:sym typeface="Calibri" panose="020F0502020204030204" charset="0"/>
              </a:rPr>
              <a:t>1</a:t>
            </a:r>
            <a:r>
              <a:rPr lang="zh-CN" altLang="en-US" sz="2000" dirty="0">
                <a:solidFill>
                  <a:srgbClr val="000000"/>
                </a:solidFill>
                <a:latin typeface="微软雅黑" panose="020B0503020204020204" pitchFamily="34" charset="-122"/>
                <a:ea typeface="微软雅黑" panose="020B0503020204020204" pitchFamily="34" charset="-122"/>
                <a:sym typeface="Calibri" panose="020F0502020204030204" charset="0"/>
              </a:rPr>
              <a:t>、交易类：转贴现、质押式回购</a:t>
            </a:r>
            <a:endParaRPr lang="zh-CN" altLang="en-US" sz="2000" dirty="0">
              <a:solidFill>
                <a:srgbClr val="000000"/>
              </a:solidFill>
              <a:latin typeface="微软雅黑" panose="020B0503020204020204" pitchFamily="34" charset="-122"/>
              <a:ea typeface="微软雅黑" panose="020B0503020204020204" pitchFamily="34" charset="-122"/>
              <a:sym typeface="Calibri" panose="020F0502020204030204" charset="0"/>
            </a:endParaRPr>
          </a:p>
          <a:p>
            <a:pPr lvl="1" eaLnBrk="0" hangingPunct="0">
              <a:lnSpc>
                <a:spcPct val="150000"/>
              </a:lnSpc>
            </a:pPr>
            <a:r>
              <a:rPr lang="en-US" altLang="zh-CN" sz="2000" dirty="0">
                <a:solidFill>
                  <a:srgbClr val="000000"/>
                </a:solidFill>
                <a:latin typeface="微软雅黑" panose="020B0503020204020204" pitchFamily="34" charset="-122"/>
                <a:ea typeface="微软雅黑" panose="020B0503020204020204" pitchFamily="34" charset="-122"/>
                <a:sym typeface="Calibri" panose="020F0502020204030204" charset="0"/>
              </a:rPr>
              <a:t>2</a:t>
            </a:r>
            <a:r>
              <a:rPr lang="zh-CN" altLang="en-US" sz="2000" dirty="0">
                <a:solidFill>
                  <a:srgbClr val="000000"/>
                </a:solidFill>
                <a:latin typeface="微软雅黑" panose="020B0503020204020204" pitchFamily="34" charset="-122"/>
                <a:ea typeface="微软雅黑" panose="020B0503020204020204" pitchFamily="34" charset="-122"/>
                <a:sym typeface="Calibri" panose="020F0502020204030204" charset="0"/>
              </a:rPr>
              <a:t>、非交易类：托收、追索</a:t>
            </a:r>
            <a:endParaRPr lang="zh-CN" altLang="en-US" sz="2000" dirty="0">
              <a:solidFill>
                <a:srgbClr val="000000"/>
              </a:solidFill>
              <a:latin typeface="微软雅黑" panose="020B0503020204020204" pitchFamily="34" charset="-122"/>
              <a:ea typeface="微软雅黑" panose="020B0503020204020204" pitchFamily="34" charset="-122"/>
              <a:sym typeface="Calibri" panose="020F0502020204030204" charset="0"/>
            </a:endParaRPr>
          </a:p>
          <a:p>
            <a:pPr lvl="1" eaLnBrk="0" hangingPunct="0">
              <a:lnSpc>
                <a:spcPct val="150000"/>
              </a:lnSpc>
            </a:pPr>
            <a:r>
              <a:rPr lang="en-US" altLang="zh-CN" sz="2000" dirty="0">
                <a:solidFill>
                  <a:srgbClr val="000000"/>
                </a:solidFill>
                <a:latin typeface="微软雅黑" panose="020B0503020204020204" pitchFamily="34" charset="-122"/>
                <a:ea typeface="微软雅黑" panose="020B0503020204020204" pitchFamily="34" charset="-122"/>
                <a:sym typeface="Calibri" panose="020F0502020204030204" charset="0"/>
              </a:rPr>
              <a:t>3</a:t>
            </a:r>
            <a:r>
              <a:rPr lang="zh-CN" altLang="en-US" sz="2000" dirty="0">
                <a:solidFill>
                  <a:srgbClr val="000000"/>
                </a:solidFill>
                <a:latin typeface="微软雅黑" panose="020B0503020204020204" pitchFamily="34" charset="-122"/>
                <a:ea typeface="微软雅黑" panose="020B0503020204020204" pitchFamily="34" charset="-122"/>
                <a:sym typeface="Calibri" panose="020F0502020204030204" charset="0"/>
              </a:rPr>
              <a:t>、其他：利息支付（若有）</a:t>
            </a:r>
            <a:endParaRPr lang="zh-CN" altLang="en-US" sz="2000" dirty="0">
              <a:solidFill>
                <a:srgbClr val="000000"/>
              </a:solidFill>
              <a:latin typeface="微软雅黑" panose="020B0503020204020204" pitchFamily="34" charset="-122"/>
              <a:ea typeface="微软雅黑" panose="020B0503020204020204" pitchFamily="34" charset="-122"/>
              <a:sym typeface="Calibri" panose="020F0502020204030204" charset="0"/>
            </a:endParaRPr>
          </a:p>
          <a:p>
            <a:pPr eaLnBrk="0" hangingPunct="0">
              <a:lnSpc>
                <a:spcPct val="150000"/>
              </a:lnSpc>
            </a:pPr>
            <a:endParaRPr lang="zh-CN" altLang="en-US" dirty="0">
              <a:solidFill>
                <a:srgbClr val="000000"/>
              </a:solidFill>
              <a:latin typeface="微软雅黑" panose="020B0503020204020204" pitchFamily="34" charset="-122"/>
              <a:ea typeface="微软雅黑" panose="020B0503020204020204" pitchFamily="34" charset="-122"/>
              <a:sym typeface="Calibri" panose="020F0502020204030204" charset="0"/>
            </a:endParaRPr>
          </a:p>
          <a:p>
            <a:pPr eaLnBrk="0" hangingPunct="0">
              <a:lnSpc>
                <a:spcPct val="150000"/>
              </a:lnSpc>
              <a:buFont typeface="Wingdings" panose="05000000000000000000" pitchFamily="2" charset="2"/>
              <a:buChar char="p"/>
            </a:pPr>
            <a:r>
              <a:rPr lang="zh-CN" altLang="en-US" sz="2000" b="1" dirty="0">
                <a:solidFill>
                  <a:srgbClr val="002060"/>
                </a:solidFill>
                <a:latin typeface="微软雅黑" panose="020B0503020204020204" pitchFamily="34" charset="-122"/>
                <a:ea typeface="微软雅黑" panose="020B0503020204020204" pitchFamily="34" charset="-122"/>
                <a:sym typeface="Calibri" panose="020F0502020204030204" charset="0"/>
              </a:rPr>
              <a:t>  结算方式包括：</a:t>
            </a:r>
            <a:endParaRPr lang="zh-CN" altLang="en-US" sz="2000" b="1" dirty="0">
              <a:solidFill>
                <a:srgbClr val="002060"/>
              </a:solidFill>
              <a:latin typeface="微软雅黑" panose="020B0503020204020204" pitchFamily="34" charset="-122"/>
              <a:ea typeface="微软雅黑" panose="020B0503020204020204" pitchFamily="34" charset="-122"/>
              <a:sym typeface="Calibri" panose="020F0502020204030204" charset="0"/>
            </a:endParaRPr>
          </a:p>
          <a:p>
            <a:pPr eaLnBrk="0" hangingPunct="0">
              <a:lnSpc>
                <a:spcPct val="150000"/>
              </a:lnSpc>
            </a:pPr>
            <a:r>
              <a:rPr lang="zh-CN" altLang="en-US" sz="2000" dirty="0">
                <a:solidFill>
                  <a:srgbClr val="000000"/>
                </a:solidFill>
                <a:latin typeface="微软雅黑" panose="020B0503020204020204" pitchFamily="34" charset="-122"/>
                <a:ea typeface="微软雅黑" panose="020B0503020204020204" pitchFamily="34" charset="-122"/>
                <a:sym typeface="Calibri" panose="020F0502020204030204" charset="0"/>
              </a:rPr>
              <a:t>票款对付（</a:t>
            </a:r>
            <a:r>
              <a:rPr lang="en-US" altLang="zh-CN" sz="2000" dirty="0">
                <a:solidFill>
                  <a:srgbClr val="000000"/>
                </a:solidFill>
                <a:latin typeface="微软雅黑" panose="020B0503020204020204" pitchFamily="34" charset="-122"/>
                <a:ea typeface="微软雅黑" panose="020B0503020204020204" pitchFamily="34" charset="-122"/>
                <a:sym typeface="Calibri" panose="020F0502020204030204" charset="0"/>
              </a:rPr>
              <a:t>DVP</a:t>
            </a:r>
            <a:r>
              <a:rPr lang="zh-CN" altLang="en-US" sz="2000" dirty="0">
                <a:solidFill>
                  <a:srgbClr val="000000"/>
                </a:solidFill>
                <a:latin typeface="微软雅黑" panose="020B0503020204020204" pitchFamily="34" charset="-122"/>
                <a:ea typeface="微软雅黑" panose="020B0503020204020204" pitchFamily="34" charset="-122"/>
                <a:sym typeface="Calibri" panose="020F0502020204030204" charset="0"/>
              </a:rPr>
              <a:t>）、纯票过户（</a:t>
            </a:r>
            <a:r>
              <a:rPr lang="en-US" altLang="zh-CN" sz="2000" dirty="0">
                <a:solidFill>
                  <a:srgbClr val="000000"/>
                </a:solidFill>
                <a:latin typeface="微软雅黑" panose="020B0503020204020204" pitchFamily="34" charset="-122"/>
                <a:ea typeface="微软雅黑" panose="020B0503020204020204" pitchFamily="34" charset="-122"/>
                <a:sym typeface="Calibri" panose="020F0502020204030204" charset="0"/>
              </a:rPr>
              <a:t>FOP</a:t>
            </a:r>
            <a:r>
              <a:rPr lang="zh-CN" altLang="en-US" sz="2000" dirty="0">
                <a:solidFill>
                  <a:srgbClr val="000000"/>
                </a:solidFill>
                <a:latin typeface="微软雅黑" panose="020B0503020204020204" pitchFamily="34" charset="-122"/>
                <a:ea typeface="微软雅黑" panose="020B0503020204020204" pitchFamily="34" charset="-122"/>
                <a:sym typeface="Calibri" panose="020F0502020204030204" charset="0"/>
              </a:rPr>
              <a:t>）</a:t>
            </a:r>
            <a:endParaRPr lang="zh-CN" altLang="en-US" sz="2000" dirty="0">
              <a:solidFill>
                <a:srgbClr val="000000"/>
              </a:solidFill>
              <a:latin typeface="微软雅黑" panose="020B0503020204020204" pitchFamily="34" charset="-122"/>
              <a:ea typeface="微软雅黑" panose="020B0503020204020204" pitchFamily="34" charset="-122"/>
              <a:sym typeface="Calibri" panose="020F0502020204030204" charset="0"/>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组合 15"/>
          <p:cNvGrpSpPr/>
          <p:nvPr/>
        </p:nvGrpSpPr>
        <p:grpSpPr>
          <a:xfrm>
            <a:off x="13335" y="461645"/>
            <a:ext cx="3139440" cy="384810"/>
            <a:chOff x="21" y="968"/>
            <a:chExt cx="4944" cy="606"/>
          </a:xfrm>
        </p:grpSpPr>
        <p:grpSp>
          <p:nvGrpSpPr>
            <p:cNvPr id="41" name="组合 40"/>
            <p:cNvGrpSpPr/>
            <p:nvPr/>
          </p:nvGrpSpPr>
          <p:grpSpPr>
            <a:xfrm>
              <a:off x="21" y="1033"/>
              <a:ext cx="1091" cy="415"/>
              <a:chOff x="3588469" y="123478"/>
              <a:chExt cx="1964109" cy="892522"/>
            </a:xfrm>
          </p:grpSpPr>
          <p:cxnSp>
            <p:nvCxnSpPr>
              <p:cNvPr id="42" name="直接连接符 41"/>
              <p:cNvCxnSpPr/>
              <p:nvPr/>
            </p:nvCxnSpPr>
            <p:spPr>
              <a:xfrm>
                <a:off x="3588469" y="123478"/>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69" name="直接连接符 68"/>
              <p:cNvCxnSpPr/>
              <p:nvPr/>
            </p:nvCxnSpPr>
            <p:spPr>
              <a:xfrm>
                <a:off x="3594100" y="254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0" name="直接连接符 69"/>
              <p:cNvCxnSpPr/>
              <p:nvPr/>
            </p:nvCxnSpPr>
            <p:spPr>
              <a:xfrm>
                <a:off x="3594100" y="381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1" name="直接连接符 70"/>
              <p:cNvCxnSpPr/>
              <p:nvPr/>
            </p:nvCxnSpPr>
            <p:spPr>
              <a:xfrm>
                <a:off x="3594100" y="508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2" name="直接连接符 71"/>
              <p:cNvCxnSpPr/>
              <p:nvPr/>
            </p:nvCxnSpPr>
            <p:spPr>
              <a:xfrm>
                <a:off x="3594100" y="635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3" name="直接连接符 72"/>
              <p:cNvCxnSpPr/>
              <p:nvPr/>
            </p:nvCxnSpPr>
            <p:spPr>
              <a:xfrm>
                <a:off x="3594100" y="762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4" name="直接连接符 73"/>
              <p:cNvCxnSpPr/>
              <p:nvPr/>
            </p:nvCxnSpPr>
            <p:spPr>
              <a:xfrm>
                <a:off x="3594100" y="889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5" name="直接连接符 74"/>
              <p:cNvCxnSpPr/>
              <p:nvPr/>
            </p:nvCxnSpPr>
            <p:spPr>
              <a:xfrm>
                <a:off x="3594100" y="1016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sp>
          <p:nvSpPr>
            <p:cNvPr id="20" name="矩形 19"/>
            <p:cNvSpPr/>
            <p:nvPr/>
          </p:nvSpPr>
          <p:spPr>
            <a:xfrm>
              <a:off x="1109" y="968"/>
              <a:ext cx="3856" cy="606"/>
            </a:xfrm>
            <a:prstGeom prst="rect">
              <a:avLst/>
            </a:prstGeom>
          </p:spPr>
          <p:txBody>
            <a:bodyPr wrap="square">
              <a:spAutoFit/>
            </a:bodyPr>
            <a:lstStyle/>
            <a:p>
              <a:pPr lvl="0" algn="l" eaLnBrk="1" hangingPunct="1"/>
              <a:r>
                <a:rPr lang="en-US" altLang="zh-CN" b="1" dirty="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5.</a:t>
              </a:r>
              <a:r>
                <a:rPr lang="zh-CN" altLang="en-US" b="1" dirty="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资金</a:t>
              </a:r>
              <a:r>
                <a:rPr lang="zh-CN" altLang="en-US" b="1" dirty="0" smtClean="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账户及其结构</a:t>
              </a:r>
              <a:endParaRPr lang="zh-CN" altLang="en-US" dirty="0">
                <a:solidFill>
                  <a:schemeClr val="bg1">
                    <a:lumMod val="50000"/>
                  </a:schemeClr>
                </a:solidFill>
                <a:latin typeface="微软雅黑" panose="020B0503020204020204" pitchFamily="34" charset="-122"/>
                <a:ea typeface="微软雅黑" panose="020B0503020204020204" pitchFamily="34" charset="-122"/>
              </a:endParaRPr>
            </a:p>
          </p:txBody>
        </p:sp>
      </p:grpSp>
      <p:sp>
        <p:nvSpPr>
          <p:cNvPr id="101383" name="矩形 17"/>
          <p:cNvSpPr>
            <a:spLocks noChangeArrowheads="1"/>
          </p:cNvSpPr>
          <p:nvPr/>
        </p:nvSpPr>
        <p:spPr bwMode="auto">
          <a:xfrm>
            <a:off x="251520" y="915566"/>
            <a:ext cx="8640960" cy="3474720"/>
          </a:xfrm>
          <a:prstGeom prst="rect">
            <a:avLst/>
          </a:prstGeom>
          <a:noFill/>
          <a:ln w="9525">
            <a:noFill/>
            <a:miter lim="800000"/>
          </a:ln>
        </p:spPr>
        <p:txBody>
          <a:bodyPr wrap="square">
            <a:spAutoFit/>
          </a:bodyPr>
          <a:lstStyle>
            <a:defPPr>
              <a:defRPr lang="zh-CN"/>
            </a:defPPr>
            <a:lvl1pPr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indent="0" eaLnBrk="0" hangingPunct="0">
              <a:lnSpc>
                <a:spcPct val="150000"/>
              </a:lnSpc>
              <a:buFont typeface="Wingdings" panose="05000000000000000000" pitchFamily="2" charset="2"/>
              <a:buNone/>
            </a:pPr>
            <a:r>
              <a:rPr lang="en-US" altLang="zh-CN" sz="2400" dirty="0" smtClean="0">
                <a:solidFill>
                  <a:srgbClr val="002060"/>
                </a:solidFill>
                <a:latin typeface="微软雅黑" panose="020B0503020204020204" pitchFamily="34" charset="-122"/>
                <a:ea typeface="微软雅黑" panose="020B0503020204020204" pitchFamily="34" charset="-122"/>
                <a:sym typeface="Calibri" panose="020F0502020204030204" charset="0"/>
              </a:rPr>
              <a:t>     </a:t>
            </a:r>
            <a:r>
              <a:rPr lang="zh-CN" altLang="en-US" sz="2400" dirty="0" smtClean="0">
                <a:solidFill>
                  <a:srgbClr val="002060"/>
                </a:solidFill>
                <a:latin typeface="微软雅黑" panose="020B0503020204020204" pitchFamily="34" charset="-122"/>
                <a:ea typeface="微软雅黑" panose="020B0503020204020204" pitchFamily="34" charset="-122"/>
                <a:sym typeface="Calibri" panose="020F0502020204030204" charset="0"/>
              </a:rPr>
              <a:t>资金账户是指人民银行或票交所为系统参与者开立的、用于票据业务结算及资金收付的电子簿记账户。</a:t>
            </a:r>
            <a:endParaRPr lang="en-US" altLang="zh-CN" sz="2400" dirty="0" smtClean="0">
              <a:solidFill>
                <a:srgbClr val="002060"/>
              </a:solidFill>
              <a:latin typeface="微软雅黑" panose="020B0503020204020204" pitchFamily="34" charset="-122"/>
              <a:ea typeface="微软雅黑" panose="020B0503020204020204" pitchFamily="34" charset="-122"/>
              <a:sym typeface="Calibri" panose="020F0502020204030204" charset="0"/>
            </a:endParaRPr>
          </a:p>
          <a:p>
            <a:pPr lvl="0" algn="l" eaLnBrk="0" hangingPunct="0">
              <a:lnSpc>
                <a:spcPct val="150000"/>
              </a:lnSpc>
              <a:buFont typeface="Wingdings" panose="05000000000000000000" pitchFamily="2" charset="2"/>
              <a:buChar char="p"/>
            </a:pPr>
            <a:r>
              <a:rPr lang="en-US" altLang="zh-CN" sz="2000" b="1" dirty="0" smtClean="0">
                <a:solidFill>
                  <a:srgbClr val="002060"/>
                </a:solidFill>
                <a:latin typeface="微软雅黑" panose="020B0503020204020204" pitchFamily="34" charset="-122"/>
                <a:ea typeface="微软雅黑" panose="020B0503020204020204" pitchFamily="34" charset="-122"/>
                <a:sym typeface="Calibri" panose="020F0502020204030204" charset="0"/>
              </a:rPr>
              <a:t>  </a:t>
            </a:r>
            <a:r>
              <a:rPr lang="zh-CN" altLang="en-US" sz="2000" b="1" dirty="0" smtClean="0">
                <a:solidFill>
                  <a:srgbClr val="002060"/>
                </a:solidFill>
                <a:latin typeface="微软雅黑" panose="020B0503020204020204" pitchFamily="34" charset="-122"/>
                <a:ea typeface="微软雅黑" panose="020B0503020204020204" pitchFamily="34" charset="-122"/>
                <a:sym typeface="Calibri" panose="020F0502020204030204" charset="0"/>
              </a:rPr>
              <a:t>资金</a:t>
            </a:r>
            <a:r>
              <a:rPr lang="zh-CN" altLang="en-US" sz="2000" b="1" dirty="0">
                <a:solidFill>
                  <a:srgbClr val="002060"/>
                </a:solidFill>
                <a:latin typeface="微软雅黑" panose="020B0503020204020204" pitchFamily="34" charset="-122"/>
                <a:ea typeface="微软雅黑" panose="020B0503020204020204" pitchFamily="34" charset="-122"/>
                <a:sym typeface="Calibri" panose="020F0502020204030204" charset="0"/>
              </a:rPr>
              <a:t>账户与交易账户、托管账户一一对应</a:t>
            </a:r>
            <a:endParaRPr lang="zh-CN" altLang="en-US" sz="2000" b="1" dirty="0">
              <a:solidFill>
                <a:srgbClr val="002060"/>
              </a:solidFill>
              <a:latin typeface="微软雅黑" panose="020B0503020204020204" pitchFamily="34" charset="-122"/>
              <a:ea typeface="微软雅黑" panose="020B0503020204020204" pitchFamily="34" charset="-122"/>
              <a:sym typeface="Calibri" panose="020F0502020204030204" charset="0"/>
            </a:endParaRPr>
          </a:p>
          <a:p>
            <a:pPr lvl="0" algn="l" eaLnBrk="0" hangingPunct="0">
              <a:lnSpc>
                <a:spcPct val="150000"/>
              </a:lnSpc>
              <a:buFont typeface="Wingdings" panose="05000000000000000000" pitchFamily="2" charset="2"/>
              <a:buChar char="p"/>
            </a:pPr>
            <a:r>
              <a:rPr lang="en-US" altLang="zh-CN" sz="2000" b="1" dirty="0">
                <a:solidFill>
                  <a:srgbClr val="002060"/>
                </a:solidFill>
                <a:latin typeface="微软雅黑" panose="020B0503020204020204" pitchFamily="34" charset="-122"/>
                <a:ea typeface="微软雅黑" panose="020B0503020204020204" pitchFamily="34" charset="-122"/>
                <a:sym typeface="Calibri" panose="020F0502020204030204" charset="0"/>
              </a:rPr>
              <a:t>  </a:t>
            </a:r>
            <a:r>
              <a:rPr lang="zh-CN" altLang="en-US" sz="2000" b="1" dirty="0">
                <a:solidFill>
                  <a:srgbClr val="002060"/>
                </a:solidFill>
                <a:latin typeface="微软雅黑" panose="020B0503020204020204" pitchFamily="34" charset="-122"/>
                <a:ea typeface="微软雅黑" panose="020B0503020204020204" pitchFamily="34" charset="-122"/>
                <a:sym typeface="Calibri" panose="020F0502020204030204" charset="0"/>
              </a:rPr>
              <a:t>资金账户分为以下两类</a:t>
            </a:r>
            <a:r>
              <a:rPr lang="en-US" altLang="zh-CN" sz="2000" b="1" dirty="0">
                <a:solidFill>
                  <a:srgbClr val="002060"/>
                </a:solidFill>
                <a:latin typeface="微软雅黑" panose="020B0503020204020204" pitchFamily="34" charset="-122"/>
                <a:ea typeface="微软雅黑" panose="020B0503020204020204" pitchFamily="34" charset="-122"/>
                <a:sym typeface="Calibri" panose="020F0502020204030204" charset="0"/>
              </a:rPr>
              <a:t>:</a:t>
            </a:r>
            <a:endParaRPr lang="zh-CN" altLang="en-US" sz="2000" b="1" dirty="0">
              <a:solidFill>
                <a:srgbClr val="002060"/>
              </a:solidFill>
              <a:latin typeface="微软雅黑" panose="020B0503020204020204" pitchFamily="34" charset="-122"/>
              <a:ea typeface="微软雅黑" panose="020B0503020204020204" pitchFamily="34" charset="-122"/>
              <a:sym typeface="Calibri" panose="020F0502020204030204" charset="0"/>
            </a:endParaRPr>
          </a:p>
          <a:p>
            <a:pPr lvl="0" algn="l" eaLnBrk="0" hangingPunct="0">
              <a:lnSpc>
                <a:spcPct val="150000"/>
              </a:lnSpc>
            </a:pPr>
            <a:r>
              <a:rPr lang="en-US" altLang="zh-CN" sz="2000" dirty="0">
                <a:solidFill>
                  <a:srgbClr val="000000"/>
                </a:solidFill>
                <a:latin typeface="微软雅黑" panose="020B0503020204020204" pitchFamily="34" charset="-122"/>
                <a:ea typeface="微软雅黑" panose="020B0503020204020204" pitchFamily="34" charset="-122"/>
                <a:sym typeface="Calibri" panose="020F0502020204030204" charset="0"/>
              </a:rPr>
              <a:t>     </a:t>
            </a:r>
            <a:r>
              <a:rPr lang="zh-CN" altLang="en-US" sz="2000" dirty="0">
                <a:solidFill>
                  <a:srgbClr val="000000"/>
                </a:solidFill>
                <a:latin typeface="微软雅黑" panose="020B0503020204020204" pitchFamily="34" charset="-122"/>
                <a:ea typeface="微软雅黑" panose="020B0503020204020204" pitchFamily="34" charset="-122"/>
                <a:sym typeface="Calibri" panose="020F0502020204030204" charset="0"/>
              </a:rPr>
              <a:t>（</a:t>
            </a:r>
            <a:r>
              <a:rPr lang="en-US" altLang="zh-CN" sz="2000" dirty="0">
                <a:solidFill>
                  <a:srgbClr val="000000"/>
                </a:solidFill>
                <a:latin typeface="微软雅黑" panose="020B0503020204020204" pitchFamily="34" charset="-122"/>
                <a:ea typeface="微软雅黑" panose="020B0503020204020204" pitchFamily="34" charset="-122"/>
                <a:sym typeface="Calibri" panose="020F0502020204030204" charset="0"/>
              </a:rPr>
              <a:t>1</a:t>
            </a:r>
            <a:r>
              <a:rPr lang="zh-CN" altLang="en-US" sz="2000" dirty="0">
                <a:solidFill>
                  <a:srgbClr val="000000"/>
                </a:solidFill>
                <a:latin typeface="微软雅黑" panose="020B0503020204020204" pitchFamily="34" charset="-122"/>
                <a:ea typeface="微软雅黑" panose="020B0503020204020204" pitchFamily="34" charset="-122"/>
                <a:sym typeface="Calibri" panose="020F0502020204030204" charset="0"/>
              </a:rPr>
              <a:t>）有备付金账户的机构使用</a:t>
            </a:r>
            <a:r>
              <a:rPr lang="zh-CN" altLang="en-US" sz="2000" b="1" dirty="0">
                <a:solidFill>
                  <a:srgbClr val="000000"/>
                </a:solidFill>
                <a:latin typeface="微软雅黑" panose="020B0503020204020204" pitchFamily="34" charset="-122"/>
                <a:ea typeface="微软雅黑" panose="020B0503020204020204" pitchFamily="34" charset="-122"/>
                <a:sym typeface="Calibri" panose="020F0502020204030204" charset="0"/>
              </a:rPr>
              <a:t>大额支付系统</a:t>
            </a:r>
            <a:r>
              <a:rPr lang="zh-CN" altLang="en-US" sz="2000" dirty="0">
                <a:solidFill>
                  <a:srgbClr val="000000"/>
                </a:solidFill>
                <a:latin typeface="微软雅黑" panose="020B0503020204020204" pitchFamily="34" charset="-122"/>
                <a:ea typeface="微软雅黑" panose="020B0503020204020204" pitchFamily="34" charset="-122"/>
                <a:sym typeface="Calibri" panose="020F0502020204030204" charset="0"/>
              </a:rPr>
              <a:t>的清算账户作为资金账户；</a:t>
            </a:r>
            <a:endParaRPr lang="zh-CN" altLang="en-US" sz="2000" dirty="0">
              <a:solidFill>
                <a:srgbClr val="000000"/>
              </a:solidFill>
              <a:latin typeface="微软雅黑" panose="020B0503020204020204" pitchFamily="34" charset="-122"/>
              <a:ea typeface="微软雅黑" panose="020B0503020204020204" pitchFamily="34" charset="-122"/>
              <a:sym typeface="Calibri" panose="020F0502020204030204" charset="0"/>
            </a:endParaRPr>
          </a:p>
          <a:p>
            <a:pPr lvl="0" algn="l" eaLnBrk="0" hangingPunct="0">
              <a:lnSpc>
                <a:spcPct val="150000"/>
              </a:lnSpc>
            </a:pPr>
            <a:r>
              <a:rPr lang="zh-CN" altLang="en-US" sz="2000" dirty="0">
                <a:solidFill>
                  <a:srgbClr val="000000"/>
                </a:solidFill>
                <a:latin typeface="微软雅黑" panose="020B0503020204020204" pitchFamily="34" charset="-122"/>
                <a:ea typeface="微软雅黑" panose="020B0503020204020204" pitchFamily="34" charset="-122"/>
                <a:sym typeface="Calibri" panose="020F0502020204030204" charset="0"/>
              </a:rPr>
              <a:t>     （</a:t>
            </a:r>
            <a:r>
              <a:rPr lang="en-US" altLang="zh-CN" sz="2000" dirty="0">
                <a:solidFill>
                  <a:srgbClr val="000000"/>
                </a:solidFill>
                <a:latin typeface="微软雅黑" panose="020B0503020204020204" pitchFamily="34" charset="-122"/>
                <a:ea typeface="微软雅黑" panose="020B0503020204020204" pitchFamily="34" charset="-122"/>
                <a:sym typeface="Calibri" panose="020F0502020204030204" charset="0"/>
              </a:rPr>
              <a:t>2</a:t>
            </a:r>
            <a:r>
              <a:rPr lang="zh-CN" altLang="en-US" sz="2000" dirty="0">
                <a:solidFill>
                  <a:srgbClr val="000000"/>
                </a:solidFill>
                <a:latin typeface="微软雅黑" panose="020B0503020204020204" pitchFamily="34" charset="-122"/>
                <a:ea typeface="微软雅黑" panose="020B0503020204020204" pitchFamily="34" charset="-122"/>
                <a:sym typeface="Calibri" panose="020F0502020204030204" charset="0"/>
              </a:rPr>
              <a:t>）没有备付金账户的机构在</a:t>
            </a:r>
            <a:r>
              <a:rPr lang="zh-CN" altLang="en-US" sz="2000" b="1" dirty="0">
                <a:solidFill>
                  <a:srgbClr val="000000"/>
                </a:solidFill>
                <a:latin typeface="微软雅黑" panose="020B0503020204020204" pitchFamily="34" charset="-122"/>
                <a:ea typeface="微软雅黑" panose="020B0503020204020204" pitchFamily="34" charset="-122"/>
                <a:sym typeface="Calibri" panose="020F0502020204030204" charset="0"/>
              </a:rPr>
              <a:t>票交所开立资金账户</a:t>
            </a:r>
            <a:r>
              <a:rPr lang="zh-CN" altLang="en-US" sz="2000" dirty="0">
                <a:solidFill>
                  <a:srgbClr val="000000"/>
                </a:solidFill>
                <a:latin typeface="微软雅黑" panose="020B0503020204020204" pitchFamily="34" charset="-122"/>
                <a:ea typeface="微软雅黑" panose="020B0503020204020204" pitchFamily="34" charset="-122"/>
                <a:sym typeface="Calibri" panose="020F0502020204030204" charset="0"/>
              </a:rPr>
              <a:t>，包括</a:t>
            </a:r>
            <a:r>
              <a:rPr lang="zh-CN" altLang="en-US" sz="2000" b="1" dirty="0">
                <a:solidFill>
                  <a:srgbClr val="000000"/>
                </a:solidFill>
                <a:latin typeface="微软雅黑" panose="020B0503020204020204" pitchFamily="34" charset="-122"/>
                <a:ea typeface="微软雅黑" panose="020B0503020204020204" pitchFamily="34" charset="-122"/>
                <a:sym typeface="Calibri" panose="020F0502020204030204" charset="0"/>
              </a:rPr>
              <a:t>非银机构、非法人产品</a:t>
            </a:r>
            <a:r>
              <a:rPr lang="zh-CN" altLang="en-US" sz="2000" dirty="0">
                <a:solidFill>
                  <a:srgbClr val="000000"/>
                </a:solidFill>
                <a:latin typeface="微软雅黑" panose="020B0503020204020204" pitchFamily="34" charset="-122"/>
                <a:ea typeface="微软雅黑" panose="020B0503020204020204" pitchFamily="34" charset="-122"/>
                <a:sym typeface="Calibri" panose="020F0502020204030204" charset="0"/>
              </a:rPr>
              <a:t>及其他人民银行允许的机构。</a:t>
            </a:r>
            <a:endParaRPr lang="zh-CN" altLang="en-US" sz="2000" dirty="0">
              <a:solidFill>
                <a:srgbClr val="000000"/>
              </a:solidFill>
              <a:latin typeface="微软雅黑" panose="020B0503020204020204" pitchFamily="34" charset="-122"/>
              <a:ea typeface="微软雅黑" panose="020B0503020204020204" pitchFamily="34" charset="-122"/>
              <a:sym typeface="Calibri" panose="020F0502020204030204" charset="0"/>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组合 15"/>
          <p:cNvGrpSpPr/>
          <p:nvPr/>
        </p:nvGrpSpPr>
        <p:grpSpPr>
          <a:xfrm>
            <a:off x="13335" y="461645"/>
            <a:ext cx="3139440" cy="384810"/>
            <a:chOff x="21" y="968"/>
            <a:chExt cx="4944" cy="606"/>
          </a:xfrm>
        </p:grpSpPr>
        <p:grpSp>
          <p:nvGrpSpPr>
            <p:cNvPr id="41" name="组合 40"/>
            <p:cNvGrpSpPr/>
            <p:nvPr/>
          </p:nvGrpSpPr>
          <p:grpSpPr>
            <a:xfrm>
              <a:off x="21" y="1033"/>
              <a:ext cx="1091" cy="415"/>
              <a:chOff x="3588469" y="123478"/>
              <a:chExt cx="1964109" cy="892522"/>
            </a:xfrm>
          </p:grpSpPr>
          <p:cxnSp>
            <p:nvCxnSpPr>
              <p:cNvPr id="42" name="直接连接符 41"/>
              <p:cNvCxnSpPr/>
              <p:nvPr/>
            </p:nvCxnSpPr>
            <p:spPr>
              <a:xfrm>
                <a:off x="3588469" y="123478"/>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69" name="直接连接符 68"/>
              <p:cNvCxnSpPr/>
              <p:nvPr/>
            </p:nvCxnSpPr>
            <p:spPr>
              <a:xfrm>
                <a:off x="3594100" y="254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0" name="直接连接符 69"/>
              <p:cNvCxnSpPr/>
              <p:nvPr/>
            </p:nvCxnSpPr>
            <p:spPr>
              <a:xfrm>
                <a:off x="3594100" y="381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1" name="直接连接符 70"/>
              <p:cNvCxnSpPr/>
              <p:nvPr/>
            </p:nvCxnSpPr>
            <p:spPr>
              <a:xfrm>
                <a:off x="3594100" y="508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2" name="直接连接符 71"/>
              <p:cNvCxnSpPr/>
              <p:nvPr/>
            </p:nvCxnSpPr>
            <p:spPr>
              <a:xfrm>
                <a:off x="3594100" y="635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3" name="直接连接符 72"/>
              <p:cNvCxnSpPr/>
              <p:nvPr/>
            </p:nvCxnSpPr>
            <p:spPr>
              <a:xfrm>
                <a:off x="3594100" y="762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4" name="直接连接符 73"/>
              <p:cNvCxnSpPr/>
              <p:nvPr/>
            </p:nvCxnSpPr>
            <p:spPr>
              <a:xfrm>
                <a:off x="3594100" y="889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5" name="直接连接符 74"/>
              <p:cNvCxnSpPr/>
              <p:nvPr/>
            </p:nvCxnSpPr>
            <p:spPr>
              <a:xfrm>
                <a:off x="3594100" y="1016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sp>
          <p:nvSpPr>
            <p:cNvPr id="20" name="矩形 19"/>
            <p:cNvSpPr/>
            <p:nvPr/>
          </p:nvSpPr>
          <p:spPr>
            <a:xfrm>
              <a:off x="1109" y="968"/>
              <a:ext cx="3856" cy="606"/>
            </a:xfrm>
            <a:prstGeom prst="rect">
              <a:avLst/>
            </a:prstGeom>
          </p:spPr>
          <p:txBody>
            <a:bodyPr wrap="square">
              <a:spAutoFit/>
            </a:bodyPr>
            <a:lstStyle/>
            <a:p>
              <a:pPr lvl="0" algn="l" eaLnBrk="1" hangingPunct="1"/>
              <a:r>
                <a:rPr lang="en-US" altLang="zh-CN" b="1" dirty="0" smtClean="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6.</a:t>
              </a:r>
              <a:r>
                <a:rPr lang="zh-CN" altLang="en-US" b="1" dirty="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非银机构资金管理</a:t>
              </a:r>
              <a:endParaRPr lang="zh-CN" altLang="en-US" dirty="0">
                <a:solidFill>
                  <a:schemeClr val="bg1">
                    <a:lumMod val="50000"/>
                  </a:schemeClr>
                </a:solidFill>
                <a:latin typeface="微软雅黑" panose="020B0503020204020204" pitchFamily="34" charset="-122"/>
                <a:ea typeface="微软雅黑" panose="020B0503020204020204" pitchFamily="34" charset="-122"/>
              </a:endParaRPr>
            </a:p>
          </p:txBody>
        </p:sp>
      </p:grpSp>
      <p:sp>
        <p:nvSpPr>
          <p:cNvPr id="111622" name="文本框 18"/>
          <p:cNvSpPr txBox="1">
            <a:spLocks noChangeArrowheads="1"/>
          </p:cNvSpPr>
          <p:nvPr/>
        </p:nvSpPr>
        <p:spPr bwMode="auto">
          <a:xfrm>
            <a:off x="1115616" y="1995686"/>
            <a:ext cx="7625178" cy="874407"/>
          </a:xfrm>
          <a:prstGeom prst="rect">
            <a:avLst/>
          </a:prstGeom>
          <a:noFill/>
          <a:ln w="9525">
            <a:noFill/>
            <a:miter lim="800000"/>
          </a:ln>
        </p:spPr>
        <p:txBody>
          <a:bodyPr wrap="square">
            <a:spAutoFit/>
          </a:bodyPr>
          <a:lstStyle>
            <a:defPPr>
              <a:defRPr lang="zh-CN"/>
            </a:defPPr>
            <a:lvl1pPr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indent="355600" eaLnBrk="0" hangingPunct="0">
              <a:lnSpc>
                <a:spcPct val="150000"/>
              </a:lnSpc>
            </a:pPr>
            <a:r>
              <a:rPr lang="zh-CN" altLang="en-US" b="1" dirty="0" smtClean="0">
                <a:solidFill>
                  <a:srgbClr val="000000"/>
                </a:solidFill>
                <a:latin typeface="微软雅黑" panose="020B0503020204020204" pitchFamily="34" charset="-122"/>
                <a:ea typeface="微软雅黑" panose="020B0503020204020204" pitchFamily="34" charset="-122"/>
              </a:rPr>
              <a:t>注意</a:t>
            </a:r>
            <a:r>
              <a:rPr lang="zh-CN" altLang="en-US" b="1" dirty="0">
                <a:solidFill>
                  <a:srgbClr val="000000"/>
                </a:solidFill>
                <a:latin typeface="微软雅黑" panose="020B0503020204020204" pitchFamily="34" charset="-122"/>
                <a:ea typeface="微软雅黑" panose="020B0503020204020204" pitchFamily="34" charset="-122"/>
              </a:rPr>
              <a:t>事项：</a:t>
            </a:r>
            <a:r>
              <a:rPr lang="zh-CN" altLang="en-US" dirty="0">
                <a:solidFill>
                  <a:srgbClr val="000000"/>
                </a:solidFill>
                <a:latin typeface="微软雅黑" panose="020B0503020204020204" pitchFamily="34" charset="-122"/>
                <a:ea typeface="微软雅黑" panose="020B0503020204020204" pitchFamily="34" charset="-122"/>
              </a:rPr>
              <a:t>非银机构、非法人产品入金时需在报文的备注栏中填写其在票交所开立的资金账户账号（大写字母F+21位数字或字母）和账户名称。</a:t>
            </a:r>
            <a:endParaRPr lang="zh-CN" altLang="en-US" dirty="0">
              <a:solidFill>
                <a:srgbClr val="000000"/>
              </a:solidFill>
              <a:latin typeface="微软雅黑" panose="020B0503020204020204" pitchFamily="34" charset="-122"/>
              <a:ea typeface="微软雅黑" panose="020B0503020204020204" pitchFamily="34" charset="-122"/>
            </a:endParaRPr>
          </a:p>
        </p:txBody>
      </p:sp>
      <p:sp>
        <p:nvSpPr>
          <p:cNvPr id="111623" name="文本框 19"/>
          <p:cNvSpPr txBox="1">
            <a:spLocks noChangeArrowheads="1"/>
          </p:cNvSpPr>
          <p:nvPr/>
        </p:nvSpPr>
        <p:spPr bwMode="auto">
          <a:xfrm>
            <a:off x="1475656" y="2859782"/>
            <a:ext cx="3810000" cy="369888"/>
          </a:xfrm>
          <a:prstGeom prst="rect">
            <a:avLst/>
          </a:prstGeom>
          <a:noFill/>
          <a:ln w="9525">
            <a:noFill/>
            <a:miter lim="800000"/>
          </a:ln>
        </p:spPr>
        <p:txBody>
          <a:bodyPr>
            <a:spAutoFit/>
          </a:bodyPr>
          <a:lstStyle>
            <a:defPPr>
              <a:defRPr lang="zh-CN"/>
            </a:defPPr>
            <a:lvl1pPr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indent="304800" eaLnBrk="0" hangingPunct="0"/>
            <a:r>
              <a:rPr lang="zh-CN" altLang="en-US" b="1">
                <a:solidFill>
                  <a:srgbClr val="000000"/>
                </a:solidFill>
                <a:latin typeface="微软雅黑" panose="020B0503020204020204" pitchFamily="34" charset="-122"/>
                <a:ea typeface="微软雅黑" panose="020B0503020204020204" pitchFamily="34" charset="-122"/>
              </a:rPr>
              <a:t>出金</a:t>
            </a:r>
            <a:endParaRPr lang="zh-CN" altLang="en-US" b="1">
              <a:solidFill>
                <a:srgbClr val="000000"/>
              </a:solidFill>
              <a:latin typeface="微软雅黑" panose="020B0503020204020204" pitchFamily="34" charset="-122"/>
              <a:ea typeface="微软雅黑" panose="020B0503020204020204" pitchFamily="34" charset="-122"/>
            </a:endParaRPr>
          </a:p>
        </p:txBody>
      </p:sp>
      <p:sp>
        <p:nvSpPr>
          <p:cNvPr id="21" name=" 2050"/>
          <p:cNvSpPr/>
          <p:nvPr/>
        </p:nvSpPr>
        <p:spPr bwMode="auto">
          <a:xfrm>
            <a:off x="1739181" y="3282057"/>
            <a:ext cx="366712" cy="601663"/>
          </a:xfrm>
          <a:custGeom>
            <a:avLst/>
            <a:gdLst>
              <a:gd name="T0" fmla="*/ 646796 w 5367"/>
              <a:gd name="T1" fmla="*/ 843536 h 6897"/>
              <a:gd name="T2" fmla="*/ 520861 w 5367"/>
              <a:gd name="T3" fmla="*/ 880824 h 6897"/>
              <a:gd name="T4" fmla="*/ 403764 w 5367"/>
              <a:gd name="T5" fmla="*/ 946285 h 6897"/>
              <a:gd name="T6" fmla="*/ 297714 w 5367"/>
              <a:gd name="T7" fmla="*/ 1036605 h 6897"/>
              <a:gd name="T8" fmla="*/ 204644 w 5367"/>
              <a:gd name="T9" fmla="*/ 1149850 h 6897"/>
              <a:gd name="T10" fmla="*/ 126487 w 5367"/>
              <a:gd name="T11" fmla="*/ 1282429 h 6897"/>
              <a:gd name="T12" fmla="*/ 65729 w 5367"/>
              <a:gd name="T13" fmla="*/ 1432134 h 6897"/>
              <a:gd name="T14" fmla="*/ 23475 w 5367"/>
              <a:gd name="T15" fmla="*/ 1595648 h 6897"/>
              <a:gd name="T16" fmla="*/ 2209 w 5367"/>
              <a:gd name="T17" fmla="*/ 1771316 h 6897"/>
              <a:gd name="T18" fmla="*/ 1481389 w 5367"/>
              <a:gd name="T19" fmla="*/ 1905000 h 6897"/>
              <a:gd name="T20" fmla="*/ 1480009 w 5367"/>
              <a:gd name="T21" fmla="*/ 1771316 h 6897"/>
              <a:gd name="T22" fmla="*/ 1459020 w 5367"/>
              <a:gd name="T23" fmla="*/ 1595648 h 6897"/>
              <a:gd name="T24" fmla="*/ 1417041 w 5367"/>
              <a:gd name="T25" fmla="*/ 1432134 h 6897"/>
              <a:gd name="T26" fmla="*/ 1355731 w 5367"/>
              <a:gd name="T27" fmla="*/ 1282429 h 6897"/>
              <a:gd name="T28" fmla="*/ 1277850 w 5367"/>
              <a:gd name="T29" fmla="*/ 1149850 h 6897"/>
              <a:gd name="T30" fmla="*/ 1184780 w 5367"/>
              <a:gd name="T31" fmla="*/ 1036605 h 6897"/>
              <a:gd name="T32" fmla="*/ 1078730 w 5367"/>
              <a:gd name="T33" fmla="*/ 946285 h 6897"/>
              <a:gd name="T34" fmla="*/ 961633 w 5367"/>
              <a:gd name="T35" fmla="*/ 880824 h 6897"/>
              <a:gd name="T36" fmla="*/ 835422 w 5367"/>
              <a:gd name="T37" fmla="*/ 843536 h 6897"/>
              <a:gd name="T38" fmla="*/ 747875 w 5367"/>
              <a:gd name="T39" fmla="*/ 731120 h 6897"/>
              <a:gd name="T40" fmla="*/ 805043 w 5367"/>
              <a:gd name="T41" fmla="*/ 726701 h 6897"/>
              <a:gd name="T42" fmla="*/ 868286 w 5367"/>
              <a:gd name="T43" fmla="*/ 711786 h 6897"/>
              <a:gd name="T44" fmla="*/ 926559 w 5367"/>
              <a:gd name="T45" fmla="*/ 686927 h 6897"/>
              <a:gd name="T46" fmla="*/ 979032 w 5367"/>
              <a:gd name="T47" fmla="*/ 653230 h 6897"/>
              <a:gd name="T48" fmla="*/ 1024876 w 5367"/>
              <a:gd name="T49" fmla="*/ 611246 h 6897"/>
              <a:gd name="T50" fmla="*/ 1063264 w 5367"/>
              <a:gd name="T51" fmla="*/ 562358 h 6897"/>
              <a:gd name="T52" fmla="*/ 1092815 w 5367"/>
              <a:gd name="T53" fmla="*/ 507945 h 6897"/>
              <a:gd name="T54" fmla="*/ 1112699 w 5367"/>
              <a:gd name="T55" fmla="*/ 448008 h 6897"/>
              <a:gd name="T56" fmla="*/ 1121813 w 5367"/>
              <a:gd name="T57" fmla="*/ 384204 h 6897"/>
              <a:gd name="T58" fmla="*/ 1120432 w 5367"/>
              <a:gd name="T59" fmla="*/ 328134 h 6897"/>
              <a:gd name="T60" fmla="*/ 1108004 w 5367"/>
              <a:gd name="T61" fmla="*/ 265711 h 6897"/>
              <a:gd name="T62" fmla="*/ 1085358 w 5367"/>
              <a:gd name="T63" fmla="*/ 207155 h 6897"/>
              <a:gd name="T64" fmla="*/ 1053322 w 5367"/>
              <a:gd name="T65" fmla="*/ 153847 h 6897"/>
              <a:gd name="T66" fmla="*/ 1012725 w 5367"/>
              <a:gd name="T67" fmla="*/ 107168 h 6897"/>
              <a:gd name="T68" fmla="*/ 964671 w 5367"/>
              <a:gd name="T69" fmla="*/ 67395 h 6897"/>
              <a:gd name="T70" fmla="*/ 910541 w 5367"/>
              <a:gd name="T71" fmla="*/ 36183 h 6897"/>
              <a:gd name="T72" fmla="*/ 850335 w 5367"/>
              <a:gd name="T73" fmla="*/ 14087 h 6897"/>
              <a:gd name="T74" fmla="*/ 786263 w 5367"/>
              <a:gd name="T75" fmla="*/ 1933 h 6897"/>
              <a:gd name="T76" fmla="*/ 728819 w 5367"/>
              <a:gd name="T77" fmla="*/ 276 h 6897"/>
              <a:gd name="T78" fmla="*/ 663366 w 5367"/>
              <a:gd name="T79" fmla="*/ 9391 h 6897"/>
              <a:gd name="T80" fmla="*/ 602332 w 5367"/>
              <a:gd name="T81" fmla="*/ 28726 h 6897"/>
              <a:gd name="T82" fmla="*/ 546545 w 5367"/>
              <a:gd name="T83" fmla="*/ 57451 h 6897"/>
              <a:gd name="T84" fmla="*/ 496282 w 5367"/>
              <a:gd name="T85" fmla="*/ 95015 h 6897"/>
              <a:gd name="T86" fmla="*/ 453751 w 5367"/>
              <a:gd name="T87" fmla="*/ 139761 h 6897"/>
              <a:gd name="T88" fmla="*/ 418954 w 5367"/>
              <a:gd name="T89" fmla="*/ 191411 h 6897"/>
              <a:gd name="T90" fmla="*/ 393546 w 5367"/>
              <a:gd name="T91" fmla="*/ 248310 h 6897"/>
              <a:gd name="T92" fmla="*/ 378356 w 5367"/>
              <a:gd name="T93" fmla="*/ 309628 h 6897"/>
              <a:gd name="T94" fmla="*/ 373938 w 5367"/>
              <a:gd name="T95" fmla="*/ 365698 h 6897"/>
              <a:gd name="T96" fmla="*/ 380013 w 5367"/>
              <a:gd name="T97" fmla="*/ 430054 h 6897"/>
              <a:gd name="T98" fmla="*/ 396584 w 5367"/>
              <a:gd name="T99" fmla="*/ 491096 h 6897"/>
              <a:gd name="T100" fmla="*/ 423372 w 5367"/>
              <a:gd name="T101" fmla="*/ 547719 h 6897"/>
              <a:gd name="T102" fmla="*/ 459551 w 5367"/>
              <a:gd name="T103" fmla="*/ 597988 h 6897"/>
              <a:gd name="T104" fmla="*/ 503186 w 5367"/>
              <a:gd name="T105" fmla="*/ 641905 h 6897"/>
              <a:gd name="T106" fmla="*/ 554278 w 5367"/>
              <a:gd name="T107" fmla="*/ 678088 h 6897"/>
              <a:gd name="T108" fmla="*/ 610894 w 5367"/>
              <a:gd name="T109" fmla="*/ 705709 h 6897"/>
              <a:gd name="T110" fmla="*/ 672756 w 5367"/>
              <a:gd name="T111" fmla="*/ 723662 h 6897"/>
              <a:gd name="T112" fmla="*/ 738209 w 5367"/>
              <a:gd name="T113" fmla="*/ 730844 h 6897"/>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5367" h="6897">
                <a:moveTo>
                  <a:pt x="2684" y="3025"/>
                </a:moveTo>
                <a:lnTo>
                  <a:pt x="2684" y="3025"/>
                </a:lnTo>
                <a:lnTo>
                  <a:pt x="2615" y="3026"/>
                </a:lnTo>
                <a:lnTo>
                  <a:pt x="2545" y="3029"/>
                </a:lnTo>
                <a:lnTo>
                  <a:pt x="2478" y="3035"/>
                </a:lnTo>
                <a:lnTo>
                  <a:pt x="2409" y="3043"/>
                </a:lnTo>
                <a:lnTo>
                  <a:pt x="2342" y="3054"/>
                </a:lnTo>
                <a:lnTo>
                  <a:pt x="2275" y="3066"/>
                </a:lnTo>
                <a:lnTo>
                  <a:pt x="2209" y="3081"/>
                </a:lnTo>
                <a:lnTo>
                  <a:pt x="2143" y="3099"/>
                </a:lnTo>
                <a:lnTo>
                  <a:pt x="2077" y="3118"/>
                </a:lnTo>
                <a:lnTo>
                  <a:pt x="2013" y="3140"/>
                </a:lnTo>
                <a:lnTo>
                  <a:pt x="1949" y="3163"/>
                </a:lnTo>
                <a:lnTo>
                  <a:pt x="1886" y="3189"/>
                </a:lnTo>
                <a:lnTo>
                  <a:pt x="1823" y="3217"/>
                </a:lnTo>
                <a:lnTo>
                  <a:pt x="1761" y="3247"/>
                </a:lnTo>
                <a:lnTo>
                  <a:pt x="1700" y="3279"/>
                </a:lnTo>
                <a:lnTo>
                  <a:pt x="1639" y="3313"/>
                </a:lnTo>
                <a:lnTo>
                  <a:pt x="1579" y="3349"/>
                </a:lnTo>
                <a:lnTo>
                  <a:pt x="1521" y="3386"/>
                </a:lnTo>
                <a:lnTo>
                  <a:pt x="1462" y="3426"/>
                </a:lnTo>
                <a:lnTo>
                  <a:pt x="1405" y="3468"/>
                </a:lnTo>
                <a:lnTo>
                  <a:pt x="1348" y="3511"/>
                </a:lnTo>
                <a:lnTo>
                  <a:pt x="1293" y="3556"/>
                </a:lnTo>
                <a:lnTo>
                  <a:pt x="1237" y="3603"/>
                </a:lnTo>
                <a:lnTo>
                  <a:pt x="1183" y="3651"/>
                </a:lnTo>
                <a:lnTo>
                  <a:pt x="1131" y="3702"/>
                </a:lnTo>
                <a:lnTo>
                  <a:pt x="1078" y="3753"/>
                </a:lnTo>
                <a:lnTo>
                  <a:pt x="1027" y="3807"/>
                </a:lnTo>
                <a:lnTo>
                  <a:pt x="976" y="3863"/>
                </a:lnTo>
                <a:lnTo>
                  <a:pt x="927" y="3920"/>
                </a:lnTo>
                <a:lnTo>
                  <a:pt x="880" y="3978"/>
                </a:lnTo>
                <a:lnTo>
                  <a:pt x="833" y="4038"/>
                </a:lnTo>
                <a:lnTo>
                  <a:pt x="786" y="4100"/>
                </a:lnTo>
                <a:lnTo>
                  <a:pt x="741" y="4163"/>
                </a:lnTo>
                <a:lnTo>
                  <a:pt x="698" y="4227"/>
                </a:lnTo>
                <a:lnTo>
                  <a:pt x="655" y="4293"/>
                </a:lnTo>
                <a:lnTo>
                  <a:pt x="613" y="4361"/>
                </a:lnTo>
                <a:lnTo>
                  <a:pt x="573" y="4429"/>
                </a:lnTo>
                <a:lnTo>
                  <a:pt x="533" y="4499"/>
                </a:lnTo>
                <a:lnTo>
                  <a:pt x="495" y="4570"/>
                </a:lnTo>
                <a:lnTo>
                  <a:pt x="458" y="4643"/>
                </a:lnTo>
                <a:lnTo>
                  <a:pt x="423" y="4717"/>
                </a:lnTo>
                <a:lnTo>
                  <a:pt x="388" y="4791"/>
                </a:lnTo>
                <a:lnTo>
                  <a:pt x="356" y="4868"/>
                </a:lnTo>
                <a:lnTo>
                  <a:pt x="324" y="4945"/>
                </a:lnTo>
                <a:lnTo>
                  <a:pt x="294" y="5024"/>
                </a:lnTo>
                <a:lnTo>
                  <a:pt x="265" y="5104"/>
                </a:lnTo>
                <a:lnTo>
                  <a:pt x="238" y="5185"/>
                </a:lnTo>
                <a:lnTo>
                  <a:pt x="211" y="5266"/>
                </a:lnTo>
                <a:lnTo>
                  <a:pt x="186" y="5349"/>
                </a:lnTo>
                <a:lnTo>
                  <a:pt x="163" y="5433"/>
                </a:lnTo>
                <a:lnTo>
                  <a:pt x="141" y="5518"/>
                </a:lnTo>
                <a:lnTo>
                  <a:pt x="121" y="5603"/>
                </a:lnTo>
                <a:lnTo>
                  <a:pt x="102" y="5690"/>
                </a:lnTo>
                <a:lnTo>
                  <a:pt x="85" y="5777"/>
                </a:lnTo>
                <a:lnTo>
                  <a:pt x="69" y="5866"/>
                </a:lnTo>
                <a:lnTo>
                  <a:pt x="54" y="5955"/>
                </a:lnTo>
                <a:lnTo>
                  <a:pt x="42" y="6045"/>
                </a:lnTo>
                <a:lnTo>
                  <a:pt x="31" y="6136"/>
                </a:lnTo>
                <a:lnTo>
                  <a:pt x="22" y="6227"/>
                </a:lnTo>
                <a:lnTo>
                  <a:pt x="14" y="6319"/>
                </a:lnTo>
                <a:lnTo>
                  <a:pt x="8" y="6413"/>
                </a:lnTo>
                <a:lnTo>
                  <a:pt x="4" y="6506"/>
                </a:lnTo>
                <a:lnTo>
                  <a:pt x="1" y="6600"/>
                </a:lnTo>
                <a:lnTo>
                  <a:pt x="0" y="6695"/>
                </a:lnTo>
                <a:lnTo>
                  <a:pt x="1" y="6796"/>
                </a:lnTo>
                <a:lnTo>
                  <a:pt x="5" y="6897"/>
                </a:lnTo>
                <a:lnTo>
                  <a:pt x="5364" y="6897"/>
                </a:lnTo>
                <a:lnTo>
                  <a:pt x="5366" y="6796"/>
                </a:lnTo>
                <a:lnTo>
                  <a:pt x="5367" y="6695"/>
                </a:lnTo>
                <a:lnTo>
                  <a:pt x="5367" y="6600"/>
                </a:lnTo>
                <a:lnTo>
                  <a:pt x="5364" y="6506"/>
                </a:lnTo>
                <a:lnTo>
                  <a:pt x="5359" y="6413"/>
                </a:lnTo>
                <a:lnTo>
                  <a:pt x="5353" y="6319"/>
                </a:lnTo>
                <a:lnTo>
                  <a:pt x="5346" y="6227"/>
                </a:lnTo>
                <a:lnTo>
                  <a:pt x="5337" y="6136"/>
                </a:lnTo>
                <a:lnTo>
                  <a:pt x="5325" y="6045"/>
                </a:lnTo>
                <a:lnTo>
                  <a:pt x="5313" y="5955"/>
                </a:lnTo>
                <a:lnTo>
                  <a:pt x="5298" y="5866"/>
                </a:lnTo>
                <a:lnTo>
                  <a:pt x="5283" y="5777"/>
                </a:lnTo>
                <a:lnTo>
                  <a:pt x="5266" y="5690"/>
                </a:lnTo>
                <a:lnTo>
                  <a:pt x="5247" y="5603"/>
                </a:lnTo>
                <a:lnTo>
                  <a:pt x="5226" y="5518"/>
                </a:lnTo>
                <a:lnTo>
                  <a:pt x="5205" y="5433"/>
                </a:lnTo>
                <a:lnTo>
                  <a:pt x="5181" y="5349"/>
                </a:lnTo>
                <a:lnTo>
                  <a:pt x="5157" y="5266"/>
                </a:lnTo>
                <a:lnTo>
                  <a:pt x="5131" y="5185"/>
                </a:lnTo>
                <a:lnTo>
                  <a:pt x="5103" y="5104"/>
                </a:lnTo>
                <a:lnTo>
                  <a:pt x="5073" y="5024"/>
                </a:lnTo>
                <a:lnTo>
                  <a:pt x="5043" y="4945"/>
                </a:lnTo>
                <a:lnTo>
                  <a:pt x="5012" y="4868"/>
                </a:lnTo>
                <a:lnTo>
                  <a:pt x="4979" y="4791"/>
                </a:lnTo>
                <a:lnTo>
                  <a:pt x="4945" y="4717"/>
                </a:lnTo>
                <a:lnTo>
                  <a:pt x="4909" y="4643"/>
                </a:lnTo>
                <a:lnTo>
                  <a:pt x="4872" y="4570"/>
                </a:lnTo>
                <a:lnTo>
                  <a:pt x="4834" y="4499"/>
                </a:lnTo>
                <a:lnTo>
                  <a:pt x="4796" y="4429"/>
                </a:lnTo>
                <a:lnTo>
                  <a:pt x="4755" y="4361"/>
                </a:lnTo>
                <a:lnTo>
                  <a:pt x="4713" y="4293"/>
                </a:lnTo>
                <a:lnTo>
                  <a:pt x="4671" y="4227"/>
                </a:lnTo>
                <a:lnTo>
                  <a:pt x="4627" y="4163"/>
                </a:lnTo>
                <a:lnTo>
                  <a:pt x="4582" y="4100"/>
                </a:lnTo>
                <a:lnTo>
                  <a:pt x="4536" y="4038"/>
                </a:lnTo>
                <a:lnTo>
                  <a:pt x="4489" y="3978"/>
                </a:lnTo>
                <a:lnTo>
                  <a:pt x="4440" y="3920"/>
                </a:lnTo>
                <a:lnTo>
                  <a:pt x="4391" y="3863"/>
                </a:lnTo>
                <a:lnTo>
                  <a:pt x="4340" y="3807"/>
                </a:lnTo>
                <a:lnTo>
                  <a:pt x="4290" y="3753"/>
                </a:lnTo>
                <a:lnTo>
                  <a:pt x="4238" y="3702"/>
                </a:lnTo>
                <a:lnTo>
                  <a:pt x="4184" y="3651"/>
                </a:lnTo>
                <a:lnTo>
                  <a:pt x="4130" y="3603"/>
                </a:lnTo>
                <a:lnTo>
                  <a:pt x="4076" y="3556"/>
                </a:lnTo>
                <a:lnTo>
                  <a:pt x="4020" y="3511"/>
                </a:lnTo>
                <a:lnTo>
                  <a:pt x="3963" y="3468"/>
                </a:lnTo>
                <a:lnTo>
                  <a:pt x="3906" y="3426"/>
                </a:lnTo>
                <a:lnTo>
                  <a:pt x="3848" y="3386"/>
                </a:lnTo>
                <a:lnTo>
                  <a:pt x="3788" y="3349"/>
                </a:lnTo>
                <a:lnTo>
                  <a:pt x="3728" y="3313"/>
                </a:lnTo>
                <a:lnTo>
                  <a:pt x="3668" y="3279"/>
                </a:lnTo>
                <a:lnTo>
                  <a:pt x="3607" y="3247"/>
                </a:lnTo>
                <a:lnTo>
                  <a:pt x="3545" y="3217"/>
                </a:lnTo>
                <a:lnTo>
                  <a:pt x="3482" y="3189"/>
                </a:lnTo>
                <a:lnTo>
                  <a:pt x="3419" y="3163"/>
                </a:lnTo>
                <a:lnTo>
                  <a:pt x="3355" y="3140"/>
                </a:lnTo>
                <a:lnTo>
                  <a:pt x="3290" y="3118"/>
                </a:lnTo>
                <a:lnTo>
                  <a:pt x="3225" y="3099"/>
                </a:lnTo>
                <a:lnTo>
                  <a:pt x="3159" y="3081"/>
                </a:lnTo>
                <a:lnTo>
                  <a:pt x="3093" y="3066"/>
                </a:lnTo>
                <a:lnTo>
                  <a:pt x="3025" y="3054"/>
                </a:lnTo>
                <a:lnTo>
                  <a:pt x="2958" y="3043"/>
                </a:lnTo>
                <a:lnTo>
                  <a:pt x="2891" y="3035"/>
                </a:lnTo>
                <a:lnTo>
                  <a:pt x="2822" y="3029"/>
                </a:lnTo>
                <a:lnTo>
                  <a:pt x="2753" y="3026"/>
                </a:lnTo>
                <a:lnTo>
                  <a:pt x="2684" y="3025"/>
                </a:lnTo>
                <a:close/>
                <a:moveTo>
                  <a:pt x="2708" y="2647"/>
                </a:moveTo>
                <a:lnTo>
                  <a:pt x="2708" y="2647"/>
                </a:lnTo>
                <a:lnTo>
                  <a:pt x="2743" y="2646"/>
                </a:lnTo>
                <a:lnTo>
                  <a:pt x="2778" y="2645"/>
                </a:lnTo>
                <a:lnTo>
                  <a:pt x="2813" y="2643"/>
                </a:lnTo>
                <a:lnTo>
                  <a:pt x="2847" y="2640"/>
                </a:lnTo>
                <a:lnTo>
                  <a:pt x="2882" y="2636"/>
                </a:lnTo>
                <a:lnTo>
                  <a:pt x="2915" y="2631"/>
                </a:lnTo>
                <a:lnTo>
                  <a:pt x="2949" y="2626"/>
                </a:lnTo>
                <a:lnTo>
                  <a:pt x="2982" y="2620"/>
                </a:lnTo>
                <a:lnTo>
                  <a:pt x="3014" y="2613"/>
                </a:lnTo>
                <a:lnTo>
                  <a:pt x="3047" y="2605"/>
                </a:lnTo>
                <a:lnTo>
                  <a:pt x="3079" y="2596"/>
                </a:lnTo>
                <a:lnTo>
                  <a:pt x="3112" y="2587"/>
                </a:lnTo>
                <a:lnTo>
                  <a:pt x="3144" y="2577"/>
                </a:lnTo>
                <a:lnTo>
                  <a:pt x="3175" y="2566"/>
                </a:lnTo>
                <a:lnTo>
                  <a:pt x="3205" y="2555"/>
                </a:lnTo>
                <a:lnTo>
                  <a:pt x="3236" y="2542"/>
                </a:lnTo>
                <a:lnTo>
                  <a:pt x="3266" y="2530"/>
                </a:lnTo>
                <a:lnTo>
                  <a:pt x="3297" y="2517"/>
                </a:lnTo>
                <a:lnTo>
                  <a:pt x="3326" y="2502"/>
                </a:lnTo>
                <a:lnTo>
                  <a:pt x="3355" y="2487"/>
                </a:lnTo>
                <a:lnTo>
                  <a:pt x="3383" y="2472"/>
                </a:lnTo>
                <a:lnTo>
                  <a:pt x="3411" y="2455"/>
                </a:lnTo>
                <a:lnTo>
                  <a:pt x="3439" y="2438"/>
                </a:lnTo>
                <a:lnTo>
                  <a:pt x="3466" y="2421"/>
                </a:lnTo>
                <a:lnTo>
                  <a:pt x="3493" y="2403"/>
                </a:lnTo>
                <a:lnTo>
                  <a:pt x="3519" y="2384"/>
                </a:lnTo>
                <a:lnTo>
                  <a:pt x="3545" y="2365"/>
                </a:lnTo>
                <a:lnTo>
                  <a:pt x="3571" y="2345"/>
                </a:lnTo>
                <a:lnTo>
                  <a:pt x="3596" y="2324"/>
                </a:lnTo>
                <a:lnTo>
                  <a:pt x="3619" y="2303"/>
                </a:lnTo>
                <a:lnTo>
                  <a:pt x="3643" y="2282"/>
                </a:lnTo>
                <a:lnTo>
                  <a:pt x="3667" y="2259"/>
                </a:lnTo>
                <a:lnTo>
                  <a:pt x="3689" y="2237"/>
                </a:lnTo>
                <a:lnTo>
                  <a:pt x="3711" y="2213"/>
                </a:lnTo>
                <a:lnTo>
                  <a:pt x="3733" y="2189"/>
                </a:lnTo>
                <a:lnTo>
                  <a:pt x="3754" y="2165"/>
                </a:lnTo>
                <a:lnTo>
                  <a:pt x="3774" y="2140"/>
                </a:lnTo>
                <a:lnTo>
                  <a:pt x="3795" y="2115"/>
                </a:lnTo>
                <a:lnTo>
                  <a:pt x="3814" y="2089"/>
                </a:lnTo>
                <a:lnTo>
                  <a:pt x="3832" y="2063"/>
                </a:lnTo>
                <a:lnTo>
                  <a:pt x="3850" y="2036"/>
                </a:lnTo>
                <a:lnTo>
                  <a:pt x="3868" y="2010"/>
                </a:lnTo>
                <a:lnTo>
                  <a:pt x="3884" y="1983"/>
                </a:lnTo>
                <a:lnTo>
                  <a:pt x="3900" y="1954"/>
                </a:lnTo>
                <a:lnTo>
                  <a:pt x="3915" y="1925"/>
                </a:lnTo>
                <a:lnTo>
                  <a:pt x="3930" y="1897"/>
                </a:lnTo>
                <a:lnTo>
                  <a:pt x="3944" y="1868"/>
                </a:lnTo>
                <a:lnTo>
                  <a:pt x="3957" y="1839"/>
                </a:lnTo>
                <a:lnTo>
                  <a:pt x="3970" y="1808"/>
                </a:lnTo>
                <a:lnTo>
                  <a:pt x="3981" y="1778"/>
                </a:lnTo>
                <a:lnTo>
                  <a:pt x="3993" y="1748"/>
                </a:lnTo>
                <a:lnTo>
                  <a:pt x="4003" y="1717"/>
                </a:lnTo>
                <a:lnTo>
                  <a:pt x="4012" y="1686"/>
                </a:lnTo>
                <a:lnTo>
                  <a:pt x="4021" y="1654"/>
                </a:lnTo>
                <a:lnTo>
                  <a:pt x="4029" y="1622"/>
                </a:lnTo>
                <a:lnTo>
                  <a:pt x="4036" y="1590"/>
                </a:lnTo>
                <a:lnTo>
                  <a:pt x="4042" y="1557"/>
                </a:lnTo>
                <a:lnTo>
                  <a:pt x="4048" y="1525"/>
                </a:lnTo>
                <a:lnTo>
                  <a:pt x="4052" y="1492"/>
                </a:lnTo>
                <a:lnTo>
                  <a:pt x="4057" y="1459"/>
                </a:lnTo>
                <a:lnTo>
                  <a:pt x="4060" y="1425"/>
                </a:lnTo>
                <a:lnTo>
                  <a:pt x="4062" y="1391"/>
                </a:lnTo>
                <a:lnTo>
                  <a:pt x="4063" y="1357"/>
                </a:lnTo>
                <a:lnTo>
                  <a:pt x="4063" y="1324"/>
                </a:lnTo>
                <a:lnTo>
                  <a:pt x="4063" y="1289"/>
                </a:lnTo>
                <a:lnTo>
                  <a:pt x="4062" y="1255"/>
                </a:lnTo>
                <a:lnTo>
                  <a:pt x="4060" y="1221"/>
                </a:lnTo>
                <a:lnTo>
                  <a:pt x="4057" y="1188"/>
                </a:lnTo>
                <a:lnTo>
                  <a:pt x="4052" y="1155"/>
                </a:lnTo>
                <a:lnTo>
                  <a:pt x="4048" y="1121"/>
                </a:lnTo>
                <a:lnTo>
                  <a:pt x="4042" y="1089"/>
                </a:lnTo>
                <a:lnTo>
                  <a:pt x="4036" y="1057"/>
                </a:lnTo>
                <a:lnTo>
                  <a:pt x="4029" y="1025"/>
                </a:lnTo>
                <a:lnTo>
                  <a:pt x="4021" y="993"/>
                </a:lnTo>
                <a:lnTo>
                  <a:pt x="4012" y="962"/>
                </a:lnTo>
                <a:lnTo>
                  <a:pt x="4003" y="930"/>
                </a:lnTo>
                <a:lnTo>
                  <a:pt x="3993" y="899"/>
                </a:lnTo>
                <a:lnTo>
                  <a:pt x="3981" y="868"/>
                </a:lnTo>
                <a:lnTo>
                  <a:pt x="3970" y="838"/>
                </a:lnTo>
                <a:lnTo>
                  <a:pt x="3957" y="809"/>
                </a:lnTo>
                <a:lnTo>
                  <a:pt x="3944" y="778"/>
                </a:lnTo>
                <a:lnTo>
                  <a:pt x="3930" y="750"/>
                </a:lnTo>
                <a:lnTo>
                  <a:pt x="3915" y="721"/>
                </a:lnTo>
                <a:lnTo>
                  <a:pt x="3900" y="693"/>
                </a:lnTo>
                <a:lnTo>
                  <a:pt x="3884" y="665"/>
                </a:lnTo>
                <a:lnTo>
                  <a:pt x="3868" y="638"/>
                </a:lnTo>
                <a:lnTo>
                  <a:pt x="3850" y="610"/>
                </a:lnTo>
                <a:lnTo>
                  <a:pt x="3832" y="584"/>
                </a:lnTo>
                <a:lnTo>
                  <a:pt x="3814" y="557"/>
                </a:lnTo>
                <a:lnTo>
                  <a:pt x="3795" y="532"/>
                </a:lnTo>
                <a:lnTo>
                  <a:pt x="3774" y="506"/>
                </a:lnTo>
                <a:lnTo>
                  <a:pt x="3754" y="481"/>
                </a:lnTo>
                <a:lnTo>
                  <a:pt x="3733" y="458"/>
                </a:lnTo>
                <a:lnTo>
                  <a:pt x="3711" y="433"/>
                </a:lnTo>
                <a:lnTo>
                  <a:pt x="3689" y="411"/>
                </a:lnTo>
                <a:lnTo>
                  <a:pt x="3667" y="388"/>
                </a:lnTo>
                <a:lnTo>
                  <a:pt x="3643" y="366"/>
                </a:lnTo>
                <a:lnTo>
                  <a:pt x="3619" y="344"/>
                </a:lnTo>
                <a:lnTo>
                  <a:pt x="3596" y="323"/>
                </a:lnTo>
                <a:lnTo>
                  <a:pt x="3571" y="303"/>
                </a:lnTo>
                <a:lnTo>
                  <a:pt x="3545" y="282"/>
                </a:lnTo>
                <a:lnTo>
                  <a:pt x="3519" y="263"/>
                </a:lnTo>
                <a:lnTo>
                  <a:pt x="3493" y="244"/>
                </a:lnTo>
                <a:lnTo>
                  <a:pt x="3466" y="226"/>
                </a:lnTo>
                <a:lnTo>
                  <a:pt x="3439" y="208"/>
                </a:lnTo>
                <a:lnTo>
                  <a:pt x="3411" y="191"/>
                </a:lnTo>
                <a:lnTo>
                  <a:pt x="3383" y="176"/>
                </a:lnTo>
                <a:lnTo>
                  <a:pt x="3355" y="160"/>
                </a:lnTo>
                <a:lnTo>
                  <a:pt x="3326" y="145"/>
                </a:lnTo>
                <a:lnTo>
                  <a:pt x="3297" y="131"/>
                </a:lnTo>
                <a:lnTo>
                  <a:pt x="3266" y="117"/>
                </a:lnTo>
                <a:lnTo>
                  <a:pt x="3236" y="104"/>
                </a:lnTo>
                <a:lnTo>
                  <a:pt x="3205" y="92"/>
                </a:lnTo>
                <a:lnTo>
                  <a:pt x="3175" y="80"/>
                </a:lnTo>
                <a:lnTo>
                  <a:pt x="3144" y="70"/>
                </a:lnTo>
                <a:lnTo>
                  <a:pt x="3112" y="60"/>
                </a:lnTo>
                <a:lnTo>
                  <a:pt x="3079" y="51"/>
                </a:lnTo>
                <a:lnTo>
                  <a:pt x="3047" y="42"/>
                </a:lnTo>
                <a:lnTo>
                  <a:pt x="3014" y="34"/>
                </a:lnTo>
                <a:lnTo>
                  <a:pt x="2982" y="27"/>
                </a:lnTo>
                <a:lnTo>
                  <a:pt x="2949" y="20"/>
                </a:lnTo>
                <a:lnTo>
                  <a:pt x="2915" y="15"/>
                </a:lnTo>
                <a:lnTo>
                  <a:pt x="2882" y="10"/>
                </a:lnTo>
                <a:lnTo>
                  <a:pt x="2847" y="7"/>
                </a:lnTo>
                <a:lnTo>
                  <a:pt x="2813" y="4"/>
                </a:lnTo>
                <a:lnTo>
                  <a:pt x="2778" y="1"/>
                </a:lnTo>
                <a:lnTo>
                  <a:pt x="2743" y="0"/>
                </a:lnTo>
                <a:lnTo>
                  <a:pt x="2708" y="0"/>
                </a:lnTo>
                <a:lnTo>
                  <a:pt x="2673" y="0"/>
                </a:lnTo>
                <a:lnTo>
                  <a:pt x="2639" y="1"/>
                </a:lnTo>
                <a:lnTo>
                  <a:pt x="2605" y="4"/>
                </a:lnTo>
                <a:lnTo>
                  <a:pt x="2570" y="7"/>
                </a:lnTo>
                <a:lnTo>
                  <a:pt x="2536" y="10"/>
                </a:lnTo>
                <a:lnTo>
                  <a:pt x="2503" y="15"/>
                </a:lnTo>
                <a:lnTo>
                  <a:pt x="2469" y="20"/>
                </a:lnTo>
                <a:lnTo>
                  <a:pt x="2436" y="27"/>
                </a:lnTo>
                <a:lnTo>
                  <a:pt x="2402" y="34"/>
                </a:lnTo>
                <a:lnTo>
                  <a:pt x="2370" y="42"/>
                </a:lnTo>
                <a:lnTo>
                  <a:pt x="2338" y="51"/>
                </a:lnTo>
                <a:lnTo>
                  <a:pt x="2306" y="60"/>
                </a:lnTo>
                <a:lnTo>
                  <a:pt x="2274" y="70"/>
                </a:lnTo>
                <a:lnTo>
                  <a:pt x="2243" y="80"/>
                </a:lnTo>
                <a:lnTo>
                  <a:pt x="2212" y="92"/>
                </a:lnTo>
                <a:lnTo>
                  <a:pt x="2181" y="104"/>
                </a:lnTo>
                <a:lnTo>
                  <a:pt x="2152" y="117"/>
                </a:lnTo>
                <a:lnTo>
                  <a:pt x="2121" y="131"/>
                </a:lnTo>
                <a:lnTo>
                  <a:pt x="2092" y="145"/>
                </a:lnTo>
                <a:lnTo>
                  <a:pt x="2063" y="160"/>
                </a:lnTo>
                <a:lnTo>
                  <a:pt x="2035" y="176"/>
                </a:lnTo>
                <a:lnTo>
                  <a:pt x="2007" y="191"/>
                </a:lnTo>
                <a:lnTo>
                  <a:pt x="1979" y="208"/>
                </a:lnTo>
                <a:lnTo>
                  <a:pt x="1952" y="226"/>
                </a:lnTo>
                <a:lnTo>
                  <a:pt x="1925" y="244"/>
                </a:lnTo>
                <a:lnTo>
                  <a:pt x="1899" y="263"/>
                </a:lnTo>
                <a:lnTo>
                  <a:pt x="1873" y="282"/>
                </a:lnTo>
                <a:lnTo>
                  <a:pt x="1847" y="303"/>
                </a:lnTo>
                <a:lnTo>
                  <a:pt x="1822" y="323"/>
                </a:lnTo>
                <a:lnTo>
                  <a:pt x="1797" y="344"/>
                </a:lnTo>
                <a:lnTo>
                  <a:pt x="1774" y="366"/>
                </a:lnTo>
                <a:lnTo>
                  <a:pt x="1751" y="388"/>
                </a:lnTo>
                <a:lnTo>
                  <a:pt x="1728" y="411"/>
                </a:lnTo>
                <a:lnTo>
                  <a:pt x="1706" y="433"/>
                </a:lnTo>
                <a:lnTo>
                  <a:pt x="1685" y="458"/>
                </a:lnTo>
                <a:lnTo>
                  <a:pt x="1664" y="481"/>
                </a:lnTo>
                <a:lnTo>
                  <a:pt x="1643" y="506"/>
                </a:lnTo>
                <a:lnTo>
                  <a:pt x="1623" y="532"/>
                </a:lnTo>
                <a:lnTo>
                  <a:pt x="1604" y="557"/>
                </a:lnTo>
                <a:lnTo>
                  <a:pt x="1586" y="584"/>
                </a:lnTo>
                <a:lnTo>
                  <a:pt x="1568" y="610"/>
                </a:lnTo>
                <a:lnTo>
                  <a:pt x="1550" y="638"/>
                </a:lnTo>
                <a:lnTo>
                  <a:pt x="1533" y="665"/>
                </a:lnTo>
                <a:lnTo>
                  <a:pt x="1517" y="693"/>
                </a:lnTo>
                <a:lnTo>
                  <a:pt x="1503" y="721"/>
                </a:lnTo>
                <a:lnTo>
                  <a:pt x="1488" y="750"/>
                </a:lnTo>
                <a:lnTo>
                  <a:pt x="1474" y="778"/>
                </a:lnTo>
                <a:lnTo>
                  <a:pt x="1461" y="809"/>
                </a:lnTo>
                <a:lnTo>
                  <a:pt x="1448" y="838"/>
                </a:lnTo>
                <a:lnTo>
                  <a:pt x="1436" y="868"/>
                </a:lnTo>
                <a:lnTo>
                  <a:pt x="1425" y="899"/>
                </a:lnTo>
                <a:lnTo>
                  <a:pt x="1415" y="930"/>
                </a:lnTo>
                <a:lnTo>
                  <a:pt x="1406" y="962"/>
                </a:lnTo>
                <a:lnTo>
                  <a:pt x="1397" y="993"/>
                </a:lnTo>
                <a:lnTo>
                  <a:pt x="1389" y="1025"/>
                </a:lnTo>
                <a:lnTo>
                  <a:pt x="1381" y="1057"/>
                </a:lnTo>
                <a:lnTo>
                  <a:pt x="1376" y="1089"/>
                </a:lnTo>
                <a:lnTo>
                  <a:pt x="1370" y="1121"/>
                </a:lnTo>
                <a:lnTo>
                  <a:pt x="1366" y="1155"/>
                </a:lnTo>
                <a:lnTo>
                  <a:pt x="1361" y="1188"/>
                </a:lnTo>
                <a:lnTo>
                  <a:pt x="1358" y="1221"/>
                </a:lnTo>
                <a:lnTo>
                  <a:pt x="1355" y="1255"/>
                </a:lnTo>
                <a:lnTo>
                  <a:pt x="1354" y="1289"/>
                </a:lnTo>
                <a:lnTo>
                  <a:pt x="1354" y="1324"/>
                </a:lnTo>
                <a:lnTo>
                  <a:pt x="1354" y="1357"/>
                </a:lnTo>
                <a:lnTo>
                  <a:pt x="1355" y="1391"/>
                </a:lnTo>
                <a:lnTo>
                  <a:pt x="1358" y="1425"/>
                </a:lnTo>
                <a:lnTo>
                  <a:pt x="1361" y="1459"/>
                </a:lnTo>
                <a:lnTo>
                  <a:pt x="1366" y="1492"/>
                </a:lnTo>
                <a:lnTo>
                  <a:pt x="1370" y="1525"/>
                </a:lnTo>
                <a:lnTo>
                  <a:pt x="1376" y="1557"/>
                </a:lnTo>
                <a:lnTo>
                  <a:pt x="1381" y="1590"/>
                </a:lnTo>
                <a:lnTo>
                  <a:pt x="1389" y="1622"/>
                </a:lnTo>
                <a:lnTo>
                  <a:pt x="1397" y="1654"/>
                </a:lnTo>
                <a:lnTo>
                  <a:pt x="1406" y="1686"/>
                </a:lnTo>
                <a:lnTo>
                  <a:pt x="1415" y="1717"/>
                </a:lnTo>
                <a:lnTo>
                  <a:pt x="1425" y="1748"/>
                </a:lnTo>
                <a:lnTo>
                  <a:pt x="1436" y="1778"/>
                </a:lnTo>
                <a:lnTo>
                  <a:pt x="1448" y="1808"/>
                </a:lnTo>
                <a:lnTo>
                  <a:pt x="1461" y="1839"/>
                </a:lnTo>
                <a:lnTo>
                  <a:pt x="1474" y="1868"/>
                </a:lnTo>
                <a:lnTo>
                  <a:pt x="1488" y="1897"/>
                </a:lnTo>
                <a:lnTo>
                  <a:pt x="1503" y="1925"/>
                </a:lnTo>
                <a:lnTo>
                  <a:pt x="1517" y="1954"/>
                </a:lnTo>
                <a:lnTo>
                  <a:pt x="1533" y="1983"/>
                </a:lnTo>
                <a:lnTo>
                  <a:pt x="1550" y="2010"/>
                </a:lnTo>
                <a:lnTo>
                  <a:pt x="1568" y="2036"/>
                </a:lnTo>
                <a:lnTo>
                  <a:pt x="1586" y="2063"/>
                </a:lnTo>
                <a:lnTo>
                  <a:pt x="1604" y="2089"/>
                </a:lnTo>
                <a:lnTo>
                  <a:pt x="1623" y="2115"/>
                </a:lnTo>
                <a:lnTo>
                  <a:pt x="1643" y="2140"/>
                </a:lnTo>
                <a:lnTo>
                  <a:pt x="1664" y="2165"/>
                </a:lnTo>
                <a:lnTo>
                  <a:pt x="1685" y="2189"/>
                </a:lnTo>
                <a:lnTo>
                  <a:pt x="1706" y="2213"/>
                </a:lnTo>
                <a:lnTo>
                  <a:pt x="1728" y="2237"/>
                </a:lnTo>
                <a:lnTo>
                  <a:pt x="1751" y="2259"/>
                </a:lnTo>
                <a:lnTo>
                  <a:pt x="1774" y="2282"/>
                </a:lnTo>
                <a:lnTo>
                  <a:pt x="1797" y="2303"/>
                </a:lnTo>
                <a:lnTo>
                  <a:pt x="1822" y="2324"/>
                </a:lnTo>
                <a:lnTo>
                  <a:pt x="1847" y="2345"/>
                </a:lnTo>
                <a:lnTo>
                  <a:pt x="1873" y="2365"/>
                </a:lnTo>
                <a:lnTo>
                  <a:pt x="1899" y="2384"/>
                </a:lnTo>
                <a:lnTo>
                  <a:pt x="1925" y="2403"/>
                </a:lnTo>
                <a:lnTo>
                  <a:pt x="1952" y="2421"/>
                </a:lnTo>
                <a:lnTo>
                  <a:pt x="1979" y="2438"/>
                </a:lnTo>
                <a:lnTo>
                  <a:pt x="2007" y="2455"/>
                </a:lnTo>
                <a:lnTo>
                  <a:pt x="2035" y="2472"/>
                </a:lnTo>
                <a:lnTo>
                  <a:pt x="2063" y="2487"/>
                </a:lnTo>
                <a:lnTo>
                  <a:pt x="2092" y="2502"/>
                </a:lnTo>
                <a:lnTo>
                  <a:pt x="2121" y="2517"/>
                </a:lnTo>
                <a:lnTo>
                  <a:pt x="2152" y="2530"/>
                </a:lnTo>
                <a:lnTo>
                  <a:pt x="2181" y="2542"/>
                </a:lnTo>
                <a:lnTo>
                  <a:pt x="2212" y="2555"/>
                </a:lnTo>
                <a:lnTo>
                  <a:pt x="2243" y="2566"/>
                </a:lnTo>
                <a:lnTo>
                  <a:pt x="2274" y="2577"/>
                </a:lnTo>
                <a:lnTo>
                  <a:pt x="2306" y="2587"/>
                </a:lnTo>
                <a:lnTo>
                  <a:pt x="2338" y="2596"/>
                </a:lnTo>
                <a:lnTo>
                  <a:pt x="2370" y="2605"/>
                </a:lnTo>
                <a:lnTo>
                  <a:pt x="2402" y="2613"/>
                </a:lnTo>
                <a:lnTo>
                  <a:pt x="2436" y="2620"/>
                </a:lnTo>
                <a:lnTo>
                  <a:pt x="2469" y="2626"/>
                </a:lnTo>
                <a:lnTo>
                  <a:pt x="2503" y="2631"/>
                </a:lnTo>
                <a:lnTo>
                  <a:pt x="2536" y="2636"/>
                </a:lnTo>
                <a:lnTo>
                  <a:pt x="2570" y="2640"/>
                </a:lnTo>
                <a:lnTo>
                  <a:pt x="2605" y="2643"/>
                </a:lnTo>
                <a:lnTo>
                  <a:pt x="2639" y="2645"/>
                </a:lnTo>
                <a:lnTo>
                  <a:pt x="2673" y="2646"/>
                </a:lnTo>
                <a:lnTo>
                  <a:pt x="2708" y="2647"/>
                </a:lnTo>
                <a:close/>
              </a:path>
            </a:pathLst>
          </a:custGeom>
          <a:solidFill>
            <a:schemeClr val="accent1"/>
          </a:solidFill>
          <a:ln>
            <a:noFill/>
          </a:ln>
        </p:spPr>
        <p:txBody>
          <a:bodyPr anchor="ctr">
            <a:scene3d>
              <a:camera prst="orthographicFront"/>
              <a:lightRig rig="threePt" dir="t"/>
            </a:scene3d>
            <a:sp3d>
              <a:contourClr>
                <a:srgbClr val="FFFFFF"/>
              </a:contourClr>
            </a:sp3d>
          </a:bodyPr>
          <a:lstStyle>
            <a:defPPr>
              <a:defRPr lang="zh-CN"/>
            </a:defPPr>
            <a:lvl1pPr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algn="ctr">
              <a:buFontTx/>
              <a:buNone/>
              <a:defRPr/>
            </a:pPr>
            <a:endParaRPr lang="zh-CN" altLang="en-US">
              <a:solidFill>
                <a:srgbClr val="FFFFFF"/>
              </a:solidFill>
              <a:latin typeface="微软雅黑" panose="020B0503020204020204" pitchFamily="34" charset="-122"/>
              <a:ea typeface="微软雅黑" panose="020B0503020204020204" pitchFamily="34" charset="-122"/>
            </a:endParaRPr>
          </a:p>
        </p:txBody>
      </p:sp>
      <p:sp>
        <p:nvSpPr>
          <p:cNvPr id="22" name="流程图: 过程 21"/>
          <p:cNvSpPr/>
          <p:nvPr/>
        </p:nvSpPr>
        <p:spPr>
          <a:xfrm>
            <a:off x="1667385" y="3883566"/>
            <a:ext cx="606743" cy="320675"/>
          </a:xfrm>
          <a:prstGeom prst="flowChartProcess">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fontAlgn="base">
              <a:spcBef>
                <a:spcPct val="0"/>
              </a:spcBef>
              <a:spcAft>
                <a:spcPct val="0"/>
              </a:spcAft>
              <a:buFont typeface="Arial" panose="020B0604020202020204" pitchFamily="34" charset="0"/>
              <a:defRPr kern="1200">
                <a:solidFill>
                  <a:schemeClr val="lt1"/>
                </a:solidFill>
                <a:latin typeface="+mn-lt"/>
                <a:ea typeface="+mn-ea"/>
                <a:cs typeface="+mn-cs"/>
              </a:defRPr>
            </a:lvl1pPr>
            <a:lvl2pPr marL="457200" algn="l" rtl="0" fontAlgn="base">
              <a:spcBef>
                <a:spcPct val="0"/>
              </a:spcBef>
              <a:spcAft>
                <a:spcPct val="0"/>
              </a:spcAft>
              <a:buFont typeface="Arial" panose="020B0604020202020204" pitchFamily="34" charset="0"/>
              <a:defRPr kern="1200">
                <a:solidFill>
                  <a:schemeClr val="lt1"/>
                </a:solidFill>
                <a:latin typeface="+mn-lt"/>
                <a:ea typeface="+mn-ea"/>
                <a:cs typeface="+mn-cs"/>
              </a:defRPr>
            </a:lvl2pPr>
            <a:lvl3pPr marL="914400" algn="l" rtl="0" fontAlgn="base">
              <a:spcBef>
                <a:spcPct val="0"/>
              </a:spcBef>
              <a:spcAft>
                <a:spcPct val="0"/>
              </a:spcAft>
              <a:buFont typeface="Arial" panose="020B0604020202020204" pitchFamily="34" charset="0"/>
              <a:defRPr kern="1200">
                <a:solidFill>
                  <a:schemeClr val="lt1"/>
                </a:solidFill>
                <a:latin typeface="+mn-lt"/>
                <a:ea typeface="+mn-ea"/>
                <a:cs typeface="+mn-cs"/>
              </a:defRPr>
            </a:lvl3pPr>
            <a:lvl4pPr marL="1371600" algn="l" rtl="0" fontAlgn="base">
              <a:spcBef>
                <a:spcPct val="0"/>
              </a:spcBef>
              <a:spcAft>
                <a:spcPct val="0"/>
              </a:spcAft>
              <a:buFont typeface="Arial" panose="020B0604020202020204" pitchFamily="34" charset="0"/>
              <a:defRPr kern="1200">
                <a:solidFill>
                  <a:schemeClr val="lt1"/>
                </a:solidFill>
                <a:latin typeface="+mn-lt"/>
                <a:ea typeface="+mn-ea"/>
                <a:cs typeface="+mn-cs"/>
              </a:defRPr>
            </a:lvl4pPr>
            <a:lvl5pPr marL="1828800" algn="l" rtl="0" fontAlgn="base">
              <a:spcBef>
                <a:spcPct val="0"/>
              </a:spcBef>
              <a:spcAft>
                <a:spcPct val="0"/>
              </a:spcAft>
              <a:buFont typeface="Arial" panose="020B0604020202020204" pitchFamily="34" charset="0"/>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fontAlgn="auto">
              <a:spcBef>
                <a:spcPts val="0"/>
              </a:spcBef>
              <a:spcAft>
                <a:spcPts val="0"/>
              </a:spcAft>
              <a:buFontTx/>
              <a:buNone/>
              <a:defRPr/>
            </a:pPr>
            <a:r>
              <a:rPr lang="zh-CN" altLang="en-US" sz="1200">
                <a:solidFill>
                  <a:schemeClr val="tx1"/>
                </a:solidFill>
                <a:latin typeface="微软雅黑" panose="020B0503020204020204" pitchFamily="34" charset="-122"/>
                <a:ea typeface="微软雅黑" panose="020B0503020204020204" pitchFamily="34" charset="-122"/>
              </a:rPr>
              <a:t>提出申请</a:t>
            </a:r>
            <a:endParaRPr lang="zh-CN" altLang="en-US" sz="1200">
              <a:solidFill>
                <a:schemeClr val="tx1"/>
              </a:solidFill>
              <a:latin typeface="微软雅黑" panose="020B0503020204020204" pitchFamily="34" charset="-122"/>
              <a:ea typeface="微软雅黑" panose="020B0503020204020204" pitchFamily="34" charset="-122"/>
            </a:endParaRPr>
          </a:p>
        </p:txBody>
      </p:sp>
      <p:sp>
        <p:nvSpPr>
          <p:cNvPr id="23" name=" 2050"/>
          <p:cNvSpPr/>
          <p:nvPr/>
        </p:nvSpPr>
        <p:spPr bwMode="auto">
          <a:xfrm>
            <a:off x="2569443" y="3282057"/>
            <a:ext cx="373063" cy="601663"/>
          </a:xfrm>
          <a:custGeom>
            <a:avLst/>
            <a:gdLst>
              <a:gd name="T0" fmla="*/ 646796 w 5367"/>
              <a:gd name="T1" fmla="*/ 843536 h 6897"/>
              <a:gd name="T2" fmla="*/ 520861 w 5367"/>
              <a:gd name="T3" fmla="*/ 880824 h 6897"/>
              <a:gd name="T4" fmla="*/ 403764 w 5367"/>
              <a:gd name="T5" fmla="*/ 946285 h 6897"/>
              <a:gd name="T6" fmla="*/ 297714 w 5367"/>
              <a:gd name="T7" fmla="*/ 1036605 h 6897"/>
              <a:gd name="T8" fmla="*/ 204644 w 5367"/>
              <a:gd name="T9" fmla="*/ 1149850 h 6897"/>
              <a:gd name="T10" fmla="*/ 126487 w 5367"/>
              <a:gd name="T11" fmla="*/ 1282429 h 6897"/>
              <a:gd name="T12" fmla="*/ 65729 w 5367"/>
              <a:gd name="T13" fmla="*/ 1432134 h 6897"/>
              <a:gd name="T14" fmla="*/ 23475 w 5367"/>
              <a:gd name="T15" fmla="*/ 1595648 h 6897"/>
              <a:gd name="T16" fmla="*/ 2209 w 5367"/>
              <a:gd name="T17" fmla="*/ 1771316 h 6897"/>
              <a:gd name="T18" fmla="*/ 1481389 w 5367"/>
              <a:gd name="T19" fmla="*/ 1905000 h 6897"/>
              <a:gd name="T20" fmla="*/ 1480009 w 5367"/>
              <a:gd name="T21" fmla="*/ 1771316 h 6897"/>
              <a:gd name="T22" fmla="*/ 1459020 w 5367"/>
              <a:gd name="T23" fmla="*/ 1595648 h 6897"/>
              <a:gd name="T24" fmla="*/ 1417041 w 5367"/>
              <a:gd name="T25" fmla="*/ 1432134 h 6897"/>
              <a:gd name="T26" fmla="*/ 1355731 w 5367"/>
              <a:gd name="T27" fmla="*/ 1282429 h 6897"/>
              <a:gd name="T28" fmla="*/ 1277850 w 5367"/>
              <a:gd name="T29" fmla="*/ 1149850 h 6897"/>
              <a:gd name="T30" fmla="*/ 1184780 w 5367"/>
              <a:gd name="T31" fmla="*/ 1036605 h 6897"/>
              <a:gd name="T32" fmla="*/ 1078730 w 5367"/>
              <a:gd name="T33" fmla="*/ 946285 h 6897"/>
              <a:gd name="T34" fmla="*/ 961633 w 5367"/>
              <a:gd name="T35" fmla="*/ 880824 h 6897"/>
              <a:gd name="T36" fmla="*/ 835422 w 5367"/>
              <a:gd name="T37" fmla="*/ 843536 h 6897"/>
              <a:gd name="T38" fmla="*/ 747875 w 5367"/>
              <a:gd name="T39" fmla="*/ 731120 h 6897"/>
              <a:gd name="T40" fmla="*/ 805043 w 5367"/>
              <a:gd name="T41" fmla="*/ 726701 h 6897"/>
              <a:gd name="T42" fmla="*/ 868286 w 5367"/>
              <a:gd name="T43" fmla="*/ 711786 h 6897"/>
              <a:gd name="T44" fmla="*/ 926559 w 5367"/>
              <a:gd name="T45" fmla="*/ 686927 h 6897"/>
              <a:gd name="T46" fmla="*/ 979032 w 5367"/>
              <a:gd name="T47" fmla="*/ 653230 h 6897"/>
              <a:gd name="T48" fmla="*/ 1024876 w 5367"/>
              <a:gd name="T49" fmla="*/ 611246 h 6897"/>
              <a:gd name="T50" fmla="*/ 1063264 w 5367"/>
              <a:gd name="T51" fmla="*/ 562358 h 6897"/>
              <a:gd name="T52" fmla="*/ 1092815 w 5367"/>
              <a:gd name="T53" fmla="*/ 507945 h 6897"/>
              <a:gd name="T54" fmla="*/ 1112699 w 5367"/>
              <a:gd name="T55" fmla="*/ 448008 h 6897"/>
              <a:gd name="T56" fmla="*/ 1121813 w 5367"/>
              <a:gd name="T57" fmla="*/ 384204 h 6897"/>
              <a:gd name="T58" fmla="*/ 1120432 w 5367"/>
              <a:gd name="T59" fmla="*/ 328134 h 6897"/>
              <a:gd name="T60" fmla="*/ 1108004 w 5367"/>
              <a:gd name="T61" fmla="*/ 265711 h 6897"/>
              <a:gd name="T62" fmla="*/ 1085358 w 5367"/>
              <a:gd name="T63" fmla="*/ 207155 h 6897"/>
              <a:gd name="T64" fmla="*/ 1053322 w 5367"/>
              <a:gd name="T65" fmla="*/ 153847 h 6897"/>
              <a:gd name="T66" fmla="*/ 1012725 w 5367"/>
              <a:gd name="T67" fmla="*/ 107168 h 6897"/>
              <a:gd name="T68" fmla="*/ 964671 w 5367"/>
              <a:gd name="T69" fmla="*/ 67395 h 6897"/>
              <a:gd name="T70" fmla="*/ 910541 w 5367"/>
              <a:gd name="T71" fmla="*/ 36183 h 6897"/>
              <a:gd name="T72" fmla="*/ 850335 w 5367"/>
              <a:gd name="T73" fmla="*/ 14087 h 6897"/>
              <a:gd name="T74" fmla="*/ 786263 w 5367"/>
              <a:gd name="T75" fmla="*/ 1933 h 6897"/>
              <a:gd name="T76" fmla="*/ 728819 w 5367"/>
              <a:gd name="T77" fmla="*/ 276 h 6897"/>
              <a:gd name="T78" fmla="*/ 663366 w 5367"/>
              <a:gd name="T79" fmla="*/ 9391 h 6897"/>
              <a:gd name="T80" fmla="*/ 602332 w 5367"/>
              <a:gd name="T81" fmla="*/ 28726 h 6897"/>
              <a:gd name="T82" fmla="*/ 546545 w 5367"/>
              <a:gd name="T83" fmla="*/ 57451 h 6897"/>
              <a:gd name="T84" fmla="*/ 496282 w 5367"/>
              <a:gd name="T85" fmla="*/ 95015 h 6897"/>
              <a:gd name="T86" fmla="*/ 453751 w 5367"/>
              <a:gd name="T87" fmla="*/ 139761 h 6897"/>
              <a:gd name="T88" fmla="*/ 418954 w 5367"/>
              <a:gd name="T89" fmla="*/ 191411 h 6897"/>
              <a:gd name="T90" fmla="*/ 393546 w 5367"/>
              <a:gd name="T91" fmla="*/ 248310 h 6897"/>
              <a:gd name="T92" fmla="*/ 378356 w 5367"/>
              <a:gd name="T93" fmla="*/ 309628 h 6897"/>
              <a:gd name="T94" fmla="*/ 373938 w 5367"/>
              <a:gd name="T95" fmla="*/ 365698 h 6897"/>
              <a:gd name="T96" fmla="*/ 380013 w 5367"/>
              <a:gd name="T97" fmla="*/ 430054 h 6897"/>
              <a:gd name="T98" fmla="*/ 396584 w 5367"/>
              <a:gd name="T99" fmla="*/ 491096 h 6897"/>
              <a:gd name="T100" fmla="*/ 423372 w 5367"/>
              <a:gd name="T101" fmla="*/ 547719 h 6897"/>
              <a:gd name="T102" fmla="*/ 459551 w 5367"/>
              <a:gd name="T103" fmla="*/ 597988 h 6897"/>
              <a:gd name="T104" fmla="*/ 503186 w 5367"/>
              <a:gd name="T105" fmla="*/ 641905 h 6897"/>
              <a:gd name="T106" fmla="*/ 554278 w 5367"/>
              <a:gd name="T107" fmla="*/ 678088 h 6897"/>
              <a:gd name="T108" fmla="*/ 610894 w 5367"/>
              <a:gd name="T109" fmla="*/ 705709 h 6897"/>
              <a:gd name="T110" fmla="*/ 672756 w 5367"/>
              <a:gd name="T111" fmla="*/ 723662 h 6897"/>
              <a:gd name="T112" fmla="*/ 738209 w 5367"/>
              <a:gd name="T113" fmla="*/ 730844 h 6897"/>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5367" h="6897">
                <a:moveTo>
                  <a:pt x="2684" y="3025"/>
                </a:moveTo>
                <a:lnTo>
                  <a:pt x="2684" y="3025"/>
                </a:lnTo>
                <a:lnTo>
                  <a:pt x="2615" y="3026"/>
                </a:lnTo>
                <a:lnTo>
                  <a:pt x="2545" y="3029"/>
                </a:lnTo>
                <a:lnTo>
                  <a:pt x="2478" y="3035"/>
                </a:lnTo>
                <a:lnTo>
                  <a:pt x="2409" y="3043"/>
                </a:lnTo>
                <a:lnTo>
                  <a:pt x="2342" y="3054"/>
                </a:lnTo>
                <a:lnTo>
                  <a:pt x="2275" y="3066"/>
                </a:lnTo>
                <a:lnTo>
                  <a:pt x="2209" y="3081"/>
                </a:lnTo>
                <a:lnTo>
                  <a:pt x="2143" y="3099"/>
                </a:lnTo>
                <a:lnTo>
                  <a:pt x="2077" y="3118"/>
                </a:lnTo>
                <a:lnTo>
                  <a:pt x="2013" y="3140"/>
                </a:lnTo>
                <a:lnTo>
                  <a:pt x="1949" y="3163"/>
                </a:lnTo>
                <a:lnTo>
                  <a:pt x="1886" y="3189"/>
                </a:lnTo>
                <a:lnTo>
                  <a:pt x="1823" y="3217"/>
                </a:lnTo>
                <a:lnTo>
                  <a:pt x="1761" y="3247"/>
                </a:lnTo>
                <a:lnTo>
                  <a:pt x="1700" y="3279"/>
                </a:lnTo>
                <a:lnTo>
                  <a:pt x="1639" y="3313"/>
                </a:lnTo>
                <a:lnTo>
                  <a:pt x="1579" y="3349"/>
                </a:lnTo>
                <a:lnTo>
                  <a:pt x="1521" y="3386"/>
                </a:lnTo>
                <a:lnTo>
                  <a:pt x="1462" y="3426"/>
                </a:lnTo>
                <a:lnTo>
                  <a:pt x="1405" y="3468"/>
                </a:lnTo>
                <a:lnTo>
                  <a:pt x="1348" y="3511"/>
                </a:lnTo>
                <a:lnTo>
                  <a:pt x="1293" y="3556"/>
                </a:lnTo>
                <a:lnTo>
                  <a:pt x="1237" y="3603"/>
                </a:lnTo>
                <a:lnTo>
                  <a:pt x="1183" y="3651"/>
                </a:lnTo>
                <a:lnTo>
                  <a:pt x="1131" y="3702"/>
                </a:lnTo>
                <a:lnTo>
                  <a:pt x="1078" y="3753"/>
                </a:lnTo>
                <a:lnTo>
                  <a:pt x="1027" y="3807"/>
                </a:lnTo>
                <a:lnTo>
                  <a:pt x="976" y="3863"/>
                </a:lnTo>
                <a:lnTo>
                  <a:pt x="927" y="3920"/>
                </a:lnTo>
                <a:lnTo>
                  <a:pt x="880" y="3978"/>
                </a:lnTo>
                <a:lnTo>
                  <a:pt x="833" y="4038"/>
                </a:lnTo>
                <a:lnTo>
                  <a:pt x="786" y="4100"/>
                </a:lnTo>
                <a:lnTo>
                  <a:pt x="741" y="4163"/>
                </a:lnTo>
                <a:lnTo>
                  <a:pt x="698" y="4227"/>
                </a:lnTo>
                <a:lnTo>
                  <a:pt x="655" y="4293"/>
                </a:lnTo>
                <a:lnTo>
                  <a:pt x="613" y="4361"/>
                </a:lnTo>
                <a:lnTo>
                  <a:pt x="573" y="4429"/>
                </a:lnTo>
                <a:lnTo>
                  <a:pt x="533" y="4499"/>
                </a:lnTo>
                <a:lnTo>
                  <a:pt x="495" y="4570"/>
                </a:lnTo>
                <a:lnTo>
                  <a:pt x="458" y="4643"/>
                </a:lnTo>
                <a:lnTo>
                  <a:pt x="423" y="4717"/>
                </a:lnTo>
                <a:lnTo>
                  <a:pt x="388" y="4791"/>
                </a:lnTo>
                <a:lnTo>
                  <a:pt x="356" y="4868"/>
                </a:lnTo>
                <a:lnTo>
                  <a:pt x="324" y="4945"/>
                </a:lnTo>
                <a:lnTo>
                  <a:pt x="294" y="5024"/>
                </a:lnTo>
                <a:lnTo>
                  <a:pt x="265" y="5104"/>
                </a:lnTo>
                <a:lnTo>
                  <a:pt x="238" y="5185"/>
                </a:lnTo>
                <a:lnTo>
                  <a:pt x="211" y="5266"/>
                </a:lnTo>
                <a:lnTo>
                  <a:pt x="186" y="5349"/>
                </a:lnTo>
                <a:lnTo>
                  <a:pt x="163" y="5433"/>
                </a:lnTo>
                <a:lnTo>
                  <a:pt x="141" y="5518"/>
                </a:lnTo>
                <a:lnTo>
                  <a:pt x="121" y="5603"/>
                </a:lnTo>
                <a:lnTo>
                  <a:pt x="102" y="5690"/>
                </a:lnTo>
                <a:lnTo>
                  <a:pt x="85" y="5777"/>
                </a:lnTo>
                <a:lnTo>
                  <a:pt x="69" y="5866"/>
                </a:lnTo>
                <a:lnTo>
                  <a:pt x="54" y="5955"/>
                </a:lnTo>
                <a:lnTo>
                  <a:pt x="42" y="6045"/>
                </a:lnTo>
                <a:lnTo>
                  <a:pt x="31" y="6136"/>
                </a:lnTo>
                <a:lnTo>
                  <a:pt x="22" y="6227"/>
                </a:lnTo>
                <a:lnTo>
                  <a:pt x="14" y="6319"/>
                </a:lnTo>
                <a:lnTo>
                  <a:pt x="8" y="6413"/>
                </a:lnTo>
                <a:lnTo>
                  <a:pt x="4" y="6506"/>
                </a:lnTo>
                <a:lnTo>
                  <a:pt x="1" y="6600"/>
                </a:lnTo>
                <a:lnTo>
                  <a:pt x="0" y="6695"/>
                </a:lnTo>
                <a:lnTo>
                  <a:pt x="1" y="6796"/>
                </a:lnTo>
                <a:lnTo>
                  <a:pt x="5" y="6897"/>
                </a:lnTo>
                <a:lnTo>
                  <a:pt x="5364" y="6897"/>
                </a:lnTo>
                <a:lnTo>
                  <a:pt x="5366" y="6796"/>
                </a:lnTo>
                <a:lnTo>
                  <a:pt x="5367" y="6695"/>
                </a:lnTo>
                <a:lnTo>
                  <a:pt x="5367" y="6600"/>
                </a:lnTo>
                <a:lnTo>
                  <a:pt x="5364" y="6506"/>
                </a:lnTo>
                <a:lnTo>
                  <a:pt x="5359" y="6413"/>
                </a:lnTo>
                <a:lnTo>
                  <a:pt x="5353" y="6319"/>
                </a:lnTo>
                <a:lnTo>
                  <a:pt x="5346" y="6227"/>
                </a:lnTo>
                <a:lnTo>
                  <a:pt x="5337" y="6136"/>
                </a:lnTo>
                <a:lnTo>
                  <a:pt x="5325" y="6045"/>
                </a:lnTo>
                <a:lnTo>
                  <a:pt x="5313" y="5955"/>
                </a:lnTo>
                <a:lnTo>
                  <a:pt x="5298" y="5866"/>
                </a:lnTo>
                <a:lnTo>
                  <a:pt x="5283" y="5777"/>
                </a:lnTo>
                <a:lnTo>
                  <a:pt x="5266" y="5690"/>
                </a:lnTo>
                <a:lnTo>
                  <a:pt x="5247" y="5603"/>
                </a:lnTo>
                <a:lnTo>
                  <a:pt x="5226" y="5518"/>
                </a:lnTo>
                <a:lnTo>
                  <a:pt x="5205" y="5433"/>
                </a:lnTo>
                <a:lnTo>
                  <a:pt x="5181" y="5349"/>
                </a:lnTo>
                <a:lnTo>
                  <a:pt x="5157" y="5266"/>
                </a:lnTo>
                <a:lnTo>
                  <a:pt x="5131" y="5185"/>
                </a:lnTo>
                <a:lnTo>
                  <a:pt x="5103" y="5104"/>
                </a:lnTo>
                <a:lnTo>
                  <a:pt x="5073" y="5024"/>
                </a:lnTo>
                <a:lnTo>
                  <a:pt x="5043" y="4945"/>
                </a:lnTo>
                <a:lnTo>
                  <a:pt x="5012" y="4868"/>
                </a:lnTo>
                <a:lnTo>
                  <a:pt x="4979" y="4791"/>
                </a:lnTo>
                <a:lnTo>
                  <a:pt x="4945" y="4717"/>
                </a:lnTo>
                <a:lnTo>
                  <a:pt x="4909" y="4643"/>
                </a:lnTo>
                <a:lnTo>
                  <a:pt x="4872" y="4570"/>
                </a:lnTo>
                <a:lnTo>
                  <a:pt x="4834" y="4499"/>
                </a:lnTo>
                <a:lnTo>
                  <a:pt x="4796" y="4429"/>
                </a:lnTo>
                <a:lnTo>
                  <a:pt x="4755" y="4361"/>
                </a:lnTo>
                <a:lnTo>
                  <a:pt x="4713" y="4293"/>
                </a:lnTo>
                <a:lnTo>
                  <a:pt x="4671" y="4227"/>
                </a:lnTo>
                <a:lnTo>
                  <a:pt x="4627" y="4163"/>
                </a:lnTo>
                <a:lnTo>
                  <a:pt x="4582" y="4100"/>
                </a:lnTo>
                <a:lnTo>
                  <a:pt x="4536" y="4038"/>
                </a:lnTo>
                <a:lnTo>
                  <a:pt x="4489" y="3978"/>
                </a:lnTo>
                <a:lnTo>
                  <a:pt x="4440" y="3920"/>
                </a:lnTo>
                <a:lnTo>
                  <a:pt x="4391" y="3863"/>
                </a:lnTo>
                <a:lnTo>
                  <a:pt x="4340" y="3807"/>
                </a:lnTo>
                <a:lnTo>
                  <a:pt x="4290" y="3753"/>
                </a:lnTo>
                <a:lnTo>
                  <a:pt x="4238" y="3702"/>
                </a:lnTo>
                <a:lnTo>
                  <a:pt x="4184" y="3651"/>
                </a:lnTo>
                <a:lnTo>
                  <a:pt x="4130" y="3603"/>
                </a:lnTo>
                <a:lnTo>
                  <a:pt x="4076" y="3556"/>
                </a:lnTo>
                <a:lnTo>
                  <a:pt x="4020" y="3511"/>
                </a:lnTo>
                <a:lnTo>
                  <a:pt x="3963" y="3468"/>
                </a:lnTo>
                <a:lnTo>
                  <a:pt x="3906" y="3426"/>
                </a:lnTo>
                <a:lnTo>
                  <a:pt x="3848" y="3386"/>
                </a:lnTo>
                <a:lnTo>
                  <a:pt x="3788" y="3349"/>
                </a:lnTo>
                <a:lnTo>
                  <a:pt x="3728" y="3313"/>
                </a:lnTo>
                <a:lnTo>
                  <a:pt x="3668" y="3279"/>
                </a:lnTo>
                <a:lnTo>
                  <a:pt x="3607" y="3247"/>
                </a:lnTo>
                <a:lnTo>
                  <a:pt x="3545" y="3217"/>
                </a:lnTo>
                <a:lnTo>
                  <a:pt x="3482" y="3189"/>
                </a:lnTo>
                <a:lnTo>
                  <a:pt x="3419" y="3163"/>
                </a:lnTo>
                <a:lnTo>
                  <a:pt x="3355" y="3140"/>
                </a:lnTo>
                <a:lnTo>
                  <a:pt x="3290" y="3118"/>
                </a:lnTo>
                <a:lnTo>
                  <a:pt x="3225" y="3099"/>
                </a:lnTo>
                <a:lnTo>
                  <a:pt x="3159" y="3081"/>
                </a:lnTo>
                <a:lnTo>
                  <a:pt x="3093" y="3066"/>
                </a:lnTo>
                <a:lnTo>
                  <a:pt x="3025" y="3054"/>
                </a:lnTo>
                <a:lnTo>
                  <a:pt x="2958" y="3043"/>
                </a:lnTo>
                <a:lnTo>
                  <a:pt x="2891" y="3035"/>
                </a:lnTo>
                <a:lnTo>
                  <a:pt x="2822" y="3029"/>
                </a:lnTo>
                <a:lnTo>
                  <a:pt x="2753" y="3026"/>
                </a:lnTo>
                <a:lnTo>
                  <a:pt x="2684" y="3025"/>
                </a:lnTo>
                <a:close/>
                <a:moveTo>
                  <a:pt x="2708" y="2647"/>
                </a:moveTo>
                <a:lnTo>
                  <a:pt x="2708" y="2647"/>
                </a:lnTo>
                <a:lnTo>
                  <a:pt x="2743" y="2646"/>
                </a:lnTo>
                <a:lnTo>
                  <a:pt x="2778" y="2645"/>
                </a:lnTo>
                <a:lnTo>
                  <a:pt x="2813" y="2643"/>
                </a:lnTo>
                <a:lnTo>
                  <a:pt x="2847" y="2640"/>
                </a:lnTo>
                <a:lnTo>
                  <a:pt x="2882" y="2636"/>
                </a:lnTo>
                <a:lnTo>
                  <a:pt x="2915" y="2631"/>
                </a:lnTo>
                <a:lnTo>
                  <a:pt x="2949" y="2626"/>
                </a:lnTo>
                <a:lnTo>
                  <a:pt x="2982" y="2620"/>
                </a:lnTo>
                <a:lnTo>
                  <a:pt x="3014" y="2613"/>
                </a:lnTo>
                <a:lnTo>
                  <a:pt x="3047" y="2605"/>
                </a:lnTo>
                <a:lnTo>
                  <a:pt x="3079" y="2596"/>
                </a:lnTo>
                <a:lnTo>
                  <a:pt x="3112" y="2587"/>
                </a:lnTo>
                <a:lnTo>
                  <a:pt x="3144" y="2577"/>
                </a:lnTo>
                <a:lnTo>
                  <a:pt x="3175" y="2566"/>
                </a:lnTo>
                <a:lnTo>
                  <a:pt x="3205" y="2555"/>
                </a:lnTo>
                <a:lnTo>
                  <a:pt x="3236" y="2542"/>
                </a:lnTo>
                <a:lnTo>
                  <a:pt x="3266" y="2530"/>
                </a:lnTo>
                <a:lnTo>
                  <a:pt x="3297" y="2517"/>
                </a:lnTo>
                <a:lnTo>
                  <a:pt x="3326" y="2502"/>
                </a:lnTo>
                <a:lnTo>
                  <a:pt x="3355" y="2487"/>
                </a:lnTo>
                <a:lnTo>
                  <a:pt x="3383" y="2472"/>
                </a:lnTo>
                <a:lnTo>
                  <a:pt x="3411" y="2455"/>
                </a:lnTo>
                <a:lnTo>
                  <a:pt x="3439" y="2438"/>
                </a:lnTo>
                <a:lnTo>
                  <a:pt x="3466" y="2421"/>
                </a:lnTo>
                <a:lnTo>
                  <a:pt x="3493" y="2403"/>
                </a:lnTo>
                <a:lnTo>
                  <a:pt x="3519" y="2384"/>
                </a:lnTo>
                <a:lnTo>
                  <a:pt x="3545" y="2365"/>
                </a:lnTo>
                <a:lnTo>
                  <a:pt x="3571" y="2345"/>
                </a:lnTo>
                <a:lnTo>
                  <a:pt x="3596" y="2324"/>
                </a:lnTo>
                <a:lnTo>
                  <a:pt x="3619" y="2303"/>
                </a:lnTo>
                <a:lnTo>
                  <a:pt x="3643" y="2282"/>
                </a:lnTo>
                <a:lnTo>
                  <a:pt x="3667" y="2259"/>
                </a:lnTo>
                <a:lnTo>
                  <a:pt x="3689" y="2237"/>
                </a:lnTo>
                <a:lnTo>
                  <a:pt x="3711" y="2213"/>
                </a:lnTo>
                <a:lnTo>
                  <a:pt x="3733" y="2189"/>
                </a:lnTo>
                <a:lnTo>
                  <a:pt x="3754" y="2165"/>
                </a:lnTo>
                <a:lnTo>
                  <a:pt x="3774" y="2140"/>
                </a:lnTo>
                <a:lnTo>
                  <a:pt x="3795" y="2115"/>
                </a:lnTo>
                <a:lnTo>
                  <a:pt x="3814" y="2089"/>
                </a:lnTo>
                <a:lnTo>
                  <a:pt x="3832" y="2063"/>
                </a:lnTo>
                <a:lnTo>
                  <a:pt x="3850" y="2036"/>
                </a:lnTo>
                <a:lnTo>
                  <a:pt x="3868" y="2010"/>
                </a:lnTo>
                <a:lnTo>
                  <a:pt x="3884" y="1983"/>
                </a:lnTo>
                <a:lnTo>
                  <a:pt x="3900" y="1954"/>
                </a:lnTo>
                <a:lnTo>
                  <a:pt x="3915" y="1925"/>
                </a:lnTo>
                <a:lnTo>
                  <a:pt x="3930" y="1897"/>
                </a:lnTo>
                <a:lnTo>
                  <a:pt x="3944" y="1868"/>
                </a:lnTo>
                <a:lnTo>
                  <a:pt x="3957" y="1839"/>
                </a:lnTo>
                <a:lnTo>
                  <a:pt x="3970" y="1808"/>
                </a:lnTo>
                <a:lnTo>
                  <a:pt x="3981" y="1778"/>
                </a:lnTo>
                <a:lnTo>
                  <a:pt x="3993" y="1748"/>
                </a:lnTo>
                <a:lnTo>
                  <a:pt x="4003" y="1717"/>
                </a:lnTo>
                <a:lnTo>
                  <a:pt x="4012" y="1686"/>
                </a:lnTo>
                <a:lnTo>
                  <a:pt x="4021" y="1654"/>
                </a:lnTo>
                <a:lnTo>
                  <a:pt x="4029" y="1622"/>
                </a:lnTo>
                <a:lnTo>
                  <a:pt x="4036" y="1590"/>
                </a:lnTo>
                <a:lnTo>
                  <a:pt x="4042" y="1557"/>
                </a:lnTo>
                <a:lnTo>
                  <a:pt x="4048" y="1525"/>
                </a:lnTo>
                <a:lnTo>
                  <a:pt x="4052" y="1492"/>
                </a:lnTo>
                <a:lnTo>
                  <a:pt x="4057" y="1459"/>
                </a:lnTo>
                <a:lnTo>
                  <a:pt x="4060" y="1425"/>
                </a:lnTo>
                <a:lnTo>
                  <a:pt x="4062" y="1391"/>
                </a:lnTo>
                <a:lnTo>
                  <a:pt x="4063" y="1357"/>
                </a:lnTo>
                <a:lnTo>
                  <a:pt x="4063" y="1324"/>
                </a:lnTo>
                <a:lnTo>
                  <a:pt x="4063" y="1289"/>
                </a:lnTo>
                <a:lnTo>
                  <a:pt x="4062" y="1255"/>
                </a:lnTo>
                <a:lnTo>
                  <a:pt x="4060" y="1221"/>
                </a:lnTo>
                <a:lnTo>
                  <a:pt x="4057" y="1188"/>
                </a:lnTo>
                <a:lnTo>
                  <a:pt x="4052" y="1155"/>
                </a:lnTo>
                <a:lnTo>
                  <a:pt x="4048" y="1121"/>
                </a:lnTo>
                <a:lnTo>
                  <a:pt x="4042" y="1089"/>
                </a:lnTo>
                <a:lnTo>
                  <a:pt x="4036" y="1057"/>
                </a:lnTo>
                <a:lnTo>
                  <a:pt x="4029" y="1025"/>
                </a:lnTo>
                <a:lnTo>
                  <a:pt x="4021" y="993"/>
                </a:lnTo>
                <a:lnTo>
                  <a:pt x="4012" y="962"/>
                </a:lnTo>
                <a:lnTo>
                  <a:pt x="4003" y="930"/>
                </a:lnTo>
                <a:lnTo>
                  <a:pt x="3993" y="899"/>
                </a:lnTo>
                <a:lnTo>
                  <a:pt x="3981" y="868"/>
                </a:lnTo>
                <a:lnTo>
                  <a:pt x="3970" y="838"/>
                </a:lnTo>
                <a:lnTo>
                  <a:pt x="3957" y="809"/>
                </a:lnTo>
                <a:lnTo>
                  <a:pt x="3944" y="778"/>
                </a:lnTo>
                <a:lnTo>
                  <a:pt x="3930" y="750"/>
                </a:lnTo>
                <a:lnTo>
                  <a:pt x="3915" y="721"/>
                </a:lnTo>
                <a:lnTo>
                  <a:pt x="3900" y="693"/>
                </a:lnTo>
                <a:lnTo>
                  <a:pt x="3884" y="665"/>
                </a:lnTo>
                <a:lnTo>
                  <a:pt x="3868" y="638"/>
                </a:lnTo>
                <a:lnTo>
                  <a:pt x="3850" y="610"/>
                </a:lnTo>
                <a:lnTo>
                  <a:pt x="3832" y="584"/>
                </a:lnTo>
                <a:lnTo>
                  <a:pt x="3814" y="557"/>
                </a:lnTo>
                <a:lnTo>
                  <a:pt x="3795" y="532"/>
                </a:lnTo>
                <a:lnTo>
                  <a:pt x="3774" y="506"/>
                </a:lnTo>
                <a:lnTo>
                  <a:pt x="3754" y="481"/>
                </a:lnTo>
                <a:lnTo>
                  <a:pt x="3733" y="458"/>
                </a:lnTo>
                <a:lnTo>
                  <a:pt x="3711" y="433"/>
                </a:lnTo>
                <a:lnTo>
                  <a:pt x="3689" y="411"/>
                </a:lnTo>
                <a:lnTo>
                  <a:pt x="3667" y="388"/>
                </a:lnTo>
                <a:lnTo>
                  <a:pt x="3643" y="366"/>
                </a:lnTo>
                <a:lnTo>
                  <a:pt x="3619" y="344"/>
                </a:lnTo>
                <a:lnTo>
                  <a:pt x="3596" y="323"/>
                </a:lnTo>
                <a:lnTo>
                  <a:pt x="3571" y="303"/>
                </a:lnTo>
                <a:lnTo>
                  <a:pt x="3545" y="282"/>
                </a:lnTo>
                <a:lnTo>
                  <a:pt x="3519" y="263"/>
                </a:lnTo>
                <a:lnTo>
                  <a:pt x="3493" y="244"/>
                </a:lnTo>
                <a:lnTo>
                  <a:pt x="3466" y="226"/>
                </a:lnTo>
                <a:lnTo>
                  <a:pt x="3439" y="208"/>
                </a:lnTo>
                <a:lnTo>
                  <a:pt x="3411" y="191"/>
                </a:lnTo>
                <a:lnTo>
                  <a:pt x="3383" y="176"/>
                </a:lnTo>
                <a:lnTo>
                  <a:pt x="3355" y="160"/>
                </a:lnTo>
                <a:lnTo>
                  <a:pt x="3326" y="145"/>
                </a:lnTo>
                <a:lnTo>
                  <a:pt x="3297" y="131"/>
                </a:lnTo>
                <a:lnTo>
                  <a:pt x="3266" y="117"/>
                </a:lnTo>
                <a:lnTo>
                  <a:pt x="3236" y="104"/>
                </a:lnTo>
                <a:lnTo>
                  <a:pt x="3205" y="92"/>
                </a:lnTo>
                <a:lnTo>
                  <a:pt x="3175" y="80"/>
                </a:lnTo>
                <a:lnTo>
                  <a:pt x="3144" y="70"/>
                </a:lnTo>
                <a:lnTo>
                  <a:pt x="3112" y="60"/>
                </a:lnTo>
                <a:lnTo>
                  <a:pt x="3079" y="51"/>
                </a:lnTo>
                <a:lnTo>
                  <a:pt x="3047" y="42"/>
                </a:lnTo>
                <a:lnTo>
                  <a:pt x="3014" y="34"/>
                </a:lnTo>
                <a:lnTo>
                  <a:pt x="2982" y="27"/>
                </a:lnTo>
                <a:lnTo>
                  <a:pt x="2949" y="20"/>
                </a:lnTo>
                <a:lnTo>
                  <a:pt x="2915" y="15"/>
                </a:lnTo>
                <a:lnTo>
                  <a:pt x="2882" y="10"/>
                </a:lnTo>
                <a:lnTo>
                  <a:pt x="2847" y="7"/>
                </a:lnTo>
                <a:lnTo>
                  <a:pt x="2813" y="4"/>
                </a:lnTo>
                <a:lnTo>
                  <a:pt x="2778" y="1"/>
                </a:lnTo>
                <a:lnTo>
                  <a:pt x="2743" y="0"/>
                </a:lnTo>
                <a:lnTo>
                  <a:pt x="2708" y="0"/>
                </a:lnTo>
                <a:lnTo>
                  <a:pt x="2673" y="0"/>
                </a:lnTo>
                <a:lnTo>
                  <a:pt x="2639" y="1"/>
                </a:lnTo>
                <a:lnTo>
                  <a:pt x="2605" y="4"/>
                </a:lnTo>
                <a:lnTo>
                  <a:pt x="2570" y="7"/>
                </a:lnTo>
                <a:lnTo>
                  <a:pt x="2536" y="10"/>
                </a:lnTo>
                <a:lnTo>
                  <a:pt x="2503" y="15"/>
                </a:lnTo>
                <a:lnTo>
                  <a:pt x="2469" y="20"/>
                </a:lnTo>
                <a:lnTo>
                  <a:pt x="2436" y="27"/>
                </a:lnTo>
                <a:lnTo>
                  <a:pt x="2402" y="34"/>
                </a:lnTo>
                <a:lnTo>
                  <a:pt x="2370" y="42"/>
                </a:lnTo>
                <a:lnTo>
                  <a:pt x="2338" y="51"/>
                </a:lnTo>
                <a:lnTo>
                  <a:pt x="2306" y="60"/>
                </a:lnTo>
                <a:lnTo>
                  <a:pt x="2274" y="70"/>
                </a:lnTo>
                <a:lnTo>
                  <a:pt x="2243" y="80"/>
                </a:lnTo>
                <a:lnTo>
                  <a:pt x="2212" y="92"/>
                </a:lnTo>
                <a:lnTo>
                  <a:pt x="2181" y="104"/>
                </a:lnTo>
                <a:lnTo>
                  <a:pt x="2152" y="117"/>
                </a:lnTo>
                <a:lnTo>
                  <a:pt x="2121" y="131"/>
                </a:lnTo>
                <a:lnTo>
                  <a:pt x="2092" y="145"/>
                </a:lnTo>
                <a:lnTo>
                  <a:pt x="2063" y="160"/>
                </a:lnTo>
                <a:lnTo>
                  <a:pt x="2035" y="176"/>
                </a:lnTo>
                <a:lnTo>
                  <a:pt x="2007" y="191"/>
                </a:lnTo>
                <a:lnTo>
                  <a:pt x="1979" y="208"/>
                </a:lnTo>
                <a:lnTo>
                  <a:pt x="1952" y="226"/>
                </a:lnTo>
                <a:lnTo>
                  <a:pt x="1925" y="244"/>
                </a:lnTo>
                <a:lnTo>
                  <a:pt x="1899" y="263"/>
                </a:lnTo>
                <a:lnTo>
                  <a:pt x="1873" y="282"/>
                </a:lnTo>
                <a:lnTo>
                  <a:pt x="1847" y="303"/>
                </a:lnTo>
                <a:lnTo>
                  <a:pt x="1822" y="323"/>
                </a:lnTo>
                <a:lnTo>
                  <a:pt x="1797" y="344"/>
                </a:lnTo>
                <a:lnTo>
                  <a:pt x="1774" y="366"/>
                </a:lnTo>
                <a:lnTo>
                  <a:pt x="1751" y="388"/>
                </a:lnTo>
                <a:lnTo>
                  <a:pt x="1728" y="411"/>
                </a:lnTo>
                <a:lnTo>
                  <a:pt x="1706" y="433"/>
                </a:lnTo>
                <a:lnTo>
                  <a:pt x="1685" y="458"/>
                </a:lnTo>
                <a:lnTo>
                  <a:pt x="1664" y="481"/>
                </a:lnTo>
                <a:lnTo>
                  <a:pt x="1643" y="506"/>
                </a:lnTo>
                <a:lnTo>
                  <a:pt x="1623" y="532"/>
                </a:lnTo>
                <a:lnTo>
                  <a:pt x="1604" y="557"/>
                </a:lnTo>
                <a:lnTo>
                  <a:pt x="1586" y="584"/>
                </a:lnTo>
                <a:lnTo>
                  <a:pt x="1568" y="610"/>
                </a:lnTo>
                <a:lnTo>
                  <a:pt x="1550" y="638"/>
                </a:lnTo>
                <a:lnTo>
                  <a:pt x="1533" y="665"/>
                </a:lnTo>
                <a:lnTo>
                  <a:pt x="1517" y="693"/>
                </a:lnTo>
                <a:lnTo>
                  <a:pt x="1503" y="721"/>
                </a:lnTo>
                <a:lnTo>
                  <a:pt x="1488" y="750"/>
                </a:lnTo>
                <a:lnTo>
                  <a:pt x="1474" y="778"/>
                </a:lnTo>
                <a:lnTo>
                  <a:pt x="1461" y="809"/>
                </a:lnTo>
                <a:lnTo>
                  <a:pt x="1448" y="838"/>
                </a:lnTo>
                <a:lnTo>
                  <a:pt x="1436" y="868"/>
                </a:lnTo>
                <a:lnTo>
                  <a:pt x="1425" y="899"/>
                </a:lnTo>
                <a:lnTo>
                  <a:pt x="1415" y="930"/>
                </a:lnTo>
                <a:lnTo>
                  <a:pt x="1406" y="962"/>
                </a:lnTo>
                <a:lnTo>
                  <a:pt x="1397" y="993"/>
                </a:lnTo>
                <a:lnTo>
                  <a:pt x="1389" y="1025"/>
                </a:lnTo>
                <a:lnTo>
                  <a:pt x="1381" y="1057"/>
                </a:lnTo>
                <a:lnTo>
                  <a:pt x="1376" y="1089"/>
                </a:lnTo>
                <a:lnTo>
                  <a:pt x="1370" y="1121"/>
                </a:lnTo>
                <a:lnTo>
                  <a:pt x="1366" y="1155"/>
                </a:lnTo>
                <a:lnTo>
                  <a:pt x="1361" y="1188"/>
                </a:lnTo>
                <a:lnTo>
                  <a:pt x="1358" y="1221"/>
                </a:lnTo>
                <a:lnTo>
                  <a:pt x="1355" y="1255"/>
                </a:lnTo>
                <a:lnTo>
                  <a:pt x="1354" y="1289"/>
                </a:lnTo>
                <a:lnTo>
                  <a:pt x="1354" y="1324"/>
                </a:lnTo>
                <a:lnTo>
                  <a:pt x="1354" y="1357"/>
                </a:lnTo>
                <a:lnTo>
                  <a:pt x="1355" y="1391"/>
                </a:lnTo>
                <a:lnTo>
                  <a:pt x="1358" y="1425"/>
                </a:lnTo>
                <a:lnTo>
                  <a:pt x="1361" y="1459"/>
                </a:lnTo>
                <a:lnTo>
                  <a:pt x="1366" y="1492"/>
                </a:lnTo>
                <a:lnTo>
                  <a:pt x="1370" y="1525"/>
                </a:lnTo>
                <a:lnTo>
                  <a:pt x="1376" y="1557"/>
                </a:lnTo>
                <a:lnTo>
                  <a:pt x="1381" y="1590"/>
                </a:lnTo>
                <a:lnTo>
                  <a:pt x="1389" y="1622"/>
                </a:lnTo>
                <a:lnTo>
                  <a:pt x="1397" y="1654"/>
                </a:lnTo>
                <a:lnTo>
                  <a:pt x="1406" y="1686"/>
                </a:lnTo>
                <a:lnTo>
                  <a:pt x="1415" y="1717"/>
                </a:lnTo>
                <a:lnTo>
                  <a:pt x="1425" y="1748"/>
                </a:lnTo>
                <a:lnTo>
                  <a:pt x="1436" y="1778"/>
                </a:lnTo>
                <a:lnTo>
                  <a:pt x="1448" y="1808"/>
                </a:lnTo>
                <a:lnTo>
                  <a:pt x="1461" y="1839"/>
                </a:lnTo>
                <a:lnTo>
                  <a:pt x="1474" y="1868"/>
                </a:lnTo>
                <a:lnTo>
                  <a:pt x="1488" y="1897"/>
                </a:lnTo>
                <a:lnTo>
                  <a:pt x="1503" y="1925"/>
                </a:lnTo>
                <a:lnTo>
                  <a:pt x="1517" y="1954"/>
                </a:lnTo>
                <a:lnTo>
                  <a:pt x="1533" y="1983"/>
                </a:lnTo>
                <a:lnTo>
                  <a:pt x="1550" y="2010"/>
                </a:lnTo>
                <a:lnTo>
                  <a:pt x="1568" y="2036"/>
                </a:lnTo>
                <a:lnTo>
                  <a:pt x="1586" y="2063"/>
                </a:lnTo>
                <a:lnTo>
                  <a:pt x="1604" y="2089"/>
                </a:lnTo>
                <a:lnTo>
                  <a:pt x="1623" y="2115"/>
                </a:lnTo>
                <a:lnTo>
                  <a:pt x="1643" y="2140"/>
                </a:lnTo>
                <a:lnTo>
                  <a:pt x="1664" y="2165"/>
                </a:lnTo>
                <a:lnTo>
                  <a:pt x="1685" y="2189"/>
                </a:lnTo>
                <a:lnTo>
                  <a:pt x="1706" y="2213"/>
                </a:lnTo>
                <a:lnTo>
                  <a:pt x="1728" y="2237"/>
                </a:lnTo>
                <a:lnTo>
                  <a:pt x="1751" y="2259"/>
                </a:lnTo>
                <a:lnTo>
                  <a:pt x="1774" y="2282"/>
                </a:lnTo>
                <a:lnTo>
                  <a:pt x="1797" y="2303"/>
                </a:lnTo>
                <a:lnTo>
                  <a:pt x="1822" y="2324"/>
                </a:lnTo>
                <a:lnTo>
                  <a:pt x="1847" y="2345"/>
                </a:lnTo>
                <a:lnTo>
                  <a:pt x="1873" y="2365"/>
                </a:lnTo>
                <a:lnTo>
                  <a:pt x="1899" y="2384"/>
                </a:lnTo>
                <a:lnTo>
                  <a:pt x="1925" y="2403"/>
                </a:lnTo>
                <a:lnTo>
                  <a:pt x="1952" y="2421"/>
                </a:lnTo>
                <a:lnTo>
                  <a:pt x="1979" y="2438"/>
                </a:lnTo>
                <a:lnTo>
                  <a:pt x="2007" y="2455"/>
                </a:lnTo>
                <a:lnTo>
                  <a:pt x="2035" y="2472"/>
                </a:lnTo>
                <a:lnTo>
                  <a:pt x="2063" y="2487"/>
                </a:lnTo>
                <a:lnTo>
                  <a:pt x="2092" y="2502"/>
                </a:lnTo>
                <a:lnTo>
                  <a:pt x="2121" y="2517"/>
                </a:lnTo>
                <a:lnTo>
                  <a:pt x="2152" y="2530"/>
                </a:lnTo>
                <a:lnTo>
                  <a:pt x="2181" y="2542"/>
                </a:lnTo>
                <a:lnTo>
                  <a:pt x="2212" y="2555"/>
                </a:lnTo>
                <a:lnTo>
                  <a:pt x="2243" y="2566"/>
                </a:lnTo>
                <a:lnTo>
                  <a:pt x="2274" y="2577"/>
                </a:lnTo>
                <a:lnTo>
                  <a:pt x="2306" y="2587"/>
                </a:lnTo>
                <a:lnTo>
                  <a:pt x="2338" y="2596"/>
                </a:lnTo>
                <a:lnTo>
                  <a:pt x="2370" y="2605"/>
                </a:lnTo>
                <a:lnTo>
                  <a:pt x="2402" y="2613"/>
                </a:lnTo>
                <a:lnTo>
                  <a:pt x="2436" y="2620"/>
                </a:lnTo>
                <a:lnTo>
                  <a:pt x="2469" y="2626"/>
                </a:lnTo>
                <a:lnTo>
                  <a:pt x="2503" y="2631"/>
                </a:lnTo>
                <a:lnTo>
                  <a:pt x="2536" y="2636"/>
                </a:lnTo>
                <a:lnTo>
                  <a:pt x="2570" y="2640"/>
                </a:lnTo>
                <a:lnTo>
                  <a:pt x="2605" y="2643"/>
                </a:lnTo>
                <a:lnTo>
                  <a:pt x="2639" y="2645"/>
                </a:lnTo>
                <a:lnTo>
                  <a:pt x="2673" y="2646"/>
                </a:lnTo>
                <a:lnTo>
                  <a:pt x="2708" y="2647"/>
                </a:lnTo>
                <a:close/>
              </a:path>
            </a:pathLst>
          </a:custGeom>
          <a:solidFill>
            <a:schemeClr val="accent1"/>
          </a:solidFill>
          <a:ln>
            <a:noFill/>
          </a:ln>
        </p:spPr>
        <p:txBody>
          <a:bodyPr anchor="ctr">
            <a:scene3d>
              <a:camera prst="orthographicFront"/>
              <a:lightRig rig="threePt" dir="t"/>
            </a:scene3d>
            <a:sp3d>
              <a:contourClr>
                <a:srgbClr val="FFFFFF"/>
              </a:contourClr>
            </a:sp3d>
          </a:bodyPr>
          <a:lstStyle>
            <a:defPPr>
              <a:defRPr lang="zh-CN"/>
            </a:defPPr>
            <a:lvl1pPr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algn="ctr">
              <a:buFontTx/>
              <a:buNone/>
              <a:defRPr/>
            </a:pPr>
            <a:endParaRPr lang="zh-CN" altLang="en-US">
              <a:solidFill>
                <a:srgbClr val="FFFFFF"/>
              </a:solidFill>
              <a:latin typeface="微软雅黑" panose="020B0503020204020204" pitchFamily="34" charset="-122"/>
              <a:ea typeface="微软雅黑" panose="020B0503020204020204" pitchFamily="34" charset="-122"/>
            </a:endParaRPr>
          </a:p>
        </p:txBody>
      </p:sp>
      <p:sp>
        <p:nvSpPr>
          <p:cNvPr id="24" name="流程图: 过程 23"/>
          <p:cNvSpPr/>
          <p:nvPr/>
        </p:nvSpPr>
        <p:spPr>
          <a:xfrm>
            <a:off x="2429863" y="3883566"/>
            <a:ext cx="550069" cy="320675"/>
          </a:xfrm>
          <a:prstGeom prst="flowChartProcess">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fontAlgn="base">
              <a:spcBef>
                <a:spcPct val="0"/>
              </a:spcBef>
              <a:spcAft>
                <a:spcPct val="0"/>
              </a:spcAft>
              <a:buFont typeface="Arial" panose="020B0604020202020204" pitchFamily="34" charset="0"/>
              <a:defRPr kern="1200">
                <a:solidFill>
                  <a:schemeClr val="lt1"/>
                </a:solidFill>
                <a:latin typeface="+mn-lt"/>
                <a:ea typeface="+mn-ea"/>
                <a:cs typeface="+mn-cs"/>
              </a:defRPr>
            </a:lvl1pPr>
            <a:lvl2pPr marL="457200" algn="l" rtl="0" fontAlgn="base">
              <a:spcBef>
                <a:spcPct val="0"/>
              </a:spcBef>
              <a:spcAft>
                <a:spcPct val="0"/>
              </a:spcAft>
              <a:buFont typeface="Arial" panose="020B0604020202020204" pitchFamily="34" charset="0"/>
              <a:defRPr kern="1200">
                <a:solidFill>
                  <a:schemeClr val="lt1"/>
                </a:solidFill>
                <a:latin typeface="+mn-lt"/>
                <a:ea typeface="+mn-ea"/>
                <a:cs typeface="+mn-cs"/>
              </a:defRPr>
            </a:lvl2pPr>
            <a:lvl3pPr marL="914400" algn="l" rtl="0" fontAlgn="base">
              <a:spcBef>
                <a:spcPct val="0"/>
              </a:spcBef>
              <a:spcAft>
                <a:spcPct val="0"/>
              </a:spcAft>
              <a:buFont typeface="Arial" panose="020B0604020202020204" pitchFamily="34" charset="0"/>
              <a:defRPr kern="1200">
                <a:solidFill>
                  <a:schemeClr val="lt1"/>
                </a:solidFill>
                <a:latin typeface="+mn-lt"/>
                <a:ea typeface="+mn-ea"/>
                <a:cs typeface="+mn-cs"/>
              </a:defRPr>
            </a:lvl3pPr>
            <a:lvl4pPr marL="1371600" algn="l" rtl="0" fontAlgn="base">
              <a:spcBef>
                <a:spcPct val="0"/>
              </a:spcBef>
              <a:spcAft>
                <a:spcPct val="0"/>
              </a:spcAft>
              <a:buFont typeface="Arial" panose="020B0604020202020204" pitchFamily="34" charset="0"/>
              <a:defRPr kern="1200">
                <a:solidFill>
                  <a:schemeClr val="lt1"/>
                </a:solidFill>
                <a:latin typeface="+mn-lt"/>
                <a:ea typeface="+mn-ea"/>
                <a:cs typeface="+mn-cs"/>
              </a:defRPr>
            </a:lvl4pPr>
            <a:lvl5pPr marL="1828800" algn="l" rtl="0" fontAlgn="base">
              <a:spcBef>
                <a:spcPct val="0"/>
              </a:spcBef>
              <a:spcAft>
                <a:spcPct val="0"/>
              </a:spcAft>
              <a:buFont typeface="Arial" panose="020B0604020202020204" pitchFamily="34" charset="0"/>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fontAlgn="auto">
              <a:spcBef>
                <a:spcPts val="0"/>
              </a:spcBef>
              <a:spcAft>
                <a:spcPts val="0"/>
              </a:spcAft>
              <a:buFontTx/>
              <a:buNone/>
              <a:defRPr/>
            </a:pPr>
            <a:r>
              <a:rPr lang="zh-CN" altLang="en-US" sz="1200">
                <a:solidFill>
                  <a:schemeClr val="tx1"/>
                </a:solidFill>
                <a:latin typeface="微软雅黑" panose="020B0503020204020204" pitchFamily="34" charset="-122"/>
                <a:ea typeface="微软雅黑" panose="020B0503020204020204" pitchFamily="34" charset="-122"/>
              </a:rPr>
              <a:t>复核</a:t>
            </a:r>
            <a:endParaRPr lang="zh-CN" altLang="en-US" sz="1200">
              <a:solidFill>
                <a:schemeClr val="tx1"/>
              </a:solidFill>
              <a:latin typeface="微软雅黑" panose="020B0503020204020204" pitchFamily="34" charset="-122"/>
              <a:ea typeface="微软雅黑" panose="020B0503020204020204" pitchFamily="34" charset="-122"/>
            </a:endParaRPr>
          </a:p>
        </p:txBody>
      </p:sp>
      <p:sp>
        <p:nvSpPr>
          <p:cNvPr id="25" name=" 9"/>
          <p:cNvSpPr/>
          <p:nvPr/>
        </p:nvSpPr>
        <p:spPr bwMode="auto">
          <a:xfrm>
            <a:off x="7535143" y="3150295"/>
            <a:ext cx="593725" cy="865187"/>
          </a:xfrm>
          <a:custGeom>
            <a:avLst/>
            <a:gdLst>
              <a:gd name="T0" fmla="*/ 1052180 w 1822450"/>
              <a:gd name="T1" fmla="*/ 1891814 h 1912938"/>
              <a:gd name="T2" fmla="*/ 834486 w 1822450"/>
              <a:gd name="T3" fmla="*/ 1843067 h 1912938"/>
              <a:gd name="T4" fmla="*/ 702457 w 1822450"/>
              <a:gd name="T5" fmla="*/ 1904601 h 1912938"/>
              <a:gd name="T6" fmla="*/ 1654740 w 1822450"/>
              <a:gd name="T7" fmla="*/ 1644404 h 1912938"/>
              <a:gd name="T8" fmla="*/ 1553494 w 1822450"/>
              <a:gd name="T9" fmla="*/ 1640423 h 1912938"/>
              <a:gd name="T10" fmla="*/ 1385313 w 1822450"/>
              <a:gd name="T11" fmla="*/ 1639229 h 1912938"/>
              <a:gd name="T12" fmla="*/ 1338497 w 1822450"/>
              <a:gd name="T13" fmla="*/ 1607788 h 1912938"/>
              <a:gd name="T14" fmla="*/ 436229 w 1822450"/>
              <a:gd name="T15" fmla="*/ 1649976 h 1912938"/>
              <a:gd name="T16" fmla="*/ 265376 w 1822450"/>
              <a:gd name="T17" fmla="*/ 1639229 h 1912938"/>
              <a:gd name="T18" fmla="*/ 148309 w 1822450"/>
              <a:gd name="T19" fmla="*/ 1649577 h 1912938"/>
              <a:gd name="T20" fmla="*/ 624432 w 1822450"/>
              <a:gd name="T21" fmla="*/ 1289910 h 1912938"/>
              <a:gd name="T22" fmla="*/ 583933 w 1822450"/>
              <a:gd name="T23" fmla="*/ 1302672 h 1912938"/>
              <a:gd name="T24" fmla="*/ 1245239 w 1822450"/>
              <a:gd name="T25" fmla="*/ 1301091 h 1912938"/>
              <a:gd name="T26" fmla="*/ 1203152 w 1822450"/>
              <a:gd name="T27" fmla="*/ 1281551 h 1912938"/>
              <a:gd name="T28" fmla="*/ 110393 w 1822450"/>
              <a:gd name="T29" fmla="*/ 1147347 h 1912938"/>
              <a:gd name="T30" fmla="*/ 86508 w 1822450"/>
              <a:gd name="T31" fmla="*/ 1182918 h 1912938"/>
              <a:gd name="T32" fmla="*/ 1760008 w 1822450"/>
              <a:gd name="T33" fmla="*/ 1169884 h 1912938"/>
              <a:gd name="T34" fmla="*/ 1709636 w 1822450"/>
              <a:gd name="T35" fmla="*/ 1166651 h 1912938"/>
              <a:gd name="T36" fmla="*/ 366123 w 1822450"/>
              <a:gd name="T37" fmla="*/ 583339 h 1912938"/>
              <a:gd name="T38" fmla="*/ 468306 w 1822450"/>
              <a:gd name="T39" fmla="*/ 1328065 h 1912938"/>
              <a:gd name="T40" fmla="*/ 96264 w 1822450"/>
              <a:gd name="T41" fmla="*/ 768237 h 1912938"/>
              <a:gd name="T42" fmla="*/ 1183 w 1822450"/>
              <a:gd name="T43" fmla="*/ 654059 h 1912938"/>
              <a:gd name="T44" fmla="*/ 1654601 w 1822450"/>
              <a:gd name="T45" fmla="*/ 539486 h 1912938"/>
              <a:gd name="T46" fmla="*/ 1777799 w 1822450"/>
              <a:gd name="T47" fmla="*/ 1076207 h 1912938"/>
              <a:gd name="T48" fmla="*/ 1669211 w 1822450"/>
              <a:gd name="T49" fmla="*/ 1082926 h 1912938"/>
              <a:gd name="T50" fmla="*/ 1379381 w 1822450"/>
              <a:gd name="T51" fmla="*/ 1258406 h 1912938"/>
              <a:gd name="T52" fmla="*/ 1596951 w 1822450"/>
              <a:gd name="T53" fmla="*/ 534744 h 1912938"/>
              <a:gd name="T54" fmla="*/ 1341509 w 1822450"/>
              <a:gd name="T55" fmla="*/ 631970 h 1912938"/>
              <a:gd name="T56" fmla="*/ 1211058 w 1822450"/>
              <a:gd name="T57" fmla="*/ 878592 h 1912938"/>
              <a:gd name="T58" fmla="*/ 913390 w 1822450"/>
              <a:gd name="T59" fmla="*/ 1388436 h 1912938"/>
              <a:gd name="T60" fmla="*/ 620862 w 1822450"/>
              <a:gd name="T61" fmla="*/ 1012575 h 1912938"/>
              <a:gd name="T62" fmla="*/ 490410 w 1822450"/>
              <a:gd name="T63" fmla="*/ 658450 h 1912938"/>
              <a:gd name="T64" fmla="*/ 791239 w 1822450"/>
              <a:gd name="T65" fmla="*/ 477436 h 1912938"/>
              <a:gd name="T66" fmla="*/ 930565 w 1822450"/>
              <a:gd name="T67" fmla="*/ 340686 h 1912938"/>
              <a:gd name="T68" fmla="*/ 1525019 w 1822450"/>
              <a:gd name="T69" fmla="*/ 348987 h 1912938"/>
              <a:gd name="T70" fmla="*/ 1543211 w 1822450"/>
              <a:gd name="T71" fmla="*/ 320925 h 1912938"/>
              <a:gd name="T72" fmla="*/ 361253 w 1822450"/>
              <a:gd name="T73" fmla="*/ 309859 h 1912938"/>
              <a:gd name="T74" fmla="*/ 388900 w 1822450"/>
              <a:gd name="T75" fmla="*/ 340686 h 1912938"/>
              <a:gd name="T76" fmla="*/ 1589483 w 1822450"/>
              <a:gd name="T77" fmla="*/ 183386 h 1912938"/>
              <a:gd name="T78" fmla="*/ 1537279 w 1822450"/>
              <a:gd name="T79" fmla="*/ 257688 h 1912938"/>
              <a:gd name="T80" fmla="*/ 1630219 w 1822450"/>
              <a:gd name="T81" fmla="*/ 376257 h 1912938"/>
              <a:gd name="T82" fmla="*/ 1556658 w 1822450"/>
              <a:gd name="T83" fmla="*/ 503916 h 1912938"/>
              <a:gd name="T84" fmla="*/ 1370381 w 1822450"/>
              <a:gd name="T85" fmla="*/ 446213 h 1912938"/>
              <a:gd name="T86" fmla="*/ 1339928 w 1822450"/>
              <a:gd name="T87" fmla="*/ 311439 h 1912938"/>
              <a:gd name="T88" fmla="*/ 1371963 w 1822450"/>
              <a:gd name="T89" fmla="*/ 194056 h 1912938"/>
              <a:gd name="T90" fmla="*/ 478954 w 1822450"/>
              <a:gd name="T91" fmla="*/ 223304 h 1912938"/>
              <a:gd name="T92" fmla="*/ 457626 w 1822450"/>
              <a:gd name="T93" fmla="*/ 275474 h 1912938"/>
              <a:gd name="T94" fmla="*/ 476585 w 1822450"/>
              <a:gd name="T95" fmla="*/ 405900 h 1912938"/>
              <a:gd name="T96" fmla="*/ 374682 w 1822450"/>
              <a:gd name="T97" fmla="*/ 531187 h 1912938"/>
              <a:gd name="T98" fmla="*/ 206423 w 1822450"/>
              <a:gd name="T99" fmla="*/ 401156 h 1912938"/>
              <a:gd name="T100" fmla="*/ 203659 w 1822450"/>
              <a:gd name="T101" fmla="*/ 280612 h 1912938"/>
              <a:gd name="T102" fmla="*/ 318991 w 1822450"/>
              <a:gd name="T103" fmla="*/ 160462 h 1912938"/>
              <a:gd name="T104" fmla="*/ 951483 w 1822450"/>
              <a:gd name="T105" fmla="*/ 193267 h 1912938"/>
              <a:gd name="T106" fmla="*/ 978320 w 1822450"/>
              <a:gd name="T107" fmla="*/ 240299 h 1912938"/>
              <a:gd name="T108" fmla="*/ 1028839 w 1822450"/>
              <a:gd name="T109" fmla="*/ 19762 h 1912938"/>
              <a:gd name="T110" fmla="*/ 985031 w 1822450"/>
              <a:gd name="T111" fmla="*/ 122916 h 1912938"/>
              <a:gd name="T112" fmla="*/ 1097906 w 1822450"/>
              <a:gd name="T113" fmla="*/ 194847 h 1912938"/>
              <a:gd name="T114" fmla="*/ 1067122 w 1822450"/>
              <a:gd name="T115" fmla="*/ 354520 h 1912938"/>
              <a:gd name="T116" fmla="*/ 893862 w 1822450"/>
              <a:gd name="T117" fmla="*/ 476646 h 1912938"/>
              <a:gd name="T118" fmla="*/ 745465 w 1822450"/>
              <a:gd name="T119" fmla="*/ 315392 h 1912938"/>
              <a:gd name="T120" fmla="*/ 746649 w 1822450"/>
              <a:gd name="T121" fmla="*/ 154929 h 1912938"/>
              <a:gd name="T122" fmla="*/ 892678 w 1822450"/>
              <a:gd name="T123" fmla="*/ 3162 h 1912938"/>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1822450" h="1912938">
                <a:moveTo>
                  <a:pt x="987425" y="1839913"/>
                </a:moveTo>
                <a:lnTo>
                  <a:pt x="1085699" y="1839913"/>
                </a:lnTo>
                <a:lnTo>
                  <a:pt x="1094850" y="1845932"/>
                </a:lnTo>
                <a:lnTo>
                  <a:pt x="1104399" y="1852753"/>
                </a:lnTo>
                <a:lnTo>
                  <a:pt x="1115141" y="1860778"/>
                </a:lnTo>
                <a:lnTo>
                  <a:pt x="1126282" y="1870407"/>
                </a:lnTo>
                <a:lnTo>
                  <a:pt x="1131454" y="1874821"/>
                </a:lnTo>
                <a:lnTo>
                  <a:pt x="1135831" y="1879636"/>
                </a:lnTo>
                <a:lnTo>
                  <a:pt x="1139809" y="1884450"/>
                </a:lnTo>
                <a:lnTo>
                  <a:pt x="1142594" y="1888864"/>
                </a:lnTo>
                <a:lnTo>
                  <a:pt x="1144982" y="1893679"/>
                </a:lnTo>
                <a:lnTo>
                  <a:pt x="1145777" y="1895685"/>
                </a:lnTo>
                <a:lnTo>
                  <a:pt x="1146175" y="1897691"/>
                </a:lnTo>
                <a:lnTo>
                  <a:pt x="1145777" y="1900500"/>
                </a:lnTo>
                <a:lnTo>
                  <a:pt x="1144982" y="1902907"/>
                </a:lnTo>
                <a:lnTo>
                  <a:pt x="1142992" y="1905315"/>
                </a:lnTo>
                <a:lnTo>
                  <a:pt x="1140605" y="1907321"/>
                </a:lnTo>
                <a:lnTo>
                  <a:pt x="1137422" y="1908926"/>
                </a:lnTo>
                <a:lnTo>
                  <a:pt x="1133046" y="1910531"/>
                </a:lnTo>
                <a:lnTo>
                  <a:pt x="1127475" y="1911735"/>
                </a:lnTo>
                <a:lnTo>
                  <a:pt x="1120712" y="1912537"/>
                </a:lnTo>
                <a:lnTo>
                  <a:pt x="1112754" y="1912938"/>
                </a:lnTo>
                <a:lnTo>
                  <a:pt x="1105195" y="1912938"/>
                </a:lnTo>
                <a:lnTo>
                  <a:pt x="1098033" y="1912537"/>
                </a:lnTo>
                <a:lnTo>
                  <a:pt x="1091269" y="1911735"/>
                </a:lnTo>
                <a:lnTo>
                  <a:pt x="1084903" y="1910130"/>
                </a:lnTo>
                <a:lnTo>
                  <a:pt x="1078537" y="1908525"/>
                </a:lnTo>
                <a:lnTo>
                  <a:pt x="1072569" y="1906920"/>
                </a:lnTo>
                <a:lnTo>
                  <a:pt x="1066601" y="1904914"/>
                </a:lnTo>
                <a:lnTo>
                  <a:pt x="1061031" y="1902105"/>
                </a:lnTo>
                <a:lnTo>
                  <a:pt x="1055859" y="1899697"/>
                </a:lnTo>
                <a:lnTo>
                  <a:pt x="1045514" y="1893679"/>
                </a:lnTo>
                <a:lnTo>
                  <a:pt x="1035965" y="1887259"/>
                </a:lnTo>
                <a:lnTo>
                  <a:pt x="1026416" y="1880438"/>
                </a:lnTo>
                <a:lnTo>
                  <a:pt x="1022438" y="1878031"/>
                </a:lnTo>
                <a:lnTo>
                  <a:pt x="1019255" y="1876827"/>
                </a:lnTo>
                <a:lnTo>
                  <a:pt x="1018459" y="1876827"/>
                </a:lnTo>
                <a:lnTo>
                  <a:pt x="1017663" y="1876827"/>
                </a:lnTo>
                <a:lnTo>
                  <a:pt x="1016470" y="1877629"/>
                </a:lnTo>
                <a:lnTo>
                  <a:pt x="1015674" y="1878833"/>
                </a:lnTo>
                <a:lnTo>
                  <a:pt x="1015276" y="1880037"/>
                </a:lnTo>
                <a:lnTo>
                  <a:pt x="1014083" y="1880839"/>
                </a:lnTo>
                <a:lnTo>
                  <a:pt x="1013685" y="1881241"/>
                </a:lnTo>
                <a:lnTo>
                  <a:pt x="1012889" y="1881241"/>
                </a:lnTo>
                <a:lnTo>
                  <a:pt x="1002146" y="1880839"/>
                </a:lnTo>
                <a:lnTo>
                  <a:pt x="995781" y="1880438"/>
                </a:lnTo>
                <a:lnTo>
                  <a:pt x="993393" y="1880037"/>
                </a:lnTo>
                <a:lnTo>
                  <a:pt x="991802" y="1879234"/>
                </a:lnTo>
                <a:lnTo>
                  <a:pt x="989812" y="1870006"/>
                </a:lnTo>
                <a:lnTo>
                  <a:pt x="988619" y="1861580"/>
                </a:lnTo>
                <a:lnTo>
                  <a:pt x="988221" y="1855160"/>
                </a:lnTo>
                <a:lnTo>
                  <a:pt x="988221" y="1850747"/>
                </a:lnTo>
                <a:lnTo>
                  <a:pt x="988221" y="1847136"/>
                </a:lnTo>
                <a:lnTo>
                  <a:pt x="988619" y="1844728"/>
                </a:lnTo>
                <a:lnTo>
                  <a:pt x="989017" y="1843123"/>
                </a:lnTo>
                <a:lnTo>
                  <a:pt x="987425" y="1839913"/>
                </a:lnTo>
                <a:close/>
                <a:moveTo>
                  <a:pt x="739926" y="1839913"/>
                </a:moveTo>
                <a:lnTo>
                  <a:pt x="838200" y="1839913"/>
                </a:lnTo>
                <a:lnTo>
                  <a:pt x="836608" y="1843123"/>
                </a:lnTo>
                <a:lnTo>
                  <a:pt x="837006" y="1844728"/>
                </a:lnTo>
                <a:lnTo>
                  <a:pt x="837404" y="1847136"/>
                </a:lnTo>
                <a:lnTo>
                  <a:pt x="837404" y="1850747"/>
                </a:lnTo>
                <a:lnTo>
                  <a:pt x="837404" y="1855160"/>
                </a:lnTo>
                <a:lnTo>
                  <a:pt x="837006" y="1861580"/>
                </a:lnTo>
                <a:lnTo>
                  <a:pt x="835813" y="1870006"/>
                </a:lnTo>
                <a:lnTo>
                  <a:pt x="833823" y="1879234"/>
                </a:lnTo>
                <a:lnTo>
                  <a:pt x="831834" y="1880037"/>
                </a:lnTo>
                <a:lnTo>
                  <a:pt x="829447" y="1880438"/>
                </a:lnTo>
                <a:lnTo>
                  <a:pt x="823479" y="1880839"/>
                </a:lnTo>
                <a:lnTo>
                  <a:pt x="812338" y="1881241"/>
                </a:lnTo>
                <a:lnTo>
                  <a:pt x="811542" y="1881241"/>
                </a:lnTo>
                <a:lnTo>
                  <a:pt x="810747" y="1880839"/>
                </a:lnTo>
                <a:lnTo>
                  <a:pt x="810349" y="1880037"/>
                </a:lnTo>
                <a:lnTo>
                  <a:pt x="809553" y="1878833"/>
                </a:lnTo>
                <a:lnTo>
                  <a:pt x="809155" y="1877629"/>
                </a:lnTo>
                <a:lnTo>
                  <a:pt x="807962" y="1876827"/>
                </a:lnTo>
                <a:lnTo>
                  <a:pt x="807166" y="1876827"/>
                </a:lnTo>
                <a:lnTo>
                  <a:pt x="806370" y="1876827"/>
                </a:lnTo>
                <a:lnTo>
                  <a:pt x="803187" y="1878031"/>
                </a:lnTo>
                <a:lnTo>
                  <a:pt x="799209" y="1880438"/>
                </a:lnTo>
                <a:lnTo>
                  <a:pt x="789660" y="1887259"/>
                </a:lnTo>
                <a:lnTo>
                  <a:pt x="780111" y="1893679"/>
                </a:lnTo>
                <a:lnTo>
                  <a:pt x="769368" y="1899697"/>
                </a:lnTo>
                <a:lnTo>
                  <a:pt x="764594" y="1902105"/>
                </a:lnTo>
                <a:lnTo>
                  <a:pt x="758626" y="1904914"/>
                </a:lnTo>
                <a:lnTo>
                  <a:pt x="753056" y="1906920"/>
                </a:lnTo>
                <a:lnTo>
                  <a:pt x="747088" y="1908525"/>
                </a:lnTo>
                <a:lnTo>
                  <a:pt x="740722" y="1910130"/>
                </a:lnTo>
                <a:lnTo>
                  <a:pt x="733958" y="1911735"/>
                </a:lnTo>
                <a:lnTo>
                  <a:pt x="727194" y="1912537"/>
                </a:lnTo>
                <a:lnTo>
                  <a:pt x="720032" y="1912938"/>
                </a:lnTo>
                <a:lnTo>
                  <a:pt x="712473" y="1912938"/>
                </a:lnTo>
                <a:lnTo>
                  <a:pt x="704913" y="1912537"/>
                </a:lnTo>
                <a:lnTo>
                  <a:pt x="700139" y="1912136"/>
                </a:lnTo>
                <a:lnTo>
                  <a:pt x="695365" y="1911333"/>
                </a:lnTo>
                <a:lnTo>
                  <a:pt x="691386" y="1909728"/>
                </a:lnTo>
                <a:lnTo>
                  <a:pt x="687805" y="1908926"/>
                </a:lnTo>
                <a:lnTo>
                  <a:pt x="685020" y="1907321"/>
                </a:lnTo>
                <a:lnTo>
                  <a:pt x="683031" y="1905716"/>
                </a:lnTo>
                <a:lnTo>
                  <a:pt x="681041" y="1903710"/>
                </a:lnTo>
                <a:lnTo>
                  <a:pt x="680245" y="1902105"/>
                </a:lnTo>
                <a:lnTo>
                  <a:pt x="679450" y="1900099"/>
                </a:lnTo>
                <a:lnTo>
                  <a:pt x="679450" y="1898093"/>
                </a:lnTo>
                <a:lnTo>
                  <a:pt x="679848" y="1895685"/>
                </a:lnTo>
                <a:lnTo>
                  <a:pt x="680245" y="1893679"/>
                </a:lnTo>
                <a:lnTo>
                  <a:pt x="681439" y="1891673"/>
                </a:lnTo>
                <a:lnTo>
                  <a:pt x="684224" y="1886457"/>
                </a:lnTo>
                <a:lnTo>
                  <a:pt x="687805" y="1881642"/>
                </a:lnTo>
                <a:lnTo>
                  <a:pt x="692182" y="1876827"/>
                </a:lnTo>
                <a:lnTo>
                  <a:pt x="697354" y="1872012"/>
                </a:lnTo>
                <a:lnTo>
                  <a:pt x="702526" y="1866796"/>
                </a:lnTo>
                <a:lnTo>
                  <a:pt x="708494" y="1861981"/>
                </a:lnTo>
                <a:lnTo>
                  <a:pt x="720032" y="1853555"/>
                </a:lnTo>
                <a:lnTo>
                  <a:pt x="729581" y="1846333"/>
                </a:lnTo>
                <a:lnTo>
                  <a:pt x="739926" y="1839913"/>
                </a:lnTo>
                <a:close/>
                <a:moveTo>
                  <a:pt x="1538288" y="1614488"/>
                </a:moveTo>
                <a:lnTo>
                  <a:pt x="1616076" y="1614488"/>
                </a:lnTo>
                <a:lnTo>
                  <a:pt x="1619648" y="1616486"/>
                </a:lnTo>
                <a:lnTo>
                  <a:pt x="1628379" y="1622880"/>
                </a:lnTo>
                <a:lnTo>
                  <a:pt x="1640286" y="1631273"/>
                </a:lnTo>
                <a:lnTo>
                  <a:pt x="1646239" y="1636069"/>
                </a:lnTo>
                <a:lnTo>
                  <a:pt x="1651795" y="1641264"/>
                </a:lnTo>
                <a:lnTo>
                  <a:pt x="1656557" y="1646060"/>
                </a:lnTo>
                <a:lnTo>
                  <a:pt x="1660526" y="1651256"/>
                </a:lnTo>
                <a:lnTo>
                  <a:pt x="1661717" y="1653653"/>
                </a:lnTo>
                <a:lnTo>
                  <a:pt x="1662907" y="1656451"/>
                </a:lnTo>
                <a:lnTo>
                  <a:pt x="1663701" y="1658449"/>
                </a:lnTo>
                <a:lnTo>
                  <a:pt x="1663701" y="1660448"/>
                </a:lnTo>
                <a:lnTo>
                  <a:pt x="1663304" y="1662845"/>
                </a:lnTo>
                <a:lnTo>
                  <a:pt x="1662511" y="1664444"/>
                </a:lnTo>
                <a:lnTo>
                  <a:pt x="1661320" y="1666043"/>
                </a:lnTo>
                <a:lnTo>
                  <a:pt x="1659336" y="1668041"/>
                </a:lnTo>
                <a:lnTo>
                  <a:pt x="1656161" y="1669240"/>
                </a:lnTo>
                <a:lnTo>
                  <a:pt x="1652986" y="1670039"/>
                </a:lnTo>
                <a:lnTo>
                  <a:pt x="1648620" y="1670838"/>
                </a:lnTo>
                <a:lnTo>
                  <a:pt x="1643461" y="1671238"/>
                </a:lnTo>
                <a:lnTo>
                  <a:pt x="1637904" y="1671638"/>
                </a:lnTo>
                <a:lnTo>
                  <a:pt x="1631951" y="1671638"/>
                </a:lnTo>
                <a:lnTo>
                  <a:pt x="1625998" y="1671238"/>
                </a:lnTo>
                <a:lnTo>
                  <a:pt x="1620442" y="1670838"/>
                </a:lnTo>
                <a:lnTo>
                  <a:pt x="1615282" y="1669640"/>
                </a:lnTo>
                <a:lnTo>
                  <a:pt x="1610520" y="1668441"/>
                </a:lnTo>
                <a:lnTo>
                  <a:pt x="1605757" y="1666842"/>
                </a:lnTo>
                <a:lnTo>
                  <a:pt x="1600995" y="1665243"/>
                </a:lnTo>
                <a:lnTo>
                  <a:pt x="1592660" y="1661646"/>
                </a:lnTo>
                <a:lnTo>
                  <a:pt x="1584723" y="1656851"/>
                </a:lnTo>
                <a:lnTo>
                  <a:pt x="1576785" y="1651655"/>
                </a:lnTo>
                <a:lnTo>
                  <a:pt x="1569245" y="1646060"/>
                </a:lnTo>
                <a:lnTo>
                  <a:pt x="1566070" y="1644062"/>
                </a:lnTo>
                <a:lnTo>
                  <a:pt x="1564085" y="1643263"/>
                </a:lnTo>
                <a:lnTo>
                  <a:pt x="1562101" y="1643263"/>
                </a:lnTo>
                <a:lnTo>
                  <a:pt x="1561307" y="1643662"/>
                </a:lnTo>
                <a:lnTo>
                  <a:pt x="1560513" y="1645660"/>
                </a:lnTo>
                <a:lnTo>
                  <a:pt x="1559720" y="1646460"/>
                </a:lnTo>
                <a:lnTo>
                  <a:pt x="1558926" y="1647259"/>
                </a:lnTo>
                <a:lnTo>
                  <a:pt x="1550195" y="1646460"/>
                </a:lnTo>
                <a:lnTo>
                  <a:pt x="1545035" y="1646060"/>
                </a:lnTo>
                <a:lnTo>
                  <a:pt x="1543448" y="1645660"/>
                </a:lnTo>
                <a:lnTo>
                  <a:pt x="1541860" y="1645261"/>
                </a:lnTo>
                <a:lnTo>
                  <a:pt x="1540273" y="1637667"/>
                </a:lnTo>
                <a:lnTo>
                  <a:pt x="1539479" y="1631273"/>
                </a:lnTo>
                <a:lnTo>
                  <a:pt x="1539082" y="1626877"/>
                </a:lnTo>
                <a:lnTo>
                  <a:pt x="1539082" y="1622880"/>
                </a:lnTo>
                <a:lnTo>
                  <a:pt x="1539082" y="1618085"/>
                </a:lnTo>
                <a:lnTo>
                  <a:pt x="1539479" y="1616486"/>
                </a:lnTo>
                <a:lnTo>
                  <a:pt x="1538288" y="1614488"/>
                </a:lnTo>
                <a:close/>
                <a:moveTo>
                  <a:pt x="1343177" y="1614488"/>
                </a:moveTo>
                <a:lnTo>
                  <a:pt x="1420813" y="1614488"/>
                </a:lnTo>
                <a:lnTo>
                  <a:pt x="1419619" y="1616486"/>
                </a:lnTo>
                <a:lnTo>
                  <a:pt x="1420017" y="1618085"/>
                </a:lnTo>
                <a:lnTo>
                  <a:pt x="1420415" y="1622880"/>
                </a:lnTo>
                <a:lnTo>
                  <a:pt x="1420415" y="1626877"/>
                </a:lnTo>
                <a:lnTo>
                  <a:pt x="1420017" y="1631273"/>
                </a:lnTo>
                <a:lnTo>
                  <a:pt x="1419221" y="1637667"/>
                </a:lnTo>
                <a:lnTo>
                  <a:pt x="1417628" y="1645261"/>
                </a:lnTo>
                <a:lnTo>
                  <a:pt x="1416434" y="1645660"/>
                </a:lnTo>
                <a:lnTo>
                  <a:pt x="1414045" y="1646060"/>
                </a:lnTo>
                <a:lnTo>
                  <a:pt x="1409665" y="1646460"/>
                </a:lnTo>
                <a:lnTo>
                  <a:pt x="1400508" y="1647259"/>
                </a:lnTo>
                <a:lnTo>
                  <a:pt x="1399712" y="1646460"/>
                </a:lnTo>
                <a:lnTo>
                  <a:pt x="1398916" y="1645660"/>
                </a:lnTo>
                <a:lnTo>
                  <a:pt x="1398119" y="1643662"/>
                </a:lnTo>
                <a:lnTo>
                  <a:pt x="1397323" y="1643263"/>
                </a:lnTo>
                <a:lnTo>
                  <a:pt x="1395731" y="1643263"/>
                </a:lnTo>
                <a:lnTo>
                  <a:pt x="1393342" y="1644062"/>
                </a:lnTo>
                <a:lnTo>
                  <a:pt x="1390157" y="1646060"/>
                </a:lnTo>
                <a:lnTo>
                  <a:pt x="1382592" y="1651655"/>
                </a:lnTo>
                <a:lnTo>
                  <a:pt x="1375028" y="1656851"/>
                </a:lnTo>
                <a:lnTo>
                  <a:pt x="1366667" y="1661646"/>
                </a:lnTo>
                <a:lnTo>
                  <a:pt x="1357908" y="1665243"/>
                </a:lnTo>
                <a:lnTo>
                  <a:pt x="1353528" y="1666842"/>
                </a:lnTo>
                <a:lnTo>
                  <a:pt x="1348751" y="1668441"/>
                </a:lnTo>
                <a:lnTo>
                  <a:pt x="1343973" y="1669640"/>
                </a:lnTo>
                <a:lnTo>
                  <a:pt x="1338399" y="1670838"/>
                </a:lnTo>
                <a:lnTo>
                  <a:pt x="1333223" y="1671238"/>
                </a:lnTo>
                <a:lnTo>
                  <a:pt x="1327649" y="1671638"/>
                </a:lnTo>
                <a:lnTo>
                  <a:pt x="1321677" y="1671638"/>
                </a:lnTo>
                <a:lnTo>
                  <a:pt x="1315307" y="1671238"/>
                </a:lnTo>
                <a:lnTo>
                  <a:pt x="1310131" y="1670838"/>
                </a:lnTo>
                <a:lnTo>
                  <a:pt x="1306548" y="1670039"/>
                </a:lnTo>
                <a:lnTo>
                  <a:pt x="1302567" y="1669240"/>
                </a:lnTo>
                <a:lnTo>
                  <a:pt x="1300178" y="1668041"/>
                </a:lnTo>
                <a:lnTo>
                  <a:pt x="1297789" y="1666043"/>
                </a:lnTo>
                <a:lnTo>
                  <a:pt x="1296595" y="1664444"/>
                </a:lnTo>
                <a:lnTo>
                  <a:pt x="1295798" y="1662845"/>
                </a:lnTo>
                <a:lnTo>
                  <a:pt x="1295400" y="1660448"/>
                </a:lnTo>
                <a:lnTo>
                  <a:pt x="1295400" y="1658449"/>
                </a:lnTo>
                <a:lnTo>
                  <a:pt x="1296197" y="1656451"/>
                </a:lnTo>
                <a:lnTo>
                  <a:pt x="1296993" y="1653653"/>
                </a:lnTo>
                <a:lnTo>
                  <a:pt x="1298585" y="1651256"/>
                </a:lnTo>
                <a:lnTo>
                  <a:pt x="1302567" y="1646060"/>
                </a:lnTo>
                <a:lnTo>
                  <a:pt x="1307742" y="1641264"/>
                </a:lnTo>
                <a:lnTo>
                  <a:pt x="1312918" y="1636069"/>
                </a:lnTo>
                <a:lnTo>
                  <a:pt x="1318890" y="1631273"/>
                </a:lnTo>
                <a:lnTo>
                  <a:pt x="1330436" y="1622880"/>
                </a:lnTo>
                <a:lnTo>
                  <a:pt x="1339195" y="1616486"/>
                </a:lnTo>
                <a:lnTo>
                  <a:pt x="1343177" y="1614488"/>
                </a:lnTo>
                <a:close/>
                <a:moveTo>
                  <a:pt x="392113" y="1614488"/>
                </a:moveTo>
                <a:lnTo>
                  <a:pt x="469901" y="1614488"/>
                </a:lnTo>
                <a:lnTo>
                  <a:pt x="473472" y="1616486"/>
                </a:lnTo>
                <a:lnTo>
                  <a:pt x="482204" y="1622880"/>
                </a:lnTo>
                <a:lnTo>
                  <a:pt x="493713" y="1631273"/>
                </a:lnTo>
                <a:lnTo>
                  <a:pt x="499269" y="1636069"/>
                </a:lnTo>
                <a:lnTo>
                  <a:pt x="505223" y="1641264"/>
                </a:lnTo>
                <a:lnTo>
                  <a:pt x="509985" y="1646060"/>
                </a:lnTo>
                <a:lnTo>
                  <a:pt x="514351" y="1651256"/>
                </a:lnTo>
                <a:lnTo>
                  <a:pt x="515541" y="1653653"/>
                </a:lnTo>
                <a:lnTo>
                  <a:pt x="516732" y="1656451"/>
                </a:lnTo>
                <a:lnTo>
                  <a:pt x="517129" y="1658449"/>
                </a:lnTo>
                <a:lnTo>
                  <a:pt x="517526" y="1660448"/>
                </a:lnTo>
                <a:lnTo>
                  <a:pt x="517129" y="1662845"/>
                </a:lnTo>
                <a:lnTo>
                  <a:pt x="516335" y="1664444"/>
                </a:lnTo>
                <a:lnTo>
                  <a:pt x="515144" y="1666043"/>
                </a:lnTo>
                <a:lnTo>
                  <a:pt x="512763" y="1668041"/>
                </a:lnTo>
                <a:lnTo>
                  <a:pt x="509985" y="1669240"/>
                </a:lnTo>
                <a:lnTo>
                  <a:pt x="506413" y="1670039"/>
                </a:lnTo>
                <a:lnTo>
                  <a:pt x="502444" y="1670838"/>
                </a:lnTo>
                <a:lnTo>
                  <a:pt x="497285" y="1671238"/>
                </a:lnTo>
                <a:lnTo>
                  <a:pt x="490935" y="1671638"/>
                </a:lnTo>
                <a:lnTo>
                  <a:pt x="484982" y="1671638"/>
                </a:lnTo>
                <a:lnTo>
                  <a:pt x="479426" y="1671238"/>
                </a:lnTo>
                <a:lnTo>
                  <a:pt x="474266" y="1670838"/>
                </a:lnTo>
                <a:lnTo>
                  <a:pt x="469107" y="1669640"/>
                </a:lnTo>
                <a:lnTo>
                  <a:pt x="463947" y="1668441"/>
                </a:lnTo>
                <a:lnTo>
                  <a:pt x="459582" y="1666842"/>
                </a:lnTo>
                <a:lnTo>
                  <a:pt x="454819" y="1665243"/>
                </a:lnTo>
                <a:lnTo>
                  <a:pt x="446088" y="1661646"/>
                </a:lnTo>
                <a:lnTo>
                  <a:pt x="437754" y="1656851"/>
                </a:lnTo>
                <a:lnTo>
                  <a:pt x="430213" y="1651655"/>
                </a:lnTo>
                <a:lnTo>
                  <a:pt x="422672" y="1646060"/>
                </a:lnTo>
                <a:lnTo>
                  <a:pt x="419497" y="1644062"/>
                </a:lnTo>
                <a:lnTo>
                  <a:pt x="417116" y="1643263"/>
                </a:lnTo>
                <a:lnTo>
                  <a:pt x="415925" y="1643263"/>
                </a:lnTo>
                <a:lnTo>
                  <a:pt x="415132" y="1643662"/>
                </a:lnTo>
                <a:lnTo>
                  <a:pt x="413941" y="1645660"/>
                </a:lnTo>
                <a:lnTo>
                  <a:pt x="413544" y="1646460"/>
                </a:lnTo>
                <a:lnTo>
                  <a:pt x="412750" y="1647259"/>
                </a:lnTo>
                <a:lnTo>
                  <a:pt x="403622" y="1646460"/>
                </a:lnTo>
                <a:lnTo>
                  <a:pt x="398860" y="1646060"/>
                </a:lnTo>
                <a:lnTo>
                  <a:pt x="396875" y="1645660"/>
                </a:lnTo>
                <a:lnTo>
                  <a:pt x="395685" y="1645261"/>
                </a:lnTo>
                <a:lnTo>
                  <a:pt x="394097" y="1637667"/>
                </a:lnTo>
                <a:lnTo>
                  <a:pt x="393303" y="1631273"/>
                </a:lnTo>
                <a:lnTo>
                  <a:pt x="392510" y="1626877"/>
                </a:lnTo>
                <a:lnTo>
                  <a:pt x="392510" y="1622880"/>
                </a:lnTo>
                <a:lnTo>
                  <a:pt x="392907" y="1618085"/>
                </a:lnTo>
                <a:lnTo>
                  <a:pt x="393303" y="1616486"/>
                </a:lnTo>
                <a:lnTo>
                  <a:pt x="392113" y="1614488"/>
                </a:lnTo>
                <a:close/>
                <a:moveTo>
                  <a:pt x="195660" y="1614488"/>
                </a:moveTo>
                <a:lnTo>
                  <a:pt x="273051" y="1614488"/>
                </a:lnTo>
                <a:lnTo>
                  <a:pt x="271860" y="1616486"/>
                </a:lnTo>
                <a:lnTo>
                  <a:pt x="272257" y="1618085"/>
                </a:lnTo>
                <a:lnTo>
                  <a:pt x="272654" y="1622880"/>
                </a:lnTo>
                <a:lnTo>
                  <a:pt x="272654" y="1626877"/>
                </a:lnTo>
                <a:lnTo>
                  <a:pt x="271860" y="1631273"/>
                </a:lnTo>
                <a:lnTo>
                  <a:pt x="271066" y="1637667"/>
                </a:lnTo>
                <a:lnTo>
                  <a:pt x="269479" y="1645261"/>
                </a:lnTo>
                <a:lnTo>
                  <a:pt x="267891" y="1645660"/>
                </a:lnTo>
                <a:lnTo>
                  <a:pt x="266304" y="1646060"/>
                </a:lnTo>
                <a:lnTo>
                  <a:pt x="261541" y="1646460"/>
                </a:lnTo>
                <a:lnTo>
                  <a:pt x="252810" y="1647259"/>
                </a:lnTo>
                <a:lnTo>
                  <a:pt x="251619" y="1646460"/>
                </a:lnTo>
                <a:lnTo>
                  <a:pt x="251223" y="1645660"/>
                </a:lnTo>
                <a:lnTo>
                  <a:pt x="250032" y="1643662"/>
                </a:lnTo>
                <a:lnTo>
                  <a:pt x="249238" y="1643263"/>
                </a:lnTo>
                <a:lnTo>
                  <a:pt x="247651" y="1643263"/>
                </a:lnTo>
                <a:lnTo>
                  <a:pt x="245666" y="1644062"/>
                </a:lnTo>
                <a:lnTo>
                  <a:pt x="242491" y="1646060"/>
                </a:lnTo>
                <a:lnTo>
                  <a:pt x="234554" y="1651655"/>
                </a:lnTo>
                <a:lnTo>
                  <a:pt x="227013" y="1656851"/>
                </a:lnTo>
                <a:lnTo>
                  <a:pt x="219076" y="1661646"/>
                </a:lnTo>
                <a:lnTo>
                  <a:pt x="210344" y="1665243"/>
                </a:lnTo>
                <a:lnTo>
                  <a:pt x="205582" y="1666842"/>
                </a:lnTo>
                <a:lnTo>
                  <a:pt x="200819" y="1668441"/>
                </a:lnTo>
                <a:lnTo>
                  <a:pt x="196057" y="1669640"/>
                </a:lnTo>
                <a:lnTo>
                  <a:pt x="190897" y="1670838"/>
                </a:lnTo>
                <a:lnTo>
                  <a:pt x="185341" y="1671238"/>
                </a:lnTo>
                <a:lnTo>
                  <a:pt x="179785" y="1671638"/>
                </a:lnTo>
                <a:lnTo>
                  <a:pt x="173832" y="1671638"/>
                </a:lnTo>
                <a:lnTo>
                  <a:pt x="167482" y="1671238"/>
                </a:lnTo>
                <a:lnTo>
                  <a:pt x="162719" y="1670838"/>
                </a:lnTo>
                <a:lnTo>
                  <a:pt x="158353" y="1670039"/>
                </a:lnTo>
                <a:lnTo>
                  <a:pt x="155178" y="1669240"/>
                </a:lnTo>
                <a:lnTo>
                  <a:pt x="152003" y="1668041"/>
                </a:lnTo>
                <a:lnTo>
                  <a:pt x="150416" y="1666043"/>
                </a:lnTo>
                <a:lnTo>
                  <a:pt x="148828" y="1664444"/>
                </a:lnTo>
                <a:lnTo>
                  <a:pt x="148035" y="1662845"/>
                </a:lnTo>
                <a:lnTo>
                  <a:pt x="147638" y="1660448"/>
                </a:lnTo>
                <a:lnTo>
                  <a:pt x="148035" y="1658449"/>
                </a:lnTo>
                <a:lnTo>
                  <a:pt x="148828" y="1656451"/>
                </a:lnTo>
                <a:lnTo>
                  <a:pt x="149622" y="1653653"/>
                </a:lnTo>
                <a:lnTo>
                  <a:pt x="151210" y="1651256"/>
                </a:lnTo>
                <a:lnTo>
                  <a:pt x="155178" y="1646060"/>
                </a:lnTo>
                <a:lnTo>
                  <a:pt x="159544" y="1641264"/>
                </a:lnTo>
                <a:lnTo>
                  <a:pt x="165497" y="1636069"/>
                </a:lnTo>
                <a:lnTo>
                  <a:pt x="171450" y="1631273"/>
                </a:lnTo>
                <a:lnTo>
                  <a:pt x="182960" y="1622880"/>
                </a:lnTo>
                <a:lnTo>
                  <a:pt x="191691" y="1616486"/>
                </a:lnTo>
                <a:lnTo>
                  <a:pt x="195660" y="1614488"/>
                </a:lnTo>
                <a:close/>
                <a:moveTo>
                  <a:pt x="538163" y="1219200"/>
                </a:moveTo>
                <a:lnTo>
                  <a:pt x="618247" y="1234417"/>
                </a:lnTo>
                <a:lnTo>
                  <a:pt x="620638" y="1235218"/>
                </a:lnTo>
                <a:lnTo>
                  <a:pt x="623427" y="1236419"/>
                </a:lnTo>
                <a:lnTo>
                  <a:pt x="625419" y="1238421"/>
                </a:lnTo>
                <a:lnTo>
                  <a:pt x="627013" y="1241225"/>
                </a:lnTo>
                <a:lnTo>
                  <a:pt x="629404" y="1244428"/>
                </a:lnTo>
                <a:lnTo>
                  <a:pt x="630599" y="1248032"/>
                </a:lnTo>
                <a:lnTo>
                  <a:pt x="632193" y="1252037"/>
                </a:lnTo>
                <a:lnTo>
                  <a:pt x="633388" y="1256442"/>
                </a:lnTo>
                <a:lnTo>
                  <a:pt x="635380" y="1266052"/>
                </a:lnTo>
                <a:lnTo>
                  <a:pt x="637372" y="1276464"/>
                </a:lnTo>
                <a:lnTo>
                  <a:pt x="639364" y="1296487"/>
                </a:lnTo>
                <a:lnTo>
                  <a:pt x="639763" y="1300491"/>
                </a:lnTo>
                <a:lnTo>
                  <a:pt x="639364" y="1303294"/>
                </a:lnTo>
                <a:lnTo>
                  <a:pt x="638567" y="1304896"/>
                </a:lnTo>
                <a:lnTo>
                  <a:pt x="637771" y="1305697"/>
                </a:lnTo>
                <a:lnTo>
                  <a:pt x="636177" y="1305697"/>
                </a:lnTo>
                <a:lnTo>
                  <a:pt x="634185" y="1304496"/>
                </a:lnTo>
                <a:lnTo>
                  <a:pt x="632591" y="1302894"/>
                </a:lnTo>
                <a:lnTo>
                  <a:pt x="630599" y="1300491"/>
                </a:lnTo>
                <a:lnTo>
                  <a:pt x="626615" y="1295285"/>
                </a:lnTo>
                <a:lnTo>
                  <a:pt x="623029" y="1288878"/>
                </a:lnTo>
                <a:lnTo>
                  <a:pt x="620240" y="1282471"/>
                </a:lnTo>
                <a:lnTo>
                  <a:pt x="619841" y="1279668"/>
                </a:lnTo>
                <a:lnTo>
                  <a:pt x="619443" y="1277265"/>
                </a:lnTo>
                <a:lnTo>
                  <a:pt x="619443" y="1275263"/>
                </a:lnTo>
                <a:lnTo>
                  <a:pt x="619044" y="1273261"/>
                </a:lnTo>
                <a:lnTo>
                  <a:pt x="618646" y="1271659"/>
                </a:lnTo>
                <a:lnTo>
                  <a:pt x="617849" y="1270457"/>
                </a:lnTo>
                <a:lnTo>
                  <a:pt x="617052" y="1269657"/>
                </a:lnTo>
                <a:lnTo>
                  <a:pt x="616255" y="1268856"/>
                </a:lnTo>
                <a:lnTo>
                  <a:pt x="615060" y="1268455"/>
                </a:lnTo>
                <a:lnTo>
                  <a:pt x="613865" y="1268455"/>
                </a:lnTo>
                <a:lnTo>
                  <a:pt x="613068" y="1268856"/>
                </a:lnTo>
                <a:lnTo>
                  <a:pt x="612271" y="1269256"/>
                </a:lnTo>
                <a:lnTo>
                  <a:pt x="611076" y="1270457"/>
                </a:lnTo>
                <a:lnTo>
                  <a:pt x="610677" y="1271659"/>
                </a:lnTo>
                <a:lnTo>
                  <a:pt x="609880" y="1273661"/>
                </a:lnTo>
                <a:lnTo>
                  <a:pt x="609482" y="1276064"/>
                </a:lnTo>
                <a:lnTo>
                  <a:pt x="609084" y="1278466"/>
                </a:lnTo>
                <a:lnTo>
                  <a:pt x="609084" y="1281670"/>
                </a:lnTo>
                <a:lnTo>
                  <a:pt x="608287" y="1285675"/>
                </a:lnTo>
                <a:lnTo>
                  <a:pt x="607888" y="1289279"/>
                </a:lnTo>
                <a:lnTo>
                  <a:pt x="607091" y="1292482"/>
                </a:lnTo>
                <a:lnTo>
                  <a:pt x="606295" y="1295686"/>
                </a:lnTo>
                <a:lnTo>
                  <a:pt x="604701" y="1298489"/>
                </a:lnTo>
                <a:lnTo>
                  <a:pt x="603107" y="1300892"/>
                </a:lnTo>
                <a:lnTo>
                  <a:pt x="600716" y="1302894"/>
                </a:lnTo>
                <a:lnTo>
                  <a:pt x="598724" y="1304896"/>
                </a:lnTo>
                <a:lnTo>
                  <a:pt x="594740" y="1306498"/>
                </a:lnTo>
                <a:lnTo>
                  <a:pt x="591154" y="1307699"/>
                </a:lnTo>
                <a:lnTo>
                  <a:pt x="585975" y="1308100"/>
                </a:lnTo>
                <a:lnTo>
                  <a:pt x="580396" y="1308100"/>
                </a:lnTo>
                <a:lnTo>
                  <a:pt x="578404" y="1307699"/>
                </a:lnTo>
                <a:lnTo>
                  <a:pt x="576014" y="1307299"/>
                </a:lnTo>
                <a:lnTo>
                  <a:pt x="571631" y="1305697"/>
                </a:lnTo>
                <a:lnTo>
                  <a:pt x="568045" y="1303294"/>
                </a:lnTo>
                <a:lnTo>
                  <a:pt x="564459" y="1299690"/>
                </a:lnTo>
                <a:lnTo>
                  <a:pt x="560475" y="1295285"/>
                </a:lnTo>
                <a:lnTo>
                  <a:pt x="557287" y="1290079"/>
                </a:lnTo>
                <a:lnTo>
                  <a:pt x="554498" y="1284073"/>
                </a:lnTo>
                <a:lnTo>
                  <a:pt x="551311" y="1277666"/>
                </a:lnTo>
                <a:lnTo>
                  <a:pt x="548920" y="1271258"/>
                </a:lnTo>
                <a:lnTo>
                  <a:pt x="546530" y="1264451"/>
                </a:lnTo>
                <a:lnTo>
                  <a:pt x="543342" y="1251236"/>
                </a:lnTo>
                <a:lnTo>
                  <a:pt x="540952" y="1238822"/>
                </a:lnTo>
                <a:lnTo>
                  <a:pt x="539358" y="1228811"/>
                </a:lnTo>
                <a:lnTo>
                  <a:pt x="538163" y="1219200"/>
                </a:lnTo>
                <a:close/>
                <a:moveTo>
                  <a:pt x="1292225" y="1217613"/>
                </a:moveTo>
                <a:lnTo>
                  <a:pt x="1290632" y="1227624"/>
                </a:lnTo>
                <a:lnTo>
                  <a:pt x="1289436" y="1237635"/>
                </a:lnTo>
                <a:lnTo>
                  <a:pt x="1287046" y="1250049"/>
                </a:lnTo>
                <a:lnTo>
                  <a:pt x="1283061" y="1263665"/>
                </a:lnTo>
                <a:lnTo>
                  <a:pt x="1281069" y="1270472"/>
                </a:lnTo>
                <a:lnTo>
                  <a:pt x="1278679" y="1276879"/>
                </a:lnTo>
                <a:lnTo>
                  <a:pt x="1275491" y="1283287"/>
                </a:lnTo>
                <a:lnTo>
                  <a:pt x="1272702" y="1289293"/>
                </a:lnTo>
                <a:lnTo>
                  <a:pt x="1269116" y="1294099"/>
                </a:lnTo>
                <a:lnTo>
                  <a:pt x="1265530" y="1298504"/>
                </a:lnTo>
                <a:lnTo>
                  <a:pt x="1261546" y="1302108"/>
                </a:lnTo>
                <a:lnTo>
                  <a:pt x="1258359" y="1304110"/>
                </a:lnTo>
                <a:lnTo>
                  <a:pt x="1253976" y="1305712"/>
                </a:lnTo>
                <a:lnTo>
                  <a:pt x="1249593" y="1306513"/>
                </a:lnTo>
                <a:lnTo>
                  <a:pt x="1244015" y="1306513"/>
                </a:lnTo>
                <a:lnTo>
                  <a:pt x="1239632" y="1306112"/>
                </a:lnTo>
                <a:lnTo>
                  <a:pt x="1235250" y="1304911"/>
                </a:lnTo>
                <a:lnTo>
                  <a:pt x="1232062" y="1303309"/>
                </a:lnTo>
                <a:lnTo>
                  <a:pt x="1229273" y="1301707"/>
                </a:lnTo>
                <a:lnTo>
                  <a:pt x="1227281" y="1299305"/>
                </a:lnTo>
                <a:lnTo>
                  <a:pt x="1225687" y="1296902"/>
                </a:lnTo>
                <a:lnTo>
                  <a:pt x="1223695" y="1294099"/>
                </a:lnTo>
                <a:lnTo>
                  <a:pt x="1222898" y="1291296"/>
                </a:lnTo>
                <a:lnTo>
                  <a:pt x="1222101" y="1288092"/>
                </a:lnTo>
                <a:lnTo>
                  <a:pt x="1221703" y="1284088"/>
                </a:lnTo>
                <a:lnTo>
                  <a:pt x="1221304" y="1280083"/>
                </a:lnTo>
                <a:lnTo>
                  <a:pt x="1221304" y="1276879"/>
                </a:lnTo>
                <a:lnTo>
                  <a:pt x="1220906" y="1274477"/>
                </a:lnTo>
                <a:lnTo>
                  <a:pt x="1220508" y="1272074"/>
                </a:lnTo>
                <a:lnTo>
                  <a:pt x="1219711" y="1270072"/>
                </a:lnTo>
                <a:lnTo>
                  <a:pt x="1219312" y="1268870"/>
                </a:lnTo>
                <a:lnTo>
                  <a:pt x="1218117" y="1267669"/>
                </a:lnTo>
                <a:lnTo>
                  <a:pt x="1216922" y="1266868"/>
                </a:lnTo>
                <a:lnTo>
                  <a:pt x="1216125" y="1266468"/>
                </a:lnTo>
                <a:lnTo>
                  <a:pt x="1214930" y="1266468"/>
                </a:lnTo>
                <a:lnTo>
                  <a:pt x="1214133" y="1266868"/>
                </a:lnTo>
                <a:lnTo>
                  <a:pt x="1213336" y="1268070"/>
                </a:lnTo>
                <a:lnTo>
                  <a:pt x="1212539" y="1268870"/>
                </a:lnTo>
                <a:lnTo>
                  <a:pt x="1211742" y="1270072"/>
                </a:lnTo>
                <a:lnTo>
                  <a:pt x="1211344" y="1271674"/>
                </a:lnTo>
                <a:lnTo>
                  <a:pt x="1210945" y="1273275"/>
                </a:lnTo>
                <a:lnTo>
                  <a:pt x="1210945" y="1275678"/>
                </a:lnTo>
                <a:lnTo>
                  <a:pt x="1210945" y="1278081"/>
                </a:lnTo>
                <a:lnTo>
                  <a:pt x="1209750" y="1280483"/>
                </a:lnTo>
                <a:lnTo>
                  <a:pt x="1207359" y="1286891"/>
                </a:lnTo>
                <a:lnTo>
                  <a:pt x="1203773" y="1293298"/>
                </a:lnTo>
                <a:lnTo>
                  <a:pt x="1199789" y="1298904"/>
                </a:lnTo>
                <a:lnTo>
                  <a:pt x="1197797" y="1300906"/>
                </a:lnTo>
                <a:lnTo>
                  <a:pt x="1195805" y="1302909"/>
                </a:lnTo>
                <a:lnTo>
                  <a:pt x="1194211" y="1304110"/>
                </a:lnTo>
                <a:lnTo>
                  <a:pt x="1192617" y="1304110"/>
                </a:lnTo>
                <a:lnTo>
                  <a:pt x="1191821" y="1303710"/>
                </a:lnTo>
                <a:lnTo>
                  <a:pt x="1191024" y="1302108"/>
                </a:lnTo>
                <a:lnTo>
                  <a:pt x="1190625" y="1298904"/>
                </a:lnTo>
                <a:lnTo>
                  <a:pt x="1191024" y="1294900"/>
                </a:lnTo>
                <a:lnTo>
                  <a:pt x="1193016" y="1274877"/>
                </a:lnTo>
                <a:lnTo>
                  <a:pt x="1194610" y="1264465"/>
                </a:lnTo>
                <a:lnTo>
                  <a:pt x="1197000" y="1254855"/>
                </a:lnTo>
                <a:lnTo>
                  <a:pt x="1198195" y="1250450"/>
                </a:lnTo>
                <a:lnTo>
                  <a:pt x="1199789" y="1246045"/>
                </a:lnTo>
                <a:lnTo>
                  <a:pt x="1200984" y="1242841"/>
                </a:lnTo>
                <a:lnTo>
                  <a:pt x="1202977" y="1239237"/>
                </a:lnTo>
                <a:lnTo>
                  <a:pt x="1204969" y="1236834"/>
                </a:lnTo>
                <a:lnTo>
                  <a:pt x="1206961" y="1234832"/>
                </a:lnTo>
                <a:lnTo>
                  <a:pt x="1209352" y="1233631"/>
                </a:lnTo>
                <a:lnTo>
                  <a:pt x="1212141" y="1232429"/>
                </a:lnTo>
                <a:lnTo>
                  <a:pt x="1292225" y="1217613"/>
                </a:lnTo>
                <a:close/>
                <a:moveTo>
                  <a:pt x="36513" y="1122363"/>
                </a:moveTo>
                <a:lnTo>
                  <a:pt x="98598" y="1134269"/>
                </a:lnTo>
                <a:lnTo>
                  <a:pt x="100956" y="1135063"/>
                </a:lnTo>
                <a:lnTo>
                  <a:pt x="102921" y="1135857"/>
                </a:lnTo>
                <a:lnTo>
                  <a:pt x="104492" y="1137444"/>
                </a:lnTo>
                <a:lnTo>
                  <a:pt x="105671" y="1139825"/>
                </a:lnTo>
                <a:lnTo>
                  <a:pt x="107636" y="1142207"/>
                </a:lnTo>
                <a:lnTo>
                  <a:pt x="108815" y="1145382"/>
                </a:lnTo>
                <a:lnTo>
                  <a:pt x="110779" y="1152128"/>
                </a:lnTo>
                <a:lnTo>
                  <a:pt x="112351" y="1159272"/>
                </a:lnTo>
                <a:lnTo>
                  <a:pt x="113923" y="1167210"/>
                </a:lnTo>
                <a:lnTo>
                  <a:pt x="115495" y="1183085"/>
                </a:lnTo>
                <a:lnTo>
                  <a:pt x="115888" y="1186260"/>
                </a:lnTo>
                <a:lnTo>
                  <a:pt x="115495" y="1188641"/>
                </a:lnTo>
                <a:lnTo>
                  <a:pt x="115102" y="1189832"/>
                </a:lnTo>
                <a:lnTo>
                  <a:pt x="114316" y="1190228"/>
                </a:lnTo>
                <a:lnTo>
                  <a:pt x="112744" y="1190228"/>
                </a:lnTo>
                <a:lnTo>
                  <a:pt x="111565" y="1189435"/>
                </a:lnTo>
                <a:lnTo>
                  <a:pt x="109994" y="1188244"/>
                </a:lnTo>
                <a:lnTo>
                  <a:pt x="108422" y="1186657"/>
                </a:lnTo>
                <a:lnTo>
                  <a:pt x="105278" y="1181894"/>
                </a:lnTo>
                <a:lnTo>
                  <a:pt x="102528" y="1177132"/>
                </a:lnTo>
                <a:lnTo>
                  <a:pt x="100563" y="1172369"/>
                </a:lnTo>
                <a:lnTo>
                  <a:pt x="100170" y="1169988"/>
                </a:lnTo>
                <a:lnTo>
                  <a:pt x="100170" y="1168003"/>
                </a:lnTo>
                <a:lnTo>
                  <a:pt x="99384" y="1164828"/>
                </a:lnTo>
                <a:lnTo>
                  <a:pt x="98598" y="1162447"/>
                </a:lnTo>
                <a:lnTo>
                  <a:pt x="97026" y="1161257"/>
                </a:lnTo>
                <a:lnTo>
                  <a:pt x="96633" y="1161257"/>
                </a:lnTo>
                <a:lnTo>
                  <a:pt x="95848" y="1161257"/>
                </a:lnTo>
                <a:lnTo>
                  <a:pt x="95062" y="1161257"/>
                </a:lnTo>
                <a:lnTo>
                  <a:pt x="94276" y="1161653"/>
                </a:lnTo>
                <a:lnTo>
                  <a:pt x="92704" y="1163638"/>
                </a:lnTo>
                <a:lnTo>
                  <a:pt x="91525" y="1167210"/>
                </a:lnTo>
                <a:lnTo>
                  <a:pt x="91525" y="1171178"/>
                </a:lnTo>
                <a:lnTo>
                  <a:pt x="91132" y="1176338"/>
                </a:lnTo>
                <a:lnTo>
                  <a:pt x="90346" y="1181100"/>
                </a:lnTo>
                <a:lnTo>
                  <a:pt x="89167" y="1184275"/>
                </a:lnTo>
                <a:lnTo>
                  <a:pt x="87989" y="1186260"/>
                </a:lnTo>
                <a:lnTo>
                  <a:pt x="86810" y="1187847"/>
                </a:lnTo>
                <a:lnTo>
                  <a:pt x="85238" y="1189038"/>
                </a:lnTo>
                <a:lnTo>
                  <a:pt x="83666" y="1189832"/>
                </a:lnTo>
                <a:lnTo>
                  <a:pt x="82094" y="1191022"/>
                </a:lnTo>
                <a:lnTo>
                  <a:pt x="80130" y="1191419"/>
                </a:lnTo>
                <a:lnTo>
                  <a:pt x="75414" y="1192213"/>
                </a:lnTo>
                <a:lnTo>
                  <a:pt x="69520" y="1192213"/>
                </a:lnTo>
                <a:lnTo>
                  <a:pt x="67163" y="1191816"/>
                </a:lnTo>
                <a:lnTo>
                  <a:pt x="64412" y="1191022"/>
                </a:lnTo>
                <a:lnTo>
                  <a:pt x="62447" y="1190228"/>
                </a:lnTo>
                <a:lnTo>
                  <a:pt x="60482" y="1188641"/>
                </a:lnTo>
                <a:lnTo>
                  <a:pt x="58125" y="1187053"/>
                </a:lnTo>
                <a:lnTo>
                  <a:pt x="56160" y="1185069"/>
                </a:lnTo>
                <a:lnTo>
                  <a:pt x="53016" y="1180703"/>
                </a:lnTo>
                <a:lnTo>
                  <a:pt x="49873" y="1175147"/>
                </a:lnTo>
                <a:lnTo>
                  <a:pt x="47122" y="1169194"/>
                </a:lnTo>
                <a:lnTo>
                  <a:pt x="44765" y="1162844"/>
                </a:lnTo>
                <a:lnTo>
                  <a:pt x="42800" y="1156494"/>
                </a:lnTo>
                <a:lnTo>
                  <a:pt x="41228" y="1150144"/>
                </a:lnTo>
                <a:lnTo>
                  <a:pt x="40049" y="1143794"/>
                </a:lnTo>
                <a:lnTo>
                  <a:pt x="37692" y="1133475"/>
                </a:lnTo>
                <a:lnTo>
                  <a:pt x="36513" y="1125538"/>
                </a:lnTo>
                <a:lnTo>
                  <a:pt x="36513" y="1122363"/>
                </a:lnTo>
                <a:close/>
                <a:moveTo>
                  <a:pt x="1779588" y="1120775"/>
                </a:moveTo>
                <a:lnTo>
                  <a:pt x="1779588" y="1123616"/>
                </a:lnTo>
                <a:lnTo>
                  <a:pt x="1778404" y="1131734"/>
                </a:lnTo>
                <a:lnTo>
                  <a:pt x="1776824" y="1142693"/>
                </a:lnTo>
                <a:lnTo>
                  <a:pt x="1775244" y="1149188"/>
                </a:lnTo>
                <a:lnTo>
                  <a:pt x="1773665" y="1155682"/>
                </a:lnTo>
                <a:lnTo>
                  <a:pt x="1771690" y="1162176"/>
                </a:lnTo>
                <a:lnTo>
                  <a:pt x="1769321" y="1168671"/>
                </a:lnTo>
                <a:lnTo>
                  <a:pt x="1766162" y="1174759"/>
                </a:lnTo>
                <a:lnTo>
                  <a:pt x="1763397" y="1180442"/>
                </a:lnTo>
                <a:lnTo>
                  <a:pt x="1760238" y="1184907"/>
                </a:lnTo>
                <a:lnTo>
                  <a:pt x="1757869" y="1186530"/>
                </a:lnTo>
                <a:lnTo>
                  <a:pt x="1755894" y="1188560"/>
                </a:lnTo>
                <a:lnTo>
                  <a:pt x="1753920" y="1189777"/>
                </a:lnTo>
                <a:lnTo>
                  <a:pt x="1751550" y="1190995"/>
                </a:lnTo>
                <a:lnTo>
                  <a:pt x="1749181" y="1191807"/>
                </a:lnTo>
                <a:lnTo>
                  <a:pt x="1746812" y="1192213"/>
                </a:lnTo>
                <a:lnTo>
                  <a:pt x="1740888" y="1192213"/>
                </a:lnTo>
                <a:lnTo>
                  <a:pt x="1736149" y="1191401"/>
                </a:lnTo>
                <a:lnTo>
                  <a:pt x="1734175" y="1190589"/>
                </a:lnTo>
                <a:lnTo>
                  <a:pt x="1732200" y="1189777"/>
                </a:lnTo>
                <a:lnTo>
                  <a:pt x="1730621" y="1188966"/>
                </a:lnTo>
                <a:lnTo>
                  <a:pt x="1729436" y="1187748"/>
                </a:lnTo>
                <a:lnTo>
                  <a:pt x="1728251" y="1185718"/>
                </a:lnTo>
                <a:lnTo>
                  <a:pt x="1727461" y="1184095"/>
                </a:lnTo>
                <a:lnTo>
                  <a:pt x="1725487" y="1180442"/>
                </a:lnTo>
                <a:lnTo>
                  <a:pt x="1724697" y="1175977"/>
                </a:lnTo>
                <a:lnTo>
                  <a:pt x="1724697" y="1170700"/>
                </a:lnTo>
                <a:lnTo>
                  <a:pt x="1724302" y="1166235"/>
                </a:lnTo>
                <a:lnTo>
                  <a:pt x="1723117" y="1162988"/>
                </a:lnTo>
                <a:lnTo>
                  <a:pt x="1721933" y="1160959"/>
                </a:lnTo>
                <a:lnTo>
                  <a:pt x="1721143" y="1160553"/>
                </a:lnTo>
                <a:lnTo>
                  <a:pt x="1720748" y="1160147"/>
                </a:lnTo>
                <a:lnTo>
                  <a:pt x="1719958" y="1160553"/>
                </a:lnTo>
                <a:lnTo>
                  <a:pt x="1718774" y="1160553"/>
                </a:lnTo>
                <a:lnTo>
                  <a:pt x="1717589" y="1161770"/>
                </a:lnTo>
                <a:lnTo>
                  <a:pt x="1716404" y="1164206"/>
                </a:lnTo>
                <a:lnTo>
                  <a:pt x="1716009" y="1167453"/>
                </a:lnTo>
                <a:lnTo>
                  <a:pt x="1716009" y="1169482"/>
                </a:lnTo>
                <a:lnTo>
                  <a:pt x="1715614" y="1171512"/>
                </a:lnTo>
                <a:lnTo>
                  <a:pt x="1713640" y="1176383"/>
                </a:lnTo>
                <a:lnTo>
                  <a:pt x="1710481" y="1181659"/>
                </a:lnTo>
                <a:lnTo>
                  <a:pt x="1707716" y="1186124"/>
                </a:lnTo>
                <a:lnTo>
                  <a:pt x="1706137" y="1188154"/>
                </a:lnTo>
                <a:lnTo>
                  <a:pt x="1704557" y="1189371"/>
                </a:lnTo>
                <a:lnTo>
                  <a:pt x="1702978" y="1190183"/>
                </a:lnTo>
                <a:lnTo>
                  <a:pt x="1702188" y="1190183"/>
                </a:lnTo>
                <a:lnTo>
                  <a:pt x="1701003" y="1189777"/>
                </a:lnTo>
                <a:lnTo>
                  <a:pt x="1700608" y="1188560"/>
                </a:lnTo>
                <a:lnTo>
                  <a:pt x="1700213" y="1185718"/>
                </a:lnTo>
                <a:lnTo>
                  <a:pt x="1700608" y="1182877"/>
                </a:lnTo>
                <a:lnTo>
                  <a:pt x="1702188" y="1166641"/>
                </a:lnTo>
                <a:lnTo>
                  <a:pt x="1703767" y="1158117"/>
                </a:lnTo>
                <a:lnTo>
                  <a:pt x="1704952" y="1150811"/>
                </a:lnTo>
                <a:lnTo>
                  <a:pt x="1707716" y="1143911"/>
                </a:lnTo>
                <a:lnTo>
                  <a:pt x="1708901" y="1141070"/>
                </a:lnTo>
                <a:lnTo>
                  <a:pt x="1710086" y="1138634"/>
                </a:lnTo>
                <a:lnTo>
                  <a:pt x="1711665" y="1136199"/>
                </a:lnTo>
                <a:lnTo>
                  <a:pt x="1713640" y="1134575"/>
                </a:lnTo>
                <a:lnTo>
                  <a:pt x="1715219" y="1133763"/>
                </a:lnTo>
                <a:lnTo>
                  <a:pt x="1717194" y="1132952"/>
                </a:lnTo>
                <a:lnTo>
                  <a:pt x="1779588" y="1120775"/>
                </a:lnTo>
                <a:close/>
                <a:moveTo>
                  <a:pt x="233586" y="538163"/>
                </a:moveTo>
                <a:lnTo>
                  <a:pt x="238336" y="538163"/>
                </a:lnTo>
                <a:lnTo>
                  <a:pt x="300494" y="768264"/>
                </a:lnTo>
                <a:lnTo>
                  <a:pt x="301682" y="758743"/>
                </a:lnTo>
                <a:lnTo>
                  <a:pt x="323061" y="601242"/>
                </a:lnTo>
                <a:lnTo>
                  <a:pt x="317122" y="585770"/>
                </a:lnTo>
                <a:lnTo>
                  <a:pt x="328999" y="565140"/>
                </a:lnTo>
                <a:lnTo>
                  <a:pt x="355921" y="565140"/>
                </a:lnTo>
                <a:lnTo>
                  <a:pt x="367403" y="585770"/>
                </a:lnTo>
                <a:lnTo>
                  <a:pt x="362256" y="604416"/>
                </a:lnTo>
                <a:lnTo>
                  <a:pt x="381259" y="770645"/>
                </a:lnTo>
                <a:lnTo>
                  <a:pt x="394720" y="710739"/>
                </a:lnTo>
                <a:lnTo>
                  <a:pt x="395908" y="741287"/>
                </a:lnTo>
                <a:lnTo>
                  <a:pt x="397096" y="773818"/>
                </a:lnTo>
                <a:lnTo>
                  <a:pt x="401055" y="844039"/>
                </a:lnTo>
                <a:lnTo>
                  <a:pt x="405806" y="918227"/>
                </a:lnTo>
                <a:lnTo>
                  <a:pt x="410952" y="992018"/>
                </a:lnTo>
                <a:lnTo>
                  <a:pt x="416891" y="1061048"/>
                </a:lnTo>
                <a:lnTo>
                  <a:pt x="423226" y="1122541"/>
                </a:lnTo>
                <a:lnTo>
                  <a:pt x="426393" y="1148725"/>
                </a:lnTo>
                <a:lnTo>
                  <a:pt x="428768" y="1171338"/>
                </a:lnTo>
                <a:lnTo>
                  <a:pt x="431936" y="1190381"/>
                </a:lnTo>
                <a:lnTo>
                  <a:pt x="434311" y="1204663"/>
                </a:lnTo>
                <a:lnTo>
                  <a:pt x="435499" y="1210218"/>
                </a:lnTo>
                <a:lnTo>
                  <a:pt x="436687" y="1215375"/>
                </a:lnTo>
                <a:lnTo>
                  <a:pt x="439062" y="1220532"/>
                </a:lnTo>
                <a:lnTo>
                  <a:pt x="440646" y="1225293"/>
                </a:lnTo>
                <a:lnTo>
                  <a:pt x="440646" y="1228467"/>
                </a:lnTo>
                <a:lnTo>
                  <a:pt x="441833" y="1238385"/>
                </a:lnTo>
                <a:lnTo>
                  <a:pt x="443021" y="1248700"/>
                </a:lnTo>
                <a:lnTo>
                  <a:pt x="444605" y="1258221"/>
                </a:lnTo>
                <a:lnTo>
                  <a:pt x="446584" y="1268140"/>
                </a:lnTo>
                <a:lnTo>
                  <a:pt x="448564" y="1277264"/>
                </a:lnTo>
                <a:lnTo>
                  <a:pt x="450939" y="1285992"/>
                </a:lnTo>
                <a:lnTo>
                  <a:pt x="453711" y="1295117"/>
                </a:lnTo>
                <a:lnTo>
                  <a:pt x="456086" y="1303448"/>
                </a:lnTo>
                <a:lnTo>
                  <a:pt x="459649" y="1311383"/>
                </a:lnTo>
                <a:lnTo>
                  <a:pt x="462816" y="1318921"/>
                </a:lnTo>
                <a:lnTo>
                  <a:pt x="466380" y="1326458"/>
                </a:lnTo>
                <a:lnTo>
                  <a:pt x="469943" y="1333599"/>
                </a:lnTo>
                <a:lnTo>
                  <a:pt x="473902" y="1340344"/>
                </a:lnTo>
                <a:lnTo>
                  <a:pt x="477861" y="1346691"/>
                </a:lnTo>
                <a:lnTo>
                  <a:pt x="482612" y="1353039"/>
                </a:lnTo>
                <a:lnTo>
                  <a:pt x="487363" y="1358990"/>
                </a:lnTo>
                <a:lnTo>
                  <a:pt x="469151" y="1598613"/>
                </a:lnTo>
                <a:lnTo>
                  <a:pt x="383239" y="1598613"/>
                </a:lnTo>
                <a:lnTo>
                  <a:pt x="340481" y="1260999"/>
                </a:lnTo>
                <a:lnTo>
                  <a:pt x="334938" y="1261395"/>
                </a:lnTo>
                <a:lnTo>
                  <a:pt x="329395" y="1261792"/>
                </a:lnTo>
                <a:lnTo>
                  <a:pt x="326228" y="1261792"/>
                </a:lnTo>
                <a:lnTo>
                  <a:pt x="322269" y="1261395"/>
                </a:lnTo>
                <a:lnTo>
                  <a:pt x="282282" y="1597423"/>
                </a:lnTo>
                <a:lnTo>
                  <a:pt x="193203" y="1598613"/>
                </a:lnTo>
                <a:lnTo>
                  <a:pt x="160738" y="1168165"/>
                </a:lnTo>
                <a:lnTo>
                  <a:pt x="154800" y="1158246"/>
                </a:lnTo>
                <a:lnTo>
                  <a:pt x="149257" y="1148725"/>
                </a:lnTo>
                <a:lnTo>
                  <a:pt x="144110" y="1139203"/>
                </a:lnTo>
                <a:lnTo>
                  <a:pt x="140151" y="1128889"/>
                </a:lnTo>
                <a:lnTo>
                  <a:pt x="139755" y="1124921"/>
                </a:lnTo>
                <a:lnTo>
                  <a:pt x="134609" y="1066999"/>
                </a:lnTo>
                <a:lnTo>
                  <a:pt x="128670" y="1003920"/>
                </a:lnTo>
                <a:lnTo>
                  <a:pt x="122335" y="924971"/>
                </a:lnTo>
                <a:lnTo>
                  <a:pt x="108875" y="730972"/>
                </a:lnTo>
                <a:lnTo>
                  <a:pt x="103728" y="726608"/>
                </a:lnTo>
                <a:lnTo>
                  <a:pt x="98185" y="721054"/>
                </a:lnTo>
                <a:lnTo>
                  <a:pt x="97789" y="721450"/>
                </a:lnTo>
                <a:lnTo>
                  <a:pt x="96997" y="723434"/>
                </a:lnTo>
                <a:lnTo>
                  <a:pt x="96601" y="727798"/>
                </a:lnTo>
                <a:lnTo>
                  <a:pt x="96601" y="733352"/>
                </a:lnTo>
                <a:lnTo>
                  <a:pt x="96205" y="749618"/>
                </a:lnTo>
                <a:lnTo>
                  <a:pt x="96601" y="771438"/>
                </a:lnTo>
                <a:lnTo>
                  <a:pt x="97789" y="826980"/>
                </a:lnTo>
                <a:lnTo>
                  <a:pt x="100165" y="893630"/>
                </a:lnTo>
                <a:lnTo>
                  <a:pt x="103332" y="962660"/>
                </a:lnTo>
                <a:lnTo>
                  <a:pt x="106499" y="1027327"/>
                </a:lnTo>
                <a:lnTo>
                  <a:pt x="109666" y="1079694"/>
                </a:lnTo>
                <a:lnTo>
                  <a:pt x="112042" y="1112226"/>
                </a:lnTo>
                <a:lnTo>
                  <a:pt x="97393" y="1112623"/>
                </a:lnTo>
                <a:lnTo>
                  <a:pt x="87891" y="1112623"/>
                </a:lnTo>
                <a:lnTo>
                  <a:pt x="76806" y="1111433"/>
                </a:lnTo>
                <a:lnTo>
                  <a:pt x="65325" y="1109449"/>
                </a:lnTo>
                <a:lnTo>
                  <a:pt x="59386" y="1108259"/>
                </a:lnTo>
                <a:lnTo>
                  <a:pt x="53843" y="1107069"/>
                </a:lnTo>
                <a:lnTo>
                  <a:pt x="47905" y="1104688"/>
                </a:lnTo>
                <a:lnTo>
                  <a:pt x="41966" y="1102308"/>
                </a:lnTo>
                <a:lnTo>
                  <a:pt x="36027" y="1099928"/>
                </a:lnTo>
                <a:lnTo>
                  <a:pt x="30485" y="1096357"/>
                </a:lnTo>
                <a:lnTo>
                  <a:pt x="27713" y="1079298"/>
                </a:lnTo>
                <a:lnTo>
                  <a:pt x="24546" y="1056684"/>
                </a:lnTo>
                <a:lnTo>
                  <a:pt x="21775" y="1030104"/>
                </a:lnTo>
                <a:lnTo>
                  <a:pt x="18607" y="1000349"/>
                </a:lnTo>
                <a:lnTo>
                  <a:pt x="15836" y="967024"/>
                </a:lnTo>
                <a:lnTo>
                  <a:pt x="13065" y="932509"/>
                </a:lnTo>
                <a:lnTo>
                  <a:pt x="7918" y="860305"/>
                </a:lnTo>
                <a:lnTo>
                  <a:pt x="3563" y="790084"/>
                </a:lnTo>
                <a:lnTo>
                  <a:pt x="2375" y="757949"/>
                </a:lnTo>
                <a:lnTo>
                  <a:pt x="1187" y="728591"/>
                </a:lnTo>
                <a:lnTo>
                  <a:pt x="396" y="702804"/>
                </a:lnTo>
                <a:lnTo>
                  <a:pt x="0" y="681778"/>
                </a:lnTo>
                <a:lnTo>
                  <a:pt x="396" y="666305"/>
                </a:lnTo>
                <a:lnTo>
                  <a:pt x="792" y="660751"/>
                </a:lnTo>
                <a:lnTo>
                  <a:pt x="1187" y="656784"/>
                </a:lnTo>
                <a:lnTo>
                  <a:pt x="1979" y="650436"/>
                </a:lnTo>
                <a:lnTo>
                  <a:pt x="3167" y="644089"/>
                </a:lnTo>
                <a:lnTo>
                  <a:pt x="5147" y="638535"/>
                </a:lnTo>
                <a:lnTo>
                  <a:pt x="7918" y="632584"/>
                </a:lnTo>
                <a:lnTo>
                  <a:pt x="11085" y="626633"/>
                </a:lnTo>
                <a:lnTo>
                  <a:pt x="15044" y="621475"/>
                </a:lnTo>
                <a:lnTo>
                  <a:pt x="19003" y="615921"/>
                </a:lnTo>
                <a:lnTo>
                  <a:pt x="24150" y="610764"/>
                </a:lnTo>
                <a:lnTo>
                  <a:pt x="29693" y="606003"/>
                </a:lnTo>
                <a:lnTo>
                  <a:pt x="35631" y="601242"/>
                </a:lnTo>
                <a:lnTo>
                  <a:pt x="41966" y="596482"/>
                </a:lnTo>
                <a:lnTo>
                  <a:pt x="48696" y="592514"/>
                </a:lnTo>
                <a:lnTo>
                  <a:pt x="55427" y="588150"/>
                </a:lnTo>
                <a:lnTo>
                  <a:pt x="62949" y="584580"/>
                </a:lnTo>
                <a:lnTo>
                  <a:pt x="70867" y="580612"/>
                </a:lnTo>
                <a:lnTo>
                  <a:pt x="78785" y="576645"/>
                </a:lnTo>
                <a:lnTo>
                  <a:pt x="96205" y="569504"/>
                </a:lnTo>
                <a:lnTo>
                  <a:pt x="114417" y="563950"/>
                </a:lnTo>
                <a:lnTo>
                  <a:pt x="132629" y="557999"/>
                </a:lnTo>
                <a:lnTo>
                  <a:pt x="152029" y="552842"/>
                </a:lnTo>
                <a:lnTo>
                  <a:pt x="171428" y="548478"/>
                </a:lnTo>
                <a:lnTo>
                  <a:pt x="190828" y="544510"/>
                </a:lnTo>
                <a:lnTo>
                  <a:pt x="210227" y="540940"/>
                </a:lnTo>
                <a:lnTo>
                  <a:pt x="229627" y="538559"/>
                </a:lnTo>
                <a:lnTo>
                  <a:pt x="233586" y="538163"/>
                </a:lnTo>
                <a:close/>
                <a:moveTo>
                  <a:pt x="1612045" y="536575"/>
                </a:moveTo>
                <a:lnTo>
                  <a:pt x="1621555" y="536972"/>
                </a:lnTo>
                <a:lnTo>
                  <a:pt x="1631461" y="537369"/>
                </a:lnTo>
                <a:lnTo>
                  <a:pt x="1640970" y="538559"/>
                </a:lnTo>
                <a:lnTo>
                  <a:pt x="1650480" y="540147"/>
                </a:lnTo>
                <a:lnTo>
                  <a:pt x="1660386" y="541734"/>
                </a:lnTo>
                <a:lnTo>
                  <a:pt x="1669896" y="544512"/>
                </a:lnTo>
                <a:lnTo>
                  <a:pt x="1679406" y="546894"/>
                </a:lnTo>
                <a:lnTo>
                  <a:pt x="1688916" y="550465"/>
                </a:lnTo>
                <a:lnTo>
                  <a:pt x="1698030" y="553640"/>
                </a:lnTo>
                <a:lnTo>
                  <a:pt x="1707539" y="557212"/>
                </a:lnTo>
                <a:lnTo>
                  <a:pt x="1716257" y="560784"/>
                </a:lnTo>
                <a:lnTo>
                  <a:pt x="1724974" y="565150"/>
                </a:lnTo>
                <a:lnTo>
                  <a:pt x="1742409" y="573484"/>
                </a:lnTo>
                <a:lnTo>
                  <a:pt x="1758259" y="582215"/>
                </a:lnTo>
                <a:lnTo>
                  <a:pt x="1772523" y="591344"/>
                </a:lnTo>
                <a:lnTo>
                  <a:pt x="1785600" y="600472"/>
                </a:lnTo>
                <a:lnTo>
                  <a:pt x="1797091" y="608806"/>
                </a:lnTo>
                <a:lnTo>
                  <a:pt x="1806997" y="616744"/>
                </a:lnTo>
                <a:lnTo>
                  <a:pt x="1814129" y="623887"/>
                </a:lnTo>
                <a:lnTo>
                  <a:pt x="1816903" y="627062"/>
                </a:lnTo>
                <a:lnTo>
                  <a:pt x="1818884" y="629840"/>
                </a:lnTo>
                <a:lnTo>
                  <a:pt x="1820865" y="632619"/>
                </a:lnTo>
                <a:lnTo>
                  <a:pt x="1821658" y="634603"/>
                </a:lnTo>
                <a:lnTo>
                  <a:pt x="1822054" y="638572"/>
                </a:lnTo>
                <a:lnTo>
                  <a:pt x="1822450" y="644128"/>
                </a:lnTo>
                <a:lnTo>
                  <a:pt x="1822450" y="660797"/>
                </a:lnTo>
                <a:lnTo>
                  <a:pt x="1821658" y="682625"/>
                </a:lnTo>
                <a:lnTo>
                  <a:pt x="1819677" y="710009"/>
                </a:lnTo>
                <a:lnTo>
                  <a:pt x="1818092" y="741362"/>
                </a:lnTo>
                <a:lnTo>
                  <a:pt x="1815714" y="775494"/>
                </a:lnTo>
                <a:lnTo>
                  <a:pt x="1809374" y="850106"/>
                </a:lnTo>
                <a:lnTo>
                  <a:pt x="1802242" y="926306"/>
                </a:lnTo>
                <a:lnTo>
                  <a:pt x="1794713" y="998141"/>
                </a:lnTo>
                <a:lnTo>
                  <a:pt x="1790751" y="1029494"/>
                </a:lnTo>
                <a:lnTo>
                  <a:pt x="1787581" y="1057672"/>
                </a:lnTo>
                <a:lnTo>
                  <a:pt x="1784015" y="1080691"/>
                </a:lnTo>
                <a:lnTo>
                  <a:pt x="1781241" y="1097756"/>
                </a:lnTo>
                <a:lnTo>
                  <a:pt x="1770146" y="1102122"/>
                </a:lnTo>
                <a:lnTo>
                  <a:pt x="1759844" y="1106091"/>
                </a:lnTo>
                <a:lnTo>
                  <a:pt x="1749938" y="1108472"/>
                </a:lnTo>
                <a:lnTo>
                  <a:pt x="1740824" y="1110456"/>
                </a:lnTo>
                <a:lnTo>
                  <a:pt x="1731710" y="1112044"/>
                </a:lnTo>
                <a:lnTo>
                  <a:pt x="1724182" y="1112441"/>
                </a:lnTo>
                <a:lnTo>
                  <a:pt x="1720616" y="1112044"/>
                </a:lnTo>
                <a:lnTo>
                  <a:pt x="1717446" y="1111250"/>
                </a:lnTo>
                <a:lnTo>
                  <a:pt x="1714276" y="1110853"/>
                </a:lnTo>
                <a:lnTo>
                  <a:pt x="1711502" y="1110059"/>
                </a:lnTo>
                <a:lnTo>
                  <a:pt x="1712691" y="1096566"/>
                </a:lnTo>
                <a:lnTo>
                  <a:pt x="1713879" y="1077119"/>
                </a:lnTo>
                <a:lnTo>
                  <a:pt x="1715464" y="1025128"/>
                </a:lnTo>
                <a:lnTo>
                  <a:pt x="1717049" y="960041"/>
                </a:lnTo>
                <a:lnTo>
                  <a:pt x="1718238" y="890587"/>
                </a:lnTo>
                <a:lnTo>
                  <a:pt x="1719031" y="823912"/>
                </a:lnTo>
                <a:lnTo>
                  <a:pt x="1718238" y="794544"/>
                </a:lnTo>
                <a:lnTo>
                  <a:pt x="1717842" y="768747"/>
                </a:lnTo>
                <a:lnTo>
                  <a:pt x="1717446" y="747315"/>
                </a:lnTo>
                <a:lnTo>
                  <a:pt x="1716257" y="731440"/>
                </a:lnTo>
                <a:lnTo>
                  <a:pt x="1715464" y="726281"/>
                </a:lnTo>
                <a:lnTo>
                  <a:pt x="1715068" y="722312"/>
                </a:lnTo>
                <a:lnTo>
                  <a:pt x="1713879" y="720725"/>
                </a:lnTo>
                <a:lnTo>
                  <a:pt x="1713483" y="720328"/>
                </a:lnTo>
                <a:lnTo>
                  <a:pt x="1713087" y="720725"/>
                </a:lnTo>
                <a:lnTo>
                  <a:pt x="1707539" y="727869"/>
                </a:lnTo>
                <a:lnTo>
                  <a:pt x="1702388" y="735409"/>
                </a:lnTo>
                <a:lnTo>
                  <a:pt x="1701200" y="737394"/>
                </a:lnTo>
                <a:lnTo>
                  <a:pt x="1683765" y="992584"/>
                </a:lnTo>
                <a:lnTo>
                  <a:pt x="1675047" y="1087438"/>
                </a:lnTo>
                <a:lnTo>
                  <a:pt x="1671877" y="1124744"/>
                </a:lnTo>
                <a:lnTo>
                  <a:pt x="1671085" y="1128316"/>
                </a:lnTo>
                <a:lnTo>
                  <a:pt x="1669104" y="1134269"/>
                </a:lnTo>
                <a:lnTo>
                  <a:pt x="1667123" y="1140222"/>
                </a:lnTo>
                <a:lnTo>
                  <a:pt x="1664349" y="1145778"/>
                </a:lnTo>
                <a:lnTo>
                  <a:pt x="1661971" y="1151334"/>
                </a:lnTo>
                <a:lnTo>
                  <a:pt x="1655631" y="1162447"/>
                </a:lnTo>
                <a:lnTo>
                  <a:pt x="1648499" y="1173956"/>
                </a:lnTo>
                <a:lnTo>
                  <a:pt x="1616403" y="1598613"/>
                </a:lnTo>
                <a:lnTo>
                  <a:pt x="1531211" y="1598613"/>
                </a:lnTo>
                <a:lnTo>
                  <a:pt x="1488020" y="1260872"/>
                </a:lnTo>
                <a:lnTo>
                  <a:pt x="1482869" y="1261269"/>
                </a:lnTo>
                <a:lnTo>
                  <a:pt x="1477322" y="1261666"/>
                </a:lnTo>
                <a:lnTo>
                  <a:pt x="1473359" y="1261666"/>
                </a:lnTo>
                <a:lnTo>
                  <a:pt x="1470189" y="1261269"/>
                </a:lnTo>
                <a:lnTo>
                  <a:pt x="1429772" y="1597422"/>
                </a:lnTo>
                <a:lnTo>
                  <a:pt x="1340617" y="1598613"/>
                </a:lnTo>
                <a:lnTo>
                  <a:pt x="1323975" y="1376760"/>
                </a:lnTo>
                <a:lnTo>
                  <a:pt x="1330315" y="1370806"/>
                </a:lnTo>
                <a:lnTo>
                  <a:pt x="1336655" y="1364456"/>
                </a:lnTo>
                <a:lnTo>
                  <a:pt x="1342995" y="1357710"/>
                </a:lnTo>
                <a:lnTo>
                  <a:pt x="1348542" y="1350566"/>
                </a:lnTo>
                <a:lnTo>
                  <a:pt x="1354090" y="1342628"/>
                </a:lnTo>
                <a:lnTo>
                  <a:pt x="1358845" y="1334294"/>
                </a:lnTo>
                <a:lnTo>
                  <a:pt x="1363600" y="1325563"/>
                </a:lnTo>
                <a:lnTo>
                  <a:pt x="1368355" y="1316435"/>
                </a:lnTo>
                <a:lnTo>
                  <a:pt x="1371921" y="1306513"/>
                </a:lnTo>
                <a:lnTo>
                  <a:pt x="1375883" y="1296591"/>
                </a:lnTo>
                <a:lnTo>
                  <a:pt x="1379053" y="1285875"/>
                </a:lnTo>
                <a:lnTo>
                  <a:pt x="1381827" y="1275160"/>
                </a:lnTo>
                <a:lnTo>
                  <a:pt x="1384204" y="1263650"/>
                </a:lnTo>
                <a:lnTo>
                  <a:pt x="1386186" y="1251347"/>
                </a:lnTo>
                <a:lnTo>
                  <a:pt x="1388563" y="1239044"/>
                </a:lnTo>
                <a:lnTo>
                  <a:pt x="1389752" y="1226344"/>
                </a:lnTo>
                <a:lnTo>
                  <a:pt x="1389752" y="1222375"/>
                </a:lnTo>
                <a:lnTo>
                  <a:pt x="1389752" y="1218009"/>
                </a:lnTo>
                <a:lnTo>
                  <a:pt x="1389356" y="1209675"/>
                </a:lnTo>
                <a:lnTo>
                  <a:pt x="1390148" y="1207294"/>
                </a:lnTo>
                <a:lnTo>
                  <a:pt x="1392129" y="1194594"/>
                </a:lnTo>
                <a:lnTo>
                  <a:pt x="1394903" y="1177925"/>
                </a:lnTo>
                <a:lnTo>
                  <a:pt x="1400450" y="1134269"/>
                </a:lnTo>
                <a:lnTo>
                  <a:pt x="1407186" y="1078309"/>
                </a:lnTo>
                <a:lnTo>
                  <a:pt x="1413923" y="1013619"/>
                </a:lnTo>
                <a:lnTo>
                  <a:pt x="1421055" y="943769"/>
                </a:lnTo>
                <a:lnTo>
                  <a:pt x="1427791" y="871537"/>
                </a:lnTo>
                <a:lnTo>
                  <a:pt x="1433735" y="800894"/>
                </a:lnTo>
                <a:lnTo>
                  <a:pt x="1438886" y="734219"/>
                </a:lnTo>
                <a:lnTo>
                  <a:pt x="1447603" y="767953"/>
                </a:lnTo>
                <a:lnTo>
                  <a:pt x="1449188" y="758428"/>
                </a:lnTo>
                <a:lnTo>
                  <a:pt x="1470586" y="600869"/>
                </a:lnTo>
                <a:lnTo>
                  <a:pt x="1464642" y="585390"/>
                </a:lnTo>
                <a:lnTo>
                  <a:pt x="1476529" y="564753"/>
                </a:lnTo>
                <a:lnTo>
                  <a:pt x="1503870" y="564753"/>
                </a:lnTo>
                <a:lnTo>
                  <a:pt x="1514569" y="585390"/>
                </a:lnTo>
                <a:lnTo>
                  <a:pt x="1509814" y="604044"/>
                </a:lnTo>
                <a:lnTo>
                  <a:pt x="1528833" y="770334"/>
                </a:lnTo>
                <a:lnTo>
                  <a:pt x="1579949" y="545306"/>
                </a:lnTo>
                <a:lnTo>
                  <a:pt x="1585893" y="542131"/>
                </a:lnTo>
                <a:lnTo>
                  <a:pt x="1589855" y="540147"/>
                </a:lnTo>
                <a:lnTo>
                  <a:pt x="1592629" y="538559"/>
                </a:lnTo>
                <a:lnTo>
                  <a:pt x="1593025" y="538162"/>
                </a:lnTo>
                <a:lnTo>
                  <a:pt x="1602535" y="536972"/>
                </a:lnTo>
                <a:lnTo>
                  <a:pt x="1612045" y="536575"/>
                </a:lnTo>
                <a:close/>
                <a:moveTo>
                  <a:pt x="1080417" y="477838"/>
                </a:moveTo>
                <a:lnTo>
                  <a:pt x="1092318" y="478235"/>
                </a:lnTo>
                <a:lnTo>
                  <a:pt x="1104616" y="478632"/>
                </a:lnTo>
                <a:lnTo>
                  <a:pt x="1116913" y="480219"/>
                </a:lnTo>
                <a:lnTo>
                  <a:pt x="1128814" y="482600"/>
                </a:lnTo>
                <a:lnTo>
                  <a:pt x="1141111" y="484982"/>
                </a:lnTo>
                <a:lnTo>
                  <a:pt x="1153409" y="487760"/>
                </a:lnTo>
                <a:lnTo>
                  <a:pt x="1165706" y="491332"/>
                </a:lnTo>
                <a:lnTo>
                  <a:pt x="1178003" y="494903"/>
                </a:lnTo>
                <a:lnTo>
                  <a:pt x="1189507" y="499269"/>
                </a:lnTo>
                <a:lnTo>
                  <a:pt x="1201011" y="504032"/>
                </a:lnTo>
                <a:lnTo>
                  <a:pt x="1212515" y="508397"/>
                </a:lnTo>
                <a:lnTo>
                  <a:pt x="1223623" y="513557"/>
                </a:lnTo>
                <a:lnTo>
                  <a:pt x="1234730" y="519113"/>
                </a:lnTo>
                <a:lnTo>
                  <a:pt x="1245441" y="524669"/>
                </a:lnTo>
                <a:lnTo>
                  <a:pt x="1255358" y="530225"/>
                </a:lnTo>
                <a:lnTo>
                  <a:pt x="1265672" y="536178"/>
                </a:lnTo>
                <a:lnTo>
                  <a:pt x="1283920" y="547291"/>
                </a:lnTo>
                <a:lnTo>
                  <a:pt x="1300581" y="558403"/>
                </a:lnTo>
                <a:lnTo>
                  <a:pt x="1314862" y="569119"/>
                </a:lnTo>
                <a:lnTo>
                  <a:pt x="1327159" y="579438"/>
                </a:lnTo>
                <a:lnTo>
                  <a:pt x="1331919" y="584200"/>
                </a:lnTo>
                <a:lnTo>
                  <a:pt x="1336283" y="588169"/>
                </a:lnTo>
                <a:lnTo>
                  <a:pt x="1339456" y="592535"/>
                </a:lnTo>
                <a:lnTo>
                  <a:pt x="1342630" y="595710"/>
                </a:lnTo>
                <a:lnTo>
                  <a:pt x="1344217" y="599282"/>
                </a:lnTo>
                <a:lnTo>
                  <a:pt x="1345407" y="601663"/>
                </a:lnTo>
                <a:lnTo>
                  <a:pt x="1346200" y="606822"/>
                </a:lnTo>
                <a:lnTo>
                  <a:pt x="1346200" y="613966"/>
                </a:lnTo>
                <a:lnTo>
                  <a:pt x="1346200" y="634603"/>
                </a:lnTo>
                <a:lnTo>
                  <a:pt x="1345407" y="662782"/>
                </a:lnTo>
                <a:lnTo>
                  <a:pt x="1343820" y="696913"/>
                </a:lnTo>
                <a:lnTo>
                  <a:pt x="1341043" y="736600"/>
                </a:lnTo>
                <a:lnTo>
                  <a:pt x="1337870" y="779860"/>
                </a:lnTo>
                <a:lnTo>
                  <a:pt x="1334299" y="825897"/>
                </a:lnTo>
                <a:lnTo>
                  <a:pt x="1330333" y="873919"/>
                </a:lnTo>
                <a:lnTo>
                  <a:pt x="1325572" y="922735"/>
                </a:lnTo>
                <a:lnTo>
                  <a:pt x="1321209" y="970757"/>
                </a:lnTo>
                <a:lnTo>
                  <a:pt x="1316448" y="1017588"/>
                </a:lnTo>
                <a:lnTo>
                  <a:pt x="1311291" y="1061244"/>
                </a:lnTo>
                <a:lnTo>
                  <a:pt x="1306928" y="1101328"/>
                </a:lnTo>
                <a:lnTo>
                  <a:pt x="1302564" y="1136253"/>
                </a:lnTo>
                <a:lnTo>
                  <a:pt x="1298201" y="1166019"/>
                </a:lnTo>
                <a:lnTo>
                  <a:pt x="1294630" y="1187847"/>
                </a:lnTo>
                <a:lnTo>
                  <a:pt x="1280746" y="1193403"/>
                </a:lnTo>
                <a:lnTo>
                  <a:pt x="1267655" y="1197372"/>
                </a:lnTo>
                <a:lnTo>
                  <a:pt x="1254961" y="1201341"/>
                </a:lnTo>
                <a:lnTo>
                  <a:pt x="1243061" y="1203722"/>
                </a:lnTo>
                <a:lnTo>
                  <a:pt x="1232350" y="1205310"/>
                </a:lnTo>
                <a:lnTo>
                  <a:pt x="1227193" y="1205310"/>
                </a:lnTo>
                <a:lnTo>
                  <a:pt x="1222433" y="1205707"/>
                </a:lnTo>
                <a:lnTo>
                  <a:pt x="1217672" y="1205310"/>
                </a:lnTo>
                <a:lnTo>
                  <a:pt x="1213706" y="1204913"/>
                </a:lnTo>
                <a:lnTo>
                  <a:pt x="1209739" y="1204119"/>
                </a:lnTo>
                <a:lnTo>
                  <a:pt x="1206565" y="1202928"/>
                </a:lnTo>
                <a:lnTo>
                  <a:pt x="1207755" y="1186260"/>
                </a:lnTo>
                <a:lnTo>
                  <a:pt x="1208945" y="1161653"/>
                </a:lnTo>
                <a:lnTo>
                  <a:pt x="1211722" y="1094978"/>
                </a:lnTo>
                <a:lnTo>
                  <a:pt x="1213706" y="1013222"/>
                </a:lnTo>
                <a:lnTo>
                  <a:pt x="1214896" y="925116"/>
                </a:lnTo>
                <a:lnTo>
                  <a:pt x="1215292" y="882253"/>
                </a:lnTo>
                <a:lnTo>
                  <a:pt x="1215292" y="841375"/>
                </a:lnTo>
                <a:lnTo>
                  <a:pt x="1215292" y="804069"/>
                </a:lnTo>
                <a:lnTo>
                  <a:pt x="1214499" y="771128"/>
                </a:lnTo>
                <a:lnTo>
                  <a:pt x="1213706" y="744141"/>
                </a:lnTo>
                <a:lnTo>
                  <a:pt x="1212515" y="724297"/>
                </a:lnTo>
                <a:lnTo>
                  <a:pt x="1211722" y="717153"/>
                </a:lnTo>
                <a:lnTo>
                  <a:pt x="1210532" y="712788"/>
                </a:lnTo>
                <a:lnTo>
                  <a:pt x="1209739" y="711200"/>
                </a:lnTo>
                <a:lnTo>
                  <a:pt x="1209342" y="710407"/>
                </a:lnTo>
                <a:lnTo>
                  <a:pt x="1208945" y="710010"/>
                </a:lnTo>
                <a:lnTo>
                  <a:pt x="1208152" y="710407"/>
                </a:lnTo>
                <a:lnTo>
                  <a:pt x="1201408" y="719932"/>
                </a:lnTo>
                <a:lnTo>
                  <a:pt x="1194664" y="729457"/>
                </a:lnTo>
                <a:lnTo>
                  <a:pt x="1193078" y="731838"/>
                </a:lnTo>
                <a:lnTo>
                  <a:pt x="1171260" y="1054497"/>
                </a:lnTo>
                <a:lnTo>
                  <a:pt x="1165309" y="1121966"/>
                </a:lnTo>
                <a:lnTo>
                  <a:pt x="1160549" y="1174750"/>
                </a:lnTo>
                <a:lnTo>
                  <a:pt x="1155789" y="1221582"/>
                </a:lnTo>
                <a:lnTo>
                  <a:pt x="1155392" y="1225947"/>
                </a:lnTo>
                <a:lnTo>
                  <a:pt x="1153012" y="1233488"/>
                </a:lnTo>
                <a:lnTo>
                  <a:pt x="1149838" y="1241028"/>
                </a:lnTo>
                <a:lnTo>
                  <a:pt x="1147062" y="1248172"/>
                </a:lnTo>
                <a:lnTo>
                  <a:pt x="1143888" y="1255316"/>
                </a:lnTo>
                <a:lnTo>
                  <a:pt x="1139921" y="1262460"/>
                </a:lnTo>
                <a:lnTo>
                  <a:pt x="1135557" y="1269603"/>
                </a:lnTo>
                <a:lnTo>
                  <a:pt x="1131591" y="1276350"/>
                </a:lnTo>
                <a:lnTo>
                  <a:pt x="1126830" y="1283494"/>
                </a:lnTo>
                <a:lnTo>
                  <a:pt x="1086368" y="1820863"/>
                </a:lnTo>
                <a:lnTo>
                  <a:pt x="977674" y="1820863"/>
                </a:lnTo>
                <a:lnTo>
                  <a:pt x="923328" y="1393428"/>
                </a:lnTo>
                <a:lnTo>
                  <a:pt x="916584" y="1394222"/>
                </a:lnTo>
                <a:lnTo>
                  <a:pt x="909840" y="1394619"/>
                </a:lnTo>
                <a:lnTo>
                  <a:pt x="905080" y="1394222"/>
                </a:lnTo>
                <a:lnTo>
                  <a:pt x="900716" y="1393825"/>
                </a:lnTo>
                <a:lnTo>
                  <a:pt x="849543" y="1819275"/>
                </a:lnTo>
                <a:lnTo>
                  <a:pt x="736486" y="1820863"/>
                </a:lnTo>
                <a:lnTo>
                  <a:pt x="695627" y="1276350"/>
                </a:lnTo>
                <a:lnTo>
                  <a:pt x="687693" y="1264047"/>
                </a:lnTo>
                <a:lnTo>
                  <a:pt x="680553" y="1251744"/>
                </a:lnTo>
                <a:lnTo>
                  <a:pt x="677776" y="1245394"/>
                </a:lnTo>
                <a:lnTo>
                  <a:pt x="674602" y="1239044"/>
                </a:lnTo>
                <a:lnTo>
                  <a:pt x="671826" y="1232694"/>
                </a:lnTo>
                <a:lnTo>
                  <a:pt x="669842" y="1226741"/>
                </a:lnTo>
                <a:lnTo>
                  <a:pt x="669049" y="1221582"/>
                </a:lnTo>
                <a:lnTo>
                  <a:pt x="661908" y="1148160"/>
                </a:lnTo>
                <a:lnTo>
                  <a:pt x="654768" y="1068388"/>
                </a:lnTo>
                <a:lnTo>
                  <a:pt x="646437" y="968375"/>
                </a:lnTo>
                <a:lnTo>
                  <a:pt x="630173" y="723503"/>
                </a:lnTo>
                <a:lnTo>
                  <a:pt x="626603" y="720725"/>
                </a:lnTo>
                <a:lnTo>
                  <a:pt x="623826" y="717550"/>
                </a:lnTo>
                <a:lnTo>
                  <a:pt x="616686" y="710407"/>
                </a:lnTo>
                <a:lnTo>
                  <a:pt x="616289" y="710407"/>
                </a:lnTo>
                <a:lnTo>
                  <a:pt x="615892" y="710803"/>
                </a:lnTo>
                <a:lnTo>
                  <a:pt x="614702" y="713978"/>
                </a:lnTo>
                <a:lnTo>
                  <a:pt x="614305" y="719138"/>
                </a:lnTo>
                <a:lnTo>
                  <a:pt x="613909" y="726678"/>
                </a:lnTo>
                <a:lnTo>
                  <a:pt x="613909" y="746919"/>
                </a:lnTo>
                <a:lnTo>
                  <a:pt x="613909" y="774303"/>
                </a:lnTo>
                <a:lnTo>
                  <a:pt x="614702" y="807641"/>
                </a:lnTo>
                <a:lnTo>
                  <a:pt x="615892" y="844947"/>
                </a:lnTo>
                <a:lnTo>
                  <a:pt x="619066" y="929085"/>
                </a:lnTo>
                <a:lnTo>
                  <a:pt x="623033" y="1016794"/>
                </a:lnTo>
                <a:lnTo>
                  <a:pt x="627000" y="1098550"/>
                </a:lnTo>
                <a:lnTo>
                  <a:pt x="630966" y="1164035"/>
                </a:lnTo>
                <a:lnTo>
                  <a:pt x="632553" y="1188641"/>
                </a:lnTo>
                <a:lnTo>
                  <a:pt x="634140" y="1205310"/>
                </a:lnTo>
                <a:lnTo>
                  <a:pt x="625810" y="1205310"/>
                </a:lnTo>
                <a:lnTo>
                  <a:pt x="615099" y="1205707"/>
                </a:lnTo>
                <a:lnTo>
                  <a:pt x="603198" y="1205310"/>
                </a:lnTo>
                <a:lnTo>
                  <a:pt x="589711" y="1204516"/>
                </a:lnTo>
                <a:lnTo>
                  <a:pt x="582570" y="1203325"/>
                </a:lnTo>
                <a:lnTo>
                  <a:pt x="575033" y="1202135"/>
                </a:lnTo>
                <a:lnTo>
                  <a:pt x="567496" y="1200944"/>
                </a:lnTo>
                <a:lnTo>
                  <a:pt x="559959" y="1198563"/>
                </a:lnTo>
                <a:lnTo>
                  <a:pt x="552422" y="1196182"/>
                </a:lnTo>
                <a:lnTo>
                  <a:pt x="544885" y="1193403"/>
                </a:lnTo>
                <a:lnTo>
                  <a:pt x="537744" y="1189435"/>
                </a:lnTo>
                <a:lnTo>
                  <a:pt x="530604" y="1185466"/>
                </a:lnTo>
                <a:lnTo>
                  <a:pt x="528620" y="1175544"/>
                </a:lnTo>
                <a:lnTo>
                  <a:pt x="526637" y="1163638"/>
                </a:lnTo>
                <a:lnTo>
                  <a:pt x="523067" y="1135460"/>
                </a:lnTo>
                <a:lnTo>
                  <a:pt x="519100" y="1101725"/>
                </a:lnTo>
                <a:lnTo>
                  <a:pt x="515530" y="1064022"/>
                </a:lnTo>
                <a:lnTo>
                  <a:pt x="511959" y="1021953"/>
                </a:lnTo>
                <a:lnTo>
                  <a:pt x="508389" y="978297"/>
                </a:lnTo>
                <a:lnTo>
                  <a:pt x="504819" y="932657"/>
                </a:lnTo>
                <a:lnTo>
                  <a:pt x="502042" y="886619"/>
                </a:lnTo>
                <a:lnTo>
                  <a:pt x="498868" y="841772"/>
                </a:lnTo>
                <a:lnTo>
                  <a:pt x="496885" y="798116"/>
                </a:lnTo>
                <a:lnTo>
                  <a:pt x="494902" y="757238"/>
                </a:lnTo>
                <a:lnTo>
                  <a:pt x="492918" y="720328"/>
                </a:lnTo>
                <a:lnTo>
                  <a:pt x="492125" y="687785"/>
                </a:lnTo>
                <a:lnTo>
                  <a:pt x="492125" y="661194"/>
                </a:lnTo>
                <a:lnTo>
                  <a:pt x="492125" y="641350"/>
                </a:lnTo>
                <a:lnTo>
                  <a:pt x="492521" y="634603"/>
                </a:lnTo>
                <a:lnTo>
                  <a:pt x="493315" y="629444"/>
                </a:lnTo>
                <a:lnTo>
                  <a:pt x="494505" y="621507"/>
                </a:lnTo>
                <a:lnTo>
                  <a:pt x="496092" y="613569"/>
                </a:lnTo>
                <a:lnTo>
                  <a:pt x="498472" y="606028"/>
                </a:lnTo>
                <a:lnTo>
                  <a:pt x="502042" y="598885"/>
                </a:lnTo>
                <a:lnTo>
                  <a:pt x="506009" y="591741"/>
                </a:lnTo>
                <a:lnTo>
                  <a:pt x="510769" y="584597"/>
                </a:lnTo>
                <a:lnTo>
                  <a:pt x="516323" y="578247"/>
                </a:lnTo>
                <a:lnTo>
                  <a:pt x="522670" y="571500"/>
                </a:lnTo>
                <a:lnTo>
                  <a:pt x="529414" y="565547"/>
                </a:lnTo>
                <a:lnTo>
                  <a:pt x="536951" y="559594"/>
                </a:lnTo>
                <a:lnTo>
                  <a:pt x="544885" y="553641"/>
                </a:lnTo>
                <a:lnTo>
                  <a:pt x="553215" y="548085"/>
                </a:lnTo>
                <a:lnTo>
                  <a:pt x="562339" y="542925"/>
                </a:lnTo>
                <a:lnTo>
                  <a:pt x="571860" y="537766"/>
                </a:lnTo>
                <a:lnTo>
                  <a:pt x="581777" y="533003"/>
                </a:lnTo>
                <a:lnTo>
                  <a:pt x="592091" y="528241"/>
                </a:lnTo>
                <a:lnTo>
                  <a:pt x="602801" y="523875"/>
                </a:lnTo>
                <a:lnTo>
                  <a:pt x="613512" y="519510"/>
                </a:lnTo>
                <a:lnTo>
                  <a:pt x="625016" y="515144"/>
                </a:lnTo>
                <a:lnTo>
                  <a:pt x="636520" y="511572"/>
                </a:lnTo>
                <a:lnTo>
                  <a:pt x="659925" y="504428"/>
                </a:lnTo>
                <a:lnTo>
                  <a:pt x="684520" y="498078"/>
                </a:lnTo>
                <a:lnTo>
                  <a:pt x="709115" y="492522"/>
                </a:lnTo>
                <a:lnTo>
                  <a:pt x="733709" y="487363"/>
                </a:lnTo>
                <a:lnTo>
                  <a:pt x="758701" y="483394"/>
                </a:lnTo>
                <a:lnTo>
                  <a:pt x="782502" y="479425"/>
                </a:lnTo>
                <a:lnTo>
                  <a:pt x="788056" y="479028"/>
                </a:lnTo>
                <a:lnTo>
                  <a:pt x="794006" y="479425"/>
                </a:lnTo>
                <a:lnTo>
                  <a:pt x="872948" y="770335"/>
                </a:lnTo>
                <a:lnTo>
                  <a:pt x="874138" y="758428"/>
                </a:lnTo>
                <a:lnTo>
                  <a:pt x="901510" y="559197"/>
                </a:lnTo>
                <a:lnTo>
                  <a:pt x="893576" y="539353"/>
                </a:lnTo>
                <a:lnTo>
                  <a:pt x="908650" y="513557"/>
                </a:lnTo>
                <a:lnTo>
                  <a:pt x="943162" y="513160"/>
                </a:lnTo>
                <a:lnTo>
                  <a:pt x="957443" y="539353"/>
                </a:lnTo>
                <a:lnTo>
                  <a:pt x="950699" y="563166"/>
                </a:lnTo>
                <a:lnTo>
                  <a:pt x="975294" y="773510"/>
                </a:lnTo>
                <a:lnTo>
                  <a:pt x="1039558" y="488950"/>
                </a:lnTo>
                <a:lnTo>
                  <a:pt x="1046699" y="485378"/>
                </a:lnTo>
                <a:lnTo>
                  <a:pt x="1052252" y="482600"/>
                </a:lnTo>
                <a:lnTo>
                  <a:pt x="1055823" y="480219"/>
                </a:lnTo>
                <a:lnTo>
                  <a:pt x="1056616" y="479822"/>
                </a:lnTo>
                <a:lnTo>
                  <a:pt x="1056616" y="479425"/>
                </a:lnTo>
                <a:lnTo>
                  <a:pt x="1068120" y="478235"/>
                </a:lnTo>
                <a:lnTo>
                  <a:pt x="1080417" y="477838"/>
                </a:lnTo>
                <a:close/>
                <a:moveTo>
                  <a:pt x="1485107" y="451247"/>
                </a:moveTo>
                <a:lnTo>
                  <a:pt x="1485107" y="475853"/>
                </a:lnTo>
                <a:lnTo>
                  <a:pt x="1508523" y="475853"/>
                </a:lnTo>
                <a:lnTo>
                  <a:pt x="1508523" y="451247"/>
                </a:lnTo>
                <a:lnTo>
                  <a:pt x="1485107" y="451247"/>
                </a:lnTo>
                <a:close/>
                <a:moveTo>
                  <a:pt x="328429" y="426244"/>
                </a:moveTo>
                <a:lnTo>
                  <a:pt x="328429" y="449263"/>
                </a:lnTo>
                <a:lnTo>
                  <a:pt x="350229" y="449263"/>
                </a:lnTo>
                <a:lnTo>
                  <a:pt x="350229" y="426244"/>
                </a:lnTo>
                <a:lnTo>
                  <a:pt x="328429" y="426244"/>
                </a:lnTo>
                <a:close/>
                <a:moveTo>
                  <a:pt x="904908" y="342106"/>
                </a:moveTo>
                <a:lnTo>
                  <a:pt x="904908" y="371872"/>
                </a:lnTo>
                <a:lnTo>
                  <a:pt x="933819" y="371872"/>
                </a:lnTo>
                <a:lnTo>
                  <a:pt x="933819" y="342106"/>
                </a:lnTo>
                <a:lnTo>
                  <a:pt x="904908" y="342106"/>
                </a:lnTo>
                <a:close/>
                <a:moveTo>
                  <a:pt x="1494632" y="300037"/>
                </a:moveTo>
                <a:lnTo>
                  <a:pt x="1489473" y="300434"/>
                </a:lnTo>
                <a:lnTo>
                  <a:pt x="1483123" y="301228"/>
                </a:lnTo>
                <a:lnTo>
                  <a:pt x="1477169" y="302419"/>
                </a:lnTo>
                <a:lnTo>
                  <a:pt x="1465660" y="304800"/>
                </a:lnTo>
                <a:lnTo>
                  <a:pt x="1460501" y="306784"/>
                </a:lnTo>
                <a:lnTo>
                  <a:pt x="1456532" y="307975"/>
                </a:lnTo>
                <a:lnTo>
                  <a:pt x="1456532" y="331391"/>
                </a:lnTo>
                <a:lnTo>
                  <a:pt x="1457723" y="331391"/>
                </a:lnTo>
                <a:lnTo>
                  <a:pt x="1460898" y="329406"/>
                </a:lnTo>
                <a:lnTo>
                  <a:pt x="1465263" y="327819"/>
                </a:lnTo>
                <a:lnTo>
                  <a:pt x="1475582" y="323453"/>
                </a:lnTo>
                <a:lnTo>
                  <a:pt x="1480741" y="321866"/>
                </a:lnTo>
                <a:lnTo>
                  <a:pt x="1486694" y="320675"/>
                </a:lnTo>
                <a:lnTo>
                  <a:pt x="1492648" y="319484"/>
                </a:lnTo>
                <a:lnTo>
                  <a:pt x="1498998" y="319484"/>
                </a:lnTo>
                <a:lnTo>
                  <a:pt x="1505744" y="320278"/>
                </a:lnTo>
                <a:lnTo>
                  <a:pt x="1511698" y="321469"/>
                </a:lnTo>
                <a:lnTo>
                  <a:pt x="1517254" y="323056"/>
                </a:lnTo>
                <a:lnTo>
                  <a:pt x="1519635" y="324644"/>
                </a:lnTo>
                <a:lnTo>
                  <a:pt x="1521619" y="325834"/>
                </a:lnTo>
                <a:lnTo>
                  <a:pt x="1524001" y="327819"/>
                </a:lnTo>
                <a:lnTo>
                  <a:pt x="1525588" y="329803"/>
                </a:lnTo>
                <a:lnTo>
                  <a:pt x="1527176" y="331787"/>
                </a:lnTo>
                <a:lnTo>
                  <a:pt x="1528366" y="334169"/>
                </a:lnTo>
                <a:lnTo>
                  <a:pt x="1529160" y="336550"/>
                </a:lnTo>
                <a:lnTo>
                  <a:pt x="1530351" y="339328"/>
                </a:lnTo>
                <a:lnTo>
                  <a:pt x="1530748" y="342503"/>
                </a:lnTo>
                <a:lnTo>
                  <a:pt x="1530748" y="345281"/>
                </a:lnTo>
                <a:lnTo>
                  <a:pt x="1530351" y="350441"/>
                </a:lnTo>
                <a:lnTo>
                  <a:pt x="1529954" y="354806"/>
                </a:lnTo>
                <a:lnTo>
                  <a:pt x="1528366" y="358378"/>
                </a:lnTo>
                <a:lnTo>
                  <a:pt x="1526779" y="361950"/>
                </a:lnTo>
                <a:lnTo>
                  <a:pt x="1524794" y="365125"/>
                </a:lnTo>
                <a:lnTo>
                  <a:pt x="1522413" y="368300"/>
                </a:lnTo>
                <a:lnTo>
                  <a:pt x="1519635" y="371475"/>
                </a:lnTo>
                <a:lnTo>
                  <a:pt x="1516857" y="374650"/>
                </a:lnTo>
                <a:lnTo>
                  <a:pt x="1513285" y="377031"/>
                </a:lnTo>
                <a:lnTo>
                  <a:pt x="1510110" y="379413"/>
                </a:lnTo>
                <a:lnTo>
                  <a:pt x="1502569" y="384572"/>
                </a:lnTo>
                <a:lnTo>
                  <a:pt x="1485901" y="393700"/>
                </a:lnTo>
                <a:lnTo>
                  <a:pt x="1485901" y="429419"/>
                </a:lnTo>
                <a:lnTo>
                  <a:pt x="1506538" y="429419"/>
                </a:lnTo>
                <a:lnTo>
                  <a:pt x="1506538" y="403225"/>
                </a:lnTo>
                <a:lnTo>
                  <a:pt x="1515666" y="397669"/>
                </a:lnTo>
                <a:lnTo>
                  <a:pt x="1524794" y="392113"/>
                </a:lnTo>
                <a:lnTo>
                  <a:pt x="1532732" y="386159"/>
                </a:lnTo>
                <a:lnTo>
                  <a:pt x="1539479" y="379413"/>
                </a:lnTo>
                <a:lnTo>
                  <a:pt x="1542654" y="376238"/>
                </a:lnTo>
                <a:lnTo>
                  <a:pt x="1545432" y="372269"/>
                </a:lnTo>
                <a:lnTo>
                  <a:pt x="1547813" y="368300"/>
                </a:lnTo>
                <a:lnTo>
                  <a:pt x="1550194" y="363934"/>
                </a:lnTo>
                <a:lnTo>
                  <a:pt x="1552179" y="359172"/>
                </a:lnTo>
                <a:lnTo>
                  <a:pt x="1553369" y="354806"/>
                </a:lnTo>
                <a:lnTo>
                  <a:pt x="1553766" y="349250"/>
                </a:lnTo>
                <a:lnTo>
                  <a:pt x="1554163" y="343694"/>
                </a:lnTo>
                <a:lnTo>
                  <a:pt x="1553766" y="338931"/>
                </a:lnTo>
                <a:lnTo>
                  <a:pt x="1553369" y="334566"/>
                </a:lnTo>
                <a:lnTo>
                  <a:pt x="1552179" y="330200"/>
                </a:lnTo>
                <a:lnTo>
                  <a:pt x="1550591" y="325834"/>
                </a:lnTo>
                <a:lnTo>
                  <a:pt x="1548607" y="322262"/>
                </a:lnTo>
                <a:lnTo>
                  <a:pt x="1546226" y="318294"/>
                </a:lnTo>
                <a:lnTo>
                  <a:pt x="1543448" y="315119"/>
                </a:lnTo>
                <a:lnTo>
                  <a:pt x="1539876" y="311944"/>
                </a:lnTo>
                <a:lnTo>
                  <a:pt x="1535907" y="309166"/>
                </a:lnTo>
                <a:lnTo>
                  <a:pt x="1531938" y="306784"/>
                </a:lnTo>
                <a:lnTo>
                  <a:pt x="1527573" y="304403"/>
                </a:lnTo>
                <a:lnTo>
                  <a:pt x="1522413" y="302816"/>
                </a:lnTo>
                <a:lnTo>
                  <a:pt x="1517651" y="301625"/>
                </a:lnTo>
                <a:lnTo>
                  <a:pt x="1512491" y="300831"/>
                </a:lnTo>
                <a:lnTo>
                  <a:pt x="1506538" y="300037"/>
                </a:lnTo>
                <a:lnTo>
                  <a:pt x="1500585" y="300037"/>
                </a:lnTo>
                <a:lnTo>
                  <a:pt x="1494632" y="300037"/>
                </a:lnTo>
                <a:close/>
                <a:moveTo>
                  <a:pt x="342698" y="286941"/>
                </a:moveTo>
                <a:lnTo>
                  <a:pt x="337545" y="287337"/>
                </a:lnTo>
                <a:lnTo>
                  <a:pt x="332393" y="287734"/>
                </a:lnTo>
                <a:lnTo>
                  <a:pt x="321295" y="289322"/>
                </a:lnTo>
                <a:lnTo>
                  <a:pt x="310593" y="291703"/>
                </a:lnTo>
                <a:lnTo>
                  <a:pt x="302270" y="294481"/>
                </a:lnTo>
                <a:lnTo>
                  <a:pt x="302270" y="316309"/>
                </a:lnTo>
                <a:lnTo>
                  <a:pt x="303063" y="316309"/>
                </a:lnTo>
                <a:lnTo>
                  <a:pt x="306630" y="314325"/>
                </a:lnTo>
                <a:lnTo>
                  <a:pt x="310197" y="312341"/>
                </a:lnTo>
                <a:lnTo>
                  <a:pt x="319709" y="308769"/>
                </a:lnTo>
                <a:lnTo>
                  <a:pt x="324862" y="307181"/>
                </a:lnTo>
                <a:lnTo>
                  <a:pt x="330015" y="305991"/>
                </a:lnTo>
                <a:lnTo>
                  <a:pt x="335564" y="305197"/>
                </a:lnTo>
                <a:lnTo>
                  <a:pt x="341509" y="305197"/>
                </a:lnTo>
                <a:lnTo>
                  <a:pt x="347454" y="305197"/>
                </a:lnTo>
                <a:lnTo>
                  <a:pt x="353003" y="306784"/>
                </a:lnTo>
                <a:lnTo>
                  <a:pt x="357759" y="308372"/>
                </a:lnTo>
                <a:lnTo>
                  <a:pt x="362516" y="311150"/>
                </a:lnTo>
                <a:lnTo>
                  <a:pt x="364101" y="312341"/>
                </a:lnTo>
                <a:lnTo>
                  <a:pt x="366083" y="314722"/>
                </a:lnTo>
                <a:lnTo>
                  <a:pt x="367272" y="316309"/>
                </a:lnTo>
                <a:lnTo>
                  <a:pt x="368461" y="318294"/>
                </a:lnTo>
                <a:lnTo>
                  <a:pt x="369254" y="321072"/>
                </a:lnTo>
                <a:lnTo>
                  <a:pt x="370046" y="323453"/>
                </a:lnTo>
                <a:lnTo>
                  <a:pt x="370443" y="325834"/>
                </a:lnTo>
                <a:lnTo>
                  <a:pt x="370443" y="329009"/>
                </a:lnTo>
                <a:lnTo>
                  <a:pt x="370046" y="333772"/>
                </a:lnTo>
                <a:lnTo>
                  <a:pt x="369650" y="337344"/>
                </a:lnTo>
                <a:lnTo>
                  <a:pt x="368461" y="341312"/>
                </a:lnTo>
                <a:lnTo>
                  <a:pt x="367272" y="344091"/>
                </a:lnTo>
                <a:lnTo>
                  <a:pt x="365290" y="347266"/>
                </a:lnTo>
                <a:lnTo>
                  <a:pt x="362912" y="350044"/>
                </a:lnTo>
                <a:lnTo>
                  <a:pt x="360534" y="352822"/>
                </a:lnTo>
                <a:lnTo>
                  <a:pt x="357363" y="355600"/>
                </a:lnTo>
                <a:lnTo>
                  <a:pt x="351814" y="360759"/>
                </a:lnTo>
                <a:lnTo>
                  <a:pt x="344283" y="365125"/>
                </a:lnTo>
                <a:lnTo>
                  <a:pt x="329222" y="373459"/>
                </a:lnTo>
                <a:lnTo>
                  <a:pt x="329222" y="406400"/>
                </a:lnTo>
                <a:lnTo>
                  <a:pt x="348643" y="406400"/>
                </a:lnTo>
                <a:lnTo>
                  <a:pt x="348643" y="382588"/>
                </a:lnTo>
                <a:lnTo>
                  <a:pt x="356967" y="377428"/>
                </a:lnTo>
                <a:lnTo>
                  <a:pt x="365290" y="371872"/>
                </a:lnTo>
                <a:lnTo>
                  <a:pt x="372424" y="366316"/>
                </a:lnTo>
                <a:lnTo>
                  <a:pt x="378370" y="360759"/>
                </a:lnTo>
                <a:lnTo>
                  <a:pt x="381541" y="357188"/>
                </a:lnTo>
                <a:lnTo>
                  <a:pt x="384315" y="354013"/>
                </a:lnTo>
                <a:lnTo>
                  <a:pt x="386693" y="350044"/>
                </a:lnTo>
                <a:lnTo>
                  <a:pt x="388675" y="346075"/>
                </a:lnTo>
                <a:lnTo>
                  <a:pt x="390260" y="342106"/>
                </a:lnTo>
                <a:lnTo>
                  <a:pt x="391053" y="337344"/>
                </a:lnTo>
                <a:lnTo>
                  <a:pt x="391846" y="332581"/>
                </a:lnTo>
                <a:lnTo>
                  <a:pt x="392638" y="327819"/>
                </a:lnTo>
                <a:lnTo>
                  <a:pt x="391846" y="323056"/>
                </a:lnTo>
                <a:lnTo>
                  <a:pt x="391449" y="318691"/>
                </a:lnTo>
                <a:lnTo>
                  <a:pt x="390260" y="314722"/>
                </a:lnTo>
                <a:lnTo>
                  <a:pt x="389071" y="310753"/>
                </a:lnTo>
                <a:lnTo>
                  <a:pt x="387089" y="307578"/>
                </a:lnTo>
                <a:lnTo>
                  <a:pt x="384711" y="304006"/>
                </a:lnTo>
                <a:lnTo>
                  <a:pt x="381937" y="301228"/>
                </a:lnTo>
                <a:lnTo>
                  <a:pt x="379162" y="298053"/>
                </a:lnTo>
                <a:lnTo>
                  <a:pt x="375595" y="295672"/>
                </a:lnTo>
                <a:lnTo>
                  <a:pt x="372028" y="293291"/>
                </a:lnTo>
                <a:lnTo>
                  <a:pt x="367668" y="291306"/>
                </a:lnTo>
                <a:lnTo>
                  <a:pt x="363308" y="289719"/>
                </a:lnTo>
                <a:lnTo>
                  <a:pt x="358948" y="288528"/>
                </a:lnTo>
                <a:lnTo>
                  <a:pt x="353796" y="287734"/>
                </a:lnTo>
                <a:lnTo>
                  <a:pt x="348247" y="287337"/>
                </a:lnTo>
                <a:lnTo>
                  <a:pt x="342698" y="286941"/>
                </a:lnTo>
                <a:close/>
                <a:moveTo>
                  <a:pt x="1500585" y="158750"/>
                </a:moveTo>
                <a:lnTo>
                  <a:pt x="1511301" y="159147"/>
                </a:lnTo>
                <a:lnTo>
                  <a:pt x="1521223" y="159940"/>
                </a:lnTo>
                <a:lnTo>
                  <a:pt x="1531541" y="161528"/>
                </a:lnTo>
                <a:lnTo>
                  <a:pt x="1540669" y="163115"/>
                </a:lnTo>
                <a:lnTo>
                  <a:pt x="1550194" y="165894"/>
                </a:lnTo>
                <a:lnTo>
                  <a:pt x="1558529" y="168275"/>
                </a:lnTo>
                <a:lnTo>
                  <a:pt x="1566863" y="171450"/>
                </a:lnTo>
                <a:lnTo>
                  <a:pt x="1574404" y="174228"/>
                </a:lnTo>
                <a:lnTo>
                  <a:pt x="1581548" y="177403"/>
                </a:lnTo>
                <a:lnTo>
                  <a:pt x="1588294" y="180975"/>
                </a:lnTo>
                <a:lnTo>
                  <a:pt x="1595041" y="184150"/>
                </a:lnTo>
                <a:lnTo>
                  <a:pt x="1606154" y="191690"/>
                </a:lnTo>
                <a:lnTo>
                  <a:pt x="1615679" y="198437"/>
                </a:lnTo>
                <a:lnTo>
                  <a:pt x="1622823" y="203994"/>
                </a:lnTo>
                <a:lnTo>
                  <a:pt x="1628379" y="208756"/>
                </a:lnTo>
                <a:lnTo>
                  <a:pt x="1632744" y="213122"/>
                </a:lnTo>
                <a:lnTo>
                  <a:pt x="1631554" y="216297"/>
                </a:lnTo>
                <a:lnTo>
                  <a:pt x="1629173" y="219869"/>
                </a:lnTo>
                <a:lnTo>
                  <a:pt x="1626791" y="224234"/>
                </a:lnTo>
                <a:lnTo>
                  <a:pt x="1623219" y="229394"/>
                </a:lnTo>
                <a:lnTo>
                  <a:pt x="1619251" y="234950"/>
                </a:lnTo>
                <a:lnTo>
                  <a:pt x="1614091" y="240903"/>
                </a:lnTo>
                <a:lnTo>
                  <a:pt x="1607741" y="246459"/>
                </a:lnTo>
                <a:lnTo>
                  <a:pt x="1604566" y="248840"/>
                </a:lnTo>
                <a:lnTo>
                  <a:pt x="1600994" y="251222"/>
                </a:lnTo>
                <a:lnTo>
                  <a:pt x="1597423" y="253603"/>
                </a:lnTo>
                <a:lnTo>
                  <a:pt x="1593057" y="255587"/>
                </a:lnTo>
                <a:lnTo>
                  <a:pt x="1588691" y="257175"/>
                </a:lnTo>
                <a:lnTo>
                  <a:pt x="1584723" y="258762"/>
                </a:lnTo>
                <a:lnTo>
                  <a:pt x="1579563" y="259953"/>
                </a:lnTo>
                <a:lnTo>
                  <a:pt x="1574801" y="260747"/>
                </a:lnTo>
                <a:lnTo>
                  <a:pt x="1569244" y="261144"/>
                </a:lnTo>
                <a:lnTo>
                  <a:pt x="1564085" y="261144"/>
                </a:lnTo>
                <a:lnTo>
                  <a:pt x="1558529" y="260747"/>
                </a:lnTo>
                <a:lnTo>
                  <a:pt x="1552179" y="259953"/>
                </a:lnTo>
                <a:lnTo>
                  <a:pt x="1545829" y="257969"/>
                </a:lnTo>
                <a:lnTo>
                  <a:pt x="1539479" y="255984"/>
                </a:lnTo>
                <a:lnTo>
                  <a:pt x="1532732" y="253603"/>
                </a:lnTo>
                <a:lnTo>
                  <a:pt x="1525588" y="250031"/>
                </a:lnTo>
                <a:lnTo>
                  <a:pt x="1517651" y="246062"/>
                </a:lnTo>
                <a:lnTo>
                  <a:pt x="1509316" y="242490"/>
                </a:lnTo>
                <a:lnTo>
                  <a:pt x="1542654" y="258762"/>
                </a:lnTo>
                <a:lnTo>
                  <a:pt x="1558926" y="266303"/>
                </a:lnTo>
                <a:lnTo>
                  <a:pt x="1566069" y="269081"/>
                </a:lnTo>
                <a:lnTo>
                  <a:pt x="1573610" y="271462"/>
                </a:lnTo>
                <a:lnTo>
                  <a:pt x="1580754" y="273844"/>
                </a:lnTo>
                <a:lnTo>
                  <a:pt x="1587501" y="275431"/>
                </a:lnTo>
                <a:lnTo>
                  <a:pt x="1593851" y="276622"/>
                </a:lnTo>
                <a:lnTo>
                  <a:pt x="1599804" y="277019"/>
                </a:lnTo>
                <a:lnTo>
                  <a:pt x="1605757" y="276622"/>
                </a:lnTo>
                <a:lnTo>
                  <a:pt x="1611313" y="275431"/>
                </a:lnTo>
                <a:lnTo>
                  <a:pt x="1615679" y="273844"/>
                </a:lnTo>
                <a:lnTo>
                  <a:pt x="1618457" y="271859"/>
                </a:lnTo>
                <a:lnTo>
                  <a:pt x="1620441" y="270669"/>
                </a:lnTo>
                <a:lnTo>
                  <a:pt x="1621632" y="282178"/>
                </a:lnTo>
                <a:lnTo>
                  <a:pt x="1622029" y="292497"/>
                </a:lnTo>
                <a:lnTo>
                  <a:pt x="1621632" y="302419"/>
                </a:lnTo>
                <a:lnTo>
                  <a:pt x="1621235" y="311944"/>
                </a:lnTo>
                <a:lnTo>
                  <a:pt x="1622823" y="310356"/>
                </a:lnTo>
                <a:lnTo>
                  <a:pt x="1623616" y="309959"/>
                </a:lnTo>
                <a:lnTo>
                  <a:pt x="1625204" y="309562"/>
                </a:lnTo>
                <a:lnTo>
                  <a:pt x="1626394" y="309959"/>
                </a:lnTo>
                <a:lnTo>
                  <a:pt x="1627188" y="310753"/>
                </a:lnTo>
                <a:lnTo>
                  <a:pt x="1628379" y="311944"/>
                </a:lnTo>
                <a:lnTo>
                  <a:pt x="1629569" y="313928"/>
                </a:lnTo>
                <a:lnTo>
                  <a:pt x="1631951" y="317897"/>
                </a:lnTo>
                <a:lnTo>
                  <a:pt x="1633538" y="323850"/>
                </a:lnTo>
                <a:lnTo>
                  <a:pt x="1634729" y="331391"/>
                </a:lnTo>
                <a:lnTo>
                  <a:pt x="1635919" y="339328"/>
                </a:lnTo>
                <a:lnTo>
                  <a:pt x="1636316" y="348853"/>
                </a:lnTo>
                <a:lnTo>
                  <a:pt x="1636713" y="358775"/>
                </a:lnTo>
                <a:lnTo>
                  <a:pt x="1636316" y="368697"/>
                </a:lnTo>
                <a:lnTo>
                  <a:pt x="1635919" y="377825"/>
                </a:lnTo>
                <a:lnTo>
                  <a:pt x="1634729" y="385763"/>
                </a:lnTo>
                <a:lnTo>
                  <a:pt x="1633538" y="393303"/>
                </a:lnTo>
                <a:lnTo>
                  <a:pt x="1631951" y="399256"/>
                </a:lnTo>
                <a:lnTo>
                  <a:pt x="1629569" y="404019"/>
                </a:lnTo>
                <a:lnTo>
                  <a:pt x="1628379" y="405209"/>
                </a:lnTo>
                <a:lnTo>
                  <a:pt x="1627188" y="406400"/>
                </a:lnTo>
                <a:lnTo>
                  <a:pt x="1626394" y="407194"/>
                </a:lnTo>
                <a:lnTo>
                  <a:pt x="1625204" y="407591"/>
                </a:lnTo>
                <a:lnTo>
                  <a:pt x="1623616" y="407194"/>
                </a:lnTo>
                <a:lnTo>
                  <a:pt x="1622426" y="406400"/>
                </a:lnTo>
                <a:lnTo>
                  <a:pt x="1621235" y="405209"/>
                </a:lnTo>
                <a:lnTo>
                  <a:pt x="1620044" y="403622"/>
                </a:lnTo>
                <a:lnTo>
                  <a:pt x="1618060" y="398463"/>
                </a:lnTo>
                <a:lnTo>
                  <a:pt x="1616076" y="392113"/>
                </a:lnTo>
                <a:lnTo>
                  <a:pt x="1614885" y="400447"/>
                </a:lnTo>
                <a:lnTo>
                  <a:pt x="1613694" y="409178"/>
                </a:lnTo>
                <a:lnTo>
                  <a:pt x="1612107" y="417116"/>
                </a:lnTo>
                <a:lnTo>
                  <a:pt x="1609726" y="425053"/>
                </a:lnTo>
                <a:lnTo>
                  <a:pt x="1607344" y="432594"/>
                </a:lnTo>
                <a:lnTo>
                  <a:pt x="1604963" y="440135"/>
                </a:lnTo>
                <a:lnTo>
                  <a:pt x="1601788" y="447278"/>
                </a:lnTo>
                <a:lnTo>
                  <a:pt x="1599010" y="454025"/>
                </a:lnTo>
                <a:lnTo>
                  <a:pt x="1595438" y="460772"/>
                </a:lnTo>
                <a:lnTo>
                  <a:pt x="1592263" y="467519"/>
                </a:lnTo>
                <a:lnTo>
                  <a:pt x="1588294" y="473869"/>
                </a:lnTo>
                <a:lnTo>
                  <a:pt x="1584326" y="479822"/>
                </a:lnTo>
                <a:lnTo>
                  <a:pt x="1579960" y="485775"/>
                </a:lnTo>
                <a:lnTo>
                  <a:pt x="1575594" y="491331"/>
                </a:lnTo>
                <a:lnTo>
                  <a:pt x="1571626" y="496491"/>
                </a:lnTo>
                <a:lnTo>
                  <a:pt x="1566863" y="501253"/>
                </a:lnTo>
                <a:lnTo>
                  <a:pt x="1562101" y="506016"/>
                </a:lnTo>
                <a:lnTo>
                  <a:pt x="1557735" y="510778"/>
                </a:lnTo>
                <a:lnTo>
                  <a:pt x="1552576" y="514747"/>
                </a:lnTo>
                <a:lnTo>
                  <a:pt x="1547416" y="518716"/>
                </a:lnTo>
                <a:lnTo>
                  <a:pt x="1542257" y="521891"/>
                </a:lnTo>
                <a:lnTo>
                  <a:pt x="1537494" y="525463"/>
                </a:lnTo>
                <a:lnTo>
                  <a:pt x="1532335" y="528241"/>
                </a:lnTo>
                <a:lnTo>
                  <a:pt x="1527176" y="531416"/>
                </a:lnTo>
                <a:lnTo>
                  <a:pt x="1522016" y="533400"/>
                </a:lnTo>
                <a:lnTo>
                  <a:pt x="1517254" y="535385"/>
                </a:lnTo>
                <a:lnTo>
                  <a:pt x="1512094" y="537766"/>
                </a:lnTo>
                <a:lnTo>
                  <a:pt x="1506935" y="538957"/>
                </a:lnTo>
                <a:lnTo>
                  <a:pt x="1502569" y="540147"/>
                </a:lnTo>
                <a:lnTo>
                  <a:pt x="1497410" y="540941"/>
                </a:lnTo>
                <a:lnTo>
                  <a:pt x="1492648" y="541338"/>
                </a:lnTo>
                <a:lnTo>
                  <a:pt x="1487488" y="541338"/>
                </a:lnTo>
                <a:lnTo>
                  <a:pt x="1483916" y="541338"/>
                </a:lnTo>
                <a:lnTo>
                  <a:pt x="1479948" y="540941"/>
                </a:lnTo>
                <a:lnTo>
                  <a:pt x="1475979" y="540147"/>
                </a:lnTo>
                <a:lnTo>
                  <a:pt x="1471613" y="538957"/>
                </a:lnTo>
                <a:lnTo>
                  <a:pt x="1466851" y="537369"/>
                </a:lnTo>
                <a:lnTo>
                  <a:pt x="1462485" y="535385"/>
                </a:lnTo>
                <a:lnTo>
                  <a:pt x="1452960" y="531019"/>
                </a:lnTo>
                <a:lnTo>
                  <a:pt x="1443435" y="525066"/>
                </a:lnTo>
                <a:lnTo>
                  <a:pt x="1433513" y="517922"/>
                </a:lnTo>
                <a:lnTo>
                  <a:pt x="1423988" y="509985"/>
                </a:lnTo>
                <a:lnTo>
                  <a:pt x="1414066" y="500460"/>
                </a:lnTo>
                <a:lnTo>
                  <a:pt x="1404938" y="490538"/>
                </a:lnTo>
                <a:lnTo>
                  <a:pt x="1395810" y="479425"/>
                </a:lnTo>
                <a:lnTo>
                  <a:pt x="1386682" y="467519"/>
                </a:lnTo>
                <a:lnTo>
                  <a:pt x="1378744" y="454819"/>
                </a:lnTo>
                <a:lnTo>
                  <a:pt x="1375173" y="448072"/>
                </a:lnTo>
                <a:lnTo>
                  <a:pt x="1371601" y="441325"/>
                </a:lnTo>
                <a:lnTo>
                  <a:pt x="1368426" y="434578"/>
                </a:lnTo>
                <a:lnTo>
                  <a:pt x="1364854" y="427434"/>
                </a:lnTo>
                <a:lnTo>
                  <a:pt x="1362076" y="420291"/>
                </a:lnTo>
                <a:lnTo>
                  <a:pt x="1359298" y="412750"/>
                </a:lnTo>
                <a:lnTo>
                  <a:pt x="1356916" y="405209"/>
                </a:lnTo>
                <a:lnTo>
                  <a:pt x="1354932" y="397669"/>
                </a:lnTo>
                <a:lnTo>
                  <a:pt x="1352948" y="402828"/>
                </a:lnTo>
                <a:lnTo>
                  <a:pt x="1350963" y="406400"/>
                </a:lnTo>
                <a:lnTo>
                  <a:pt x="1350169" y="408384"/>
                </a:lnTo>
                <a:lnTo>
                  <a:pt x="1349376" y="409178"/>
                </a:lnTo>
                <a:lnTo>
                  <a:pt x="1348185" y="409972"/>
                </a:lnTo>
                <a:lnTo>
                  <a:pt x="1346994" y="409972"/>
                </a:lnTo>
                <a:lnTo>
                  <a:pt x="1345407" y="409972"/>
                </a:lnTo>
                <a:lnTo>
                  <a:pt x="1344613" y="409178"/>
                </a:lnTo>
                <a:lnTo>
                  <a:pt x="1343423" y="407591"/>
                </a:lnTo>
                <a:lnTo>
                  <a:pt x="1342232" y="406003"/>
                </a:lnTo>
                <a:lnTo>
                  <a:pt x="1340248" y="401638"/>
                </a:lnTo>
                <a:lnTo>
                  <a:pt x="1338263" y="395684"/>
                </a:lnTo>
                <a:lnTo>
                  <a:pt x="1337073" y="388541"/>
                </a:lnTo>
                <a:lnTo>
                  <a:pt x="1335882" y="379809"/>
                </a:lnTo>
                <a:lnTo>
                  <a:pt x="1335088" y="371078"/>
                </a:lnTo>
                <a:lnTo>
                  <a:pt x="1335088" y="361156"/>
                </a:lnTo>
                <a:lnTo>
                  <a:pt x="1335088" y="351234"/>
                </a:lnTo>
                <a:lnTo>
                  <a:pt x="1335882" y="342106"/>
                </a:lnTo>
                <a:lnTo>
                  <a:pt x="1337073" y="333772"/>
                </a:lnTo>
                <a:lnTo>
                  <a:pt x="1338263" y="326231"/>
                </a:lnTo>
                <a:lnTo>
                  <a:pt x="1340248" y="320675"/>
                </a:lnTo>
                <a:lnTo>
                  <a:pt x="1342232" y="315912"/>
                </a:lnTo>
                <a:lnTo>
                  <a:pt x="1343423" y="314325"/>
                </a:lnTo>
                <a:lnTo>
                  <a:pt x="1344613" y="312737"/>
                </a:lnTo>
                <a:lnTo>
                  <a:pt x="1345407" y="312341"/>
                </a:lnTo>
                <a:lnTo>
                  <a:pt x="1346994" y="311944"/>
                </a:lnTo>
                <a:lnTo>
                  <a:pt x="1347788" y="311944"/>
                </a:lnTo>
                <a:lnTo>
                  <a:pt x="1348582" y="312341"/>
                </a:lnTo>
                <a:lnTo>
                  <a:pt x="1348979" y="300037"/>
                </a:lnTo>
                <a:lnTo>
                  <a:pt x="1349773" y="294084"/>
                </a:lnTo>
                <a:lnTo>
                  <a:pt x="1350566" y="288528"/>
                </a:lnTo>
                <a:lnTo>
                  <a:pt x="1350169" y="281781"/>
                </a:lnTo>
                <a:lnTo>
                  <a:pt x="1349773" y="275431"/>
                </a:lnTo>
                <a:lnTo>
                  <a:pt x="1349773" y="269081"/>
                </a:lnTo>
                <a:lnTo>
                  <a:pt x="1350169" y="263525"/>
                </a:lnTo>
                <a:lnTo>
                  <a:pt x="1350566" y="257969"/>
                </a:lnTo>
                <a:lnTo>
                  <a:pt x="1351360" y="253206"/>
                </a:lnTo>
                <a:lnTo>
                  <a:pt x="1352154" y="248444"/>
                </a:lnTo>
                <a:lnTo>
                  <a:pt x="1353741" y="243681"/>
                </a:lnTo>
                <a:lnTo>
                  <a:pt x="1355329" y="240109"/>
                </a:lnTo>
                <a:lnTo>
                  <a:pt x="1356916" y="236140"/>
                </a:lnTo>
                <a:lnTo>
                  <a:pt x="1358901" y="232569"/>
                </a:lnTo>
                <a:lnTo>
                  <a:pt x="1361282" y="229394"/>
                </a:lnTo>
                <a:lnTo>
                  <a:pt x="1363663" y="226615"/>
                </a:lnTo>
                <a:lnTo>
                  <a:pt x="1366044" y="223837"/>
                </a:lnTo>
                <a:lnTo>
                  <a:pt x="1369219" y="221456"/>
                </a:lnTo>
                <a:lnTo>
                  <a:pt x="1371998" y="219472"/>
                </a:lnTo>
                <a:lnTo>
                  <a:pt x="1358504" y="219869"/>
                </a:lnTo>
                <a:lnTo>
                  <a:pt x="1348582" y="219869"/>
                </a:lnTo>
                <a:lnTo>
                  <a:pt x="1339454" y="220662"/>
                </a:lnTo>
                <a:lnTo>
                  <a:pt x="1345407" y="217090"/>
                </a:lnTo>
                <a:lnTo>
                  <a:pt x="1351757" y="213122"/>
                </a:lnTo>
                <a:lnTo>
                  <a:pt x="1358107" y="208756"/>
                </a:lnTo>
                <a:lnTo>
                  <a:pt x="1364457" y="203597"/>
                </a:lnTo>
                <a:lnTo>
                  <a:pt x="1376760" y="194865"/>
                </a:lnTo>
                <a:lnTo>
                  <a:pt x="1382316" y="190897"/>
                </a:lnTo>
                <a:lnTo>
                  <a:pt x="1387476" y="187722"/>
                </a:lnTo>
                <a:lnTo>
                  <a:pt x="1401763" y="180975"/>
                </a:lnTo>
                <a:lnTo>
                  <a:pt x="1415257" y="175022"/>
                </a:lnTo>
                <a:lnTo>
                  <a:pt x="1428751" y="170259"/>
                </a:lnTo>
                <a:lnTo>
                  <a:pt x="1441054" y="166687"/>
                </a:lnTo>
                <a:lnTo>
                  <a:pt x="1453754" y="163115"/>
                </a:lnTo>
                <a:lnTo>
                  <a:pt x="1466057" y="161131"/>
                </a:lnTo>
                <a:lnTo>
                  <a:pt x="1477963" y="159544"/>
                </a:lnTo>
                <a:lnTo>
                  <a:pt x="1489473" y="159147"/>
                </a:lnTo>
                <a:lnTo>
                  <a:pt x="1500585" y="158750"/>
                </a:lnTo>
                <a:close/>
                <a:moveTo>
                  <a:pt x="354192" y="158750"/>
                </a:moveTo>
                <a:lnTo>
                  <a:pt x="365290" y="159147"/>
                </a:lnTo>
                <a:lnTo>
                  <a:pt x="375199" y="159940"/>
                </a:lnTo>
                <a:lnTo>
                  <a:pt x="385108" y="161528"/>
                </a:lnTo>
                <a:lnTo>
                  <a:pt x="394620" y="163115"/>
                </a:lnTo>
                <a:lnTo>
                  <a:pt x="403340" y="165894"/>
                </a:lnTo>
                <a:lnTo>
                  <a:pt x="412060" y="168275"/>
                </a:lnTo>
                <a:lnTo>
                  <a:pt x="420383" y="171450"/>
                </a:lnTo>
                <a:lnTo>
                  <a:pt x="428310" y="174228"/>
                </a:lnTo>
                <a:lnTo>
                  <a:pt x="435445" y="177403"/>
                </a:lnTo>
                <a:lnTo>
                  <a:pt x="442183" y="180975"/>
                </a:lnTo>
                <a:lnTo>
                  <a:pt x="448524" y="184150"/>
                </a:lnTo>
                <a:lnTo>
                  <a:pt x="460019" y="191690"/>
                </a:lnTo>
                <a:lnTo>
                  <a:pt x="469135" y="198437"/>
                </a:lnTo>
                <a:lnTo>
                  <a:pt x="476665" y="203994"/>
                </a:lnTo>
                <a:lnTo>
                  <a:pt x="482214" y="208756"/>
                </a:lnTo>
                <a:lnTo>
                  <a:pt x="486178" y="213122"/>
                </a:lnTo>
                <a:lnTo>
                  <a:pt x="484592" y="216297"/>
                </a:lnTo>
                <a:lnTo>
                  <a:pt x="483007" y="219869"/>
                </a:lnTo>
                <a:lnTo>
                  <a:pt x="480629" y="224234"/>
                </a:lnTo>
                <a:lnTo>
                  <a:pt x="477062" y="229394"/>
                </a:lnTo>
                <a:lnTo>
                  <a:pt x="472306" y="234950"/>
                </a:lnTo>
                <a:lnTo>
                  <a:pt x="467549" y="240903"/>
                </a:lnTo>
                <a:lnTo>
                  <a:pt x="461604" y="246459"/>
                </a:lnTo>
                <a:lnTo>
                  <a:pt x="458037" y="248840"/>
                </a:lnTo>
                <a:lnTo>
                  <a:pt x="454866" y="251222"/>
                </a:lnTo>
                <a:lnTo>
                  <a:pt x="450902" y="253603"/>
                </a:lnTo>
                <a:lnTo>
                  <a:pt x="446939" y="255587"/>
                </a:lnTo>
                <a:lnTo>
                  <a:pt x="442579" y="257175"/>
                </a:lnTo>
                <a:lnTo>
                  <a:pt x="437823" y="258762"/>
                </a:lnTo>
                <a:lnTo>
                  <a:pt x="433463" y="259953"/>
                </a:lnTo>
                <a:lnTo>
                  <a:pt x="428310" y="260747"/>
                </a:lnTo>
                <a:lnTo>
                  <a:pt x="423158" y="261144"/>
                </a:lnTo>
                <a:lnTo>
                  <a:pt x="417609" y="261144"/>
                </a:lnTo>
                <a:lnTo>
                  <a:pt x="411663" y="260747"/>
                </a:lnTo>
                <a:lnTo>
                  <a:pt x="406114" y="259953"/>
                </a:lnTo>
                <a:lnTo>
                  <a:pt x="399773" y="257969"/>
                </a:lnTo>
                <a:lnTo>
                  <a:pt x="393431" y="255984"/>
                </a:lnTo>
                <a:lnTo>
                  <a:pt x="386693" y="253603"/>
                </a:lnTo>
                <a:lnTo>
                  <a:pt x="379559" y="250031"/>
                </a:lnTo>
                <a:lnTo>
                  <a:pt x="371235" y="246062"/>
                </a:lnTo>
                <a:lnTo>
                  <a:pt x="362912" y="242490"/>
                </a:lnTo>
                <a:lnTo>
                  <a:pt x="396602" y="258762"/>
                </a:lnTo>
                <a:lnTo>
                  <a:pt x="412060" y="266303"/>
                </a:lnTo>
                <a:lnTo>
                  <a:pt x="419987" y="269081"/>
                </a:lnTo>
                <a:lnTo>
                  <a:pt x="427518" y="271462"/>
                </a:lnTo>
                <a:lnTo>
                  <a:pt x="434256" y="273844"/>
                </a:lnTo>
                <a:lnTo>
                  <a:pt x="440994" y="275431"/>
                </a:lnTo>
                <a:lnTo>
                  <a:pt x="447732" y="276622"/>
                </a:lnTo>
                <a:lnTo>
                  <a:pt x="453677" y="277019"/>
                </a:lnTo>
                <a:lnTo>
                  <a:pt x="459226" y="276622"/>
                </a:lnTo>
                <a:lnTo>
                  <a:pt x="464378" y="275431"/>
                </a:lnTo>
                <a:lnTo>
                  <a:pt x="469531" y="273844"/>
                </a:lnTo>
                <a:lnTo>
                  <a:pt x="471513" y="271859"/>
                </a:lnTo>
                <a:lnTo>
                  <a:pt x="473891" y="270669"/>
                </a:lnTo>
                <a:lnTo>
                  <a:pt x="475080" y="282178"/>
                </a:lnTo>
                <a:lnTo>
                  <a:pt x="475476" y="292497"/>
                </a:lnTo>
                <a:lnTo>
                  <a:pt x="475476" y="302419"/>
                </a:lnTo>
                <a:lnTo>
                  <a:pt x="475080" y="311944"/>
                </a:lnTo>
                <a:lnTo>
                  <a:pt x="476665" y="310356"/>
                </a:lnTo>
                <a:lnTo>
                  <a:pt x="477458" y="309959"/>
                </a:lnTo>
                <a:lnTo>
                  <a:pt x="478251" y="309562"/>
                </a:lnTo>
                <a:lnTo>
                  <a:pt x="479440" y="309959"/>
                </a:lnTo>
                <a:lnTo>
                  <a:pt x="481025" y="310753"/>
                </a:lnTo>
                <a:lnTo>
                  <a:pt x="482214" y="311944"/>
                </a:lnTo>
                <a:lnTo>
                  <a:pt x="483007" y="313928"/>
                </a:lnTo>
                <a:lnTo>
                  <a:pt x="484989" y="317897"/>
                </a:lnTo>
                <a:lnTo>
                  <a:pt x="486574" y="323850"/>
                </a:lnTo>
                <a:lnTo>
                  <a:pt x="488556" y="331391"/>
                </a:lnTo>
                <a:lnTo>
                  <a:pt x="489349" y="339328"/>
                </a:lnTo>
                <a:lnTo>
                  <a:pt x="490141" y="348853"/>
                </a:lnTo>
                <a:lnTo>
                  <a:pt x="490538" y="358775"/>
                </a:lnTo>
                <a:lnTo>
                  <a:pt x="490141" y="368697"/>
                </a:lnTo>
                <a:lnTo>
                  <a:pt x="489349" y="377825"/>
                </a:lnTo>
                <a:lnTo>
                  <a:pt x="488556" y="385763"/>
                </a:lnTo>
                <a:lnTo>
                  <a:pt x="486574" y="393303"/>
                </a:lnTo>
                <a:lnTo>
                  <a:pt x="484989" y="399256"/>
                </a:lnTo>
                <a:lnTo>
                  <a:pt x="483007" y="404019"/>
                </a:lnTo>
                <a:lnTo>
                  <a:pt x="482214" y="405209"/>
                </a:lnTo>
                <a:lnTo>
                  <a:pt x="481025" y="406400"/>
                </a:lnTo>
                <a:lnTo>
                  <a:pt x="479440" y="407194"/>
                </a:lnTo>
                <a:lnTo>
                  <a:pt x="478251" y="407591"/>
                </a:lnTo>
                <a:lnTo>
                  <a:pt x="477062" y="407194"/>
                </a:lnTo>
                <a:lnTo>
                  <a:pt x="475873" y="406400"/>
                </a:lnTo>
                <a:lnTo>
                  <a:pt x="475080" y="405209"/>
                </a:lnTo>
                <a:lnTo>
                  <a:pt x="473891" y="403622"/>
                </a:lnTo>
                <a:lnTo>
                  <a:pt x="471513" y="398463"/>
                </a:lnTo>
                <a:lnTo>
                  <a:pt x="469927" y="392113"/>
                </a:lnTo>
                <a:lnTo>
                  <a:pt x="468738" y="400447"/>
                </a:lnTo>
                <a:lnTo>
                  <a:pt x="467549" y="409178"/>
                </a:lnTo>
                <a:lnTo>
                  <a:pt x="465171" y="417116"/>
                </a:lnTo>
                <a:lnTo>
                  <a:pt x="463586" y="425053"/>
                </a:lnTo>
                <a:lnTo>
                  <a:pt x="461208" y="432594"/>
                </a:lnTo>
                <a:lnTo>
                  <a:pt x="458433" y="440135"/>
                </a:lnTo>
                <a:lnTo>
                  <a:pt x="455659" y="447278"/>
                </a:lnTo>
                <a:lnTo>
                  <a:pt x="452488" y="454025"/>
                </a:lnTo>
                <a:lnTo>
                  <a:pt x="449317" y="460772"/>
                </a:lnTo>
                <a:lnTo>
                  <a:pt x="445353" y="467519"/>
                </a:lnTo>
                <a:lnTo>
                  <a:pt x="441786" y="473869"/>
                </a:lnTo>
                <a:lnTo>
                  <a:pt x="437823" y="479822"/>
                </a:lnTo>
                <a:lnTo>
                  <a:pt x="433859" y="485775"/>
                </a:lnTo>
                <a:lnTo>
                  <a:pt x="429499" y="491331"/>
                </a:lnTo>
                <a:lnTo>
                  <a:pt x="424743" y="496491"/>
                </a:lnTo>
                <a:lnTo>
                  <a:pt x="420780" y="501253"/>
                </a:lnTo>
                <a:lnTo>
                  <a:pt x="416023" y="506016"/>
                </a:lnTo>
                <a:lnTo>
                  <a:pt x="410871" y="510778"/>
                </a:lnTo>
                <a:lnTo>
                  <a:pt x="406511" y="514747"/>
                </a:lnTo>
                <a:lnTo>
                  <a:pt x="401358" y="518716"/>
                </a:lnTo>
                <a:lnTo>
                  <a:pt x="396206" y="521891"/>
                </a:lnTo>
                <a:lnTo>
                  <a:pt x="391053" y="525463"/>
                </a:lnTo>
                <a:lnTo>
                  <a:pt x="386297" y="528241"/>
                </a:lnTo>
                <a:lnTo>
                  <a:pt x="381144" y="531416"/>
                </a:lnTo>
                <a:lnTo>
                  <a:pt x="375992" y="533400"/>
                </a:lnTo>
                <a:lnTo>
                  <a:pt x="370839" y="535385"/>
                </a:lnTo>
                <a:lnTo>
                  <a:pt x="366083" y="537766"/>
                </a:lnTo>
                <a:lnTo>
                  <a:pt x="360930" y="538957"/>
                </a:lnTo>
                <a:lnTo>
                  <a:pt x="355778" y="540147"/>
                </a:lnTo>
                <a:lnTo>
                  <a:pt x="351021" y="540941"/>
                </a:lnTo>
                <a:lnTo>
                  <a:pt x="346265" y="541338"/>
                </a:lnTo>
                <a:lnTo>
                  <a:pt x="341509" y="541338"/>
                </a:lnTo>
                <a:lnTo>
                  <a:pt x="337545" y="541338"/>
                </a:lnTo>
                <a:lnTo>
                  <a:pt x="333582" y="540941"/>
                </a:lnTo>
                <a:lnTo>
                  <a:pt x="329222" y="540147"/>
                </a:lnTo>
                <a:lnTo>
                  <a:pt x="325258" y="538957"/>
                </a:lnTo>
                <a:lnTo>
                  <a:pt x="320898" y="537369"/>
                </a:lnTo>
                <a:lnTo>
                  <a:pt x="316142" y="535385"/>
                </a:lnTo>
                <a:lnTo>
                  <a:pt x="307026" y="531019"/>
                </a:lnTo>
                <a:lnTo>
                  <a:pt x="297117" y="525066"/>
                </a:lnTo>
                <a:lnTo>
                  <a:pt x="287605" y="517922"/>
                </a:lnTo>
                <a:lnTo>
                  <a:pt x="278092" y="509985"/>
                </a:lnTo>
                <a:lnTo>
                  <a:pt x="268183" y="500460"/>
                </a:lnTo>
                <a:lnTo>
                  <a:pt x="258671" y="490538"/>
                </a:lnTo>
                <a:lnTo>
                  <a:pt x="249555" y="479425"/>
                </a:lnTo>
                <a:lnTo>
                  <a:pt x="240835" y="467519"/>
                </a:lnTo>
                <a:lnTo>
                  <a:pt x="232908" y="454819"/>
                </a:lnTo>
                <a:lnTo>
                  <a:pt x="228944" y="448072"/>
                </a:lnTo>
                <a:lnTo>
                  <a:pt x="225377" y="441325"/>
                </a:lnTo>
                <a:lnTo>
                  <a:pt x="221810" y="434578"/>
                </a:lnTo>
                <a:lnTo>
                  <a:pt x="219036" y="427434"/>
                </a:lnTo>
                <a:lnTo>
                  <a:pt x="215865" y="420291"/>
                </a:lnTo>
                <a:lnTo>
                  <a:pt x="213090" y="412750"/>
                </a:lnTo>
                <a:lnTo>
                  <a:pt x="211109" y="405209"/>
                </a:lnTo>
                <a:lnTo>
                  <a:pt x="208730" y="397669"/>
                </a:lnTo>
                <a:lnTo>
                  <a:pt x="207145" y="402828"/>
                </a:lnTo>
                <a:lnTo>
                  <a:pt x="205163" y="406400"/>
                </a:lnTo>
                <a:lnTo>
                  <a:pt x="204371" y="408384"/>
                </a:lnTo>
                <a:lnTo>
                  <a:pt x="203181" y="409178"/>
                </a:lnTo>
                <a:lnTo>
                  <a:pt x="201992" y="409972"/>
                </a:lnTo>
                <a:lnTo>
                  <a:pt x="200803" y="409972"/>
                </a:lnTo>
                <a:lnTo>
                  <a:pt x="199614" y="409972"/>
                </a:lnTo>
                <a:lnTo>
                  <a:pt x="198425" y="409178"/>
                </a:lnTo>
                <a:lnTo>
                  <a:pt x="197236" y="407591"/>
                </a:lnTo>
                <a:lnTo>
                  <a:pt x="196443" y="406003"/>
                </a:lnTo>
                <a:lnTo>
                  <a:pt x="194065" y="401638"/>
                </a:lnTo>
                <a:lnTo>
                  <a:pt x="192480" y="395684"/>
                </a:lnTo>
                <a:lnTo>
                  <a:pt x="190895" y="388541"/>
                </a:lnTo>
                <a:lnTo>
                  <a:pt x="190102" y="379809"/>
                </a:lnTo>
                <a:lnTo>
                  <a:pt x="188913" y="371078"/>
                </a:lnTo>
                <a:lnTo>
                  <a:pt x="188913" y="361156"/>
                </a:lnTo>
                <a:lnTo>
                  <a:pt x="188913" y="351234"/>
                </a:lnTo>
                <a:lnTo>
                  <a:pt x="190102" y="342106"/>
                </a:lnTo>
                <a:lnTo>
                  <a:pt x="190895" y="333772"/>
                </a:lnTo>
                <a:lnTo>
                  <a:pt x="192480" y="326231"/>
                </a:lnTo>
                <a:lnTo>
                  <a:pt x="194065" y="320675"/>
                </a:lnTo>
                <a:lnTo>
                  <a:pt x="196443" y="315912"/>
                </a:lnTo>
                <a:lnTo>
                  <a:pt x="197236" y="314325"/>
                </a:lnTo>
                <a:lnTo>
                  <a:pt x="198425" y="312737"/>
                </a:lnTo>
                <a:lnTo>
                  <a:pt x="199614" y="312341"/>
                </a:lnTo>
                <a:lnTo>
                  <a:pt x="200803" y="311944"/>
                </a:lnTo>
                <a:lnTo>
                  <a:pt x="201596" y="311944"/>
                </a:lnTo>
                <a:lnTo>
                  <a:pt x="201992" y="312341"/>
                </a:lnTo>
                <a:lnTo>
                  <a:pt x="203181" y="300037"/>
                </a:lnTo>
                <a:lnTo>
                  <a:pt x="203974" y="294084"/>
                </a:lnTo>
                <a:lnTo>
                  <a:pt x="204767" y="288528"/>
                </a:lnTo>
                <a:lnTo>
                  <a:pt x="204371" y="281781"/>
                </a:lnTo>
                <a:lnTo>
                  <a:pt x="203974" y="275431"/>
                </a:lnTo>
                <a:lnTo>
                  <a:pt x="203974" y="269081"/>
                </a:lnTo>
                <a:lnTo>
                  <a:pt x="203974" y="263525"/>
                </a:lnTo>
                <a:lnTo>
                  <a:pt x="204767" y="257969"/>
                </a:lnTo>
                <a:lnTo>
                  <a:pt x="205560" y="253206"/>
                </a:lnTo>
                <a:lnTo>
                  <a:pt x="206352" y="248444"/>
                </a:lnTo>
                <a:lnTo>
                  <a:pt x="207541" y="243681"/>
                </a:lnTo>
                <a:lnTo>
                  <a:pt x="209127" y="240109"/>
                </a:lnTo>
                <a:lnTo>
                  <a:pt x="211109" y="236140"/>
                </a:lnTo>
                <a:lnTo>
                  <a:pt x="213090" y="232569"/>
                </a:lnTo>
                <a:lnTo>
                  <a:pt x="215072" y="229394"/>
                </a:lnTo>
                <a:lnTo>
                  <a:pt x="217847" y="226615"/>
                </a:lnTo>
                <a:lnTo>
                  <a:pt x="220225" y="223837"/>
                </a:lnTo>
                <a:lnTo>
                  <a:pt x="222603" y="221456"/>
                </a:lnTo>
                <a:lnTo>
                  <a:pt x="225774" y="219472"/>
                </a:lnTo>
                <a:lnTo>
                  <a:pt x="212694" y="219869"/>
                </a:lnTo>
                <a:lnTo>
                  <a:pt x="201992" y="219869"/>
                </a:lnTo>
                <a:lnTo>
                  <a:pt x="193273" y="220662"/>
                </a:lnTo>
                <a:lnTo>
                  <a:pt x="199614" y="217090"/>
                </a:lnTo>
                <a:lnTo>
                  <a:pt x="205956" y="213122"/>
                </a:lnTo>
                <a:lnTo>
                  <a:pt x="212298" y="208756"/>
                </a:lnTo>
                <a:lnTo>
                  <a:pt x="218639" y="203597"/>
                </a:lnTo>
                <a:lnTo>
                  <a:pt x="230926" y="194865"/>
                </a:lnTo>
                <a:lnTo>
                  <a:pt x="236079" y="190897"/>
                </a:lnTo>
                <a:lnTo>
                  <a:pt x="241231" y="187722"/>
                </a:lnTo>
                <a:lnTo>
                  <a:pt x="255104" y="180975"/>
                </a:lnTo>
                <a:lnTo>
                  <a:pt x="268976" y="175022"/>
                </a:lnTo>
                <a:lnTo>
                  <a:pt x="282056" y="170259"/>
                </a:lnTo>
                <a:lnTo>
                  <a:pt x="295135" y="166687"/>
                </a:lnTo>
                <a:lnTo>
                  <a:pt x="307819" y="163115"/>
                </a:lnTo>
                <a:lnTo>
                  <a:pt x="320106" y="161131"/>
                </a:lnTo>
                <a:lnTo>
                  <a:pt x="331996" y="159544"/>
                </a:lnTo>
                <a:lnTo>
                  <a:pt x="343094" y="159147"/>
                </a:lnTo>
                <a:lnTo>
                  <a:pt x="354192" y="158750"/>
                </a:lnTo>
                <a:close/>
                <a:moveTo>
                  <a:pt x="923918" y="157956"/>
                </a:moveTo>
                <a:lnTo>
                  <a:pt x="917185" y="158353"/>
                </a:lnTo>
                <a:lnTo>
                  <a:pt x="910056" y="158750"/>
                </a:lnTo>
                <a:lnTo>
                  <a:pt x="902928" y="159544"/>
                </a:lnTo>
                <a:lnTo>
                  <a:pt x="895403" y="161131"/>
                </a:lnTo>
                <a:lnTo>
                  <a:pt x="881937" y="164306"/>
                </a:lnTo>
                <a:lnTo>
                  <a:pt x="875996" y="165894"/>
                </a:lnTo>
                <a:lnTo>
                  <a:pt x="870451" y="167878"/>
                </a:lnTo>
                <a:lnTo>
                  <a:pt x="870451" y="196453"/>
                </a:lnTo>
                <a:lnTo>
                  <a:pt x="871640" y="196453"/>
                </a:lnTo>
                <a:lnTo>
                  <a:pt x="876392" y="194072"/>
                </a:lnTo>
                <a:lnTo>
                  <a:pt x="881145" y="191691"/>
                </a:lnTo>
                <a:lnTo>
                  <a:pt x="887086" y="189309"/>
                </a:lnTo>
                <a:lnTo>
                  <a:pt x="893422" y="186928"/>
                </a:lnTo>
                <a:lnTo>
                  <a:pt x="900551" y="184944"/>
                </a:lnTo>
                <a:lnTo>
                  <a:pt x="907680" y="182959"/>
                </a:lnTo>
                <a:lnTo>
                  <a:pt x="914809" y="182166"/>
                </a:lnTo>
                <a:lnTo>
                  <a:pt x="922334" y="182166"/>
                </a:lnTo>
                <a:lnTo>
                  <a:pt x="926294" y="182166"/>
                </a:lnTo>
                <a:lnTo>
                  <a:pt x="930255" y="182562"/>
                </a:lnTo>
                <a:lnTo>
                  <a:pt x="934215" y="182959"/>
                </a:lnTo>
                <a:lnTo>
                  <a:pt x="937384" y="183753"/>
                </a:lnTo>
                <a:lnTo>
                  <a:pt x="940948" y="185341"/>
                </a:lnTo>
                <a:lnTo>
                  <a:pt x="944117" y="186531"/>
                </a:lnTo>
                <a:lnTo>
                  <a:pt x="947285" y="188119"/>
                </a:lnTo>
                <a:lnTo>
                  <a:pt x="950057" y="189706"/>
                </a:lnTo>
                <a:lnTo>
                  <a:pt x="952434" y="192087"/>
                </a:lnTo>
                <a:lnTo>
                  <a:pt x="954810" y="194072"/>
                </a:lnTo>
                <a:lnTo>
                  <a:pt x="956394" y="196850"/>
                </a:lnTo>
                <a:lnTo>
                  <a:pt x="957978" y="199628"/>
                </a:lnTo>
                <a:lnTo>
                  <a:pt x="959167" y="202803"/>
                </a:lnTo>
                <a:lnTo>
                  <a:pt x="959959" y="206375"/>
                </a:lnTo>
                <a:lnTo>
                  <a:pt x="960751" y="209550"/>
                </a:lnTo>
                <a:lnTo>
                  <a:pt x="960751" y="213519"/>
                </a:lnTo>
                <a:lnTo>
                  <a:pt x="959959" y="219472"/>
                </a:lnTo>
                <a:lnTo>
                  <a:pt x="959167" y="224234"/>
                </a:lnTo>
                <a:lnTo>
                  <a:pt x="957978" y="229394"/>
                </a:lnTo>
                <a:lnTo>
                  <a:pt x="955998" y="233759"/>
                </a:lnTo>
                <a:lnTo>
                  <a:pt x="954018" y="237331"/>
                </a:lnTo>
                <a:lnTo>
                  <a:pt x="950850" y="241300"/>
                </a:lnTo>
                <a:lnTo>
                  <a:pt x="947681" y="245269"/>
                </a:lnTo>
                <a:lnTo>
                  <a:pt x="943325" y="248444"/>
                </a:lnTo>
                <a:lnTo>
                  <a:pt x="939760" y="252016"/>
                </a:lnTo>
                <a:lnTo>
                  <a:pt x="935800" y="254794"/>
                </a:lnTo>
                <a:lnTo>
                  <a:pt x="931047" y="257969"/>
                </a:lnTo>
                <a:lnTo>
                  <a:pt x="925898" y="261144"/>
                </a:lnTo>
                <a:lnTo>
                  <a:pt x="906096" y="272653"/>
                </a:lnTo>
                <a:lnTo>
                  <a:pt x="906096" y="315516"/>
                </a:lnTo>
                <a:lnTo>
                  <a:pt x="931443" y="315516"/>
                </a:lnTo>
                <a:lnTo>
                  <a:pt x="931443" y="283766"/>
                </a:lnTo>
                <a:lnTo>
                  <a:pt x="942929" y="277019"/>
                </a:lnTo>
                <a:lnTo>
                  <a:pt x="953226" y="270272"/>
                </a:lnTo>
                <a:lnTo>
                  <a:pt x="958374" y="266700"/>
                </a:lnTo>
                <a:lnTo>
                  <a:pt x="963127" y="262731"/>
                </a:lnTo>
                <a:lnTo>
                  <a:pt x="967484" y="259159"/>
                </a:lnTo>
                <a:lnTo>
                  <a:pt x="971444" y="255191"/>
                </a:lnTo>
                <a:lnTo>
                  <a:pt x="975405" y="250825"/>
                </a:lnTo>
                <a:lnTo>
                  <a:pt x="978573" y="246459"/>
                </a:lnTo>
                <a:lnTo>
                  <a:pt x="981741" y="241300"/>
                </a:lnTo>
                <a:lnTo>
                  <a:pt x="984514" y="236141"/>
                </a:lnTo>
                <a:lnTo>
                  <a:pt x="986494" y="230187"/>
                </a:lnTo>
                <a:lnTo>
                  <a:pt x="988079" y="224234"/>
                </a:lnTo>
                <a:lnTo>
                  <a:pt x="989267" y="218281"/>
                </a:lnTo>
                <a:lnTo>
                  <a:pt x="989267" y="211534"/>
                </a:lnTo>
                <a:lnTo>
                  <a:pt x="989267" y="205581"/>
                </a:lnTo>
                <a:lnTo>
                  <a:pt x="988475" y="200025"/>
                </a:lnTo>
                <a:lnTo>
                  <a:pt x="986494" y="194866"/>
                </a:lnTo>
                <a:lnTo>
                  <a:pt x="984910" y="189706"/>
                </a:lnTo>
                <a:lnTo>
                  <a:pt x="982534" y="185341"/>
                </a:lnTo>
                <a:lnTo>
                  <a:pt x="979365" y="180578"/>
                </a:lnTo>
                <a:lnTo>
                  <a:pt x="975801" y="176212"/>
                </a:lnTo>
                <a:lnTo>
                  <a:pt x="971840" y="172641"/>
                </a:lnTo>
                <a:lnTo>
                  <a:pt x="967484" y="169069"/>
                </a:lnTo>
                <a:lnTo>
                  <a:pt x="962335" y="166291"/>
                </a:lnTo>
                <a:lnTo>
                  <a:pt x="956790" y="163512"/>
                </a:lnTo>
                <a:lnTo>
                  <a:pt x="951246" y="161528"/>
                </a:lnTo>
                <a:lnTo>
                  <a:pt x="944909" y="159941"/>
                </a:lnTo>
                <a:lnTo>
                  <a:pt x="938176" y="159147"/>
                </a:lnTo>
                <a:lnTo>
                  <a:pt x="931443" y="158353"/>
                </a:lnTo>
                <a:lnTo>
                  <a:pt x="923918" y="157956"/>
                </a:lnTo>
                <a:close/>
                <a:moveTo>
                  <a:pt x="925106" y="0"/>
                </a:moveTo>
                <a:lnTo>
                  <a:pt x="938968" y="0"/>
                </a:lnTo>
                <a:lnTo>
                  <a:pt x="952434" y="397"/>
                </a:lnTo>
                <a:lnTo>
                  <a:pt x="965503" y="1984"/>
                </a:lnTo>
                <a:lnTo>
                  <a:pt x="978177" y="3572"/>
                </a:lnTo>
                <a:lnTo>
                  <a:pt x="990059" y="5953"/>
                </a:lnTo>
                <a:lnTo>
                  <a:pt x="1001544" y="9128"/>
                </a:lnTo>
                <a:lnTo>
                  <a:pt x="1012238" y="12303"/>
                </a:lnTo>
                <a:lnTo>
                  <a:pt x="1022931" y="15875"/>
                </a:lnTo>
                <a:lnTo>
                  <a:pt x="1032436" y="19844"/>
                </a:lnTo>
                <a:lnTo>
                  <a:pt x="1041942" y="24209"/>
                </a:lnTo>
                <a:lnTo>
                  <a:pt x="1050259" y="28178"/>
                </a:lnTo>
                <a:lnTo>
                  <a:pt x="1058180" y="32544"/>
                </a:lnTo>
                <a:lnTo>
                  <a:pt x="1065704" y="37306"/>
                </a:lnTo>
                <a:lnTo>
                  <a:pt x="1072437" y="41275"/>
                </a:lnTo>
                <a:lnTo>
                  <a:pt x="1084715" y="50006"/>
                </a:lnTo>
                <a:lnTo>
                  <a:pt x="1093824" y="57547"/>
                </a:lnTo>
                <a:lnTo>
                  <a:pt x="1100557" y="63500"/>
                </a:lnTo>
                <a:lnTo>
                  <a:pt x="1106102" y="68659"/>
                </a:lnTo>
                <a:lnTo>
                  <a:pt x="1104121" y="73025"/>
                </a:lnTo>
                <a:lnTo>
                  <a:pt x="1101745" y="77390"/>
                </a:lnTo>
                <a:lnTo>
                  <a:pt x="1098577" y="83344"/>
                </a:lnTo>
                <a:lnTo>
                  <a:pt x="1094220" y="89694"/>
                </a:lnTo>
                <a:lnTo>
                  <a:pt x="1089071" y="96837"/>
                </a:lnTo>
                <a:lnTo>
                  <a:pt x="1082339" y="103981"/>
                </a:lnTo>
                <a:lnTo>
                  <a:pt x="1078774" y="107156"/>
                </a:lnTo>
                <a:lnTo>
                  <a:pt x="1074418" y="111125"/>
                </a:lnTo>
                <a:lnTo>
                  <a:pt x="1070457" y="113903"/>
                </a:lnTo>
                <a:lnTo>
                  <a:pt x="1066101" y="117475"/>
                </a:lnTo>
                <a:lnTo>
                  <a:pt x="1060952" y="119856"/>
                </a:lnTo>
                <a:lnTo>
                  <a:pt x="1056199" y="122237"/>
                </a:lnTo>
                <a:lnTo>
                  <a:pt x="1050655" y="125016"/>
                </a:lnTo>
                <a:lnTo>
                  <a:pt x="1045110" y="126603"/>
                </a:lnTo>
                <a:lnTo>
                  <a:pt x="1039169" y="128191"/>
                </a:lnTo>
                <a:lnTo>
                  <a:pt x="1032832" y="128984"/>
                </a:lnTo>
                <a:lnTo>
                  <a:pt x="1026100" y="129381"/>
                </a:lnTo>
                <a:lnTo>
                  <a:pt x="1018971" y="129381"/>
                </a:lnTo>
                <a:lnTo>
                  <a:pt x="1011842" y="128984"/>
                </a:lnTo>
                <a:lnTo>
                  <a:pt x="1004317" y="127794"/>
                </a:lnTo>
                <a:lnTo>
                  <a:pt x="996792" y="125809"/>
                </a:lnTo>
                <a:lnTo>
                  <a:pt x="988475" y="123428"/>
                </a:lnTo>
                <a:lnTo>
                  <a:pt x="979761" y="119856"/>
                </a:lnTo>
                <a:lnTo>
                  <a:pt x="971048" y="115490"/>
                </a:lnTo>
                <a:lnTo>
                  <a:pt x="960751" y="110728"/>
                </a:lnTo>
                <a:lnTo>
                  <a:pt x="950057" y="105965"/>
                </a:lnTo>
                <a:lnTo>
                  <a:pt x="992435" y="126603"/>
                </a:lnTo>
                <a:lnTo>
                  <a:pt x="1012634" y="135334"/>
                </a:lnTo>
                <a:lnTo>
                  <a:pt x="1022139" y="139700"/>
                </a:lnTo>
                <a:lnTo>
                  <a:pt x="1031248" y="142875"/>
                </a:lnTo>
                <a:lnTo>
                  <a:pt x="1039961" y="145653"/>
                </a:lnTo>
                <a:lnTo>
                  <a:pt x="1049070" y="147637"/>
                </a:lnTo>
                <a:lnTo>
                  <a:pt x="1056991" y="149225"/>
                </a:lnTo>
                <a:lnTo>
                  <a:pt x="1064516" y="149622"/>
                </a:lnTo>
                <a:lnTo>
                  <a:pt x="1068081" y="149622"/>
                </a:lnTo>
                <a:lnTo>
                  <a:pt x="1071645" y="149225"/>
                </a:lnTo>
                <a:lnTo>
                  <a:pt x="1075606" y="148431"/>
                </a:lnTo>
                <a:lnTo>
                  <a:pt x="1078378" y="147637"/>
                </a:lnTo>
                <a:lnTo>
                  <a:pt x="1081546" y="146844"/>
                </a:lnTo>
                <a:lnTo>
                  <a:pt x="1084715" y="145256"/>
                </a:lnTo>
                <a:lnTo>
                  <a:pt x="1087487" y="143272"/>
                </a:lnTo>
                <a:lnTo>
                  <a:pt x="1090260" y="141287"/>
                </a:lnTo>
                <a:lnTo>
                  <a:pt x="1091844" y="155972"/>
                </a:lnTo>
                <a:lnTo>
                  <a:pt x="1092240" y="169069"/>
                </a:lnTo>
                <a:lnTo>
                  <a:pt x="1092240" y="181769"/>
                </a:lnTo>
                <a:lnTo>
                  <a:pt x="1091448" y="194072"/>
                </a:lnTo>
                <a:lnTo>
                  <a:pt x="1093824" y="192087"/>
                </a:lnTo>
                <a:lnTo>
                  <a:pt x="1094616" y="191294"/>
                </a:lnTo>
                <a:lnTo>
                  <a:pt x="1096200" y="191294"/>
                </a:lnTo>
                <a:lnTo>
                  <a:pt x="1097785" y="191691"/>
                </a:lnTo>
                <a:lnTo>
                  <a:pt x="1098973" y="192484"/>
                </a:lnTo>
                <a:lnTo>
                  <a:pt x="1100557" y="194072"/>
                </a:lnTo>
                <a:lnTo>
                  <a:pt x="1101745" y="195659"/>
                </a:lnTo>
                <a:lnTo>
                  <a:pt x="1103329" y="198834"/>
                </a:lnTo>
                <a:lnTo>
                  <a:pt x="1104517" y="201612"/>
                </a:lnTo>
                <a:lnTo>
                  <a:pt x="1106894" y="209153"/>
                </a:lnTo>
                <a:lnTo>
                  <a:pt x="1108478" y="218678"/>
                </a:lnTo>
                <a:lnTo>
                  <a:pt x="1110062" y="228997"/>
                </a:lnTo>
                <a:lnTo>
                  <a:pt x="1110854" y="240506"/>
                </a:lnTo>
                <a:lnTo>
                  <a:pt x="1111250" y="253206"/>
                </a:lnTo>
                <a:lnTo>
                  <a:pt x="1110854" y="265113"/>
                </a:lnTo>
                <a:lnTo>
                  <a:pt x="1110062" y="277019"/>
                </a:lnTo>
                <a:lnTo>
                  <a:pt x="1108478" y="287734"/>
                </a:lnTo>
                <a:lnTo>
                  <a:pt x="1106894" y="296466"/>
                </a:lnTo>
                <a:lnTo>
                  <a:pt x="1104517" y="304006"/>
                </a:lnTo>
                <a:lnTo>
                  <a:pt x="1103329" y="307578"/>
                </a:lnTo>
                <a:lnTo>
                  <a:pt x="1101745" y="309959"/>
                </a:lnTo>
                <a:lnTo>
                  <a:pt x="1100557" y="311944"/>
                </a:lnTo>
                <a:lnTo>
                  <a:pt x="1098973" y="313531"/>
                </a:lnTo>
                <a:lnTo>
                  <a:pt x="1097785" y="314722"/>
                </a:lnTo>
                <a:lnTo>
                  <a:pt x="1096200" y="314722"/>
                </a:lnTo>
                <a:lnTo>
                  <a:pt x="1094220" y="314722"/>
                </a:lnTo>
                <a:lnTo>
                  <a:pt x="1093032" y="313531"/>
                </a:lnTo>
                <a:lnTo>
                  <a:pt x="1091448" y="311547"/>
                </a:lnTo>
                <a:lnTo>
                  <a:pt x="1090260" y="309563"/>
                </a:lnTo>
                <a:lnTo>
                  <a:pt x="1088279" y="306784"/>
                </a:lnTo>
                <a:lnTo>
                  <a:pt x="1087091" y="303213"/>
                </a:lnTo>
                <a:lnTo>
                  <a:pt x="1085111" y="295275"/>
                </a:lnTo>
                <a:lnTo>
                  <a:pt x="1083923" y="305594"/>
                </a:lnTo>
                <a:lnTo>
                  <a:pt x="1081546" y="316309"/>
                </a:lnTo>
                <a:lnTo>
                  <a:pt x="1079566" y="327025"/>
                </a:lnTo>
                <a:lnTo>
                  <a:pt x="1077190" y="336550"/>
                </a:lnTo>
                <a:lnTo>
                  <a:pt x="1074022" y="346075"/>
                </a:lnTo>
                <a:lnTo>
                  <a:pt x="1070853" y="355997"/>
                </a:lnTo>
                <a:lnTo>
                  <a:pt x="1067289" y="364728"/>
                </a:lnTo>
                <a:lnTo>
                  <a:pt x="1063328" y="373460"/>
                </a:lnTo>
                <a:lnTo>
                  <a:pt x="1058972" y="382588"/>
                </a:lnTo>
                <a:lnTo>
                  <a:pt x="1054219" y="390525"/>
                </a:lnTo>
                <a:lnTo>
                  <a:pt x="1049863" y="398463"/>
                </a:lnTo>
                <a:lnTo>
                  <a:pt x="1044714" y="406003"/>
                </a:lnTo>
                <a:lnTo>
                  <a:pt x="1039565" y="413147"/>
                </a:lnTo>
                <a:lnTo>
                  <a:pt x="1034021" y="420291"/>
                </a:lnTo>
                <a:lnTo>
                  <a:pt x="1028872" y="427038"/>
                </a:lnTo>
                <a:lnTo>
                  <a:pt x="1022931" y="433388"/>
                </a:lnTo>
                <a:lnTo>
                  <a:pt x="1016990" y="439341"/>
                </a:lnTo>
                <a:lnTo>
                  <a:pt x="1011050" y="444897"/>
                </a:lnTo>
                <a:lnTo>
                  <a:pt x="1004713" y="450453"/>
                </a:lnTo>
                <a:lnTo>
                  <a:pt x="998376" y="455216"/>
                </a:lnTo>
                <a:lnTo>
                  <a:pt x="992039" y="459581"/>
                </a:lnTo>
                <a:lnTo>
                  <a:pt x="985702" y="463947"/>
                </a:lnTo>
                <a:lnTo>
                  <a:pt x="979365" y="467519"/>
                </a:lnTo>
                <a:lnTo>
                  <a:pt x="973028" y="471091"/>
                </a:lnTo>
                <a:lnTo>
                  <a:pt x="966692" y="473869"/>
                </a:lnTo>
                <a:lnTo>
                  <a:pt x="959959" y="477044"/>
                </a:lnTo>
                <a:lnTo>
                  <a:pt x="954018" y="479028"/>
                </a:lnTo>
                <a:lnTo>
                  <a:pt x="947681" y="480616"/>
                </a:lnTo>
                <a:lnTo>
                  <a:pt x="941344" y="482600"/>
                </a:lnTo>
                <a:lnTo>
                  <a:pt x="935404" y="483394"/>
                </a:lnTo>
                <a:lnTo>
                  <a:pt x="929067" y="484188"/>
                </a:lnTo>
                <a:lnTo>
                  <a:pt x="923126" y="484188"/>
                </a:lnTo>
                <a:lnTo>
                  <a:pt x="917977" y="484188"/>
                </a:lnTo>
                <a:lnTo>
                  <a:pt x="912829" y="483394"/>
                </a:lnTo>
                <a:lnTo>
                  <a:pt x="908076" y="482203"/>
                </a:lnTo>
                <a:lnTo>
                  <a:pt x="902531" y="480616"/>
                </a:lnTo>
                <a:lnTo>
                  <a:pt x="896987" y="478632"/>
                </a:lnTo>
                <a:lnTo>
                  <a:pt x="891046" y="476647"/>
                </a:lnTo>
                <a:lnTo>
                  <a:pt x="885105" y="473472"/>
                </a:lnTo>
                <a:lnTo>
                  <a:pt x="879561" y="470694"/>
                </a:lnTo>
                <a:lnTo>
                  <a:pt x="873620" y="466725"/>
                </a:lnTo>
                <a:lnTo>
                  <a:pt x="867283" y="463153"/>
                </a:lnTo>
                <a:lnTo>
                  <a:pt x="861342" y="458788"/>
                </a:lnTo>
                <a:lnTo>
                  <a:pt x="855005" y="454025"/>
                </a:lnTo>
                <a:lnTo>
                  <a:pt x="848669" y="449263"/>
                </a:lnTo>
                <a:lnTo>
                  <a:pt x="842728" y="444103"/>
                </a:lnTo>
                <a:lnTo>
                  <a:pt x="836391" y="438150"/>
                </a:lnTo>
                <a:lnTo>
                  <a:pt x="830450" y="432197"/>
                </a:lnTo>
                <a:lnTo>
                  <a:pt x="824114" y="425847"/>
                </a:lnTo>
                <a:lnTo>
                  <a:pt x="818173" y="419497"/>
                </a:lnTo>
                <a:lnTo>
                  <a:pt x="812628" y="412750"/>
                </a:lnTo>
                <a:lnTo>
                  <a:pt x="807083" y="405606"/>
                </a:lnTo>
                <a:lnTo>
                  <a:pt x="801539" y="398463"/>
                </a:lnTo>
                <a:lnTo>
                  <a:pt x="795994" y="390525"/>
                </a:lnTo>
                <a:lnTo>
                  <a:pt x="790845" y="382985"/>
                </a:lnTo>
                <a:lnTo>
                  <a:pt x="786093" y="374650"/>
                </a:lnTo>
                <a:lnTo>
                  <a:pt x="780944" y="366316"/>
                </a:lnTo>
                <a:lnTo>
                  <a:pt x="776588" y="357585"/>
                </a:lnTo>
                <a:lnTo>
                  <a:pt x="772231" y="349250"/>
                </a:lnTo>
                <a:lnTo>
                  <a:pt x="768271" y="340122"/>
                </a:lnTo>
                <a:lnTo>
                  <a:pt x="764706" y="330597"/>
                </a:lnTo>
                <a:lnTo>
                  <a:pt x="761142" y="321469"/>
                </a:lnTo>
                <a:lnTo>
                  <a:pt x="758369" y="311944"/>
                </a:lnTo>
                <a:lnTo>
                  <a:pt x="755201" y="302419"/>
                </a:lnTo>
                <a:lnTo>
                  <a:pt x="753221" y="308769"/>
                </a:lnTo>
                <a:lnTo>
                  <a:pt x="750448" y="313531"/>
                </a:lnTo>
                <a:lnTo>
                  <a:pt x="749260" y="315516"/>
                </a:lnTo>
                <a:lnTo>
                  <a:pt x="748072" y="316706"/>
                </a:lnTo>
                <a:lnTo>
                  <a:pt x="746884" y="317500"/>
                </a:lnTo>
                <a:lnTo>
                  <a:pt x="745696" y="317500"/>
                </a:lnTo>
                <a:lnTo>
                  <a:pt x="743715" y="317500"/>
                </a:lnTo>
                <a:lnTo>
                  <a:pt x="742131" y="316309"/>
                </a:lnTo>
                <a:lnTo>
                  <a:pt x="740943" y="315119"/>
                </a:lnTo>
                <a:lnTo>
                  <a:pt x="739755" y="313134"/>
                </a:lnTo>
                <a:lnTo>
                  <a:pt x="738567" y="310356"/>
                </a:lnTo>
                <a:lnTo>
                  <a:pt x="736983" y="307181"/>
                </a:lnTo>
                <a:lnTo>
                  <a:pt x="734606" y="299641"/>
                </a:lnTo>
                <a:lnTo>
                  <a:pt x="733022" y="290513"/>
                </a:lnTo>
                <a:lnTo>
                  <a:pt x="731834" y="280194"/>
                </a:lnTo>
                <a:lnTo>
                  <a:pt x="730250" y="268288"/>
                </a:lnTo>
                <a:lnTo>
                  <a:pt x="730250" y="255984"/>
                </a:lnTo>
                <a:lnTo>
                  <a:pt x="730250" y="243284"/>
                </a:lnTo>
                <a:lnTo>
                  <a:pt x="731834" y="231775"/>
                </a:lnTo>
                <a:lnTo>
                  <a:pt x="733022" y="221456"/>
                </a:lnTo>
                <a:lnTo>
                  <a:pt x="734606" y="212328"/>
                </a:lnTo>
                <a:lnTo>
                  <a:pt x="736983" y="204787"/>
                </a:lnTo>
                <a:lnTo>
                  <a:pt x="738567" y="201612"/>
                </a:lnTo>
                <a:lnTo>
                  <a:pt x="739755" y="198834"/>
                </a:lnTo>
                <a:lnTo>
                  <a:pt x="740943" y="196453"/>
                </a:lnTo>
                <a:lnTo>
                  <a:pt x="742131" y="195262"/>
                </a:lnTo>
                <a:lnTo>
                  <a:pt x="743715" y="194469"/>
                </a:lnTo>
                <a:lnTo>
                  <a:pt x="745696" y="194072"/>
                </a:lnTo>
                <a:lnTo>
                  <a:pt x="746488" y="194072"/>
                </a:lnTo>
                <a:lnTo>
                  <a:pt x="747280" y="194866"/>
                </a:lnTo>
                <a:lnTo>
                  <a:pt x="747676" y="186531"/>
                </a:lnTo>
                <a:lnTo>
                  <a:pt x="748072" y="178594"/>
                </a:lnTo>
                <a:lnTo>
                  <a:pt x="748864" y="171450"/>
                </a:lnTo>
                <a:lnTo>
                  <a:pt x="750052" y="164306"/>
                </a:lnTo>
                <a:lnTo>
                  <a:pt x="749260" y="155575"/>
                </a:lnTo>
                <a:lnTo>
                  <a:pt x="748864" y="147637"/>
                </a:lnTo>
                <a:lnTo>
                  <a:pt x="748864" y="139700"/>
                </a:lnTo>
                <a:lnTo>
                  <a:pt x="749260" y="132556"/>
                </a:lnTo>
                <a:lnTo>
                  <a:pt x="750052" y="125809"/>
                </a:lnTo>
                <a:lnTo>
                  <a:pt x="751240" y="119459"/>
                </a:lnTo>
                <a:lnTo>
                  <a:pt x="752429" y="113506"/>
                </a:lnTo>
                <a:lnTo>
                  <a:pt x="754013" y="107553"/>
                </a:lnTo>
                <a:lnTo>
                  <a:pt x="755993" y="102394"/>
                </a:lnTo>
                <a:lnTo>
                  <a:pt x="758369" y="98028"/>
                </a:lnTo>
                <a:lnTo>
                  <a:pt x="760746" y="93265"/>
                </a:lnTo>
                <a:lnTo>
                  <a:pt x="763122" y="89694"/>
                </a:lnTo>
                <a:lnTo>
                  <a:pt x="766686" y="85725"/>
                </a:lnTo>
                <a:lnTo>
                  <a:pt x="769459" y="82153"/>
                </a:lnTo>
                <a:lnTo>
                  <a:pt x="773419" y="79375"/>
                </a:lnTo>
                <a:lnTo>
                  <a:pt x="776984" y="76994"/>
                </a:lnTo>
                <a:lnTo>
                  <a:pt x="760350" y="76994"/>
                </a:lnTo>
                <a:lnTo>
                  <a:pt x="747280" y="77390"/>
                </a:lnTo>
                <a:lnTo>
                  <a:pt x="735794" y="78184"/>
                </a:lnTo>
                <a:lnTo>
                  <a:pt x="743715" y="73819"/>
                </a:lnTo>
                <a:lnTo>
                  <a:pt x="752032" y="68659"/>
                </a:lnTo>
                <a:lnTo>
                  <a:pt x="759953" y="63500"/>
                </a:lnTo>
                <a:lnTo>
                  <a:pt x="767874" y="57150"/>
                </a:lnTo>
                <a:lnTo>
                  <a:pt x="782924" y="45640"/>
                </a:lnTo>
                <a:lnTo>
                  <a:pt x="790053" y="40878"/>
                </a:lnTo>
                <a:lnTo>
                  <a:pt x="796390" y="36909"/>
                </a:lnTo>
                <a:lnTo>
                  <a:pt x="814212" y="28178"/>
                </a:lnTo>
                <a:lnTo>
                  <a:pt x="831242" y="21034"/>
                </a:lnTo>
                <a:lnTo>
                  <a:pt x="848273" y="15081"/>
                </a:lnTo>
                <a:lnTo>
                  <a:pt x="864511" y="9922"/>
                </a:lnTo>
                <a:lnTo>
                  <a:pt x="880749" y="5953"/>
                </a:lnTo>
                <a:lnTo>
                  <a:pt x="895799" y="3175"/>
                </a:lnTo>
                <a:lnTo>
                  <a:pt x="910849" y="1587"/>
                </a:lnTo>
                <a:lnTo>
                  <a:pt x="925106"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defPPr>
              <a:defRPr lang="zh-CN"/>
            </a:defPPr>
            <a:lvl1pPr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algn="ctr">
              <a:buFontTx/>
              <a:buNone/>
              <a:defRPr/>
            </a:pPr>
            <a:endParaRPr lang="zh-CN" altLang="en-US">
              <a:solidFill>
                <a:srgbClr val="FFFFFF"/>
              </a:solidFill>
              <a:latin typeface="微软雅黑" panose="020B0503020204020204" pitchFamily="34" charset="-122"/>
              <a:ea typeface="微软雅黑" panose="020B0503020204020204" pitchFamily="34" charset="-122"/>
            </a:endParaRPr>
          </a:p>
        </p:txBody>
      </p:sp>
      <p:sp>
        <p:nvSpPr>
          <p:cNvPr id="26" name="流程图: 过程 25"/>
          <p:cNvSpPr/>
          <p:nvPr/>
        </p:nvSpPr>
        <p:spPr>
          <a:xfrm>
            <a:off x="7499583" y="4014847"/>
            <a:ext cx="800735" cy="320675"/>
          </a:xfrm>
          <a:prstGeom prst="flowChartProcess">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fontAlgn="base">
              <a:spcBef>
                <a:spcPct val="0"/>
              </a:spcBef>
              <a:spcAft>
                <a:spcPct val="0"/>
              </a:spcAft>
              <a:buFont typeface="Arial" panose="020B0604020202020204" pitchFamily="34" charset="0"/>
              <a:defRPr kern="1200">
                <a:solidFill>
                  <a:schemeClr val="lt1"/>
                </a:solidFill>
                <a:latin typeface="+mn-lt"/>
                <a:ea typeface="+mn-ea"/>
                <a:cs typeface="+mn-cs"/>
              </a:defRPr>
            </a:lvl1pPr>
            <a:lvl2pPr marL="457200" algn="l" rtl="0" fontAlgn="base">
              <a:spcBef>
                <a:spcPct val="0"/>
              </a:spcBef>
              <a:spcAft>
                <a:spcPct val="0"/>
              </a:spcAft>
              <a:buFont typeface="Arial" panose="020B0604020202020204" pitchFamily="34" charset="0"/>
              <a:defRPr kern="1200">
                <a:solidFill>
                  <a:schemeClr val="lt1"/>
                </a:solidFill>
                <a:latin typeface="+mn-lt"/>
                <a:ea typeface="+mn-ea"/>
                <a:cs typeface="+mn-cs"/>
              </a:defRPr>
            </a:lvl2pPr>
            <a:lvl3pPr marL="914400" algn="l" rtl="0" fontAlgn="base">
              <a:spcBef>
                <a:spcPct val="0"/>
              </a:spcBef>
              <a:spcAft>
                <a:spcPct val="0"/>
              </a:spcAft>
              <a:buFont typeface="Arial" panose="020B0604020202020204" pitchFamily="34" charset="0"/>
              <a:defRPr kern="1200">
                <a:solidFill>
                  <a:schemeClr val="lt1"/>
                </a:solidFill>
                <a:latin typeface="+mn-lt"/>
                <a:ea typeface="+mn-ea"/>
                <a:cs typeface="+mn-cs"/>
              </a:defRPr>
            </a:lvl3pPr>
            <a:lvl4pPr marL="1371600" algn="l" rtl="0" fontAlgn="base">
              <a:spcBef>
                <a:spcPct val="0"/>
              </a:spcBef>
              <a:spcAft>
                <a:spcPct val="0"/>
              </a:spcAft>
              <a:buFont typeface="Arial" panose="020B0604020202020204" pitchFamily="34" charset="0"/>
              <a:defRPr kern="1200">
                <a:solidFill>
                  <a:schemeClr val="lt1"/>
                </a:solidFill>
                <a:latin typeface="+mn-lt"/>
                <a:ea typeface="+mn-ea"/>
                <a:cs typeface="+mn-cs"/>
              </a:defRPr>
            </a:lvl4pPr>
            <a:lvl5pPr marL="1828800" algn="l" rtl="0" fontAlgn="base">
              <a:spcBef>
                <a:spcPct val="0"/>
              </a:spcBef>
              <a:spcAft>
                <a:spcPct val="0"/>
              </a:spcAft>
              <a:buFont typeface="Arial" panose="020B0604020202020204" pitchFamily="34" charset="0"/>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fontAlgn="auto">
              <a:spcBef>
                <a:spcPts val="0"/>
              </a:spcBef>
              <a:spcAft>
                <a:spcPts val="0"/>
              </a:spcAft>
              <a:buFontTx/>
              <a:buNone/>
              <a:defRPr/>
            </a:pPr>
            <a:r>
              <a:rPr lang="zh-CN" altLang="en-US" sz="1200">
                <a:solidFill>
                  <a:schemeClr val="tx1"/>
                </a:solidFill>
                <a:latin typeface="微软雅黑" panose="020B0503020204020204" pitchFamily="34" charset="-122"/>
                <a:ea typeface="微软雅黑" panose="020B0503020204020204" pitchFamily="34" charset="-122"/>
              </a:rPr>
              <a:t>自动审核</a:t>
            </a:r>
            <a:endParaRPr lang="zh-CN" altLang="en-US" sz="1200">
              <a:solidFill>
                <a:schemeClr val="tx1"/>
              </a:solidFill>
              <a:latin typeface="微软雅黑" panose="020B0503020204020204" pitchFamily="34" charset="-122"/>
              <a:ea typeface="微软雅黑" panose="020B0503020204020204" pitchFamily="34" charset="-122"/>
            </a:endParaRPr>
          </a:p>
        </p:txBody>
      </p:sp>
      <p:cxnSp>
        <p:nvCxnSpPr>
          <p:cNvPr id="27" name="直接箭头连接符 26"/>
          <p:cNvCxnSpPr/>
          <p:nvPr/>
        </p:nvCxnSpPr>
        <p:spPr>
          <a:xfrm>
            <a:off x="2148756" y="3667820"/>
            <a:ext cx="377825"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直接箭头连接符 27"/>
          <p:cNvCxnSpPr/>
          <p:nvPr/>
        </p:nvCxnSpPr>
        <p:spPr>
          <a:xfrm>
            <a:off x="3374306" y="3537645"/>
            <a:ext cx="3671887" cy="0"/>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29" name="直接箭头连接符 28"/>
          <p:cNvCxnSpPr/>
          <p:nvPr/>
        </p:nvCxnSpPr>
        <p:spPr>
          <a:xfrm flipH="1">
            <a:off x="3374306" y="3898007"/>
            <a:ext cx="3744912" cy="0"/>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30" name="流程图: 过程 29"/>
          <p:cNvSpPr/>
          <p:nvPr/>
        </p:nvSpPr>
        <p:spPr>
          <a:xfrm>
            <a:off x="4596166" y="3229515"/>
            <a:ext cx="1175861" cy="320675"/>
          </a:xfrm>
          <a:prstGeom prst="flowChartProcess">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fontAlgn="base">
              <a:spcBef>
                <a:spcPct val="0"/>
              </a:spcBef>
              <a:spcAft>
                <a:spcPct val="0"/>
              </a:spcAft>
              <a:buFont typeface="Arial" panose="020B0604020202020204" pitchFamily="34" charset="0"/>
              <a:defRPr kern="1200">
                <a:solidFill>
                  <a:schemeClr val="lt1"/>
                </a:solidFill>
                <a:latin typeface="+mn-lt"/>
                <a:ea typeface="+mn-ea"/>
                <a:cs typeface="+mn-cs"/>
              </a:defRPr>
            </a:lvl1pPr>
            <a:lvl2pPr marL="457200" algn="l" rtl="0" fontAlgn="base">
              <a:spcBef>
                <a:spcPct val="0"/>
              </a:spcBef>
              <a:spcAft>
                <a:spcPct val="0"/>
              </a:spcAft>
              <a:buFont typeface="Arial" panose="020B0604020202020204" pitchFamily="34" charset="0"/>
              <a:defRPr kern="1200">
                <a:solidFill>
                  <a:schemeClr val="lt1"/>
                </a:solidFill>
                <a:latin typeface="+mn-lt"/>
                <a:ea typeface="+mn-ea"/>
                <a:cs typeface="+mn-cs"/>
              </a:defRPr>
            </a:lvl2pPr>
            <a:lvl3pPr marL="914400" algn="l" rtl="0" fontAlgn="base">
              <a:spcBef>
                <a:spcPct val="0"/>
              </a:spcBef>
              <a:spcAft>
                <a:spcPct val="0"/>
              </a:spcAft>
              <a:buFont typeface="Arial" panose="020B0604020202020204" pitchFamily="34" charset="0"/>
              <a:defRPr kern="1200">
                <a:solidFill>
                  <a:schemeClr val="lt1"/>
                </a:solidFill>
                <a:latin typeface="+mn-lt"/>
                <a:ea typeface="+mn-ea"/>
                <a:cs typeface="+mn-cs"/>
              </a:defRPr>
            </a:lvl3pPr>
            <a:lvl4pPr marL="1371600" algn="l" rtl="0" fontAlgn="base">
              <a:spcBef>
                <a:spcPct val="0"/>
              </a:spcBef>
              <a:spcAft>
                <a:spcPct val="0"/>
              </a:spcAft>
              <a:buFont typeface="Arial" panose="020B0604020202020204" pitchFamily="34" charset="0"/>
              <a:defRPr kern="1200">
                <a:solidFill>
                  <a:schemeClr val="lt1"/>
                </a:solidFill>
                <a:latin typeface="+mn-lt"/>
                <a:ea typeface="+mn-ea"/>
                <a:cs typeface="+mn-cs"/>
              </a:defRPr>
            </a:lvl4pPr>
            <a:lvl5pPr marL="1828800" algn="l" rtl="0" fontAlgn="base">
              <a:spcBef>
                <a:spcPct val="0"/>
              </a:spcBef>
              <a:spcAft>
                <a:spcPct val="0"/>
              </a:spcAft>
              <a:buFont typeface="Arial" panose="020B0604020202020204" pitchFamily="34" charset="0"/>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fontAlgn="auto">
              <a:spcBef>
                <a:spcPts val="0"/>
              </a:spcBef>
              <a:spcAft>
                <a:spcPts val="0"/>
              </a:spcAft>
              <a:buFontTx/>
              <a:buNone/>
              <a:defRPr/>
            </a:pPr>
            <a:r>
              <a:rPr lang="zh-CN" altLang="en-US" sz="1200">
                <a:solidFill>
                  <a:schemeClr val="tx1"/>
                </a:solidFill>
                <a:latin typeface="微软雅黑" panose="020B0503020204020204" pitchFamily="34" charset="-122"/>
                <a:ea typeface="微软雅黑" panose="020B0503020204020204" pitchFamily="34" charset="-122"/>
              </a:rPr>
              <a:t>发送申请</a:t>
            </a:r>
            <a:endParaRPr lang="zh-CN" altLang="en-US" sz="1200">
              <a:solidFill>
                <a:schemeClr val="tx1"/>
              </a:solidFill>
              <a:latin typeface="微软雅黑" panose="020B0503020204020204" pitchFamily="34" charset="-122"/>
              <a:ea typeface="微软雅黑" panose="020B0503020204020204" pitchFamily="34" charset="-122"/>
            </a:endParaRPr>
          </a:p>
        </p:txBody>
      </p:sp>
      <p:sp>
        <p:nvSpPr>
          <p:cNvPr id="31" name="流程图: 过程 30"/>
          <p:cNvSpPr/>
          <p:nvPr/>
        </p:nvSpPr>
        <p:spPr>
          <a:xfrm>
            <a:off x="3602588" y="3883402"/>
            <a:ext cx="3444240" cy="320675"/>
          </a:xfrm>
          <a:prstGeom prst="flowChartProcess">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fontAlgn="base">
              <a:spcBef>
                <a:spcPct val="0"/>
              </a:spcBef>
              <a:spcAft>
                <a:spcPct val="0"/>
              </a:spcAft>
              <a:buFont typeface="Arial" panose="020B0604020202020204" pitchFamily="34" charset="0"/>
              <a:defRPr kern="1200">
                <a:solidFill>
                  <a:schemeClr val="lt1"/>
                </a:solidFill>
                <a:latin typeface="+mn-lt"/>
                <a:ea typeface="+mn-ea"/>
                <a:cs typeface="+mn-cs"/>
              </a:defRPr>
            </a:lvl1pPr>
            <a:lvl2pPr marL="457200" algn="l" rtl="0" fontAlgn="base">
              <a:spcBef>
                <a:spcPct val="0"/>
              </a:spcBef>
              <a:spcAft>
                <a:spcPct val="0"/>
              </a:spcAft>
              <a:buFont typeface="Arial" panose="020B0604020202020204" pitchFamily="34" charset="0"/>
              <a:defRPr kern="1200">
                <a:solidFill>
                  <a:schemeClr val="lt1"/>
                </a:solidFill>
                <a:latin typeface="+mn-lt"/>
                <a:ea typeface="+mn-ea"/>
                <a:cs typeface="+mn-cs"/>
              </a:defRPr>
            </a:lvl2pPr>
            <a:lvl3pPr marL="914400" algn="l" rtl="0" fontAlgn="base">
              <a:spcBef>
                <a:spcPct val="0"/>
              </a:spcBef>
              <a:spcAft>
                <a:spcPct val="0"/>
              </a:spcAft>
              <a:buFont typeface="Arial" panose="020B0604020202020204" pitchFamily="34" charset="0"/>
              <a:defRPr kern="1200">
                <a:solidFill>
                  <a:schemeClr val="lt1"/>
                </a:solidFill>
                <a:latin typeface="+mn-lt"/>
                <a:ea typeface="+mn-ea"/>
                <a:cs typeface="+mn-cs"/>
              </a:defRPr>
            </a:lvl3pPr>
            <a:lvl4pPr marL="1371600" algn="l" rtl="0" fontAlgn="base">
              <a:spcBef>
                <a:spcPct val="0"/>
              </a:spcBef>
              <a:spcAft>
                <a:spcPct val="0"/>
              </a:spcAft>
              <a:buFont typeface="Arial" panose="020B0604020202020204" pitchFamily="34" charset="0"/>
              <a:defRPr kern="1200">
                <a:solidFill>
                  <a:schemeClr val="lt1"/>
                </a:solidFill>
                <a:latin typeface="+mn-lt"/>
                <a:ea typeface="+mn-ea"/>
                <a:cs typeface="+mn-cs"/>
              </a:defRPr>
            </a:lvl4pPr>
            <a:lvl5pPr marL="1828800" algn="l" rtl="0" fontAlgn="base">
              <a:spcBef>
                <a:spcPct val="0"/>
              </a:spcBef>
              <a:spcAft>
                <a:spcPct val="0"/>
              </a:spcAft>
              <a:buFont typeface="Arial" panose="020B0604020202020204" pitchFamily="34" charset="0"/>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fontAlgn="auto">
              <a:spcBef>
                <a:spcPts val="0"/>
              </a:spcBef>
              <a:spcAft>
                <a:spcPts val="0"/>
              </a:spcAft>
              <a:buFontTx/>
              <a:buNone/>
              <a:defRPr/>
            </a:pPr>
            <a:r>
              <a:rPr lang="zh-CN" altLang="en-US" sz="1200" dirty="0">
                <a:solidFill>
                  <a:schemeClr val="tx1"/>
                </a:solidFill>
                <a:latin typeface="微软雅黑" panose="020B0503020204020204" pitchFamily="34" charset="-122"/>
                <a:ea typeface="微软雅黑" panose="020B0503020204020204" pitchFamily="34" charset="-122"/>
              </a:rPr>
              <a:t>资金余额大于或等于申请金额，资金转出</a:t>
            </a:r>
            <a:endParaRPr lang="zh-CN" altLang="en-US" sz="1200" dirty="0">
              <a:solidFill>
                <a:schemeClr val="tx1"/>
              </a:solidFill>
              <a:latin typeface="微软雅黑" panose="020B0503020204020204" pitchFamily="34" charset="-122"/>
              <a:ea typeface="微软雅黑" panose="020B0503020204020204" pitchFamily="34" charset="-122"/>
            </a:endParaRPr>
          </a:p>
        </p:txBody>
      </p:sp>
      <p:sp>
        <p:nvSpPr>
          <p:cNvPr id="32" name="流程图: 过程 31"/>
          <p:cNvSpPr/>
          <p:nvPr/>
        </p:nvSpPr>
        <p:spPr>
          <a:xfrm>
            <a:off x="3806422" y="3635117"/>
            <a:ext cx="2901950" cy="320675"/>
          </a:xfrm>
          <a:prstGeom prst="flowChartProcess">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fontAlgn="base">
              <a:spcBef>
                <a:spcPct val="0"/>
              </a:spcBef>
              <a:spcAft>
                <a:spcPct val="0"/>
              </a:spcAft>
              <a:buFont typeface="Arial" panose="020B0604020202020204" pitchFamily="34" charset="0"/>
              <a:defRPr kern="1200">
                <a:solidFill>
                  <a:schemeClr val="lt1"/>
                </a:solidFill>
                <a:latin typeface="+mn-lt"/>
                <a:ea typeface="+mn-ea"/>
                <a:cs typeface="+mn-cs"/>
              </a:defRPr>
            </a:lvl1pPr>
            <a:lvl2pPr marL="457200" algn="l" rtl="0" fontAlgn="base">
              <a:spcBef>
                <a:spcPct val="0"/>
              </a:spcBef>
              <a:spcAft>
                <a:spcPct val="0"/>
              </a:spcAft>
              <a:buFont typeface="Arial" panose="020B0604020202020204" pitchFamily="34" charset="0"/>
              <a:defRPr kern="1200">
                <a:solidFill>
                  <a:schemeClr val="lt1"/>
                </a:solidFill>
                <a:latin typeface="+mn-lt"/>
                <a:ea typeface="+mn-ea"/>
                <a:cs typeface="+mn-cs"/>
              </a:defRPr>
            </a:lvl2pPr>
            <a:lvl3pPr marL="914400" algn="l" rtl="0" fontAlgn="base">
              <a:spcBef>
                <a:spcPct val="0"/>
              </a:spcBef>
              <a:spcAft>
                <a:spcPct val="0"/>
              </a:spcAft>
              <a:buFont typeface="Arial" panose="020B0604020202020204" pitchFamily="34" charset="0"/>
              <a:defRPr kern="1200">
                <a:solidFill>
                  <a:schemeClr val="lt1"/>
                </a:solidFill>
                <a:latin typeface="+mn-lt"/>
                <a:ea typeface="+mn-ea"/>
                <a:cs typeface="+mn-cs"/>
              </a:defRPr>
            </a:lvl3pPr>
            <a:lvl4pPr marL="1371600" algn="l" rtl="0" fontAlgn="base">
              <a:spcBef>
                <a:spcPct val="0"/>
              </a:spcBef>
              <a:spcAft>
                <a:spcPct val="0"/>
              </a:spcAft>
              <a:buFont typeface="Arial" panose="020B0604020202020204" pitchFamily="34" charset="0"/>
              <a:defRPr kern="1200">
                <a:solidFill>
                  <a:schemeClr val="lt1"/>
                </a:solidFill>
                <a:latin typeface="+mn-lt"/>
                <a:ea typeface="+mn-ea"/>
                <a:cs typeface="+mn-cs"/>
              </a:defRPr>
            </a:lvl4pPr>
            <a:lvl5pPr marL="1828800" algn="l" rtl="0" fontAlgn="base">
              <a:spcBef>
                <a:spcPct val="0"/>
              </a:spcBef>
              <a:spcAft>
                <a:spcPct val="0"/>
              </a:spcAft>
              <a:buFont typeface="Arial" panose="020B0604020202020204" pitchFamily="34" charset="0"/>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fontAlgn="auto">
              <a:spcBef>
                <a:spcPts val="0"/>
              </a:spcBef>
              <a:spcAft>
                <a:spcPts val="0"/>
              </a:spcAft>
              <a:buFontTx/>
              <a:buNone/>
              <a:defRPr/>
            </a:pPr>
            <a:r>
              <a:rPr lang="zh-CN" altLang="en-US" sz="1200" dirty="0">
                <a:solidFill>
                  <a:schemeClr val="tx1"/>
                </a:solidFill>
                <a:latin typeface="微软雅黑" panose="020B0503020204020204" pitchFamily="34" charset="-122"/>
                <a:ea typeface="微软雅黑" panose="020B0503020204020204" pitchFamily="34" charset="-122"/>
              </a:rPr>
              <a:t>资金余额不足，拒绝申请</a:t>
            </a:r>
            <a:endParaRPr lang="zh-CN" altLang="en-US" sz="1200" dirty="0">
              <a:solidFill>
                <a:schemeClr val="tx1"/>
              </a:solidFill>
              <a:latin typeface="微软雅黑" panose="020B0503020204020204" pitchFamily="34" charset="-122"/>
              <a:ea typeface="微软雅黑" panose="020B0503020204020204" pitchFamily="34" charset="-122"/>
            </a:endParaRPr>
          </a:p>
        </p:txBody>
      </p:sp>
      <p:sp>
        <p:nvSpPr>
          <p:cNvPr id="111636" name="文本框 32"/>
          <p:cNvSpPr txBox="1">
            <a:spLocks noChangeArrowheads="1"/>
          </p:cNvSpPr>
          <p:nvPr/>
        </p:nvSpPr>
        <p:spPr bwMode="auto">
          <a:xfrm>
            <a:off x="1161028" y="4284979"/>
            <a:ext cx="7488832" cy="646331"/>
          </a:xfrm>
          <a:prstGeom prst="rect">
            <a:avLst/>
          </a:prstGeom>
          <a:noFill/>
          <a:ln w="9525">
            <a:noFill/>
            <a:miter lim="800000"/>
          </a:ln>
        </p:spPr>
        <p:txBody>
          <a:bodyPr wrap="square">
            <a:spAutoFit/>
          </a:bodyPr>
          <a:lstStyle>
            <a:defPPr>
              <a:defRPr lang="zh-CN"/>
            </a:defPPr>
            <a:lvl1pPr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eaLnBrk="0" hangingPunct="0"/>
            <a:r>
              <a:rPr lang="zh-CN" altLang="en-US" b="1" dirty="0" smtClean="0">
                <a:solidFill>
                  <a:srgbClr val="000000"/>
                </a:solidFill>
                <a:latin typeface="微软雅黑" panose="020B0503020204020204" pitchFamily="34" charset="-122"/>
                <a:ea typeface="微软雅黑" panose="020B0503020204020204" pitchFamily="34" charset="-122"/>
                <a:sym typeface="+mn-ea"/>
              </a:rPr>
              <a:t>      注意</a:t>
            </a:r>
            <a:r>
              <a:rPr lang="zh-CN" altLang="en-US" b="1" dirty="0">
                <a:solidFill>
                  <a:srgbClr val="000000"/>
                </a:solidFill>
                <a:latin typeface="微软雅黑" panose="020B0503020204020204" pitchFamily="34" charset="-122"/>
                <a:ea typeface="微软雅黑" panose="020B0503020204020204" pitchFamily="34" charset="-122"/>
                <a:sym typeface="+mn-ea"/>
              </a:rPr>
              <a:t>事项：</a:t>
            </a:r>
            <a:r>
              <a:rPr lang="zh-CN" altLang="en-US" dirty="0">
                <a:solidFill>
                  <a:srgbClr val="000000"/>
                </a:solidFill>
                <a:latin typeface="微软雅黑" panose="020B0503020204020204" pitchFamily="34" charset="-122"/>
                <a:ea typeface="微软雅黑" panose="020B0503020204020204" pitchFamily="34" charset="-122"/>
                <a:sym typeface="+mn-ea"/>
              </a:rPr>
              <a:t>出金账户须与预留的出金账户</a:t>
            </a:r>
            <a:r>
              <a:rPr lang="zh-CN" altLang="en-US" dirty="0" smtClean="0">
                <a:solidFill>
                  <a:srgbClr val="000000"/>
                </a:solidFill>
                <a:latin typeface="微软雅黑" panose="020B0503020204020204" pitchFamily="34" charset="-122"/>
                <a:ea typeface="微软雅黑" panose="020B0503020204020204" pitchFamily="34" charset="-122"/>
                <a:sym typeface="+mn-ea"/>
              </a:rPr>
              <a:t>一致，在营业日</a:t>
            </a:r>
            <a:r>
              <a:rPr lang="en-US" altLang="zh-CN" dirty="0" smtClean="0">
                <a:solidFill>
                  <a:srgbClr val="000000"/>
                </a:solidFill>
                <a:latin typeface="微软雅黑" panose="020B0503020204020204" pitchFamily="34" charset="-122"/>
                <a:ea typeface="微软雅黑" panose="020B0503020204020204" pitchFamily="34" charset="-122"/>
                <a:sym typeface="+mn-ea"/>
              </a:rPr>
              <a:t>16:40</a:t>
            </a:r>
            <a:r>
              <a:rPr lang="zh-CN" altLang="en-US" dirty="0" smtClean="0">
                <a:solidFill>
                  <a:srgbClr val="000000"/>
                </a:solidFill>
                <a:latin typeface="微软雅黑" panose="020B0503020204020204" pitchFamily="34" charset="-122"/>
                <a:ea typeface="微软雅黑" panose="020B0503020204020204" pitchFamily="34" charset="-122"/>
                <a:sym typeface="+mn-ea"/>
              </a:rPr>
              <a:t>前发送出金结算指令。</a:t>
            </a:r>
            <a:endParaRPr lang="zh-CN" altLang="en-US" dirty="0">
              <a:latin typeface="微软雅黑" panose="020B0503020204020204" pitchFamily="34" charset="-122"/>
              <a:ea typeface="微软雅黑" panose="020B0503020204020204" pitchFamily="34" charset="-122"/>
            </a:endParaRPr>
          </a:p>
        </p:txBody>
      </p:sp>
      <p:sp>
        <p:nvSpPr>
          <p:cNvPr id="34" name=" 2050"/>
          <p:cNvSpPr/>
          <p:nvPr/>
        </p:nvSpPr>
        <p:spPr bwMode="auto">
          <a:xfrm>
            <a:off x="1934052" y="1260635"/>
            <a:ext cx="366712" cy="603250"/>
          </a:xfrm>
          <a:custGeom>
            <a:avLst/>
            <a:gdLst>
              <a:gd name="T0" fmla="*/ 646796 w 5367"/>
              <a:gd name="T1" fmla="*/ 843536 h 6897"/>
              <a:gd name="T2" fmla="*/ 520861 w 5367"/>
              <a:gd name="T3" fmla="*/ 880824 h 6897"/>
              <a:gd name="T4" fmla="*/ 403764 w 5367"/>
              <a:gd name="T5" fmla="*/ 946285 h 6897"/>
              <a:gd name="T6" fmla="*/ 297714 w 5367"/>
              <a:gd name="T7" fmla="*/ 1036605 h 6897"/>
              <a:gd name="T8" fmla="*/ 204644 w 5367"/>
              <a:gd name="T9" fmla="*/ 1149850 h 6897"/>
              <a:gd name="T10" fmla="*/ 126487 w 5367"/>
              <a:gd name="T11" fmla="*/ 1282429 h 6897"/>
              <a:gd name="T12" fmla="*/ 65729 w 5367"/>
              <a:gd name="T13" fmla="*/ 1432134 h 6897"/>
              <a:gd name="T14" fmla="*/ 23475 w 5367"/>
              <a:gd name="T15" fmla="*/ 1595648 h 6897"/>
              <a:gd name="T16" fmla="*/ 2209 w 5367"/>
              <a:gd name="T17" fmla="*/ 1771316 h 6897"/>
              <a:gd name="T18" fmla="*/ 1481389 w 5367"/>
              <a:gd name="T19" fmla="*/ 1905000 h 6897"/>
              <a:gd name="T20" fmla="*/ 1480009 w 5367"/>
              <a:gd name="T21" fmla="*/ 1771316 h 6897"/>
              <a:gd name="T22" fmla="*/ 1459020 w 5367"/>
              <a:gd name="T23" fmla="*/ 1595648 h 6897"/>
              <a:gd name="T24" fmla="*/ 1417041 w 5367"/>
              <a:gd name="T25" fmla="*/ 1432134 h 6897"/>
              <a:gd name="T26" fmla="*/ 1355731 w 5367"/>
              <a:gd name="T27" fmla="*/ 1282429 h 6897"/>
              <a:gd name="T28" fmla="*/ 1277850 w 5367"/>
              <a:gd name="T29" fmla="*/ 1149850 h 6897"/>
              <a:gd name="T30" fmla="*/ 1184780 w 5367"/>
              <a:gd name="T31" fmla="*/ 1036605 h 6897"/>
              <a:gd name="T32" fmla="*/ 1078730 w 5367"/>
              <a:gd name="T33" fmla="*/ 946285 h 6897"/>
              <a:gd name="T34" fmla="*/ 961633 w 5367"/>
              <a:gd name="T35" fmla="*/ 880824 h 6897"/>
              <a:gd name="T36" fmla="*/ 835422 w 5367"/>
              <a:gd name="T37" fmla="*/ 843536 h 6897"/>
              <a:gd name="T38" fmla="*/ 747875 w 5367"/>
              <a:gd name="T39" fmla="*/ 731120 h 6897"/>
              <a:gd name="T40" fmla="*/ 805043 w 5367"/>
              <a:gd name="T41" fmla="*/ 726701 h 6897"/>
              <a:gd name="T42" fmla="*/ 868286 w 5367"/>
              <a:gd name="T43" fmla="*/ 711786 h 6897"/>
              <a:gd name="T44" fmla="*/ 926559 w 5367"/>
              <a:gd name="T45" fmla="*/ 686927 h 6897"/>
              <a:gd name="T46" fmla="*/ 979032 w 5367"/>
              <a:gd name="T47" fmla="*/ 653230 h 6897"/>
              <a:gd name="T48" fmla="*/ 1024876 w 5367"/>
              <a:gd name="T49" fmla="*/ 611246 h 6897"/>
              <a:gd name="T50" fmla="*/ 1063264 w 5367"/>
              <a:gd name="T51" fmla="*/ 562358 h 6897"/>
              <a:gd name="T52" fmla="*/ 1092815 w 5367"/>
              <a:gd name="T53" fmla="*/ 507945 h 6897"/>
              <a:gd name="T54" fmla="*/ 1112699 w 5367"/>
              <a:gd name="T55" fmla="*/ 448008 h 6897"/>
              <a:gd name="T56" fmla="*/ 1121813 w 5367"/>
              <a:gd name="T57" fmla="*/ 384204 h 6897"/>
              <a:gd name="T58" fmla="*/ 1120432 w 5367"/>
              <a:gd name="T59" fmla="*/ 328134 h 6897"/>
              <a:gd name="T60" fmla="*/ 1108004 w 5367"/>
              <a:gd name="T61" fmla="*/ 265711 h 6897"/>
              <a:gd name="T62" fmla="*/ 1085358 w 5367"/>
              <a:gd name="T63" fmla="*/ 207155 h 6897"/>
              <a:gd name="T64" fmla="*/ 1053322 w 5367"/>
              <a:gd name="T65" fmla="*/ 153847 h 6897"/>
              <a:gd name="T66" fmla="*/ 1012725 w 5367"/>
              <a:gd name="T67" fmla="*/ 107168 h 6897"/>
              <a:gd name="T68" fmla="*/ 964671 w 5367"/>
              <a:gd name="T69" fmla="*/ 67395 h 6897"/>
              <a:gd name="T70" fmla="*/ 910541 w 5367"/>
              <a:gd name="T71" fmla="*/ 36183 h 6897"/>
              <a:gd name="T72" fmla="*/ 850335 w 5367"/>
              <a:gd name="T73" fmla="*/ 14087 h 6897"/>
              <a:gd name="T74" fmla="*/ 786263 w 5367"/>
              <a:gd name="T75" fmla="*/ 1933 h 6897"/>
              <a:gd name="T76" fmla="*/ 728819 w 5367"/>
              <a:gd name="T77" fmla="*/ 276 h 6897"/>
              <a:gd name="T78" fmla="*/ 663366 w 5367"/>
              <a:gd name="T79" fmla="*/ 9391 h 6897"/>
              <a:gd name="T80" fmla="*/ 602332 w 5367"/>
              <a:gd name="T81" fmla="*/ 28726 h 6897"/>
              <a:gd name="T82" fmla="*/ 546545 w 5367"/>
              <a:gd name="T83" fmla="*/ 57451 h 6897"/>
              <a:gd name="T84" fmla="*/ 496282 w 5367"/>
              <a:gd name="T85" fmla="*/ 95015 h 6897"/>
              <a:gd name="T86" fmla="*/ 453751 w 5367"/>
              <a:gd name="T87" fmla="*/ 139761 h 6897"/>
              <a:gd name="T88" fmla="*/ 418954 w 5367"/>
              <a:gd name="T89" fmla="*/ 191411 h 6897"/>
              <a:gd name="T90" fmla="*/ 393546 w 5367"/>
              <a:gd name="T91" fmla="*/ 248310 h 6897"/>
              <a:gd name="T92" fmla="*/ 378356 w 5367"/>
              <a:gd name="T93" fmla="*/ 309628 h 6897"/>
              <a:gd name="T94" fmla="*/ 373938 w 5367"/>
              <a:gd name="T95" fmla="*/ 365698 h 6897"/>
              <a:gd name="T96" fmla="*/ 380013 w 5367"/>
              <a:gd name="T97" fmla="*/ 430054 h 6897"/>
              <a:gd name="T98" fmla="*/ 396584 w 5367"/>
              <a:gd name="T99" fmla="*/ 491096 h 6897"/>
              <a:gd name="T100" fmla="*/ 423372 w 5367"/>
              <a:gd name="T101" fmla="*/ 547719 h 6897"/>
              <a:gd name="T102" fmla="*/ 459551 w 5367"/>
              <a:gd name="T103" fmla="*/ 597988 h 6897"/>
              <a:gd name="T104" fmla="*/ 503186 w 5367"/>
              <a:gd name="T105" fmla="*/ 641905 h 6897"/>
              <a:gd name="T106" fmla="*/ 554278 w 5367"/>
              <a:gd name="T107" fmla="*/ 678088 h 6897"/>
              <a:gd name="T108" fmla="*/ 610894 w 5367"/>
              <a:gd name="T109" fmla="*/ 705709 h 6897"/>
              <a:gd name="T110" fmla="*/ 672756 w 5367"/>
              <a:gd name="T111" fmla="*/ 723662 h 6897"/>
              <a:gd name="T112" fmla="*/ 738209 w 5367"/>
              <a:gd name="T113" fmla="*/ 730844 h 6897"/>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5367" h="6897">
                <a:moveTo>
                  <a:pt x="2684" y="3025"/>
                </a:moveTo>
                <a:lnTo>
                  <a:pt x="2684" y="3025"/>
                </a:lnTo>
                <a:lnTo>
                  <a:pt x="2615" y="3026"/>
                </a:lnTo>
                <a:lnTo>
                  <a:pt x="2545" y="3029"/>
                </a:lnTo>
                <a:lnTo>
                  <a:pt x="2478" y="3035"/>
                </a:lnTo>
                <a:lnTo>
                  <a:pt x="2409" y="3043"/>
                </a:lnTo>
                <a:lnTo>
                  <a:pt x="2342" y="3054"/>
                </a:lnTo>
                <a:lnTo>
                  <a:pt x="2275" y="3066"/>
                </a:lnTo>
                <a:lnTo>
                  <a:pt x="2209" y="3081"/>
                </a:lnTo>
                <a:lnTo>
                  <a:pt x="2143" y="3099"/>
                </a:lnTo>
                <a:lnTo>
                  <a:pt x="2077" y="3118"/>
                </a:lnTo>
                <a:lnTo>
                  <a:pt x="2013" y="3140"/>
                </a:lnTo>
                <a:lnTo>
                  <a:pt x="1949" y="3163"/>
                </a:lnTo>
                <a:lnTo>
                  <a:pt x="1886" y="3189"/>
                </a:lnTo>
                <a:lnTo>
                  <a:pt x="1823" y="3217"/>
                </a:lnTo>
                <a:lnTo>
                  <a:pt x="1761" y="3247"/>
                </a:lnTo>
                <a:lnTo>
                  <a:pt x="1700" y="3279"/>
                </a:lnTo>
                <a:lnTo>
                  <a:pt x="1639" y="3313"/>
                </a:lnTo>
                <a:lnTo>
                  <a:pt x="1579" y="3349"/>
                </a:lnTo>
                <a:lnTo>
                  <a:pt x="1521" y="3386"/>
                </a:lnTo>
                <a:lnTo>
                  <a:pt x="1462" y="3426"/>
                </a:lnTo>
                <a:lnTo>
                  <a:pt x="1405" y="3468"/>
                </a:lnTo>
                <a:lnTo>
                  <a:pt x="1348" y="3511"/>
                </a:lnTo>
                <a:lnTo>
                  <a:pt x="1293" y="3556"/>
                </a:lnTo>
                <a:lnTo>
                  <a:pt x="1237" y="3603"/>
                </a:lnTo>
                <a:lnTo>
                  <a:pt x="1183" y="3651"/>
                </a:lnTo>
                <a:lnTo>
                  <a:pt x="1131" y="3702"/>
                </a:lnTo>
                <a:lnTo>
                  <a:pt x="1078" y="3753"/>
                </a:lnTo>
                <a:lnTo>
                  <a:pt x="1027" y="3807"/>
                </a:lnTo>
                <a:lnTo>
                  <a:pt x="976" y="3863"/>
                </a:lnTo>
                <a:lnTo>
                  <a:pt x="927" y="3920"/>
                </a:lnTo>
                <a:lnTo>
                  <a:pt x="880" y="3978"/>
                </a:lnTo>
                <a:lnTo>
                  <a:pt x="833" y="4038"/>
                </a:lnTo>
                <a:lnTo>
                  <a:pt x="786" y="4100"/>
                </a:lnTo>
                <a:lnTo>
                  <a:pt x="741" y="4163"/>
                </a:lnTo>
                <a:lnTo>
                  <a:pt x="698" y="4227"/>
                </a:lnTo>
                <a:lnTo>
                  <a:pt x="655" y="4293"/>
                </a:lnTo>
                <a:lnTo>
                  <a:pt x="613" y="4361"/>
                </a:lnTo>
                <a:lnTo>
                  <a:pt x="573" y="4429"/>
                </a:lnTo>
                <a:lnTo>
                  <a:pt x="533" y="4499"/>
                </a:lnTo>
                <a:lnTo>
                  <a:pt x="495" y="4570"/>
                </a:lnTo>
                <a:lnTo>
                  <a:pt x="458" y="4643"/>
                </a:lnTo>
                <a:lnTo>
                  <a:pt x="423" y="4717"/>
                </a:lnTo>
                <a:lnTo>
                  <a:pt x="388" y="4791"/>
                </a:lnTo>
                <a:lnTo>
                  <a:pt x="356" y="4868"/>
                </a:lnTo>
                <a:lnTo>
                  <a:pt x="324" y="4945"/>
                </a:lnTo>
                <a:lnTo>
                  <a:pt x="294" y="5024"/>
                </a:lnTo>
                <a:lnTo>
                  <a:pt x="265" y="5104"/>
                </a:lnTo>
                <a:lnTo>
                  <a:pt x="238" y="5185"/>
                </a:lnTo>
                <a:lnTo>
                  <a:pt x="211" y="5266"/>
                </a:lnTo>
                <a:lnTo>
                  <a:pt x="186" y="5349"/>
                </a:lnTo>
                <a:lnTo>
                  <a:pt x="163" y="5433"/>
                </a:lnTo>
                <a:lnTo>
                  <a:pt x="141" y="5518"/>
                </a:lnTo>
                <a:lnTo>
                  <a:pt x="121" y="5603"/>
                </a:lnTo>
                <a:lnTo>
                  <a:pt x="102" y="5690"/>
                </a:lnTo>
                <a:lnTo>
                  <a:pt x="85" y="5777"/>
                </a:lnTo>
                <a:lnTo>
                  <a:pt x="69" y="5866"/>
                </a:lnTo>
                <a:lnTo>
                  <a:pt x="54" y="5955"/>
                </a:lnTo>
                <a:lnTo>
                  <a:pt x="42" y="6045"/>
                </a:lnTo>
                <a:lnTo>
                  <a:pt x="31" y="6136"/>
                </a:lnTo>
                <a:lnTo>
                  <a:pt x="22" y="6227"/>
                </a:lnTo>
                <a:lnTo>
                  <a:pt x="14" y="6319"/>
                </a:lnTo>
                <a:lnTo>
                  <a:pt x="8" y="6413"/>
                </a:lnTo>
                <a:lnTo>
                  <a:pt x="4" y="6506"/>
                </a:lnTo>
                <a:lnTo>
                  <a:pt x="1" y="6600"/>
                </a:lnTo>
                <a:lnTo>
                  <a:pt x="0" y="6695"/>
                </a:lnTo>
                <a:lnTo>
                  <a:pt x="1" y="6796"/>
                </a:lnTo>
                <a:lnTo>
                  <a:pt x="5" y="6897"/>
                </a:lnTo>
                <a:lnTo>
                  <a:pt x="5364" y="6897"/>
                </a:lnTo>
                <a:lnTo>
                  <a:pt x="5366" y="6796"/>
                </a:lnTo>
                <a:lnTo>
                  <a:pt x="5367" y="6695"/>
                </a:lnTo>
                <a:lnTo>
                  <a:pt x="5367" y="6600"/>
                </a:lnTo>
                <a:lnTo>
                  <a:pt x="5364" y="6506"/>
                </a:lnTo>
                <a:lnTo>
                  <a:pt x="5359" y="6413"/>
                </a:lnTo>
                <a:lnTo>
                  <a:pt x="5353" y="6319"/>
                </a:lnTo>
                <a:lnTo>
                  <a:pt x="5346" y="6227"/>
                </a:lnTo>
                <a:lnTo>
                  <a:pt x="5337" y="6136"/>
                </a:lnTo>
                <a:lnTo>
                  <a:pt x="5325" y="6045"/>
                </a:lnTo>
                <a:lnTo>
                  <a:pt x="5313" y="5955"/>
                </a:lnTo>
                <a:lnTo>
                  <a:pt x="5298" y="5866"/>
                </a:lnTo>
                <a:lnTo>
                  <a:pt x="5283" y="5777"/>
                </a:lnTo>
                <a:lnTo>
                  <a:pt x="5266" y="5690"/>
                </a:lnTo>
                <a:lnTo>
                  <a:pt x="5247" y="5603"/>
                </a:lnTo>
                <a:lnTo>
                  <a:pt x="5226" y="5518"/>
                </a:lnTo>
                <a:lnTo>
                  <a:pt x="5205" y="5433"/>
                </a:lnTo>
                <a:lnTo>
                  <a:pt x="5181" y="5349"/>
                </a:lnTo>
                <a:lnTo>
                  <a:pt x="5157" y="5266"/>
                </a:lnTo>
                <a:lnTo>
                  <a:pt x="5131" y="5185"/>
                </a:lnTo>
                <a:lnTo>
                  <a:pt x="5103" y="5104"/>
                </a:lnTo>
                <a:lnTo>
                  <a:pt x="5073" y="5024"/>
                </a:lnTo>
                <a:lnTo>
                  <a:pt x="5043" y="4945"/>
                </a:lnTo>
                <a:lnTo>
                  <a:pt x="5012" y="4868"/>
                </a:lnTo>
                <a:lnTo>
                  <a:pt x="4979" y="4791"/>
                </a:lnTo>
                <a:lnTo>
                  <a:pt x="4945" y="4717"/>
                </a:lnTo>
                <a:lnTo>
                  <a:pt x="4909" y="4643"/>
                </a:lnTo>
                <a:lnTo>
                  <a:pt x="4872" y="4570"/>
                </a:lnTo>
                <a:lnTo>
                  <a:pt x="4834" y="4499"/>
                </a:lnTo>
                <a:lnTo>
                  <a:pt x="4796" y="4429"/>
                </a:lnTo>
                <a:lnTo>
                  <a:pt x="4755" y="4361"/>
                </a:lnTo>
                <a:lnTo>
                  <a:pt x="4713" y="4293"/>
                </a:lnTo>
                <a:lnTo>
                  <a:pt x="4671" y="4227"/>
                </a:lnTo>
                <a:lnTo>
                  <a:pt x="4627" y="4163"/>
                </a:lnTo>
                <a:lnTo>
                  <a:pt x="4582" y="4100"/>
                </a:lnTo>
                <a:lnTo>
                  <a:pt x="4536" y="4038"/>
                </a:lnTo>
                <a:lnTo>
                  <a:pt x="4489" y="3978"/>
                </a:lnTo>
                <a:lnTo>
                  <a:pt x="4440" y="3920"/>
                </a:lnTo>
                <a:lnTo>
                  <a:pt x="4391" y="3863"/>
                </a:lnTo>
                <a:lnTo>
                  <a:pt x="4340" y="3807"/>
                </a:lnTo>
                <a:lnTo>
                  <a:pt x="4290" y="3753"/>
                </a:lnTo>
                <a:lnTo>
                  <a:pt x="4238" y="3702"/>
                </a:lnTo>
                <a:lnTo>
                  <a:pt x="4184" y="3651"/>
                </a:lnTo>
                <a:lnTo>
                  <a:pt x="4130" y="3603"/>
                </a:lnTo>
                <a:lnTo>
                  <a:pt x="4076" y="3556"/>
                </a:lnTo>
                <a:lnTo>
                  <a:pt x="4020" y="3511"/>
                </a:lnTo>
                <a:lnTo>
                  <a:pt x="3963" y="3468"/>
                </a:lnTo>
                <a:lnTo>
                  <a:pt x="3906" y="3426"/>
                </a:lnTo>
                <a:lnTo>
                  <a:pt x="3848" y="3386"/>
                </a:lnTo>
                <a:lnTo>
                  <a:pt x="3788" y="3349"/>
                </a:lnTo>
                <a:lnTo>
                  <a:pt x="3728" y="3313"/>
                </a:lnTo>
                <a:lnTo>
                  <a:pt x="3668" y="3279"/>
                </a:lnTo>
                <a:lnTo>
                  <a:pt x="3607" y="3247"/>
                </a:lnTo>
                <a:lnTo>
                  <a:pt x="3545" y="3217"/>
                </a:lnTo>
                <a:lnTo>
                  <a:pt x="3482" y="3189"/>
                </a:lnTo>
                <a:lnTo>
                  <a:pt x="3419" y="3163"/>
                </a:lnTo>
                <a:lnTo>
                  <a:pt x="3355" y="3140"/>
                </a:lnTo>
                <a:lnTo>
                  <a:pt x="3290" y="3118"/>
                </a:lnTo>
                <a:lnTo>
                  <a:pt x="3225" y="3099"/>
                </a:lnTo>
                <a:lnTo>
                  <a:pt x="3159" y="3081"/>
                </a:lnTo>
                <a:lnTo>
                  <a:pt x="3093" y="3066"/>
                </a:lnTo>
                <a:lnTo>
                  <a:pt x="3025" y="3054"/>
                </a:lnTo>
                <a:lnTo>
                  <a:pt x="2958" y="3043"/>
                </a:lnTo>
                <a:lnTo>
                  <a:pt x="2891" y="3035"/>
                </a:lnTo>
                <a:lnTo>
                  <a:pt x="2822" y="3029"/>
                </a:lnTo>
                <a:lnTo>
                  <a:pt x="2753" y="3026"/>
                </a:lnTo>
                <a:lnTo>
                  <a:pt x="2684" y="3025"/>
                </a:lnTo>
                <a:close/>
                <a:moveTo>
                  <a:pt x="2708" y="2647"/>
                </a:moveTo>
                <a:lnTo>
                  <a:pt x="2708" y="2647"/>
                </a:lnTo>
                <a:lnTo>
                  <a:pt x="2743" y="2646"/>
                </a:lnTo>
                <a:lnTo>
                  <a:pt x="2778" y="2645"/>
                </a:lnTo>
                <a:lnTo>
                  <a:pt x="2813" y="2643"/>
                </a:lnTo>
                <a:lnTo>
                  <a:pt x="2847" y="2640"/>
                </a:lnTo>
                <a:lnTo>
                  <a:pt x="2882" y="2636"/>
                </a:lnTo>
                <a:lnTo>
                  <a:pt x="2915" y="2631"/>
                </a:lnTo>
                <a:lnTo>
                  <a:pt x="2949" y="2626"/>
                </a:lnTo>
                <a:lnTo>
                  <a:pt x="2982" y="2620"/>
                </a:lnTo>
                <a:lnTo>
                  <a:pt x="3014" y="2613"/>
                </a:lnTo>
                <a:lnTo>
                  <a:pt x="3047" y="2605"/>
                </a:lnTo>
                <a:lnTo>
                  <a:pt x="3079" y="2596"/>
                </a:lnTo>
                <a:lnTo>
                  <a:pt x="3112" y="2587"/>
                </a:lnTo>
                <a:lnTo>
                  <a:pt x="3144" y="2577"/>
                </a:lnTo>
                <a:lnTo>
                  <a:pt x="3175" y="2566"/>
                </a:lnTo>
                <a:lnTo>
                  <a:pt x="3205" y="2555"/>
                </a:lnTo>
                <a:lnTo>
                  <a:pt x="3236" y="2542"/>
                </a:lnTo>
                <a:lnTo>
                  <a:pt x="3266" y="2530"/>
                </a:lnTo>
                <a:lnTo>
                  <a:pt x="3297" y="2517"/>
                </a:lnTo>
                <a:lnTo>
                  <a:pt x="3326" y="2502"/>
                </a:lnTo>
                <a:lnTo>
                  <a:pt x="3355" y="2487"/>
                </a:lnTo>
                <a:lnTo>
                  <a:pt x="3383" y="2472"/>
                </a:lnTo>
                <a:lnTo>
                  <a:pt x="3411" y="2455"/>
                </a:lnTo>
                <a:lnTo>
                  <a:pt x="3439" y="2438"/>
                </a:lnTo>
                <a:lnTo>
                  <a:pt x="3466" y="2421"/>
                </a:lnTo>
                <a:lnTo>
                  <a:pt x="3493" y="2403"/>
                </a:lnTo>
                <a:lnTo>
                  <a:pt x="3519" y="2384"/>
                </a:lnTo>
                <a:lnTo>
                  <a:pt x="3545" y="2365"/>
                </a:lnTo>
                <a:lnTo>
                  <a:pt x="3571" y="2345"/>
                </a:lnTo>
                <a:lnTo>
                  <a:pt x="3596" y="2324"/>
                </a:lnTo>
                <a:lnTo>
                  <a:pt x="3619" y="2303"/>
                </a:lnTo>
                <a:lnTo>
                  <a:pt x="3643" y="2282"/>
                </a:lnTo>
                <a:lnTo>
                  <a:pt x="3667" y="2259"/>
                </a:lnTo>
                <a:lnTo>
                  <a:pt x="3689" y="2237"/>
                </a:lnTo>
                <a:lnTo>
                  <a:pt x="3711" y="2213"/>
                </a:lnTo>
                <a:lnTo>
                  <a:pt x="3733" y="2189"/>
                </a:lnTo>
                <a:lnTo>
                  <a:pt x="3754" y="2165"/>
                </a:lnTo>
                <a:lnTo>
                  <a:pt x="3774" y="2140"/>
                </a:lnTo>
                <a:lnTo>
                  <a:pt x="3795" y="2115"/>
                </a:lnTo>
                <a:lnTo>
                  <a:pt x="3814" y="2089"/>
                </a:lnTo>
                <a:lnTo>
                  <a:pt x="3832" y="2063"/>
                </a:lnTo>
                <a:lnTo>
                  <a:pt x="3850" y="2036"/>
                </a:lnTo>
                <a:lnTo>
                  <a:pt x="3868" y="2010"/>
                </a:lnTo>
                <a:lnTo>
                  <a:pt x="3884" y="1983"/>
                </a:lnTo>
                <a:lnTo>
                  <a:pt x="3900" y="1954"/>
                </a:lnTo>
                <a:lnTo>
                  <a:pt x="3915" y="1925"/>
                </a:lnTo>
                <a:lnTo>
                  <a:pt x="3930" y="1897"/>
                </a:lnTo>
                <a:lnTo>
                  <a:pt x="3944" y="1868"/>
                </a:lnTo>
                <a:lnTo>
                  <a:pt x="3957" y="1839"/>
                </a:lnTo>
                <a:lnTo>
                  <a:pt x="3970" y="1808"/>
                </a:lnTo>
                <a:lnTo>
                  <a:pt x="3981" y="1778"/>
                </a:lnTo>
                <a:lnTo>
                  <a:pt x="3993" y="1748"/>
                </a:lnTo>
                <a:lnTo>
                  <a:pt x="4003" y="1717"/>
                </a:lnTo>
                <a:lnTo>
                  <a:pt x="4012" y="1686"/>
                </a:lnTo>
                <a:lnTo>
                  <a:pt x="4021" y="1654"/>
                </a:lnTo>
                <a:lnTo>
                  <a:pt x="4029" y="1622"/>
                </a:lnTo>
                <a:lnTo>
                  <a:pt x="4036" y="1590"/>
                </a:lnTo>
                <a:lnTo>
                  <a:pt x="4042" y="1557"/>
                </a:lnTo>
                <a:lnTo>
                  <a:pt x="4048" y="1525"/>
                </a:lnTo>
                <a:lnTo>
                  <a:pt x="4052" y="1492"/>
                </a:lnTo>
                <a:lnTo>
                  <a:pt x="4057" y="1459"/>
                </a:lnTo>
                <a:lnTo>
                  <a:pt x="4060" y="1425"/>
                </a:lnTo>
                <a:lnTo>
                  <a:pt x="4062" y="1391"/>
                </a:lnTo>
                <a:lnTo>
                  <a:pt x="4063" y="1357"/>
                </a:lnTo>
                <a:lnTo>
                  <a:pt x="4063" y="1324"/>
                </a:lnTo>
                <a:lnTo>
                  <a:pt x="4063" y="1289"/>
                </a:lnTo>
                <a:lnTo>
                  <a:pt x="4062" y="1255"/>
                </a:lnTo>
                <a:lnTo>
                  <a:pt x="4060" y="1221"/>
                </a:lnTo>
                <a:lnTo>
                  <a:pt x="4057" y="1188"/>
                </a:lnTo>
                <a:lnTo>
                  <a:pt x="4052" y="1155"/>
                </a:lnTo>
                <a:lnTo>
                  <a:pt x="4048" y="1121"/>
                </a:lnTo>
                <a:lnTo>
                  <a:pt x="4042" y="1089"/>
                </a:lnTo>
                <a:lnTo>
                  <a:pt x="4036" y="1057"/>
                </a:lnTo>
                <a:lnTo>
                  <a:pt x="4029" y="1025"/>
                </a:lnTo>
                <a:lnTo>
                  <a:pt x="4021" y="993"/>
                </a:lnTo>
                <a:lnTo>
                  <a:pt x="4012" y="962"/>
                </a:lnTo>
                <a:lnTo>
                  <a:pt x="4003" y="930"/>
                </a:lnTo>
                <a:lnTo>
                  <a:pt x="3993" y="899"/>
                </a:lnTo>
                <a:lnTo>
                  <a:pt x="3981" y="868"/>
                </a:lnTo>
                <a:lnTo>
                  <a:pt x="3970" y="838"/>
                </a:lnTo>
                <a:lnTo>
                  <a:pt x="3957" y="809"/>
                </a:lnTo>
                <a:lnTo>
                  <a:pt x="3944" y="778"/>
                </a:lnTo>
                <a:lnTo>
                  <a:pt x="3930" y="750"/>
                </a:lnTo>
                <a:lnTo>
                  <a:pt x="3915" y="721"/>
                </a:lnTo>
                <a:lnTo>
                  <a:pt x="3900" y="693"/>
                </a:lnTo>
                <a:lnTo>
                  <a:pt x="3884" y="665"/>
                </a:lnTo>
                <a:lnTo>
                  <a:pt x="3868" y="638"/>
                </a:lnTo>
                <a:lnTo>
                  <a:pt x="3850" y="610"/>
                </a:lnTo>
                <a:lnTo>
                  <a:pt x="3832" y="584"/>
                </a:lnTo>
                <a:lnTo>
                  <a:pt x="3814" y="557"/>
                </a:lnTo>
                <a:lnTo>
                  <a:pt x="3795" y="532"/>
                </a:lnTo>
                <a:lnTo>
                  <a:pt x="3774" y="506"/>
                </a:lnTo>
                <a:lnTo>
                  <a:pt x="3754" y="481"/>
                </a:lnTo>
                <a:lnTo>
                  <a:pt x="3733" y="458"/>
                </a:lnTo>
                <a:lnTo>
                  <a:pt x="3711" y="433"/>
                </a:lnTo>
                <a:lnTo>
                  <a:pt x="3689" y="411"/>
                </a:lnTo>
                <a:lnTo>
                  <a:pt x="3667" y="388"/>
                </a:lnTo>
                <a:lnTo>
                  <a:pt x="3643" y="366"/>
                </a:lnTo>
                <a:lnTo>
                  <a:pt x="3619" y="344"/>
                </a:lnTo>
                <a:lnTo>
                  <a:pt x="3596" y="323"/>
                </a:lnTo>
                <a:lnTo>
                  <a:pt x="3571" y="303"/>
                </a:lnTo>
                <a:lnTo>
                  <a:pt x="3545" y="282"/>
                </a:lnTo>
                <a:lnTo>
                  <a:pt x="3519" y="263"/>
                </a:lnTo>
                <a:lnTo>
                  <a:pt x="3493" y="244"/>
                </a:lnTo>
                <a:lnTo>
                  <a:pt x="3466" y="226"/>
                </a:lnTo>
                <a:lnTo>
                  <a:pt x="3439" y="208"/>
                </a:lnTo>
                <a:lnTo>
                  <a:pt x="3411" y="191"/>
                </a:lnTo>
                <a:lnTo>
                  <a:pt x="3383" y="176"/>
                </a:lnTo>
                <a:lnTo>
                  <a:pt x="3355" y="160"/>
                </a:lnTo>
                <a:lnTo>
                  <a:pt x="3326" y="145"/>
                </a:lnTo>
                <a:lnTo>
                  <a:pt x="3297" y="131"/>
                </a:lnTo>
                <a:lnTo>
                  <a:pt x="3266" y="117"/>
                </a:lnTo>
                <a:lnTo>
                  <a:pt x="3236" y="104"/>
                </a:lnTo>
                <a:lnTo>
                  <a:pt x="3205" y="92"/>
                </a:lnTo>
                <a:lnTo>
                  <a:pt x="3175" y="80"/>
                </a:lnTo>
                <a:lnTo>
                  <a:pt x="3144" y="70"/>
                </a:lnTo>
                <a:lnTo>
                  <a:pt x="3112" y="60"/>
                </a:lnTo>
                <a:lnTo>
                  <a:pt x="3079" y="51"/>
                </a:lnTo>
                <a:lnTo>
                  <a:pt x="3047" y="42"/>
                </a:lnTo>
                <a:lnTo>
                  <a:pt x="3014" y="34"/>
                </a:lnTo>
                <a:lnTo>
                  <a:pt x="2982" y="27"/>
                </a:lnTo>
                <a:lnTo>
                  <a:pt x="2949" y="20"/>
                </a:lnTo>
                <a:lnTo>
                  <a:pt x="2915" y="15"/>
                </a:lnTo>
                <a:lnTo>
                  <a:pt x="2882" y="10"/>
                </a:lnTo>
                <a:lnTo>
                  <a:pt x="2847" y="7"/>
                </a:lnTo>
                <a:lnTo>
                  <a:pt x="2813" y="4"/>
                </a:lnTo>
                <a:lnTo>
                  <a:pt x="2778" y="1"/>
                </a:lnTo>
                <a:lnTo>
                  <a:pt x="2743" y="0"/>
                </a:lnTo>
                <a:lnTo>
                  <a:pt x="2708" y="0"/>
                </a:lnTo>
                <a:lnTo>
                  <a:pt x="2673" y="0"/>
                </a:lnTo>
                <a:lnTo>
                  <a:pt x="2639" y="1"/>
                </a:lnTo>
                <a:lnTo>
                  <a:pt x="2605" y="4"/>
                </a:lnTo>
                <a:lnTo>
                  <a:pt x="2570" y="7"/>
                </a:lnTo>
                <a:lnTo>
                  <a:pt x="2536" y="10"/>
                </a:lnTo>
                <a:lnTo>
                  <a:pt x="2503" y="15"/>
                </a:lnTo>
                <a:lnTo>
                  <a:pt x="2469" y="20"/>
                </a:lnTo>
                <a:lnTo>
                  <a:pt x="2436" y="27"/>
                </a:lnTo>
                <a:lnTo>
                  <a:pt x="2402" y="34"/>
                </a:lnTo>
                <a:lnTo>
                  <a:pt x="2370" y="42"/>
                </a:lnTo>
                <a:lnTo>
                  <a:pt x="2338" y="51"/>
                </a:lnTo>
                <a:lnTo>
                  <a:pt x="2306" y="60"/>
                </a:lnTo>
                <a:lnTo>
                  <a:pt x="2274" y="70"/>
                </a:lnTo>
                <a:lnTo>
                  <a:pt x="2243" y="80"/>
                </a:lnTo>
                <a:lnTo>
                  <a:pt x="2212" y="92"/>
                </a:lnTo>
                <a:lnTo>
                  <a:pt x="2181" y="104"/>
                </a:lnTo>
                <a:lnTo>
                  <a:pt x="2152" y="117"/>
                </a:lnTo>
                <a:lnTo>
                  <a:pt x="2121" y="131"/>
                </a:lnTo>
                <a:lnTo>
                  <a:pt x="2092" y="145"/>
                </a:lnTo>
                <a:lnTo>
                  <a:pt x="2063" y="160"/>
                </a:lnTo>
                <a:lnTo>
                  <a:pt x="2035" y="176"/>
                </a:lnTo>
                <a:lnTo>
                  <a:pt x="2007" y="191"/>
                </a:lnTo>
                <a:lnTo>
                  <a:pt x="1979" y="208"/>
                </a:lnTo>
                <a:lnTo>
                  <a:pt x="1952" y="226"/>
                </a:lnTo>
                <a:lnTo>
                  <a:pt x="1925" y="244"/>
                </a:lnTo>
                <a:lnTo>
                  <a:pt x="1899" y="263"/>
                </a:lnTo>
                <a:lnTo>
                  <a:pt x="1873" y="282"/>
                </a:lnTo>
                <a:lnTo>
                  <a:pt x="1847" y="303"/>
                </a:lnTo>
                <a:lnTo>
                  <a:pt x="1822" y="323"/>
                </a:lnTo>
                <a:lnTo>
                  <a:pt x="1797" y="344"/>
                </a:lnTo>
                <a:lnTo>
                  <a:pt x="1774" y="366"/>
                </a:lnTo>
                <a:lnTo>
                  <a:pt x="1751" y="388"/>
                </a:lnTo>
                <a:lnTo>
                  <a:pt x="1728" y="411"/>
                </a:lnTo>
                <a:lnTo>
                  <a:pt x="1706" y="433"/>
                </a:lnTo>
                <a:lnTo>
                  <a:pt x="1685" y="458"/>
                </a:lnTo>
                <a:lnTo>
                  <a:pt x="1664" y="481"/>
                </a:lnTo>
                <a:lnTo>
                  <a:pt x="1643" y="506"/>
                </a:lnTo>
                <a:lnTo>
                  <a:pt x="1623" y="532"/>
                </a:lnTo>
                <a:lnTo>
                  <a:pt x="1604" y="557"/>
                </a:lnTo>
                <a:lnTo>
                  <a:pt x="1586" y="584"/>
                </a:lnTo>
                <a:lnTo>
                  <a:pt x="1568" y="610"/>
                </a:lnTo>
                <a:lnTo>
                  <a:pt x="1550" y="638"/>
                </a:lnTo>
                <a:lnTo>
                  <a:pt x="1533" y="665"/>
                </a:lnTo>
                <a:lnTo>
                  <a:pt x="1517" y="693"/>
                </a:lnTo>
                <a:lnTo>
                  <a:pt x="1503" y="721"/>
                </a:lnTo>
                <a:lnTo>
                  <a:pt x="1488" y="750"/>
                </a:lnTo>
                <a:lnTo>
                  <a:pt x="1474" y="778"/>
                </a:lnTo>
                <a:lnTo>
                  <a:pt x="1461" y="809"/>
                </a:lnTo>
                <a:lnTo>
                  <a:pt x="1448" y="838"/>
                </a:lnTo>
                <a:lnTo>
                  <a:pt x="1436" y="868"/>
                </a:lnTo>
                <a:lnTo>
                  <a:pt x="1425" y="899"/>
                </a:lnTo>
                <a:lnTo>
                  <a:pt x="1415" y="930"/>
                </a:lnTo>
                <a:lnTo>
                  <a:pt x="1406" y="962"/>
                </a:lnTo>
                <a:lnTo>
                  <a:pt x="1397" y="993"/>
                </a:lnTo>
                <a:lnTo>
                  <a:pt x="1389" y="1025"/>
                </a:lnTo>
                <a:lnTo>
                  <a:pt x="1381" y="1057"/>
                </a:lnTo>
                <a:lnTo>
                  <a:pt x="1376" y="1089"/>
                </a:lnTo>
                <a:lnTo>
                  <a:pt x="1370" y="1121"/>
                </a:lnTo>
                <a:lnTo>
                  <a:pt x="1366" y="1155"/>
                </a:lnTo>
                <a:lnTo>
                  <a:pt x="1361" y="1188"/>
                </a:lnTo>
                <a:lnTo>
                  <a:pt x="1358" y="1221"/>
                </a:lnTo>
                <a:lnTo>
                  <a:pt x="1355" y="1255"/>
                </a:lnTo>
                <a:lnTo>
                  <a:pt x="1354" y="1289"/>
                </a:lnTo>
                <a:lnTo>
                  <a:pt x="1354" y="1324"/>
                </a:lnTo>
                <a:lnTo>
                  <a:pt x="1354" y="1357"/>
                </a:lnTo>
                <a:lnTo>
                  <a:pt x="1355" y="1391"/>
                </a:lnTo>
                <a:lnTo>
                  <a:pt x="1358" y="1425"/>
                </a:lnTo>
                <a:lnTo>
                  <a:pt x="1361" y="1459"/>
                </a:lnTo>
                <a:lnTo>
                  <a:pt x="1366" y="1492"/>
                </a:lnTo>
                <a:lnTo>
                  <a:pt x="1370" y="1525"/>
                </a:lnTo>
                <a:lnTo>
                  <a:pt x="1376" y="1557"/>
                </a:lnTo>
                <a:lnTo>
                  <a:pt x="1381" y="1590"/>
                </a:lnTo>
                <a:lnTo>
                  <a:pt x="1389" y="1622"/>
                </a:lnTo>
                <a:lnTo>
                  <a:pt x="1397" y="1654"/>
                </a:lnTo>
                <a:lnTo>
                  <a:pt x="1406" y="1686"/>
                </a:lnTo>
                <a:lnTo>
                  <a:pt x="1415" y="1717"/>
                </a:lnTo>
                <a:lnTo>
                  <a:pt x="1425" y="1748"/>
                </a:lnTo>
                <a:lnTo>
                  <a:pt x="1436" y="1778"/>
                </a:lnTo>
                <a:lnTo>
                  <a:pt x="1448" y="1808"/>
                </a:lnTo>
                <a:lnTo>
                  <a:pt x="1461" y="1839"/>
                </a:lnTo>
                <a:lnTo>
                  <a:pt x="1474" y="1868"/>
                </a:lnTo>
                <a:lnTo>
                  <a:pt x="1488" y="1897"/>
                </a:lnTo>
                <a:lnTo>
                  <a:pt x="1503" y="1925"/>
                </a:lnTo>
                <a:lnTo>
                  <a:pt x="1517" y="1954"/>
                </a:lnTo>
                <a:lnTo>
                  <a:pt x="1533" y="1983"/>
                </a:lnTo>
                <a:lnTo>
                  <a:pt x="1550" y="2010"/>
                </a:lnTo>
                <a:lnTo>
                  <a:pt x="1568" y="2036"/>
                </a:lnTo>
                <a:lnTo>
                  <a:pt x="1586" y="2063"/>
                </a:lnTo>
                <a:lnTo>
                  <a:pt x="1604" y="2089"/>
                </a:lnTo>
                <a:lnTo>
                  <a:pt x="1623" y="2115"/>
                </a:lnTo>
                <a:lnTo>
                  <a:pt x="1643" y="2140"/>
                </a:lnTo>
                <a:lnTo>
                  <a:pt x="1664" y="2165"/>
                </a:lnTo>
                <a:lnTo>
                  <a:pt x="1685" y="2189"/>
                </a:lnTo>
                <a:lnTo>
                  <a:pt x="1706" y="2213"/>
                </a:lnTo>
                <a:lnTo>
                  <a:pt x="1728" y="2237"/>
                </a:lnTo>
                <a:lnTo>
                  <a:pt x="1751" y="2259"/>
                </a:lnTo>
                <a:lnTo>
                  <a:pt x="1774" y="2282"/>
                </a:lnTo>
                <a:lnTo>
                  <a:pt x="1797" y="2303"/>
                </a:lnTo>
                <a:lnTo>
                  <a:pt x="1822" y="2324"/>
                </a:lnTo>
                <a:lnTo>
                  <a:pt x="1847" y="2345"/>
                </a:lnTo>
                <a:lnTo>
                  <a:pt x="1873" y="2365"/>
                </a:lnTo>
                <a:lnTo>
                  <a:pt x="1899" y="2384"/>
                </a:lnTo>
                <a:lnTo>
                  <a:pt x="1925" y="2403"/>
                </a:lnTo>
                <a:lnTo>
                  <a:pt x="1952" y="2421"/>
                </a:lnTo>
                <a:lnTo>
                  <a:pt x="1979" y="2438"/>
                </a:lnTo>
                <a:lnTo>
                  <a:pt x="2007" y="2455"/>
                </a:lnTo>
                <a:lnTo>
                  <a:pt x="2035" y="2472"/>
                </a:lnTo>
                <a:lnTo>
                  <a:pt x="2063" y="2487"/>
                </a:lnTo>
                <a:lnTo>
                  <a:pt x="2092" y="2502"/>
                </a:lnTo>
                <a:lnTo>
                  <a:pt x="2121" y="2517"/>
                </a:lnTo>
                <a:lnTo>
                  <a:pt x="2152" y="2530"/>
                </a:lnTo>
                <a:lnTo>
                  <a:pt x="2181" y="2542"/>
                </a:lnTo>
                <a:lnTo>
                  <a:pt x="2212" y="2555"/>
                </a:lnTo>
                <a:lnTo>
                  <a:pt x="2243" y="2566"/>
                </a:lnTo>
                <a:lnTo>
                  <a:pt x="2274" y="2577"/>
                </a:lnTo>
                <a:lnTo>
                  <a:pt x="2306" y="2587"/>
                </a:lnTo>
                <a:lnTo>
                  <a:pt x="2338" y="2596"/>
                </a:lnTo>
                <a:lnTo>
                  <a:pt x="2370" y="2605"/>
                </a:lnTo>
                <a:lnTo>
                  <a:pt x="2402" y="2613"/>
                </a:lnTo>
                <a:lnTo>
                  <a:pt x="2436" y="2620"/>
                </a:lnTo>
                <a:lnTo>
                  <a:pt x="2469" y="2626"/>
                </a:lnTo>
                <a:lnTo>
                  <a:pt x="2503" y="2631"/>
                </a:lnTo>
                <a:lnTo>
                  <a:pt x="2536" y="2636"/>
                </a:lnTo>
                <a:lnTo>
                  <a:pt x="2570" y="2640"/>
                </a:lnTo>
                <a:lnTo>
                  <a:pt x="2605" y="2643"/>
                </a:lnTo>
                <a:lnTo>
                  <a:pt x="2639" y="2645"/>
                </a:lnTo>
                <a:lnTo>
                  <a:pt x="2673" y="2646"/>
                </a:lnTo>
                <a:lnTo>
                  <a:pt x="2708" y="2647"/>
                </a:lnTo>
                <a:close/>
              </a:path>
            </a:pathLst>
          </a:custGeom>
          <a:solidFill>
            <a:schemeClr val="accent1"/>
          </a:solidFill>
          <a:ln>
            <a:noFill/>
          </a:ln>
        </p:spPr>
        <p:txBody>
          <a:bodyPr anchor="ctr">
            <a:scene3d>
              <a:camera prst="orthographicFront"/>
              <a:lightRig rig="threePt" dir="t"/>
            </a:scene3d>
            <a:sp3d>
              <a:contourClr>
                <a:srgbClr val="FFFFFF"/>
              </a:contourClr>
            </a:sp3d>
          </a:bodyPr>
          <a:lstStyle>
            <a:defPPr>
              <a:defRPr lang="zh-CN"/>
            </a:defPPr>
            <a:lvl1pPr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algn="ctr">
              <a:buFontTx/>
              <a:buNone/>
              <a:defRPr/>
            </a:pPr>
            <a:endParaRPr lang="zh-CN" altLang="en-US">
              <a:solidFill>
                <a:srgbClr val="FFFFFF"/>
              </a:solidFill>
              <a:latin typeface="微软雅黑" panose="020B0503020204020204" pitchFamily="34" charset="-122"/>
              <a:ea typeface="微软雅黑" panose="020B0503020204020204" pitchFamily="34" charset="-122"/>
            </a:endParaRPr>
          </a:p>
        </p:txBody>
      </p:sp>
      <p:sp>
        <p:nvSpPr>
          <p:cNvPr id="35" name=" 9"/>
          <p:cNvSpPr/>
          <p:nvPr/>
        </p:nvSpPr>
        <p:spPr bwMode="auto">
          <a:xfrm>
            <a:off x="4623277" y="1124110"/>
            <a:ext cx="593725" cy="865187"/>
          </a:xfrm>
          <a:custGeom>
            <a:avLst/>
            <a:gdLst>
              <a:gd name="T0" fmla="*/ 1052180 w 1822450"/>
              <a:gd name="T1" fmla="*/ 1891814 h 1912938"/>
              <a:gd name="T2" fmla="*/ 834486 w 1822450"/>
              <a:gd name="T3" fmla="*/ 1843067 h 1912938"/>
              <a:gd name="T4" fmla="*/ 702457 w 1822450"/>
              <a:gd name="T5" fmla="*/ 1904601 h 1912938"/>
              <a:gd name="T6" fmla="*/ 1654740 w 1822450"/>
              <a:gd name="T7" fmla="*/ 1644404 h 1912938"/>
              <a:gd name="T8" fmla="*/ 1553494 w 1822450"/>
              <a:gd name="T9" fmla="*/ 1640423 h 1912938"/>
              <a:gd name="T10" fmla="*/ 1385313 w 1822450"/>
              <a:gd name="T11" fmla="*/ 1639229 h 1912938"/>
              <a:gd name="T12" fmla="*/ 1338497 w 1822450"/>
              <a:gd name="T13" fmla="*/ 1607788 h 1912938"/>
              <a:gd name="T14" fmla="*/ 436229 w 1822450"/>
              <a:gd name="T15" fmla="*/ 1649976 h 1912938"/>
              <a:gd name="T16" fmla="*/ 265376 w 1822450"/>
              <a:gd name="T17" fmla="*/ 1639229 h 1912938"/>
              <a:gd name="T18" fmla="*/ 148309 w 1822450"/>
              <a:gd name="T19" fmla="*/ 1649577 h 1912938"/>
              <a:gd name="T20" fmla="*/ 624432 w 1822450"/>
              <a:gd name="T21" fmla="*/ 1289910 h 1912938"/>
              <a:gd name="T22" fmla="*/ 583933 w 1822450"/>
              <a:gd name="T23" fmla="*/ 1302672 h 1912938"/>
              <a:gd name="T24" fmla="*/ 1245239 w 1822450"/>
              <a:gd name="T25" fmla="*/ 1301091 h 1912938"/>
              <a:gd name="T26" fmla="*/ 1203152 w 1822450"/>
              <a:gd name="T27" fmla="*/ 1281551 h 1912938"/>
              <a:gd name="T28" fmla="*/ 110393 w 1822450"/>
              <a:gd name="T29" fmla="*/ 1147347 h 1912938"/>
              <a:gd name="T30" fmla="*/ 86508 w 1822450"/>
              <a:gd name="T31" fmla="*/ 1182918 h 1912938"/>
              <a:gd name="T32" fmla="*/ 1760008 w 1822450"/>
              <a:gd name="T33" fmla="*/ 1169884 h 1912938"/>
              <a:gd name="T34" fmla="*/ 1709636 w 1822450"/>
              <a:gd name="T35" fmla="*/ 1166651 h 1912938"/>
              <a:gd name="T36" fmla="*/ 366123 w 1822450"/>
              <a:gd name="T37" fmla="*/ 583339 h 1912938"/>
              <a:gd name="T38" fmla="*/ 468306 w 1822450"/>
              <a:gd name="T39" fmla="*/ 1328065 h 1912938"/>
              <a:gd name="T40" fmla="*/ 96264 w 1822450"/>
              <a:gd name="T41" fmla="*/ 768237 h 1912938"/>
              <a:gd name="T42" fmla="*/ 1183 w 1822450"/>
              <a:gd name="T43" fmla="*/ 654059 h 1912938"/>
              <a:gd name="T44" fmla="*/ 1654601 w 1822450"/>
              <a:gd name="T45" fmla="*/ 539486 h 1912938"/>
              <a:gd name="T46" fmla="*/ 1777799 w 1822450"/>
              <a:gd name="T47" fmla="*/ 1076207 h 1912938"/>
              <a:gd name="T48" fmla="*/ 1669211 w 1822450"/>
              <a:gd name="T49" fmla="*/ 1082926 h 1912938"/>
              <a:gd name="T50" fmla="*/ 1379381 w 1822450"/>
              <a:gd name="T51" fmla="*/ 1258406 h 1912938"/>
              <a:gd name="T52" fmla="*/ 1596951 w 1822450"/>
              <a:gd name="T53" fmla="*/ 534744 h 1912938"/>
              <a:gd name="T54" fmla="*/ 1341509 w 1822450"/>
              <a:gd name="T55" fmla="*/ 631970 h 1912938"/>
              <a:gd name="T56" fmla="*/ 1211058 w 1822450"/>
              <a:gd name="T57" fmla="*/ 878592 h 1912938"/>
              <a:gd name="T58" fmla="*/ 913390 w 1822450"/>
              <a:gd name="T59" fmla="*/ 1388436 h 1912938"/>
              <a:gd name="T60" fmla="*/ 620862 w 1822450"/>
              <a:gd name="T61" fmla="*/ 1012575 h 1912938"/>
              <a:gd name="T62" fmla="*/ 490410 w 1822450"/>
              <a:gd name="T63" fmla="*/ 658450 h 1912938"/>
              <a:gd name="T64" fmla="*/ 791239 w 1822450"/>
              <a:gd name="T65" fmla="*/ 477436 h 1912938"/>
              <a:gd name="T66" fmla="*/ 930565 w 1822450"/>
              <a:gd name="T67" fmla="*/ 340686 h 1912938"/>
              <a:gd name="T68" fmla="*/ 1525019 w 1822450"/>
              <a:gd name="T69" fmla="*/ 348987 h 1912938"/>
              <a:gd name="T70" fmla="*/ 1543211 w 1822450"/>
              <a:gd name="T71" fmla="*/ 320925 h 1912938"/>
              <a:gd name="T72" fmla="*/ 361253 w 1822450"/>
              <a:gd name="T73" fmla="*/ 309859 h 1912938"/>
              <a:gd name="T74" fmla="*/ 388900 w 1822450"/>
              <a:gd name="T75" fmla="*/ 340686 h 1912938"/>
              <a:gd name="T76" fmla="*/ 1589483 w 1822450"/>
              <a:gd name="T77" fmla="*/ 183386 h 1912938"/>
              <a:gd name="T78" fmla="*/ 1537279 w 1822450"/>
              <a:gd name="T79" fmla="*/ 257688 h 1912938"/>
              <a:gd name="T80" fmla="*/ 1630219 w 1822450"/>
              <a:gd name="T81" fmla="*/ 376257 h 1912938"/>
              <a:gd name="T82" fmla="*/ 1556658 w 1822450"/>
              <a:gd name="T83" fmla="*/ 503916 h 1912938"/>
              <a:gd name="T84" fmla="*/ 1370381 w 1822450"/>
              <a:gd name="T85" fmla="*/ 446213 h 1912938"/>
              <a:gd name="T86" fmla="*/ 1339928 w 1822450"/>
              <a:gd name="T87" fmla="*/ 311439 h 1912938"/>
              <a:gd name="T88" fmla="*/ 1371963 w 1822450"/>
              <a:gd name="T89" fmla="*/ 194056 h 1912938"/>
              <a:gd name="T90" fmla="*/ 478954 w 1822450"/>
              <a:gd name="T91" fmla="*/ 223304 h 1912938"/>
              <a:gd name="T92" fmla="*/ 457626 w 1822450"/>
              <a:gd name="T93" fmla="*/ 275474 h 1912938"/>
              <a:gd name="T94" fmla="*/ 476585 w 1822450"/>
              <a:gd name="T95" fmla="*/ 405900 h 1912938"/>
              <a:gd name="T96" fmla="*/ 374682 w 1822450"/>
              <a:gd name="T97" fmla="*/ 531187 h 1912938"/>
              <a:gd name="T98" fmla="*/ 206423 w 1822450"/>
              <a:gd name="T99" fmla="*/ 401156 h 1912938"/>
              <a:gd name="T100" fmla="*/ 203659 w 1822450"/>
              <a:gd name="T101" fmla="*/ 280612 h 1912938"/>
              <a:gd name="T102" fmla="*/ 318991 w 1822450"/>
              <a:gd name="T103" fmla="*/ 160462 h 1912938"/>
              <a:gd name="T104" fmla="*/ 951483 w 1822450"/>
              <a:gd name="T105" fmla="*/ 193267 h 1912938"/>
              <a:gd name="T106" fmla="*/ 978320 w 1822450"/>
              <a:gd name="T107" fmla="*/ 240299 h 1912938"/>
              <a:gd name="T108" fmla="*/ 1028839 w 1822450"/>
              <a:gd name="T109" fmla="*/ 19762 h 1912938"/>
              <a:gd name="T110" fmla="*/ 985031 w 1822450"/>
              <a:gd name="T111" fmla="*/ 122916 h 1912938"/>
              <a:gd name="T112" fmla="*/ 1097906 w 1822450"/>
              <a:gd name="T113" fmla="*/ 194847 h 1912938"/>
              <a:gd name="T114" fmla="*/ 1067122 w 1822450"/>
              <a:gd name="T115" fmla="*/ 354520 h 1912938"/>
              <a:gd name="T116" fmla="*/ 893862 w 1822450"/>
              <a:gd name="T117" fmla="*/ 476646 h 1912938"/>
              <a:gd name="T118" fmla="*/ 745465 w 1822450"/>
              <a:gd name="T119" fmla="*/ 315392 h 1912938"/>
              <a:gd name="T120" fmla="*/ 746649 w 1822450"/>
              <a:gd name="T121" fmla="*/ 154929 h 1912938"/>
              <a:gd name="T122" fmla="*/ 892678 w 1822450"/>
              <a:gd name="T123" fmla="*/ 3162 h 1912938"/>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1822450" h="1912938">
                <a:moveTo>
                  <a:pt x="987425" y="1839913"/>
                </a:moveTo>
                <a:lnTo>
                  <a:pt x="1085699" y="1839913"/>
                </a:lnTo>
                <a:lnTo>
                  <a:pt x="1094850" y="1845932"/>
                </a:lnTo>
                <a:lnTo>
                  <a:pt x="1104399" y="1852753"/>
                </a:lnTo>
                <a:lnTo>
                  <a:pt x="1115141" y="1860778"/>
                </a:lnTo>
                <a:lnTo>
                  <a:pt x="1126282" y="1870407"/>
                </a:lnTo>
                <a:lnTo>
                  <a:pt x="1131454" y="1874821"/>
                </a:lnTo>
                <a:lnTo>
                  <a:pt x="1135831" y="1879636"/>
                </a:lnTo>
                <a:lnTo>
                  <a:pt x="1139809" y="1884450"/>
                </a:lnTo>
                <a:lnTo>
                  <a:pt x="1142594" y="1888864"/>
                </a:lnTo>
                <a:lnTo>
                  <a:pt x="1144982" y="1893679"/>
                </a:lnTo>
                <a:lnTo>
                  <a:pt x="1145777" y="1895685"/>
                </a:lnTo>
                <a:lnTo>
                  <a:pt x="1146175" y="1897691"/>
                </a:lnTo>
                <a:lnTo>
                  <a:pt x="1145777" y="1900500"/>
                </a:lnTo>
                <a:lnTo>
                  <a:pt x="1144982" y="1902907"/>
                </a:lnTo>
                <a:lnTo>
                  <a:pt x="1142992" y="1905315"/>
                </a:lnTo>
                <a:lnTo>
                  <a:pt x="1140605" y="1907321"/>
                </a:lnTo>
                <a:lnTo>
                  <a:pt x="1137422" y="1908926"/>
                </a:lnTo>
                <a:lnTo>
                  <a:pt x="1133046" y="1910531"/>
                </a:lnTo>
                <a:lnTo>
                  <a:pt x="1127475" y="1911735"/>
                </a:lnTo>
                <a:lnTo>
                  <a:pt x="1120712" y="1912537"/>
                </a:lnTo>
                <a:lnTo>
                  <a:pt x="1112754" y="1912938"/>
                </a:lnTo>
                <a:lnTo>
                  <a:pt x="1105195" y="1912938"/>
                </a:lnTo>
                <a:lnTo>
                  <a:pt x="1098033" y="1912537"/>
                </a:lnTo>
                <a:lnTo>
                  <a:pt x="1091269" y="1911735"/>
                </a:lnTo>
                <a:lnTo>
                  <a:pt x="1084903" y="1910130"/>
                </a:lnTo>
                <a:lnTo>
                  <a:pt x="1078537" y="1908525"/>
                </a:lnTo>
                <a:lnTo>
                  <a:pt x="1072569" y="1906920"/>
                </a:lnTo>
                <a:lnTo>
                  <a:pt x="1066601" y="1904914"/>
                </a:lnTo>
                <a:lnTo>
                  <a:pt x="1061031" y="1902105"/>
                </a:lnTo>
                <a:lnTo>
                  <a:pt x="1055859" y="1899697"/>
                </a:lnTo>
                <a:lnTo>
                  <a:pt x="1045514" y="1893679"/>
                </a:lnTo>
                <a:lnTo>
                  <a:pt x="1035965" y="1887259"/>
                </a:lnTo>
                <a:lnTo>
                  <a:pt x="1026416" y="1880438"/>
                </a:lnTo>
                <a:lnTo>
                  <a:pt x="1022438" y="1878031"/>
                </a:lnTo>
                <a:lnTo>
                  <a:pt x="1019255" y="1876827"/>
                </a:lnTo>
                <a:lnTo>
                  <a:pt x="1018459" y="1876827"/>
                </a:lnTo>
                <a:lnTo>
                  <a:pt x="1017663" y="1876827"/>
                </a:lnTo>
                <a:lnTo>
                  <a:pt x="1016470" y="1877629"/>
                </a:lnTo>
                <a:lnTo>
                  <a:pt x="1015674" y="1878833"/>
                </a:lnTo>
                <a:lnTo>
                  <a:pt x="1015276" y="1880037"/>
                </a:lnTo>
                <a:lnTo>
                  <a:pt x="1014083" y="1880839"/>
                </a:lnTo>
                <a:lnTo>
                  <a:pt x="1013685" y="1881241"/>
                </a:lnTo>
                <a:lnTo>
                  <a:pt x="1012889" y="1881241"/>
                </a:lnTo>
                <a:lnTo>
                  <a:pt x="1002146" y="1880839"/>
                </a:lnTo>
                <a:lnTo>
                  <a:pt x="995781" y="1880438"/>
                </a:lnTo>
                <a:lnTo>
                  <a:pt x="993393" y="1880037"/>
                </a:lnTo>
                <a:lnTo>
                  <a:pt x="991802" y="1879234"/>
                </a:lnTo>
                <a:lnTo>
                  <a:pt x="989812" y="1870006"/>
                </a:lnTo>
                <a:lnTo>
                  <a:pt x="988619" y="1861580"/>
                </a:lnTo>
                <a:lnTo>
                  <a:pt x="988221" y="1855160"/>
                </a:lnTo>
                <a:lnTo>
                  <a:pt x="988221" y="1850747"/>
                </a:lnTo>
                <a:lnTo>
                  <a:pt x="988221" y="1847136"/>
                </a:lnTo>
                <a:lnTo>
                  <a:pt x="988619" y="1844728"/>
                </a:lnTo>
                <a:lnTo>
                  <a:pt x="989017" y="1843123"/>
                </a:lnTo>
                <a:lnTo>
                  <a:pt x="987425" y="1839913"/>
                </a:lnTo>
                <a:close/>
                <a:moveTo>
                  <a:pt x="739926" y="1839913"/>
                </a:moveTo>
                <a:lnTo>
                  <a:pt x="838200" y="1839913"/>
                </a:lnTo>
                <a:lnTo>
                  <a:pt x="836608" y="1843123"/>
                </a:lnTo>
                <a:lnTo>
                  <a:pt x="837006" y="1844728"/>
                </a:lnTo>
                <a:lnTo>
                  <a:pt x="837404" y="1847136"/>
                </a:lnTo>
                <a:lnTo>
                  <a:pt x="837404" y="1850747"/>
                </a:lnTo>
                <a:lnTo>
                  <a:pt x="837404" y="1855160"/>
                </a:lnTo>
                <a:lnTo>
                  <a:pt x="837006" y="1861580"/>
                </a:lnTo>
                <a:lnTo>
                  <a:pt x="835813" y="1870006"/>
                </a:lnTo>
                <a:lnTo>
                  <a:pt x="833823" y="1879234"/>
                </a:lnTo>
                <a:lnTo>
                  <a:pt x="831834" y="1880037"/>
                </a:lnTo>
                <a:lnTo>
                  <a:pt x="829447" y="1880438"/>
                </a:lnTo>
                <a:lnTo>
                  <a:pt x="823479" y="1880839"/>
                </a:lnTo>
                <a:lnTo>
                  <a:pt x="812338" y="1881241"/>
                </a:lnTo>
                <a:lnTo>
                  <a:pt x="811542" y="1881241"/>
                </a:lnTo>
                <a:lnTo>
                  <a:pt x="810747" y="1880839"/>
                </a:lnTo>
                <a:lnTo>
                  <a:pt x="810349" y="1880037"/>
                </a:lnTo>
                <a:lnTo>
                  <a:pt x="809553" y="1878833"/>
                </a:lnTo>
                <a:lnTo>
                  <a:pt x="809155" y="1877629"/>
                </a:lnTo>
                <a:lnTo>
                  <a:pt x="807962" y="1876827"/>
                </a:lnTo>
                <a:lnTo>
                  <a:pt x="807166" y="1876827"/>
                </a:lnTo>
                <a:lnTo>
                  <a:pt x="806370" y="1876827"/>
                </a:lnTo>
                <a:lnTo>
                  <a:pt x="803187" y="1878031"/>
                </a:lnTo>
                <a:lnTo>
                  <a:pt x="799209" y="1880438"/>
                </a:lnTo>
                <a:lnTo>
                  <a:pt x="789660" y="1887259"/>
                </a:lnTo>
                <a:lnTo>
                  <a:pt x="780111" y="1893679"/>
                </a:lnTo>
                <a:lnTo>
                  <a:pt x="769368" y="1899697"/>
                </a:lnTo>
                <a:lnTo>
                  <a:pt x="764594" y="1902105"/>
                </a:lnTo>
                <a:lnTo>
                  <a:pt x="758626" y="1904914"/>
                </a:lnTo>
                <a:lnTo>
                  <a:pt x="753056" y="1906920"/>
                </a:lnTo>
                <a:lnTo>
                  <a:pt x="747088" y="1908525"/>
                </a:lnTo>
                <a:lnTo>
                  <a:pt x="740722" y="1910130"/>
                </a:lnTo>
                <a:lnTo>
                  <a:pt x="733958" y="1911735"/>
                </a:lnTo>
                <a:lnTo>
                  <a:pt x="727194" y="1912537"/>
                </a:lnTo>
                <a:lnTo>
                  <a:pt x="720032" y="1912938"/>
                </a:lnTo>
                <a:lnTo>
                  <a:pt x="712473" y="1912938"/>
                </a:lnTo>
                <a:lnTo>
                  <a:pt x="704913" y="1912537"/>
                </a:lnTo>
                <a:lnTo>
                  <a:pt x="700139" y="1912136"/>
                </a:lnTo>
                <a:lnTo>
                  <a:pt x="695365" y="1911333"/>
                </a:lnTo>
                <a:lnTo>
                  <a:pt x="691386" y="1909728"/>
                </a:lnTo>
                <a:lnTo>
                  <a:pt x="687805" y="1908926"/>
                </a:lnTo>
                <a:lnTo>
                  <a:pt x="685020" y="1907321"/>
                </a:lnTo>
                <a:lnTo>
                  <a:pt x="683031" y="1905716"/>
                </a:lnTo>
                <a:lnTo>
                  <a:pt x="681041" y="1903710"/>
                </a:lnTo>
                <a:lnTo>
                  <a:pt x="680245" y="1902105"/>
                </a:lnTo>
                <a:lnTo>
                  <a:pt x="679450" y="1900099"/>
                </a:lnTo>
                <a:lnTo>
                  <a:pt x="679450" y="1898093"/>
                </a:lnTo>
                <a:lnTo>
                  <a:pt x="679848" y="1895685"/>
                </a:lnTo>
                <a:lnTo>
                  <a:pt x="680245" y="1893679"/>
                </a:lnTo>
                <a:lnTo>
                  <a:pt x="681439" y="1891673"/>
                </a:lnTo>
                <a:lnTo>
                  <a:pt x="684224" y="1886457"/>
                </a:lnTo>
                <a:lnTo>
                  <a:pt x="687805" y="1881642"/>
                </a:lnTo>
                <a:lnTo>
                  <a:pt x="692182" y="1876827"/>
                </a:lnTo>
                <a:lnTo>
                  <a:pt x="697354" y="1872012"/>
                </a:lnTo>
                <a:lnTo>
                  <a:pt x="702526" y="1866796"/>
                </a:lnTo>
                <a:lnTo>
                  <a:pt x="708494" y="1861981"/>
                </a:lnTo>
                <a:lnTo>
                  <a:pt x="720032" y="1853555"/>
                </a:lnTo>
                <a:lnTo>
                  <a:pt x="729581" y="1846333"/>
                </a:lnTo>
                <a:lnTo>
                  <a:pt x="739926" y="1839913"/>
                </a:lnTo>
                <a:close/>
                <a:moveTo>
                  <a:pt x="1538288" y="1614488"/>
                </a:moveTo>
                <a:lnTo>
                  <a:pt x="1616076" y="1614488"/>
                </a:lnTo>
                <a:lnTo>
                  <a:pt x="1619648" y="1616486"/>
                </a:lnTo>
                <a:lnTo>
                  <a:pt x="1628379" y="1622880"/>
                </a:lnTo>
                <a:lnTo>
                  <a:pt x="1640286" y="1631273"/>
                </a:lnTo>
                <a:lnTo>
                  <a:pt x="1646239" y="1636069"/>
                </a:lnTo>
                <a:lnTo>
                  <a:pt x="1651795" y="1641264"/>
                </a:lnTo>
                <a:lnTo>
                  <a:pt x="1656557" y="1646060"/>
                </a:lnTo>
                <a:lnTo>
                  <a:pt x="1660526" y="1651256"/>
                </a:lnTo>
                <a:lnTo>
                  <a:pt x="1661717" y="1653653"/>
                </a:lnTo>
                <a:lnTo>
                  <a:pt x="1662907" y="1656451"/>
                </a:lnTo>
                <a:lnTo>
                  <a:pt x="1663701" y="1658449"/>
                </a:lnTo>
                <a:lnTo>
                  <a:pt x="1663701" y="1660448"/>
                </a:lnTo>
                <a:lnTo>
                  <a:pt x="1663304" y="1662845"/>
                </a:lnTo>
                <a:lnTo>
                  <a:pt x="1662511" y="1664444"/>
                </a:lnTo>
                <a:lnTo>
                  <a:pt x="1661320" y="1666043"/>
                </a:lnTo>
                <a:lnTo>
                  <a:pt x="1659336" y="1668041"/>
                </a:lnTo>
                <a:lnTo>
                  <a:pt x="1656161" y="1669240"/>
                </a:lnTo>
                <a:lnTo>
                  <a:pt x="1652986" y="1670039"/>
                </a:lnTo>
                <a:lnTo>
                  <a:pt x="1648620" y="1670838"/>
                </a:lnTo>
                <a:lnTo>
                  <a:pt x="1643461" y="1671238"/>
                </a:lnTo>
                <a:lnTo>
                  <a:pt x="1637904" y="1671638"/>
                </a:lnTo>
                <a:lnTo>
                  <a:pt x="1631951" y="1671638"/>
                </a:lnTo>
                <a:lnTo>
                  <a:pt x="1625998" y="1671238"/>
                </a:lnTo>
                <a:lnTo>
                  <a:pt x="1620442" y="1670838"/>
                </a:lnTo>
                <a:lnTo>
                  <a:pt x="1615282" y="1669640"/>
                </a:lnTo>
                <a:lnTo>
                  <a:pt x="1610520" y="1668441"/>
                </a:lnTo>
                <a:lnTo>
                  <a:pt x="1605757" y="1666842"/>
                </a:lnTo>
                <a:lnTo>
                  <a:pt x="1600995" y="1665243"/>
                </a:lnTo>
                <a:lnTo>
                  <a:pt x="1592660" y="1661646"/>
                </a:lnTo>
                <a:lnTo>
                  <a:pt x="1584723" y="1656851"/>
                </a:lnTo>
                <a:lnTo>
                  <a:pt x="1576785" y="1651655"/>
                </a:lnTo>
                <a:lnTo>
                  <a:pt x="1569245" y="1646060"/>
                </a:lnTo>
                <a:lnTo>
                  <a:pt x="1566070" y="1644062"/>
                </a:lnTo>
                <a:lnTo>
                  <a:pt x="1564085" y="1643263"/>
                </a:lnTo>
                <a:lnTo>
                  <a:pt x="1562101" y="1643263"/>
                </a:lnTo>
                <a:lnTo>
                  <a:pt x="1561307" y="1643662"/>
                </a:lnTo>
                <a:lnTo>
                  <a:pt x="1560513" y="1645660"/>
                </a:lnTo>
                <a:lnTo>
                  <a:pt x="1559720" y="1646460"/>
                </a:lnTo>
                <a:lnTo>
                  <a:pt x="1558926" y="1647259"/>
                </a:lnTo>
                <a:lnTo>
                  <a:pt x="1550195" y="1646460"/>
                </a:lnTo>
                <a:lnTo>
                  <a:pt x="1545035" y="1646060"/>
                </a:lnTo>
                <a:lnTo>
                  <a:pt x="1543448" y="1645660"/>
                </a:lnTo>
                <a:lnTo>
                  <a:pt x="1541860" y="1645261"/>
                </a:lnTo>
                <a:lnTo>
                  <a:pt x="1540273" y="1637667"/>
                </a:lnTo>
                <a:lnTo>
                  <a:pt x="1539479" y="1631273"/>
                </a:lnTo>
                <a:lnTo>
                  <a:pt x="1539082" y="1626877"/>
                </a:lnTo>
                <a:lnTo>
                  <a:pt x="1539082" y="1622880"/>
                </a:lnTo>
                <a:lnTo>
                  <a:pt x="1539082" y="1618085"/>
                </a:lnTo>
                <a:lnTo>
                  <a:pt x="1539479" y="1616486"/>
                </a:lnTo>
                <a:lnTo>
                  <a:pt x="1538288" y="1614488"/>
                </a:lnTo>
                <a:close/>
                <a:moveTo>
                  <a:pt x="1343177" y="1614488"/>
                </a:moveTo>
                <a:lnTo>
                  <a:pt x="1420813" y="1614488"/>
                </a:lnTo>
                <a:lnTo>
                  <a:pt x="1419619" y="1616486"/>
                </a:lnTo>
                <a:lnTo>
                  <a:pt x="1420017" y="1618085"/>
                </a:lnTo>
                <a:lnTo>
                  <a:pt x="1420415" y="1622880"/>
                </a:lnTo>
                <a:lnTo>
                  <a:pt x="1420415" y="1626877"/>
                </a:lnTo>
                <a:lnTo>
                  <a:pt x="1420017" y="1631273"/>
                </a:lnTo>
                <a:lnTo>
                  <a:pt x="1419221" y="1637667"/>
                </a:lnTo>
                <a:lnTo>
                  <a:pt x="1417628" y="1645261"/>
                </a:lnTo>
                <a:lnTo>
                  <a:pt x="1416434" y="1645660"/>
                </a:lnTo>
                <a:lnTo>
                  <a:pt x="1414045" y="1646060"/>
                </a:lnTo>
                <a:lnTo>
                  <a:pt x="1409665" y="1646460"/>
                </a:lnTo>
                <a:lnTo>
                  <a:pt x="1400508" y="1647259"/>
                </a:lnTo>
                <a:lnTo>
                  <a:pt x="1399712" y="1646460"/>
                </a:lnTo>
                <a:lnTo>
                  <a:pt x="1398916" y="1645660"/>
                </a:lnTo>
                <a:lnTo>
                  <a:pt x="1398119" y="1643662"/>
                </a:lnTo>
                <a:lnTo>
                  <a:pt x="1397323" y="1643263"/>
                </a:lnTo>
                <a:lnTo>
                  <a:pt x="1395731" y="1643263"/>
                </a:lnTo>
                <a:lnTo>
                  <a:pt x="1393342" y="1644062"/>
                </a:lnTo>
                <a:lnTo>
                  <a:pt x="1390157" y="1646060"/>
                </a:lnTo>
                <a:lnTo>
                  <a:pt x="1382592" y="1651655"/>
                </a:lnTo>
                <a:lnTo>
                  <a:pt x="1375028" y="1656851"/>
                </a:lnTo>
                <a:lnTo>
                  <a:pt x="1366667" y="1661646"/>
                </a:lnTo>
                <a:lnTo>
                  <a:pt x="1357908" y="1665243"/>
                </a:lnTo>
                <a:lnTo>
                  <a:pt x="1353528" y="1666842"/>
                </a:lnTo>
                <a:lnTo>
                  <a:pt x="1348751" y="1668441"/>
                </a:lnTo>
                <a:lnTo>
                  <a:pt x="1343973" y="1669640"/>
                </a:lnTo>
                <a:lnTo>
                  <a:pt x="1338399" y="1670838"/>
                </a:lnTo>
                <a:lnTo>
                  <a:pt x="1333223" y="1671238"/>
                </a:lnTo>
                <a:lnTo>
                  <a:pt x="1327649" y="1671638"/>
                </a:lnTo>
                <a:lnTo>
                  <a:pt x="1321677" y="1671638"/>
                </a:lnTo>
                <a:lnTo>
                  <a:pt x="1315307" y="1671238"/>
                </a:lnTo>
                <a:lnTo>
                  <a:pt x="1310131" y="1670838"/>
                </a:lnTo>
                <a:lnTo>
                  <a:pt x="1306548" y="1670039"/>
                </a:lnTo>
                <a:lnTo>
                  <a:pt x="1302567" y="1669240"/>
                </a:lnTo>
                <a:lnTo>
                  <a:pt x="1300178" y="1668041"/>
                </a:lnTo>
                <a:lnTo>
                  <a:pt x="1297789" y="1666043"/>
                </a:lnTo>
                <a:lnTo>
                  <a:pt x="1296595" y="1664444"/>
                </a:lnTo>
                <a:lnTo>
                  <a:pt x="1295798" y="1662845"/>
                </a:lnTo>
                <a:lnTo>
                  <a:pt x="1295400" y="1660448"/>
                </a:lnTo>
                <a:lnTo>
                  <a:pt x="1295400" y="1658449"/>
                </a:lnTo>
                <a:lnTo>
                  <a:pt x="1296197" y="1656451"/>
                </a:lnTo>
                <a:lnTo>
                  <a:pt x="1296993" y="1653653"/>
                </a:lnTo>
                <a:lnTo>
                  <a:pt x="1298585" y="1651256"/>
                </a:lnTo>
                <a:lnTo>
                  <a:pt x="1302567" y="1646060"/>
                </a:lnTo>
                <a:lnTo>
                  <a:pt x="1307742" y="1641264"/>
                </a:lnTo>
                <a:lnTo>
                  <a:pt x="1312918" y="1636069"/>
                </a:lnTo>
                <a:lnTo>
                  <a:pt x="1318890" y="1631273"/>
                </a:lnTo>
                <a:lnTo>
                  <a:pt x="1330436" y="1622880"/>
                </a:lnTo>
                <a:lnTo>
                  <a:pt x="1339195" y="1616486"/>
                </a:lnTo>
                <a:lnTo>
                  <a:pt x="1343177" y="1614488"/>
                </a:lnTo>
                <a:close/>
                <a:moveTo>
                  <a:pt x="392113" y="1614488"/>
                </a:moveTo>
                <a:lnTo>
                  <a:pt x="469901" y="1614488"/>
                </a:lnTo>
                <a:lnTo>
                  <a:pt x="473472" y="1616486"/>
                </a:lnTo>
                <a:lnTo>
                  <a:pt x="482204" y="1622880"/>
                </a:lnTo>
                <a:lnTo>
                  <a:pt x="493713" y="1631273"/>
                </a:lnTo>
                <a:lnTo>
                  <a:pt x="499269" y="1636069"/>
                </a:lnTo>
                <a:lnTo>
                  <a:pt x="505223" y="1641264"/>
                </a:lnTo>
                <a:lnTo>
                  <a:pt x="509985" y="1646060"/>
                </a:lnTo>
                <a:lnTo>
                  <a:pt x="514351" y="1651256"/>
                </a:lnTo>
                <a:lnTo>
                  <a:pt x="515541" y="1653653"/>
                </a:lnTo>
                <a:lnTo>
                  <a:pt x="516732" y="1656451"/>
                </a:lnTo>
                <a:lnTo>
                  <a:pt x="517129" y="1658449"/>
                </a:lnTo>
                <a:lnTo>
                  <a:pt x="517526" y="1660448"/>
                </a:lnTo>
                <a:lnTo>
                  <a:pt x="517129" y="1662845"/>
                </a:lnTo>
                <a:lnTo>
                  <a:pt x="516335" y="1664444"/>
                </a:lnTo>
                <a:lnTo>
                  <a:pt x="515144" y="1666043"/>
                </a:lnTo>
                <a:lnTo>
                  <a:pt x="512763" y="1668041"/>
                </a:lnTo>
                <a:lnTo>
                  <a:pt x="509985" y="1669240"/>
                </a:lnTo>
                <a:lnTo>
                  <a:pt x="506413" y="1670039"/>
                </a:lnTo>
                <a:lnTo>
                  <a:pt x="502444" y="1670838"/>
                </a:lnTo>
                <a:lnTo>
                  <a:pt x="497285" y="1671238"/>
                </a:lnTo>
                <a:lnTo>
                  <a:pt x="490935" y="1671638"/>
                </a:lnTo>
                <a:lnTo>
                  <a:pt x="484982" y="1671638"/>
                </a:lnTo>
                <a:lnTo>
                  <a:pt x="479426" y="1671238"/>
                </a:lnTo>
                <a:lnTo>
                  <a:pt x="474266" y="1670838"/>
                </a:lnTo>
                <a:lnTo>
                  <a:pt x="469107" y="1669640"/>
                </a:lnTo>
                <a:lnTo>
                  <a:pt x="463947" y="1668441"/>
                </a:lnTo>
                <a:lnTo>
                  <a:pt x="459582" y="1666842"/>
                </a:lnTo>
                <a:lnTo>
                  <a:pt x="454819" y="1665243"/>
                </a:lnTo>
                <a:lnTo>
                  <a:pt x="446088" y="1661646"/>
                </a:lnTo>
                <a:lnTo>
                  <a:pt x="437754" y="1656851"/>
                </a:lnTo>
                <a:lnTo>
                  <a:pt x="430213" y="1651655"/>
                </a:lnTo>
                <a:lnTo>
                  <a:pt x="422672" y="1646060"/>
                </a:lnTo>
                <a:lnTo>
                  <a:pt x="419497" y="1644062"/>
                </a:lnTo>
                <a:lnTo>
                  <a:pt x="417116" y="1643263"/>
                </a:lnTo>
                <a:lnTo>
                  <a:pt x="415925" y="1643263"/>
                </a:lnTo>
                <a:lnTo>
                  <a:pt x="415132" y="1643662"/>
                </a:lnTo>
                <a:lnTo>
                  <a:pt x="413941" y="1645660"/>
                </a:lnTo>
                <a:lnTo>
                  <a:pt x="413544" y="1646460"/>
                </a:lnTo>
                <a:lnTo>
                  <a:pt x="412750" y="1647259"/>
                </a:lnTo>
                <a:lnTo>
                  <a:pt x="403622" y="1646460"/>
                </a:lnTo>
                <a:lnTo>
                  <a:pt x="398860" y="1646060"/>
                </a:lnTo>
                <a:lnTo>
                  <a:pt x="396875" y="1645660"/>
                </a:lnTo>
                <a:lnTo>
                  <a:pt x="395685" y="1645261"/>
                </a:lnTo>
                <a:lnTo>
                  <a:pt x="394097" y="1637667"/>
                </a:lnTo>
                <a:lnTo>
                  <a:pt x="393303" y="1631273"/>
                </a:lnTo>
                <a:lnTo>
                  <a:pt x="392510" y="1626877"/>
                </a:lnTo>
                <a:lnTo>
                  <a:pt x="392510" y="1622880"/>
                </a:lnTo>
                <a:lnTo>
                  <a:pt x="392907" y="1618085"/>
                </a:lnTo>
                <a:lnTo>
                  <a:pt x="393303" y="1616486"/>
                </a:lnTo>
                <a:lnTo>
                  <a:pt x="392113" y="1614488"/>
                </a:lnTo>
                <a:close/>
                <a:moveTo>
                  <a:pt x="195660" y="1614488"/>
                </a:moveTo>
                <a:lnTo>
                  <a:pt x="273051" y="1614488"/>
                </a:lnTo>
                <a:lnTo>
                  <a:pt x="271860" y="1616486"/>
                </a:lnTo>
                <a:lnTo>
                  <a:pt x="272257" y="1618085"/>
                </a:lnTo>
                <a:lnTo>
                  <a:pt x="272654" y="1622880"/>
                </a:lnTo>
                <a:lnTo>
                  <a:pt x="272654" y="1626877"/>
                </a:lnTo>
                <a:lnTo>
                  <a:pt x="271860" y="1631273"/>
                </a:lnTo>
                <a:lnTo>
                  <a:pt x="271066" y="1637667"/>
                </a:lnTo>
                <a:lnTo>
                  <a:pt x="269479" y="1645261"/>
                </a:lnTo>
                <a:lnTo>
                  <a:pt x="267891" y="1645660"/>
                </a:lnTo>
                <a:lnTo>
                  <a:pt x="266304" y="1646060"/>
                </a:lnTo>
                <a:lnTo>
                  <a:pt x="261541" y="1646460"/>
                </a:lnTo>
                <a:lnTo>
                  <a:pt x="252810" y="1647259"/>
                </a:lnTo>
                <a:lnTo>
                  <a:pt x="251619" y="1646460"/>
                </a:lnTo>
                <a:lnTo>
                  <a:pt x="251223" y="1645660"/>
                </a:lnTo>
                <a:lnTo>
                  <a:pt x="250032" y="1643662"/>
                </a:lnTo>
                <a:lnTo>
                  <a:pt x="249238" y="1643263"/>
                </a:lnTo>
                <a:lnTo>
                  <a:pt x="247651" y="1643263"/>
                </a:lnTo>
                <a:lnTo>
                  <a:pt x="245666" y="1644062"/>
                </a:lnTo>
                <a:lnTo>
                  <a:pt x="242491" y="1646060"/>
                </a:lnTo>
                <a:lnTo>
                  <a:pt x="234554" y="1651655"/>
                </a:lnTo>
                <a:lnTo>
                  <a:pt x="227013" y="1656851"/>
                </a:lnTo>
                <a:lnTo>
                  <a:pt x="219076" y="1661646"/>
                </a:lnTo>
                <a:lnTo>
                  <a:pt x="210344" y="1665243"/>
                </a:lnTo>
                <a:lnTo>
                  <a:pt x="205582" y="1666842"/>
                </a:lnTo>
                <a:lnTo>
                  <a:pt x="200819" y="1668441"/>
                </a:lnTo>
                <a:lnTo>
                  <a:pt x="196057" y="1669640"/>
                </a:lnTo>
                <a:lnTo>
                  <a:pt x="190897" y="1670838"/>
                </a:lnTo>
                <a:lnTo>
                  <a:pt x="185341" y="1671238"/>
                </a:lnTo>
                <a:lnTo>
                  <a:pt x="179785" y="1671638"/>
                </a:lnTo>
                <a:lnTo>
                  <a:pt x="173832" y="1671638"/>
                </a:lnTo>
                <a:lnTo>
                  <a:pt x="167482" y="1671238"/>
                </a:lnTo>
                <a:lnTo>
                  <a:pt x="162719" y="1670838"/>
                </a:lnTo>
                <a:lnTo>
                  <a:pt x="158353" y="1670039"/>
                </a:lnTo>
                <a:lnTo>
                  <a:pt x="155178" y="1669240"/>
                </a:lnTo>
                <a:lnTo>
                  <a:pt x="152003" y="1668041"/>
                </a:lnTo>
                <a:lnTo>
                  <a:pt x="150416" y="1666043"/>
                </a:lnTo>
                <a:lnTo>
                  <a:pt x="148828" y="1664444"/>
                </a:lnTo>
                <a:lnTo>
                  <a:pt x="148035" y="1662845"/>
                </a:lnTo>
                <a:lnTo>
                  <a:pt x="147638" y="1660448"/>
                </a:lnTo>
                <a:lnTo>
                  <a:pt x="148035" y="1658449"/>
                </a:lnTo>
                <a:lnTo>
                  <a:pt x="148828" y="1656451"/>
                </a:lnTo>
                <a:lnTo>
                  <a:pt x="149622" y="1653653"/>
                </a:lnTo>
                <a:lnTo>
                  <a:pt x="151210" y="1651256"/>
                </a:lnTo>
                <a:lnTo>
                  <a:pt x="155178" y="1646060"/>
                </a:lnTo>
                <a:lnTo>
                  <a:pt x="159544" y="1641264"/>
                </a:lnTo>
                <a:lnTo>
                  <a:pt x="165497" y="1636069"/>
                </a:lnTo>
                <a:lnTo>
                  <a:pt x="171450" y="1631273"/>
                </a:lnTo>
                <a:lnTo>
                  <a:pt x="182960" y="1622880"/>
                </a:lnTo>
                <a:lnTo>
                  <a:pt x="191691" y="1616486"/>
                </a:lnTo>
                <a:lnTo>
                  <a:pt x="195660" y="1614488"/>
                </a:lnTo>
                <a:close/>
                <a:moveTo>
                  <a:pt x="538163" y="1219200"/>
                </a:moveTo>
                <a:lnTo>
                  <a:pt x="618247" y="1234417"/>
                </a:lnTo>
                <a:lnTo>
                  <a:pt x="620638" y="1235218"/>
                </a:lnTo>
                <a:lnTo>
                  <a:pt x="623427" y="1236419"/>
                </a:lnTo>
                <a:lnTo>
                  <a:pt x="625419" y="1238421"/>
                </a:lnTo>
                <a:lnTo>
                  <a:pt x="627013" y="1241225"/>
                </a:lnTo>
                <a:lnTo>
                  <a:pt x="629404" y="1244428"/>
                </a:lnTo>
                <a:lnTo>
                  <a:pt x="630599" y="1248032"/>
                </a:lnTo>
                <a:lnTo>
                  <a:pt x="632193" y="1252037"/>
                </a:lnTo>
                <a:lnTo>
                  <a:pt x="633388" y="1256442"/>
                </a:lnTo>
                <a:lnTo>
                  <a:pt x="635380" y="1266052"/>
                </a:lnTo>
                <a:lnTo>
                  <a:pt x="637372" y="1276464"/>
                </a:lnTo>
                <a:lnTo>
                  <a:pt x="639364" y="1296487"/>
                </a:lnTo>
                <a:lnTo>
                  <a:pt x="639763" y="1300491"/>
                </a:lnTo>
                <a:lnTo>
                  <a:pt x="639364" y="1303294"/>
                </a:lnTo>
                <a:lnTo>
                  <a:pt x="638567" y="1304896"/>
                </a:lnTo>
                <a:lnTo>
                  <a:pt x="637771" y="1305697"/>
                </a:lnTo>
                <a:lnTo>
                  <a:pt x="636177" y="1305697"/>
                </a:lnTo>
                <a:lnTo>
                  <a:pt x="634185" y="1304496"/>
                </a:lnTo>
                <a:lnTo>
                  <a:pt x="632591" y="1302894"/>
                </a:lnTo>
                <a:lnTo>
                  <a:pt x="630599" y="1300491"/>
                </a:lnTo>
                <a:lnTo>
                  <a:pt x="626615" y="1295285"/>
                </a:lnTo>
                <a:lnTo>
                  <a:pt x="623029" y="1288878"/>
                </a:lnTo>
                <a:lnTo>
                  <a:pt x="620240" y="1282471"/>
                </a:lnTo>
                <a:lnTo>
                  <a:pt x="619841" y="1279668"/>
                </a:lnTo>
                <a:lnTo>
                  <a:pt x="619443" y="1277265"/>
                </a:lnTo>
                <a:lnTo>
                  <a:pt x="619443" y="1275263"/>
                </a:lnTo>
                <a:lnTo>
                  <a:pt x="619044" y="1273261"/>
                </a:lnTo>
                <a:lnTo>
                  <a:pt x="618646" y="1271659"/>
                </a:lnTo>
                <a:lnTo>
                  <a:pt x="617849" y="1270457"/>
                </a:lnTo>
                <a:lnTo>
                  <a:pt x="617052" y="1269657"/>
                </a:lnTo>
                <a:lnTo>
                  <a:pt x="616255" y="1268856"/>
                </a:lnTo>
                <a:lnTo>
                  <a:pt x="615060" y="1268455"/>
                </a:lnTo>
                <a:lnTo>
                  <a:pt x="613865" y="1268455"/>
                </a:lnTo>
                <a:lnTo>
                  <a:pt x="613068" y="1268856"/>
                </a:lnTo>
                <a:lnTo>
                  <a:pt x="612271" y="1269256"/>
                </a:lnTo>
                <a:lnTo>
                  <a:pt x="611076" y="1270457"/>
                </a:lnTo>
                <a:lnTo>
                  <a:pt x="610677" y="1271659"/>
                </a:lnTo>
                <a:lnTo>
                  <a:pt x="609880" y="1273661"/>
                </a:lnTo>
                <a:lnTo>
                  <a:pt x="609482" y="1276064"/>
                </a:lnTo>
                <a:lnTo>
                  <a:pt x="609084" y="1278466"/>
                </a:lnTo>
                <a:lnTo>
                  <a:pt x="609084" y="1281670"/>
                </a:lnTo>
                <a:lnTo>
                  <a:pt x="608287" y="1285675"/>
                </a:lnTo>
                <a:lnTo>
                  <a:pt x="607888" y="1289279"/>
                </a:lnTo>
                <a:lnTo>
                  <a:pt x="607091" y="1292482"/>
                </a:lnTo>
                <a:lnTo>
                  <a:pt x="606295" y="1295686"/>
                </a:lnTo>
                <a:lnTo>
                  <a:pt x="604701" y="1298489"/>
                </a:lnTo>
                <a:lnTo>
                  <a:pt x="603107" y="1300892"/>
                </a:lnTo>
                <a:lnTo>
                  <a:pt x="600716" y="1302894"/>
                </a:lnTo>
                <a:lnTo>
                  <a:pt x="598724" y="1304896"/>
                </a:lnTo>
                <a:lnTo>
                  <a:pt x="594740" y="1306498"/>
                </a:lnTo>
                <a:lnTo>
                  <a:pt x="591154" y="1307699"/>
                </a:lnTo>
                <a:lnTo>
                  <a:pt x="585975" y="1308100"/>
                </a:lnTo>
                <a:lnTo>
                  <a:pt x="580396" y="1308100"/>
                </a:lnTo>
                <a:lnTo>
                  <a:pt x="578404" y="1307699"/>
                </a:lnTo>
                <a:lnTo>
                  <a:pt x="576014" y="1307299"/>
                </a:lnTo>
                <a:lnTo>
                  <a:pt x="571631" y="1305697"/>
                </a:lnTo>
                <a:lnTo>
                  <a:pt x="568045" y="1303294"/>
                </a:lnTo>
                <a:lnTo>
                  <a:pt x="564459" y="1299690"/>
                </a:lnTo>
                <a:lnTo>
                  <a:pt x="560475" y="1295285"/>
                </a:lnTo>
                <a:lnTo>
                  <a:pt x="557287" y="1290079"/>
                </a:lnTo>
                <a:lnTo>
                  <a:pt x="554498" y="1284073"/>
                </a:lnTo>
                <a:lnTo>
                  <a:pt x="551311" y="1277666"/>
                </a:lnTo>
                <a:lnTo>
                  <a:pt x="548920" y="1271258"/>
                </a:lnTo>
                <a:lnTo>
                  <a:pt x="546530" y="1264451"/>
                </a:lnTo>
                <a:lnTo>
                  <a:pt x="543342" y="1251236"/>
                </a:lnTo>
                <a:lnTo>
                  <a:pt x="540952" y="1238822"/>
                </a:lnTo>
                <a:lnTo>
                  <a:pt x="539358" y="1228811"/>
                </a:lnTo>
                <a:lnTo>
                  <a:pt x="538163" y="1219200"/>
                </a:lnTo>
                <a:close/>
                <a:moveTo>
                  <a:pt x="1292225" y="1217613"/>
                </a:moveTo>
                <a:lnTo>
                  <a:pt x="1290632" y="1227624"/>
                </a:lnTo>
                <a:lnTo>
                  <a:pt x="1289436" y="1237635"/>
                </a:lnTo>
                <a:lnTo>
                  <a:pt x="1287046" y="1250049"/>
                </a:lnTo>
                <a:lnTo>
                  <a:pt x="1283061" y="1263665"/>
                </a:lnTo>
                <a:lnTo>
                  <a:pt x="1281069" y="1270472"/>
                </a:lnTo>
                <a:lnTo>
                  <a:pt x="1278679" y="1276879"/>
                </a:lnTo>
                <a:lnTo>
                  <a:pt x="1275491" y="1283287"/>
                </a:lnTo>
                <a:lnTo>
                  <a:pt x="1272702" y="1289293"/>
                </a:lnTo>
                <a:lnTo>
                  <a:pt x="1269116" y="1294099"/>
                </a:lnTo>
                <a:lnTo>
                  <a:pt x="1265530" y="1298504"/>
                </a:lnTo>
                <a:lnTo>
                  <a:pt x="1261546" y="1302108"/>
                </a:lnTo>
                <a:lnTo>
                  <a:pt x="1258359" y="1304110"/>
                </a:lnTo>
                <a:lnTo>
                  <a:pt x="1253976" y="1305712"/>
                </a:lnTo>
                <a:lnTo>
                  <a:pt x="1249593" y="1306513"/>
                </a:lnTo>
                <a:lnTo>
                  <a:pt x="1244015" y="1306513"/>
                </a:lnTo>
                <a:lnTo>
                  <a:pt x="1239632" y="1306112"/>
                </a:lnTo>
                <a:lnTo>
                  <a:pt x="1235250" y="1304911"/>
                </a:lnTo>
                <a:lnTo>
                  <a:pt x="1232062" y="1303309"/>
                </a:lnTo>
                <a:lnTo>
                  <a:pt x="1229273" y="1301707"/>
                </a:lnTo>
                <a:lnTo>
                  <a:pt x="1227281" y="1299305"/>
                </a:lnTo>
                <a:lnTo>
                  <a:pt x="1225687" y="1296902"/>
                </a:lnTo>
                <a:lnTo>
                  <a:pt x="1223695" y="1294099"/>
                </a:lnTo>
                <a:lnTo>
                  <a:pt x="1222898" y="1291296"/>
                </a:lnTo>
                <a:lnTo>
                  <a:pt x="1222101" y="1288092"/>
                </a:lnTo>
                <a:lnTo>
                  <a:pt x="1221703" y="1284088"/>
                </a:lnTo>
                <a:lnTo>
                  <a:pt x="1221304" y="1280083"/>
                </a:lnTo>
                <a:lnTo>
                  <a:pt x="1221304" y="1276879"/>
                </a:lnTo>
                <a:lnTo>
                  <a:pt x="1220906" y="1274477"/>
                </a:lnTo>
                <a:lnTo>
                  <a:pt x="1220508" y="1272074"/>
                </a:lnTo>
                <a:lnTo>
                  <a:pt x="1219711" y="1270072"/>
                </a:lnTo>
                <a:lnTo>
                  <a:pt x="1219312" y="1268870"/>
                </a:lnTo>
                <a:lnTo>
                  <a:pt x="1218117" y="1267669"/>
                </a:lnTo>
                <a:lnTo>
                  <a:pt x="1216922" y="1266868"/>
                </a:lnTo>
                <a:lnTo>
                  <a:pt x="1216125" y="1266468"/>
                </a:lnTo>
                <a:lnTo>
                  <a:pt x="1214930" y="1266468"/>
                </a:lnTo>
                <a:lnTo>
                  <a:pt x="1214133" y="1266868"/>
                </a:lnTo>
                <a:lnTo>
                  <a:pt x="1213336" y="1268070"/>
                </a:lnTo>
                <a:lnTo>
                  <a:pt x="1212539" y="1268870"/>
                </a:lnTo>
                <a:lnTo>
                  <a:pt x="1211742" y="1270072"/>
                </a:lnTo>
                <a:lnTo>
                  <a:pt x="1211344" y="1271674"/>
                </a:lnTo>
                <a:lnTo>
                  <a:pt x="1210945" y="1273275"/>
                </a:lnTo>
                <a:lnTo>
                  <a:pt x="1210945" y="1275678"/>
                </a:lnTo>
                <a:lnTo>
                  <a:pt x="1210945" y="1278081"/>
                </a:lnTo>
                <a:lnTo>
                  <a:pt x="1209750" y="1280483"/>
                </a:lnTo>
                <a:lnTo>
                  <a:pt x="1207359" y="1286891"/>
                </a:lnTo>
                <a:lnTo>
                  <a:pt x="1203773" y="1293298"/>
                </a:lnTo>
                <a:lnTo>
                  <a:pt x="1199789" y="1298904"/>
                </a:lnTo>
                <a:lnTo>
                  <a:pt x="1197797" y="1300906"/>
                </a:lnTo>
                <a:lnTo>
                  <a:pt x="1195805" y="1302909"/>
                </a:lnTo>
                <a:lnTo>
                  <a:pt x="1194211" y="1304110"/>
                </a:lnTo>
                <a:lnTo>
                  <a:pt x="1192617" y="1304110"/>
                </a:lnTo>
                <a:lnTo>
                  <a:pt x="1191821" y="1303710"/>
                </a:lnTo>
                <a:lnTo>
                  <a:pt x="1191024" y="1302108"/>
                </a:lnTo>
                <a:lnTo>
                  <a:pt x="1190625" y="1298904"/>
                </a:lnTo>
                <a:lnTo>
                  <a:pt x="1191024" y="1294900"/>
                </a:lnTo>
                <a:lnTo>
                  <a:pt x="1193016" y="1274877"/>
                </a:lnTo>
                <a:lnTo>
                  <a:pt x="1194610" y="1264465"/>
                </a:lnTo>
                <a:lnTo>
                  <a:pt x="1197000" y="1254855"/>
                </a:lnTo>
                <a:lnTo>
                  <a:pt x="1198195" y="1250450"/>
                </a:lnTo>
                <a:lnTo>
                  <a:pt x="1199789" y="1246045"/>
                </a:lnTo>
                <a:lnTo>
                  <a:pt x="1200984" y="1242841"/>
                </a:lnTo>
                <a:lnTo>
                  <a:pt x="1202977" y="1239237"/>
                </a:lnTo>
                <a:lnTo>
                  <a:pt x="1204969" y="1236834"/>
                </a:lnTo>
                <a:lnTo>
                  <a:pt x="1206961" y="1234832"/>
                </a:lnTo>
                <a:lnTo>
                  <a:pt x="1209352" y="1233631"/>
                </a:lnTo>
                <a:lnTo>
                  <a:pt x="1212141" y="1232429"/>
                </a:lnTo>
                <a:lnTo>
                  <a:pt x="1292225" y="1217613"/>
                </a:lnTo>
                <a:close/>
                <a:moveTo>
                  <a:pt x="36513" y="1122363"/>
                </a:moveTo>
                <a:lnTo>
                  <a:pt x="98598" y="1134269"/>
                </a:lnTo>
                <a:lnTo>
                  <a:pt x="100956" y="1135063"/>
                </a:lnTo>
                <a:lnTo>
                  <a:pt x="102921" y="1135857"/>
                </a:lnTo>
                <a:lnTo>
                  <a:pt x="104492" y="1137444"/>
                </a:lnTo>
                <a:lnTo>
                  <a:pt x="105671" y="1139825"/>
                </a:lnTo>
                <a:lnTo>
                  <a:pt x="107636" y="1142207"/>
                </a:lnTo>
                <a:lnTo>
                  <a:pt x="108815" y="1145382"/>
                </a:lnTo>
                <a:lnTo>
                  <a:pt x="110779" y="1152128"/>
                </a:lnTo>
                <a:lnTo>
                  <a:pt x="112351" y="1159272"/>
                </a:lnTo>
                <a:lnTo>
                  <a:pt x="113923" y="1167210"/>
                </a:lnTo>
                <a:lnTo>
                  <a:pt x="115495" y="1183085"/>
                </a:lnTo>
                <a:lnTo>
                  <a:pt x="115888" y="1186260"/>
                </a:lnTo>
                <a:lnTo>
                  <a:pt x="115495" y="1188641"/>
                </a:lnTo>
                <a:lnTo>
                  <a:pt x="115102" y="1189832"/>
                </a:lnTo>
                <a:lnTo>
                  <a:pt x="114316" y="1190228"/>
                </a:lnTo>
                <a:lnTo>
                  <a:pt x="112744" y="1190228"/>
                </a:lnTo>
                <a:lnTo>
                  <a:pt x="111565" y="1189435"/>
                </a:lnTo>
                <a:lnTo>
                  <a:pt x="109994" y="1188244"/>
                </a:lnTo>
                <a:lnTo>
                  <a:pt x="108422" y="1186657"/>
                </a:lnTo>
                <a:lnTo>
                  <a:pt x="105278" y="1181894"/>
                </a:lnTo>
                <a:lnTo>
                  <a:pt x="102528" y="1177132"/>
                </a:lnTo>
                <a:lnTo>
                  <a:pt x="100563" y="1172369"/>
                </a:lnTo>
                <a:lnTo>
                  <a:pt x="100170" y="1169988"/>
                </a:lnTo>
                <a:lnTo>
                  <a:pt x="100170" y="1168003"/>
                </a:lnTo>
                <a:lnTo>
                  <a:pt x="99384" y="1164828"/>
                </a:lnTo>
                <a:lnTo>
                  <a:pt x="98598" y="1162447"/>
                </a:lnTo>
                <a:lnTo>
                  <a:pt x="97026" y="1161257"/>
                </a:lnTo>
                <a:lnTo>
                  <a:pt x="96633" y="1161257"/>
                </a:lnTo>
                <a:lnTo>
                  <a:pt x="95848" y="1161257"/>
                </a:lnTo>
                <a:lnTo>
                  <a:pt x="95062" y="1161257"/>
                </a:lnTo>
                <a:lnTo>
                  <a:pt x="94276" y="1161653"/>
                </a:lnTo>
                <a:lnTo>
                  <a:pt x="92704" y="1163638"/>
                </a:lnTo>
                <a:lnTo>
                  <a:pt x="91525" y="1167210"/>
                </a:lnTo>
                <a:lnTo>
                  <a:pt x="91525" y="1171178"/>
                </a:lnTo>
                <a:lnTo>
                  <a:pt x="91132" y="1176338"/>
                </a:lnTo>
                <a:lnTo>
                  <a:pt x="90346" y="1181100"/>
                </a:lnTo>
                <a:lnTo>
                  <a:pt x="89167" y="1184275"/>
                </a:lnTo>
                <a:lnTo>
                  <a:pt x="87989" y="1186260"/>
                </a:lnTo>
                <a:lnTo>
                  <a:pt x="86810" y="1187847"/>
                </a:lnTo>
                <a:lnTo>
                  <a:pt x="85238" y="1189038"/>
                </a:lnTo>
                <a:lnTo>
                  <a:pt x="83666" y="1189832"/>
                </a:lnTo>
                <a:lnTo>
                  <a:pt x="82094" y="1191022"/>
                </a:lnTo>
                <a:lnTo>
                  <a:pt x="80130" y="1191419"/>
                </a:lnTo>
                <a:lnTo>
                  <a:pt x="75414" y="1192213"/>
                </a:lnTo>
                <a:lnTo>
                  <a:pt x="69520" y="1192213"/>
                </a:lnTo>
                <a:lnTo>
                  <a:pt x="67163" y="1191816"/>
                </a:lnTo>
                <a:lnTo>
                  <a:pt x="64412" y="1191022"/>
                </a:lnTo>
                <a:lnTo>
                  <a:pt x="62447" y="1190228"/>
                </a:lnTo>
                <a:lnTo>
                  <a:pt x="60482" y="1188641"/>
                </a:lnTo>
                <a:lnTo>
                  <a:pt x="58125" y="1187053"/>
                </a:lnTo>
                <a:lnTo>
                  <a:pt x="56160" y="1185069"/>
                </a:lnTo>
                <a:lnTo>
                  <a:pt x="53016" y="1180703"/>
                </a:lnTo>
                <a:lnTo>
                  <a:pt x="49873" y="1175147"/>
                </a:lnTo>
                <a:lnTo>
                  <a:pt x="47122" y="1169194"/>
                </a:lnTo>
                <a:lnTo>
                  <a:pt x="44765" y="1162844"/>
                </a:lnTo>
                <a:lnTo>
                  <a:pt x="42800" y="1156494"/>
                </a:lnTo>
                <a:lnTo>
                  <a:pt x="41228" y="1150144"/>
                </a:lnTo>
                <a:lnTo>
                  <a:pt x="40049" y="1143794"/>
                </a:lnTo>
                <a:lnTo>
                  <a:pt x="37692" y="1133475"/>
                </a:lnTo>
                <a:lnTo>
                  <a:pt x="36513" y="1125538"/>
                </a:lnTo>
                <a:lnTo>
                  <a:pt x="36513" y="1122363"/>
                </a:lnTo>
                <a:close/>
                <a:moveTo>
                  <a:pt x="1779588" y="1120775"/>
                </a:moveTo>
                <a:lnTo>
                  <a:pt x="1779588" y="1123616"/>
                </a:lnTo>
                <a:lnTo>
                  <a:pt x="1778404" y="1131734"/>
                </a:lnTo>
                <a:lnTo>
                  <a:pt x="1776824" y="1142693"/>
                </a:lnTo>
                <a:lnTo>
                  <a:pt x="1775244" y="1149188"/>
                </a:lnTo>
                <a:lnTo>
                  <a:pt x="1773665" y="1155682"/>
                </a:lnTo>
                <a:lnTo>
                  <a:pt x="1771690" y="1162176"/>
                </a:lnTo>
                <a:lnTo>
                  <a:pt x="1769321" y="1168671"/>
                </a:lnTo>
                <a:lnTo>
                  <a:pt x="1766162" y="1174759"/>
                </a:lnTo>
                <a:lnTo>
                  <a:pt x="1763397" y="1180442"/>
                </a:lnTo>
                <a:lnTo>
                  <a:pt x="1760238" y="1184907"/>
                </a:lnTo>
                <a:lnTo>
                  <a:pt x="1757869" y="1186530"/>
                </a:lnTo>
                <a:lnTo>
                  <a:pt x="1755894" y="1188560"/>
                </a:lnTo>
                <a:lnTo>
                  <a:pt x="1753920" y="1189777"/>
                </a:lnTo>
                <a:lnTo>
                  <a:pt x="1751550" y="1190995"/>
                </a:lnTo>
                <a:lnTo>
                  <a:pt x="1749181" y="1191807"/>
                </a:lnTo>
                <a:lnTo>
                  <a:pt x="1746812" y="1192213"/>
                </a:lnTo>
                <a:lnTo>
                  <a:pt x="1740888" y="1192213"/>
                </a:lnTo>
                <a:lnTo>
                  <a:pt x="1736149" y="1191401"/>
                </a:lnTo>
                <a:lnTo>
                  <a:pt x="1734175" y="1190589"/>
                </a:lnTo>
                <a:lnTo>
                  <a:pt x="1732200" y="1189777"/>
                </a:lnTo>
                <a:lnTo>
                  <a:pt x="1730621" y="1188966"/>
                </a:lnTo>
                <a:lnTo>
                  <a:pt x="1729436" y="1187748"/>
                </a:lnTo>
                <a:lnTo>
                  <a:pt x="1728251" y="1185718"/>
                </a:lnTo>
                <a:lnTo>
                  <a:pt x="1727461" y="1184095"/>
                </a:lnTo>
                <a:lnTo>
                  <a:pt x="1725487" y="1180442"/>
                </a:lnTo>
                <a:lnTo>
                  <a:pt x="1724697" y="1175977"/>
                </a:lnTo>
                <a:lnTo>
                  <a:pt x="1724697" y="1170700"/>
                </a:lnTo>
                <a:lnTo>
                  <a:pt x="1724302" y="1166235"/>
                </a:lnTo>
                <a:lnTo>
                  <a:pt x="1723117" y="1162988"/>
                </a:lnTo>
                <a:lnTo>
                  <a:pt x="1721933" y="1160959"/>
                </a:lnTo>
                <a:lnTo>
                  <a:pt x="1721143" y="1160553"/>
                </a:lnTo>
                <a:lnTo>
                  <a:pt x="1720748" y="1160147"/>
                </a:lnTo>
                <a:lnTo>
                  <a:pt x="1719958" y="1160553"/>
                </a:lnTo>
                <a:lnTo>
                  <a:pt x="1718774" y="1160553"/>
                </a:lnTo>
                <a:lnTo>
                  <a:pt x="1717589" y="1161770"/>
                </a:lnTo>
                <a:lnTo>
                  <a:pt x="1716404" y="1164206"/>
                </a:lnTo>
                <a:lnTo>
                  <a:pt x="1716009" y="1167453"/>
                </a:lnTo>
                <a:lnTo>
                  <a:pt x="1716009" y="1169482"/>
                </a:lnTo>
                <a:lnTo>
                  <a:pt x="1715614" y="1171512"/>
                </a:lnTo>
                <a:lnTo>
                  <a:pt x="1713640" y="1176383"/>
                </a:lnTo>
                <a:lnTo>
                  <a:pt x="1710481" y="1181659"/>
                </a:lnTo>
                <a:lnTo>
                  <a:pt x="1707716" y="1186124"/>
                </a:lnTo>
                <a:lnTo>
                  <a:pt x="1706137" y="1188154"/>
                </a:lnTo>
                <a:lnTo>
                  <a:pt x="1704557" y="1189371"/>
                </a:lnTo>
                <a:lnTo>
                  <a:pt x="1702978" y="1190183"/>
                </a:lnTo>
                <a:lnTo>
                  <a:pt x="1702188" y="1190183"/>
                </a:lnTo>
                <a:lnTo>
                  <a:pt x="1701003" y="1189777"/>
                </a:lnTo>
                <a:lnTo>
                  <a:pt x="1700608" y="1188560"/>
                </a:lnTo>
                <a:lnTo>
                  <a:pt x="1700213" y="1185718"/>
                </a:lnTo>
                <a:lnTo>
                  <a:pt x="1700608" y="1182877"/>
                </a:lnTo>
                <a:lnTo>
                  <a:pt x="1702188" y="1166641"/>
                </a:lnTo>
                <a:lnTo>
                  <a:pt x="1703767" y="1158117"/>
                </a:lnTo>
                <a:lnTo>
                  <a:pt x="1704952" y="1150811"/>
                </a:lnTo>
                <a:lnTo>
                  <a:pt x="1707716" y="1143911"/>
                </a:lnTo>
                <a:lnTo>
                  <a:pt x="1708901" y="1141070"/>
                </a:lnTo>
                <a:lnTo>
                  <a:pt x="1710086" y="1138634"/>
                </a:lnTo>
                <a:lnTo>
                  <a:pt x="1711665" y="1136199"/>
                </a:lnTo>
                <a:lnTo>
                  <a:pt x="1713640" y="1134575"/>
                </a:lnTo>
                <a:lnTo>
                  <a:pt x="1715219" y="1133763"/>
                </a:lnTo>
                <a:lnTo>
                  <a:pt x="1717194" y="1132952"/>
                </a:lnTo>
                <a:lnTo>
                  <a:pt x="1779588" y="1120775"/>
                </a:lnTo>
                <a:close/>
                <a:moveTo>
                  <a:pt x="233586" y="538163"/>
                </a:moveTo>
                <a:lnTo>
                  <a:pt x="238336" y="538163"/>
                </a:lnTo>
                <a:lnTo>
                  <a:pt x="300494" y="768264"/>
                </a:lnTo>
                <a:lnTo>
                  <a:pt x="301682" y="758743"/>
                </a:lnTo>
                <a:lnTo>
                  <a:pt x="323061" y="601242"/>
                </a:lnTo>
                <a:lnTo>
                  <a:pt x="317122" y="585770"/>
                </a:lnTo>
                <a:lnTo>
                  <a:pt x="328999" y="565140"/>
                </a:lnTo>
                <a:lnTo>
                  <a:pt x="355921" y="565140"/>
                </a:lnTo>
                <a:lnTo>
                  <a:pt x="367403" y="585770"/>
                </a:lnTo>
                <a:lnTo>
                  <a:pt x="362256" y="604416"/>
                </a:lnTo>
                <a:lnTo>
                  <a:pt x="381259" y="770645"/>
                </a:lnTo>
                <a:lnTo>
                  <a:pt x="394720" y="710739"/>
                </a:lnTo>
                <a:lnTo>
                  <a:pt x="395908" y="741287"/>
                </a:lnTo>
                <a:lnTo>
                  <a:pt x="397096" y="773818"/>
                </a:lnTo>
                <a:lnTo>
                  <a:pt x="401055" y="844039"/>
                </a:lnTo>
                <a:lnTo>
                  <a:pt x="405806" y="918227"/>
                </a:lnTo>
                <a:lnTo>
                  <a:pt x="410952" y="992018"/>
                </a:lnTo>
                <a:lnTo>
                  <a:pt x="416891" y="1061048"/>
                </a:lnTo>
                <a:lnTo>
                  <a:pt x="423226" y="1122541"/>
                </a:lnTo>
                <a:lnTo>
                  <a:pt x="426393" y="1148725"/>
                </a:lnTo>
                <a:lnTo>
                  <a:pt x="428768" y="1171338"/>
                </a:lnTo>
                <a:lnTo>
                  <a:pt x="431936" y="1190381"/>
                </a:lnTo>
                <a:lnTo>
                  <a:pt x="434311" y="1204663"/>
                </a:lnTo>
                <a:lnTo>
                  <a:pt x="435499" y="1210218"/>
                </a:lnTo>
                <a:lnTo>
                  <a:pt x="436687" y="1215375"/>
                </a:lnTo>
                <a:lnTo>
                  <a:pt x="439062" y="1220532"/>
                </a:lnTo>
                <a:lnTo>
                  <a:pt x="440646" y="1225293"/>
                </a:lnTo>
                <a:lnTo>
                  <a:pt x="440646" y="1228467"/>
                </a:lnTo>
                <a:lnTo>
                  <a:pt x="441833" y="1238385"/>
                </a:lnTo>
                <a:lnTo>
                  <a:pt x="443021" y="1248700"/>
                </a:lnTo>
                <a:lnTo>
                  <a:pt x="444605" y="1258221"/>
                </a:lnTo>
                <a:lnTo>
                  <a:pt x="446584" y="1268140"/>
                </a:lnTo>
                <a:lnTo>
                  <a:pt x="448564" y="1277264"/>
                </a:lnTo>
                <a:lnTo>
                  <a:pt x="450939" y="1285992"/>
                </a:lnTo>
                <a:lnTo>
                  <a:pt x="453711" y="1295117"/>
                </a:lnTo>
                <a:lnTo>
                  <a:pt x="456086" y="1303448"/>
                </a:lnTo>
                <a:lnTo>
                  <a:pt x="459649" y="1311383"/>
                </a:lnTo>
                <a:lnTo>
                  <a:pt x="462816" y="1318921"/>
                </a:lnTo>
                <a:lnTo>
                  <a:pt x="466380" y="1326458"/>
                </a:lnTo>
                <a:lnTo>
                  <a:pt x="469943" y="1333599"/>
                </a:lnTo>
                <a:lnTo>
                  <a:pt x="473902" y="1340344"/>
                </a:lnTo>
                <a:lnTo>
                  <a:pt x="477861" y="1346691"/>
                </a:lnTo>
                <a:lnTo>
                  <a:pt x="482612" y="1353039"/>
                </a:lnTo>
                <a:lnTo>
                  <a:pt x="487363" y="1358990"/>
                </a:lnTo>
                <a:lnTo>
                  <a:pt x="469151" y="1598613"/>
                </a:lnTo>
                <a:lnTo>
                  <a:pt x="383239" y="1598613"/>
                </a:lnTo>
                <a:lnTo>
                  <a:pt x="340481" y="1260999"/>
                </a:lnTo>
                <a:lnTo>
                  <a:pt x="334938" y="1261395"/>
                </a:lnTo>
                <a:lnTo>
                  <a:pt x="329395" y="1261792"/>
                </a:lnTo>
                <a:lnTo>
                  <a:pt x="326228" y="1261792"/>
                </a:lnTo>
                <a:lnTo>
                  <a:pt x="322269" y="1261395"/>
                </a:lnTo>
                <a:lnTo>
                  <a:pt x="282282" y="1597423"/>
                </a:lnTo>
                <a:lnTo>
                  <a:pt x="193203" y="1598613"/>
                </a:lnTo>
                <a:lnTo>
                  <a:pt x="160738" y="1168165"/>
                </a:lnTo>
                <a:lnTo>
                  <a:pt x="154800" y="1158246"/>
                </a:lnTo>
                <a:lnTo>
                  <a:pt x="149257" y="1148725"/>
                </a:lnTo>
                <a:lnTo>
                  <a:pt x="144110" y="1139203"/>
                </a:lnTo>
                <a:lnTo>
                  <a:pt x="140151" y="1128889"/>
                </a:lnTo>
                <a:lnTo>
                  <a:pt x="139755" y="1124921"/>
                </a:lnTo>
                <a:lnTo>
                  <a:pt x="134609" y="1066999"/>
                </a:lnTo>
                <a:lnTo>
                  <a:pt x="128670" y="1003920"/>
                </a:lnTo>
                <a:lnTo>
                  <a:pt x="122335" y="924971"/>
                </a:lnTo>
                <a:lnTo>
                  <a:pt x="108875" y="730972"/>
                </a:lnTo>
                <a:lnTo>
                  <a:pt x="103728" y="726608"/>
                </a:lnTo>
                <a:lnTo>
                  <a:pt x="98185" y="721054"/>
                </a:lnTo>
                <a:lnTo>
                  <a:pt x="97789" y="721450"/>
                </a:lnTo>
                <a:lnTo>
                  <a:pt x="96997" y="723434"/>
                </a:lnTo>
                <a:lnTo>
                  <a:pt x="96601" y="727798"/>
                </a:lnTo>
                <a:lnTo>
                  <a:pt x="96601" y="733352"/>
                </a:lnTo>
                <a:lnTo>
                  <a:pt x="96205" y="749618"/>
                </a:lnTo>
                <a:lnTo>
                  <a:pt x="96601" y="771438"/>
                </a:lnTo>
                <a:lnTo>
                  <a:pt x="97789" y="826980"/>
                </a:lnTo>
                <a:lnTo>
                  <a:pt x="100165" y="893630"/>
                </a:lnTo>
                <a:lnTo>
                  <a:pt x="103332" y="962660"/>
                </a:lnTo>
                <a:lnTo>
                  <a:pt x="106499" y="1027327"/>
                </a:lnTo>
                <a:lnTo>
                  <a:pt x="109666" y="1079694"/>
                </a:lnTo>
                <a:lnTo>
                  <a:pt x="112042" y="1112226"/>
                </a:lnTo>
                <a:lnTo>
                  <a:pt x="97393" y="1112623"/>
                </a:lnTo>
                <a:lnTo>
                  <a:pt x="87891" y="1112623"/>
                </a:lnTo>
                <a:lnTo>
                  <a:pt x="76806" y="1111433"/>
                </a:lnTo>
                <a:lnTo>
                  <a:pt x="65325" y="1109449"/>
                </a:lnTo>
                <a:lnTo>
                  <a:pt x="59386" y="1108259"/>
                </a:lnTo>
                <a:lnTo>
                  <a:pt x="53843" y="1107069"/>
                </a:lnTo>
                <a:lnTo>
                  <a:pt x="47905" y="1104688"/>
                </a:lnTo>
                <a:lnTo>
                  <a:pt x="41966" y="1102308"/>
                </a:lnTo>
                <a:lnTo>
                  <a:pt x="36027" y="1099928"/>
                </a:lnTo>
                <a:lnTo>
                  <a:pt x="30485" y="1096357"/>
                </a:lnTo>
                <a:lnTo>
                  <a:pt x="27713" y="1079298"/>
                </a:lnTo>
                <a:lnTo>
                  <a:pt x="24546" y="1056684"/>
                </a:lnTo>
                <a:lnTo>
                  <a:pt x="21775" y="1030104"/>
                </a:lnTo>
                <a:lnTo>
                  <a:pt x="18607" y="1000349"/>
                </a:lnTo>
                <a:lnTo>
                  <a:pt x="15836" y="967024"/>
                </a:lnTo>
                <a:lnTo>
                  <a:pt x="13065" y="932509"/>
                </a:lnTo>
                <a:lnTo>
                  <a:pt x="7918" y="860305"/>
                </a:lnTo>
                <a:lnTo>
                  <a:pt x="3563" y="790084"/>
                </a:lnTo>
                <a:lnTo>
                  <a:pt x="2375" y="757949"/>
                </a:lnTo>
                <a:lnTo>
                  <a:pt x="1187" y="728591"/>
                </a:lnTo>
                <a:lnTo>
                  <a:pt x="396" y="702804"/>
                </a:lnTo>
                <a:lnTo>
                  <a:pt x="0" y="681778"/>
                </a:lnTo>
                <a:lnTo>
                  <a:pt x="396" y="666305"/>
                </a:lnTo>
                <a:lnTo>
                  <a:pt x="792" y="660751"/>
                </a:lnTo>
                <a:lnTo>
                  <a:pt x="1187" y="656784"/>
                </a:lnTo>
                <a:lnTo>
                  <a:pt x="1979" y="650436"/>
                </a:lnTo>
                <a:lnTo>
                  <a:pt x="3167" y="644089"/>
                </a:lnTo>
                <a:lnTo>
                  <a:pt x="5147" y="638535"/>
                </a:lnTo>
                <a:lnTo>
                  <a:pt x="7918" y="632584"/>
                </a:lnTo>
                <a:lnTo>
                  <a:pt x="11085" y="626633"/>
                </a:lnTo>
                <a:lnTo>
                  <a:pt x="15044" y="621475"/>
                </a:lnTo>
                <a:lnTo>
                  <a:pt x="19003" y="615921"/>
                </a:lnTo>
                <a:lnTo>
                  <a:pt x="24150" y="610764"/>
                </a:lnTo>
                <a:lnTo>
                  <a:pt x="29693" y="606003"/>
                </a:lnTo>
                <a:lnTo>
                  <a:pt x="35631" y="601242"/>
                </a:lnTo>
                <a:lnTo>
                  <a:pt x="41966" y="596482"/>
                </a:lnTo>
                <a:lnTo>
                  <a:pt x="48696" y="592514"/>
                </a:lnTo>
                <a:lnTo>
                  <a:pt x="55427" y="588150"/>
                </a:lnTo>
                <a:lnTo>
                  <a:pt x="62949" y="584580"/>
                </a:lnTo>
                <a:lnTo>
                  <a:pt x="70867" y="580612"/>
                </a:lnTo>
                <a:lnTo>
                  <a:pt x="78785" y="576645"/>
                </a:lnTo>
                <a:lnTo>
                  <a:pt x="96205" y="569504"/>
                </a:lnTo>
                <a:lnTo>
                  <a:pt x="114417" y="563950"/>
                </a:lnTo>
                <a:lnTo>
                  <a:pt x="132629" y="557999"/>
                </a:lnTo>
                <a:lnTo>
                  <a:pt x="152029" y="552842"/>
                </a:lnTo>
                <a:lnTo>
                  <a:pt x="171428" y="548478"/>
                </a:lnTo>
                <a:lnTo>
                  <a:pt x="190828" y="544510"/>
                </a:lnTo>
                <a:lnTo>
                  <a:pt x="210227" y="540940"/>
                </a:lnTo>
                <a:lnTo>
                  <a:pt x="229627" y="538559"/>
                </a:lnTo>
                <a:lnTo>
                  <a:pt x="233586" y="538163"/>
                </a:lnTo>
                <a:close/>
                <a:moveTo>
                  <a:pt x="1612045" y="536575"/>
                </a:moveTo>
                <a:lnTo>
                  <a:pt x="1621555" y="536972"/>
                </a:lnTo>
                <a:lnTo>
                  <a:pt x="1631461" y="537369"/>
                </a:lnTo>
                <a:lnTo>
                  <a:pt x="1640970" y="538559"/>
                </a:lnTo>
                <a:lnTo>
                  <a:pt x="1650480" y="540147"/>
                </a:lnTo>
                <a:lnTo>
                  <a:pt x="1660386" y="541734"/>
                </a:lnTo>
                <a:lnTo>
                  <a:pt x="1669896" y="544512"/>
                </a:lnTo>
                <a:lnTo>
                  <a:pt x="1679406" y="546894"/>
                </a:lnTo>
                <a:lnTo>
                  <a:pt x="1688916" y="550465"/>
                </a:lnTo>
                <a:lnTo>
                  <a:pt x="1698030" y="553640"/>
                </a:lnTo>
                <a:lnTo>
                  <a:pt x="1707539" y="557212"/>
                </a:lnTo>
                <a:lnTo>
                  <a:pt x="1716257" y="560784"/>
                </a:lnTo>
                <a:lnTo>
                  <a:pt x="1724974" y="565150"/>
                </a:lnTo>
                <a:lnTo>
                  <a:pt x="1742409" y="573484"/>
                </a:lnTo>
                <a:lnTo>
                  <a:pt x="1758259" y="582215"/>
                </a:lnTo>
                <a:lnTo>
                  <a:pt x="1772523" y="591344"/>
                </a:lnTo>
                <a:lnTo>
                  <a:pt x="1785600" y="600472"/>
                </a:lnTo>
                <a:lnTo>
                  <a:pt x="1797091" y="608806"/>
                </a:lnTo>
                <a:lnTo>
                  <a:pt x="1806997" y="616744"/>
                </a:lnTo>
                <a:lnTo>
                  <a:pt x="1814129" y="623887"/>
                </a:lnTo>
                <a:lnTo>
                  <a:pt x="1816903" y="627062"/>
                </a:lnTo>
                <a:lnTo>
                  <a:pt x="1818884" y="629840"/>
                </a:lnTo>
                <a:lnTo>
                  <a:pt x="1820865" y="632619"/>
                </a:lnTo>
                <a:lnTo>
                  <a:pt x="1821658" y="634603"/>
                </a:lnTo>
                <a:lnTo>
                  <a:pt x="1822054" y="638572"/>
                </a:lnTo>
                <a:lnTo>
                  <a:pt x="1822450" y="644128"/>
                </a:lnTo>
                <a:lnTo>
                  <a:pt x="1822450" y="660797"/>
                </a:lnTo>
                <a:lnTo>
                  <a:pt x="1821658" y="682625"/>
                </a:lnTo>
                <a:lnTo>
                  <a:pt x="1819677" y="710009"/>
                </a:lnTo>
                <a:lnTo>
                  <a:pt x="1818092" y="741362"/>
                </a:lnTo>
                <a:lnTo>
                  <a:pt x="1815714" y="775494"/>
                </a:lnTo>
                <a:lnTo>
                  <a:pt x="1809374" y="850106"/>
                </a:lnTo>
                <a:lnTo>
                  <a:pt x="1802242" y="926306"/>
                </a:lnTo>
                <a:lnTo>
                  <a:pt x="1794713" y="998141"/>
                </a:lnTo>
                <a:lnTo>
                  <a:pt x="1790751" y="1029494"/>
                </a:lnTo>
                <a:lnTo>
                  <a:pt x="1787581" y="1057672"/>
                </a:lnTo>
                <a:lnTo>
                  <a:pt x="1784015" y="1080691"/>
                </a:lnTo>
                <a:lnTo>
                  <a:pt x="1781241" y="1097756"/>
                </a:lnTo>
                <a:lnTo>
                  <a:pt x="1770146" y="1102122"/>
                </a:lnTo>
                <a:lnTo>
                  <a:pt x="1759844" y="1106091"/>
                </a:lnTo>
                <a:lnTo>
                  <a:pt x="1749938" y="1108472"/>
                </a:lnTo>
                <a:lnTo>
                  <a:pt x="1740824" y="1110456"/>
                </a:lnTo>
                <a:lnTo>
                  <a:pt x="1731710" y="1112044"/>
                </a:lnTo>
                <a:lnTo>
                  <a:pt x="1724182" y="1112441"/>
                </a:lnTo>
                <a:lnTo>
                  <a:pt x="1720616" y="1112044"/>
                </a:lnTo>
                <a:lnTo>
                  <a:pt x="1717446" y="1111250"/>
                </a:lnTo>
                <a:lnTo>
                  <a:pt x="1714276" y="1110853"/>
                </a:lnTo>
                <a:lnTo>
                  <a:pt x="1711502" y="1110059"/>
                </a:lnTo>
                <a:lnTo>
                  <a:pt x="1712691" y="1096566"/>
                </a:lnTo>
                <a:lnTo>
                  <a:pt x="1713879" y="1077119"/>
                </a:lnTo>
                <a:lnTo>
                  <a:pt x="1715464" y="1025128"/>
                </a:lnTo>
                <a:lnTo>
                  <a:pt x="1717049" y="960041"/>
                </a:lnTo>
                <a:lnTo>
                  <a:pt x="1718238" y="890587"/>
                </a:lnTo>
                <a:lnTo>
                  <a:pt x="1719031" y="823912"/>
                </a:lnTo>
                <a:lnTo>
                  <a:pt x="1718238" y="794544"/>
                </a:lnTo>
                <a:lnTo>
                  <a:pt x="1717842" y="768747"/>
                </a:lnTo>
                <a:lnTo>
                  <a:pt x="1717446" y="747315"/>
                </a:lnTo>
                <a:lnTo>
                  <a:pt x="1716257" y="731440"/>
                </a:lnTo>
                <a:lnTo>
                  <a:pt x="1715464" y="726281"/>
                </a:lnTo>
                <a:lnTo>
                  <a:pt x="1715068" y="722312"/>
                </a:lnTo>
                <a:lnTo>
                  <a:pt x="1713879" y="720725"/>
                </a:lnTo>
                <a:lnTo>
                  <a:pt x="1713483" y="720328"/>
                </a:lnTo>
                <a:lnTo>
                  <a:pt x="1713087" y="720725"/>
                </a:lnTo>
                <a:lnTo>
                  <a:pt x="1707539" y="727869"/>
                </a:lnTo>
                <a:lnTo>
                  <a:pt x="1702388" y="735409"/>
                </a:lnTo>
                <a:lnTo>
                  <a:pt x="1701200" y="737394"/>
                </a:lnTo>
                <a:lnTo>
                  <a:pt x="1683765" y="992584"/>
                </a:lnTo>
                <a:lnTo>
                  <a:pt x="1675047" y="1087438"/>
                </a:lnTo>
                <a:lnTo>
                  <a:pt x="1671877" y="1124744"/>
                </a:lnTo>
                <a:lnTo>
                  <a:pt x="1671085" y="1128316"/>
                </a:lnTo>
                <a:lnTo>
                  <a:pt x="1669104" y="1134269"/>
                </a:lnTo>
                <a:lnTo>
                  <a:pt x="1667123" y="1140222"/>
                </a:lnTo>
                <a:lnTo>
                  <a:pt x="1664349" y="1145778"/>
                </a:lnTo>
                <a:lnTo>
                  <a:pt x="1661971" y="1151334"/>
                </a:lnTo>
                <a:lnTo>
                  <a:pt x="1655631" y="1162447"/>
                </a:lnTo>
                <a:lnTo>
                  <a:pt x="1648499" y="1173956"/>
                </a:lnTo>
                <a:lnTo>
                  <a:pt x="1616403" y="1598613"/>
                </a:lnTo>
                <a:lnTo>
                  <a:pt x="1531211" y="1598613"/>
                </a:lnTo>
                <a:lnTo>
                  <a:pt x="1488020" y="1260872"/>
                </a:lnTo>
                <a:lnTo>
                  <a:pt x="1482869" y="1261269"/>
                </a:lnTo>
                <a:lnTo>
                  <a:pt x="1477322" y="1261666"/>
                </a:lnTo>
                <a:lnTo>
                  <a:pt x="1473359" y="1261666"/>
                </a:lnTo>
                <a:lnTo>
                  <a:pt x="1470189" y="1261269"/>
                </a:lnTo>
                <a:lnTo>
                  <a:pt x="1429772" y="1597422"/>
                </a:lnTo>
                <a:lnTo>
                  <a:pt x="1340617" y="1598613"/>
                </a:lnTo>
                <a:lnTo>
                  <a:pt x="1323975" y="1376760"/>
                </a:lnTo>
                <a:lnTo>
                  <a:pt x="1330315" y="1370806"/>
                </a:lnTo>
                <a:lnTo>
                  <a:pt x="1336655" y="1364456"/>
                </a:lnTo>
                <a:lnTo>
                  <a:pt x="1342995" y="1357710"/>
                </a:lnTo>
                <a:lnTo>
                  <a:pt x="1348542" y="1350566"/>
                </a:lnTo>
                <a:lnTo>
                  <a:pt x="1354090" y="1342628"/>
                </a:lnTo>
                <a:lnTo>
                  <a:pt x="1358845" y="1334294"/>
                </a:lnTo>
                <a:lnTo>
                  <a:pt x="1363600" y="1325563"/>
                </a:lnTo>
                <a:lnTo>
                  <a:pt x="1368355" y="1316435"/>
                </a:lnTo>
                <a:lnTo>
                  <a:pt x="1371921" y="1306513"/>
                </a:lnTo>
                <a:lnTo>
                  <a:pt x="1375883" y="1296591"/>
                </a:lnTo>
                <a:lnTo>
                  <a:pt x="1379053" y="1285875"/>
                </a:lnTo>
                <a:lnTo>
                  <a:pt x="1381827" y="1275160"/>
                </a:lnTo>
                <a:lnTo>
                  <a:pt x="1384204" y="1263650"/>
                </a:lnTo>
                <a:lnTo>
                  <a:pt x="1386186" y="1251347"/>
                </a:lnTo>
                <a:lnTo>
                  <a:pt x="1388563" y="1239044"/>
                </a:lnTo>
                <a:lnTo>
                  <a:pt x="1389752" y="1226344"/>
                </a:lnTo>
                <a:lnTo>
                  <a:pt x="1389752" y="1222375"/>
                </a:lnTo>
                <a:lnTo>
                  <a:pt x="1389752" y="1218009"/>
                </a:lnTo>
                <a:lnTo>
                  <a:pt x="1389356" y="1209675"/>
                </a:lnTo>
                <a:lnTo>
                  <a:pt x="1390148" y="1207294"/>
                </a:lnTo>
                <a:lnTo>
                  <a:pt x="1392129" y="1194594"/>
                </a:lnTo>
                <a:lnTo>
                  <a:pt x="1394903" y="1177925"/>
                </a:lnTo>
                <a:lnTo>
                  <a:pt x="1400450" y="1134269"/>
                </a:lnTo>
                <a:lnTo>
                  <a:pt x="1407186" y="1078309"/>
                </a:lnTo>
                <a:lnTo>
                  <a:pt x="1413923" y="1013619"/>
                </a:lnTo>
                <a:lnTo>
                  <a:pt x="1421055" y="943769"/>
                </a:lnTo>
                <a:lnTo>
                  <a:pt x="1427791" y="871537"/>
                </a:lnTo>
                <a:lnTo>
                  <a:pt x="1433735" y="800894"/>
                </a:lnTo>
                <a:lnTo>
                  <a:pt x="1438886" y="734219"/>
                </a:lnTo>
                <a:lnTo>
                  <a:pt x="1447603" y="767953"/>
                </a:lnTo>
                <a:lnTo>
                  <a:pt x="1449188" y="758428"/>
                </a:lnTo>
                <a:lnTo>
                  <a:pt x="1470586" y="600869"/>
                </a:lnTo>
                <a:lnTo>
                  <a:pt x="1464642" y="585390"/>
                </a:lnTo>
                <a:lnTo>
                  <a:pt x="1476529" y="564753"/>
                </a:lnTo>
                <a:lnTo>
                  <a:pt x="1503870" y="564753"/>
                </a:lnTo>
                <a:lnTo>
                  <a:pt x="1514569" y="585390"/>
                </a:lnTo>
                <a:lnTo>
                  <a:pt x="1509814" y="604044"/>
                </a:lnTo>
                <a:lnTo>
                  <a:pt x="1528833" y="770334"/>
                </a:lnTo>
                <a:lnTo>
                  <a:pt x="1579949" y="545306"/>
                </a:lnTo>
                <a:lnTo>
                  <a:pt x="1585893" y="542131"/>
                </a:lnTo>
                <a:lnTo>
                  <a:pt x="1589855" y="540147"/>
                </a:lnTo>
                <a:lnTo>
                  <a:pt x="1592629" y="538559"/>
                </a:lnTo>
                <a:lnTo>
                  <a:pt x="1593025" y="538162"/>
                </a:lnTo>
                <a:lnTo>
                  <a:pt x="1602535" y="536972"/>
                </a:lnTo>
                <a:lnTo>
                  <a:pt x="1612045" y="536575"/>
                </a:lnTo>
                <a:close/>
                <a:moveTo>
                  <a:pt x="1080417" y="477838"/>
                </a:moveTo>
                <a:lnTo>
                  <a:pt x="1092318" y="478235"/>
                </a:lnTo>
                <a:lnTo>
                  <a:pt x="1104616" y="478632"/>
                </a:lnTo>
                <a:lnTo>
                  <a:pt x="1116913" y="480219"/>
                </a:lnTo>
                <a:lnTo>
                  <a:pt x="1128814" y="482600"/>
                </a:lnTo>
                <a:lnTo>
                  <a:pt x="1141111" y="484982"/>
                </a:lnTo>
                <a:lnTo>
                  <a:pt x="1153409" y="487760"/>
                </a:lnTo>
                <a:lnTo>
                  <a:pt x="1165706" y="491332"/>
                </a:lnTo>
                <a:lnTo>
                  <a:pt x="1178003" y="494903"/>
                </a:lnTo>
                <a:lnTo>
                  <a:pt x="1189507" y="499269"/>
                </a:lnTo>
                <a:lnTo>
                  <a:pt x="1201011" y="504032"/>
                </a:lnTo>
                <a:lnTo>
                  <a:pt x="1212515" y="508397"/>
                </a:lnTo>
                <a:lnTo>
                  <a:pt x="1223623" y="513557"/>
                </a:lnTo>
                <a:lnTo>
                  <a:pt x="1234730" y="519113"/>
                </a:lnTo>
                <a:lnTo>
                  <a:pt x="1245441" y="524669"/>
                </a:lnTo>
                <a:lnTo>
                  <a:pt x="1255358" y="530225"/>
                </a:lnTo>
                <a:lnTo>
                  <a:pt x="1265672" y="536178"/>
                </a:lnTo>
                <a:lnTo>
                  <a:pt x="1283920" y="547291"/>
                </a:lnTo>
                <a:lnTo>
                  <a:pt x="1300581" y="558403"/>
                </a:lnTo>
                <a:lnTo>
                  <a:pt x="1314862" y="569119"/>
                </a:lnTo>
                <a:lnTo>
                  <a:pt x="1327159" y="579438"/>
                </a:lnTo>
                <a:lnTo>
                  <a:pt x="1331919" y="584200"/>
                </a:lnTo>
                <a:lnTo>
                  <a:pt x="1336283" y="588169"/>
                </a:lnTo>
                <a:lnTo>
                  <a:pt x="1339456" y="592535"/>
                </a:lnTo>
                <a:lnTo>
                  <a:pt x="1342630" y="595710"/>
                </a:lnTo>
                <a:lnTo>
                  <a:pt x="1344217" y="599282"/>
                </a:lnTo>
                <a:lnTo>
                  <a:pt x="1345407" y="601663"/>
                </a:lnTo>
                <a:lnTo>
                  <a:pt x="1346200" y="606822"/>
                </a:lnTo>
                <a:lnTo>
                  <a:pt x="1346200" y="613966"/>
                </a:lnTo>
                <a:lnTo>
                  <a:pt x="1346200" y="634603"/>
                </a:lnTo>
                <a:lnTo>
                  <a:pt x="1345407" y="662782"/>
                </a:lnTo>
                <a:lnTo>
                  <a:pt x="1343820" y="696913"/>
                </a:lnTo>
                <a:lnTo>
                  <a:pt x="1341043" y="736600"/>
                </a:lnTo>
                <a:lnTo>
                  <a:pt x="1337870" y="779860"/>
                </a:lnTo>
                <a:lnTo>
                  <a:pt x="1334299" y="825897"/>
                </a:lnTo>
                <a:lnTo>
                  <a:pt x="1330333" y="873919"/>
                </a:lnTo>
                <a:lnTo>
                  <a:pt x="1325572" y="922735"/>
                </a:lnTo>
                <a:lnTo>
                  <a:pt x="1321209" y="970757"/>
                </a:lnTo>
                <a:lnTo>
                  <a:pt x="1316448" y="1017588"/>
                </a:lnTo>
                <a:lnTo>
                  <a:pt x="1311291" y="1061244"/>
                </a:lnTo>
                <a:lnTo>
                  <a:pt x="1306928" y="1101328"/>
                </a:lnTo>
                <a:lnTo>
                  <a:pt x="1302564" y="1136253"/>
                </a:lnTo>
                <a:lnTo>
                  <a:pt x="1298201" y="1166019"/>
                </a:lnTo>
                <a:lnTo>
                  <a:pt x="1294630" y="1187847"/>
                </a:lnTo>
                <a:lnTo>
                  <a:pt x="1280746" y="1193403"/>
                </a:lnTo>
                <a:lnTo>
                  <a:pt x="1267655" y="1197372"/>
                </a:lnTo>
                <a:lnTo>
                  <a:pt x="1254961" y="1201341"/>
                </a:lnTo>
                <a:lnTo>
                  <a:pt x="1243061" y="1203722"/>
                </a:lnTo>
                <a:lnTo>
                  <a:pt x="1232350" y="1205310"/>
                </a:lnTo>
                <a:lnTo>
                  <a:pt x="1227193" y="1205310"/>
                </a:lnTo>
                <a:lnTo>
                  <a:pt x="1222433" y="1205707"/>
                </a:lnTo>
                <a:lnTo>
                  <a:pt x="1217672" y="1205310"/>
                </a:lnTo>
                <a:lnTo>
                  <a:pt x="1213706" y="1204913"/>
                </a:lnTo>
                <a:lnTo>
                  <a:pt x="1209739" y="1204119"/>
                </a:lnTo>
                <a:lnTo>
                  <a:pt x="1206565" y="1202928"/>
                </a:lnTo>
                <a:lnTo>
                  <a:pt x="1207755" y="1186260"/>
                </a:lnTo>
                <a:lnTo>
                  <a:pt x="1208945" y="1161653"/>
                </a:lnTo>
                <a:lnTo>
                  <a:pt x="1211722" y="1094978"/>
                </a:lnTo>
                <a:lnTo>
                  <a:pt x="1213706" y="1013222"/>
                </a:lnTo>
                <a:lnTo>
                  <a:pt x="1214896" y="925116"/>
                </a:lnTo>
                <a:lnTo>
                  <a:pt x="1215292" y="882253"/>
                </a:lnTo>
                <a:lnTo>
                  <a:pt x="1215292" y="841375"/>
                </a:lnTo>
                <a:lnTo>
                  <a:pt x="1215292" y="804069"/>
                </a:lnTo>
                <a:lnTo>
                  <a:pt x="1214499" y="771128"/>
                </a:lnTo>
                <a:lnTo>
                  <a:pt x="1213706" y="744141"/>
                </a:lnTo>
                <a:lnTo>
                  <a:pt x="1212515" y="724297"/>
                </a:lnTo>
                <a:lnTo>
                  <a:pt x="1211722" y="717153"/>
                </a:lnTo>
                <a:lnTo>
                  <a:pt x="1210532" y="712788"/>
                </a:lnTo>
                <a:lnTo>
                  <a:pt x="1209739" y="711200"/>
                </a:lnTo>
                <a:lnTo>
                  <a:pt x="1209342" y="710407"/>
                </a:lnTo>
                <a:lnTo>
                  <a:pt x="1208945" y="710010"/>
                </a:lnTo>
                <a:lnTo>
                  <a:pt x="1208152" y="710407"/>
                </a:lnTo>
                <a:lnTo>
                  <a:pt x="1201408" y="719932"/>
                </a:lnTo>
                <a:lnTo>
                  <a:pt x="1194664" y="729457"/>
                </a:lnTo>
                <a:lnTo>
                  <a:pt x="1193078" y="731838"/>
                </a:lnTo>
                <a:lnTo>
                  <a:pt x="1171260" y="1054497"/>
                </a:lnTo>
                <a:lnTo>
                  <a:pt x="1165309" y="1121966"/>
                </a:lnTo>
                <a:lnTo>
                  <a:pt x="1160549" y="1174750"/>
                </a:lnTo>
                <a:lnTo>
                  <a:pt x="1155789" y="1221582"/>
                </a:lnTo>
                <a:lnTo>
                  <a:pt x="1155392" y="1225947"/>
                </a:lnTo>
                <a:lnTo>
                  <a:pt x="1153012" y="1233488"/>
                </a:lnTo>
                <a:lnTo>
                  <a:pt x="1149838" y="1241028"/>
                </a:lnTo>
                <a:lnTo>
                  <a:pt x="1147062" y="1248172"/>
                </a:lnTo>
                <a:lnTo>
                  <a:pt x="1143888" y="1255316"/>
                </a:lnTo>
                <a:lnTo>
                  <a:pt x="1139921" y="1262460"/>
                </a:lnTo>
                <a:lnTo>
                  <a:pt x="1135557" y="1269603"/>
                </a:lnTo>
                <a:lnTo>
                  <a:pt x="1131591" y="1276350"/>
                </a:lnTo>
                <a:lnTo>
                  <a:pt x="1126830" y="1283494"/>
                </a:lnTo>
                <a:lnTo>
                  <a:pt x="1086368" y="1820863"/>
                </a:lnTo>
                <a:lnTo>
                  <a:pt x="977674" y="1820863"/>
                </a:lnTo>
                <a:lnTo>
                  <a:pt x="923328" y="1393428"/>
                </a:lnTo>
                <a:lnTo>
                  <a:pt x="916584" y="1394222"/>
                </a:lnTo>
                <a:lnTo>
                  <a:pt x="909840" y="1394619"/>
                </a:lnTo>
                <a:lnTo>
                  <a:pt x="905080" y="1394222"/>
                </a:lnTo>
                <a:lnTo>
                  <a:pt x="900716" y="1393825"/>
                </a:lnTo>
                <a:lnTo>
                  <a:pt x="849543" y="1819275"/>
                </a:lnTo>
                <a:lnTo>
                  <a:pt x="736486" y="1820863"/>
                </a:lnTo>
                <a:lnTo>
                  <a:pt x="695627" y="1276350"/>
                </a:lnTo>
                <a:lnTo>
                  <a:pt x="687693" y="1264047"/>
                </a:lnTo>
                <a:lnTo>
                  <a:pt x="680553" y="1251744"/>
                </a:lnTo>
                <a:lnTo>
                  <a:pt x="677776" y="1245394"/>
                </a:lnTo>
                <a:lnTo>
                  <a:pt x="674602" y="1239044"/>
                </a:lnTo>
                <a:lnTo>
                  <a:pt x="671826" y="1232694"/>
                </a:lnTo>
                <a:lnTo>
                  <a:pt x="669842" y="1226741"/>
                </a:lnTo>
                <a:lnTo>
                  <a:pt x="669049" y="1221582"/>
                </a:lnTo>
                <a:lnTo>
                  <a:pt x="661908" y="1148160"/>
                </a:lnTo>
                <a:lnTo>
                  <a:pt x="654768" y="1068388"/>
                </a:lnTo>
                <a:lnTo>
                  <a:pt x="646437" y="968375"/>
                </a:lnTo>
                <a:lnTo>
                  <a:pt x="630173" y="723503"/>
                </a:lnTo>
                <a:lnTo>
                  <a:pt x="626603" y="720725"/>
                </a:lnTo>
                <a:lnTo>
                  <a:pt x="623826" y="717550"/>
                </a:lnTo>
                <a:lnTo>
                  <a:pt x="616686" y="710407"/>
                </a:lnTo>
                <a:lnTo>
                  <a:pt x="616289" y="710407"/>
                </a:lnTo>
                <a:lnTo>
                  <a:pt x="615892" y="710803"/>
                </a:lnTo>
                <a:lnTo>
                  <a:pt x="614702" y="713978"/>
                </a:lnTo>
                <a:lnTo>
                  <a:pt x="614305" y="719138"/>
                </a:lnTo>
                <a:lnTo>
                  <a:pt x="613909" y="726678"/>
                </a:lnTo>
                <a:lnTo>
                  <a:pt x="613909" y="746919"/>
                </a:lnTo>
                <a:lnTo>
                  <a:pt x="613909" y="774303"/>
                </a:lnTo>
                <a:lnTo>
                  <a:pt x="614702" y="807641"/>
                </a:lnTo>
                <a:lnTo>
                  <a:pt x="615892" y="844947"/>
                </a:lnTo>
                <a:lnTo>
                  <a:pt x="619066" y="929085"/>
                </a:lnTo>
                <a:lnTo>
                  <a:pt x="623033" y="1016794"/>
                </a:lnTo>
                <a:lnTo>
                  <a:pt x="627000" y="1098550"/>
                </a:lnTo>
                <a:lnTo>
                  <a:pt x="630966" y="1164035"/>
                </a:lnTo>
                <a:lnTo>
                  <a:pt x="632553" y="1188641"/>
                </a:lnTo>
                <a:lnTo>
                  <a:pt x="634140" y="1205310"/>
                </a:lnTo>
                <a:lnTo>
                  <a:pt x="625810" y="1205310"/>
                </a:lnTo>
                <a:lnTo>
                  <a:pt x="615099" y="1205707"/>
                </a:lnTo>
                <a:lnTo>
                  <a:pt x="603198" y="1205310"/>
                </a:lnTo>
                <a:lnTo>
                  <a:pt x="589711" y="1204516"/>
                </a:lnTo>
                <a:lnTo>
                  <a:pt x="582570" y="1203325"/>
                </a:lnTo>
                <a:lnTo>
                  <a:pt x="575033" y="1202135"/>
                </a:lnTo>
                <a:lnTo>
                  <a:pt x="567496" y="1200944"/>
                </a:lnTo>
                <a:lnTo>
                  <a:pt x="559959" y="1198563"/>
                </a:lnTo>
                <a:lnTo>
                  <a:pt x="552422" y="1196182"/>
                </a:lnTo>
                <a:lnTo>
                  <a:pt x="544885" y="1193403"/>
                </a:lnTo>
                <a:lnTo>
                  <a:pt x="537744" y="1189435"/>
                </a:lnTo>
                <a:lnTo>
                  <a:pt x="530604" y="1185466"/>
                </a:lnTo>
                <a:lnTo>
                  <a:pt x="528620" y="1175544"/>
                </a:lnTo>
                <a:lnTo>
                  <a:pt x="526637" y="1163638"/>
                </a:lnTo>
                <a:lnTo>
                  <a:pt x="523067" y="1135460"/>
                </a:lnTo>
                <a:lnTo>
                  <a:pt x="519100" y="1101725"/>
                </a:lnTo>
                <a:lnTo>
                  <a:pt x="515530" y="1064022"/>
                </a:lnTo>
                <a:lnTo>
                  <a:pt x="511959" y="1021953"/>
                </a:lnTo>
                <a:lnTo>
                  <a:pt x="508389" y="978297"/>
                </a:lnTo>
                <a:lnTo>
                  <a:pt x="504819" y="932657"/>
                </a:lnTo>
                <a:lnTo>
                  <a:pt x="502042" y="886619"/>
                </a:lnTo>
                <a:lnTo>
                  <a:pt x="498868" y="841772"/>
                </a:lnTo>
                <a:lnTo>
                  <a:pt x="496885" y="798116"/>
                </a:lnTo>
                <a:lnTo>
                  <a:pt x="494902" y="757238"/>
                </a:lnTo>
                <a:lnTo>
                  <a:pt x="492918" y="720328"/>
                </a:lnTo>
                <a:lnTo>
                  <a:pt x="492125" y="687785"/>
                </a:lnTo>
                <a:lnTo>
                  <a:pt x="492125" y="661194"/>
                </a:lnTo>
                <a:lnTo>
                  <a:pt x="492125" y="641350"/>
                </a:lnTo>
                <a:lnTo>
                  <a:pt x="492521" y="634603"/>
                </a:lnTo>
                <a:lnTo>
                  <a:pt x="493315" y="629444"/>
                </a:lnTo>
                <a:lnTo>
                  <a:pt x="494505" y="621507"/>
                </a:lnTo>
                <a:lnTo>
                  <a:pt x="496092" y="613569"/>
                </a:lnTo>
                <a:lnTo>
                  <a:pt x="498472" y="606028"/>
                </a:lnTo>
                <a:lnTo>
                  <a:pt x="502042" y="598885"/>
                </a:lnTo>
                <a:lnTo>
                  <a:pt x="506009" y="591741"/>
                </a:lnTo>
                <a:lnTo>
                  <a:pt x="510769" y="584597"/>
                </a:lnTo>
                <a:lnTo>
                  <a:pt x="516323" y="578247"/>
                </a:lnTo>
                <a:lnTo>
                  <a:pt x="522670" y="571500"/>
                </a:lnTo>
                <a:lnTo>
                  <a:pt x="529414" y="565547"/>
                </a:lnTo>
                <a:lnTo>
                  <a:pt x="536951" y="559594"/>
                </a:lnTo>
                <a:lnTo>
                  <a:pt x="544885" y="553641"/>
                </a:lnTo>
                <a:lnTo>
                  <a:pt x="553215" y="548085"/>
                </a:lnTo>
                <a:lnTo>
                  <a:pt x="562339" y="542925"/>
                </a:lnTo>
                <a:lnTo>
                  <a:pt x="571860" y="537766"/>
                </a:lnTo>
                <a:lnTo>
                  <a:pt x="581777" y="533003"/>
                </a:lnTo>
                <a:lnTo>
                  <a:pt x="592091" y="528241"/>
                </a:lnTo>
                <a:lnTo>
                  <a:pt x="602801" y="523875"/>
                </a:lnTo>
                <a:lnTo>
                  <a:pt x="613512" y="519510"/>
                </a:lnTo>
                <a:lnTo>
                  <a:pt x="625016" y="515144"/>
                </a:lnTo>
                <a:lnTo>
                  <a:pt x="636520" y="511572"/>
                </a:lnTo>
                <a:lnTo>
                  <a:pt x="659925" y="504428"/>
                </a:lnTo>
                <a:lnTo>
                  <a:pt x="684520" y="498078"/>
                </a:lnTo>
                <a:lnTo>
                  <a:pt x="709115" y="492522"/>
                </a:lnTo>
                <a:lnTo>
                  <a:pt x="733709" y="487363"/>
                </a:lnTo>
                <a:lnTo>
                  <a:pt x="758701" y="483394"/>
                </a:lnTo>
                <a:lnTo>
                  <a:pt x="782502" y="479425"/>
                </a:lnTo>
                <a:lnTo>
                  <a:pt x="788056" y="479028"/>
                </a:lnTo>
                <a:lnTo>
                  <a:pt x="794006" y="479425"/>
                </a:lnTo>
                <a:lnTo>
                  <a:pt x="872948" y="770335"/>
                </a:lnTo>
                <a:lnTo>
                  <a:pt x="874138" y="758428"/>
                </a:lnTo>
                <a:lnTo>
                  <a:pt x="901510" y="559197"/>
                </a:lnTo>
                <a:lnTo>
                  <a:pt x="893576" y="539353"/>
                </a:lnTo>
                <a:lnTo>
                  <a:pt x="908650" y="513557"/>
                </a:lnTo>
                <a:lnTo>
                  <a:pt x="943162" y="513160"/>
                </a:lnTo>
                <a:lnTo>
                  <a:pt x="957443" y="539353"/>
                </a:lnTo>
                <a:lnTo>
                  <a:pt x="950699" y="563166"/>
                </a:lnTo>
                <a:lnTo>
                  <a:pt x="975294" y="773510"/>
                </a:lnTo>
                <a:lnTo>
                  <a:pt x="1039558" y="488950"/>
                </a:lnTo>
                <a:lnTo>
                  <a:pt x="1046699" y="485378"/>
                </a:lnTo>
                <a:lnTo>
                  <a:pt x="1052252" y="482600"/>
                </a:lnTo>
                <a:lnTo>
                  <a:pt x="1055823" y="480219"/>
                </a:lnTo>
                <a:lnTo>
                  <a:pt x="1056616" y="479822"/>
                </a:lnTo>
                <a:lnTo>
                  <a:pt x="1056616" y="479425"/>
                </a:lnTo>
                <a:lnTo>
                  <a:pt x="1068120" y="478235"/>
                </a:lnTo>
                <a:lnTo>
                  <a:pt x="1080417" y="477838"/>
                </a:lnTo>
                <a:close/>
                <a:moveTo>
                  <a:pt x="1485107" y="451247"/>
                </a:moveTo>
                <a:lnTo>
                  <a:pt x="1485107" y="475853"/>
                </a:lnTo>
                <a:lnTo>
                  <a:pt x="1508523" y="475853"/>
                </a:lnTo>
                <a:lnTo>
                  <a:pt x="1508523" y="451247"/>
                </a:lnTo>
                <a:lnTo>
                  <a:pt x="1485107" y="451247"/>
                </a:lnTo>
                <a:close/>
                <a:moveTo>
                  <a:pt x="328429" y="426244"/>
                </a:moveTo>
                <a:lnTo>
                  <a:pt x="328429" y="449263"/>
                </a:lnTo>
                <a:lnTo>
                  <a:pt x="350229" y="449263"/>
                </a:lnTo>
                <a:lnTo>
                  <a:pt x="350229" y="426244"/>
                </a:lnTo>
                <a:lnTo>
                  <a:pt x="328429" y="426244"/>
                </a:lnTo>
                <a:close/>
                <a:moveTo>
                  <a:pt x="904908" y="342106"/>
                </a:moveTo>
                <a:lnTo>
                  <a:pt x="904908" y="371872"/>
                </a:lnTo>
                <a:lnTo>
                  <a:pt x="933819" y="371872"/>
                </a:lnTo>
                <a:lnTo>
                  <a:pt x="933819" y="342106"/>
                </a:lnTo>
                <a:lnTo>
                  <a:pt x="904908" y="342106"/>
                </a:lnTo>
                <a:close/>
                <a:moveTo>
                  <a:pt x="1494632" y="300037"/>
                </a:moveTo>
                <a:lnTo>
                  <a:pt x="1489473" y="300434"/>
                </a:lnTo>
                <a:lnTo>
                  <a:pt x="1483123" y="301228"/>
                </a:lnTo>
                <a:lnTo>
                  <a:pt x="1477169" y="302419"/>
                </a:lnTo>
                <a:lnTo>
                  <a:pt x="1465660" y="304800"/>
                </a:lnTo>
                <a:lnTo>
                  <a:pt x="1460501" y="306784"/>
                </a:lnTo>
                <a:lnTo>
                  <a:pt x="1456532" y="307975"/>
                </a:lnTo>
                <a:lnTo>
                  <a:pt x="1456532" y="331391"/>
                </a:lnTo>
                <a:lnTo>
                  <a:pt x="1457723" y="331391"/>
                </a:lnTo>
                <a:lnTo>
                  <a:pt x="1460898" y="329406"/>
                </a:lnTo>
                <a:lnTo>
                  <a:pt x="1465263" y="327819"/>
                </a:lnTo>
                <a:lnTo>
                  <a:pt x="1475582" y="323453"/>
                </a:lnTo>
                <a:lnTo>
                  <a:pt x="1480741" y="321866"/>
                </a:lnTo>
                <a:lnTo>
                  <a:pt x="1486694" y="320675"/>
                </a:lnTo>
                <a:lnTo>
                  <a:pt x="1492648" y="319484"/>
                </a:lnTo>
                <a:lnTo>
                  <a:pt x="1498998" y="319484"/>
                </a:lnTo>
                <a:lnTo>
                  <a:pt x="1505744" y="320278"/>
                </a:lnTo>
                <a:lnTo>
                  <a:pt x="1511698" y="321469"/>
                </a:lnTo>
                <a:lnTo>
                  <a:pt x="1517254" y="323056"/>
                </a:lnTo>
                <a:lnTo>
                  <a:pt x="1519635" y="324644"/>
                </a:lnTo>
                <a:lnTo>
                  <a:pt x="1521619" y="325834"/>
                </a:lnTo>
                <a:lnTo>
                  <a:pt x="1524001" y="327819"/>
                </a:lnTo>
                <a:lnTo>
                  <a:pt x="1525588" y="329803"/>
                </a:lnTo>
                <a:lnTo>
                  <a:pt x="1527176" y="331787"/>
                </a:lnTo>
                <a:lnTo>
                  <a:pt x="1528366" y="334169"/>
                </a:lnTo>
                <a:lnTo>
                  <a:pt x="1529160" y="336550"/>
                </a:lnTo>
                <a:lnTo>
                  <a:pt x="1530351" y="339328"/>
                </a:lnTo>
                <a:lnTo>
                  <a:pt x="1530748" y="342503"/>
                </a:lnTo>
                <a:lnTo>
                  <a:pt x="1530748" y="345281"/>
                </a:lnTo>
                <a:lnTo>
                  <a:pt x="1530351" y="350441"/>
                </a:lnTo>
                <a:lnTo>
                  <a:pt x="1529954" y="354806"/>
                </a:lnTo>
                <a:lnTo>
                  <a:pt x="1528366" y="358378"/>
                </a:lnTo>
                <a:lnTo>
                  <a:pt x="1526779" y="361950"/>
                </a:lnTo>
                <a:lnTo>
                  <a:pt x="1524794" y="365125"/>
                </a:lnTo>
                <a:lnTo>
                  <a:pt x="1522413" y="368300"/>
                </a:lnTo>
                <a:lnTo>
                  <a:pt x="1519635" y="371475"/>
                </a:lnTo>
                <a:lnTo>
                  <a:pt x="1516857" y="374650"/>
                </a:lnTo>
                <a:lnTo>
                  <a:pt x="1513285" y="377031"/>
                </a:lnTo>
                <a:lnTo>
                  <a:pt x="1510110" y="379413"/>
                </a:lnTo>
                <a:lnTo>
                  <a:pt x="1502569" y="384572"/>
                </a:lnTo>
                <a:lnTo>
                  <a:pt x="1485901" y="393700"/>
                </a:lnTo>
                <a:lnTo>
                  <a:pt x="1485901" y="429419"/>
                </a:lnTo>
                <a:lnTo>
                  <a:pt x="1506538" y="429419"/>
                </a:lnTo>
                <a:lnTo>
                  <a:pt x="1506538" y="403225"/>
                </a:lnTo>
                <a:lnTo>
                  <a:pt x="1515666" y="397669"/>
                </a:lnTo>
                <a:lnTo>
                  <a:pt x="1524794" y="392113"/>
                </a:lnTo>
                <a:lnTo>
                  <a:pt x="1532732" y="386159"/>
                </a:lnTo>
                <a:lnTo>
                  <a:pt x="1539479" y="379413"/>
                </a:lnTo>
                <a:lnTo>
                  <a:pt x="1542654" y="376238"/>
                </a:lnTo>
                <a:lnTo>
                  <a:pt x="1545432" y="372269"/>
                </a:lnTo>
                <a:lnTo>
                  <a:pt x="1547813" y="368300"/>
                </a:lnTo>
                <a:lnTo>
                  <a:pt x="1550194" y="363934"/>
                </a:lnTo>
                <a:lnTo>
                  <a:pt x="1552179" y="359172"/>
                </a:lnTo>
                <a:lnTo>
                  <a:pt x="1553369" y="354806"/>
                </a:lnTo>
                <a:lnTo>
                  <a:pt x="1553766" y="349250"/>
                </a:lnTo>
                <a:lnTo>
                  <a:pt x="1554163" y="343694"/>
                </a:lnTo>
                <a:lnTo>
                  <a:pt x="1553766" y="338931"/>
                </a:lnTo>
                <a:lnTo>
                  <a:pt x="1553369" y="334566"/>
                </a:lnTo>
                <a:lnTo>
                  <a:pt x="1552179" y="330200"/>
                </a:lnTo>
                <a:lnTo>
                  <a:pt x="1550591" y="325834"/>
                </a:lnTo>
                <a:lnTo>
                  <a:pt x="1548607" y="322262"/>
                </a:lnTo>
                <a:lnTo>
                  <a:pt x="1546226" y="318294"/>
                </a:lnTo>
                <a:lnTo>
                  <a:pt x="1543448" y="315119"/>
                </a:lnTo>
                <a:lnTo>
                  <a:pt x="1539876" y="311944"/>
                </a:lnTo>
                <a:lnTo>
                  <a:pt x="1535907" y="309166"/>
                </a:lnTo>
                <a:lnTo>
                  <a:pt x="1531938" y="306784"/>
                </a:lnTo>
                <a:lnTo>
                  <a:pt x="1527573" y="304403"/>
                </a:lnTo>
                <a:lnTo>
                  <a:pt x="1522413" y="302816"/>
                </a:lnTo>
                <a:lnTo>
                  <a:pt x="1517651" y="301625"/>
                </a:lnTo>
                <a:lnTo>
                  <a:pt x="1512491" y="300831"/>
                </a:lnTo>
                <a:lnTo>
                  <a:pt x="1506538" y="300037"/>
                </a:lnTo>
                <a:lnTo>
                  <a:pt x="1500585" y="300037"/>
                </a:lnTo>
                <a:lnTo>
                  <a:pt x="1494632" y="300037"/>
                </a:lnTo>
                <a:close/>
                <a:moveTo>
                  <a:pt x="342698" y="286941"/>
                </a:moveTo>
                <a:lnTo>
                  <a:pt x="337545" y="287337"/>
                </a:lnTo>
                <a:lnTo>
                  <a:pt x="332393" y="287734"/>
                </a:lnTo>
                <a:lnTo>
                  <a:pt x="321295" y="289322"/>
                </a:lnTo>
                <a:lnTo>
                  <a:pt x="310593" y="291703"/>
                </a:lnTo>
                <a:lnTo>
                  <a:pt x="302270" y="294481"/>
                </a:lnTo>
                <a:lnTo>
                  <a:pt x="302270" y="316309"/>
                </a:lnTo>
                <a:lnTo>
                  <a:pt x="303063" y="316309"/>
                </a:lnTo>
                <a:lnTo>
                  <a:pt x="306630" y="314325"/>
                </a:lnTo>
                <a:lnTo>
                  <a:pt x="310197" y="312341"/>
                </a:lnTo>
                <a:lnTo>
                  <a:pt x="319709" y="308769"/>
                </a:lnTo>
                <a:lnTo>
                  <a:pt x="324862" y="307181"/>
                </a:lnTo>
                <a:lnTo>
                  <a:pt x="330015" y="305991"/>
                </a:lnTo>
                <a:lnTo>
                  <a:pt x="335564" y="305197"/>
                </a:lnTo>
                <a:lnTo>
                  <a:pt x="341509" y="305197"/>
                </a:lnTo>
                <a:lnTo>
                  <a:pt x="347454" y="305197"/>
                </a:lnTo>
                <a:lnTo>
                  <a:pt x="353003" y="306784"/>
                </a:lnTo>
                <a:lnTo>
                  <a:pt x="357759" y="308372"/>
                </a:lnTo>
                <a:lnTo>
                  <a:pt x="362516" y="311150"/>
                </a:lnTo>
                <a:lnTo>
                  <a:pt x="364101" y="312341"/>
                </a:lnTo>
                <a:lnTo>
                  <a:pt x="366083" y="314722"/>
                </a:lnTo>
                <a:lnTo>
                  <a:pt x="367272" y="316309"/>
                </a:lnTo>
                <a:lnTo>
                  <a:pt x="368461" y="318294"/>
                </a:lnTo>
                <a:lnTo>
                  <a:pt x="369254" y="321072"/>
                </a:lnTo>
                <a:lnTo>
                  <a:pt x="370046" y="323453"/>
                </a:lnTo>
                <a:lnTo>
                  <a:pt x="370443" y="325834"/>
                </a:lnTo>
                <a:lnTo>
                  <a:pt x="370443" y="329009"/>
                </a:lnTo>
                <a:lnTo>
                  <a:pt x="370046" y="333772"/>
                </a:lnTo>
                <a:lnTo>
                  <a:pt x="369650" y="337344"/>
                </a:lnTo>
                <a:lnTo>
                  <a:pt x="368461" y="341312"/>
                </a:lnTo>
                <a:lnTo>
                  <a:pt x="367272" y="344091"/>
                </a:lnTo>
                <a:lnTo>
                  <a:pt x="365290" y="347266"/>
                </a:lnTo>
                <a:lnTo>
                  <a:pt x="362912" y="350044"/>
                </a:lnTo>
                <a:lnTo>
                  <a:pt x="360534" y="352822"/>
                </a:lnTo>
                <a:lnTo>
                  <a:pt x="357363" y="355600"/>
                </a:lnTo>
                <a:lnTo>
                  <a:pt x="351814" y="360759"/>
                </a:lnTo>
                <a:lnTo>
                  <a:pt x="344283" y="365125"/>
                </a:lnTo>
                <a:lnTo>
                  <a:pt x="329222" y="373459"/>
                </a:lnTo>
                <a:lnTo>
                  <a:pt x="329222" y="406400"/>
                </a:lnTo>
                <a:lnTo>
                  <a:pt x="348643" y="406400"/>
                </a:lnTo>
                <a:lnTo>
                  <a:pt x="348643" y="382588"/>
                </a:lnTo>
                <a:lnTo>
                  <a:pt x="356967" y="377428"/>
                </a:lnTo>
                <a:lnTo>
                  <a:pt x="365290" y="371872"/>
                </a:lnTo>
                <a:lnTo>
                  <a:pt x="372424" y="366316"/>
                </a:lnTo>
                <a:lnTo>
                  <a:pt x="378370" y="360759"/>
                </a:lnTo>
                <a:lnTo>
                  <a:pt x="381541" y="357188"/>
                </a:lnTo>
                <a:lnTo>
                  <a:pt x="384315" y="354013"/>
                </a:lnTo>
                <a:lnTo>
                  <a:pt x="386693" y="350044"/>
                </a:lnTo>
                <a:lnTo>
                  <a:pt x="388675" y="346075"/>
                </a:lnTo>
                <a:lnTo>
                  <a:pt x="390260" y="342106"/>
                </a:lnTo>
                <a:lnTo>
                  <a:pt x="391053" y="337344"/>
                </a:lnTo>
                <a:lnTo>
                  <a:pt x="391846" y="332581"/>
                </a:lnTo>
                <a:lnTo>
                  <a:pt x="392638" y="327819"/>
                </a:lnTo>
                <a:lnTo>
                  <a:pt x="391846" y="323056"/>
                </a:lnTo>
                <a:lnTo>
                  <a:pt x="391449" y="318691"/>
                </a:lnTo>
                <a:lnTo>
                  <a:pt x="390260" y="314722"/>
                </a:lnTo>
                <a:lnTo>
                  <a:pt x="389071" y="310753"/>
                </a:lnTo>
                <a:lnTo>
                  <a:pt x="387089" y="307578"/>
                </a:lnTo>
                <a:lnTo>
                  <a:pt x="384711" y="304006"/>
                </a:lnTo>
                <a:lnTo>
                  <a:pt x="381937" y="301228"/>
                </a:lnTo>
                <a:lnTo>
                  <a:pt x="379162" y="298053"/>
                </a:lnTo>
                <a:lnTo>
                  <a:pt x="375595" y="295672"/>
                </a:lnTo>
                <a:lnTo>
                  <a:pt x="372028" y="293291"/>
                </a:lnTo>
                <a:lnTo>
                  <a:pt x="367668" y="291306"/>
                </a:lnTo>
                <a:lnTo>
                  <a:pt x="363308" y="289719"/>
                </a:lnTo>
                <a:lnTo>
                  <a:pt x="358948" y="288528"/>
                </a:lnTo>
                <a:lnTo>
                  <a:pt x="353796" y="287734"/>
                </a:lnTo>
                <a:lnTo>
                  <a:pt x="348247" y="287337"/>
                </a:lnTo>
                <a:lnTo>
                  <a:pt x="342698" y="286941"/>
                </a:lnTo>
                <a:close/>
                <a:moveTo>
                  <a:pt x="1500585" y="158750"/>
                </a:moveTo>
                <a:lnTo>
                  <a:pt x="1511301" y="159147"/>
                </a:lnTo>
                <a:lnTo>
                  <a:pt x="1521223" y="159940"/>
                </a:lnTo>
                <a:lnTo>
                  <a:pt x="1531541" y="161528"/>
                </a:lnTo>
                <a:lnTo>
                  <a:pt x="1540669" y="163115"/>
                </a:lnTo>
                <a:lnTo>
                  <a:pt x="1550194" y="165894"/>
                </a:lnTo>
                <a:lnTo>
                  <a:pt x="1558529" y="168275"/>
                </a:lnTo>
                <a:lnTo>
                  <a:pt x="1566863" y="171450"/>
                </a:lnTo>
                <a:lnTo>
                  <a:pt x="1574404" y="174228"/>
                </a:lnTo>
                <a:lnTo>
                  <a:pt x="1581548" y="177403"/>
                </a:lnTo>
                <a:lnTo>
                  <a:pt x="1588294" y="180975"/>
                </a:lnTo>
                <a:lnTo>
                  <a:pt x="1595041" y="184150"/>
                </a:lnTo>
                <a:lnTo>
                  <a:pt x="1606154" y="191690"/>
                </a:lnTo>
                <a:lnTo>
                  <a:pt x="1615679" y="198437"/>
                </a:lnTo>
                <a:lnTo>
                  <a:pt x="1622823" y="203994"/>
                </a:lnTo>
                <a:lnTo>
                  <a:pt x="1628379" y="208756"/>
                </a:lnTo>
                <a:lnTo>
                  <a:pt x="1632744" y="213122"/>
                </a:lnTo>
                <a:lnTo>
                  <a:pt x="1631554" y="216297"/>
                </a:lnTo>
                <a:lnTo>
                  <a:pt x="1629173" y="219869"/>
                </a:lnTo>
                <a:lnTo>
                  <a:pt x="1626791" y="224234"/>
                </a:lnTo>
                <a:lnTo>
                  <a:pt x="1623219" y="229394"/>
                </a:lnTo>
                <a:lnTo>
                  <a:pt x="1619251" y="234950"/>
                </a:lnTo>
                <a:lnTo>
                  <a:pt x="1614091" y="240903"/>
                </a:lnTo>
                <a:lnTo>
                  <a:pt x="1607741" y="246459"/>
                </a:lnTo>
                <a:lnTo>
                  <a:pt x="1604566" y="248840"/>
                </a:lnTo>
                <a:lnTo>
                  <a:pt x="1600994" y="251222"/>
                </a:lnTo>
                <a:lnTo>
                  <a:pt x="1597423" y="253603"/>
                </a:lnTo>
                <a:lnTo>
                  <a:pt x="1593057" y="255587"/>
                </a:lnTo>
                <a:lnTo>
                  <a:pt x="1588691" y="257175"/>
                </a:lnTo>
                <a:lnTo>
                  <a:pt x="1584723" y="258762"/>
                </a:lnTo>
                <a:lnTo>
                  <a:pt x="1579563" y="259953"/>
                </a:lnTo>
                <a:lnTo>
                  <a:pt x="1574801" y="260747"/>
                </a:lnTo>
                <a:lnTo>
                  <a:pt x="1569244" y="261144"/>
                </a:lnTo>
                <a:lnTo>
                  <a:pt x="1564085" y="261144"/>
                </a:lnTo>
                <a:lnTo>
                  <a:pt x="1558529" y="260747"/>
                </a:lnTo>
                <a:lnTo>
                  <a:pt x="1552179" y="259953"/>
                </a:lnTo>
                <a:lnTo>
                  <a:pt x="1545829" y="257969"/>
                </a:lnTo>
                <a:lnTo>
                  <a:pt x="1539479" y="255984"/>
                </a:lnTo>
                <a:lnTo>
                  <a:pt x="1532732" y="253603"/>
                </a:lnTo>
                <a:lnTo>
                  <a:pt x="1525588" y="250031"/>
                </a:lnTo>
                <a:lnTo>
                  <a:pt x="1517651" y="246062"/>
                </a:lnTo>
                <a:lnTo>
                  <a:pt x="1509316" y="242490"/>
                </a:lnTo>
                <a:lnTo>
                  <a:pt x="1542654" y="258762"/>
                </a:lnTo>
                <a:lnTo>
                  <a:pt x="1558926" y="266303"/>
                </a:lnTo>
                <a:lnTo>
                  <a:pt x="1566069" y="269081"/>
                </a:lnTo>
                <a:lnTo>
                  <a:pt x="1573610" y="271462"/>
                </a:lnTo>
                <a:lnTo>
                  <a:pt x="1580754" y="273844"/>
                </a:lnTo>
                <a:lnTo>
                  <a:pt x="1587501" y="275431"/>
                </a:lnTo>
                <a:lnTo>
                  <a:pt x="1593851" y="276622"/>
                </a:lnTo>
                <a:lnTo>
                  <a:pt x="1599804" y="277019"/>
                </a:lnTo>
                <a:lnTo>
                  <a:pt x="1605757" y="276622"/>
                </a:lnTo>
                <a:lnTo>
                  <a:pt x="1611313" y="275431"/>
                </a:lnTo>
                <a:lnTo>
                  <a:pt x="1615679" y="273844"/>
                </a:lnTo>
                <a:lnTo>
                  <a:pt x="1618457" y="271859"/>
                </a:lnTo>
                <a:lnTo>
                  <a:pt x="1620441" y="270669"/>
                </a:lnTo>
                <a:lnTo>
                  <a:pt x="1621632" y="282178"/>
                </a:lnTo>
                <a:lnTo>
                  <a:pt x="1622029" y="292497"/>
                </a:lnTo>
                <a:lnTo>
                  <a:pt x="1621632" y="302419"/>
                </a:lnTo>
                <a:lnTo>
                  <a:pt x="1621235" y="311944"/>
                </a:lnTo>
                <a:lnTo>
                  <a:pt x="1622823" y="310356"/>
                </a:lnTo>
                <a:lnTo>
                  <a:pt x="1623616" y="309959"/>
                </a:lnTo>
                <a:lnTo>
                  <a:pt x="1625204" y="309562"/>
                </a:lnTo>
                <a:lnTo>
                  <a:pt x="1626394" y="309959"/>
                </a:lnTo>
                <a:lnTo>
                  <a:pt x="1627188" y="310753"/>
                </a:lnTo>
                <a:lnTo>
                  <a:pt x="1628379" y="311944"/>
                </a:lnTo>
                <a:lnTo>
                  <a:pt x="1629569" y="313928"/>
                </a:lnTo>
                <a:lnTo>
                  <a:pt x="1631951" y="317897"/>
                </a:lnTo>
                <a:lnTo>
                  <a:pt x="1633538" y="323850"/>
                </a:lnTo>
                <a:lnTo>
                  <a:pt x="1634729" y="331391"/>
                </a:lnTo>
                <a:lnTo>
                  <a:pt x="1635919" y="339328"/>
                </a:lnTo>
                <a:lnTo>
                  <a:pt x="1636316" y="348853"/>
                </a:lnTo>
                <a:lnTo>
                  <a:pt x="1636713" y="358775"/>
                </a:lnTo>
                <a:lnTo>
                  <a:pt x="1636316" y="368697"/>
                </a:lnTo>
                <a:lnTo>
                  <a:pt x="1635919" y="377825"/>
                </a:lnTo>
                <a:lnTo>
                  <a:pt x="1634729" y="385763"/>
                </a:lnTo>
                <a:lnTo>
                  <a:pt x="1633538" y="393303"/>
                </a:lnTo>
                <a:lnTo>
                  <a:pt x="1631951" y="399256"/>
                </a:lnTo>
                <a:lnTo>
                  <a:pt x="1629569" y="404019"/>
                </a:lnTo>
                <a:lnTo>
                  <a:pt x="1628379" y="405209"/>
                </a:lnTo>
                <a:lnTo>
                  <a:pt x="1627188" y="406400"/>
                </a:lnTo>
                <a:lnTo>
                  <a:pt x="1626394" y="407194"/>
                </a:lnTo>
                <a:lnTo>
                  <a:pt x="1625204" y="407591"/>
                </a:lnTo>
                <a:lnTo>
                  <a:pt x="1623616" y="407194"/>
                </a:lnTo>
                <a:lnTo>
                  <a:pt x="1622426" y="406400"/>
                </a:lnTo>
                <a:lnTo>
                  <a:pt x="1621235" y="405209"/>
                </a:lnTo>
                <a:lnTo>
                  <a:pt x="1620044" y="403622"/>
                </a:lnTo>
                <a:lnTo>
                  <a:pt x="1618060" y="398463"/>
                </a:lnTo>
                <a:lnTo>
                  <a:pt x="1616076" y="392113"/>
                </a:lnTo>
                <a:lnTo>
                  <a:pt x="1614885" y="400447"/>
                </a:lnTo>
                <a:lnTo>
                  <a:pt x="1613694" y="409178"/>
                </a:lnTo>
                <a:lnTo>
                  <a:pt x="1612107" y="417116"/>
                </a:lnTo>
                <a:lnTo>
                  <a:pt x="1609726" y="425053"/>
                </a:lnTo>
                <a:lnTo>
                  <a:pt x="1607344" y="432594"/>
                </a:lnTo>
                <a:lnTo>
                  <a:pt x="1604963" y="440135"/>
                </a:lnTo>
                <a:lnTo>
                  <a:pt x="1601788" y="447278"/>
                </a:lnTo>
                <a:lnTo>
                  <a:pt x="1599010" y="454025"/>
                </a:lnTo>
                <a:lnTo>
                  <a:pt x="1595438" y="460772"/>
                </a:lnTo>
                <a:lnTo>
                  <a:pt x="1592263" y="467519"/>
                </a:lnTo>
                <a:lnTo>
                  <a:pt x="1588294" y="473869"/>
                </a:lnTo>
                <a:lnTo>
                  <a:pt x="1584326" y="479822"/>
                </a:lnTo>
                <a:lnTo>
                  <a:pt x="1579960" y="485775"/>
                </a:lnTo>
                <a:lnTo>
                  <a:pt x="1575594" y="491331"/>
                </a:lnTo>
                <a:lnTo>
                  <a:pt x="1571626" y="496491"/>
                </a:lnTo>
                <a:lnTo>
                  <a:pt x="1566863" y="501253"/>
                </a:lnTo>
                <a:lnTo>
                  <a:pt x="1562101" y="506016"/>
                </a:lnTo>
                <a:lnTo>
                  <a:pt x="1557735" y="510778"/>
                </a:lnTo>
                <a:lnTo>
                  <a:pt x="1552576" y="514747"/>
                </a:lnTo>
                <a:lnTo>
                  <a:pt x="1547416" y="518716"/>
                </a:lnTo>
                <a:lnTo>
                  <a:pt x="1542257" y="521891"/>
                </a:lnTo>
                <a:lnTo>
                  <a:pt x="1537494" y="525463"/>
                </a:lnTo>
                <a:lnTo>
                  <a:pt x="1532335" y="528241"/>
                </a:lnTo>
                <a:lnTo>
                  <a:pt x="1527176" y="531416"/>
                </a:lnTo>
                <a:lnTo>
                  <a:pt x="1522016" y="533400"/>
                </a:lnTo>
                <a:lnTo>
                  <a:pt x="1517254" y="535385"/>
                </a:lnTo>
                <a:lnTo>
                  <a:pt x="1512094" y="537766"/>
                </a:lnTo>
                <a:lnTo>
                  <a:pt x="1506935" y="538957"/>
                </a:lnTo>
                <a:lnTo>
                  <a:pt x="1502569" y="540147"/>
                </a:lnTo>
                <a:lnTo>
                  <a:pt x="1497410" y="540941"/>
                </a:lnTo>
                <a:lnTo>
                  <a:pt x="1492648" y="541338"/>
                </a:lnTo>
                <a:lnTo>
                  <a:pt x="1487488" y="541338"/>
                </a:lnTo>
                <a:lnTo>
                  <a:pt x="1483916" y="541338"/>
                </a:lnTo>
                <a:lnTo>
                  <a:pt x="1479948" y="540941"/>
                </a:lnTo>
                <a:lnTo>
                  <a:pt x="1475979" y="540147"/>
                </a:lnTo>
                <a:lnTo>
                  <a:pt x="1471613" y="538957"/>
                </a:lnTo>
                <a:lnTo>
                  <a:pt x="1466851" y="537369"/>
                </a:lnTo>
                <a:lnTo>
                  <a:pt x="1462485" y="535385"/>
                </a:lnTo>
                <a:lnTo>
                  <a:pt x="1452960" y="531019"/>
                </a:lnTo>
                <a:lnTo>
                  <a:pt x="1443435" y="525066"/>
                </a:lnTo>
                <a:lnTo>
                  <a:pt x="1433513" y="517922"/>
                </a:lnTo>
                <a:lnTo>
                  <a:pt x="1423988" y="509985"/>
                </a:lnTo>
                <a:lnTo>
                  <a:pt x="1414066" y="500460"/>
                </a:lnTo>
                <a:lnTo>
                  <a:pt x="1404938" y="490538"/>
                </a:lnTo>
                <a:lnTo>
                  <a:pt x="1395810" y="479425"/>
                </a:lnTo>
                <a:lnTo>
                  <a:pt x="1386682" y="467519"/>
                </a:lnTo>
                <a:lnTo>
                  <a:pt x="1378744" y="454819"/>
                </a:lnTo>
                <a:lnTo>
                  <a:pt x="1375173" y="448072"/>
                </a:lnTo>
                <a:lnTo>
                  <a:pt x="1371601" y="441325"/>
                </a:lnTo>
                <a:lnTo>
                  <a:pt x="1368426" y="434578"/>
                </a:lnTo>
                <a:lnTo>
                  <a:pt x="1364854" y="427434"/>
                </a:lnTo>
                <a:lnTo>
                  <a:pt x="1362076" y="420291"/>
                </a:lnTo>
                <a:lnTo>
                  <a:pt x="1359298" y="412750"/>
                </a:lnTo>
                <a:lnTo>
                  <a:pt x="1356916" y="405209"/>
                </a:lnTo>
                <a:lnTo>
                  <a:pt x="1354932" y="397669"/>
                </a:lnTo>
                <a:lnTo>
                  <a:pt x="1352948" y="402828"/>
                </a:lnTo>
                <a:lnTo>
                  <a:pt x="1350963" y="406400"/>
                </a:lnTo>
                <a:lnTo>
                  <a:pt x="1350169" y="408384"/>
                </a:lnTo>
                <a:lnTo>
                  <a:pt x="1349376" y="409178"/>
                </a:lnTo>
                <a:lnTo>
                  <a:pt x="1348185" y="409972"/>
                </a:lnTo>
                <a:lnTo>
                  <a:pt x="1346994" y="409972"/>
                </a:lnTo>
                <a:lnTo>
                  <a:pt x="1345407" y="409972"/>
                </a:lnTo>
                <a:lnTo>
                  <a:pt x="1344613" y="409178"/>
                </a:lnTo>
                <a:lnTo>
                  <a:pt x="1343423" y="407591"/>
                </a:lnTo>
                <a:lnTo>
                  <a:pt x="1342232" y="406003"/>
                </a:lnTo>
                <a:lnTo>
                  <a:pt x="1340248" y="401638"/>
                </a:lnTo>
                <a:lnTo>
                  <a:pt x="1338263" y="395684"/>
                </a:lnTo>
                <a:lnTo>
                  <a:pt x="1337073" y="388541"/>
                </a:lnTo>
                <a:lnTo>
                  <a:pt x="1335882" y="379809"/>
                </a:lnTo>
                <a:lnTo>
                  <a:pt x="1335088" y="371078"/>
                </a:lnTo>
                <a:lnTo>
                  <a:pt x="1335088" y="361156"/>
                </a:lnTo>
                <a:lnTo>
                  <a:pt x="1335088" y="351234"/>
                </a:lnTo>
                <a:lnTo>
                  <a:pt x="1335882" y="342106"/>
                </a:lnTo>
                <a:lnTo>
                  <a:pt x="1337073" y="333772"/>
                </a:lnTo>
                <a:lnTo>
                  <a:pt x="1338263" y="326231"/>
                </a:lnTo>
                <a:lnTo>
                  <a:pt x="1340248" y="320675"/>
                </a:lnTo>
                <a:lnTo>
                  <a:pt x="1342232" y="315912"/>
                </a:lnTo>
                <a:lnTo>
                  <a:pt x="1343423" y="314325"/>
                </a:lnTo>
                <a:lnTo>
                  <a:pt x="1344613" y="312737"/>
                </a:lnTo>
                <a:lnTo>
                  <a:pt x="1345407" y="312341"/>
                </a:lnTo>
                <a:lnTo>
                  <a:pt x="1346994" y="311944"/>
                </a:lnTo>
                <a:lnTo>
                  <a:pt x="1347788" y="311944"/>
                </a:lnTo>
                <a:lnTo>
                  <a:pt x="1348582" y="312341"/>
                </a:lnTo>
                <a:lnTo>
                  <a:pt x="1348979" y="300037"/>
                </a:lnTo>
                <a:lnTo>
                  <a:pt x="1349773" y="294084"/>
                </a:lnTo>
                <a:lnTo>
                  <a:pt x="1350566" y="288528"/>
                </a:lnTo>
                <a:lnTo>
                  <a:pt x="1350169" y="281781"/>
                </a:lnTo>
                <a:lnTo>
                  <a:pt x="1349773" y="275431"/>
                </a:lnTo>
                <a:lnTo>
                  <a:pt x="1349773" y="269081"/>
                </a:lnTo>
                <a:lnTo>
                  <a:pt x="1350169" y="263525"/>
                </a:lnTo>
                <a:lnTo>
                  <a:pt x="1350566" y="257969"/>
                </a:lnTo>
                <a:lnTo>
                  <a:pt x="1351360" y="253206"/>
                </a:lnTo>
                <a:lnTo>
                  <a:pt x="1352154" y="248444"/>
                </a:lnTo>
                <a:lnTo>
                  <a:pt x="1353741" y="243681"/>
                </a:lnTo>
                <a:lnTo>
                  <a:pt x="1355329" y="240109"/>
                </a:lnTo>
                <a:lnTo>
                  <a:pt x="1356916" y="236140"/>
                </a:lnTo>
                <a:lnTo>
                  <a:pt x="1358901" y="232569"/>
                </a:lnTo>
                <a:lnTo>
                  <a:pt x="1361282" y="229394"/>
                </a:lnTo>
                <a:lnTo>
                  <a:pt x="1363663" y="226615"/>
                </a:lnTo>
                <a:lnTo>
                  <a:pt x="1366044" y="223837"/>
                </a:lnTo>
                <a:lnTo>
                  <a:pt x="1369219" y="221456"/>
                </a:lnTo>
                <a:lnTo>
                  <a:pt x="1371998" y="219472"/>
                </a:lnTo>
                <a:lnTo>
                  <a:pt x="1358504" y="219869"/>
                </a:lnTo>
                <a:lnTo>
                  <a:pt x="1348582" y="219869"/>
                </a:lnTo>
                <a:lnTo>
                  <a:pt x="1339454" y="220662"/>
                </a:lnTo>
                <a:lnTo>
                  <a:pt x="1345407" y="217090"/>
                </a:lnTo>
                <a:lnTo>
                  <a:pt x="1351757" y="213122"/>
                </a:lnTo>
                <a:lnTo>
                  <a:pt x="1358107" y="208756"/>
                </a:lnTo>
                <a:lnTo>
                  <a:pt x="1364457" y="203597"/>
                </a:lnTo>
                <a:lnTo>
                  <a:pt x="1376760" y="194865"/>
                </a:lnTo>
                <a:lnTo>
                  <a:pt x="1382316" y="190897"/>
                </a:lnTo>
                <a:lnTo>
                  <a:pt x="1387476" y="187722"/>
                </a:lnTo>
                <a:lnTo>
                  <a:pt x="1401763" y="180975"/>
                </a:lnTo>
                <a:lnTo>
                  <a:pt x="1415257" y="175022"/>
                </a:lnTo>
                <a:lnTo>
                  <a:pt x="1428751" y="170259"/>
                </a:lnTo>
                <a:lnTo>
                  <a:pt x="1441054" y="166687"/>
                </a:lnTo>
                <a:lnTo>
                  <a:pt x="1453754" y="163115"/>
                </a:lnTo>
                <a:lnTo>
                  <a:pt x="1466057" y="161131"/>
                </a:lnTo>
                <a:lnTo>
                  <a:pt x="1477963" y="159544"/>
                </a:lnTo>
                <a:lnTo>
                  <a:pt x="1489473" y="159147"/>
                </a:lnTo>
                <a:lnTo>
                  <a:pt x="1500585" y="158750"/>
                </a:lnTo>
                <a:close/>
                <a:moveTo>
                  <a:pt x="354192" y="158750"/>
                </a:moveTo>
                <a:lnTo>
                  <a:pt x="365290" y="159147"/>
                </a:lnTo>
                <a:lnTo>
                  <a:pt x="375199" y="159940"/>
                </a:lnTo>
                <a:lnTo>
                  <a:pt x="385108" y="161528"/>
                </a:lnTo>
                <a:lnTo>
                  <a:pt x="394620" y="163115"/>
                </a:lnTo>
                <a:lnTo>
                  <a:pt x="403340" y="165894"/>
                </a:lnTo>
                <a:lnTo>
                  <a:pt x="412060" y="168275"/>
                </a:lnTo>
                <a:lnTo>
                  <a:pt x="420383" y="171450"/>
                </a:lnTo>
                <a:lnTo>
                  <a:pt x="428310" y="174228"/>
                </a:lnTo>
                <a:lnTo>
                  <a:pt x="435445" y="177403"/>
                </a:lnTo>
                <a:lnTo>
                  <a:pt x="442183" y="180975"/>
                </a:lnTo>
                <a:lnTo>
                  <a:pt x="448524" y="184150"/>
                </a:lnTo>
                <a:lnTo>
                  <a:pt x="460019" y="191690"/>
                </a:lnTo>
                <a:lnTo>
                  <a:pt x="469135" y="198437"/>
                </a:lnTo>
                <a:lnTo>
                  <a:pt x="476665" y="203994"/>
                </a:lnTo>
                <a:lnTo>
                  <a:pt x="482214" y="208756"/>
                </a:lnTo>
                <a:lnTo>
                  <a:pt x="486178" y="213122"/>
                </a:lnTo>
                <a:lnTo>
                  <a:pt x="484592" y="216297"/>
                </a:lnTo>
                <a:lnTo>
                  <a:pt x="483007" y="219869"/>
                </a:lnTo>
                <a:lnTo>
                  <a:pt x="480629" y="224234"/>
                </a:lnTo>
                <a:lnTo>
                  <a:pt x="477062" y="229394"/>
                </a:lnTo>
                <a:lnTo>
                  <a:pt x="472306" y="234950"/>
                </a:lnTo>
                <a:lnTo>
                  <a:pt x="467549" y="240903"/>
                </a:lnTo>
                <a:lnTo>
                  <a:pt x="461604" y="246459"/>
                </a:lnTo>
                <a:lnTo>
                  <a:pt x="458037" y="248840"/>
                </a:lnTo>
                <a:lnTo>
                  <a:pt x="454866" y="251222"/>
                </a:lnTo>
                <a:lnTo>
                  <a:pt x="450902" y="253603"/>
                </a:lnTo>
                <a:lnTo>
                  <a:pt x="446939" y="255587"/>
                </a:lnTo>
                <a:lnTo>
                  <a:pt x="442579" y="257175"/>
                </a:lnTo>
                <a:lnTo>
                  <a:pt x="437823" y="258762"/>
                </a:lnTo>
                <a:lnTo>
                  <a:pt x="433463" y="259953"/>
                </a:lnTo>
                <a:lnTo>
                  <a:pt x="428310" y="260747"/>
                </a:lnTo>
                <a:lnTo>
                  <a:pt x="423158" y="261144"/>
                </a:lnTo>
                <a:lnTo>
                  <a:pt x="417609" y="261144"/>
                </a:lnTo>
                <a:lnTo>
                  <a:pt x="411663" y="260747"/>
                </a:lnTo>
                <a:lnTo>
                  <a:pt x="406114" y="259953"/>
                </a:lnTo>
                <a:lnTo>
                  <a:pt x="399773" y="257969"/>
                </a:lnTo>
                <a:lnTo>
                  <a:pt x="393431" y="255984"/>
                </a:lnTo>
                <a:lnTo>
                  <a:pt x="386693" y="253603"/>
                </a:lnTo>
                <a:lnTo>
                  <a:pt x="379559" y="250031"/>
                </a:lnTo>
                <a:lnTo>
                  <a:pt x="371235" y="246062"/>
                </a:lnTo>
                <a:lnTo>
                  <a:pt x="362912" y="242490"/>
                </a:lnTo>
                <a:lnTo>
                  <a:pt x="396602" y="258762"/>
                </a:lnTo>
                <a:lnTo>
                  <a:pt x="412060" y="266303"/>
                </a:lnTo>
                <a:lnTo>
                  <a:pt x="419987" y="269081"/>
                </a:lnTo>
                <a:lnTo>
                  <a:pt x="427518" y="271462"/>
                </a:lnTo>
                <a:lnTo>
                  <a:pt x="434256" y="273844"/>
                </a:lnTo>
                <a:lnTo>
                  <a:pt x="440994" y="275431"/>
                </a:lnTo>
                <a:lnTo>
                  <a:pt x="447732" y="276622"/>
                </a:lnTo>
                <a:lnTo>
                  <a:pt x="453677" y="277019"/>
                </a:lnTo>
                <a:lnTo>
                  <a:pt x="459226" y="276622"/>
                </a:lnTo>
                <a:lnTo>
                  <a:pt x="464378" y="275431"/>
                </a:lnTo>
                <a:lnTo>
                  <a:pt x="469531" y="273844"/>
                </a:lnTo>
                <a:lnTo>
                  <a:pt x="471513" y="271859"/>
                </a:lnTo>
                <a:lnTo>
                  <a:pt x="473891" y="270669"/>
                </a:lnTo>
                <a:lnTo>
                  <a:pt x="475080" y="282178"/>
                </a:lnTo>
                <a:lnTo>
                  <a:pt x="475476" y="292497"/>
                </a:lnTo>
                <a:lnTo>
                  <a:pt x="475476" y="302419"/>
                </a:lnTo>
                <a:lnTo>
                  <a:pt x="475080" y="311944"/>
                </a:lnTo>
                <a:lnTo>
                  <a:pt x="476665" y="310356"/>
                </a:lnTo>
                <a:lnTo>
                  <a:pt x="477458" y="309959"/>
                </a:lnTo>
                <a:lnTo>
                  <a:pt x="478251" y="309562"/>
                </a:lnTo>
                <a:lnTo>
                  <a:pt x="479440" y="309959"/>
                </a:lnTo>
                <a:lnTo>
                  <a:pt x="481025" y="310753"/>
                </a:lnTo>
                <a:lnTo>
                  <a:pt x="482214" y="311944"/>
                </a:lnTo>
                <a:lnTo>
                  <a:pt x="483007" y="313928"/>
                </a:lnTo>
                <a:lnTo>
                  <a:pt x="484989" y="317897"/>
                </a:lnTo>
                <a:lnTo>
                  <a:pt x="486574" y="323850"/>
                </a:lnTo>
                <a:lnTo>
                  <a:pt x="488556" y="331391"/>
                </a:lnTo>
                <a:lnTo>
                  <a:pt x="489349" y="339328"/>
                </a:lnTo>
                <a:lnTo>
                  <a:pt x="490141" y="348853"/>
                </a:lnTo>
                <a:lnTo>
                  <a:pt x="490538" y="358775"/>
                </a:lnTo>
                <a:lnTo>
                  <a:pt x="490141" y="368697"/>
                </a:lnTo>
                <a:lnTo>
                  <a:pt x="489349" y="377825"/>
                </a:lnTo>
                <a:lnTo>
                  <a:pt x="488556" y="385763"/>
                </a:lnTo>
                <a:lnTo>
                  <a:pt x="486574" y="393303"/>
                </a:lnTo>
                <a:lnTo>
                  <a:pt x="484989" y="399256"/>
                </a:lnTo>
                <a:lnTo>
                  <a:pt x="483007" y="404019"/>
                </a:lnTo>
                <a:lnTo>
                  <a:pt x="482214" y="405209"/>
                </a:lnTo>
                <a:lnTo>
                  <a:pt x="481025" y="406400"/>
                </a:lnTo>
                <a:lnTo>
                  <a:pt x="479440" y="407194"/>
                </a:lnTo>
                <a:lnTo>
                  <a:pt x="478251" y="407591"/>
                </a:lnTo>
                <a:lnTo>
                  <a:pt x="477062" y="407194"/>
                </a:lnTo>
                <a:lnTo>
                  <a:pt x="475873" y="406400"/>
                </a:lnTo>
                <a:lnTo>
                  <a:pt x="475080" y="405209"/>
                </a:lnTo>
                <a:lnTo>
                  <a:pt x="473891" y="403622"/>
                </a:lnTo>
                <a:lnTo>
                  <a:pt x="471513" y="398463"/>
                </a:lnTo>
                <a:lnTo>
                  <a:pt x="469927" y="392113"/>
                </a:lnTo>
                <a:lnTo>
                  <a:pt x="468738" y="400447"/>
                </a:lnTo>
                <a:lnTo>
                  <a:pt x="467549" y="409178"/>
                </a:lnTo>
                <a:lnTo>
                  <a:pt x="465171" y="417116"/>
                </a:lnTo>
                <a:lnTo>
                  <a:pt x="463586" y="425053"/>
                </a:lnTo>
                <a:lnTo>
                  <a:pt x="461208" y="432594"/>
                </a:lnTo>
                <a:lnTo>
                  <a:pt x="458433" y="440135"/>
                </a:lnTo>
                <a:lnTo>
                  <a:pt x="455659" y="447278"/>
                </a:lnTo>
                <a:lnTo>
                  <a:pt x="452488" y="454025"/>
                </a:lnTo>
                <a:lnTo>
                  <a:pt x="449317" y="460772"/>
                </a:lnTo>
                <a:lnTo>
                  <a:pt x="445353" y="467519"/>
                </a:lnTo>
                <a:lnTo>
                  <a:pt x="441786" y="473869"/>
                </a:lnTo>
                <a:lnTo>
                  <a:pt x="437823" y="479822"/>
                </a:lnTo>
                <a:lnTo>
                  <a:pt x="433859" y="485775"/>
                </a:lnTo>
                <a:lnTo>
                  <a:pt x="429499" y="491331"/>
                </a:lnTo>
                <a:lnTo>
                  <a:pt x="424743" y="496491"/>
                </a:lnTo>
                <a:lnTo>
                  <a:pt x="420780" y="501253"/>
                </a:lnTo>
                <a:lnTo>
                  <a:pt x="416023" y="506016"/>
                </a:lnTo>
                <a:lnTo>
                  <a:pt x="410871" y="510778"/>
                </a:lnTo>
                <a:lnTo>
                  <a:pt x="406511" y="514747"/>
                </a:lnTo>
                <a:lnTo>
                  <a:pt x="401358" y="518716"/>
                </a:lnTo>
                <a:lnTo>
                  <a:pt x="396206" y="521891"/>
                </a:lnTo>
                <a:lnTo>
                  <a:pt x="391053" y="525463"/>
                </a:lnTo>
                <a:lnTo>
                  <a:pt x="386297" y="528241"/>
                </a:lnTo>
                <a:lnTo>
                  <a:pt x="381144" y="531416"/>
                </a:lnTo>
                <a:lnTo>
                  <a:pt x="375992" y="533400"/>
                </a:lnTo>
                <a:lnTo>
                  <a:pt x="370839" y="535385"/>
                </a:lnTo>
                <a:lnTo>
                  <a:pt x="366083" y="537766"/>
                </a:lnTo>
                <a:lnTo>
                  <a:pt x="360930" y="538957"/>
                </a:lnTo>
                <a:lnTo>
                  <a:pt x="355778" y="540147"/>
                </a:lnTo>
                <a:lnTo>
                  <a:pt x="351021" y="540941"/>
                </a:lnTo>
                <a:lnTo>
                  <a:pt x="346265" y="541338"/>
                </a:lnTo>
                <a:lnTo>
                  <a:pt x="341509" y="541338"/>
                </a:lnTo>
                <a:lnTo>
                  <a:pt x="337545" y="541338"/>
                </a:lnTo>
                <a:lnTo>
                  <a:pt x="333582" y="540941"/>
                </a:lnTo>
                <a:lnTo>
                  <a:pt x="329222" y="540147"/>
                </a:lnTo>
                <a:lnTo>
                  <a:pt x="325258" y="538957"/>
                </a:lnTo>
                <a:lnTo>
                  <a:pt x="320898" y="537369"/>
                </a:lnTo>
                <a:lnTo>
                  <a:pt x="316142" y="535385"/>
                </a:lnTo>
                <a:lnTo>
                  <a:pt x="307026" y="531019"/>
                </a:lnTo>
                <a:lnTo>
                  <a:pt x="297117" y="525066"/>
                </a:lnTo>
                <a:lnTo>
                  <a:pt x="287605" y="517922"/>
                </a:lnTo>
                <a:lnTo>
                  <a:pt x="278092" y="509985"/>
                </a:lnTo>
                <a:lnTo>
                  <a:pt x="268183" y="500460"/>
                </a:lnTo>
                <a:lnTo>
                  <a:pt x="258671" y="490538"/>
                </a:lnTo>
                <a:lnTo>
                  <a:pt x="249555" y="479425"/>
                </a:lnTo>
                <a:lnTo>
                  <a:pt x="240835" y="467519"/>
                </a:lnTo>
                <a:lnTo>
                  <a:pt x="232908" y="454819"/>
                </a:lnTo>
                <a:lnTo>
                  <a:pt x="228944" y="448072"/>
                </a:lnTo>
                <a:lnTo>
                  <a:pt x="225377" y="441325"/>
                </a:lnTo>
                <a:lnTo>
                  <a:pt x="221810" y="434578"/>
                </a:lnTo>
                <a:lnTo>
                  <a:pt x="219036" y="427434"/>
                </a:lnTo>
                <a:lnTo>
                  <a:pt x="215865" y="420291"/>
                </a:lnTo>
                <a:lnTo>
                  <a:pt x="213090" y="412750"/>
                </a:lnTo>
                <a:lnTo>
                  <a:pt x="211109" y="405209"/>
                </a:lnTo>
                <a:lnTo>
                  <a:pt x="208730" y="397669"/>
                </a:lnTo>
                <a:lnTo>
                  <a:pt x="207145" y="402828"/>
                </a:lnTo>
                <a:lnTo>
                  <a:pt x="205163" y="406400"/>
                </a:lnTo>
                <a:lnTo>
                  <a:pt x="204371" y="408384"/>
                </a:lnTo>
                <a:lnTo>
                  <a:pt x="203181" y="409178"/>
                </a:lnTo>
                <a:lnTo>
                  <a:pt x="201992" y="409972"/>
                </a:lnTo>
                <a:lnTo>
                  <a:pt x="200803" y="409972"/>
                </a:lnTo>
                <a:lnTo>
                  <a:pt x="199614" y="409972"/>
                </a:lnTo>
                <a:lnTo>
                  <a:pt x="198425" y="409178"/>
                </a:lnTo>
                <a:lnTo>
                  <a:pt x="197236" y="407591"/>
                </a:lnTo>
                <a:lnTo>
                  <a:pt x="196443" y="406003"/>
                </a:lnTo>
                <a:lnTo>
                  <a:pt x="194065" y="401638"/>
                </a:lnTo>
                <a:lnTo>
                  <a:pt x="192480" y="395684"/>
                </a:lnTo>
                <a:lnTo>
                  <a:pt x="190895" y="388541"/>
                </a:lnTo>
                <a:lnTo>
                  <a:pt x="190102" y="379809"/>
                </a:lnTo>
                <a:lnTo>
                  <a:pt x="188913" y="371078"/>
                </a:lnTo>
                <a:lnTo>
                  <a:pt x="188913" y="361156"/>
                </a:lnTo>
                <a:lnTo>
                  <a:pt x="188913" y="351234"/>
                </a:lnTo>
                <a:lnTo>
                  <a:pt x="190102" y="342106"/>
                </a:lnTo>
                <a:lnTo>
                  <a:pt x="190895" y="333772"/>
                </a:lnTo>
                <a:lnTo>
                  <a:pt x="192480" y="326231"/>
                </a:lnTo>
                <a:lnTo>
                  <a:pt x="194065" y="320675"/>
                </a:lnTo>
                <a:lnTo>
                  <a:pt x="196443" y="315912"/>
                </a:lnTo>
                <a:lnTo>
                  <a:pt x="197236" y="314325"/>
                </a:lnTo>
                <a:lnTo>
                  <a:pt x="198425" y="312737"/>
                </a:lnTo>
                <a:lnTo>
                  <a:pt x="199614" y="312341"/>
                </a:lnTo>
                <a:lnTo>
                  <a:pt x="200803" y="311944"/>
                </a:lnTo>
                <a:lnTo>
                  <a:pt x="201596" y="311944"/>
                </a:lnTo>
                <a:lnTo>
                  <a:pt x="201992" y="312341"/>
                </a:lnTo>
                <a:lnTo>
                  <a:pt x="203181" y="300037"/>
                </a:lnTo>
                <a:lnTo>
                  <a:pt x="203974" y="294084"/>
                </a:lnTo>
                <a:lnTo>
                  <a:pt x="204767" y="288528"/>
                </a:lnTo>
                <a:lnTo>
                  <a:pt x="204371" y="281781"/>
                </a:lnTo>
                <a:lnTo>
                  <a:pt x="203974" y="275431"/>
                </a:lnTo>
                <a:lnTo>
                  <a:pt x="203974" y="269081"/>
                </a:lnTo>
                <a:lnTo>
                  <a:pt x="203974" y="263525"/>
                </a:lnTo>
                <a:lnTo>
                  <a:pt x="204767" y="257969"/>
                </a:lnTo>
                <a:lnTo>
                  <a:pt x="205560" y="253206"/>
                </a:lnTo>
                <a:lnTo>
                  <a:pt x="206352" y="248444"/>
                </a:lnTo>
                <a:lnTo>
                  <a:pt x="207541" y="243681"/>
                </a:lnTo>
                <a:lnTo>
                  <a:pt x="209127" y="240109"/>
                </a:lnTo>
                <a:lnTo>
                  <a:pt x="211109" y="236140"/>
                </a:lnTo>
                <a:lnTo>
                  <a:pt x="213090" y="232569"/>
                </a:lnTo>
                <a:lnTo>
                  <a:pt x="215072" y="229394"/>
                </a:lnTo>
                <a:lnTo>
                  <a:pt x="217847" y="226615"/>
                </a:lnTo>
                <a:lnTo>
                  <a:pt x="220225" y="223837"/>
                </a:lnTo>
                <a:lnTo>
                  <a:pt x="222603" y="221456"/>
                </a:lnTo>
                <a:lnTo>
                  <a:pt x="225774" y="219472"/>
                </a:lnTo>
                <a:lnTo>
                  <a:pt x="212694" y="219869"/>
                </a:lnTo>
                <a:lnTo>
                  <a:pt x="201992" y="219869"/>
                </a:lnTo>
                <a:lnTo>
                  <a:pt x="193273" y="220662"/>
                </a:lnTo>
                <a:lnTo>
                  <a:pt x="199614" y="217090"/>
                </a:lnTo>
                <a:lnTo>
                  <a:pt x="205956" y="213122"/>
                </a:lnTo>
                <a:lnTo>
                  <a:pt x="212298" y="208756"/>
                </a:lnTo>
                <a:lnTo>
                  <a:pt x="218639" y="203597"/>
                </a:lnTo>
                <a:lnTo>
                  <a:pt x="230926" y="194865"/>
                </a:lnTo>
                <a:lnTo>
                  <a:pt x="236079" y="190897"/>
                </a:lnTo>
                <a:lnTo>
                  <a:pt x="241231" y="187722"/>
                </a:lnTo>
                <a:lnTo>
                  <a:pt x="255104" y="180975"/>
                </a:lnTo>
                <a:lnTo>
                  <a:pt x="268976" y="175022"/>
                </a:lnTo>
                <a:lnTo>
                  <a:pt x="282056" y="170259"/>
                </a:lnTo>
                <a:lnTo>
                  <a:pt x="295135" y="166687"/>
                </a:lnTo>
                <a:lnTo>
                  <a:pt x="307819" y="163115"/>
                </a:lnTo>
                <a:lnTo>
                  <a:pt x="320106" y="161131"/>
                </a:lnTo>
                <a:lnTo>
                  <a:pt x="331996" y="159544"/>
                </a:lnTo>
                <a:lnTo>
                  <a:pt x="343094" y="159147"/>
                </a:lnTo>
                <a:lnTo>
                  <a:pt x="354192" y="158750"/>
                </a:lnTo>
                <a:close/>
                <a:moveTo>
                  <a:pt x="923918" y="157956"/>
                </a:moveTo>
                <a:lnTo>
                  <a:pt x="917185" y="158353"/>
                </a:lnTo>
                <a:lnTo>
                  <a:pt x="910056" y="158750"/>
                </a:lnTo>
                <a:lnTo>
                  <a:pt x="902928" y="159544"/>
                </a:lnTo>
                <a:lnTo>
                  <a:pt x="895403" y="161131"/>
                </a:lnTo>
                <a:lnTo>
                  <a:pt x="881937" y="164306"/>
                </a:lnTo>
                <a:lnTo>
                  <a:pt x="875996" y="165894"/>
                </a:lnTo>
                <a:lnTo>
                  <a:pt x="870451" y="167878"/>
                </a:lnTo>
                <a:lnTo>
                  <a:pt x="870451" y="196453"/>
                </a:lnTo>
                <a:lnTo>
                  <a:pt x="871640" y="196453"/>
                </a:lnTo>
                <a:lnTo>
                  <a:pt x="876392" y="194072"/>
                </a:lnTo>
                <a:lnTo>
                  <a:pt x="881145" y="191691"/>
                </a:lnTo>
                <a:lnTo>
                  <a:pt x="887086" y="189309"/>
                </a:lnTo>
                <a:lnTo>
                  <a:pt x="893422" y="186928"/>
                </a:lnTo>
                <a:lnTo>
                  <a:pt x="900551" y="184944"/>
                </a:lnTo>
                <a:lnTo>
                  <a:pt x="907680" y="182959"/>
                </a:lnTo>
                <a:lnTo>
                  <a:pt x="914809" y="182166"/>
                </a:lnTo>
                <a:lnTo>
                  <a:pt x="922334" y="182166"/>
                </a:lnTo>
                <a:lnTo>
                  <a:pt x="926294" y="182166"/>
                </a:lnTo>
                <a:lnTo>
                  <a:pt x="930255" y="182562"/>
                </a:lnTo>
                <a:lnTo>
                  <a:pt x="934215" y="182959"/>
                </a:lnTo>
                <a:lnTo>
                  <a:pt x="937384" y="183753"/>
                </a:lnTo>
                <a:lnTo>
                  <a:pt x="940948" y="185341"/>
                </a:lnTo>
                <a:lnTo>
                  <a:pt x="944117" y="186531"/>
                </a:lnTo>
                <a:lnTo>
                  <a:pt x="947285" y="188119"/>
                </a:lnTo>
                <a:lnTo>
                  <a:pt x="950057" y="189706"/>
                </a:lnTo>
                <a:lnTo>
                  <a:pt x="952434" y="192087"/>
                </a:lnTo>
                <a:lnTo>
                  <a:pt x="954810" y="194072"/>
                </a:lnTo>
                <a:lnTo>
                  <a:pt x="956394" y="196850"/>
                </a:lnTo>
                <a:lnTo>
                  <a:pt x="957978" y="199628"/>
                </a:lnTo>
                <a:lnTo>
                  <a:pt x="959167" y="202803"/>
                </a:lnTo>
                <a:lnTo>
                  <a:pt x="959959" y="206375"/>
                </a:lnTo>
                <a:lnTo>
                  <a:pt x="960751" y="209550"/>
                </a:lnTo>
                <a:lnTo>
                  <a:pt x="960751" y="213519"/>
                </a:lnTo>
                <a:lnTo>
                  <a:pt x="959959" y="219472"/>
                </a:lnTo>
                <a:lnTo>
                  <a:pt x="959167" y="224234"/>
                </a:lnTo>
                <a:lnTo>
                  <a:pt x="957978" y="229394"/>
                </a:lnTo>
                <a:lnTo>
                  <a:pt x="955998" y="233759"/>
                </a:lnTo>
                <a:lnTo>
                  <a:pt x="954018" y="237331"/>
                </a:lnTo>
                <a:lnTo>
                  <a:pt x="950850" y="241300"/>
                </a:lnTo>
                <a:lnTo>
                  <a:pt x="947681" y="245269"/>
                </a:lnTo>
                <a:lnTo>
                  <a:pt x="943325" y="248444"/>
                </a:lnTo>
                <a:lnTo>
                  <a:pt x="939760" y="252016"/>
                </a:lnTo>
                <a:lnTo>
                  <a:pt x="935800" y="254794"/>
                </a:lnTo>
                <a:lnTo>
                  <a:pt x="931047" y="257969"/>
                </a:lnTo>
                <a:lnTo>
                  <a:pt x="925898" y="261144"/>
                </a:lnTo>
                <a:lnTo>
                  <a:pt x="906096" y="272653"/>
                </a:lnTo>
                <a:lnTo>
                  <a:pt x="906096" y="315516"/>
                </a:lnTo>
                <a:lnTo>
                  <a:pt x="931443" y="315516"/>
                </a:lnTo>
                <a:lnTo>
                  <a:pt x="931443" y="283766"/>
                </a:lnTo>
                <a:lnTo>
                  <a:pt x="942929" y="277019"/>
                </a:lnTo>
                <a:lnTo>
                  <a:pt x="953226" y="270272"/>
                </a:lnTo>
                <a:lnTo>
                  <a:pt x="958374" y="266700"/>
                </a:lnTo>
                <a:lnTo>
                  <a:pt x="963127" y="262731"/>
                </a:lnTo>
                <a:lnTo>
                  <a:pt x="967484" y="259159"/>
                </a:lnTo>
                <a:lnTo>
                  <a:pt x="971444" y="255191"/>
                </a:lnTo>
                <a:lnTo>
                  <a:pt x="975405" y="250825"/>
                </a:lnTo>
                <a:lnTo>
                  <a:pt x="978573" y="246459"/>
                </a:lnTo>
                <a:lnTo>
                  <a:pt x="981741" y="241300"/>
                </a:lnTo>
                <a:lnTo>
                  <a:pt x="984514" y="236141"/>
                </a:lnTo>
                <a:lnTo>
                  <a:pt x="986494" y="230187"/>
                </a:lnTo>
                <a:lnTo>
                  <a:pt x="988079" y="224234"/>
                </a:lnTo>
                <a:lnTo>
                  <a:pt x="989267" y="218281"/>
                </a:lnTo>
                <a:lnTo>
                  <a:pt x="989267" y="211534"/>
                </a:lnTo>
                <a:lnTo>
                  <a:pt x="989267" y="205581"/>
                </a:lnTo>
                <a:lnTo>
                  <a:pt x="988475" y="200025"/>
                </a:lnTo>
                <a:lnTo>
                  <a:pt x="986494" y="194866"/>
                </a:lnTo>
                <a:lnTo>
                  <a:pt x="984910" y="189706"/>
                </a:lnTo>
                <a:lnTo>
                  <a:pt x="982534" y="185341"/>
                </a:lnTo>
                <a:lnTo>
                  <a:pt x="979365" y="180578"/>
                </a:lnTo>
                <a:lnTo>
                  <a:pt x="975801" y="176212"/>
                </a:lnTo>
                <a:lnTo>
                  <a:pt x="971840" y="172641"/>
                </a:lnTo>
                <a:lnTo>
                  <a:pt x="967484" y="169069"/>
                </a:lnTo>
                <a:lnTo>
                  <a:pt x="962335" y="166291"/>
                </a:lnTo>
                <a:lnTo>
                  <a:pt x="956790" y="163512"/>
                </a:lnTo>
                <a:lnTo>
                  <a:pt x="951246" y="161528"/>
                </a:lnTo>
                <a:lnTo>
                  <a:pt x="944909" y="159941"/>
                </a:lnTo>
                <a:lnTo>
                  <a:pt x="938176" y="159147"/>
                </a:lnTo>
                <a:lnTo>
                  <a:pt x="931443" y="158353"/>
                </a:lnTo>
                <a:lnTo>
                  <a:pt x="923918" y="157956"/>
                </a:lnTo>
                <a:close/>
                <a:moveTo>
                  <a:pt x="925106" y="0"/>
                </a:moveTo>
                <a:lnTo>
                  <a:pt x="938968" y="0"/>
                </a:lnTo>
                <a:lnTo>
                  <a:pt x="952434" y="397"/>
                </a:lnTo>
                <a:lnTo>
                  <a:pt x="965503" y="1984"/>
                </a:lnTo>
                <a:lnTo>
                  <a:pt x="978177" y="3572"/>
                </a:lnTo>
                <a:lnTo>
                  <a:pt x="990059" y="5953"/>
                </a:lnTo>
                <a:lnTo>
                  <a:pt x="1001544" y="9128"/>
                </a:lnTo>
                <a:lnTo>
                  <a:pt x="1012238" y="12303"/>
                </a:lnTo>
                <a:lnTo>
                  <a:pt x="1022931" y="15875"/>
                </a:lnTo>
                <a:lnTo>
                  <a:pt x="1032436" y="19844"/>
                </a:lnTo>
                <a:lnTo>
                  <a:pt x="1041942" y="24209"/>
                </a:lnTo>
                <a:lnTo>
                  <a:pt x="1050259" y="28178"/>
                </a:lnTo>
                <a:lnTo>
                  <a:pt x="1058180" y="32544"/>
                </a:lnTo>
                <a:lnTo>
                  <a:pt x="1065704" y="37306"/>
                </a:lnTo>
                <a:lnTo>
                  <a:pt x="1072437" y="41275"/>
                </a:lnTo>
                <a:lnTo>
                  <a:pt x="1084715" y="50006"/>
                </a:lnTo>
                <a:lnTo>
                  <a:pt x="1093824" y="57547"/>
                </a:lnTo>
                <a:lnTo>
                  <a:pt x="1100557" y="63500"/>
                </a:lnTo>
                <a:lnTo>
                  <a:pt x="1106102" y="68659"/>
                </a:lnTo>
                <a:lnTo>
                  <a:pt x="1104121" y="73025"/>
                </a:lnTo>
                <a:lnTo>
                  <a:pt x="1101745" y="77390"/>
                </a:lnTo>
                <a:lnTo>
                  <a:pt x="1098577" y="83344"/>
                </a:lnTo>
                <a:lnTo>
                  <a:pt x="1094220" y="89694"/>
                </a:lnTo>
                <a:lnTo>
                  <a:pt x="1089071" y="96837"/>
                </a:lnTo>
                <a:lnTo>
                  <a:pt x="1082339" y="103981"/>
                </a:lnTo>
                <a:lnTo>
                  <a:pt x="1078774" y="107156"/>
                </a:lnTo>
                <a:lnTo>
                  <a:pt x="1074418" y="111125"/>
                </a:lnTo>
                <a:lnTo>
                  <a:pt x="1070457" y="113903"/>
                </a:lnTo>
                <a:lnTo>
                  <a:pt x="1066101" y="117475"/>
                </a:lnTo>
                <a:lnTo>
                  <a:pt x="1060952" y="119856"/>
                </a:lnTo>
                <a:lnTo>
                  <a:pt x="1056199" y="122237"/>
                </a:lnTo>
                <a:lnTo>
                  <a:pt x="1050655" y="125016"/>
                </a:lnTo>
                <a:lnTo>
                  <a:pt x="1045110" y="126603"/>
                </a:lnTo>
                <a:lnTo>
                  <a:pt x="1039169" y="128191"/>
                </a:lnTo>
                <a:lnTo>
                  <a:pt x="1032832" y="128984"/>
                </a:lnTo>
                <a:lnTo>
                  <a:pt x="1026100" y="129381"/>
                </a:lnTo>
                <a:lnTo>
                  <a:pt x="1018971" y="129381"/>
                </a:lnTo>
                <a:lnTo>
                  <a:pt x="1011842" y="128984"/>
                </a:lnTo>
                <a:lnTo>
                  <a:pt x="1004317" y="127794"/>
                </a:lnTo>
                <a:lnTo>
                  <a:pt x="996792" y="125809"/>
                </a:lnTo>
                <a:lnTo>
                  <a:pt x="988475" y="123428"/>
                </a:lnTo>
                <a:lnTo>
                  <a:pt x="979761" y="119856"/>
                </a:lnTo>
                <a:lnTo>
                  <a:pt x="971048" y="115490"/>
                </a:lnTo>
                <a:lnTo>
                  <a:pt x="960751" y="110728"/>
                </a:lnTo>
                <a:lnTo>
                  <a:pt x="950057" y="105965"/>
                </a:lnTo>
                <a:lnTo>
                  <a:pt x="992435" y="126603"/>
                </a:lnTo>
                <a:lnTo>
                  <a:pt x="1012634" y="135334"/>
                </a:lnTo>
                <a:lnTo>
                  <a:pt x="1022139" y="139700"/>
                </a:lnTo>
                <a:lnTo>
                  <a:pt x="1031248" y="142875"/>
                </a:lnTo>
                <a:lnTo>
                  <a:pt x="1039961" y="145653"/>
                </a:lnTo>
                <a:lnTo>
                  <a:pt x="1049070" y="147637"/>
                </a:lnTo>
                <a:lnTo>
                  <a:pt x="1056991" y="149225"/>
                </a:lnTo>
                <a:lnTo>
                  <a:pt x="1064516" y="149622"/>
                </a:lnTo>
                <a:lnTo>
                  <a:pt x="1068081" y="149622"/>
                </a:lnTo>
                <a:lnTo>
                  <a:pt x="1071645" y="149225"/>
                </a:lnTo>
                <a:lnTo>
                  <a:pt x="1075606" y="148431"/>
                </a:lnTo>
                <a:lnTo>
                  <a:pt x="1078378" y="147637"/>
                </a:lnTo>
                <a:lnTo>
                  <a:pt x="1081546" y="146844"/>
                </a:lnTo>
                <a:lnTo>
                  <a:pt x="1084715" y="145256"/>
                </a:lnTo>
                <a:lnTo>
                  <a:pt x="1087487" y="143272"/>
                </a:lnTo>
                <a:lnTo>
                  <a:pt x="1090260" y="141287"/>
                </a:lnTo>
                <a:lnTo>
                  <a:pt x="1091844" y="155972"/>
                </a:lnTo>
                <a:lnTo>
                  <a:pt x="1092240" y="169069"/>
                </a:lnTo>
                <a:lnTo>
                  <a:pt x="1092240" y="181769"/>
                </a:lnTo>
                <a:lnTo>
                  <a:pt x="1091448" y="194072"/>
                </a:lnTo>
                <a:lnTo>
                  <a:pt x="1093824" y="192087"/>
                </a:lnTo>
                <a:lnTo>
                  <a:pt x="1094616" y="191294"/>
                </a:lnTo>
                <a:lnTo>
                  <a:pt x="1096200" y="191294"/>
                </a:lnTo>
                <a:lnTo>
                  <a:pt x="1097785" y="191691"/>
                </a:lnTo>
                <a:lnTo>
                  <a:pt x="1098973" y="192484"/>
                </a:lnTo>
                <a:lnTo>
                  <a:pt x="1100557" y="194072"/>
                </a:lnTo>
                <a:lnTo>
                  <a:pt x="1101745" y="195659"/>
                </a:lnTo>
                <a:lnTo>
                  <a:pt x="1103329" y="198834"/>
                </a:lnTo>
                <a:lnTo>
                  <a:pt x="1104517" y="201612"/>
                </a:lnTo>
                <a:lnTo>
                  <a:pt x="1106894" y="209153"/>
                </a:lnTo>
                <a:lnTo>
                  <a:pt x="1108478" y="218678"/>
                </a:lnTo>
                <a:lnTo>
                  <a:pt x="1110062" y="228997"/>
                </a:lnTo>
                <a:lnTo>
                  <a:pt x="1110854" y="240506"/>
                </a:lnTo>
                <a:lnTo>
                  <a:pt x="1111250" y="253206"/>
                </a:lnTo>
                <a:lnTo>
                  <a:pt x="1110854" y="265113"/>
                </a:lnTo>
                <a:lnTo>
                  <a:pt x="1110062" y="277019"/>
                </a:lnTo>
                <a:lnTo>
                  <a:pt x="1108478" y="287734"/>
                </a:lnTo>
                <a:lnTo>
                  <a:pt x="1106894" y="296466"/>
                </a:lnTo>
                <a:lnTo>
                  <a:pt x="1104517" y="304006"/>
                </a:lnTo>
                <a:lnTo>
                  <a:pt x="1103329" y="307578"/>
                </a:lnTo>
                <a:lnTo>
                  <a:pt x="1101745" y="309959"/>
                </a:lnTo>
                <a:lnTo>
                  <a:pt x="1100557" y="311944"/>
                </a:lnTo>
                <a:lnTo>
                  <a:pt x="1098973" y="313531"/>
                </a:lnTo>
                <a:lnTo>
                  <a:pt x="1097785" y="314722"/>
                </a:lnTo>
                <a:lnTo>
                  <a:pt x="1096200" y="314722"/>
                </a:lnTo>
                <a:lnTo>
                  <a:pt x="1094220" y="314722"/>
                </a:lnTo>
                <a:lnTo>
                  <a:pt x="1093032" y="313531"/>
                </a:lnTo>
                <a:lnTo>
                  <a:pt x="1091448" y="311547"/>
                </a:lnTo>
                <a:lnTo>
                  <a:pt x="1090260" y="309563"/>
                </a:lnTo>
                <a:lnTo>
                  <a:pt x="1088279" y="306784"/>
                </a:lnTo>
                <a:lnTo>
                  <a:pt x="1087091" y="303213"/>
                </a:lnTo>
                <a:lnTo>
                  <a:pt x="1085111" y="295275"/>
                </a:lnTo>
                <a:lnTo>
                  <a:pt x="1083923" y="305594"/>
                </a:lnTo>
                <a:lnTo>
                  <a:pt x="1081546" y="316309"/>
                </a:lnTo>
                <a:lnTo>
                  <a:pt x="1079566" y="327025"/>
                </a:lnTo>
                <a:lnTo>
                  <a:pt x="1077190" y="336550"/>
                </a:lnTo>
                <a:lnTo>
                  <a:pt x="1074022" y="346075"/>
                </a:lnTo>
                <a:lnTo>
                  <a:pt x="1070853" y="355997"/>
                </a:lnTo>
                <a:lnTo>
                  <a:pt x="1067289" y="364728"/>
                </a:lnTo>
                <a:lnTo>
                  <a:pt x="1063328" y="373460"/>
                </a:lnTo>
                <a:lnTo>
                  <a:pt x="1058972" y="382588"/>
                </a:lnTo>
                <a:lnTo>
                  <a:pt x="1054219" y="390525"/>
                </a:lnTo>
                <a:lnTo>
                  <a:pt x="1049863" y="398463"/>
                </a:lnTo>
                <a:lnTo>
                  <a:pt x="1044714" y="406003"/>
                </a:lnTo>
                <a:lnTo>
                  <a:pt x="1039565" y="413147"/>
                </a:lnTo>
                <a:lnTo>
                  <a:pt x="1034021" y="420291"/>
                </a:lnTo>
                <a:lnTo>
                  <a:pt x="1028872" y="427038"/>
                </a:lnTo>
                <a:lnTo>
                  <a:pt x="1022931" y="433388"/>
                </a:lnTo>
                <a:lnTo>
                  <a:pt x="1016990" y="439341"/>
                </a:lnTo>
                <a:lnTo>
                  <a:pt x="1011050" y="444897"/>
                </a:lnTo>
                <a:lnTo>
                  <a:pt x="1004713" y="450453"/>
                </a:lnTo>
                <a:lnTo>
                  <a:pt x="998376" y="455216"/>
                </a:lnTo>
                <a:lnTo>
                  <a:pt x="992039" y="459581"/>
                </a:lnTo>
                <a:lnTo>
                  <a:pt x="985702" y="463947"/>
                </a:lnTo>
                <a:lnTo>
                  <a:pt x="979365" y="467519"/>
                </a:lnTo>
                <a:lnTo>
                  <a:pt x="973028" y="471091"/>
                </a:lnTo>
                <a:lnTo>
                  <a:pt x="966692" y="473869"/>
                </a:lnTo>
                <a:lnTo>
                  <a:pt x="959959" y="477044"/>
                </a:lnTo>
                <a:lnTo>
                  <a:pt x="954018" y="479028"/>
                </a:lnTo>
                <a:lnTo>
                  <a:pt x="947681" y="480616"/>
                </a:lnTo>
                <a:lnTo>
                  <a:pt x="941344" y="482600"/>
                </a:lnTo>
                <a:lnTo>
                  <a:pt x="935404" y="483394"/>
                </a:lnTo>
                <a:lnTo>
                  <a:pt x="929067" y="484188"/>
                </a:lnTo>
                <a:lnTo>
                  <a:pt x="923126" y="484188"/>
                </a:lnTo>
                <a:lnTo>
                  <a:pt x="917977" y="484188"/>
                </a:lnTo>
                <a:lnTo>
                  <a:pt x="912829" y="483394"/>
                </a:lnTo>
                <a:lnTo>
                  <a:pt x="908076" y="482203"/>
                </a:lnTo>
                <a:lnTo>
                  <a:pt x="902531" y="480616"/>
                </a:lnTo>
                <a:lnTo>
                  <a:pt x="896987" y="478632"/>
                </a:lnTo>
                <a:lnTo>
                  <a:pt x="891046" y="476647"/>
                </a:lnTo>
                <a:lnTo>
                  <a:pt x="885105" y="473472"/>
                </a:lnTo>
                <a:lnTo>
                  <a:pt x="879561" y="470694"/>
                </a:lnTo>
                <a:lnTo>
                  <a:pt x="873620" y="466725"/>
                </a:lnTo>
                <a:lnTo>
                  <a:pt x="867283" y="463153"/>
                </a:lnTo>
                <a:lnTo>
                  <a:pt x="861342" y="458788"/>
                </a:lnTo>
                <a:lnTo>
                  <a:pt x="855005" y="454025"/>
                </a:lnTo>
                <a:lnTo>
                  <a:pt x="848669" y="449263"/>
                </a:lnTo>
                <a:lnTo>
                  <a:pt x="842728" y="444103"/>
                </a:lnTo>
                <a:lnTo>
                  <a:pt x="836391" y="438150"/>
                </a:lnTo>
                <a:lnTo>
                  <a:pt x="830450" y="432197"/>
                </a:lnTo>
                <a:lnTo>
                  <a:pt x="824114" y="425847"/>
                </a:lnTo>
                <a:lnTo>
                  <a:pt x="818173" y="419497"/>
                </a:lnTo>
                <a:lnTo>
                  <a:pt x="812628" y="412750"/>
                </a:lnTo>
                <a:lnTo>
                  <a:pt x="807083" y="405606"/>
                </a:lnTo>
                <a:lnTo>
                  <a:pt x="801539" y="398463"/>
                </a:lnTo>
                <a:lnTo>
                  <a:pt x="795994" y="390525"/>
                </a:lnTo>
                <a:lnTo>
                  <a:pt x="790845" y="382985"/>
                </a:lnTo>
                <a:lnTo>
                  <a:pt x="786093" y="374650"/>
                </a:lnTo>
                <a:lnTo>
                  <a:pt x="780944" y="366316"/>
                </a:lnTo>
                <a:lnTo>
                  <a:pt x="776588" y="357585"/>
                </a:lnTo>
                <a:lnTo>
                  <a:pt x="772231" y="349250"/>
                </a:lnTo>
                <a:lnTo>
                  <a:pt x="768271" y="340122"/>
                </a:lnTo>
                <a:lnTo>
                  <a:pt x="764706" y="330597"/>
                </a:lnTo>
                <a:lnTo>
                  <a:pt x="761142" y="321469"/>
                </a:lnTo>
                <a:lnTo>
                  <a:pt x="758369" y="311944"/>
                </a:lnTo>
                <a:lnTo>
                  <a:pt x="755201" y="302419"/>
                </a:lnTo>
                <a:lnTo>
                  <a:pt x="753221" y="308769"/>
                </a:lnTo>
                <a:lnTo>
                  <a:pt x="750448" y="313531"/>
                </a:lnTo>
                <a:lnTo>
                  <a:pt x="749260" y="315516"/>
                </a:lnTo>
                <a:lnTo>
                  <a:pt x="748072" y="316706"/>
                </a:lnTo>
                <a:lnTo>
                  <a:pt x="746884" y="317500"/>
                </a:lnTo>
                <a:lnTo>
                  <a:pt x="745696" y="317500"/>
                </a:lnTo>
                <a:lnTo>
                  <a:pt x="743715" y="317500"/>
                </a:lnTo>
                <a:lnTo>
                  <a:pt x="742131" y="316309"/>
                </a:lnTo>
                <a:lnTo>
                  <a:pt x="740943" y="315119"/>
                </a:lnTo>
                <a:lnTo>
                  <a:pt x="739755" y="313134"/>
                </a:lnTo>
                <a:lnTo>
                  <a:pt x="738567" y="310356"/>
                </a:lnTo>
                <a:lnTo>
                  <a:pt x="736983" y="307181"/>
                </a:lnTo>
                <a:lnTo>
                  <a:pt x="734606" y="299641"/>
                </a:lnTo>
                <a:lnTo>
                  <a:pt x="733022" y="290513"/>
                </a:lnTo>
                <a:lnTo>
                  <a:pt x="731834" y="280194"/>
                </a:lnTo>
                <a:lnTo>
                  <a:pt x="730250" y="268288"/>
                </a:lnTo>
                <a:lnTo>
                  <a:pt x="730250" y="255984"/>
                </a:lnTo>
                <a:lnTo>
                  <a:pt x="730250" y="243284"/>
                </a:lnTo>
                <a:lnTo>
                  <a:pt x="731834" y="231775"/>
                </a:lnTo>
                <a:lnTo>
                  <a:pt x="733022" y="221456"/>
                </a:lnTo>
                <a:lnTo>
                  <a:pt x="734606" y="212328"/>
                </a:lnTo>
                <a:lnTo>
                  <a:pt x="736983" y="204787"/>
                </a:lnTo>
                <a:lnTo>
                  <a:pt x="738567" y="201612"/>
                </a:lnTo>
                <a:lnTo>
                  <a:pt x="739755" y="198834"/>
                </a:lnTo>
                <a:lnTo>
                  <a:pt x="740943" y="196453"/>
                </a:lnTo>
                <a:lnTo>
                  <a:pt x="742131" y="195262"/>
                </a:lnTo>
                <a:lnTo>
                  <a:pt x="743715" y="194469"/>
                </a:lnTo>
                <a:lnTo>
                  <a:pt x="745696" y="194072"/>
                </a:lnTo>
                <a:lnTo>
                  <a:pt x="746488" y="194072"/>
                </a:lnTo>
                <a:lnTo>
                  <a:pt x="747280" y="194866"/>
                </a:lnTo>
                <a:lnTo>
                  <a:pt x="747676" y="186531"/>
                </a:lnTo>
                <a:lnTo>
                  <a:pt x="748072" y="178594"/>
                </a:lnTo>
                <a:lnTo>
                  <a:pt x="748864" y="171450"/>
                </a:lnTo>
                <a:lnTo>
                  <a:pt x="750052" y="164306"/>
                </a:lnTo>
                <a:lnTo>
                  <a:pt x="749260" y="155575"/>
                </a:lnTo>
                <a:lnTo>
                  <a:pt x="748864" y="147637"/>
                </a:lnTo>
                <a:lnTo>
                  <a:pt x="748864" y="139700"/>
                </a:lnTo>
                <a:lnTo>
                  <a:pt x="749260" y="132556"/>
                </a:lnTo>
                <a:lnTo>
                  <a:pt x="750052" y="125809"/>
                </a:lnTo>
                <a:lnTo>
                  <a:pt x="751240" y="119459"/>
                </a:lnTo>
                <a:lnTo>
                  <a:pt x="752429" y="113506"/>
                </a:lnTo>
                <a:lnTo>
                  <a:pt x="754013" y="107553"/>
                </a:lnTo>
                <a:lnTo>
                  <a:pt x="755993" y="102394"/>
                </a:lnTo>
                <a:lnTo>
                  <a:pt x="758369" y="98028"/>
                </a:lnTo>
                <a:lnTo>
                  <a:pt x="760746" y="93265"/>
                </a:lnTo>
                <a:lnTo>
                  <a:pt x="763122" y="89694"/>
                </a:lnTo>
                <a:lnTo>
                  <a:pt x="766686" y="85725"/>
                </a:lnTo>
                <a:lnTo>
                  <a:pt x="769459" y="82153"/>
                </a:lnTo>
                <a:lnTo>
                  <a:pt x="773419" y="79375"/>
                </a:lnTo>
                <a:lnTo>
                  <a:pt x="776984" y="76994"/>
                </a:lnTo>
                <a:lnTo>
                  <a:pt x="760350" y="76994"/>
                </a:lnTo>
                <a:lnTo>
                  <a:pt x="747280" y="77390"/>
                </a:lnTo>
                <a:lnTo>
                  <a:pt x="735794" y="78184"/>
                </a:lnTo>
                <a:lnTo>
                  <a:pt x="743715" y="73819"/>
                </a:lnTo>
                <a:lnTo>
                  <a:pt x="752032" y="68659"/>
                </a:lnTo>
                <a:lnTo>
                  <a:pt x="759953" y="63500"/>
                </a:lnTo>
                <a:lnTo>
                  <a:pt x="767874" y="57150"/>
                </a:lnTo>
                <a:lnTo>
                  <a:pt x="782924" y="45640"/>
                </a:lnTo>
                <a:lnTo>
                  <a:pt x="790053" y="40878"/>
                </a:lnTo>
                <a:lnTo>
                  <a:pt x="796390" y="36909"/>
                </a:lnTo>
                <a:lnTo>
                  <a:pt x="814212" y="28178"/>
                </a:lnTo>
                <a:lnTo>
                  <a:pt x="831242" y="21034"/>
                </a:lnTo>
                <a:lnTo>
                  <a:pt x="848273" y="15081"/>
                </a:lnTo>
                <a:lnTo>
                  <a:pt x="864511" y="9922"/>
                </a:lnTo>
                <a:lnTo>
                  <a:pt x="880749" y="5953"/>
                </a:lnTo>
                <a:lnTo>
                  <a:pt x="895799" y="3175"/>
                </a:lnTo>
                <a:lnTo>
                  <a:pt x="910849" y="1587"/>
                </a:lnTo>
                <a:lnTo>
                  <a:pt x="925106"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defPPr>
              <a:defRPr lang="zh-CN"/>
            </a:defPPr>
            <a:lvl1pPr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algn="ctr">
              <a:buFontTx/>
              <a:buNone/>
              <a:defRPr/>
            </a:pPr>
            <a:endParaRPr lang="zh-CN" altLang="en-US">
              <a:solidFill>
                <a:srgbClr val="FFFFFF"/>
              </a:solidFill>
              <a:latin typeface="微软雅黑" panose="020B0503020204020204" pitchFamily="34" charset="-122"/>
              <a:ea typeface="微软雅黑" panose="020B0503020204020204" pitchFamily="34" charset="-122"/>
            </a:endParaRPr>
          </a:p>
        </p:txBody>
      </p:sp>
      <p:sp>
        <p:nvSpPr>
          <p:cNvPr id="36" name=" 2050"/>
          <p:cNvSpPr/>
          <p:nvPr/>
        </p:nvSpPr>
        <p:spPr bwMode="auto">
          <a:xfrm>
            <a:off x="7625239" y="1263810"/>
            <a:ext cx="373063" cy="601662"/>
          </a:xfrm>
          <a:custGeom>
            <a:avLst/>
            <a:gdLst>
              <a:gd name="T0" fmla="*/ 646796 w 5367"/>
              <a:gd name="T1" fmla="*/ 843536 h 6897"/>
              <a:gd name="T2" fmla="*/ 520861 w 5367"/>
              <a:gd name="T3" fmla="*/ 880824 h 6897"/>
              <a:gd name="T4" fmla="*/ 403764 w 5367"/>
              <a:gd name="T5" fmla="*/ 946285 h 6897"/>
              <a:gd name="T6" fmla="*/ 297714 w 5367"/>
              <a:gd name="T7" fmla="*/ 1036605 h 6897"/>
              <a:gd name="T8" fmla="*/ 204644 w 5367"/>
              <a:gd name="T9" fmla="*/ 1149850 h 6897"/>
              <a:gd name="T10" fmla="*/ 126487 w 5367"/>
              <a:gd name="T11" fmla="*/ 1282429 h 6897"/>
              <a:gd name="T12" fmla="*/ 65729 w 5367"/>
              <a:gd name="T13" fmla="*/ 1432134 h 6897"/>
              <a:gd name="T14" fmla="*/ 23475 w 5367"/>
              <a:gd name="T15" fmla="*/ 1595648 h 6897"/>
              <a:gd name="T16" fmla="*/ 2209 w 5367"/>
              <a:gd name="T17" fmla="*/ 1771316 h 6897"/>
              <a:gd name="T18" fmla="*/ 1481389 w 5367"/>
              <a:gd name="T19" fmla="*/ 1905000 h 6897"/>
              <a:gd name="T20" fmla="*/ 1480009 w 5367"/>
              <a:gd name="T21" fmla="*/ 1771316 h 6897"/>
              <a:gd name="T22" fmla="*/ 1459020 w 5367"/>
              <a:gd name="T23" fmla="*/ 1595648 h 6897"/>
              <a:gd name="T24" fmla="*/ 1417041 w 5367"/>
              <a:gd name="T25" fmla="*/ 1432134 h 6897"/>
              <a:gd name="T26" fmla="*/ 1355731 w 5367"/>
              <a:gd name="T27" fmla="*/ 1282429 h 6897"/>
              <a:gd name="T28" fmla="*/ 1277850 w 5367"/>
              <a:gd name="T29" fmla="*/ 1149850 h 6897"/>
              <a:gd name="T30" fmla="*/ 1184780 w 5367"/>
              <a:gd name="T31" fmla="*/ 1036605 h 6897"/>
              <a:gd name="T32" fmla="*/ 1078730 w 5367"/>
              <a:gd name="T33" fmla="*/ 946285 h 6897"/>
              <a:gd name="T34" fmla="*/ 961633 w 5367"/>
              <a:gd name="T35" fmla="*/ 880824 h 6897"/>
              <a:gd name="T36" fmla="*/ 835422 w 5367"/>
              <a:gd name="T37" fmla="*/ 843536 h 6897"/>
              <a:gd name="T38" fmla="*/ 747875 w 5367"/>
              <a:gd name="T39" fmla="*/ 731120 h 6897"/>
              <a:gd name="T40" fmla="*/ 805043 w 5367"/>
              <a:gd name="T41" fmla="*/ 726701 h 6897"/>
              <a:gd name="T42" fmla="*/ 868286 w 5367"/>
              <a:gd name="T43" fmla="*/ 711786 h 6897"/>
              <a:gd name="T44" fmla="*/ 926559 w 5367"/>
              <a:gd name="T45" fmla="*/ 686927 h 6897"/>
              <a:gd name="T46" fmla="*/ 979032 w 5367"/>
              <a:gd name="T47" fmla="*/ 653230 h 6897"/>
              <a:gd name="T48" fmla="*/ 1024876 w 5367"/>
              <a:gd name="T49" fmla="*/ 611246 h 6897"/>
              <a:gd name="T50" fmla="*/ 1063264 w 5367"/>
              <a:gd name="T51" fmla="*/ 562358 h 6897"/>
              <a:gd name="T52" fmla="*/ 1092815 w 5367"/>
              <a:gd name="T53" fmla="*/ 507945 h 6897"/>
              <a:gd name="T54" fmla="*/ 1112699 w 5367"/>
              <a:gd name="T55" fmla="*/ 448008 h 6897"/>
              <a:gd name="T56" fmla="*/ 1121813 w 5367"/>
              <a:gd name="T57" fmla="*/ 384204 h 6897"/>
              <a:gd name="T58" fmla="*/ 1120432 w 5367"/>
              <a:gd name="T59" fmla="*/ 328134 h 6897"/>
              <a:gd name="T60" fmla="*/ 1108004 w 5367"/>
              <a:gd name="T61" fmla="*/ 265711 h 6897"/>
              <a:gd name="T62" fmla="*/ 1085358 w 5367"/>
              <a:gd name="T63" fmla="*/ 207155 h 6897"/>
              <a:gd name="T64" fmla="*/ 1053322 w 5367"/>
              <a:gd name="T65" fmla="*/ 153847 h 6897"/>
              <a:gd name="T66" fmla="*/ 1012725 w 5367"/>
              <a:gd name="T67" fmla="*/ 107168 h 6897"/>
              <a:gd name="T68" fmla="*/ 964671 w 5367"/>
              <a:gd name="T69" fmla="*/ 67395 h 6897"/>
              <a:gd name="T70" fmla="*/ 910541 w 5367"/>
              <a:gd name="T71" fmla="*/ 36183 h 6897"/>
              <a:gd name="T72" fmla="*/ 850335 w 5367"/>
              <a:gd name="T73" fmla="*/ 14087 h 6897"/>
              <a:gd name="T74" fmla="*/ 786263 w 5367"/>
              <a:gd name="T75" fmla="*/ 1933 h 6897"/>
              <a:gd name="T76" fmla="*/ 728819 w 5367"/>
              <a:gd name="T77" fmla="*/ 276 h 6897"/>
              <a:gd name="T78" fmla="*/ 663366 w 5367"/>
              <a:gd name="T79" fmla="*/ 9391 h 6897"/>
              <a:gd name="T80" fmla="*/ 602332 w 5367"/>
              <a:gd name="T81" fmla="*/ 28726 h 6897"/>
              <a:gd name="T82" fmla="*/ 546545 w 5367"/>
              <a:gd name="T83" fmla="*/ 57451 h 6897"/>
              <a:gd name="T84" fmla="*/ 496282 w 5367"/>
              <a:gd name="T85" fmla="*/ 95015 h 6897"/>
              <a:gd name="T86" fmla="*/ 453751 w 5367"/>
              <a:gd name="T87" fmla="*/ 139761 h 6897"/>
              <a:gd name="T88" fmla="*/ 418954 w 5367"/>
              <a:gd name="T89" fmla="*/ 191411 h 6897"/>
              <a:gd name="T90" fmla="*/ 393546 w 5367"/>
              <a:gd name="T91" fmla="*/ 248310 h 6897"/>
              <a:gd name="T92" fmla="*/ 378356 w 5367"/>
              <a:gd name="T93" fmla="*/ 309628 h 6897"/>
              <a:gd name="T94" fmla="*/ 373938 w 5367"/>
              <a:gd name="T95" fmla="*/ 365698 h 6897"/>
              <a:gd name="T96" fmla="*/ 380013 w 5367"/>
              <a:gd name="T97" fmla="*/ 430054 h 6897"/>
              <a:gd name="T98" fmla="*/ 396584 w 5367"/>
              <a:gd name="T99" fmla="*/ 491096 h 6897"/>
              <a:gd name="T100" fmla="*/ 423372 w 5367"/>
              <a:gd name="T101" fmla="*/ 547719 h 6897"/>
              <a:gd name="T102" fmla="*/ 459551 w 5367"/>
              <a:gd name="T103" fmla="*/ 597988 h 6897"/>
              <a:gd name="T104" fmla="*/ 503186 w 5367"/>
              <a:gd name="T105" fmla="*/ 641905 h 6897"/>
              <a:gd name="T106" fmla="*/ 554278 w 5367"/>
              <a:gd name="T107" fmla="*/ 678088 h 6897"/>
              <a:gd name="T108" fmla="*/ 610894 w 5367"/>
              <a:gd name="T109" fmla="*/ 705709 h 6897"/>
              <a:gd name="T110" fmla="*/ 672756 w 5367"/>
              <a:gd name="T111" fmla="*/ 723662 h 6897"/>
              <a:gd name="T112" fmla="*/ 738209 w 5367"/>
              <a:gd name="T113" fmla="*/ 730844 h 6897"/>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5367" h="6897">
                <a:moveTo>
                  <a:pt x="2684" y="3025"/>
                </a:moveTo>
                <a:lnTo>
                  <a:pt x="2684" y="3025"/>
                </a:lnTo>
                <a:lnTo>
                  <a:pt x="2615" y="3026"/>
                </a:lnTo>
                <a:lnTo>
                  <a:pt x="2545" y="3029"/>
                </a:lnTo>
                <a:lnTo>
                  <a:pt x="2478" y="3035"/>
                </a:lnTo>
                <a:lnTo>
                  <a:pt x="2409" y="3043"/>
                </a:lnTo>
                <a:lnTo>
                  <a:pt x="2342" y="3054"/>
                </a:lnTo>
                <a:lnTo>
                  <a:pt x="2275" y="3066"/>
                </a:lnTo>
                <a:lnTo>
                  <a:pt x="2209" y="3081"/>
                </a:lnTo>
                <a:lnTo>
                  <a:pt x="2143" y="3099"/>
                </a:lnTo>
                <a:lnTo>
                  <a:pt x="2077" y="3118"/>
                </a:lnTo>
                <a:lnTo>
                  <a:pt x="2013" y="3140"/>
                </a:lnTo>
                <a:lnTo>
                  <a:pt x="1949" y="3163"/>
                </a:lnTo>
                <a:lnTo>
                  <a:pt x="1886" y="3189"/>
                </a:lnTo>
                <a:lnTo>
                  <a:pt x="1823" y="3217"/>
                </a:lnTo>
                <a:lnTo>
                  <a:pt x="1761" y="3247"/>
                </a:lnTo>
                <a:lnTo>
                  <a:pt x="1700" y="3279"/>
                </a:lnTo>
                <a:lnTo>
                  <a:pt x="1639" y="3313"/>
                </a:lnTo>
                <a:lnTo>
                  <a:pt x="1579" y="3349"/>
                </a:lnTo>
                <a:lnTo>
                  <a:pt x="1521" y="3386"/>
                </a:lnTo>
                <a:lnTo>
                  <a:pt x="1462" y="3426"/>
                </a:lnTo>
                <a:lnTo>
                  <a:pt x="1405" y="3468"/>
                </a:lnTo>
                <a:lnTo>
                  <a:pt x="1348" y="3511"/>
                </a:lnTo>
                <a:lnTo>
                  <a:pt x="1293" y="3556"/>
                </a:lnTo>
                <a:lnTo>
                  <a:pt x="1237" y="3603"/>
                </a:lnTo>
                <a:lnTo>
                  <a:pt x="1183" y="3651"/>
                </a:lnTo>
                <a:lnTo>
                  <a:pt x="1131" y="3702"/>
                </a:lnTo>
                <a:lnTo>
                  <a:pt x="1078" y="3753"/>
                </a:lnTo>
                <a:lnTo>
                  <a:pt x="1027" y="3807"/>
                </a:lnTo>
                <a:lnTo>
                  <a:pt x="976" y="3863"/>
                </a:lnTo>
                <a:lnTo>
                  <a:pt x="927" y="3920"/>
                </a:lnTo>
                <a:lnTo>
                  <a:pt x="880" y="3978"/>
                </a:lnTo>
                <a:lnTo>
                  <a:pt x="833" y="4038"/>
                </a:lnTo>
                <a:lnTo>
                  <a:pt x="786" y="4100"/>
                </a:lnTo>
                <a:lnTo>
                  <a:pt x="741" y="4163"/>
                </a:lnTo>
                <a:lnTo>
                  <a:pt x="698" y="4227"/>
                </a:lnTo>
                <a:lnTo>
                  <a:pt x="655" y="4293"/>
                </a:lnTo>
                <a:lnTo>
                  <a:pt x="613" y="4361"/>
                </a:lnTo>
                <a:lnTo>
                  <a:pt x="573" y="4429"/>
                </a:lnTo>
                <a:lnTo>
                  <a:pt x="533" y="4499"/>
                </a:lnTo>
                <a:lnTo>
                  <a:pt x="495" y="4570"/>
                </a:lnTo>
                <a:lnTo>
                  <a:pt x="458" y="4643"/>
                </a:lnTo>
                <a:lnTo>
                  <a:pt x="423" y="4717"/>
                </a:lnTo>
                <a:lnTo>
                  <a:pt x="388" y="4791"/>
                </a:lnTo>
                <a:lnTo>
                  <a:pt x="356" y="4868"/>
                </a:lnTo>
                <a:lnTo>
                  <a:pt x="324" y="4945"/>
                </a:lnTo>
                <a:lnTo>
                  <a:pt x="294" y="5024"/>
                </a:lnTo>
                <a:lnTo>
                  <a:pt x="265" y="5104"/>
                </a:lnTo>
                <a:lnTo>
                  <a:pt x="238" y="5185"/>
                </a:lnTo>
                <a:lnTo>
                  <a:pt x="211" y="5266"/>
                </a:lnTo>
                <a:lnTo>
                  <a:pt x="186" y="5349"/>
                </a:lnTo>
                <a:lnTo>
                  <a:pt x="163" y="5433"/>
                </a:lnTo>
                <a:lnTo>
                  <a:pt x="141" y="5518"/>
                </a:lnTo>
                <a:lnTo>
                  <a:pt x="121" y="5603"/>
                </a:lnTo>
                <a:lnTo>
                  <a:pt x="102" y="5690"/>
                </a:lnTo>
                <a:lnTo>
                  <a:pt x="85" y="5777"/>
                </a:lnTo>
                <a:lnTo>
                  <a:pt x="69" y="5866"/>
                </a:lnTo>
                <a:lnTo>
                  <a:pt x="54" y="5955"/>
                </a:lnTo>
                <a:lnTo>
                  <a:pt x="42" y="6045"/>
                </a:lnTo>
                <a:lnTo>
                  <a:pt x="31" y="6136"/>
                </a:lnTo>
                <a:lnTo>
                  <a:pt x="22" y="6227"/>
                </a:lnTo>
                <a:lnTo>
                  <a:pt x="14" y="6319"/>
                </a:lnTo>
                <a:lnTo>
                  <a:pt x="8" y="6413"/>
                </a:lnTo>
                <a:lnTo>
                  <a:pt x="4" y="6506"/>
                </a:lnTo>
                <a:lnTo>
                  <a:pt x="1" y="6600"/>
                </a:lnTo>
                <a:lnTo>
                  <a:pt x="0" y="6695"/>
                </a:lnTo>
                <a:lnTo>
                  <a:pt x="1" y="6796"/>
                </a:lnTo>
                <a:lnTo>
                  <a:pt x="5" y="6897"/>
                </a:lnTo>
                <a:lnTo>
                  <a:pt x="5364" y="6897"/>
                </a:lnTo>
                <a:lnTo>
                  <a:pt x="5366" y="6796"/>
                </a:lnTo>
                <a:lnTo>
                  <a:pt x="5367" y="6695"/>
                </a:lnTo>
                <a:lnTo>
                  <a:pt x="5367" y="6600"/>
                </a:lnTo>
                <a:lnTo>
                  <a:pt x="5364" y="6506"/>
                </a:lnTo>
                <a:lnTo>
                  <a:pt x="5359" y="6413"/>
                </a:lnTo>
                <a:lnTo>
                  <a:pt x="5353" y="6319"/>
                </a:lnTo>
                <a:lnTo>
                  <a:pt x="5346" y="6227"/>
                </a:lnTo>
                <a:lnTo>
                  <a:pt x="5337" y="6136"/>
                </a:lnTo>
                <a:lnTo>
                  <a:pt x="5325" y="6045"/>
                </a:lnTo>
                <a:lnTo>
                  <a:pt x="5313" y="5955"/>
                </a:lnTo>
                <a:lnTo>
                  <a:pt x="5298" y="5866"/>
                </a:lnTo>
                <a:lnTo>
                  <a:pt x="5283" y="5777"/>
                </a:lnTo>
                <a:lnTo>
                  <a:pt x="5266" y="5690"/>
                </a:lnTo>
                <a:lnTo>
                  <a:pt x="5247" y="5603"/>
                </a:lnTo>
                <a:lnTo>
                  <a:pt x="5226" y="5518"/>
                </a:lnTo>
                <a:lnTo>
                  <a:pt x="5205" y="5433"/>
                </a:lnTo>
                <a:lnTo>
                  <a:pt x="5181" y="5349"/>
                </a:lnTo>
                <a:lnTo>
                  <a:pt x="5157" y="5266"/>
                </a:lnTo>
                <a:lnTo>
                  <a:pt x="5131" y="5185"/>
                </a:lnTo>
                <a:lnTo>
                  <a:pt x="5103" y="5104"/>
                </a:lnTo>
                <a:lnTo>
                  <a:pt x="5073" y="5024"/>
                </a:lnTo>
                <a:lnTo>
                  <a:pt x="5043" y="4945"/>
                </a:lnTo>
                <a:lnTo>
                  <a:pt x="5012" y="4868"/>
                </a:lnTo>
                <a:lnTo>
                  <a:pt x="4979" y="4791"/>
                </a:lnTo>
                <a:lnTo>
                  <a:pt x="4945" y="4717"/>
                </a:lnTo>
                <a:lnTo>
                  <a:pt x="4909" y="4643"/>
                </a:lnTo>
                <a:lnTo>
                  <a:pt x="4872" y="4570"/>
                </a:lnTo>
                <a:lnTo>
                  <a:pt x="4834" y="4499"/>
                </a:lnTo>
                <a:lnTo>
                  <a:pt x="4796" y="4429"/>
                </a:lnTo>
                <a:lnTo>
                  <a:pt x="4755" y="4361"/>
                </a:lnTo>
                <a:lnTo>
                  <a:pt x="4713" y="4293"/>
                </a:lnTo>
                <a:lnTo>
                  <a:pt x="4671" y="4227"/>
                </a:lnTo>
                <a:lnTo>
                  <a:pt x="4627" y="4163"/>
                </a:lnTo>
                <a:lnTo>
                  <a:pt x="4582" y="4100"/>
                </a:lnTo>
                <a:lnTo>
                  <a:pt x="4536" y="4038"/>
                </a:lnTo>
                <a:lnTo>
                  <a:pt x="4489" y="3978"/>
                </a:lnTo>
                <a:lnTo>
                  <a:pt x="4440" y="3920"/>
                </a:lnTo>
                <a:lnTo>
                  <a:pt x="4391" y="3863"/>
                </a:lnTo>
                <a:lnTo>
                  <a:pt x="4340" y="3807"/>
                </a:lnTo>
                <a:lnTo>
                  <a:pt x="4290" y="3753"/>
                </a:lnTo>
                <a:lnTo>
                  <a:pt x="4238" y="3702"/>
                </a:lnTo>
                <a:lnTo>
                  <a:pt x="4184" y="3651"/>
                </a:lnTo>
                <a:lnTo>
                  <a:pt x="4130" y="3603"/>
                </a:lnTo>
                <a:lnTo>
                  <a:pt x="4076" y="3556"/>
                </a:lnTo>
                <a:lnTo>
                  <a:pt x="4020" y="3511"/>
                </a:lnTo>
                <a:lnTo>
                  <a:pt x="3963" y="3468"/>
                </a:lnTo>
                <a:lnTo>
                  <a:pt x="3906" y="3426"/>
                </a:lnTo>
                <a:lnTo>
                  <a:pt x="3848" y="3386"/>
                </a:lnTo>
                <a:lnTo>
                  <a:pt x="3788" y="3349"/>
                </a:lnTo>
                <a:lnTo>
                  <a:pt x="3728" y="3313"/>
                </a:lnTo>
                <a:lnTo>
                  <a:pt x="3668" y="3279"/>
                </a:lnTo>
                <a:lnTo>
                  <a:pt x="3607" y="3247"/>
                </a:lnTo>
                <a:lnTo>
                  <a:pt x="3545" y="3217"/>
                </a:lnTo>
                <a:lnTo>
                  <a:pt x="3482" y="3189"/>
                </a:lnTo>
                <a:lnTo>
                  <a:pt x="3419" y="3163"/>
                </a:lnTo>
                <a:lnTo>
                  <a:pt x="3355" y="3140"/>
                </a:lnTo>
                <a:lnTo>
                  <a:pt x="3290" y="3118"/>
                </a:lnTo>
                <a:lnTo>
                  <a:pt x="3225" y="3099"/>
                </a:lnTo>
                <a:lnTo>
                  <a:pt x="3159" y="3081"/>
                </a:lnTo>
                <a:lnTo>
                  <a:pt x="3093" y="3066"/>
                </a:lnTo>
                <a:lnTo>
                  <a:pt x="3025" y="3054"/>
                </a:lnTo>
                <a:lnTo>
                  <a:pt x="2958" y="3043"/>
                </a:lnTo>
                <a:lnTo>
                  <a:pt x="2891" y="3035"/>
                </a:lnTo>
                <a:lnTo>
                  <a:pt x="2822" y="3029"/>
                </a:lnTo>
                <a:lnTo>
                  <a:pt x="2753" y="3026"/>
                </a:lnTo>
                <a:lnTo>
                  <a:pt x="2684" y="3025"/>
                </a:lnTo>
                <a:close/>
                <a:moveTo>
                  <a:pt x="2708" y="2647"/>
                </a:moveTo>
                <a:lnTo>
                  <a:pt x="2708" y="2647"/>
                </a:lnTo>
                <a:lnTo>
                  <a:pt x="2743" y="2646"/>
                </a:lnTo>
                <a:lnTo>
                  <a:pt x="2778" y="2645"/>
                </a:lnTo>
                <a:lnTo>
                  <a:pt x="2813" y="2643"/>
                </a:lnTo>
                <a:lnTo>
                  <a:pt x="2847" y="2640"/>
                </a:lnTo>
                <a:lnTo>
                  <a:pt x="2882" y="2636"/>
                </a:lnTo>
                <a:lnTo>
                  <a:pt x="2915" y="2631"/>
                </a:lnTo>
                <a:lnTo>
                  <a:pt x="2949" y="2626"/>
                </a:lnTo>
                <a:lnTo>
                  <a:pt x="2982" y="2620"/>
                </a:lnTo>
                <a:lnTo>
                  <a:pt x="3014" y="2613"/>
                </a:lnTo>
                <a:lnTo>
                  <a:pt x="3047" y="2605"/>
                </a:lnTo>
                <a:lnTo>
                  <a:pt x="3079" y="2596"/>
                </a:lnTo>
                <a:lnTo>
                  <a:pt x="3112" y="2587"/>
                </a:lnTo>
                <a:lnTo>
                  <a:pt x="3144" y="2577"/>
                </a:lnTo>
                <a:lnTo>
                  <a:pt x="3175" y="2566"/>
                </a:lnTo>
                <a:lnTo>
                  <a:pt x="3205" y="2555"/>
                </a:lnTo>
                <a:lnTo>
                  <a:pt x="3236" y="2542"/>
                </a:lnTo>
                <a:lnTo>
                  <a:pt x="3266" y="2530"/>
                </a:lnTo>
                <a:lnTo>
                  <a:pt x="3297" y="2517"/>
                </a:lnTo>
                <a:lnTo>
                  <a:pt x="3326" y="2502"/>
                </a:lnTo>
                <a:lnTo>
                  <a:pt x="3355" y="2487"/>
                </a:lnTo>
                <a:lnTo>
                  <a:pt x="3383" y="2472"/>
                </a:lnTo>
                <a:lnTo>
                  <a:pt x="3411" y="2455"/>
                </a:lnTo>
                <a:lnTo>
                  <a:pt x="3439" y="2438"/>
                </a:lnTo>
                <a:lnTo>
                  <a:pt x="3466" y="2421"/>
                </a:lnTo>
                <a:lnTo>
                  <a:pt x="3493" y="2403"/>
                </a:lnTo>
                <a:lnTo>
                  <a:pt x="3519" y="2384"/>
                </a:lnTo>
                <a:lnTo>
                  <a:pt x="3545" y="2365"/>
                </a:lnTo>
                <a:lnTo>
                  <a:pt x="3571" y="2345"/>
                </a:lnTo>
                <a:lnTo>
                  <a:pt x="3596" y="2324"/>
                </a:lnTo>
                <a:lnTo>
                  <a:pt x="3619" y="2303"/>
                </a:lnTo>
                <a:lnTo>
                  <a:pt x="3643" y="2282"/>
                </a:lnTo>
                <a:lnTo>
                  <a:pt x="3667" y="2259"/>
                </a:lnTo>
                <a:lnTo>
                  <a:pt x="3689" y="2237"/>
                </a:lnTo>
                <a:lnTo>
                  <a:pt x="3711" y="2213"/>
                </a:lnTo>
                <a:lnTo>
                  <a:pt x="3733" y="2189"/>
                </a:lnTo>
                <a:lnTo>
                  <a:pt x="3754" y="2165"/>
                </a:lnTo>
                <a:lnTo>
                  <a:pt x="3774" y="2140"/>
                </a:lnTo>
                <a:lnTo>
                  <a:pt x="3795" y="2115"/>
                </a:lnTo>
                <a:lnTo>
                  <a:pt x="3814" y="2089"/>
                </a:lnTo>
                <a:lnTo>
                  <a:pt x="3832" y="2063"/>
                </a:lnTo>
                <a:lnTo>
                  <a:pt x="3850" y="2036"/>
                </a:lnTo>
                <a:lnTo>
                  <a:pt x="3868" y="2010"/>
                </a:lnTo>
                <a:lnTo>
                  <a:pt x="3884" y="1983"/>
                </a:lnTo>
                <a:lnTo>
                  <a:pt x="3900" y="1954"/>
                </a:lnTo>
                <a:lnTo>
                  <a:pt x="3915" y="1925"/>
                </a:lnTo>
                <a:lnTo>
                  <a:pt x="3930" y="1897"/>
                </a:lnTo>
                <a:lnTo>
                  <a:pt x="3944" y="1868"/>
                </a:lnTo>
                <a:lnTo>
                  <a:pt x="3957" y="1839"/>
                </a:lnTo>
                <a:lnTo>
                  <a:pt x="3970" y="1808"/>
                </a:lnTo>
                <a:lnTo>
                  <a:pt x="3981" y="1778"/>
                </a:lnTo>
                <a:lnTo>
                  <a:pt x="3993" y="1748"/>
                </a:lnTo>
                <a:lnTo>
                  <a:pt x="4003" y="1717"/>
                </a:lnTo>
                <a:lnTo>
                  <a:pt x="4012" y="1686"/>
                </a:lnTo>
                <a:lnTo>
                  <a:pt x="4021" y="1654"/>
                </a:lnTo>
                <a:lnTo>
                  <a:pt x="4029" y="1622"/>
                </a:lnTo>
                <a:lnTo>
                  <a:pt x="4036" y="1590"/>
                </a:lnTo>
                <a:lnTo>
                  <a:pt x="4042" y="1557"/>
                </a:lnTo>
                <a:lnTo>
                  <a:pt x="4048" y="1525"/>
                </a:lnTo>
                <a:lnTo>
                  <a:pt x="4052" y="1492"/>
                </a:lnTo>
                <a:lnTo>
                  <a:pt x="4057" y="1459"/>
                </a:lnTo>
                <a:lnTo>
                  <a:pt x="4060" y="1425"/>
                </a:lnTo>
                <a:lnTo>
                  <a:pt x="4062" y="1391"/>
                </a:lnTo>
                <a:lnTo>
                  <a:pt x="4063" y="1357"/>
                </a:lnTo>
                <a:lnTo>
                  <a:pt x="4063" y="1324"/>
                </a:lnTo>
                <a:lnTo>
                  <a:pt x="4063" y="1289"/>
                </a:lnTo>
                <a:lnTo>
                  <a:pt x="4062" y="1255"/>
                </a:lnTo>
                <a:lnTo>
                  <a:pt x="4060" y="1221"/>
                </a:lnTo>
                <a:lnTo>
                  <a:pt x="4057" y="1188"/>
                </a:lnTo>
                <a:lnTo>
                  <a:pt x="4052" y="1155"/>
                </a:lnTo>
                <a:lnTo>
                  <a:pt x="4048" y="1121"/>
                </a:lnTo>
                <a:lnTo>
                  <a:pt x="4042" y="1089"/>
                </a:lnTo>
                <a:lnTo>
                  <a:pt x="4036" y="1057"/>
                </a:lnTo>
                <a:lnTo>
                  <a:pt x="4029" y="1025"/>
                </a:lnTo>
                <a:lnTo>
                  <a:pt x="4021" y="993"/>
                </a:lnTo>
                <a:lnTo>
                  <a:pt x="4012" y="962"/>
                </a:lnTo>
                <a:lnTo>
                  <a:pt x="4003" y="930"/>
                </a:lnTo>
                <a:lnTo>
                  <a:pt x="3993" y="899"/>
                </a:lnTo>
                <a:lnTo>
                  <a:pt x="3981" y="868"/>
                </a:lnTo>
                <a:lnTo>
                  <a:pt x="3970" y="838"/>
                </a:lnTo>
                <a:lnTo>
                  <a:pt x="3957" y="809"/>
                </a:lnTo>
                <a:lnTo>
                  <a:pt x="3944" y="778"/>
                </a:lnTo>
                <a:lnTo>
                  <a:pt x="3930" y="750"/>
                </a:lnTo>
                <a:lnTo>
                  <a:pt x="3915" y="721"/>
                </a:lnTo>
                <a:lnTo>
                  <a:pt x="3900" y="693"/>
                </a:lnTo>
                <a:lnTo>
                  <a:pt x="3884" y="665"/>
                </a:lnTo>
                <a:lnTo>
                  <a:pt x="3868" y="638"/>
                </a:lnTo>
                <a:lnTo>
                  <a:pt x="3850" y="610"/>
                </a:lnTo>
                <a:lnTo>
                  <a:pt x="3832" y="584"/>
                </a:lnTo>
                <a:lnTo>
                  <a:pt x="3814" y="557"/>
                </a:lnTo>
                <a:lnTo>
                  <a:pt x="3795" y="532"/>
                </a:lnTo>
                <a:lnTo>
                  <a:pt x="3774" y="506"/>
                </a:lnTo>
                <a:lnTo>
                  <a:pt x="3754" y="481"/>
                </a:lnTo>
                <a:lnTo>
                  <a:pt x="3733" y="458"/>
                </a:lnTo>
                <a:lnTo>
                  <a:pt x="3711" y="433"/>
                </a:lnTo>
                <a:lnTo>
                  <a:pt x="3689" y="411"/>
                </a:lnTo>
                <a:lnTo>
                  <a:pt x="3667" y="388"/>
                </a:lnTo>
                <a:lnTo>
                  <a:pt x="3643" y="366"/>
                </a:lnTo>
                <a:lnTo>
                  <a:pt x="3619" y="344"/>
                </a:lnTo>
                <a:lnTo>
                  <a:pt x="3596" y="323"/>
                </a:lnTo>
                <a:lnTo>
                  <a:pt x="3571" y="303"/>
                </a:lnTo>
                <a:lnTo>
                  <a:pt x="3545" y="282"/>
                </a:lnTo>
                <a:lnTo>
                  <a:pt x="3519" y="263"/>
                </a:lnTo>
                <a:lnTo>
                  <a:pt x="3493" y="244"/>
                </a:lnTo>
                <a:lnTo>
                  <a:pt x="3466" y="226"/>
                </a:lnTo>
                <a:lnTo>
                  <a:pt x="3439" y="208"/>
                </a:lnTo>
                <a:lnTo>
                  <a:pt x="3411" y="191"/>
                </a:lnTo>
                <a:lnTo>
                  <a:pt x="3383" y="176"/>
                </a:lnTo>
                <a:lnTo>
                  <a:pt x="3355" y="160"/>
                </a:lnTo>
                <a:lnTo>
                  <a:pt x="3326" y="145"/>
                </a:lnTo>
                <a:lnTo>
                  <a:pt x="3297" y="131"/>
                </a:lnTo>
                <a:lnTo>
                  <a:pt x="3266" y="117"/>
                </a:lnTo>
                <a:lnTo>
                  <a:pt x="3236" y="104"/>
                </a:lnTo>
                <a:lnTo>
                  <a:pt x="3205" y="92"/>
                </a:lnTo>
                <a:lnTo>
                  <a:pt x="3175" y="80"/>
                </a:lnTo>
                <a:lnTo>
                  <a:pt x="3144" y="70"/>
                </a:lnTo>
                <a:lnTo>
                  <a:pt x="3112" y="60"/>
                </a:lnTo>
                <a:lnTo>
                  <a:pt x="3079" y="51"/>
                </a:lnTo>
                <a:lnTo>
                  <a:pt x="3047" y="42"/>
                </a:lnTo>
                <a:lnTo>
                  <a:pt x="3014" y="34"/>
                </a:lnTo>
                <a:lnTo>
                  <a:pt x="2982" y="27"/>
                </a:lnTo>
                <a:lnTo>
                  <a:pt x="2949" y="20"/>
                </a:lnTo>
                <a:lnTo>
                  <a:pt x="2915" y="15"/>
                </a:lnTo>
                <a:lnTo>
                  <a:pt x="2882" y="10"/>
                </a:lnTo>
                <a:lnTo>
                  <a:pt x="2847" y="7"/>
                </a:lnTo>
                <a:lnTo>
                  <a:pt x="2813" y="4"/>
                </a:lnTo>
                <a:lnTo>
                  <a:pt x="2778" y="1"/>
                </a:lnTo>
                <a:lnTo>
                  <a:pt x="2743" y="0"/>
                </a:lnTo>
                <a:lnTo>
                  <a:pt x="2708" y="0"/>
                </a:lnTo>
                <a:lnTo>
                  <a:pt x="2673" y="0"/>
                </a:lnTo>
                <a:lnTo>
                  <a:pt x="2639" y="1"/>
                </a:lnTo>
                <a:lnTo>
                  <a:pt x="2605" y="4"/>
                </a:lnTo>
                <a:lnTo>
                  <a:pt x="2570" y="7"/>
                </a:lnTo>
                <a:lnTo>
                  <a:pt x="2536" y="10"/>
                </a:lnTo>
                <a:lnTo>
                  <a:pt x="2503" y="15"/>
                </a:lnTo>
                <a:lnTo>
                  <a:pt x="2469" y="20"/>
                </a:lnTo>
                <a:lnTo>
                  <a:pt x="2436" y="27"/>
                </a:lnTo>
                <a:lnTo>
                  <a:pt x="2402" y="34"/>
                </a:lnTo>
                <a:lnTo>
                  <a:pt x="2370" y="42"/>
                </a:lnTo>
                <a:lnTo>
                  <a:pt x="2338" y="51"/>
                </a:lnTo>
                <a:lnTo>
                  <a:pt x="2306" y="60"/>
                </a:lnTo>
                <a:lnTo>
                  <a:pt x="2274" y="70"/>
                </a:lnTo>
                <a:lnTo>
                  <a:pt x="2243" y="80"/>
                </a:lnTo>
                <a:lnTo>
                  <a:pt x="2212" y="92"/>
                </a:lnTo>
                <a:lnTo>
                  <a:pt x="2181" y="104"/>
                </a:lnTo>
                <a:lnTo>
                  <a:pt x="2152" y="117"/>
                </a:lnTo>
                <a:lnTo>
                  <a:pt x="2121" y="131"/>
                </a:lnTo>
                <a:lnTo>
                  <a:pt x="2092" y="145"/>
                </a:lnTo>
                <a:lnTo>
                  <a:pt x="2063" y="160"/>
                </a:lnTo>
                <a:lnTo>
                  <a:pt x="2035" y="176"/>
                </a:lnTo>
                <a:lnTo>
                  <a:pt x="2007" y="191"/>
                </a:lnTo>
                <a:lnTo>
                  <a:pt x="1979" y="208"/>
                </a:lnTo>
                <a:lnTo>
                  <a:pt x="1952" y="226"/>
                </a:lnTo>
                <a:lnTo>
                  <a:pt x="1925" y="244"/>
                </a:lnTo>
                <a:lnTo>
                  <a:pt x="1899" y="263"/>
                </a:lnTo>
                <a:lnTo>
                  <a:pt x="1873" y="282"/>
                </a:lnTo>
                <a:lnTo>
                  <a:pt x="1847" y="303"/>
                </a:lnTo>
                <a:lnTo>
                  <a:pt x="1822" y="323"/>
                </a:lnTo>
                <a:lnTo>
                  <a:pt x="1797" y="344"/>
                </a:lnTo>
                <a:lnTo>
                  <a:pt x="1774" y="366"/>
                </a:lnTo>
                <a:lnTo>
                  <a:pt x="1751" y="388"/>
                </a:lnTo>
                <a:lnTo>
                  <a:pt x="1728" y="411"/>
                </a:lnTo>
                <a:lnTo>
                  <a:pt x="1706" y="433"/>
                </a:lnTo>
                <a:lnTo>
                  <a:pt x="1685" y="458"/>
                </a:lnTo>
                <a:lnTo>
                  <a:pt x="1664" y="481"/>
                </a:lnTo>
                <a:lnTo>
                  <a:pt x="1643" y="506"/>
                </a:lnTo>
                <a:lnTo>
                  <a:pt x="1623" y="532"/>
                </a:lnTo>
                <a:lnTo>
                  <a:pt x="1604" y="557"/>
                </a:lnTo>
                <a:lnTo>
                  <a:pt x="1586" y="584"/>
                </a:lnTo>
                <a:lnTo>
                  <a:pt x="1568" y="610"/>
                </a:lnTo>
                <a:lnTo>
                  <a:pt x="1550" y="638"/>
                </a:lnTo>
                <a:lnTo>
                  <a:pt x="1533" y="665"/>
                </a:lnTo>
                <a:lnTo>
                  <a:pt x="1517" y="693"/>
                </a:lnTo>
                <a:lnTo>
                  <a:pt x="1503" y="721"/>
                </a:lnTo>
                <a:lnTo>
                  <a:pt x="1488" y="750"/>
                </a:lnTo>
                <a:lnTo>
                  <a:pt x="1474" y="778"/>
                </a:lnTo>
                <a:lnTo>
                  <a:pt x="1461" y="809"/>
                </a:lnTo>
                <a:lnTo>
                  <a:pt x="1448" y="838"/>
                </a:lnTo>
                <a:lnTo>
                  <a:pt x="1436" y="868"/>
                </a:lnTo>
                <a:lnTo>
                  <a:pt x="1425" y="899"/>
                </a:lnTo>
                <a:lnTo>
                  <a:pt x="1415" y="930"/>
                </a:lnTo>
                <a:lnTo>
                  <a:pt x="1406" y="962"/>
                </a:lnTo>
                <a:lnTo>
                  <a:pt x="1397" y="993"/>
                </a:lnTo>
                <a:lnTo>
                  <a:pt x="1389" y="1025"/>
                </a:lnTo>
                <a:lnTo>
                  <a:pt x="1381" y="1057"/>
                </a:lnTo>
                <a:lnTo>
                  <a:pt x="1376" y="1089"/>
                </a:lnTo>
                <a:lnTo>
                  <a:pt x="1370" y="1121"/>
                </a:lnTo>
                <a:lnTo>
                  <a:pt x="1366" y="1155"/>
                </a:lnTo>
                <a:lnTo>
                  <a:pt x="1361" y="1188"/>
                </a:lnTo>
                <a:lnTo>
                  <a:pt x="1358" y="1221"/>
                </a:lnTo>
                <a:lnTo>
                  <a:pt x="1355" y="1255"/>
                </a:lnTo>
                <a:lnTo>
                  <a:pt x="1354" y="1289"/>
                </a:lnTo>
                <a:lnTo>
                  <a:pt x="1354" y="1324"/>
                </a:lnTo>
                <a:lnTo>
                  <a:pt x="1354" y="1357"/>
                </a:lnTo>
                <a:lnTo>
                  <a:pt x="1355" y="1391"/>
                </a:lnTo>
                <a:lnTo>
                  <a:pt x="1358" y="1425"/>
                </a:lnTo>
                <a:lnTo>
                  <a:pt x="1361" y="1459"/>
                </a:lnTo>
                <a:lnTo>
                  <a:pt x="1366" y="1492"/>
                </a:lnTo>
                <a:lnTo>
                  <a:pt x="1370" y="1525"/>
                </a:lnTo>
                <a:lnTo>
                  <a:pt x="1376" y="1557"/>
                </a:lnTo>
                <a:lnTo>
                  <a:pt x="1381" y="1590"/>
                </a:lnTo>
                <a:lnTo>
                  <a:pt x="1389" y="1622"/>
                </a:lnTo>
                <a:lnTo>
                  <a:pt x="1397" y="1654"/>
                </a:lnTo>
                <a:lnTo>
                  <a:pt x="1406" y="1686"/>
                </a:lnTo>
                <a:lnTo>
                  <a:pt x="1415" y="1717"/>
                </a:lnTo>
                <a:lnTo>
                  <a:pt x="1425" y="1748"/>
                </a:lnTo>
                <a:lnTo>
                  <a:pt x="1436" y="1778"/>
                </a:lnTo>
                <a:lnTo>
                  <a:pt x="1448" y="1808"/>
                </a:lnTo>
                <a:lnTo>
                  <a:pt x="1461" y="1839"/>
                </a:lnTo>
                <a:lnTo>
                  <a:pt x="1474" y="1868"/>
                </a:lnTo>
                <a:lnTo>
                  <a:pt x="1488" y="1897"/>
                </a:lnTo>
                <a:lnTo>
                  <a:pt x="1503" y="1925"/>
                </a:lnTo>
                <a:lnTo>
                  <a:pt x="1517" y="1954"/>
                </a:lnTo>
                <a:lnTo>
                  <a:pt x="1533" y="1983"/>
                </a:lnTo>
                <a:lnTo>
                  <a:pt x="1550" y="2010"/>
                </a:lnTo>
                <a:lnTo>
                  <a:pt x="1568" y="2036"/>
                </a:lnTo>
                <a:lnTo>
                  <a:pt x="1586" y="2063"/>
                </a:lnTo>
                <a:lnTo>
                  <a:pt x="1604" y="2089"/>
                </a:lnTo>
                <a:lnTo>
                  <a:pt x="1623" y="2115"/>
                </a:lnTo>
                <a:lnTo>
                  <a:pt x="1643" y="2140"/>
                </a:lnTo>
                <a:lnTo>
                  <a:pt x="1664" y="2165"/>
                </a:lnTo>
                <a:lnTo>
                  <a:pt x="1685" y="2189"/>
                </a:lnTo>
                <a:lnTo>
                  <a:pt x="1706" y="2213"/>
                </a:lnTo>
                <a:lnTo>
                  <a:pt x="1728" y="2237"/>
                </a:lnTo>
                <a:lnTo>
                  <a:pt x="1751" y="2259"/>
                </a:lnTo>
                <a:lnTo>
                  <a:pt x="1774" y="2282"/>
                </a:lnTo>
                <a:lnTo>
                  <a:pt x="1797" y="2303"/>
                </a:lnTo>
                <a:lnTo>
                  <a:pt x="1822" y="2324"/>
                </a:lnTo>
                <a:lnTo>
                  <a:pt x="1847" y="2345"/>
                </a:lnTo>
                <a:lnTo>
                  <a:pt x="1873" y="2365"/>
                </a:lnTo>
                <a:lnTo>
                  <a:pt x="1899" y="2384"/>
                </a:lnTo>
                <a:lnTo>
                  <a:pt x="1925" y="2403"/>
                </a:lnTo>
                <a:lnTo>
                  <a:pt x="1952" y="2421"/>
                </a:lnTo>
                <a:lnTo>
                  <a:pt x="1979" y="2438"/>
                </a:lnTo>
                <a:lnTo>
                  <a:pt x="2007" y="2455"/>
                </a:lnTo>
                <a:lnTo>
                  <a:pt x="2035" y="2472"/>
                </a:lnTo>
                <a:lnTo>
                  <a:pt x="2063" y="2487"/>
                </a:lnTo>
                <a:lnTo>
                  <a:pt x="2092" y="2502"/>
                </a:lnTo>
                <a:lnTo>
                  <a:pt x="2121" y="2517"/>
                </a:lnTo>
                <a:lnTo>
                  <a:pt x="2152" y="2530"/>
                </a:lnTo>
                <a:lnTo>
                  <a:pt x="2181" y="2542"/>
                </a:lnTo>
                <a:lnTo>
                  <a:pt x="2212" y="2555"/>
                </a:lnTo>
                <a:lnTo>
                  <a:pt x="2243" y="2566"/>
                </a:lnTo>
                <a:lnTo>
                  <a:pt x="2274" y="2577"/>
                </a:lnTo>
                <a:lnTo>
                  <a:pt x="2306" y="2587"/>
                </a:lnTo>
                <a:lnTo>
                  <a:pt x="2338" y="2596"/>
                </a:lnTo>
                <a:lnTo>
                  <a:pt x="2370" y="2605"/>
                </a:lnTo>
                <a:lnTo>
                  <a:pt x="2402" y="2613"/>
                </a:lnTo>
                <a:lnTo>
                  <a:pt x="2436" y="2620"/>
                </a:lnTo>
                <a:lnTo>
                  <a:pt x="2469" y="2626"/>
                </a:lnTo>
                <a:lnTo>
                  <a:pt x="2503" y="2631"/>
                </a:lnTo>
                <a:lnTo>
                  <a:pt x="2536" y="2636"/>
                </a:lnTo>
                <a:lnTo>
                  <a:pt x="2570" y="2640"/>
                </a:lnTo>
                <a:lnTo>
                  <a:pt x="2605" y="2643"/>
                </a:lnTo>
                <a:lnTo>
                  <a:pt x="2639" y="2645"/>
                </a:lnTo>
                <a:lnTo>
                  <a:pt x="2673" y="2646"/>
                </a:lnTo>
                <a:lnTo>
                  <a:pt x="2708" y="2647"/>
                </a:lnTo>
                <a:close/>
              </a:path>
            </a:pathLst>
          </a:custGeom>
          <a:solidFill>
            <a:schemeClr val="accent1"/>
          </a:solidFill>
          <a:ln>
            <a:noFill/>
          </a:ln>
        </p:spPr>
        <p:txBody>
          <a:bodyPr anchor="ctr">
            <a:scene3d>
              <a:camera prst="orthographicFront"/>
              <a:lightRig rig="threePt" dir="t"/>
            </a:scene3d>
            <a:sp3d>
              <a:contourClr>
                <a:srgbClr val="FFFFFF"/>
              </a:contourClr>
            </a:sp3d>
          </a:bodyPr>
          <a:lstStyle>
            <a:defPPr>
              <a:defRPr lang="zh-CN"/>
            </a:defPPr>
            <a:lvl1pPr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algn="ctr">
              <a:buFontTx/>
              <a:buNone/>
              <a:defRPr/>
            </a:pPr>
            <a:endParaRPr lang="zh-CN" altLang="en-US">
              <a:solidFill>
                <a:srgbClr val="FFFFFF"/>
              </a:solidFill>
              <a:latin typeface="微软雅黑" panose="020B0503020204020204" pitchFamily="34" charset="-122"/>
              <a:ea typeface="微软雅黑" panose="020B0503020204020204" pitchFamily="34" charset="-122"/>
            </a:endParaRPr>
          </a:p>
        </p:txBody>
      </p:sp>
      <p:sp>
        <p:nvSpPr>
          <p:cNvPr id="37" name="流程图: 过程 36"/>
          <p:cNvSpPr/>
          <p:nvPr/>
        </p:nvSpPr>
        <p:spPr>
          <a:xfrm>
            <a:off x="2481739" y="1849597"/>
            <a:ext cx="606425" cy="320675"/>
          </a:xfrm>
          <a:prstGeom prst="flowChartProcess">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fontAlgn="base">
              <a:spcBef>
                <a:spcPct val="0"/>
              </a:spcBef>
              <a:spcAft>
                <a:spcPct val="0"/>
              </a:spcAft>
              <a:buFont typeface="Arial" panose="020B0604020202020204" pitchFamily="34" charset="0"/>
              <a:defRPr kern="1200">
                <a:solidFill>
                  <a:schemeClr val="lt1"/>
                </a:solidFill>
                <a:latin typeface="+mn-lt"/>
                <a:ea typeface="+mn-ea"/>
                <a:cs typeface="+mn-cs"/>
              </a:defRPr>
            </a:lvl1pPr>
            <a:lvl2pPr marL="457200" algn="l" rtl="0" fontAlgn="base">
              <a:spcBef>
                <a:spcPct val="0"/>
              </a:spcBef>
              <a:spcAft>
                <a:spcPct val="0"/>
              </a:spcAft>
              <a:buFont typeface="Arial" panose="020B0604020202020204" pitchFamily="34" charset="0"/>
              <a:defRPr kern="1200">
                <a:solidFill>
                  <a:schemeClr val="lt1"/>
                </a:solidFill>
                <a:latin typeface="+mn-lt"/>
                <a:ea typeface="+mn-ea"/>
                <a:cs typeface="+mn-cs"/>
              </a:defRPr>
            </a:lvl2pPr>
            <a:lvl3pPr marL="914400" algn="l" rtl="0" fontAlgn="base">
              <a:spcBef>
                <a:spcPct val="0"/>
              </a:spcBef>
              <a:spcAft>
                <a:spcPct val="0"/>
              </a:spcAft>
              <a:buFont typeface="Arial" panose="020B0604020202020204" pitchFamily="34" charset="0"/>
              <a:defRPr kern="1200">
                <a:solidFill>
                  <a:schemeClr val="lt1"/>
                </a:solidFill>
                <a:latin typeface="+mn-lt"/>
                <a:ea typeface="+mn-ea"/>
                <a:cs typeface="+mn-cs"/>
              </a:defRPr>
            </a:lvl3pPr>
            <a:lvl4pPr marL="1371600" algn="l" rtl="0" fontAlgn="base">
              <a:spcBef>
                <a:spcPct val="0"/>
              </a:spcBef>
              <a:spcAft>
                <a:spcPct val="0"/>
              </a:spcAft>
              <a:buFont typeface="Arial" panose="020B0604020202020204" pitchFamily="34" charset="0"/>
              <a:defRPr kern="1200">
                <a:solidFill>
                  <a:schemeClr val="lt1"/>
                </a:solidFill>
                <a:latin typeface="+mn-lt"/>
                <a:ea typeface="+mn-ea"/>
                <a:cs typeface="+mn-cs"/>
              </a:defRPr>
            </a:lvl4pPr>
            <a:lvl5pPr marL="1828800" algn="l" rtl="0" fontAlgn="base">
              <a:spcBef>
                <a:spcPct val="0"/>
              </a:spcBef>
              <a:spcAft>
                <a:spcPct val="0"/>
              </a:spcAft>
              <a:buFont typeface="Arial" panose="020B0604020202020204" pitchFamily="34" charset="0"/>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fontAlgn="auto">
              <a:spcBef>
                <a:spcPts val="0"/>
              </a:spcBef>
              <a:spcAft>
                <a:spcPts val="0"/>
              </a:spcAft>
              <a:buFontTx/>
              <a:buNone/>
              <a:defRPr/>
            </a:pPr>
            <a:endParaRPr lang="zh-CN" altLang="en-US" sz="1200">
              <a:solidFill>
                <a:schemeClr val="tx1"/>
              </a:solidFill>
              <a:latin typeface="微软雅黑" panose="020B0503020204020204" pitchFamily="34" charset="-122"/>
              <a:ea typeface="微软雅黑" panose="020B0503020204020204" pitchFamily="34" charset="-122"/>
            </a:endParaRPr>
          </a:p>
        </p:txBody>
      </p:sp>
      <p:cxnSp>
        <p:nvCxnSpPr>
          <p:cNvPr id="38" name="直接箭头连接符 37"/>
          <p:cNvCxnSpPr/>
          <p:nvPr/>
        </p:nvCxnSpPr>
        <p:spPr>
          <a:xfrm>
            <a:off x="2748439" y="1554322"/>
            <a:ext cx="1543050" cy="4763"/>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39" name="直接箭头连接符 38"/>
          <p:cNvCxnSpPr/>
          <p:nvPr/>
        </p:nvCxnSpPr>
        <p:spPr>
          <a:xfrm>
            <a:off x="5607527" y="1563847"/>
            <a:ext cx="1825625" cy="25400"/>
          </a:xfrm>
          <a:prstGeom prst="straightConnector1">
            <a:avLst/>
          </a:prstGeom>
          <a:ln w="28575" cmpd="sng">
            <a:solidFill>
              <a:schemeClr val="accent1">
                <a:shade val="50000"/>
              </a:schemeClr>
            </a:solidFill>
            <a:prstDash val="solid"/>
            <a:tailEnd type="arrow"/>
          </a:ln>
        </p:spPr>
        <p:style>
          <a:lnRef idx="1">
            <a:schemeClr val="accent1"/>
          </a:lnRef>
          <a:fillRef idx="0">
            <a:schemeClr val="accent1"/>
          </a:fillRef>
          <a:effectRef idx="0">
            <a:schemeClr val="accent1"/>
          </a:effectRef>
          <a:fontRef idx="minor">
            <a:schemeClr val="tx1"/>
          </a:fontRef>
        </p:style>
      </p:cxnSp>
      <p:sp>
        <p:nvSpPr>
          <p:cNvPr id="40" name="流程图: 过程 39"/>
          <p:cNvSpPr/>
          <p:nvPr/>
        </p:nvSpPr>
        <p:spPr>
          <a:xfrm>
            <a:off x="3000972" y="1238890"/>
            <a:ext cx="1175861" cy="320675"/>
          </a:xfrm>
          <a:prstGeom prst="flowChartProcess">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fontAlgn="base">
              <a:spcBef>
                <a:spcPct val="0"/>
              </a:spcBef>
              <a:spcAft>
                <a:spcPct val="0"/>
              </a:spcAft>
              <a:buFont typeface="Arial" panose="020B0604020202020204" pitchFamily="34" charset="0"/>
              <a:defRPr kern="1200">
                <a:solidFill>
                  <a:schemeClr val="lt1"/>
                </a:solidFill>
                <a:latin typeface="+mn-lt"/>
                <a:ea typeface="+mn-ea"/>
                <a:cs typeface="+mn-cs"/>
              </a:defRPr>
            </a:lvl1pPr>
            <a:lvl2pPr marL="457200" algn="l" rtl="0" fontAlgn="base">
              <a:spcBef>
                <a:spcPct val="0"/>
              </a:spcBef>
              <a:spcAft>
                <a:spcPct val="0"/>
              </a:spcAft>
              <a:buFont typeface="Arial" panose="020B0604020202020204" pitchFamily="34" charset="0"/>
              <a:defRPr kern="1200">
                <a:solidFill>
                  <a:schemeClr val="lt1"/>
                </a:solidFill>
                <a:latin typeface="+mn-lt"/>
                <a:ea typeface="+mn-ea"/>
                <a:cs typeface="+mn-cs"/>
              </a:defRPr>
            </a:lvl2pPr>
            <a:lvl3pPr marL="914400" algn="l" rtl="0" fontAlgn="base">
              <a:spcBef>
                <a:spcPct val="0"/>
              </a:spcBef>
              <a:spcAft>
                <a:spcPct val="0"/>
              </a:spcAft>
              <a:buFont typeface="Arial" panose="020B0604020202020204" pitchFamily="34" charset="0"/>
              <a:defRPr kern="1200">
                <a:solidFill>
                  <a:schemeClr val="lt1"/>
                </a:solidFill>
                <a:latin typeface="+mn-lt"/>
                <a:ea typeface="+mn-ea"/>
                <a:cs typeface="+mn-cs"/>
              </a:defRPr>
            </a:lvl3pPr>
            <a:lvl4pPr marL="1371600" algn="l" rtl="0" fontAlgn="base">
              <a:spcBef>
                <a:spcPct val="0"/>
              </a:spcBef>
              <a:spcAft>
                <a:spcPct val="0"/>
              </a:spcAft>
              <a:buFont typeface="Arial" panose="020B0604020202020204" pitchFamily="34" charset="0"/>
              <a:defRPr kern="1200">
                <a:solidFill>
                  <a:schemeClr val="lt1"/>
                </a:solidFill>
                <a:latin typeface="+mn-lt"/>
                <a:ea typeface="+mn-ea"/>
                <a:cs typeface="+mn-cs"/>
              </a:defRPr>
            </a:lvl4pPr>
            <a:lvl5pPr marL="1828800" algn="l" rtl="0" fontAlgn="base">
              <a:spcBef>
                <a:spcPct val="0"/>
              </a:spcBef>
              <a:spcAft>
                <a:spcPct val="0"/>
              </a:spcAft>
              <a:buFont typeface="Arial" panose="020B0604020202020204" pitchFamily="34" charset="0"/>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fontAlgn="auto">
              <a:spcBef>
                <a:spcPts val="0"/>
              </a:spcBef>
              <a:spcAft>
                <a:spcPts val="0"/>
              </a:spcAft>
              <a:buFontTx/>
              <a:buNone/>
              <a:defRPr/>
            </a:pPr>
            <a:r>
              <a:rPr lang="zh-CN" altLang="en-US" sz="1200">
                <a:solidFill>
                  <a:schemeClr val="tx1"/>
                </a:solidFill>
                <a:latin typeface="微软雅黑" panose="020B0503020204020204" pitchFamily="34" charset="-122"/>
                <a:ea typeface="微软雅黑" panose="020B0503020204020204" pitchFamily="34" charset="-122"/>
              </a:rPr>
              <a:t>转入票交所</a:t>
            </a:r>
            <a:endParaRPr lang="zh-CN" altLang="en-US" sz="1200">
              <a:solidFill>
                <a:schemeClr val="tx1"/>
              </a:solidFill>
              <a:latin typeface="微软雅黑" panose="020B0503020204020204" pitchFamily="34" charset="-122"/>
              <a:ea typeface="微软雅黑" panose="020B0503020204020204" pitchFamily="34" charset="-122"/>
            </a:endParaRPr>
          </a:p>
        </p:txBody>
      </p:sp>
      <p:sp>
        <p:nvSpPr>
          <p:cNvPr id="2" name="流程图: 过程 1"/>
          <p:cNvSpPr/>
          <p:nvPr/>
        </p:nvSpPr>
        <p:spPr>
          <a:xfrm>
            <a:off x="5759609" y="1238726"/>
            <a:ext cx="1467485" cy="320675"/>
          </a:xfrm>
          <a:prstGeom prst="flowChartProcess">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fontAlgn="base">
              <a:spcBef>
                <a:spcPct val="0"/>
              </a:spcBef>
              <a:spcAft>
                <a:spcPct val="0"/>
              </a:spcAft>
              <a:buFont typeface="Arial" panose="020B0604020202020204" pitchFamily="34" charset="0"/>
              <a:defRPr kern="1200">
                <a:solidFill>
                  <a:schemeClr val="lt1"/>
                </a:solidFill>
                <a:latin typeface="+mn-lt"/>
                <a:ea typeface="+mn-ea"/>
                <a:cs typeface="+mn-cs"/>
              </a:defRPr>
            </a:lvl1pPr>
            <a:lvl2pPr marL="457200" algn="l" rtl="0" fontAlgn="base">
              <a:spcBef>
                <a:spcPct val="0"/>
              </a:spcBef>
              <a:spcAft>
                <a:spcPct val="0"/>
              </a:spcAft>
              <a:buFont typeface="Arial" panose="020B0604020202020204" pitchFamily="34" charset="0"/>
              <a:defRPr kern="1200">
                <a:solidFill>
                  <a:schemeClr val="lt1"/>
                </a:solidFill>
                <a:latin typeface="+mn-lt"/>
                <a:ea typeface="+mn-ea"/>
                <a:cs typeface="+mn-cs"/>
              </a:defRPr>
            </a:lvl2pPr>
            <a:lvl3pPr marL="914400" algn="l" rtl="0" fontAlgn="base">
              <a:spcBef>
                <a:spcPct val="0"/>
              </a:spcBef>
              <a:spcAft>
                <a:spcPct val="0"/>
              </a:spcAft>
              <a:buFont typeface="Arial" panose="020B0604020202020204" pitchFamily="34" charset="0"/>
              <a:defRPr kern="1200">
                <a:solidFill>
                  <a:schemeClr val="lt1"/>
                </a:solidFill>
                <a:latin typeface="+mn-lt"/>
                <a:ea typeface="+mn-ea"/>
                <a:cs typeface="+mn-cs"/>
              </a:defRPr>
            </a:lvl3pPr>
            <a:lvl4pPr marL="1371600" algn="l" rtl="0" fontAlgn="base">
              <a:spcBef>
                <a:spcPct val="0"/>
              </a:spcBef>
              <a:spcAft>
                <a:spcPct val="0"/>
              </a:spcAft>
              <a:buFont typeface="Arial" panose="020B0604020202020204" pitchFamily="34" charset="0"/>
              <a:defRPr kern="1200">
                <a:solidFill>
                  <a:schemeClr val="lt1"/>
                </a:solidFill>
                <a:latin typeface="+mn-lt"/>
                <a:ea typeface="+mn-ea"/>
                <a:cs typeface="+mn-cs"/>
              </a:defRPr>
            </a:lvl4pPr>
            <a:lvl5pPr marL="1828800" algn="l" rtl="0" fontAlgn="base">
              <a:spcBef>
                <a:spcPct val="0"/>
              </a:spcBef>
              <a:spcAft>
                <a:spcPct val="0"/>
              </a:spcAft>
              <a:buFont typeface="Arial" panose="020B0604020202020204" pitchFamily="34" charset="0"/>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fontAlgn="auto">
              <a:spcBef>
                <a:spcPts val="0"/>
              </a:spcBef>
              <a:spcAft>
                <a:spcPts val="0"/>
              </a:spcAft>
              <a:buFontTx/>
              <a:buNone/>
              <a:defRPr/>
            </a:pPr>
            <a:r>
              <a:rPr lang="zh-CN" altLang="en-US" sz="1200">
                <a:solidFill>
                  <a:schemeClr val="tx1"/>
                </a:solidFill>
                <a:latin typeface="微软雅黑" panose="020B0503020204020204" pitchFamily="34" charset="-122"/>
                <a:ea typeface="微软雅黑" panose="020B0503020204020204" pitchFamily="34" charset="-122"/>
              </a:rPr>
              <a:t>调增资金账户余额</a:t>
            </a:r>
            <a:endParaRPr lang="zh-CN" altLang="en-US" sz="1200">
              <a:solidFill>
                <a:schemeClr val="tx1"/>
              </a:solidFill>
              <a:latin typeface="微软雅黑" panose="020B0503020204020204" pitchFamily="34" charset="-122"/>
              <a:ea typeface="微软雅黑" panose="020B0503020204020204" pitchFamily="34" charset="-122"/>
            </a:endParaRPr>
          </a:p>
        </p:txBody>
      </p:sp>
      <p:sp>
        <p:nvSpPr>
          <p:cNvPr id="111646" name="文本框 1"/>
          <p:cNvSpPr txBox="1">
            <a:spLocks noChangeArrowheads="1"/>
          </p:cNvSpPr>
          <p:nvPr/>
        </p:nvSpPr>
        <p:spPr bwMode="auto">
          <a:xfrm>
            <a:off x="1407002" y="892335"/>
            <a:ext cx="3810000" cy="384175"/>
          </a:xfrm>
          <a:prstGeom prst="rect">
            <a:avLst/>
          </a:prstGeom>
          <a:noFill/>
          <a:ln w="9525">
            <a:noFill/>
            <a:miter lim="800000"/>
          </a:ln>
        </p:spPr>
        <p:txBody>
          <a:bodyPr>
            <a:spAutoFit/>
          </a:bodyPr>
          <a:lstStyle>
            <a:defPPr>
              <a:defRPr lang="zh-CN"/>
            </a:defPPr>
            <a:lvl1pPr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indent="304800" eaLnBrk="0" hangingPunct="0"/>
            <a:r>
              <a:rPr lang="zh-CN" altLang="en-US" b="1">
                <a:solidFill>
                  <a:srgbClr val="000000"/>
                </a:solidFill>
                <a:latin typeface="微软雅黑" panose="020B0503020204020204" pitchFamily="34" charset="-122"/>
                <a:ea typeface="微软雅黑" panose="020B0503020204020204" pitchFamily="34" charset="-122"/>
              </a:rPr>
              <a:t>入金</a:t>
            </a:r>
            <a:endParaRPr lang="zh-CN" altLang="en-US" b="1">
              <a:solidFill>
                <a:srgbClr val="000000"/>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接连接符 2"/>
          <p:cNvCxnSpPr/>
          <p:nvPr/>
        </p:nvCxnSpPr>
        <p:spPr>
          <a:xfrm flipH="1">
            <a:off x="0" y="0"/>
            <a:ext cx="1288170" cy="127635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17" name="直接连接符 16"/>
          <p:cNvCxnSpPr/>
          <p:nvPr/>
        </p:nvCxnSpPr>
        <p:spPr>
          <a:xfrm flipH="1">
            <a:off x="2833000" y="0"/>
            <a:ext cx="767450" cy="76040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a:xfrm flipH="1">
            <a:off x="0" y="2028825"/>
            <a:ext cx="1586181" cy="157162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 name="直接连接符 18"/>
          <p:cNvCxnSpPr/>
          <p:nvPr/>
        </p:nvCxnSpPr>
        <p:spPr>
          <a:xfrm flipH="1">
            <a:off x="644085" y="2857500"/>
            <a:ext cx="1826511" cy="180975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7" name="直接连接符 26"/>
          <p:cNvCxnSpPr/>
          <p:nvPr/>
        </p:nvCxnSpPr>
        <p:spPr>
          <a:xfrm flipH="1">
            <a:off x="644085" y="3228975"/>
            <a:ext cx="1002636" cy="993435"/>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nvGrpSpPr>
          <p:cNvPr id="41" name="组合 40"/>
          <p:cNvGrpSpPr/>
          <p:nvPr/>
        </p:nvGrpSpPr>
        <p:grpSpPr>
          <a:xfrm>
            <a:off x="7090183" y="674874"/>
            <a:ext cx="2044609" cy="263698"/>
            <a:chOff x="3588469" y="123478"/>
            <a:chExt cx="1964109" cy="892522"/>
          </a:xfrm>
        </p:grpSpPr>
        <p:cxnSp>
          <p:nvCxnSpPr>
            <p:cNvPr id="42" name="直接连接符 41"/>
            <p:cNvCxnSpPr/>
            <p:nvPr/>
          </p:nvCxnSpPr>
          <p:spPr>
            <a:xfrm>
              <a:off x="3588469" y="123478"/>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69" name="直接连接符 68"/>
            <p:cNvCxnSpPr/>
            <p:nvPr/>
          </p:nvCxnSpPr>
          <p:spPr>
            <a:xfrm>
              <a:off x="3594100" y="254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0" name="直接连接符 69"/>
            <p:cNvCxnSpPr/>
            <p:nvPr/>
          </p:nvCxnSpPr>
          <p:spPr>
            <a:xfrm>
              <a:off x="3594100" y="381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1" name="直接连接符 70"/>
            <p:cNvCxnSpPr/>
            <p:nvPr/>
          </p:nvCxnSpPr>
          <p:spPr>
            <a:xfrm>
              <a:off x="3594100" y="508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2" name="直接连接符 71"/>
            <p:cNvCxnSpPr/>
            <p:nvPr/>
          </p:nvCxnSpPr>
          <p:spPr>
            <a:xfrm>
              <a:off x="3594100" y="635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3" name="直接连接符 72"/>
            <p:cNvCxnSpPr/>
            <p:nvPr/>
          </p:nvCxnSpPr>
          <p:spPr>
            <a:xfrm>
              <a:off x="3594100" y="762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4" name="直接连接符 73"/>
            <p:cNvCxnSpPr/>
            <p:nvPr/>
          </p:nvCxnSpPr>
          <p:spPr>
            <a:xfrm>
              <a:off x="3594100" y="889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5" name="直接连接符 74"/>
            <p:cNvCxnSpPr/>
            <p:nvPr/>
          </p:nvCxnSpPr>
          <p:spPr>
            <a:xfrm>
              <a:off x="3594100" y="1016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sp>
        <p:nvSpPr>
          <p:cNvPr id="9" name="椭圆 8"/>
          <p:cNvSpPr/>
          <p:nvPr/>
        </p:nvSpPr>
        <p:spPr>
          <a:xfrm>
            <a:off x="1288368" y="1208225"/>
            <a:ext cx="2391770" cy="2391770"/>
          </a:xfrm>
          <a:prstGeom prst="ellipse">
            <a:avLst/>
          </a:prstGeom>
          <a:solidFill>
            <a:srgbClr val="2E3B47">
              <a:alpha val="90000"/>
            </a:srgbClr>
          </a:solidFill>
          <a:ln w="12700">
            <a:miter lim="400000"/>
          </a:ln>
        </p:spPr>
        <p:txBody>
          <a:bodyPr wrap="square" lIns="0" tIns="0" rIns="0" bIns="0" rtlCol="0" anchor="ctr">
            <a:noAutofit/>
          </a:bodyPr>
          <a:lstStyle/>
          <a:p>
            <a:pPr algn="ctr">
              <a:spcAft>
                <a:spcPts val="600"/>
              </a:spcAft>
            </a:pPr>
            <a:r>
              <a:rPr lang="en-US" altLang="zh-CN" sz="3200" dirty="0">
                <a:solidFill>
                  <a:schemeClr val="bg1"/>
                </a:solidFill>
                <a:cs typeface="+mn-ea"/>
                <a:sym typeface="+mn-lt"/>
              </a:rPr>
              <a:t>PART </a:t>
            </a:r>
            <a:r>
              <a:rPr lang="en-US" altLang="zh-CN" sz="3200" dirty="0" smtClean="0">
                <a:solidFill>
                  <a:schemeClr val="bg1"/>
                </a:solidFill>
                <a:cs typeface="+mn-ea"/>
                <a:sym typeface="+mn-lt"/>
              </a:rPr>
              <a:t>0</a:t>
            </a:r>
            <a:r>
              <a:rPr lang="en-US" sz="3200" dirty="0" smtClean="0">
                <a:solidFill>
                  <a:schemeClr val="bg1"/>
                </a:solidFill>
                <a:cs typeface="+mn-ea"/>
                <a:sym typeface="+mn-lt"/>
              </a:rPr>
              <a:t>2</a:t>
            </a:r>
            <a:endParaRPr lang="en-US" sz="3200" dirty="0">
              <a:solidFill>
                <a:schemeClr val="bg1"/>
              </a:solidFill>
              <a:cs typeface="+mn-ea"/>
              <a:sym typeface="+mn-lt"/>
            </a:endParaRPr>
          </a:p>
        </p:txBody>
      </p:sp>
      <p:sp>
        <p:nvSpPr>
          <p:cNvPr id="11" name="矩形 10"/>
          <p:cNvSpPr/>
          <p:nvPr/>
        </p:nvSpPr>
        <p:spPr>
          <a:xfrm>
            <a:off x="3977223" y="1992732"/>
            <a:ext cx="6096000" cy="822960"/>
          </a:xfrm>
          <a:prstGeom prst="rect">
            <a:avLst/>
          </a:prstGeom>
        </p:spPr>
        <p:txBody>
          <a:bodyPr>
            <a:spAutoFit/>
          </a:bodyPr>
          <a:lstStyle/>
          <a:p>
            <a:pPr algn="l">
              <a:lnSpc>
                <a:spcPct val="150000"/>
              </a:lnSpc>
            </a:pPr>
            <a:r>
              <a:rPr lang="zh-CN" altLang="en-US" sz="3200" dirty="0" smtClean="0">
                <a:solidFill>
                  <a:schemeClr val="tx1">
                    <a:lumMod val="65000"/>
                    <a:lumOff val="35000"/>
                  </a:schemeClr>
                </a:solidFill>
                <a:latin typeface="微软雅黑" panose="020B0503020204020204" pitchFamily="34" charset="-122"/>
                <a:ea typeface="微软雅黑" panose="020B0503020204020204" pitchFamily="34" charset="-122"/>
                <a:sym typeface="+mn-ea"/>
              </a:rPr>
              <a:t>票据市场预测</a:t>
            </a:r>
            <a:endParaRPr lang="zh-CN" altLang="en-US" sz="3200" dirty="0" smtClean="0">
              <a:solidFill>
                <a:schemeClr val="tx1">
                  <a:lumMod val="65000"/>
                  <a:lumOff val="35000"/>
                </a:schemeClr>
              </a:solidFill>
              <a:latin typeface="微软雅黑" panose="020B0503020204020204" pitchFamily="34" charset="-122"/>
              <a:ea typeface="微软雅黑" panose="020B0503020204020204" pitchFamily="34" charset="-122"/>
              <a:sym typeface="+mn-ea"/>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withEffect">
                                  <p:stCondLst>
                                    <p:cond delay="250"/>
                                  </p:stCondLst>
                                  <p:childTnLst>
                                    <p:set>
                                      <p:cBhvr>
                                        <p:cTn id="6" dur="1" fill="hold">
                                          <p:stCondLst>
                                            <p:cond delay="0"/>
                                          </p:stCondLst>
                                        </p:cTn>
                                        <p:tgtEl>
                                          <p:spTgt spid="18"/>
                                        </p:tgtEl>
                                        <p:attrNameLst>
                                          <p:attrName>style.visibility</p:attrName>
                                        </p:attrNameLst>
                                      </p:cBhvr>
                                      <p:to>
                                        <p:strVal val="visible"/>
                                      </p:to>
                                    </p:set>
                                    <p:animEffect transition="in" filter="wipe(up)">
                                      <p:cBhvr>
                                        <p:cTn id="7" dur="500"/>
                                        <p:tgtEl>
                                          <p:spTgt spid="18"/>
                                        </p:tgtEl>
                                      </p:cBhvr>
                                    </p:animEffect>
                                  </p:childTnLst>
                                </p:cTn>
                              </p:par>
                              <p:par>
                                <p:cTn id="8" presetID="22" presetClass="entr" presetSubtype="1" fill="hold" nodeType="withEffect">
                                  <p:stCondLst>
                                    <p:cond delay="500"/>
                                  </p:stCondLst>
                                  <p:childTnLst>
                                    <p:set>
                                      <p:cBhvr>
                                        <p:cTn id="9" dur="1" fill="hold">
                                          <p:stCondLst>
                                            <p:cond delay="0"/>
                                          </p:stCondLst>
                                        </p:cTn>
                                        <p:tgtEl>
                                          <p:spTgt spid="27"/>
                                        </p:tgtEl>
                                        <p:attrNameLst>
                                          <p:attrName>style.visibility</p:attrName>
                                        </p:attrNameLst>
                                      </p:cBhvr>
                                      <p:to>
                                        <p:strVal val="visible"/>
                                      </p:to>
                                    </p:set>
                                    <p:animEffect transition="in" filter="wipe(up)">
                                      <p:cBhvr>
                                        <p:cTn id="10" dur="500"/>
                                        <p:tgtEl>
                                          <p:spTgt spid="27"/>
                                        </p:tgtEl>
                                      </p:cBhvr>
                                    </p:animEffect>
                                  </p:childTnLst>
                                </p:cTn>
                              </p:par>
                              <p:par>
                                <p:cTn id="11" presetID="22" presetClass="entr" presetSubtype="1" fill="hold" nodeType="withEffect">
                                  <p:stCondLst>
                                    <p:cond delay="750"/>
                                  </p:stCondLst>
                                  <p:childTnLst>
                                    <p:set>
                                      <p:cBhvr>
                                        <p:cTn id="12" dur="1" fill="hold">
                                          <p:stCondLst>
                                            <p:cond delay="0"/>
                                          </p:stCondLst>
                                        </p:cTn>
                                        <p:tgtEl>
                                          <p:spTgt spid="19"/>
                                        </p:tgtEl>
                                        <p:attrNameLst>
                                          <p:attrName>style.visibility</p:attrName>
                                        </p:attrNameLst>
                                      </p:cBhvr>
                                      <p:to>
                                        <p:strVal val="visible"/>
                                      </p:to>
                                    </p:set>
                                    <p:animEffect transition="in" filter="wipe(up)">
                                      <p:cBhvr>
                                        <p:cTn id="13"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组合 15"/>
          <p:cNvGrpSpPr/>
          <p:nvPr/>
        </p:nvGrpSpPr>
        <p:grpSpPr>
          <a:xfrm>
            <a:off x="13335" y="461645"/>
            <a:ext cx="3939540" cy="659130"/>
            <a:chOff x="21" y="968"/>
            <a:chExt cx="4944" cy="1038"/>
          </a:xfrm>
        </p:grpSpPr>
        <p:grpSp>
          <p:nvGrpSpPr>
            <p:cNvPr id="41" name="组合 40"/>
            <p:cNvGrpSpPr/>
            <p:nvPr/>
          </p:nvGrpSpPr>
          <p:grpSpPr>
            <a:xfrm>
              <a:off x="21" y="1033"/>
              <a:ext cx="1091" cy="415"/>
              <a:chOff x="3588469" y="123478"/>
              <a:chExt cx="1964109" cy="892522"/>
            </a:xfrm>
          </p:grpSpPr>
          <p:cxnSp>
            <p:nvCxnSpPr>
              <p:cNvPr id="42" name="直接连接符 41"/>
              <p:cNvCxnSpPr/>
              <p:nvPr/>
            </p:nvCxnSpPr>
            <p:spPr>
              <a:xfrm>
                <a:off x="3588469" y="123478"/>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69" name="直接连接符 68"/>
              <p:cNvCxnSpPr/>
              <p:nvPr/>
            </p:nvCxnSpPr>
            <p:spPr>
              <a:xfrm>
                <a:off x="3594100" y="254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0" name="直接连接符 69"/>
              <p:cNvCxnSpPr/>
              <p:nvPr/>
            </p:nvCxnSpPr>
            <p:spPr>
              <a:xfrm>
                <a:off x="3594100" y="381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1" name="直接连接符 70"/>
              <p:cNvCxnSpPr/>
              <p:nvPr/>
            </p:nvCxnSpPr>
            <p:spPr>
              <a:xfrm>
                <a:off x="3594100" y="508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2" name="直接连接符 71"/>
              <p:cNvCxnSpPr/>
              <p:nvPr/>
            </p:nvCxnSpPr>
            <p:spPr>
              <a:xfrm>
                <a:off x="3594100" y="635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3" name="直接连接符 72"/>
              <p:cNvCxnSpPr/>
              <p:nvPr/>
            </p:nvCxnSpPr>
            <p:spPr>
              <a:xfrm>
                <a:off x="3594100" y="762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4" name="直接连接符 73"/>
              <p:cNvCxnSpPr/>
              <p:nvPr/>
            </p:nvCxnSpPr>
            <p:spPr>
              <a:xfrm>
                <a:off x="3594100" y="889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5" name="直接连接符 74"/>
              <p:cNvCxnSpPr/>
              <p:nvPr/>
            </p:nvCxnSpPr>
            <p:spPr>
              <a:xfrm>
                <a:off x="3594100" y="1016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sp>
          <p:nvSpPr>
            <p:cNvPr id="20" name="矩形 19"/>
            <p:cNvSpPr/>
            <p:nvPr/>
          </p:nvSpPr>
          <p:spPr>
            <a:xfrm>
              <a:off x="1109" y="968"/>
              <a:ext cx="3856" cy="1038"/>
            </a:xfrm>
            <a:prstGeom prst="rect">
              <a:avLst/>
            </a:prstGeom>
          </p:spPr>
          <p:txBody>
            <a:bodyPr wrap="square">
              <a:spAutoFit/>
            </a:bodyPr>
            <a:lstStyle/>
            <a:p>
              <a:pPr lvl="0" algn="l" eaLnBrk="1" hangingPunct="1"/>
              <a:r>
                <a:rPr lang="zh-CN" altLang="en-US" dirty="0">
                  <a:solidFill>
                    <a:schemeClr val="bg1">
                      <a:lumMod val="50000"/>
                    </a:schemeClr>
                  </a:solidFill>
                  <a:latin typeface="微软雅黑" panose="020B0503020204020204" pitchFamily="34" charset="-122"/>
                  <a:ea typeface="微软雅黑" panose="020B0503020204020204" pitchFamily="34" charset="-122"/>
                </a:rPr>
                <a:t> </a:t>
              </a:r>
              <a:r>
                <a:rPr lang="zh-CN" altLang="en-US" b="1" dirty="0">
                  <a:solidFill>
                    <a:schemeClr val="tx1"/>
                  </a:solidFill>
                  <a:latin typeface="微软雅黑" panose="020B0503020204020204" pitchFamily="34" charset="-122"/>
                  <a:ea typeface="微软雅黑" panose="020B0503020204020204" pitchFamily="34" charset="-122"/>
                  <a:sym typeface="Calibri" panose="020F0502020204030204" charset="0"/>
                </a:rPr>
                <a:t>票据市场机制优化与创新</a:t>
              </a:r>
              <a:endParaRPr lang="zh-CN" altLang="en-US" b="1" dirty="0">
                <a:solidFill>
                  <a:schemeClr val="tx1"/>
                </a:solidFill>
                <a:latin typeface="微软雅黑" panose="020B0503020204020204" pitchFamily="34" charset="-122"/>
                <a:ea typeface="微软雅黑" panose="020B0503020204020204" pitchFamily="34" charset="-122"/>
                <a:sym typeface="Calibri" panose="020F0502020204030204" charset="0"/>
              </a:endParaRPr>
            </a:p>
            <a:p>
              <a:pPr lvl="0" algn="l" eaLnBrk="1" hangingPunct="1"/>
              <a:endParaRPr lang="zh-CN" altLang="en-US" b="1" dirty="0">
                <a:solidFill>
                  <a:schemeClr val="bg1">
                    <a:lumMod val="50000"/>
                  </a:schemeClr>
                </a:solidFill>
                <a:latin typeface="微软雅黑" panose="020B0503020204020204" pitchFamily="34" charset="-122"/>
                <a:ea typeface="微软雅黑" panose="020B0503020204020204" pitchFamily="34" charset="-122"/>
              </a:endParaRPr>
            </a:p>
          </p:txBody>
        </p:sp>
      </p:grpSp>
      <p:sp>
        <p:nvSpPr>
          <p:cNvPr id="2" name="文本框 1"/>
          <p:cNvSpPr txBox="1"/>
          <p:nvPr/>
        </p:nvSpPr>
        <p:spPr>
          <a:xfrm>
            <a:off x="311785" y="885190"/>
            <a:ext cx="8520430" cy="4206240"/>
          </a:xfrm>
          <a:prstGeom prst="rect">
            <a:avLst/>
          </a:prstGeom>
          <a:noFill/>
        </p:spPr>
        <p:txBody>
          <a:bodyPr wrap="square" rtlCol="0" anchor="t">
            <a:spAutoFit/>
          </a:bodyPr>
          <a:lstStyle/>
          <a:p>
            <a:pPr marL="285750" indent="-285750" eaLnBrk="0" hangingPunct="0">
              <a:lnSpc>
                <a:spcPct val="150000"/>
              </a:lnSpc>
              <a:buClr>
                <a:srgbClr val="C00000"/>
              </a:buClr>
              <a:buFont typeface="Wingdings" panose="05000000000000000000" pitchFamily="2" charset="2"/>
              <a:buChar char="p"/>
            </a:pPr>
            <a:r>
              <a:rPr lang="zh-CN" altLang="en-US" sz="2000" b="1" dirty="0" smtClean="0">
                <a:solidFill>
                  <a:schemeClr val="bg2">
                    <a:lumMod val="25000"/>
                  </a:schemeClr>
                </a:solidFill>
                <a:latin typeface="微软雅黑" panose="020B0503020204020204" pitchFamily="34" charset="-122"/>
                <a:ea typeface="微软雅黑" panose="020B0503020204020204" pitchFamily="34" charset="-122"/>
                <a:sym typeface="微软雅黑" panose="020B0503020204020204" pitchFamily="34" charset="-122"/>
              </a:rPr>
              <a:t>参与主体方面：</a:t>
            </a:r>
            <a:r>
              <a:rPr lang="zh-CN" altLang="en-US" sz="2000" dirty="0" smtClean="0">
                <a:solidFill>
                  <a:schemeClr val="bg2">
                    <a:lumMod val="25000"/>
                  </a:schemeClr>
                </a:solidFill>
                <a:latin typeface="微软雅黑" panose="020B0503020204020204" pitchFamily="34" charset="-122"/>
                <a:ea typeface="微软雅黑" panose="020B0503020204020204" pitchFamily="34" charset="-122"/>
                <a:sym typeface="微软雅黑" panose="020B0503020204020204" pitchFamily="34" charset="-122"/>
              </a:rPr>
              <a:t>正式引入非银机构和非法人产品参与者，提升市场广度</a:t>
            </a:r>
            <a:endParaRPr lang="zh-CN" altLang="en-US" sz="2000" dirty="0" smtClean="0">
              <a:solidFill>
                <a:schemeClr val="bg2">
                  <a:lumMod val="25000"/>
                </a:schemeClr>
              </a:solidFill>
              <a:latin typeface="微软雅黑" panose="020B0503020204020204" pitchFamily="34" charset="-122"/>
              <a:ea typeface="微软雅黑" panose="020B0503020204020204" pitchFamily="34" charset="-122"/>
              <a:sym typeface="微软雅黑" panose="020B0503020204020204" pitchFamily="34" charset="-122"/>
            </a:endParaRPr>
          </a:p>
          <a:p>
            <a:pPr marL="285750" indent="-285750" eaLnBrk="0" hangingPunct="0">
              <a:lnSpc>
                <a:spcPct val="150000"/>
              </a:lnSpc>
              <a:buClr>
                <a:srgbClr val="C00000"/>
              </a:buClr>
              <a:buFont typeface="Wingdings" panose="05000000000000000000" pitchFamily="2" charset="2"/>
              <a:buChar char="p"/>
            </a:pPr>
            <a:r>
              <a:rPr lang="zh-CN" altLang="en-US" sz="2000" b="1" dirty="0" smtClean="0">
                <a:solidFill>
                  <a:schemeClr val="bg2">
                    <a:lumMod val="25000"/>
                  </a:schemeClr>
                </a:solidFill>
                <a:latin typeface="微软雅黑" panose="020B0503020204020204" pitchFamily="34" charset="-122"/>
                <a:ea typeface="微软雅黑" panose="020B0503020204020204" pitchFamily="34" charset="-122"/>
                <a:sym typeface="+mn-ea"/>
              </a:rPr>
              <a:t>交易安排方面</a:t>
            </a:r>
            <a:r>
              <a:rPr lang="zh-CN" altLang="zh-CN" sz="2000" b="1" dirty="0">
                <a:solidFill>
                  <a:schemeClr val="bg2">
                    <a:lumMod val="25000"/>
                  </a:schemeClr>
                </a:solidFill>
                <a:latin typeface="黑体" panose="02010609060101010101" pitchFamily="49" charset="-122"/>
                <a:ea typeface="黑体" panose="02010609060101010101" pitchFamily="49" charset="-122"/>
                <a:sym typeface="+mn-ea"/>
              </a:rPr>
              <a:t>：</a:t>
            </a:r>
            <a:r>
              <a:rPr lang="zh-CN" altLang="zh-CN" sz="2000" dirty="0">
                <a:solidFill>
                  <a:schemeClr val="bg2">
                    <a:lumMod val="25000"/>
                  </a:schemeClr>
                </a:solidFill>
                <a:latin typeface="微软雅黑" panose="020B0503020204020204" pitchFamily="34" charset="-122"/>
                <a:ea typeface="微软雅黑" panose="020B0503020204020204" pitchFamily="34" charset="-122"/>
                <a:sym typeface="+mn-ea"/>
              </a:rPr>
              <a:t>创造性地引入了“票据信用主体”的概念，便利票据定价；提供挑票、打包等功能，实现票据交易标的标准化</a:t>
            </a:r>
            <a:r>
              <a:rPr lang="zh-CN" altLang="zh-CN" sz="2000" dirty="0" smtClean="0">
                <a:solidFill>
                  <a:schemeClr val="bg2">
                    <a:lumMod val="25000"/>
                  </a:schemeClr>
                </a:solidFill>
                <a:latin typeface="微软雅黑" panose="020B0503020204020204" pitchFamily="34" charset="-122"/>
                <a:ea typeface="微软雅黑" panose="020B0503020204020204" pitchFamily="34" charset="-122"/>
                <a:sym typeface="+mn-ea"/>
              </a:rPr>
              <a:t>。</a:t>
            </a:r>
            <a:endParaRPr lang="zh-CN" altLang="zh-CN" sz="2000" dirty="0" smtClean="0">
              <a:solidFill>
                <a:schemeClr val="bg2">
                  <a:lumMod val="25000"/>
                </a:schemeClr>
              </a:solidFill>
              <a:latin typeface="微软雅黑" panose="020B0503020204020204" pitchFamily="34" charset="-122"/>
              <a:ea typeface="微软雅黑" panose="020B0503020204020204" pitchFamily="34" charset="-122"/>
              <a:sym typeface="+mn-ea"/>
            </a:endParaRPr>
          </a:p>
          <a:p>
            <a:pPr marL="285750" indent="-285750" eaLnBrk="0" hangingPunct="0">
              <a:lnSpc>
                <a:spcPct val="150000"/>
              </a:lnSpc>
              <a:buClr>
                <a:srgbClr val="C00000"/>
              </a:buClr>
              <a:buFont typeface="Wingdings" panose="05000000000000000000" pitchFamily="2" charset="2"/>
              <a:buChar char="p"/>
            </a:pPr>
            <a:r>
              <a:rPr lang="zh-CN" altLang="en-US" sz="2000" b="1" dirty="0" smtClean="0">
                <a:solidFill>
                  <a:schemeClr val="bg2">
                    <a:lumMod val="25000"/>
                  </a:schemeClr>
                </a:solidFill>
                <a:latin typeface="微软雅黑" panose="020B0503020204020204" pitchFamily="34" charset="-122"/>
                <a:ea typeface="微软雅黑" panose="020B0503020204020204" pitchFamily="34" charset="-122"/>
                <a:sym typeface="微软雅黑" panose="020B0503020204020204" pitchFamily="34" charset="-122"/>
              </a:rPr>
              <a:t>制度安排方面：</a:t>
            </a:r>
            <a:r>
              <a:rPr lang="zh-CN" altLang="en-US" sz="2000" dirty="0" smtClean="0">
                <a:solidFill>
                  <a:schemeClr val="bg2">
                    <a:lumMod val="25000"/>
                  </a:schemeClr>
                </a:solidFill>
                <a:latin typeface="微软雅黑" panose="020B0503020204020204" pitchFamily="34" charset="-122"/>
                <a:ea typeface="微软雅黑" panose="020B0503020204020204" pitchFamily="34" charset="-122"/>
                <a:sym typeface="微软雅黑" panose="020B0503020204020204" pitchFamily="34" charset="-122"/>
              </a:rPr>
              <a:t>配合交易平台搭建，引入票据交易主协议安排，明确交易各方权利义务，追索偿付明确顺序，降低谈判成本和融资成本</a:t>
            </a:r>
            <a:endParaRPr lang="zh-CN" altLang="en-US" sz="2000" dirty="0" smtClean="0">
              <a:solidFill>
                <a:schemeClr val="bg2">
                  <a:lumMod val="25000"/>
                </a:schemeClr>
              </a:solidFill>
              <a:latin typeface="微软雅黑" panose="020B0503020204020204" pitchFamily="34" charset="-122"/>
              <a:ea typeface="微软雅黑" panose="020B0503020204020204" pitchFamily="34" charset="-122"/>
              <a:sym typeface="微软雅黑" panose="020B0503020204020204" pitchFamily="34" charset="-122"/>
            </a:endParaRPr>
          </a:p>
          <a:p>
            <a:pPr marL="285750" indent="-285750" eaLnBrk="0" hangingPunct="0">
              <a:lnSpc>
                <a:spcPct val="150000"/>
              </a:lnSpc>
              <a:buClr>
                <a:srgbClr val="C00000"/>
              </a:buClr>
              <a:buFont typeface="Wingdings" panose="05000000000000000000" pitchFamily="2" charset="2"/>
              <a:buChar char="p"/>
            </a:pPr>
            <a:r>
              <a:rPr lang="zh-CN" altLang="en-US" sz="2000" b="1" dirty="0" smtClean="0">
                <a:solidFill>
                  <a:schemeClr val="bg2">
                    <a:lumMod val="25000"/>
                  </a:schemeClr>
                </a:solidFill>
                <a:latin typeface="微软雅黑" panose="020B0503020204020204" pitchFamily="34" charset="-122"/>
                <a:ea typeface="微软雅黑" panose="020B0503020204020204" pitchFamily="34" charset="-122"/>
                <a:sym typeface="微软雅黑" panose="020B0503020204020204" pitchFamily="34" charset="-122"/>
              </a:rPr>
              <a:t>清算结算模式方面：</a:t>
            </a:r>
            <a:r>
              <a:rPr lang="zh-CN" altLang="en-US" sz="2000" dirty="0" smtClean="0">
                <a:solidFill>
                  <a:schemeClr val="bg2">
                    <a:lumMod val="25000"/>
                  </a:schemeClr>
                </a:solidFill>
                <a:latin typeface="微软雅黑" panose="020B0503020204020204" pitchFamily="34" charset="-122"/>
                <a:ea typeface="微软雅黑" panose="020B0503020204020204" pitchFamily="34" charset="-122"/>
                <a:sym typeface="微软雅黑" panose="020B0503020204020204" pitchFamily="34" charset="-122"/>
              </a:rPr>
              <a:t>实现直通式处理机制和票款对付（</a:t>
            </a:r>
            <a:r>
              <a:rPr lang="en-US" altLang="zh-CN" sz="2000" dirty="0" smtClean="0">
                <a:solidFill>
                  <a:schemeClr val="bg2">
                    <a:lumMod val="25000"/>
                  </a:schemeClr>
                </a:solidFill>
                <a:latin typeface="微软雅黑" panose="020B0503020204020204" pitchFamily="34" charset="-122"/>
                <a:ea typeface="微软雅黑" panose="020B0503020204020204" pitchFamily="34" charset="-122"/>
                <a:sym typeface="微软雅黑" panose="020B0503020204020204" pitchFamily="34" charset="-122"/>
              </a:rPr>
              <a:t>DVP</a:t>
            </a:r>
            <a:r>
              <a:rPr lang="zh-CN" altLang="en-US" sz="2000" dirty="0" smtClean="0">
                <a:solidFill>
                  <a:schemeClr val="bg2">
                    <a:lumMod val="25000"/>
                  </a:schemeClr>
                </a:solidFill>
                <a:latin typeface="微软雅黑" panose="020B0503020204020204" pitchFamily="34" charset="-122"/>
                <a:ea typeface="微软雅黑" panose="020B0503020204020204" pitchFamily="34" charset="-122"/>
                <a:sym typeface="微软雅黑" panose="020B0503020204020204" pitchFamily="34" charset="-122"/>
              </a:rPr>
              <a:t>）清算方式，托收解付更高效，以提高资金清算效率，保障资产安全</a:t>
            </a:r>
            <a:endParaRPr lang="zh-CN" altLang="en-US" sz="2000" dirty="0" smtClean="0">
              <a:solidFill>
                <a:schemeClr val="bg2">
                  <a:lumMod val="25000"/>
                </a:schemeClr>
              </a:solidFill>
              <a:latin typeface="微软雅黑" panose="020B0503020204020204" pitchFamily="34" charset="-122"/>
              <a:ea typeface="微软雅黑" panose="020B0503020204020204" pitchFamily="34" charset="-122"/>
              <a:sym typeface="微软雅黑" panose="020B0503020204020204" pitchFamily="34" charset="-122"/>
            </a:endParaRPr>
          </a:p>
          <a:p>
            <a:pPr marL="285750" indent="-285750" eaLnBrk="0" hangingPunct="0">
              <a:lnSpc>
                <a:spcPct val="150000"/>
              </a:lnSpc>
              <a:buClr>
                <a:srgbClr val="C00000"/>
              </a:buClr>
              <a:buFont typeface="Wingdings" panose="05000000000000000000" pitchFamily="2" charset="2"/>
              <a:buChar char="p"/>
            </a:pPr>
            <a:r>
              <a:rPr lang="zh-CN" altLang="zh-CN" sz="2000" b="1" dirty="0">
                <a:solidFill>
                  <a:schemeClr val="bg2">
                    <a:lumMod val="25000"/>
                  </a:schemeClr>
                </a:solidFill>
                <a:latin typeface="微软雅黑" panose="020B0503020204020204" pitchFamily="34" charset="-122"/>
                <a:ea typeface="微软雅黑" panose="020B0503020204020204" pitchFamily="34" charset="-122"/>
                <a:sym typeface="+mn-ea"/>
              </a:rPr>
              <a:t>托管安排方面：</a:t>
            </a:r>
            <a:r>
              <a:rPr lang="zh-CN" altLang="zh-CN" sz="2000" dirty="0">
                <a:solidFill>
                  <a:schemeClr val="bg2">
                    <a:lumMod val="25000"/>
                  </a:schemeClr>
                </a:solidFill>
                <a:latin typeface="微软雅黑" panose="020B0503020204020204" pitchFamily="34" charset="-122"/>
                <a:ea typeface="微软雅黑" panose="020B0503020204020204" pitchFamily="34" charset="-122"/>
                <a:sym typeface="+mn-ea"/>
              </a:rPr>
              <a:t>集中权属登记，动账不动票，</a:t>
            </a:r>
            <a:endParaRPr lang="zh-CN" altLang="zh-CN" sz="2000" dirty="0">
              <a:solidFill>
                <a:schemeClr val="bg2">
                  <a:lumMod val="25000"/>
                </a:schemeClr>
              </a:solidFill>
              <a:latin typeface="微软雅黑" panose="020B0503020204020204" pitchFamily="34" charset="-122"/>
              <a:ea typeface="微软雅黑" panose="020B0503020204020204" pitchFamily="34" charset="-122"/>
              <a:sym typeface="+mn-ea"/>
            </a:endParaRPr>
          </a:p>
          <a:p>
            <a:pPr marL="285750" indent="-285750" eaLnBrk="0" hangingPunct="0">
              <a:lnSpc>
                <a:spcPct val="150000"/>
              </a:lnSpc>
              <a:buClr>
                <a:srgbClr val="C00000"/>
              </a:buClr>
              <a:buFont typeface="Wingdings" panose="05000000000000000000" pitchFamily="2" charset="2"/>
              <a:buChar char="p"/>
            </a:pPr>
            <a:r>
              <a:rPr lang="zh-CN" altLang="zh-CN" sz="2000" b="1" dirty="0">
                <a:solidFill>
                  <a:schemeClr val="bg2">
                    <a:lumMod val="25000"/>
                  </a:schemeClr>
                </a:solidFill>
                <a:latin typeface="微软雅黑" panose="020B0503020204020204" pitchFamily="34" charset="-122"/>
                <a:ea typeface="微软雅黑" panose="020B0503020204020204" pitchFamily="34" charset="-122"/>
                <a:sym typeface="+mn-ea"/>
              </a:rPr>
              <a:t>实现票据的全生命周期管理。</a:t>
            </a:r>
            <a:endParaRPr lang="zh-CN" altLang="zh-CN" sz="2000" b="1" dirty="0">
              <a:solidFill>
                <a:schemeClr val="bg2">
                  <a:lumMod val="25000"/>
                </a:schemeClr>
              </a:solidFill>
              <a:latin typeface="微软雅黑" panose="020B0503020204020204" pitchFamily="34" charset="-122"/>
              <a:ea typeface="微软雅黑" panose="020B0503020204020204" pitchFamily="34" charset="-122"/>
              <a:sym typeface="+mn-ea"/>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1491484" y="269951"/>
            <a:ext cx="3868788" cy="531495"/>
          </a:xfrm>
          <a:prstGeom prst="rect">
            <a:avLst/>
          </a:prstGeom>
          <a:noFill/>
        </p:spPr>
        <p:txBody>
          <a:bodyPr wrap="square" rtlCol="0">
            <a:spAutoFit/>
          </a:bodyPr>
          <a:lstStyle/>
          <a:p>
            <a:r>
              <a:rPr lang="en-US" altLang="zh-CN" sz="2700" dirty="0">
                <a:solidFill>
                  <a:schemeClr val="bg1"/>
                </a:solidFill>
                <a:latin typeface="微软雅黑" panose="020B0503020204020204" pitchFamily="34" charset="-122"/>
                <a:ea typeface="微软雅黑" panose="020B0503020204020204" pitchFamily="34" charset="-122"/>
              </a:rPr>
              <a:t>Add Your Title Here</a:t>
            </a:r>
            <a:endParaRPr lang="en-US" altLang="zh-CN" sz="2700" dirty="0">
              <a:solidFill>
                <a:schemeClr val="bg1"/>
              </a:solidFill>
              <a:latin typeface="微软雅黑" panose="020B0503020204020204" pitchFamily="34" charset="-122"/>
              <a:ea typeface="微软雅黑" panose="020B0503020204020204" pitchFamily="34" charset="-122"/>
            </a:endParaRPr>
          </a:p>
        </p:txBody>
      </p:sp>
      <p:grpSp>
        <p:nvGrpSpPr>
          <p:cNvPr id="16" name="组合 15"/>
          <p:cNvGrpSpPr/>
          <p:nvPr/>
        </p:nvGrpSpPr>
        <p:grpSpPr>
          <a:xfrm>
            <a:off x="13335" y="461645"/>
            <a:ext cx="3139440" cy="384810"/>
            <a:chOff x="21" y="968"/>
            <a:chExt cx="4944" cy="606"/>
          </a:xfrm>
        </p:grpSpPr>
        <p:grpSp>
          <p:nvGrpSpPr>
            <p:cNvPr id="41" name="组合 40"/>
            <p:cNvGrpSpPr/>
            <p:nvPr/>
          </p:nvGrpSpPr>
          <p:grpSpPr>
            <a:xfrm>
              <a:off x="21" y="1033"/>
              <a:ext cx="1091" cy="415"/>
              <a:chOff x="3588469" y="123478"/>
              <a:chExt cx="1964109" cy="892522"/>
            </a:xfrm>
          </p:grpSpPr>
          <p:cxnSp>
            <p:nvCxnSpPr>
              <p:cNvPr id="42" name="直接连接符 41"/>
              <p:cNvCxnSpPr/>
              <p:nvPr/>
            </p:nvCxnSpPr>
            <p:spPr>
              <a:xfrm>
                <a:off x="3588469" y="123478"/>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69" name="直接连接符 68"/>
              <p:cNvCxnSpPr/>
              <p:nvPr/>
            </p:nvCxnSpPr>
            <p:spPr>
              <a:xfrm>
                <a:off x="3594100" y="254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0" name="直接连接符 69"/>
              <p:cNvCxnSpPr/>
              <p:nvPr/>
            </p:nvCxnSpPr>
            <p:spPr>
              <a:xfrm>
                <a:off x="3594100" y="381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1" name="直接连接符 70"/>
              <p:cNvCxnSpPr/>
              <p:nvPr/>
            </p:nvCxnSpPr>
            <p:spPr>
              <a:xfrm>
                <a:off x="3594100" y="508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2" name="直接连接符 71"/>
              <p:cNvCxnSpPr/>
              <p:nvPr/>
            </p:nvCxnSpPr>
            <p:spPr>
              <a:xfrm>
                <a:off x="3594100" y="635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3" name="直接连接符 72"/>
              <p:cNvCxnSpPr/>
              <p:nvPr/>
            </p:nvCxnSpPr>
            <p:spPr>
              <a:xfrm>
                <a:off x="3594100" y="762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4" name="直接连接符 73"/>
              <p:cNvCxnSpPr/>
              <p:nvPr/>
            </p:nvCxnSpPr>
            <p:spPr>
              <a:xfrm>
                <a:off x="3594100" y="889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5" name="直接连接符 74"/>
              <p:cNvCxnSpPr/>
              <p:nvPr/>
            </p:nvCxnSpPr>
            <p:spPr>
              <a:xfrm>
                <a:off x="3594100" y="1016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sp>
          <p:nvSpPr>
            <p:cNvPr id="20" name="矩形 19"/>
            <p:cNvSpPr/>
            <p:nvPr/>
          </p:nvSpPr>
          <p:spPr>
            <a:xfrm>
              <a:off x="1109" y="968"/>
              <a:ext cx="3856" cy="606"/>
            </a:xfrm>
            <a:prstGeom prst="rect">
              <a:avLst/>
            </a:prstGeom>
          </p:spPr>
          <p:txBody>
            <a:bodyPr wrap="square">
              <a:spAutoFit/>
            </a:bodyPr>
            <a:lstStyle/>
            <a:p>
              <a:pPr algn="l"/>
              <a:r>
                <a:rPr lang="zh-CN" altLang="en-US" b="1" dirty="0">
                  <a:solidFill>
                    <a:schemeClr val="bg2">
                      <a:lumMod val="25000"/>
                    </a:schemeClr>
                  </a:solidFill>
                  <a:latin typeface="微软雅黑" panose="020B0503020204020204" pitchFamily="34" charset="-122"/>
                  <a:ea typeface="微软雅黑" panose="020B0503020204020204" pitchFamily="34" charset="-122"/>
                </a:rPr>
                <a:t>设计原则</a:t>
              </a:r>
              <a:endParaRPr lang="zh-CN" altLang="en-US" b="1" dirty="0">
                <a:solidFill>
                  <a:schemeClr val="bg2">
                    <a:lumMod val="25000"/>
                  </a:schemeClr>
                </a:solidFill>
                <a:latin typeface="微软雅黑" panose="020B0503020204020204" pitchFamily="34" charset="-122"/>
                <a:ea typeface="微软雅黑" panose="020B0503020204020204" pitchFamily="34" charset="-122"/>
              </a:endParaRPr>
            </a:p>
          </p:txBody>
        </p:sp>
      </p:grpSp>
      <p:sp>
        <p:nvSpPr>
          <p:cNvPr id="2" name="文本框 19470"/>
          <p:cNvSpPr txBox="1">
            <a:spLocks noChangeArrowheads="1"/>
          </p:cNvSpPr>
          <p:nvPr/>
        </p:nvSpPr>
        <p:spPr bwMode="auto">
          <a:xfrm>
            <a:off x="738770" y="846430"/>
            <a:ext cx="7667730" cy="4491099"/>
          </a:xfrm>
          <a:prstGeom prst="rect">
            <a:avLst/>
          </a:prstGeom>
          <a:noFill/>
          <a:ln w="9525">
            <a:noFill/>
            <a:miter lim="800000"/>
          </a:ln>
        </p:spPr>
        <p:txBody>
          <a:bodyPr/>
          <a:lstStyle/>
          <a:p>
            <a:endParaRPr lang="en-US" altLang="zh-CN" sz="2400" dirty="0" smtClean="0">
              <a:latin typeface="微软雅黑" panose="020B0503020204020204" pitchFamily="34" charset="-122"/>
              <a:ea typeface="微软雅黑" panose="020B0503020204020204" pitchFamily="34" charset="-122"/>
            </a:endParaRPr>
          </a:p>
          <a:p>
            <a:r>
              <a:rPr lang="zh-CN" altLang="en-US" sz="2400" dirty="0" smtClean="0">
                <a:latin typeface="微软雅黑" panose="020B0503020204020204" pitchFamily="34" charset="-122"/>
                <a:ea typeface="微软雅黑" panose="020B0503020204020204" pitchFamily="34" charset="-122"/>
              </a:rPr>
              <a:t>一是注重与现行法律法规的衔接。</a:t>
            </a:r>
            <a:endParaRPr lang="zh-CN" altLang="en-US" sz="2400" dirty="0" smtClean="0">
              <a:latin typeface="微软雅黑" panose="020B0503020204020204" pitchFamily="34" charset="-122"/>
              <a:ea typeface="微软雅黑" panose="020B0503020204020204" pitchFamily="34" charset="-122"/>
            </a:endParaRPr>
          </a:p>
          <a:p>
            <a:endParaRPr lang="zh-CN" altLang="en-US" sz="2400" dirty="0" smtClean="0">
              <a:latin typeface="微软雅黑" panose="020B0503020204020204" pitchFamily="34" charset="-122"/>
              <a:ea typeface="微软雅黑" panose="020B0503020204020204" pitchFamily="34" charset="-122"/>
            </a:endParaRPr>
          </a:p>
          <a:p>
            <a:r>
              <a:rPr lang="zh-CN" altLang="en-US" sz="2400" dirty="0" smtClean="0">
                <a:latin typeface="微软雅黑" panose="020B0503020204020204" pitchFamily="34" charset="-122"/>
                <a:ea typeface="微软雅黑" panose="020B0503020204020204" pitchFamily="34" charset="-122"/>
              </a:rPr>
              <a:t>二是</a:t>
            </a:r>
            <a:r>
              <a:rPr lang="zh-CN" altLang="zh-CN" sz="2400" dirty="0" smtClean="0">
                <a:latin typeface="微软雅黑" panose="020B0503020204020204" pitchFamily="34" charset="-122"/>
                <a:ea typeface="微软雅黑" panose="020B0503020204020204" pitchFamily="34" charset="-122"/>
              </a:rPr>
              <a:t>坚持</a:t>
            </a:r>
            <a:r>
              <a:rPr lang="zh-CN" altLang="zh-CN" sz="2400" dirty="0">
                <a:latin typeface="微软雅黑" panose="020B0503020204020204" pitchFamily="34" charset="-122"/>
                <a:ea typeface="微软雅黑" panose="020B0503020204020204" pitchFamily="34" charset="-122"/>
              </a:rPr>
              <a:t>纸票电票政策一致原则</a:t>
            </a:r>
            <a:r>
              <a:rPr lang="zh-CN" altLang="zh-CN" sz="2400" dirty="0" smtClean="0">
                <a:latin typeface="微软雅黑" panose="020B0503020204020204" pitchFamily="34" charset="-122"/>
                <a:ea typeface="微软雅黑" panose="020B0503020204020204" pitchFamily="34" charset="-122"/>
              </a:rPr>
              <a:t>。</a:t>
            </a:r>
            <a:endParaRPr lang="zh-CN" altLang="zh-CN" sz="2400" dirty="0" smtClean="0">
              <a:latin typeface="微软雅黑" panose="020B0503020204020204" pitchFamily="34" charset="-122"/>
              <a:ea typeface="微软雅黑" panose="020B0503020204020204" pitchFamily="34" charset="-122"/>
            </a:endParaRPr>
          </a:p>
          <a:p>
            <a:endParaRPr lang="zh-CN" altLang="zh-CN" sz="2400" dirty="0" smtClean="0">
              <a:latin typeface="微软雅黑" panose="020B0503020204020204" pitchFamily="34" charset="-122"/>
              <a:ea typeface="微软雅黑" panose="020B0503020204020204" pitchFamily="34" charset="-122"/>
            </a:endParaRPr>
          </a:p>
          <a:p>
            <a:r>
              <a:rPr lang="zh-CN" altLang="zh-CN" sz="2400" dirty="0" smtClean="0">
                <a:latin typeface="微软雅黑" panose="020B0503020204020204" pitchFamily="34" charset="-122"/>
                <a:ea typeface="微软雅黑" panose="020B0503020204020204" pitchFamily="34" charset="-122"/>
              </a:rPr>
              <a:t>三</a:t>
            </a:r>
            <a:r>
              <a:rPr lang="zh-CN" altLang="zh-CN" sz="2400" dirty="0">
                <a:latin typeface="微软雅黑" panose="020B0503020204020204" pitchFamily="34" charset="-122"/>
                <a:ea typeface="微软雅黑" panose="020B0503020204020204" pitchFamily="34" charset="-122"/>
              </a:rPr>
              <a:t>是具有前瞻性</a:t>
            </a:r>
            <a:r>
              <a:rPr lang="zh-CN" altLang="zh-CN" sz="2400" dirty="0" smtClean="0">
                <a:latin typeface="微软雅黑" panose="020B0503020204020204" pitchFamily="34" charset="-122"/>
                <a:ea typeface="微软雅黑" panose="020B0503020204020204" pitchFamily="34" charset="-122"/>
              </a:rPr>
              <a:t>。</a:t>
            </a:r>
            <a:endParaRPr lang="zh-CN" altLang="zh-CN" sz="2400" dirty="0" smtClean="0">
              <a:latin typeface="微软雅黑" panose="020B0503020204020204" pitchFamily="34" charset="-122"/>
              <a:ea typeface="微软雅黑" panose="020B0503020204020204" pitchFamily="34" charset="-122"/>
            </a:endParaRPr>
          </a:p>
          <a:p>
            <a:endParaRPr lang="zh-CN" altLang="zh-CN" sz="2400" dirty="0" smtClean="0">
              <a:latin typeface="微软雅黑" panose="020B0503020204020204" pitchFamily="34" charset="-122"/>
              <a:ea typeface="微软雅黑" panose="020B0503020204020204" pitchFamily="34" charset="-122"/>
            </a:endParaRPr>
          </a:p>
          <a:p>
            <a:r>
              <a:rPr lang="zh-CN" altLang="zh-CN" sz="2400" dirty="0" smtClean="0">
                <a:latin typeface="微软雅黑" panose="020B0503020204020204" pitchFamily="34" charset="-122"/>
                <a:ea typeface="微软雅黑" panose="020B0503020204020204" pitchFamily="34" charset="-122"/>
              </a:rPr>
              <a:t>四</a:t>
            </a:r>
            <a:r>
              <a:rPr lang="zh-CN" altLang="zh-CN" sz="2400" dirty="0">
                <a:latin typeface="微软雅黑" panose="020B0503020204020204" pitchFamily="34" charset="-122"/>
                <a:ea typeface="微软雅黑" panose="020B0503020204020204" pitchFamily="34" charset="-122"/>
              </a:rPr>
              <a:t>是充分借鉴国内外金融市场发展的经验</a:t>
            </a:r>
            <a:r>
              <a:rPr lang="zh-CN" altLang="zh-CN" sz="2400" dirty="0" smtClean="0">
                <a:latin typeface="微软雅黑" panose="020B0503020204020204" pitchFamily="34" charset="-122"/>
                <a:ea typeface="微软雅黑" panose="020B0503020204020204" pitchFamily="34" charset="-122"/>
              </a:rPr>
              <a:t>。</a:t>
            </a:r>
            <a:endParaRPr lang="zh-CN" altLang="zh-CN" sz="2400" dirty="0" smtClean="0">
              <a:latin typeface="微软雅黑" panose="020B0503020204020204" pitchFamily="34" charset="-122"/>
              <a:ea typeface="微软雅黑" panose="020B0503020204020204" pitchFamily="34" charset="-122"/>
            </a:endParaRPr>
          </a:p>
          <a:p>
            <a:endParaRPr lang="zh-CN" altLang="zh-CN" sz="2400" dirty="0" smtClean="0">
              <a:latin typeface="微软雅黑" panose="020B0503020204020204" pitchFamily="34" charset="-122"/>
              <a:ea typeface="微软雅黑" panose="020B0503020204020204" pitchFamily="34" charset="-122"/>
            </a:endParaRPr>
          </a:p>
          <a:p>
            <a:r>
              <a:rPr lang="zh-CN" altLang="zh-CN" sz="2400" dirty="0">
                <a:latin typeface="微软雅黑" panose="020B0503020204020204" pitchFamily="34" charset="-122"/>
                <a:ea typeface="微软雅黑" panose="020B0503020204020204" pitchFamily="34" charset="-122"/>
              </a:rPr>
              <a:t>五是坚持促进发展与防范风险</a:t>
            </a:r>
            <a:r>
              <a:rPr lang="zh-CN" altLang="zh-CN" sz="2400" dirty="0" smtClean="0">
                <a:latin typeface="微软雅黑" panose="020B0503020204020204" pitchFamily="34" charset="-122"/>
                <a:ea typeface="微软雅黑" panose="020B0503020204020204" pitchFamily="34" charset="-122"/>
              </a:rPr>
              <a:t>并重</a:t>
            </a:r>
            <a:r>
              <a:rPr lang="zh-CN" altLang="en-US" sz="2400" dirty="0" smtClean="0">
                <a:latin typeface="微软雅黑" panose="020B0503020204020204" pitchFamily="34" charset="-122"/>
                <a:ea typeface="微软雅黑" panose="020B0503020204020204" pitchFamily="34" charset="-122"/>
              </a:rPr>
              <a:t>。</a:t>
            </a:r>
            <a:endParaRPr lang="zh-CN" altLang="en-US" sz="2400" dirty="0" smtClean="0">
              <a:solidFill>
                <a:srgbClr val="000000"/>
              </a:solidFill>
              <a:latin typeface="微软雅黑" panose="020B0503020204020204" pitchFamily="34" charset="-122"/>
              <a:ea typeface="微软雅黑" panose="020B0503020204020204" pitchFamily="34" charset="-122"/>
              <a:sym typeface="Calibri" panose="020F0502020204030204" charset="0"/>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组合 15"/>
          <p:cNvGrpSpPr/>
          <p:nvPr/>
        </p:nvGrpSpPr>
        <p:grpSpPr>
          <a:xfrm>
            <a:off x="13335" y="461645"/>
            <a:ext cx="3939540" cy="659130"/>
            <a:chOff x="21" y="968"/>
            <a:chExt cx="4944" cy="1038"/>
          </a:xfrm>
        </p:grpSpPr>
        <p:grpSp>
          <p:nvGrpSpPr>
            <p:cNvPr id="41" name="组合 40"/>
            <p:cNvGrpSpPr/>
            <p:nvPr/>
          </p:nvGrpSpPr>
          <p:grpSpPr>
            <a:xfrm>
              <a:off x="21" y="1033"/>
              <a:ext cx="1091" cy="415"/>
              <a:chOff x="3588469" y="123478"/>
              <a:chExt cx="1964109" cy="892522"/>
            </a:xfrm>
          </p:grpSpPr>
          <p:cxnSp>
            <p:nvCxnSpPr>
              <p:cNvPr id="42" name="直接连接符 41"/>
              <p:cNvCxnSpPr/>
              <p:nvPr/>
            </p:nvCxnSpPr>
            <p:spPr>
              <a:xfrm>
                <a:off x="3588469" y="123478"/>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69" name="直接连接符 68"/>
              <p:cNvCxnSpPr/>
              <p:nvPr/>
            </p:nvCxnSpPr>
            <p:spPr>
              <a:xfrm>
                <a:off x="3594100" y="254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0" name="直接连接符 69"/>
              <p:cNvCxnSpPr/>
              <p:nvPr/>
            </p:nvCxnSpPr>
            <p:spPr>
              <a:xfrm>
                <a:off x="3594100" y="381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1" name="直接连接符 70"/>
              <p:cNvCxnSpPr/>
              <p:nvPr/>
            </p:nvCxnSpPr>
            <p:spPr>
              <a:xfrm>
                <a:off x="3594100" y="508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2" name="直接连接符 71"/>
              <p:cNvCxnSpPr/>
              <p:nvPr/>
            </p:nvCxnSpPr>
            <p:spPr>
              <a:xfrm>
                <a:off x="3594100" y="635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3" name="直接连接符 72"/>
              <p:cNvCxnSpPr/>
              <p:nvPr/>
            </p:nvCxnSpPr>
            <p:spPr>
              <a:xfrm>
                <a:off x="3594100" y="762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4" name="直接连接符 73"/>
              <p:cNvCxnSpPr/>
              <p:nvPr/>
            </p:nvCxnSpPr>
            <p:spPr>
              <a:xfrm>
                <a:off x="3594100" y="889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5" name="直接连接符 74"/>
              <p:cNvCxnSpPr/>
              <p:nvPr/>
            </p:nvCxnSpPr>
            <p:spPr>
              <a:xfrm>
                <a:off x="3594100" y="1016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sp>
          <p:nvSpPr>
            <p:cNvPr id="20" name="矩形 19"/>
            <p:cNvSpPr/>
            <p:nvPr/>
          </p:nvSpPr>
          <p:spPr>
            <a:xfrm>
              <a:off x="1109" y="968"/>
              <a:ext cx="3856" cy="1038"/>
            </a:xfrm>
            <a:prstGeom prst="rect">
              <a:avLst/>
            </a:prstGeom>
          </p:spPr>
          <p:txBody>
            <a:bodyPr wrap="square">
              <a:spAutoFit/>
            </a:bodyPr>
            <a:lstStyle/>
            <a:p>
              <a:pPr lvl="0" algn="l" eaLnBrk="1" hangingPunct="1"/>
              <a:r>
                <a:rPr lang="zh-CN" altLang="en-US" dirty="0">
                  <a:solidFill>
                    <a:schemeClr val="bg1">
                      <a:lumMod val="50000"/>
                    </a:schemeClr>
                  </a:solidFill>
                  <a:latin typeface="微软雅黑" panose="020B0503020204020204" pitchFamily="34" charset="-122"/>
                  <a:ea typeface="微软雅黑" panose="020B0503020204020204" pitchFamily="34" charset="-122"/>
                </a:rPr>
                <a:t> </a:t>
              </a:r>
              <a:r>
                <a:rPr lang="zh-CN" altLang="en-US" b="1" dirty="0" smtClean="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票交所带来的积极变化</a:t>
              </a:r>
              <a:endParaRPr lang="en-US" altLang="zh-CN" b="1" dirty="0" smtClean="0">
                <a:solidFill>
                  <a:srgbClr val="262626"/>
                </a:solidFill>
                <a:latin typeface="微软雅黑" panose="020B0503020204020204" pitchFamily="34" charset="-122"/>
                <a:ea typeface="微软雅黑" panose="020B0503020204020204" pitchFamily="34" charset="-122"/>
                <a:sym typeface="微软雅黑" panose="020B0503020204020204" pitchFamily="34" charset="-122"/>
              </a:endParaRPr>
            </a:p>
            <a:p>
              <a:pPr lvl="0" algn="l" eaLnBrk="1" hangingPunct="1"/>
              <a:endParaRPr lang="zh-CN" altLang="en-US" b="1" dirty="0">
                <a:solidFill>
                  <a:schemeClr val="bg1">
                    <a:lumMod val="50000"/>
                  </a:schemeClr>
                </a:solidFill>
                <a:latin typeface="微软雅黑" panose="020B0503020204020204" pitchFamily="34" charset="-122"/>
                <a:ea typeface="微软雅黑" panose="020B0503020204020204" pitchFamily="34" charset="-122"/>
              </a:endParaRPr>
            </a:p>
          </p:txBody>
        </p:sp>
      </p:grpSp>
      <p:sp>
        <p:nvSpPr>
          <p:cNvPr id="5" name="文本框 4"/>
          <p:cNvSpPr txBox="1"/>
          <p:nvPr/>
        </p:nvSpPr>
        <p:spPr>
          <a:xfrm>
            <a:off x="537210" y="874395"/>
            <a:ext cx="8379460" cy="3383280"/>
          </a:xfrm>
          <a:prstGeom prst="rect">
            <a:avLst/>
          </a:prstGeom>
          <a:noFill/>
        </p:spPr>
        <p:txBody>
          <a:bodyPr wrap="square" rtlCol="0" anchor="t">
            <a:spAutoFit/>
          </a:bodyPr>
          <a:lstStyle>
            <a:defPPr>
              <a:defRPr lang="zh-CN"/>
            </a:defPPr>
            <a:lvl1pPr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marL="457200" indent="-457200">
              <a:lnSpc>
                <a:spcPct val="120000"/>
              </a:lnSpc>
              <a:buFont typeface="+mj-lt"/>
              <a:buAutoNum type="arabicPeriod"/>
            </a:pPr>
            <a:r>
              <a:rPr lang="zh-CN" altLang="en-US" sz="2000" dirty="0" smtClean="0">
                <a:latin typeface="微软雅黑" panose="020B0503020204020204" pitchFamily="34" charset="-122"/>
                <a:ea typeface="微软雅黑" panose="020B0503020204020204" pitchFamily="34" charset="-122"/>
              </a:rPr>
              <a:t>票据</a:t>
            </a:r>
            <a:r>
              <a:rPr lang="zh-CN" altLang="en-US" sz="2000" dirty="0">
                <a:latin typeface="微软雅黑" panose="020B0503020204020204" pitchFamily="34" charset="-122"/>
                <a:ea typeface="微软雅黑" panose="020B0503020204020204" pitchFamily="34" charset="-122"/>
              </a:rPr>
              <a:t>业务电子化水平的提升。</a:t>
            </a:r>
            <a:endParaRPr lang="zh-CN" altLang="en-US" sz="2000" dirty="0">
              <a:latin typeface="微软雅黑" panose="020B0503020204020204" pitchFamily="34" charset="-122"/>
              <a:ea typeface="微软雅黑" panose="020B0503020204020204" pitchFamily="34" charset="-122"/>
            </a:endParaRPr>
          </a:p>
          <a:p>
            <a:pPr marL="457200" indent="-457200">
              <a:lnSpc>
                <a:spcPct val="120000"/>
              </a:lnSpc>
              <a:buFont typeface="+mj-lt"/>
              <a:buAutoNum type="arabicPeriod"/>
            </a:pPr>
            <a:r>
              <a:rPr lang="zh-CN" altLang="en-US" sz="2000" dirty="0" smtClean="0">
                <a:latin typeface="微软雅黑" panose="020B0503020204020204" pitchFamily="34" charset="-122"/>
                <a:ea typeface="微软雅黑" panose="020B0503020204020204" pitchFamily="34" charset="-122"/>
              </a:rPr>
              <a:t>更</a:t>
            </a:r>
            <a:r>
              <a:rPr lang="zh-CN" altLang="en-US" sz="2000" dirty="0">
                <a:latin typeface="微软雅黑" panose="020B0503020204020204" pitchFamily="34" charset="-122"/>
                <a:ea typeface="微软雅黑" panose="020B0503020204020204" pitchFamily="34" charset="-122"/>
              </a:rPr>
              <a:t>高的交易</a:t>
            </a:r>
            <a:r>
              <a:rPr lang="zh-CN" altLang="en-US" sz="2000" dirty="0" smtClean="0">
                <a:latin typeface="微软雅黑" panose="020B0503020204020204" pitchFamily="34" charset="-122"/>
                <a:ea typeface="微软雅黑" panose="020B0503020204020204" pitchFamily="34" charset="-122"/>
              </a:rPr>
              <a:t>效率</a:t>
            </a:r>
            <a:endParaRPr lang="en-US" altLang="zh-CN" sz="2000" dirty="0" smtClean="0">
              <a:latin typeface="微软雅黑" panose="020B0503020204020204" pitchFamily="34" charset="-122"/>
              <a:ea typeface="微软雅黑" panose="020B0503020204020204" pitchFamily="34" charset="-122"/>
            </a:endParaRPr>
          </a:p>
          <a:p>
            <a:pPr marL="457200" indent="-457200">
              <a:lnSpc>
                <a:spcPct val="120000"/>
              </a:lnSpc>
              <a:buFont typeface="+mj-lt"/>
              <a:buAutoNum type="arabicPeriod"/>
            </a:pPr>
            <a:r>
              <a:rPr lang="zh-CN" altLang="en-US" sz="2000" dirty="0" smtClean="0">
                <a:latin typeface="微软雅黑" panose="020B0503020204020204" pitchFamily="34" charset="-122"/>
                <a:ea typeface="微软雅黑" panose="020B0503020204020204" pitchFamily="34" charset="-122"/>
              </a:rPr>
              <a:t>更高市场透明度，更全面的票据基础数据。</a:t>
            </a:r>
            <a:endParaRPr lang="zh-CN" altLang="en-US" sz="2000" dirty="0">
              <a:latin typeface="微软雅黑" panose="020B0503020204020204" pitchFamily="34" charset="-122"/>
              <a:ea typeface="微软雅黑" panose="020B0503020204020204" pitchFamily="34" charset="-122"/>
            </a:endParaRPr>
          </a:p>
          <a:p>
            <a:pPr marL="457200" indent="-457200">
              <a:lnSpc>
                <a:spcPct val="120000"/>
              </a:lnSpc>
              <a:buFont typeface="+mj-lt"/>
              <a:buAutoNum type="arabicPeriod"/>
            </a:pPr>
            <a:r>
              <a:rPr lang="zh-CN" altLang="en-US" sz="2000" dirty="0" smtClean="0">
                <a:latin typeface="微软雅黑" panose="020B0503020204020204" pitchFamily="34" charset="-122"/>
                <a:ea typeface="微软雅黑" panose="020B0503020204020204" pitchFamily="34" charset="-122"/>
              </a:rPr>
              <a:t>票据</a:t>
            </a:r>
            <a:r>
              <a:rPr lang="zh-CN" altLang="en-US" sz="2000" dirty="0">
                <a:latin typeface="微软雅黑" panose="020B0503020204020204" pitchFamily="34" charset="-122"/>
                <a:ea typeface="微软雅黑" panose="020B0503020204020204" pitchFamily="34" charset="-122"/>
              </a:rPr>
              <a:t>市场风险管理水平的提升。</a:t>
            </a:r>
            <a:endParaRPr lang="zh-CN" altLang="en-US" sz="2000" dirty="0">
              <a:latin typeface="微软雅黑" panose="020B0503020204020204" pitchFamily="34" charset="-122"/>
              <a:ea typeface="微软雅黑" panose="020B0503020204020204" pitchFamily="34" charset="-122"/>
            </a:endParaRPr>
          </a:p>
          <a:p>
            <a:pPr marL="457200" indent="-457200">
              <a:lnSpc>
                <a:spcPct val="120000"/>
              </a:lnSpc>
              <a:buFont typeface="+mj-lt"/>
              <a:buAutoNum type="arabicPeriod"/>
            </a:pPr>
            <a:r>
              <a:rPr lang="zh-CN" altLang="en-US" sz="2000" dirty="0" smtClean="0">
                <a:latin typeface="微软雅黑" panose="020B0503020204020204" pitchFamily="34" charset="-122"/>
                <a:ea typeface="微软雅黑" panose="020B0503020204020204" pitchFamily="34" charset="-122"/>
              </a:rPr>
              <a:t>货币</a:t>
            </a:r>
            <a:r>
              <a:rPr lang="zh-CN" altLang="en-US" sz="2000" dirty="0">
                <a:latin typeface="微软雅黑" panose="020B0503020204020204" pitchFamily="34" charset="-122"/>
                <a:ea typeface="微软雅黑" panose="020B0503020204020204" pitchFamily="34" charset="-122"/>
              </a:rPr>
              <a:t>政策再贴现工具有效性的提升和货币政策传导机制的改善。</a:t>
            </a:r>
            <a:endParaRPr lang="zh-CN" altLang="en-US" sz="2000" dirty="0">
              <a:latin typeface="微软雅黑" panose="020B0503020204020204" pitchFamily="34" charset="-122"/>
              <a:ea typeface="微软雅黑" panose="020B0503020204020204" pitchFamily="34" charset="-122"/>
            </a:endParaRPr>
          </a:p>
          <a:p>
            <a:pPr marL="457200" indent="-457200">
              <a:lnSpc>
                <a:spcPct val="120000"/>
              </a:lnSpc>
              <a:buFont typeface="+mj-lt"/>
              <a:buAutoNum type="arabicPeriod"/>
            </a:pPr>
            <a:r>
              <a:rPr lang="zh-CN" altLang="en-US" sz="2000" dirty="0" smtClean="0">
                <a:latin typeface="微软雅黑" panose="020B0503020204020204" pitchFamily="34" charset="-122"/>
                <a:ea typeface="微软雅黑" panose="020B0503020204020204" pitchFamily="34" charset="-122"/>
              </a:rPr>
              <a:t>企业</a:t>
            </a:r>
            <a:r>
              <a:rPr lang="zh-CN" altLang="en-US" sz="2000" dirty="0">
                <a:latin typeface="微软雅黑" panose="020B0503020204020204" pitchFamily="34" charset="-122"/>
                <a:ea typeface="微软雅黑" panose="020B0503020204020204" pitchFamily="34" charset="-122"/>
              </a:rPr>
              <a:t>票据融资综合成本的下降，金融服务实体经济的能力进一步增强。</a:t>
            </a:r>
            <a:endParaRPr lang="zh-CN" altLang="en-US" sz="2000" dirty="0">
              <a:latin typeface="微软雅黑" panose="020B0503020204020204" pitchFamily="34" charset="-122"/>
              <a:ea typeface="微软雅黑" panose="020B0503020204020204" pitchFamily="34" charset="-122"/>
            </a:endParaRPr>
          </a:p>
          <a:p>
            <a:pPr marL="457200" indent="-457200">
              <a:lnSpc>
                <a:spcPct val="120000"/>
              </a:lnSpc>
              <a:buFont typeface="+mj-lt"/>
              <a:buAutoNum type="arabicPeriod"/>
            </a:pPr>
            <a:r>
              <a:rPr lang="zh-CN" altLang="en-US" sz="2000" dirty="0" smtClean="0">
                <a:latin typeface="微软雅黑" panose="020B0503020204020204" pitchFamily="34" charset="-122"/>
                <a:ea typeface="微软雅黑" panose="020B0503020204020204" pitchFamily="34" charset="-122"/>
              </a:rPr>
              <a:t>更</a:t>
            </a:r>
            <a:r>
              <a:rPr lang="zh-CN" altLang="en-US" sz="2000" dirty="0">
                <a:latin typeface="微软雅黑" panose="020B0503020204020204" pitchFamily="34" charset="-122"/>
                <a:ea typeface="微软雅黑" panose="020B0503020204020204" pitchFamily="34" charset="-122"/>
              </a:rPr>
              <a:t>广阔的票据市场创新空间：票据资产证券化、衍生品、票据市场指数和收益率曲线等，为市场注入活力。</a:t>
            </a:r>
            <a:endParaRPr lang="zh-CN" altLang="en-US" sz="2000" dirty="0">
              <a:latin typeface="微软雅黑" panose="020B0503020204020204" pitchFamily="34" charset="-122"/>
              <a:ea typeface="微软雅黑" panose="020B0503020204020204" pitchFamily="34" charset="-122"/>
            </a:endParaRPr>
          </a:p>
          <a:p>
            <a:pPr marL="457200" indent="-457200">
              <a:lnSpc>
                <a:spcPct val="120000"/>
              </a:lnSpc>
              <a:buFont typeface="+mj-lt"/>
              <a:buAutoNum type="arabicPeriod"/>
            </a:pPr>
            <a:r>
              <a:rPr lang="zh-CN" altLang="en-US" sz="2000" dirty="0" smtClean="0">
                <a:latin typeface="微软雅黑" panose="020B0503020204020204" pitchFamily="34" charset="-122"/>
                <a:ea typeface="微软雅黑" panose="020B0503020204020204" pitchFamily="34" charset="-122"/>
              </a:rPr>
              <a:t>提升</a:t>
            </a:r>
            <a:r>
              <a:rPr lang="zh-CN" altLang="en-US" sz="2000" dirty="0">
                <a:latin typeface="微软雅黑" panose="020B0503020204020204" pitchFamily="34" charset="-122"/>
                <a:ea typeface="微软雅黑" panose="020B0503020204020204" pitchFamily="34" charset="-122"/>
              </a:rPr>
              <a:t>商业信用的发展，推进企业信用和票据业务良性互动发展</a:t>
            </a:r>
            <a:r>
              <a:rPr lang="zh-CN" altLang="en-US" sz="2000" dirty="0" smtClean="0">
                <a:latin typeface="微软雅黑" panose="020B0503020204020204" pitchFamily="34" charset="-122"/>
                <a:ea typeface="微软雅黑" panose="020B0503020204020204" pitchFamily="34" charset="-122"/>
              </a:rPr>
              <a:t>。</a:t>
            </a:r>
            <a:endParaRPr lang="zh-CN" altLang="en-US" sz="2000" dirty="0">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组合 15"/>
          <p:cNvGrpSpPr/>
          <p:nvPr/>
        </p:nvGrpSpPr>
        <p:grpSpPr>
          <a:xfrm>
            <a:off x="13335" y="461645"/>
            <a:ext cx="3939540" cy="659130"/>
            <a:chOff x="21" y="968"/>
            <a:chExt cx="4944" cy="1038"/>
          </a:xfrm>
        </p:grpSpPr>
        <p:grpSp>
          <p:nvGrpSpPr>
            <p:cNvPr id="41" name="组合 40"/>
            <p:cNvGrpSpPr/>
            <p:nvPr/>
          </p:nvGrpSpPr>
          <p:grpSpPr>
            <a:xfrm>
              <a:off x="21" y="1033"/>
              <a:ext cx="1091" cy="415"/>
              <a:chOff x="3588469" y="123478"/>
              <a:chExt cx="1964109" cy="892522"/>
            </a:xfrm>
          </p:grpSpPr>
          <p:cxnSp>
            <p:nvCxnSpPr>
              <p:cNvPr id="42" name="直接连接符 41"/>
              <p:cNvCxnSpPr/>
              <p:nvPr/>
            </p:nvCxnSpPr>
            <p:spPr>
              <a:xfrm>
                <a:off x="3588469" y="123478"/>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69" name="直接连接符 68"/>
              <p:cNvCxnSpPr/>
              <p:nvPr/>
            </p:nvCxnSpPr>
            <p:spPr>
              <a:xfrm>
                <a:off x="3594100" y="254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0" name="直接连接符 69"/>
              <p:cNvCxnSpPr/>
              <p:nvPr/>
            </p:nvCxnSpPr>
            <p:spPr>
              <a:xfrm>
                <a:off x="3594100" y="381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1" name="直接连接符 70"/>
              <p:cNvCxnSpPr/>
              <p:nvPr/>
            </p:nvCxnSpPr>
            <p:spPr>
              <a:xfrm>
                <a:off x="3594100" y="508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2" name="直接连接符 71"/>
              <p:cNvCxnSpPr/>
              <p:nvPr/>
            </p:nvCxnSpPr>
            <p:spPr>
              <a:xfrm>
                <a:off x="3594100" y="635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3" name="直接连接符 72"/>
              <p:cNvCxnSpPr/>
              <p:nvPr/>
            </p:nvCxnSpPr>
            <p:spPr>
              <a:xfrm>
                <a:off x="3594100" y="762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4" name="直接连接符 73"/>
              <p:cNvCxnSpPr/>
              <p:nvPr/>
            </p:nvCxnSpPr>
            <p:spPr>
              <a:xfrm>
                <a:off x="3594100" y="889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5" name="直接连接符 74"/>
              <p:cNvCxnSpPr/>
              <p:nvPr/>
            </p:nvCxnSpPr>
            <p:spPr>
              <a:xfrm>
                <a:off x="3594100" y="1016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sp>
          <p:nvSpPr>
            <p:cNvPr id="20" name="矩形 19"/>
            <p:cNvSpPr/>
            <p:nvPr/>
          </p:nvSpPr>
          <p:spPr>
            <a:xfrm>
              <a:off x="1109" y="968"/>
              <a:ext cx="3856" cy="1038"/>
            </a:xfrm>
            <a:prstGeom prst="rect">
              <a:avLst/>
            </a:prstGeom>
          </p:spPr>
          <p:txBody>
            <a:bodyPr wrap="square">
              <a:spAutoFit/>
            </a:bodyPr>
            <a:lstStyle/>
            <a:p>
              <a:pPr lvl="0" algn="l" eaLnBrk="1" hangingPunct="1"/>
              <a:r>
                <a:rPr lang="zh-CN" altLang="en-US" dirty="0">
                  <a:solidFill>
                    <a:schemeClr val="bg1">
                      <a:lumMod val="50000"/>
                    </a:schemeClr>
                  </a:solidFill>
                  <a:latin typeface="微软雅黑" panose="020B0503020204020204" pitchFamily="34" charset="-122"/>
                  <a:ea typeface="微软雅黑" panose="020B0503020204020204" pitchFamily="34" charset="-122"/>
                </a:rPr>
                <a:t> </a:t>
              </a:r>
              <a:r>
                <a:rPr lang="zh-CN" altLang="en-US" b="1" dirty="0" smtClean="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票交所带来的挑战</a:t>
              </a:r>
              <a:endParaRPr lang="en-US" altLang="zh-CN" b="1" dirty="0" smtClean="0">
                <a:solidFill>
                  <a:srgbClr val="262626"/>
                </a:solidFill>
                <a:latin typeface="微软雅黑" panose="020B0503020204020204" pitchFamily="34" charset="-122"/>
                <a:ea typeface="微软雅黑" panose="020B0503020204020204" pitchFamily="34" charset="-122"/>
                <a:sym typeface="微软雅黑" panose="020B0503020204020204" pitchFamily="34" charset="-122"/>
              </a:endParaRPr>
            </a:p>
            <a:p>
              <a:pPr lvl="0" algn="l" eaLnBrk="1" hangingPunct="1"/>
              <a:endParaRPr lang="zh-CN" altLang="en-US" b="1" dirty="0">
                <a:solidFill>
                  <a:schemeClr val="bg1">
                    <a:lumMod val="50000"/>
                  </a:schemeClr>
                </a:solidFill>
                <a:latin typeface="微软雅黑" panose="020B0503020204020204" pitchFamily="34" charset="-122"/>
                <a:ea typeface="微软雅黑" panose="020B0503020204020204" pitchFamily="34" charset="-122"/>
              </a:endParaRPr>
            </a:p>
          </p:txBody>
        </p:sp>
      </p:grpSp>
      <p:sp>
        <p:nvSpPr>
          <p:cNvPr id="5" name="文本框 4"/>
          <p:cNvSpPr txBox="1"/>
          <p:nvPr/>
        </p:nvSpPr>
        <p:spPr>
          <a:xfrm>
            <a:off x="285750" y="1002030"/>
            <a:ext cx="8573135" cy="3749040"/>
          </a:xfrm>
          <a:prstGeom prst="rect">
            <a:avLst/>
          </a:prstGeom>
          <a:noFill/>
        </p:spPr>
        <p:txBody>
          <a:bodyPr wrap="square" rtlCol="0" anchor="t">
            <a:spAutoFit/>
          </a:bodyPr>
          <a:lstStyle>
            <a:defPPr>
              <a:defRPr lang="zh-CN"/>
            </a:defPPr>
            <a:lvl1pPr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marL="457200" indent="-457200">
              <a:lnSpc>
                <a:spcPct val="120000"/>
              </a:lnSpc>
              <a:buFont typeface="+mj-lt"/>
              <a:buAutoNum type="arabicPeriod"/>
            </a:pPr>
            <a:r>
              <a:rPr lang="zh-CN" altLang="en-US" sz="2000" dirty="0" smtClean="0">
                <a:latin typeface="微软雅黑" panose="020B0503020204020204" pitchFamily="34" charset="-122"/>
                <a:ea typeface="微软雅黑" panose="020B0503020204020204" pitchFamily="34" charset="-122"/>
                <a:sym typeface="+mn-ea"/>
              </a:rPr>
              <a:t>过渡期</a:t>
            </a:r>
            <a:r>
              <a:rPr lang="zh-CN" altLang="en-US" sz="2000" dirty="0">
                <a:latin typeface="微软雅黑" panose="020B0503020204020204" pitchFamily="34" charset="-122"/>
                <a:ea typeface="微软雅黑" panose="020B0503020204020204" pitchFamily="34" charset="-122"/>
                <a:sym typeface="+mn-ea"/>
              </a:rPr>
              <a:t>里，线上线下业务规则不同，操作风险可能加大；</a:t>
            </a:r>
            <a:endParaRPr lang="zh-CN" altLang="en-US" sz="2000" dirty="0">
              <a:latin typeface="微软雅黑" panose="020B0503020204020204" pitchFamily="34" charset="-122"/>
              <a:ea typeface="微软雅黑" panose="020B0503020204020204" pitchFamily="34" charset="-122"/>
              <a:sym typeface="+mn-ea"/>
            </a:endParaRPr>
          </a:p>
          <a:p>
            <a:pPr marL="457200" indent="-457200">
              <a:lnSpc>
                <a:spcPct val="120000"/>
              </a:lnSpc>
              <a:buFont typeface="+mj-lt"/>
              <a:buAutoNum type="arabicPeriod"/>
            </a:pPr>
            <a:r>
              <a:rPr lang="zh-CN" altLang="en-US" sz="2000" dirty="0" smtClean="0">
                <a:latin typeface="微软雅黑" panose="020B0503020204020204" pitchFamily="34" charset="-122"/>
                <a:ea typeface="微软雅黑" panose="020B0503020204020204" pitchFamily="34" charset="-122"/>
                <a:sym typeface="+mn-ea"/>
              </a:rPr>
              <a:t>新</a:t>
            </a:r>
            <a:r>
              <a:rPr lang="zh-CN" altLang="en-US" sz="2000" dirty="0">
                <a:latin typeface="微软雅黑" panose="020B0503020204020204" pitchFamily="34" charset="-122"/>
                <a:ea typeface="微软雅黑" panose="020B0503020204020204" pitchFamily="34" charset="-122"/>
                <a:sym typeface="+mn-ea"/>
              </a:rPr>
              <a:t>模式是对传统票据业务模式的革新，涉及业务流程、内部风控、系统改造等一系列改变，要求商业银行在人员、制度、风控各方面做好准备。</a:t>
            </a:r>
            <a:endParaRPr lang="zh-CN" altLang="en-US" sz="2000" dirty="0">
              <a:latin typeface="微软雅黑" panose="020B0503020204020204" pitchFamily="34" charset="-122"/>
              <a:ea typeface="微软雅黑" panose="020B0503020204020204" pitchFamily="34" charset="-122"/>
              <a:sym typeface="+mn-ea"/>
            </a:endParaRPr>
          </a:p>
          <a:p>
            <a:pPr marL="457200" indent="-457200">
              <a:lnSpc>
                <a:spcPct val="120000"/>
              </a:lnSpc>
              <a:buFont typeface="+mj-lt"/>
              <a:buAutoNum type="arabicPeriod"/>
            </a:pPr>
            <a:r>
              <a:rPr lang="zh-CN" altLang="en-US" sz="2000" dirty="0" smtClean="0">
                <a:latin typeface="微软雅黑" panose="020B0503020204020204" pitchFamily="34" charset="-122"/>
                <a:ea typeface="微软雅黑" panose="020B0503020204020204" pitchFamily="34" charset="-122"/>
                <a:sym typeface="+mn-ea"/>
              </a:rPr>
              <a:t>票据</a:t>
            </a:r>
            <a:r>
              <a:rPr lang="zh-CN" altLang="en-US" sz="2000" dirty="0">
                <a:latin typeface="微软雅黑" panose="020B0503020204020204" pitchFamily="34" charset="-122"/>
                <a:ea typeface="微软雅黑" panose="020B0503020204020204" pitchFamily="34" charset="-122"/>
                <a:sym typeface="+mn-ea"/>
              </a:rPr>
              <a:t>交易的功能进一步丰富和深化，对交易员票据定价能力提出更高的要求</a:t>
            </a:r>
            <a:endParaRPr lang="zh-CN" altLang="en-US" sz="2000" dirty="0">
              <a:latin typeface="微软雅黑" panose="020B0503020204020204" pitchFamily="34" charset="-122"/>
              <a:ea typeface="微软雅黑" panose="020B0503020204020204" pitchFamily="34" charset="-122"/>
              <a:sym typeface="+mn-ea"/>
            </a:endParaRPr>
          </a:p>
          <a:p>
            <a:pPr marL="457200" indent="-457200">
              <a:lnSpc>
                <a:spcPct val="120000"/>
              </a:lnSpc>
              <a:buFont typeface="+mj-lt"/>
              <a:buAutoNum type="arabicPeriod"/>
            </a:pPr>
            <a:r>
              <a:rPr lang="zh-CN" altLang="en-US" sz="2000" dirty="0" smtClean="0">
                <a:latin typeface="微软雅黑" panose="020B0503020204020204" pitchFamily="34" charset="-122"/>
                <a:ea typeface="微软雅黑" panose="020B0503020204020204" pitchFamily="34" charset="-122"/>
                <a:sym typeface="+mn-ea"/>
              </a:rPr>
              <a:t>非</a:t>
            </a:r>
            <a:r>
              <a:rPr lang="zh-CN" altLang="en-US" sz="2000" dirty="0">
                <a:latin typeface="微软雅黑" panose="020B0503020204020204" pitchFamily="34" charset="-122"/>
                <a:ea typeface="微软雅黑" panose="020B0503020204020204" pitchFamily="34" charset="-122"/>
                <a:sym typeface="+mn-ea"/>
              </a:rPr>
              <a:t>银机构和非法人产品的加入，对市场的影响和冲击</a:t>
            </a:r>
            <a:endParaRPr lang="zh-CN" altLang="en-US" sz="2000" dirty="0">
              <a:latin typeface="微软雅黑" panose="020B0503020204020204" pitchFamily="34" charset="-122"/>
              <a:ea typeface="微软雅黑" panose="020B0503020204020204" pitchFamily="34" charset="-122"/>
              <a:sym typeface="+mn-ea"/>
            </a:endParaRPr>
          </a:p>
          <a:p>
            <a:pPr marL="457200" indent="-457200">
              <a:lnSpc>
                <a:spcPct val="120000"/>
              </a:lnSpc>
              <a:buFont typeface="+mj-lt"/>
              <a:buAutoNum type="arabicPeriod"/>
            </a:pPr>
            <a:r>
              <a:rPr lang="zh-CN" altLang="en-US" sz="2000" dirty="0" smtClean="0">
                <a:latin typeface="微软雅黑" panose="020B0503020204020204" pitchFamily="34" charset="-122"/>
                <a:ea typeface="微软雅黑" panose="020B0503020204020204" pitchFamily="34" charset="-122"/>
                <a:sym typeface="+mn-ea"/>
              </a:rPr>
              <a:t>参与者</a:t>
            </a:r>
            <a:r>
              <a:rPr lang="zh-CN" altLang="en-US" sz="2000" dirty="0">
                <a:latin typeface="微软雅黑" panose="020B0503020204020204" pitchFamily="34" charset="-122"/>
                <a:ea typeface="微软雅黑" panose="020B0503020204020204" pitchFamily="34" charset="-122"/>
                <a:sym typeface="+mn-ea"/>
              </a:rPr>
              <a:t>多元化，交易需求多样化，交易模式复杂化，对票据业务的监测管理形成挑战</a:t>
            </a:r>
            <a:endParaRPr lang="zh-CN" altLang="en-US" sz="2000" dirty="0">
              <a:latin typeface="微软雅黑" panose="020B0503020204020204" pitchFamily="34" charset="-122"/>
              <a:ea typeface="微软雅黑" panose="020B0503020204020204" pitchFamily="34" charset="-122"/>
              <a:sym typeface="+mn-ea"/>
            </a:endParaRPr>
          </a:p>
          <a:p>
            <a:pPr marL="457200" indent="-457200">
              <a:lnSpc>
                <a:spcPct val="120000"/>
              </a:lnSpc>
              <a:buFont typeface="+mj-lt"/>
              <a:buAutoNum type="arabicPeriod"/>
            </a:pPr>
            <a:r>
              <a:rPr lang="zh-CN" altLang="en-US" sz="2000" dirty="0" smtClean="0">
                <a:latin typeface="微软雅黑" panose="020B0503020204020204" pitchFamily="34" charset="-122"/>
                <a:ea typeface="微软雅黑" panose="020B0503020204020204" pitchFamily="34" charset="-122"/>
                <a:sym typeface="+mn-ea"/>
              </a:rPr>
              <a:t>如何</a:t>
            </a:r>
            <a:r>
              <a:rPr lang="zh-CN" altLang="en-US" sz="2000" dirty="0">
                <a:latin typeface="微软雅黑" panose="020B0503020204020204" pitchFamily="34" charset="-122"/>
                <a:ea typeface="微软雅黑" panose="020B0503020204020204" pitchFamily="34" charset="-122"/>
                <a:sym typeface="+mn-ea"/>
              </a:rPr>
              <a:t>更充分利用票据全生命周期管理形成的相关数据，更好地服务于监管和市场</a:t>
            </a:r>
            <a:endParaRPr lang="zh-CN" altLang="en-US" sz="2000" dirty="0">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组合 15"/>
          <p:cNvGrpSpPr/>
          <p:nvPr/>
        </p:nvGrpSpPr>
        <p:grpSpPr>
          <a:xfrm>
            <a:off x="13335" y="461645"/>
            <a:ext cx="3939540" cy="384810"/>
            <a:chOff x="21" y="968"/>
            <a:chExt cx="4944" cy="606"/>
          </a:xfrm>
        </p:grpSpPr>
        <p:grpSp>
          <p:nvGrpSpPr>
            <p:cNvPr id="41" name="组合 40"/>
            <p:cNvGrpSpPr/>
            <p:nvPr/>
          </p:nvGrpSpPr>
          <p:grpSpPr>
            <a:xfrm>
              <a:off x="21" y="1033"/>
              <a:ext cx="1091" cy="415"/>
              <a:chOff x="3588469" y="123478"/>
              <a:chExt cx="1964109" cy="892522"/>
            </a:xfrm>
          </p:grpSpPr>
          <p:cxnSp>
            <p:nvCxnSpPr>
              <p:cNvPr id="42" name="直接连接符 41"/>
              <p:cNvCxnSpPr/>
              <p:nvPr/>
            </p:nvCxnSpPr>
            <p:spPr>
              <a:xfrm>
                <a:off x="3588469" y="123478"/>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69" name="直接连接符 68"/>
              <p:cNvCxnSpPr/>
              <p:nvPr/>
            </p:nvCxnSpPr>
            <p:spPr>
              <a:xfrm>
                <a:off x="3594100" y="254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0" name="直接连接符 69"/>
              <p:cNvCxnSpPr/>
              <p:nvPr/>
            </p:nvCxnSpPr>
            <p:spPr>
              <a:xfrm>
                <a:off x="3594100" y="381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1" name="直接连接符 70"/>
              <p:cNvCxnSpPr/>
              <p:nvPr/>
            </p:nvCxnSpPr>
            <p:spPr>
              <a:xfrm>
                <a:off x="3594100" y="508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2" name="直接连接符 71"/>
              <p:cNvCxnSpPr/>
              <p:nvPr/>
            </p:nvCxnSpPr>
            <p:spPr>
              <a:xfrm>
                <a:off x="3594100" y="635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3" name="直接连接符 72"/>
              <p:cNvCxnSpPr/>
              <p:nvPr/>
            </p:nvCxnSpPr>
            <p:spPr>
              <a:xfrm>
                <a:off x="3594100" y="762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4" name="直接连接符 73"/>
              <p:cNvCxnSpPr/>
              <p:nvPr/>
            </p:nvCxnSpPr>
            <p:spPr>
              <a:xfrm>
                <a:off x="3594100" y="889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5" name="直接连接符 74"/>
              <p:cNvCxnSpPr/>
              <p:nvPr/>
            </p:nvCxnSpPr>
            <p:spPr>
              <a:xfrm>
                <a:off x="3594100" y="1016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sp>
          <p:nvSpPr>
            <p:cNvPr id="20" name="矩形 19"/>
            <p:cNvSpPr/>
            <p:nvPr/>
          </p:nvSpPr>
          <p:spPr>
            <a:xfrm>
              <a:off x="1109" y="968"/>
              <a:ext cx="3856" cy="606"/>
            </a:xfrm>
            <a:prstGeom prst="rect">
              <a:avLst/>
            </a:prstGeom>
          </p:spPr>
          <p:txBody>
            <a:bodyPr wrap="square">
              <a:spAutoFit/>
            </a:bodyPr>
            <a:lstStyle/>
            <a:p>
              <a:pPr lvl="0" algn="l" eaLnBrk="1" hangingPunct="1"/>
              <a:r>
                <a:rPr lang="zh-CN" altLang="en-US" dirty="0">
                  <a:solidFill>
                    <a:schemeClr val="bg1">
                      <a:lumMod val="50000"/>
                    </a:schemeClr>
                  </a:solidFill>
                  <a:latin typeface="微软雅黑" panose="020B0503020204020204" pitchFamily="34" charset="-122"/>
                  <a:ea typeface="微软雅黑" panose="020B0503020204020204" pitchFamily="34" charset="-122"/>
                </a:rPr>
                <a:t> </a:t>
              </a:r>
              <a:r>
                <a:rPr lang="zh-CN" altLang="en-US" b="1" dirty="0" smtClean="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票交所带来的市场变化猜想</a:t>
              </a:r>
              <a:endParaRPr lang="zh-CN" altLang="en-US" b="1" dirty="0">
                <a:solidFill>
                  <a:schemeClr val="bg1">
                    <a:lumMod val="50000"/>
                  </a:schemeClr>
                </a:solidFill>
                <a:latin typeface="微软雅黑" panose="020B0503020204020204" pitchFamily="34" charset="-122"/>
                <a:ea typeface="微软雅黑" panose="020B0503020204020204" pitchFamily="34" charset="-122"/>
              </a:endParaRPr>
            </a:p>
          </p:txBody>
        </p:sp>
      </p:grpSp>
      <p:sp>
        <p:nvSpPr>
          <p:cNvPr id="5" name="文本框 4"/>
          <p:cNvSpPr txBox="1"/>
          <p:nvPr/>
        </p:nvSpPr>
        <p:spPr>
          <a:xfrm>
            <a:off x="522605" y="1023620"/>
            <a:ext cx="8379460" cy="3831590"/>
          </a:xfrm>
          <a:prstGeom prst="rect">
            <a:avLst/>
          </a:prstGeom>
          <a:noFill/>
        </p:spPr>
        <p:txBody>
          <a:bodyPr wrap="square" rtlCol="0" anchor="t">
            <a:spAutoFit/>
          </a:bodyPr>
          <a:lstStyle>
            <a:defPPr>
              <a:defRPr lang="zh-CN"/>
            </a:defPPr>
            <a:lvl1pPr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a:lstStyle>
          <a:p>
            <a:pPr lvl="0" algn="l" eaLnBrk="1" hangingPunct="1"/>
            <a:r>
              <a:rPr lang="zh-CN" altLang="en-US" sz="2000" dirty="0">
                <a:latin typeface="微软雅黑" panose="020B0503020204020204" pitchFamily="34" charset="-122"/>
                <a:ea typeface="微软雅黑" panose="020B0503020204020204" pitchFamily="34" charset="-122"/>
                <a:sym typeface="+mn-ea"/>
              </a:rPr>
              <a:t>猜想一：群雄逐鹿，市场参与者扩大范围，平衡打破</a:t>
            </a:r>
            <a:endParaRPr lang="zh-CN" altLang="en-US" sz="2000" dirty="0">
              <a:latin typeface="微软雅黑" panose="020B0503020204020204" pitchFamily="34" charset="-122"/>
              <a:ea typeface="微软雅黑" panose="020B0503020204020204" pitchFamily="34" charset="-122"/>
              <a:sym typeface="+mn-ea"/>
            </a:endParaRPr>
          </a:p>
          <a:p>
            <a:pPr lvl="0" algn="l" fontAlgn="auto">
              <a:lnSpc>
                <a:spcPct val="160000"/>
              </a:lnSpc>
            </a:pPr>
            <a:r>
              <a:rPr lang="zh-CN" altLang="en-US" sz="2000" dirty="0">
                <a:latin typeface="微软雅黑" panose="020B0503020204020204" pitchFamily="34" charset="-122"/>
                <a:ea typeface="微软雅黑" panose="020B0503020204020204" pitchFamily="34" charset="-122"/>
                <a:sym typeface="+mn-ea"/>
              </a:rPr>
              <a:t>猜想二：</a:t>
            </a:r>
            <a:r>
              <a:rPr lang="zh-CN" altLang="en-US" sz="2000" dirty="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直贴成本上升推动价格上升，</a:t>
            </a:r>
            <a:r>
              <a:rPr lang="zh-CN" altLang="en-US" sz="2000" dirty="0">
                <a:latin typeface="微软雅黑" panose="020B0503020204020204" pitchFamily="34" charset="-122"/>
                <a:ea typeface="微软雅黑" panose="020B0503020204020204" pitchFamily="34" charset="-122"/>
                <a:sym typeface="+mn-ea"/>
              </a:rPr>
              <a:t>直转利差会拉大</a:t>
            </a:r>
            <a:r>
              <a:rPr lang="zh-CN" altLang="en-US" sz="2000" dirty="0">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a:t>
            </a:r>
            <a:r>
              <a:rPr lang="zh-CN" altLang="en-US" sz="2000" dirty="0">
                <a:latin typeface="微软雅黑" panose="020B0503020204020204" pitchFamily="34" charset="-122"/>
                <a:ea typeface="微软雅黑" panose="020B0503020204020204" pitchFamily="34" charset="-122"/>
                <a:sym typeface="+mn-ea"/>
              </a:rPr>
              <a:t>贴现真实贸易审查放松，竞争加剧</a:t>
            </a:r>
            <a:endParaRPr lang="zh-CN" altLang="en-US" sz="2000" dirty="0">
              <a:latin typeface="微软雅黑" panose="020B0503020204020204" pitchFamily="34" charset="-122"/>
              <a:ea typeface="微软雅黑" panose="020B0503020204020204" pitchFamily="34" charset="-122"/>
              <a:sym typeface="+mn-ea"/>
            </a:endParaRPr>
          </a:p>
          <a:p>
            <a:pPr lvl="0" algn="l" fontAlgn="auto">
              <a:lnSpc>
                <a:spcPct val="160000"/>
              </a:lnSpc>
            </a:pPr>
            <a:r>
              <a:rPr lang="zh-CN" altLang="en-US" sz="2000" dirty="0">
                <a:latin typeface="微软雅黑" panose="020B0503020204020204" pitchFamily="34" charset="-122"/>
                <a:ea typeface="微软雅黑" panose="020B0503020204020204" pitchFamily="34" charset="-122"/>
                <a:sym typeface="+mn-ea"/>
              </a:rPr>
              <a:t>猜想三：转贴现交易价格走低，资金供给增加，交易成本下降</a:t>
            </a:r>
            <a:endParaRPr lang="zh-CN" altLang="en-US" sz="2000" dirty="0">
              <a:latin typeface="微软雅黑" panose="020B0503020204020204" pitchFamily="34" charset="-122"/>
              <a:ea typeface="微软雅黑" panose="020B0503020204020204" pitchFamily="34" charset="-122"/>
              <a:sym typeface="+mn-ea"/>
            </a:endParaRPr>
          </a:p>
          <a:p>
            <a:pPr lvl="0" algn="l" fontAlgn="auto">
              <a:lnSpc>
                <a:spcPct val="160000"/>
              </a:lnSpc>
            </a:pPr>
            <a:r>
              <a:rPr lang="zh-CN" altLang="en-US" sz="2000" dirty="0">
                <a:latin typeface="微软雅黑" panose="020B0503020204020204" pitchFamily="34" charset="-122"/>
                <a:ea typeface="微软雅黑" panose="020B0503020204020204" pitchFamily="34" charset="-122"/>
                <a:sym typeface="+mn-ea"/>
              </a:rPr>
              <a:t>猜想四：机构分工调整，交易机构向总部集中，总分行业务重点分化明显</a:t>
            </a:r>
            <a:endParaRPr lang="zh-CN" altLang="en-US" sz="2000" dirty="0">
              <a:latin typeface="微软雅黑" panose="020B0503020204020204" pitchFamily="34" charset="-122"/>
              <a:ea typeface="微软雅黑" panose="020B0503020204020204" pitchFamily="34" charset="-122"/>
              <a:sym typeface="+mn-ea"/>
            </a:endParaRPr>
          </a:p>
          <a:p>
            <a:pPr lvl="0" algn="l" fontAlgn="auto">
              <a:lnSpc>
                <a:spcPct val="160000"/>
              </a:lnSpc>
            </a:pPr>
            <a:r>
              <a:rPr lang="zh-CN" altLang="en-US" sz="2000" dirty="0">
                <a:latin typeface="微软雅黑" panose="020B0503020204020204" pitchFamily="34" charset="-122"/>
                <a:ea typeface="微软雅黑" panose="020B0503020204020204" pitchFamily="34" charset="-122"/>
                <a:sym typeface="+mn-ea"/>
              </a:rPr>
              <a:t>猜想五：业务新机遇或现，交易代理、保证增信、新产品等业务机会出现</a:t>
            </a:r>
            <a:endParaRPr lang="en-US" altLang="zh-CN" sz="2000" dirty="0">
              <a:latin typeface="微软雅黑" panose="020B0503020204020204" pitchFamily="34" charset="-122"/>
              <a:ea typeface="微软雅黑" panose="020B0503020204020204" pitchFamily="34" charset="-122"/>
            </a:endParaRPr>
          </a:p>
          <a:p>
            <a:pPr lvl="0" algn="l" fontAlgn="auto">
              <a:lnSpc>
                <a:spcPct val="160000"/>
              </a:lnSpc>
            </a:pPr>
            <a:r>
              <a:rPr lang="zh-CN" altLang="en-US" sz="2000" dirty="0">
                <a:latin typeface="微软雅黑" panose="020B0503020204020204" pitchFamily="34" charset="-122"/>
                <a:ea typeface="微软雅黑" panose="020B0503020204020204" pitchFamily="34" charset="-122"/>
                <a:sym typeface="+mn-ea"/>
              </a:rPr>
              <a:t>猜想六：“小机构”信用的票据，流动性可能会受到影响</a:t>
            </a:r>
            <a:endParaRPr lang="zh-CN" altLang="en-US" sz="2000" dirty="0">
              <a:latin typeface="微软雅黑" panose="020B0503020204020204" pitchFamily="34" charset="-122"/>
              <a:ea typeface="微软雅黑" panose="020B0503020204020204" pitchFamily="34" charset="-122"/>
              <a:sym typeface="+mn-ea"/>
            </a:endParaRPr>
          </a:p>
          <a:p>
            <a:pPr lvl="0" algn="l" fontAlgn="auto">
              <a:lnSpc>
                <a:spcPct val="160000"/>
              </a:lnSpc>
            </a:pPr>
            <a:r>
              <a:rPr lang="zh-CN" altLang="en-US" sz="2000" dirty="0">
                <a:latin typeface="微软雅黑" panose="020B0503020204020204" pitchFamily="34" charset="-122"/>
                <a:ea typeface="微软雅黑" panose="020B0503020204020204" pitchFamily="34" charset="-122"/>
                <a:sym typeface="+mn-ea"/>
              </a:rPr>
              <a:t>猜想七：投研能力强的机构未来胜出几率更大</a:t>
            </a:r>
            <a:endParaRPr lang="zh-CN" altLang="en-US" sz="2000" dirty="0">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任意多边形 5"/>
          <p:cNvSpPr/>
          <p:nvPr/>
        </p:nvSpPr>
        <p:spPr>
          <a:xfrm>
            <a:off x="3217985" y="1351740"/>
            <a:ext cx="2708031" cy="2334510"/>
          </a:xfrm>
          <a:custGeom>
            <a:avLst/>
            <a:gdLst>
              <a:gd name="connsiteX0" fmla="*/ 748612 w 4601822"/>
              <a:gd name="connsiteY0" fmla="*/ 2676378 h 3967088"/>
              <a:gd name="connsiteX1" fmla="*/ 897376 w 4601822"/>
              <a:gd name="connsiteY1" fmla="*/ 2676378 h 3967088"/>
              <a:gd name="connsiteX2" fmla="*/ 228458 w 4601822"/>
              <a:gd name="connsiteY2" fmla="*/ 3858063 h 3967088"/>
              <a:gd name="connsiteX3" fmla="*/ 4373364 w 4601822"/>
              <a:gd name="connsiteY3" fmla="*/ 3858063 h 3967088"/>
              <a:gd name="connsiteX4" fmla="*/ 3704446 w 4601822"/>
              <a:gd name="connsiteY4" fmla="*/ 2676378 h 3967088"/>
              <a:gd name="connsiteX5" fmla="*/ 3853210 w 4601822"/>
              <a:gd name="connsiteY5" fmla="*/ 2676378 h 3967088"/>
              <a:gd name="connsiteX6" fmla="*/ 4601822 w 4601822"/>
              <a:gd name="connsiteY6" fmla="*/ 3967088 h 3967088"/>
              <a:gd name="connsiteX7" fmla="*/ 0 w 4601822"/>
              <a:gd name="connsiteY7" fmla="*/ 3967088 h 3967088"/>
              <a:gd name="connsiteX8" fmla="*/ 2300911 w 4601822"/>
              <a:gd name="connsiteY8" fmla="*/ 0 h 3967088"/>
              <a:gd name="connsiteX9" fmla="*/ 3208629 w 4601822"/>
              <a:gd name="connsiteY9" fmla="*/ 1565030 h 3967088"/>
              <a:gd name="connsiteX10" fmla="*/ 3075344 w 4601822"/>
              <a:gd name="connsiteY10" fmla="*/ 1565030 h 3967088"/>
              <a:gd name="connsiteX11" fmla="*/ 2300911 w 4601822"/>
              <a:gd name="connsiteY11" fmla="*/ 196946 h 3967088"/>
              <a:gd name="connsiteX12" fmla="*/ 1526478 w 4601822"/>
              <a:gd name="connsiteY12" fmla="*/ 1565030 h 3967088"/>
              <a:gd name="connsiteX13" fmla="*/ 1393194 w 4601822"/>
              <a:gd name="connsiteY13" fmla="*/ 1565030 h 3967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601822" h="3967088">
                <a:moveTo>
                  <a:pt x="748612" y="2676378"/>
                </a:moveTo>
                <a:lnTo>
                  <a:pt x="897376" y="2676378"/>
                </a:lnTo>
                <a:lnTo>
                  <a:pt x="228458" y="3858063"/>
                </a:lnTo>
                <a:lnTo>
                  <a:pt x="4373364" y="3858063"/>
                </a:lnTo>
                <a:lnTo>
                  <a:pt x="3704446" y="2676378"/>
                </a:lnTo>
                <a:lnTo>
                  <a:pt x="3853210" y="2676378"/>
                </a:lnTo>
                <a:lnTo>
                  <a:pt x="4601822" y="3967088"/>
                </a:lnTo>
                <a:lnTo>
                  <a:pt x="0" y="3967088"/>
                </a:lnTo>
                <a:close/>
                <a:moveTo>
                  <a:pt x="2300911" y="0"/>
                </a:moveTo>
                <a:lnTo>
                  <a:pt x="3208629" y="1565030"/>
                </a:lnTo>
                <a:lnTo>
                  <a:pt x="3075344" y="1565030"/>
                </a:lnTo>
                <a:lnTo>
                  <a:pt x="2300911" y="196946"/>
                </a:lnTo>
                <a:lnTo>
                  <a:pt x="1526478" y="1565030"/>
                </a:lnTo>
                <a:lnTo>
                  <a:pt x="1393194" y="1565030"/>
                </a:lnTo>
                <a:close/>
              </a:path>
            </a:pathLst>
          </a:custGeom>
          <a:solidFill>
            <a:schemeClr val="tx1">
              <a:lumMod val="65000"/>
              <a:lumOff val="3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solidFill>
                <a:schemeClr val="tx1"/>
              </a:solidFill>
            </a:endParaRPr>
          </a:p>
        </p:txBody>
      </p:sp>
      <p:sp>
        <p:nvSpPr>
          <p:cNvPr id="2" name="文本框 1"/>
          <p:cNvSpPr txBox="1"/>
          <p:nvPr/>
        </p:nvSpPr>
        <p:spPr>
          <a:xfrm>
            <a:off x="2661676" y="2260426"/>
            <a:ext cx="3819379" cy="752475"/>
          </a:xfrm>
          <a:prstGeom prst="rect">
            <a:avLst/>
          </a:prstGeom>
          <a:noFill/>
        </p:spPr>
        <p:txBody>
          <a:bodyPr wrap="square" rtlCol="0">
            <a:spAutoFit/>
          </a:bodyPr>
          <a:lstStyle/>
          <a:p>
            <a:pPr algn="ctr"/>
            <a:r>
              <a:rPr lang="zh-CN" altLang="en-US" sz="4050" dirty="0">
                <a:solidFill>
                  <a:schemeClr val="tx1">
                    <a:lumMod val="65000"/>
                    <a:lumOff val="35000"/>
                  </a:schemeClr>
                </a:solidFill>
                <a:latin typeface="微软雅黑" panose="020B0503020204020204" pitchFamily="34" charset="-122"/>
                <a:ea typeface="微软雅黑" panose="020B0503020204020204" pitchFamily="34" charset="-122"/>
              </a:rPr>
              <a:t>谢谢聆听</a:t>
            </a:r>
            <a:endParaRPr lang="zh-CN" altLang="en-US" sz="4050" dirty="0">
              <a:solidFill>
                <a:schemeClr val="tx1">
                  <a:lumMod val="65000"/>
                  <a:lumOff val="35000"/>
                </a:schemeClr>
              </a:solidFill>
              <a:latin typeface="微软雅黑" panose="020B0503020204020204" pitchFamily="34" charset="-122"/>
              <a:ea typeface="微软雅黑" panose="020B0503020204020204" pitchFamily="34" charset="-122"/>
            </a:endParaRPr>
          </a:p>
        </p:txBody>
      </p:sp>
      <p:grpSp>
        <p:nvGrpSpPr>
          <p:cNvPr id="41" name="组合 40"/>
          <p:cNvGrpSpPr/>
          <p:nvPr/>
        </p:nvGrpSpPr>
        <p:grpSpPr>
          <a:xfrm>
            <a:off x="7090183" y="674874"/>
            <a:ext cx="2044609" cy="263698"/>
            <a:chOff x="3588469" y="123478"/>
            <a:chExt cx="1964109" cy="892522"/>
          </a:xfrm>
        </p:grpSpPr>
        <p:cxnSp>
          <p:nvCxnSpPr>
            <p:cNvPr id="42" name="直接连接符 41"/>
            <p:cNvCxnSpPr/>
            <p:nvPr/>
          </p:nvCxnSpPr>
          <p:spPr>
            <a:xfrm>
              <a:off x="3588469" y="123478"/>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69" name="直接连接符 68"/>
            <p:cNvCxnSpPr/>
            <p:nvPr/>
          </p:nvCxnSpPr>
          <p:spPr>
            <a:xfrm>
              <a:off x="3594100" y="254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0" name="直接连接符 69"/>
            <p:cNvCxnSpPr/>
            <p:nvPr/>
          </p:nvCxnSpPr>
          <p:spPr>
            <a:xfrm>
              <a:off x="3594100" y="381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1" name="直接连接符 70"/>
            <p:cNvCxnSpPr/>
            <p:nvPr/>
          </p:nvCxnSpPr>
          <p:spPr>
            <a:xfrm>
              <a:off x="3594100" y="508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2" name="直接连接符 71"/>
            <p:cNvCxnSpPr/>
            <p:nvPr/>
          </p:nvCxnSpPr>
          <p:spPr>
            <a:xfrm>
              <a:off x="3594100" y="635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3" name="直接连接符 72"/>
            <p:cNvCxnSpPr/>
            <p:nvPr/>
          </p:nvCxnSpPr>
          <p:spPr>
            <a:xfrm>
              <a:off x="3594100" y="762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4" name="直接连接符 73"/>
            <p:cNvCxnSpPr/>
            <p:nvPr/>
          </p:nvCxnSpPr>
          <p:spPr>
            <a:xfrm>
              <a:off x="3594100" y="889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5" name="直接连接符 74"/>
            <p:cNvCxnSpPr/>
            <p:nvPr/>
          </p:nvCxnSpPr>
          <p:spPr>
            <a:xfrm>
              <a:off x="3594100" y="1016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cxnSp>
        <p:nvCxnSpPr>
          <p:cNvPr id="3" name="直接连接符 2"/>
          <p:cNvCxnSpPr/>
          <p:nvPr/>
        </p:nvCxnSpPr>
        <p:spPr>
          <a:xfrm flipH="1">
            <a:off x="0" y="0"/>
            <a:ext cx="1288170" cy="127635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17" name="直接连接符 16"/>
          <p:cNvCxnSpPr/>
          <p:nvPr/>
        </p:nvCxnSpPr>
        <p:spPr>
          <a:xfrm flipH="1">
            <a:off x="2833000" y="0"/>
            <a:ext cx="767450" cy="76040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a:xfrm flipH="1">
            <a:off x="0" y="2028825"/>
            <a:ext cx="1586181" cy="1571625"/>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 name="直接连接符 18"/>
          <p:cNvCxnSpPr/>
          <p:nvPr/>
        </p:nvCxnSpPr>
        <p:spPr>
          <a:xfrm flipH="1">
            <a:off x="644085" y="2857500"/>
            <a:ext cx="1826511" cy="180975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7" name="直接连接符 26"/>
          <p:cNvCxnSpPr/>
          <p:nvPr/>
        </p:nvCxnSpPr>
        <p:spPr>
          <a:xfrm flipH="1">
            <a:off x="644085" y="3228975"/>
            <a:ext cx="1002636" cy="993435"/>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mc:Choice xmlns:p14="http://schemas.microsoft.com/office/powerpoint/2010/main" Requires="p14">
      <p:transition spd="slow" p14:dur="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withEffect">
                                  <p:stCondLst>
                                    <p:cond delay="250"/>
                                  </p:stCondLst>
                                  <p:childTnLst>
                                    <p:set>
                                      <p:cBhvr>
                                        <p:cTn id="6" dur="1" fill="hold">
                                          <p:stCondLst>
                                            <p:cond delay="0"/>
                                          </p:stCondLst>
                                        </p:cTn>
                                        <p:tgtEl>
                                          <p:spTgt spid="18"/>
                                        </p:tgtEl>
                                        <p:attrNameLst>
                                          <p:attrName>style.visibility</p:attrName>
                                        </p:attrNameLst>
                                      </p:cBhvr>
                                      <p:to>
                                        <p:strVal val="visible"/>
                                      </p:to>
                                    </p:set>
                                    <p:animEffect transition="in" filter="wipe(up)">
                                      <p:cBhvr>
                                        <p:cTn id="7" dur="500"/>
                                        <p:tgtEl>
                                          <p:spTgt spid="18"/>
                                        </p:tgtEl>
                                      </p:cBhvr>
                                    </p:animEffect>
                                  </p:childTnLst>
                                </p:cTn>
                              </p:par>
                              <p:par>
                                <p:cTn id="8" presetID="22" presetClass="entr" presetSubtype="1" fill="hold" nodeType="withEffect">
                                  <p:stCondLst>
                                    <p:cond delay="500"/>
                                  </p:stCondLst>
                                  <p:childTnLst>
                                    <p:set>
                                      <p:cBhvr>
                                        <p:cTn id="9" dur="1" fill="hold">
                                          <p:stCondLst>
                                            <p:cond delay="0"/>
                                          </p:stCondLst>
                                        </p:cTn>
                                        <p:tgtEl>
                                          <p:spTgt spid="27"/>
                                        </p:tgtEl>
                                        <p:attrNameLst>
                                          <p:attrName>style.visibility</p:attrName>
                                        </p:attrNameLst>
                                      </p:cBhvr>
                                      <p:to>
                                        <p:strVal val="visible"/>
                                      </p:to>
                                    </p:set>
                                    <p:animEffect transition="in" filter="wipe(up)">
                                      <p:cBhvr>
                                        <p:cTn id="10" dur="500"/>
                                        <p:tgtEl>
                                          <p:spTgt spid="27"/>
                                        </p:tgtEl>
                                      </p:cBhvr>
                                    </p:animEffect>
                                  </p:childTnLst>
                                </p:cTn>
                              </p:par>
                              <p:par>
                                <p:cTn id="11" presetID="22" presetClass="entr" presetSubtype="1" fill="hold" nodeType="withEffect">
                                  <p:stCondLst>
                                    <p:cond delay="750"/>
                                  </p:stCondLst>
                                  <p:childTnLst>
                                    <p:set>
                                      <p:cBhvr>
                                        <p:cTn id="12" dur="1" fill="hold">
                                          <p:stCondLst>
                                            <p:cond delay="0"/>
                                          </p:stCondLst>
                                        </p:cTn>
                                        <p:tgtEl>
                                          <p:spTgt spid="19"/>
                                        </p:tgtEl>
                                        <p:attrNameLst>
                                          <p:attrName>style.visibility</p:attrName>
                                        </p:attrNameLst>
                                      </p:cBhvr>
                                      <p:to>
                                        <p:strVal val="visible"/>
                                      </p:to>
                                    </p:set>
                                    <p:animEffect transition="in" filter="wipe(up)">
                                      <p:cBhvr>
                                        <p:cTn id="13"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组合 15"/>
          <p:cNvGrpSpPr/>
          <p:nvPr/>
        </p:nvGrpSpPr>
        <p:grpSpPr>
          <a:xfrm>
            <a:off x="13335" y="461645"/>
            <a:ext cx="3139440" cy="384810"/>
            <a:chOff x="21" y="968"/>
            <a:chExt cx="4944" cy="606"/>
          </a:xfrm>
        </p:grpSpPr>
        <p:grpSp>
          <p:nvGrpSpPr>
            <p:cNvPr id="41" name="组合 40"/>
            <p:cNvGrpSpPr/>
            <p:nvPr/>
          </p:nvGrpSpPr>
          <p:grpSpPr>
            <a:xfrm>
              <a:off x="21" y="1033"/>
              <a:ext cx="1091" cy="415"/>
              <a:chOff x="3588469" y="123478"/>
              <a:chExt cx="1964109" cy="892522"/>
            </a:xfrm>
          </p:grpSpPr>
          <p:cxnSp>
            <p:nvCxnSpPr>
              <p:cNvPr id="42" name="直接连接符 41"/>
              <p:cNvCxnSpPr/>
              <p:nvPr/>
            </p:nvCxnSpPr>
            <p:spPr>
              <a:xfrm>
                <a:off x="3588469" y="123478"/>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69" name="直接连接符 68"/>
              <p:cNvCxnSpPr/>
              <p:nvPr/>
            </p:nvCxnSpPr>
            <p:spPr>
              <a:xfrm>
                <a:off x="3594100" y="254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0" name="直接连接符 69"/>
              <p:cNvCxnSpPr/>
              <p:nvPr/>
            </p:nvCxnSpPr>
            <p:spPr>
              <a:xfrm>
                <a:off x="3594100" y="381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1" name="直接连接符 70"/>
              <p:cNvCxnSpPr/>
              <p:nvPr/>
            </p:nvCxnSpPr>
            <p:spPr>
              <a:xfrm>
                <a:off x="3594100" y="508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2" name="直接连接符 71"/>
              <p:cNvCxnSpPr/>
              <p:nvPr/>
            </p:nvCxnSpPr>
            <p:spPr>
              <a:xfrm>
                <a:off x="3594100" y="635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3" name="直接连接符 72"/>
              <p:cNvCxnSpPr/>
              <p:nvPr/>
            </p:nvCxnSpPr>
            <p:spPr>
              <a:xfrm>
                <a:off x="3594100" y="762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4" name="直接连接符 73"/>
              <p:cNvCxnSpPr/>
              <p:nvPr/>
            </p:nvCxnSpPr>
            <p:spPr>
              <a:xfrm>
                <a:off x="3594100" y="889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5" name="直接连接符 74"/>
              <p:cNvCxnSpPr/>
              <p:nvPr/>
            </p:nvCxnSpPr>
            <p:spPr>
              <a:xfrm>
                <a:off x="3594100" y="1016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sp>
          <p:nvSpPr>
            <p:cNvPr id="20" name="矩形 19"/>
            <p:cNvSpPr/>
            <p:nvPr/>
          </p:nvSpPr>
          <p:spPr>
            <a:xfrm>
              <a:off x="1109" y="968"/>
              <a:ext cx="3856" cy="606"/>
            </a:xfrm>
            <a:prstGeom prst="rect">
              <a:avLst/>
            </a:prstGeom>
          </p:spPr>
          <p:txBody>
            <a:bodyPr wrap="square">
              <a:spAutoFit/>
            </a:bodyPr>
            <a:lstStyle/>
            <a:p>
              <a:pPr algn="l"/>
              <a:r>
                <a:rPr lang="zh-CN" altLang="en-US" b="1" dirty="0">
                  <a:solidFill>
                    <a:schemeClr val="bg2">
                      <a:lumMod val="25000"/>
                    </a:schemeClr>
                  </a:solidFill>
                  <a:latin typeface="微软雅黑" panose="020B0503020204020204" pitchFamily="34" charset="-122"/>
                  <a:ea typeface="微软雅黑" panose="020B0503020204020204" pitchFamily="34" charset="-122"/>
                </a:rPr>
                <a:t>业务品种</a:t>
              </a:r>
              <a:endParaRPr lang="zh-CN" altLang="en-US" b="1" dirty="0">
                <a:solidFill>
                  <a:schemeClr val="bg2">
                    <a:lumMod val="25000"/>
                  </a:schemeClr>
                </a:solidFill>
                <a:latin typeface="微软雅黑" panose="020B0503020204020204" pitchFamily="34" charset="-122"/>
                <a:ea typeface="微软雅黑" panose="020B0503020204020204" pitchFamily="34" charset="-122"/>
              </a:endParaRPr>
            </a:p>
          </p:txBody>
        </p:sp>
      </p:grpSp>
      <p:grpSp>
        <p:nvGrpSpPr>
          <p:cNvPr id="31749" name="Group 13"/>
          <p:cNvGrpSpPr/>
          <p:nvPr/>
        </p:nvGrpSpPr>
        <p:grpSpPr>
          <a:xfrm>
            <a:off x="935355" y="1064895"/>
            <a:ext cx="7475855" cy="3276600"/>
            <a:chOff x="2308" y="257312"/>
            <a:chExt cx="7381996" cy="3788551"/>
          </a:xfrm>
        </p:grpSpPr>
        <p:sp>
          <p:nvSpPr>
            <p:cNvPr id="31750" name="Rectangle 14"/>
            <p:cNvSpPr/>
            <p:nvPr/>
          </p:nvSpPr>
          <p:spPr>
            <a:xfrm>
              <a:off x="2308" y="257312"/>
              <a:ext cx="2250608" cy="547200"/>
            </a:xfrm>
            <a:prstGeom prst="rect">
              <a:avLst/>
            </a:prstGeom>
            <a:ln>
              <a:headEnd type="none" w="med" len="med"/>
              <a:tailEnd type="none" w="med" len="med"/>
            </a:ln>
          </p:spPr>
          <p:style>
            <a:lnRef idx="1">
              <a:schemeClr val="accent3"/>
            </a:lnRef>
            <a:fillRef idx="2">
              <a:schemeClr val="accent3"/>
            </a:fillRef>
            <a:effectRef idx="1">
              <a:schemeClr val="accent3"/>
            </a:effectRef>
            <a:fontRef idx="minor">
              <a:schemeClr val="dk1"/>
            </a:fontRef>
          </p:style>
          <p:txBody>
            <a:bodyPr anchor="t"/>
            <a:lstStyle/>
            <a:p>
              <a:pPr lvl="0" indent="0" eaLnBrk="0" hangingPunct="0"/>
              <a:endParaRPr lang="zh-CN" altLang="en-US" b="1" dirty="0">
                <a:latin typeface="微软雅黑 Light" panose="020B0502040204020203" pitchFamily="34" charset="-122"/>
                <a:ea typeface="微软雅黑 Light" panose="020B0502040204020203" pitchFamily="34" charset="-122"/>
                <a:sym typeface="Calibri" panose="020F0502020204030204" charset="0"/>
              </a:endParaRPr>
            </a:p>
          </p:txBody>
        </p:sp>
        <p:sp>
          <p:nvSpPr>
            <p:cNvPr id="31751" name="Rectangle 15"/>
            <p:cNvSpPr/>
            <p:nvPr/>
          </p:nvSpPr>
          <p:spPr>
            <a:xfrm>
              <a:off x="2308" y="257312"/>
              <a:ext cx="2250608" cy="547200"/>
            </a:xfrm>
            <a:prstGeom prst="rect">
              <a:avLst/>
            </a:prstGeom>
          </p:spPr>
          <p:style>
            <a:lnRef idx="1">
              <a:schemeClr val="accent3"/>
            </a:lnRef>
            <a:fillRef idx="2">
              <a:schemeClr val="accent3"/>
            </a:fillRef>
            <a:effectRef idx="1">
              <a:schemeClr val="accent3"/>
            </a:effectRef>
            <a:fontRef idx="minor">
              <a:schemeClr val="dk1"/>
            </a:fontRef>
          </p:style>
          <p:txBody>
            <a:bodyPr lIns="135128" tIns="77216" rIns="135128" bIns="77216" anchor="ctr"/>
            <a:lstStyle/>
            <a:p>
              <a:pPr lvl="0" algn="ctr" eaLnBrk="0" hangingPunct="0">
                <a:lnSpc>
                  <a:spcPct val="90000"/>
                </a:lnSpc>
                <a:spcAft>
                  <a:spcPct val="35000"/>
                </a:spcAft>
              </a:pPr>
              <a:r>
                <a:rPr lang="zh-CN" altLang="en-US" sz="2000" b="1" dirty="0">
                  <a:solidFill>
                    <a:schemeClr val="tx1"/>
                  </a:solidFill>
                  <a:latin typeface="微软雅黑 Light" panose="020B0502040204020203" pitchFamily="34" charset="-122"/>
                  <a:ea typeface="微软雅黑 Light" panose="020B0502040204020203" pitchFamily="34" charset="-122"/>
                  <a:sym typeface="微软雅黑" panose="020B0503020204020204" pitchFamily="34" charset="-122"/>
                </a:rPr>
                <a:t>按票据介质分类</a:t>
              </a:r>
              <a:endParaRPr lang="zh-CN" altLang="en-US" sz="2000" b="1" dirty="0">
                <a:solidFill>
                  <a:schemeClr val="tx1"/>
                </a:solidFill>
                <a:latin typeface="微软雅黑 Light" panose="020B0502040204020203" pitchFamily="34" charset="-122"/>
                <a:ea typeface="微软雅黑 Light" panose="020B0502040204020203" pitchFamily="34" charset="-122"/>
                <a:sym typeface="微软雅黑" panose="020B0503020204020204" pitchFamily="34" charset="-122"/>
              </a:endParaRPr>
            </a:p>
          </p:txBody>
        </p:sp>
        <p:sp>
          <p:nvSpPr>
            <p:cNvPr id="31752" name="Rectangle 16"/>
            <p:cNvSpPr/>
            <p:nvPr/>
          </p:nvSpPr>
          <p:spPr>
            <a:xfrm>
              <a:off x="2308" y="804512"/>
              <a:ext cx="2250608" cy="3241351"/>
            </a:xfrm>
            <a:prstGeom prst="rect">
              <a:avLst/>
            </a:prstGeom>
            <a:ln>
              <a:headEnd type="none" w="med" len="med"/>
              <a:tailEnd type="none" w="med" len="med"/>
            </a:ln>
          </p:spPr>
          <p:style>
            <a:lnRef idx="1">
              <a:schemeClr val="accent3"/>
            </a:lnRef>
            <a:fillRef idx="2">
              <a:schemeClr val="accent3"/>
            </a:fillRef>
            <a:effectRef idx="1">
              <a:schemeClr val="accent3"/>
            </a:effectRef>
            <a:fontRef idx="minor">
              <a:schemeClr val="dk1"/>
            </a:fontRef>
          </p:style>
          <p:txBody>
            <a:bodyPr anchor="t"/>
            <a:lstStyle/>
            <a:p>
              <a:pPr lvl="0" indent="0" eaLnBrk="0" hangingPunct="0"/>
              <a:endParaRPr lang="zh-CN" altLang="en-US" b="1" dirty="0">
                <a:latin typeface="微软雅黑 Light" panose="020B0502040204020203" pitchFamily="34" charset="-122"/>
                <a:ea typeface="微软雅黑 Light" panose="020B0502040204020203" pitchFamily="34" charset="-122"/>
                <a:sym typeface="Calibri" panose="020F0502020204030204" charset="0"/>
              </a:endParaRPr>
            </a:p>
          </p:txBody>
        </p:sp>
        <p:sp>
          <p:nvSpPr>
            <p:cNvPr id="31753" name="Rectangle 17"/>
            <p:cNvSpPr/>
            <p:nvPr/>
          </p:nvSpPr>
          <p:spPr>
            <a:xfrm>
              <a:off x="2308" y="804512"/>
              <a:ext cx="2250608" cy="3241351"/>
            </a:xfrm>
            <a:prstGeom prst="rect">
              <a:avLst/>
            </a:prstGeom>
          </p:spPr>
          <p:style>
            <a:lnRef idx="1">
              <a:schemeClr val="accent3"/>
            </a:lnRef>
            <a:fillRef idx="2">
              <a:schemeClr val="accent3"/>
            </a:fillRef>
            <a:effectRef idx="1">
              <a:schemeClr val="accent3"/>
            </a:effectRef>
            <a:fontRef idx="minor">
              <a:schemeClr val="dk1"/>
            </a:fontRef>
          </p:style>
          <p:txBody>
            <a:bodyPr lIns="106680" tIns="106680" rIns="142240" bIns="160020" anchor="t"/>
            <a:lstStyle/>
            <a:p>
              <a:pPr marL="228600" lvl="1" indent="-228600" eaLnBrk="0" hangingPunct="0">
                <a:lnSpc>
                  <a:spcPct val="90000"/>
                </a:lnSpc>
                <a:spcAft>
                  <a:spcPct val="15000"/>
                </a:spcAft>
                <a:buChar char="•"/>
              </a:pPr>
              <a:endParaRPr lang="en-US" altLang="zh-CN" sz="2000" b="1" dirty="0">
                <a:solidFill>
                  <a:srgbClr val="000000"/>
                </a:solidFill>
                <a:latin typeface="微软雅黑 Light" panose="020B0502040204020203" pitchFamily="34" charset="-122"/>
                <a:ea typeface="微软雅黑 Light" panose="020B0502040204020203" pitchFamily="34" charset="-122"/>
                <a:sym typeface="微软雅黑" panose="020B0503020204020204" pitchFamily="34" charset="-122"/>
              </a:endParaRPr>
            </a:p>
            <a:p>
              <a:pPr marL="228600" lvl="1" indent="-228600" eaLnBrk="0" hangingPunct="0">
                <a:lnSpc>
                  <a:spcPct val="90000"/>
                </a:lnSpc>
                <a:spcAft>
                  <a:spcPct val="15000"/>
                </a:spcAft>
                <a:buChar char="•"/>
              </a:pPr>
              <a:r>
                <a:rPr lang="zh-CN" altLang="en-US" sz="2000" b="1" dirty="0">
                  <a:solidFill>
                    <a:srgbClr val="000000"/>
                  </a:solidFill>
                  <a:latin typeface="微软雅黑 Light" panose="020B0502040204020203" pitchFamily="34" charset="-122"/>
                  <a:ea typeface="微软雅黑 Light" panose="020B0502040204020203" pitchFamily="34" charset="-122"/>
                  <a:sym typeface="微软雅黑" panose="020B0503020204020204" pitchFamily="34" charset="-122"/>
                </a:rPr>
                <a:t>纸质商业汇票</a:t>
              </a:r>
              <a:endParaRPr lang="zh-CN" altLang="en-US" sz="2000" b="1" dirty="0">
                <a:solidFill>
                  <a:srgbClr val="000000"/>
                </a:solidFill>
                <a:latin typeface="微软雅黑 Light" panose="020B0502040204020203" pitchFamily="34" charset="-122"/>
                <a:ea typeface="微软雅黑 Light" panose="020B0502040204020203" pitchFamily="34" charset="-122"/>
                <a:sym typeface="微软雅黑" panose="020B0503020204020204" pitchFamily="34" charset="-122"/>
              </a:endParaRPr>
            </a:p>
            <a:p>
              <a:pPr marL="228600" lvl="1" indent="-228600" eaLnBrk="0" hangingPunct="0">
                <a:lnSpc>
                  <a:spcPct val="90000"/>
                </a:lnSpc>
                <a:spcAft>
                  <a:spcPct val="15000"/>
                </a:spcAft>
                <a:buChar char="•"/>
              </a:pPr>
              <a:endParaRPr lang="zh-CN" altLang="en-US" sz="2000" b="1" dirty="0">
                <a:solidFill>
                  <a:srgbClr val="000000"/>
                </a:solidFill>
                <a:latin typeface="微软雅黑 Light" panose="020B0502040204020203" pitchFamily="34" charset="-122"/>
                <a:ea typeface="微软雅黑 Light" panose="020B0502040204020203" pitchFamily="34" charset="-122"/>
                <a:sym typeface="微软雅黑" panose="020B0503020204020204" pitchFamily="34" charset="-122"/>
              </a:endParaRPr>
            </a:p>
            <a:p>
              <a:pPr marL="228600" lvl="1" indent="-228600" eaLnBrk="0" hangingPunct="0">
                <a:lnSpc>
                  <a:spcPct val="90000"/>
                </a:lnSpc>
                <a:spcAft>
                  <a:spcPct val="15000"/>
                </a:spcAft>
                <a:buChar char="•"/>
              </a:pPr>
              <a:r>
                <a:rPr lang="zh-CN" altLang="en-US" sz="2000" b="1" dirty="0">
                  <a:solidFill>
                    <a:srgbClr val="FF0000"/>
                  </a:solidFill>
                  <a:latin typeface="微软雅黑 Light" panose="020B0502040204020203" pitchFamily="34" charset="-122"/>
                  <a:ea typeface="微软雅黑 Light" panose="020B0502040204020203" pitchFamily="34" charset="-122"/>
                  <a:sym typeface="微软雅黑" panose="020B0503020204020204" pitchFamily="34" charset="-122"/>
                </a:rPr>
                <a:t>电子商业汇票</a:t>
              </a:r>
              <a:endParaRPr lang="zh-CN" altLang="en-US" sz="2000" b="1" dirty="0">
                <a:solidFill>
                  <a:srgbClr val="FF0000"/>
                </a:solidFill>
                <a:latin typeface="微软雅黑 Light" panose="020B0502040204020203" pitchFamily="34" charset="-122"/>
                <a:ea typeface="微软雅黑 Light" panose="020B0502040204020203" pitchFamily="34" charset="-122"/>
                <a:sym typeface="微软雅黑" panose="020B0503020204020204" pitchFamily="34" charset="-122"/>
              </a:endParaRPr>
            </a:p>
            <a:p>
              <a:pPr marL="228600" lvl="1" indent="-228600" eaLnBrk="0" hangingPunct="0">
                <a:lnSpc>
                  <a:spcPct val="90000"/>
                </a:lnSpc>
                <a:spcAft>
                  <a:spcPct val="15000"/>
                </a:spcAft>
                <a:buChar char="•"/>
              </a:pPr>
              <a:endParaRPr lang="en-US" altLang="zh-CN" sz="2000" dirty="0">
                <a:solidFill>
                  <a:srgbClr val="FF0000"/>
                </a:solidFill>
                <a:latin typeface="微软雅黑 Light" panose="020B0502040204020203" pitchFamily="34" charset="-122"/>
                <a:ea typeface="微软雅黑 Light" panose="020B0502040204020203" pitchFamily="34" charset="-122"/>
                <a:sym typeface="Calibri" panose="020F0502020204030204" charset="0"/>
              </a:endParaRPr>
            </a:p>
            <a:p>
              <a:pPr marL="228600" lvl="1" indent="-228600" eaLnBrk="0" hangingPunct="0">
                <a:lnSpc>
                  <a:spcPct val="90000"/>
                </a:lnSpc>
                <a:spcAft>
                  <a:spcPct val="15000"/>
                </a:spcAft>
                <a:buChar char="•"/>
              </a:pPr>
              <a:r>
                <a:rPr lang="en-US" altLang="zh-CN" sz="2000" dirty="0">
                  <a:solidFill>
                    <a:srgbClr val="FF0000"/>
                  </a:solidFill>
                  <a:latin typeface="微软雅黑 Light" panose="020B0502040204020203" pitchFamily="34" charset="-122"/>
                  <a:ea typeface="微软雅黑 Light" panose="020B0502040204020203" pitchFamily="34" charset="-122"/>
                  <a:sym typeface="Calibri" panose="020F0502020204030204" charset="0"/>
                </a:rPr>
                <a:t>……</a:t>
              </a:r>
              <a:endParaRPr lang="en-US" altLang="zh-CN" sz="2000" dirty="0">
                <a:solidFill>
                  <a:srgbClr val="FF0000"/>
                </a:solidFill>
                <a:latin typeface="微软雅黑 Light" panose="020B0502040204020203" pitchFamily="34" charset="-122"/>
                <a:ea typeface="微软雅黑 Light" panose="020B0502040204020203" pitchFamily="34" charset="-122"/>
                <a:sym typeface="Calibri" panose="020F0502020204030204" charset="0"/>
              </a:endParaRPr>
            </a:p>
          </p:txBody>
        </p:sp>
        <p:sp>
          <p:nvSpPr>
            <p:cNvPr id="31754" name="Rectangle 18"/>
            <p:cNvSpPr/>
            <p:nvPr/>
          </p:nvSpPr>
          <p:spPr>
            <a:xfrm>
              <a:off x="2568002" y="257312"/>
              <a:ext cx="2250608" cy="547200"/>
            </a:xfrm>
            <a:prstGeom prst="rect">
              <a:avLst/>
            </a:prstGeom>
            <a:ln>
              <a:headEnd type="none" w="med" len="med"/>
              <a:tailEnd type="none" w="med" len="med"/>
            </a:ln>
          </p:spPr>
          <p:style>
            <a:lnRef idx="1">
              <a:schemeClr val="accent3"/>
            </a:lnRef>
            <a:fillRef idx="2">
              <a:schemeClr val="accent3"/>
            </a:fillRef>
            <a:effectRef idx="1">
              <a:schemeClr val="accent3"/>
            </a:effectRef>
            <a:fontRef idx="minor">
              <a:schemeClr val="dk1"/>
            </a:fontRef>
          </p:style>
          <p:txBody>
            <a:bodyPr anchor="t"/>
            <a:lstStyle/>
            <a:p>
              <a:pPr lvl="0" indent="0" eaLnBrk="0" hangingPunct="0"/>
              <a:endParaRPr lang="zh-CN" altLang="en-US" b="1" dirty="0">
                <a:latin typeface="微软雅黑 Light" panose="020B0502040204020203" pitchFamily="34" charset="-122"/>
                <a:ea typeface="微软雅黑 Light" panose="020B0502040204020203" pitchFamily="34" charset="-122"/>
                <a:sym typeface="Calibri" panose="020F0502020204030204" charset="0"/>
              </a:endParaRPr>
            </a:p>
          </p:txBody>
        </p:sp>
        <p:sp>
          <p:nvSpPr>
            <p:cNvPr id="31755" name="Rectangle 19"/>
            <p:cNvSpPr/>
            <p:nvPr/>
          </p:nvSpPr>
          <p:spPr>
            <a:xfrm>
              <a:off x="2568002" y="257312"/>
              <a:ext cx="2250608" cy="547200"/>
            </a:xfrm>
            <a:prstGeom prst="rect">
              <a:avLst/>
            </a:prstGeom>
          </p:spPr>
          <p:style>
            <a:lnRef idx="1">
              <a:schemeClr val="accent3"/>
            </a:lnRef>
            <a:fillRef idx="2">
              <a:schemeClr val="accent3"/>
            </a:fillRef>
            <a:effectRef idx="1">
              <a:schemeClr val="accent3"/>
            </a:effectRef>
            <a:fontRef idx="minor">
              <a:schemeClr val="dk1"/>
            </a:fontRef>
          </p:style>
          <p:txBody>
            <a:bodyPr lIns="135128" tIns="77216" rIns="135128" bIns="77216" anchor="ctr"/>
            <a:lstStyle/>
            <a:p>
              <a:pPr lvl="0" indent="0" algn="ctr" eaLnBrk="0" hangingPunct="0">
                <a:lnSpc>
                  <a:spcPct val="90000"/>
                </a:lnSpc>
                <a:spcAft>
                  <a:spcPct val="35000"/>
                </a:spcAft>
              </a:pPr>
              <a:r>
                <a:rPr lang="zh-CN" altLang="en-US" sz="2000" b="1" dirty="0">
                  <a:solidFill>
                    <a:schemeClr val="tx1"/>
                  </a:solidFill>
                  <a:latin typeface="微软雅黑 Light" panose="020B0502040204020203" pitchFamily="34" charset="-122"/>
                  <a:ea typeface="微软雅黑 Light" panose="020B0502040204020203" pitchFamily="34" charset="-122"/>
                  <a:sym typeface="微软雅黑" panose="020B0503020204020204" pitchFamily="34" charset="-122"/>
                </a:rPr>
                <a:t>按票据类别分类</a:t>
              </a:r>
              <a:endParaRPr lang="zh-CN" altLang="en-US" sz="2000" b="1" dirty="0">
                <a:solidFill>
                  <a:schemeClr val="tx1"/>
                </a:solidFill>
                <a:latin typeface="微软雅黑 Light" panose="020B0502040204020203" pitchFamily="34" charset="-122"/>
                <a:ea typeface="微软雅黑 Light" panose="020B0502040204020203" pitchFamily="34" charset="-122"/>
                <a:sym typeface="微软雅黑" panose="020B0503020204020204" pitchFamily="34" charset="-122"/>
              </a:endParaRPr>
            </a:p>
          </p:txBody>
        </p:sp>
        <p:sp>
          <p:nvSpPr>
            <p:cNvPr id="31756" name="Rectangle 20"/>
            <p:cNvSpPr/>
            <p:nvPr/>
          </p:nvSpPr>
          <p:spPr>
            <a:xfrm>
              <a:off x="2568002" y="804512"/>
              <a:ext cx="2250608" cy="3241351"/>
            </a:xfrm>
            <a:prstGeom prst="rect">
              <a:avLst/>
            </a:prstGeom>
            <a:ln>
              <a:headEnd type="none" w="med" len="med"/>
              <a:tailEnd type="none" w="med" len="med"/>
            </a:ln>
          </p:spPr>
          <p:style>
            <a:lnRef idx="1">
              <a:schemeClr val="accent3"/>
            </a:lnRef>
            <a:fillRef idx="2">
              <a:schemeClr val="accent3"/>
            </a:fillRef>
            <a:effectRef idx="1">
              <a:schemeClr val="accent3"/>
            </a:effectRef>
            <a:fontRef idx="minor">
              <a:schemeClr val="dk1"/>
            </a:fontRef>
          </p:style>
          <p:txBody>
            <a:bodyPr anchor="t"/>
            <a:lstStyle/>
            <a:p>
              <a:pPr lvl="0" indent="0" eaLnBrk="0" hangingPunct="0"/>
              <a:endParaRPr lang="zh-CN" altLang="en-US" b="1" dirty="0">
                <a:latin typeface="微软雅黑 Light" panose="020B0502040204020203" pitchFamily="34" charset="-122"/>
                <a:ea typeface="微软雅黑 Light" panose="020B0502040204020203" pitchFamily="34" charset="-122"/>
                <a:sym typeface="Calibri" panose="020F0502020204030204" charset="0"/>
              </a:endParaRPr>
            </a:p>
          </p:txBody>
        </p:sp>
        <p:sp>
          <p:nvSpPr>
            <p:cNvPr id="31757" name="Rectangle 21"/>
            <p:cNvSpPr/>
            <p:nvPr/>
          </p:nvSpPr>
          <p:spPr>
            <a:xfrm>
              <a:off x="2568002" y="804512"/>
              <a:ext cx="2250608" cy="3241351"/>
            </a:xfrm>
            <a:prstGeom prst="rect">
              <a:avLst/>
            </a:prstGeom>
          </p:spPr>
          <p:style>
            <a:lnRef idx="1">
              <a:schemeClr val="accent3"/>
            </a:lnRef>
            <a:fillRef idx="2">
              <a:schemeClr val="accent3"/>
            </a:fillRef>
            <a:effectRef idx="1">
              <a:schemeClr val="accent3"/>
            </a:effectRef>
            <a:fontRef idx="minor">
              <a:schemeClr val="dk1"/>
            </a:fontRef>
          </p:style>
          <p:txBody>
            <a:bodyPr lIns="101346" tIns="101346" rIns="135128" bIns="152019" anchor="t"/>
            <a:lstStyle/>
            <a:p>
              <a:pPr marL="171450" lvl="1" indent="-171450" eaLnBrk="0" hangingPunct="0">
                <a:lnSpc>
                  <a:spcPct val="90000"/>
                </a:lnSpc>
                <a:spcAft>
                  <a:spcPct val="15000"/>
                </a:spcAft>
                <a:buChar char="•"/>
              </a:pPr>
              <a:endParaRPr lang="en-US" altLang="zh-CN" sz="2000" b="1" dirty="0">
                <a:solidFill>
                  <a:srgbClr val="000000"/>
                </a:solidFill>
                <a:latin typeface="微软雅黑 Light" panose="020B0502040204020203" pitchFamily="34" charset="-122"/>
                <a:ea typeface="微软雅黑 Light" panose="020B0502040204020203" pitchFamily="34" charset="-122"/>
                <a:sym typeface="微软雅黑" panose="020B0503020204020204" pitchFamily="34" charset="-122"/>
              </a:endParaRPr>
            </a:p>
            <a:p>
              <a:pPr marL="171450" lvl="1" indent="-171450" eaLnBrk="0" hangingPunct="0">
                <a:lnSpc>
                  <a:spcPct val="90000"/>
                </a:lnSpc>
                <a:spcAft>
                  <a:spcPct val="15000"/>
                </a:spcAft>
                <a:buChar char="•"/>
              </a:pPr>
              <a:r>
                <a:rPr lang="zh-CN" altLang="en-US" sz="2000" b="1" dirty="0">
                  <a:solidFill>
                    <a:srgbClr val="000000"/>
                  </a:solidFill>
                  <a:latin typeface="微软雅黑 Light" panose="020B0502040204020203" pitchFamily="34" charset="-122"/>
                  <a:ea typeface="微软雅黑 Light" panose="020B0502040204020203" pitchFamily="34" charset="-122"/>
                  <a:sym typeface="微软雅黑" panose="020B0503020204020204" pitchFamily="34" charset="-122"/>
                </a:rPr>
                <a:t>银行承兑汇票</a:t>
              </a:r>
              <a:endParaRPr lang="en-US" altLang="zh-CN" sz="2000" b="1" dirty="0">
                <a:solidFill>
                  <a:srgbClr val="000000"/>
                </a:solidFill>
                <a:latin typeface="微软雅黑 Light" panose="020B0502040204020203" pitchFamily="34" charset="-122"/>
                <a:ea typeface="微软雅黑 Light" panose="020B0502040204020203" pitchFamily="34" charset="-122"/>
                <a:sym typeface="微软雅黑" panose="020B0503020204020204" pitchFamily="34" charset="-122"/>
              </a:endParaRPr>
            </a:p>
            <a:p>
              <a:pPr marL="171450" lvl="1" indent="-171450" eaLnBrk="0" hangingPunct="0">
                <a:lnSpc>
                  <a:spcPct val="90000"/>
                </a:lnSpc>
                <a:spcAft>
                  <a:spcPct val="15000"/>
                </a:spcAft>
                <a:buChar char="•"/>
              </a:pPr>
              <a:endParaRPr lang="en-US" altLang="zh-CN" sz="2000" b="1" dirty="0">
                <a:solidFill>
                  <a:srgbClr val="000000"/>
                </a:solidFill>
                <a:latin typeface="微软雅黑 Light" panose="020B0502040204020203" pitchFamily="34" charset="-122"/>
                <a:ea typeface="微软雅黑 Light" panose="020B0502040204020203" pitchFamily="34" charset="-122"/>
                <a:sym typeface="微软雅黑" panose="020B0503020204020204" pitchFamily="34" charset="-122"/>
              </a:endParaRPr>
            </a:p>
            <a:p>
              <a:pPr marL="171450" lvl="1" indent="-171450" eaLnBrk="0" hangingPunct="0">
                <a:lnSpc>
                  <a:spcPct val="90000"/>
                </a:lnSpc>
                <a:spcAft>
                  <a:spcPct val="15000"/>
                </a:spcAft>
                <a:buChar char="•"/>
              </a:pPr>
              <a:r>
                <a:rPr lang="zh-CN" altLang="en-US" sz="2000" b="1" dirty="0">
                  <a:solidFill>
                    <a:srgbClr val="000000"/>
                  </a:solidFill>
                  <a:latin typeface="微软雅黑 Light" panose="020B0502040204020203" pitchFamily="34" charset="-122"/>
                  <a:ea typeface="微软雅黑 Light" panose="020B0502040204020203" pitchFamily="34" charset="-122"/>
                  <a:sym typeface="微软雅黑" panose="020B0503020204020204" pitchFamily="34" charset="-122"/>
                </a:rPr>
                <a:t>商业承兑汇票</a:t>
              </a:r>
              <a:endParaRPr lang="zh-CN" altLang="en-US" sz="2000" b="1" dirty="0">
                <a:solidFill>
                  <a:srgbClr val="000000"/>
                </a:solidFill>
                <a:latin typeface="微软雅黑 Light" panose="020B0502040204020203" pitchFamily="34" charset="-122"/>
                <a:ea typeface="微软雅黑 Light" panose="020B0502040204020203" pitchFamily="34" charset="-122"/>
                <a:sym typeface="微软雅黑" panose="020B0503020204020204" pitchFamily="34" charset="-122"/>
              </a:endParaRPr>
            </a:p>
            <a:p>
              <a:pPr marL="171450" lvl="1" indent="-171450" eaLnBrk="0" hangingPunct="0">
                <a:lnSpc>
                  <a:spcPct val="90000"/>
                </a:lnSpc>
                <a:spcAft>
                  <a:spcPct val="15000"/>
                </a:spcAft>
                <a:buChar char="•"/>
              </a:pPr>
              <a:endParaRPr lang="zh-CN" altLang="en-US" sz="2000" b="1" dirty="0">
                <a:solidFill>
                  <a:srgbClr val="000000"/>
                </a:solidFill>
                <a:latin typeface="微软雅黑 Light" panose="020B0502040204020203" pitchFamily="34" charset="-122"/>
                <a:ea typeface="微软雅黑 Light" panose="020B0502040204020203" pitchFamily="34" charset="-122"/>
                <a:sym typeface="微软雅黑" panose="020B0503020204020204" pitchFamily="34" charset="-122"/>
              </a:endParaRPr>
            </a:p>
            <a:p>
              <a:pPr marL="171450" lvl="1" indent="-171450" eaLnBrk="0" hangingPunct="0">
                <a:lnSpc>
                  <a:spcPct val="90000"/>
                </a:lnSpc>
                <a:spcAft>
                  <a:spcPct val="15000"/>
                </a:spcAft>
                <a:buChar char="•"/>
              </a:pPr>
              <a:r>
                <a:rPr lang="en-US" altLang="zh-CN" sz="2000" b="1" dirty="0">
                  <a:solidFill>
                    <a:srgbClr val="FF0000"/>
                  </a:solidFill>
                  <a:latin typeface="微软雅黑 Light" panose="020B0502040204020203" pitchFamily="34" charset="-122"/>
                  <a:ea typeface="微软雅黑 Light" panose="020B0502040204020203" pitchFamily="34" charset="-122"/>
                  <a:sym typeface="微软雅黑" panose="020B0503020204020204" pitchFamily="34" charset="-122"/>
                </a:rPr>
                <a:t>……</a:t>
              </a:r>
              <a:endParaRPr lang="en-US" altLang="zh-CN" sz="2000" b="1" dirty="0">
                <a:solidFill>
                  <a:srgbClr val="FF0000"/>
                </a:solidFill>
                <a:latin typeface="微软雅黑 Light" panose="020B0502040204020203" pitchFamily="34" charset="-122"/>
                <a:ea typeface="微软雅黑 Light" panose="020B0502040204020203" pitchFamily="34" charset="-122"/>
                <a:sym typeface="微软雅黑" panose="020B0503020204020204" pitchFamily="34" charset="-122"/>
              </a:endParaRPr>
            </a:p>
            <a:p>
              <a:pPr marL="171450" lvl="1" indent="-171450" eaLnBrk="0" hangingPunct="0">
                <a:lnSpc>
                  <a:spcPct val="90000"/>
                </a:lnSpc>
                <a:spcAft>
                  <a:spcPct val="15000"/>
                </a:spcAft>
                <a:buChar char="•"/>
              </a:pPr>
              <a:endParaRPr lang="en-US" altLang="zh-CN" sz="2000" b="1" dirty="0">
                <a:solidFill>
                  <a:srgbClr val="000000"/>
                </a:solidFill>
                <a:latin typeface="微软雅黑 Light" panose="020B0502040204020203" pitchFamily="34" charset="-122"/>
                <a:ea typeface="微软雅黑 Light" panose="020B0502040204020203" pitchFamily="34" charset="-122"/>
                <a:sym typeface="微软雅黑" panose="020B0503020204020204" pitchFamily="34" charset="-122"/>
              </a:endParaRPr>
            </a:p>
            <a:p>
              <a:pPr marL="171450" lvl="1" indent="-171450" eaLnBrk="0" hangingPunct="0">
                <a:lnSpc>
                  <a:spcPct val="90000"/>
                </a:lnSpc>
                <a:spcAft>
                  <a:spcPct val="15000"/>
                </a:spcAft>
              </a:pPr>
              <a:endParaRPr lang="zh-CN" altLang="en-US" sz="2000" b="1" dirty="0">
                <a:solidFill>
                  <a:srgbClr val="000000"/>
                </a:solidFill>
                <a:latin typeface="微软雅黑 Light" panose="020B0502040204020203" pitchFamily="34" charset="-122"/>
                <a:ea typeface="微软雅黑 Light" panose="020B0502040204020203" pitchFamily="34" charset="-122"/>
                <a:sym typeface="微软雅黑" panose="020B0503020204020204" pitchFamily="34" charset="-122"/>
              </a:endParaRPr>
            </a:p>
          </p:txBody>
        </p:sp>
        <p:sp>
          <p:nvSpPr>
            <p:cNvPr id="31758" name="Rectangle 22"/>
            <p:cNvSpPr/>
            <p:nvPr/>
          </p:nvSpPr>
          <p:spPr>
            <a:xfrm>
              <a:off x="5133696" y="257312"/>
              <a:ext cx="2250608" cy="547200"/>
            </a:xfrm>
            <a:prstGeom prst="rect">
              <a:avLst/>
            </a:prstGeom>
            <a:ln>
              <a:headEnd type="none" w="med" len="med"/>
              <a:tailEnd type="none" w="med" len="med"/>
            </a:ln>
          </p:spPr>
          <p:style>
            <a:lnRef idx="1">
              <a:schemeClr val="accent3"/>
            </a:lnRef>
            <a:fillRef idx="2">
              <a:schemeClr val="accent3"/>
            </a:fillRef>
            <a:effectRef idx="1">
              <a:schemeClr val="accent3"/>
            </a:effectRef>
            <a:fontRef idx="minor">
              <a:schemeClr val="dk1"/>
            </a:fontRef>
          </p:style>
          <p:txBody>
            <a:bodyPr anchor="t"/>
            <a:lstStyle/>
            <a:p>
              <a:pPr lvl="0" indent="0" eaLnBrk="0" hangingPunct="0"/>
              <a:endParaRPr lang="zh-CN" altLang="en-US" b="1" dirty="0">
                <a:latin typeface="微软雅黑 Light" panose="020B0502040204020203" pitchFamily="34" charset="-122"/>
                <a:ea typeface="微软雅黑 Light" panose="020B0502040204020203" pitchFamily="34" charset="-122"/>
                <a:sym typeface="Calibri" panose="020F0502020204030204" charset="0"/>
              </a:endParaRPr>
            </a:p>
          </p:txBody>
        </p:sp>
        <p:sp>
          <p:nvSpPr>
            <p:cNvPr id="31759" name="Rectangle 23"/>
            <p:cNvSpPr/>
            <p:nvPr/>
          </p:nvSpPr>
          <p:spPr>
            <a:xfrm>
              <a:off x="5133696" y="257312"/>
              <a:ext cx="2250608" cy="547200"/>
            </a:xfrm>
            <a:prstGeom prst="rect">
              <a:avLst/>
            </a:prstGeom>
          </p:spPr>
          <p:style>
            <a:lnRef idx="1">
              <a:schemeClr val="accent3"/>
            </a:lnRef>
            <a:fillRef idx="2">
              <a:schemeClr val="accent3"/>
            </a:fillRef>
            <a:effectRef idx="1">
              <a:schemeClr val="accent3"/>
            </a:effectRef>
            <a:fontRef idx="minor">
              <a:schemeClr val="dk1"/>
            </a:fontRef>
          </p:style>
          <p:txBody>
            <a:bodyPr lIns="135128" tIns="77216" rIns="135128" bIns="77216" anchor="ctr"/>
            <a:lstStyle/>
            <a:p>
              <a:pPr lvl="0" indent="0" algn="ctr" eaLnBrk="0" hangingPunct="0">
                <a:lnSpc>
                  <a:spcPct val="90000"/>
                </a:lnSpc>
                <a:spcAft>
                  <a:spcPct val="35000"/>
                </a:spcAft>
              </a:pPr>
              <a:r>
                <a:rPr lang="zh-CN" altLang="en-US" sz="2000" b="1" dirty="0">
                  <a:solidFill>
                    <a:schemeClr val="tx1"/>
                  </a:solidFill>
                  <a:latin typeface="微软雅黑 Light" panose="020B0502040204020203" pitchFamily="34" charset="-122"/>
                  <a:ea typeface="微软雅黑 Light" panose="020B0502040204020203" pitchFamily="34" charset="-122"/>
                  <a:sym typeface="微软雅黑" panose="020B0503020204020204" pitchFamily="34" charset="-122"/>
                </a:rPr>
                <a:t>按业务类型分类</a:t>
              </a:r>
              <a:endParaRPr lang="zh-CN" altLang="en-US" sz="2000" b="1" dirty="0">
                <a:solidFill>
                  <a:schemeClr val="tx1"/>
                </a:solidFill>
                <a:latin typeface="微软雅黑 Light" panose="020B0502040204020203" pitchFamily="34" charset="-122"/>
                <a:ea typeface="微软雅黑 Light" panose="020B0502040204020203" pitchFamily="34" charset="-122"/>
                <a:sym typeface="微软雅黑" panose="020B0503020204020204" pitchFamily="34" charset="-122"/>
              </a:endParaRPr>
            </a:p>
          </p:txBody>
        </p:sp>
        <p:sp>
          <p:nvSpPr>
            <p:cNvPr id="31760" name="Rectangle 24"/>
            <p:cNvSpPr/>
            <p:nvPr/>
          </p:nvSpPr>
          <p:spPr>
            <a:xfrm>
              <a:off x="5133696" y="804512"/>
              <a:ext cx="2250608" cy="3241351"/>
            </a:xfrm>
            <a:prstGeom prst="rect">
              <a:avLst/>
            </a:prstGeom>
            <a:ln>
              <a:headEnd type="none" w="med" len="med"/>
              <a:tailEnd type="none" w="med" len="med"/>
            </a:ln>
          </p:spPr>
          <p:style>
            <a:lnRef idx="1">
              <a:schemeClr val="accent3"/>
            </a:lnRef>
            <a:fillRef idx="2">
              <a:schemeClr val="accent3"/>
            </a:fillRef>
            <a:effectRef idx="1">
              <a:schemeClr val="accent3"/>
            </a:effectRef>
            <a:fontRef idx="minor">
              <a:schemeClr val="dk1"/>
            </a:fontRef>
          </p:style>
          <p:txBody>
            <a:bodyPr anchor="t"/>
            <a:lstStyle/>
            <a:p>
              <a:pPr lvl="0" indent="0" eaLnBrk="0" hangingPunct="0"/>
              <a:endParaRPr lang="zh-CN" altLang="en-US" b="1" dirty="0">
                <a:latin typeface="微软雅黑 Light" panose="020B0502040204020203" pitchFamily="34" charset="-122"/>
                <a:ea typeface="微软雅黑 Light" panose="020B0502040204020203" pitchFamily="34" charset="-122"/>
                <a:sym typeface="Calibri" panose="020F0502020204030204" charset="0"/>
              </a:endParaRPr>
            </a:p>
          </p:txBody>
        </p:sp>
        <p:sp>
          <p:nvSpPr>
            <p:cNvPr id="31761" name="Rectangle 25"/>
            <p:cNvSpPr/>
            <p:nvPr/>
          </p:nvSpPr>
          <p:spPr>
            <a:xfrm>
              <a:off x="5133696" y="804512"/>
              <a:ext cx="2250608" cy="3241351"/>
            </a:xfrm>
            <a:prstGeom prst="rect">
              <a:avLst/>
            </a:prstGeom>
          </p:spPr>
          <p:style>
            <a:lnRef idx="1">
              <a:schemeClr val="accent3"/>
            </a:lnRef>
            <a:fillRef idx="2">
              <a:schemeClr val="accent3"/>
            </a:fillRef>
            <a:effectRef idx="1">
              <a:schemeClr val="accent3"/>
            </a:effectRef>
            <a:fontRef idx="minor">
              <a:schemeClr val="dk1"/>
            </a:fontRef>
          </p:style>
          <p:txBody>
            <a:bodyPr lIns="101346" tIns="101346" rIns="135128" bIns="152019" anchor="t"/>
            <a:lstStyle/>
            <a:p>
              <a:pPr marL="171450" lvl="1" indent="-171450" eaLnBrk="0" hangingPunct="0">
                <a:lnSpc>
                  <a:spcPct val="90000"/>
                </a:lnSpc>
                <a:spcAft>
                  <a:spcPct val="15000"/>
                </a:spcAft>
                <a:buChar char="•"/>
              </a:pPr>
              <a:endParaRPr lang="en-US" altLang="zh-CN" sz="2000" b="1" dirty="0">
                <a:solidFill>
                  <a:srgbClr val="000000"/>
                </a:solidFill>
                <a:latin typeface="微软雅黑 Light" panose="020B0502040204020203" pitchFamily="34" charset="-122"/>
                <a:ea typeface="微软雅黑 Light" panose="020B0502040204020203" pitchFamily="34" charset="-122"/>
                <a:sym typeface="微软雅黑" panose="020B0503020204020204" pitchFamily="34" charset="-122"/>
              </a:endParaRPr>
            </a:p>
            <a:p>
              <a:pPr marL="171450" lvl="1" indent="-171450" eaLnBrk="0" hangingPunct="0">
                <a:lnSpc>
                  <a:spcPct val="90000"/>
                </a:lnSpc>
                <a:spcAft>
                  <a:spcPct val="15000"/>
                </a:spcAft>
                <a:buChar char="•"/>
              </a:pPr>
              <a:r>
                <a:rPr lang="zh-CN" altLang="en-US" sz="2000" b="1" dirty="0">
                  <a:solidFill>
                    <a:srgbClr val="000000"/>
                  </a:solidFill>
                  <a:latin typeface="微软雅黑 Light" panose="020B0502040204020203" pitchFamily="34" charset="-122"/>
                  <a:ea typeface="微软雅黑 Light" panose="020B0502040204020203" pitchFamily="34" charset="-122"/>
                  <a:sym typeface="微软雅黑" panose="020B0503020204020204" pitchFamily="34" charset="-122"/>
                </a:rPr>
                <a:t>票据转贴现</a:t>
              </a:r>
              <a:endParaRPr lang="en-US" altLang="zh-CN" sz="2000" b="1" dirty="0">
                <a:solidFill>
                  <a:srgbClr val="000000"/>
                </a:solidFill>
                <a:latin typeface="微软雅黑 Light" panose="020B0502040204020203" pitchFamily="34" charset="-122"/>
                <a:ea typeface="微软雅黑 Light" panose="020B0502040204020203" pitchFamily="34" charset="-122"/>
                <a:sym typeface="微软雅黑" panose="020B0503020204020204" pitchFamily="34" charset="-122"/>
              </a:endParaRPr>
            </a:p>
            <a:p>
              <a:pPr marL="171450" lvl="1" indent="-171450" eaLnBrk="0" hangingPunct="0">
                <a:lnSpc>
                  <a:spcPct val="90000"/>
                </a:lnSpc>
                <a:spcAft>
                  <a:spcPct val="15000"/>
                </a:spcAft>
                <a:buChar char="•"/>
              </a:pPr>
              <a:endParaRPr lang="zh-CN" altLang="en-US" sz="2000" b="1" dirty="0">
                <a:solidFill>
                  <a:srgbClr val="000000"/>
                </a:solidFill>
                <a:latin typeface="微软雅黑 Light" panose="020B0502040204020203" pitchFamily="34" charset="-122"/>
                <a:ea typeface="微软雅黑 Light" panose="020B0502040204020203" pitchFamily="34" charset="-122"/>
                <a:sym typeface="微软雅黑" panose="020B0503020204020204" pitchFamily="34" charset="-122"/>
              </a:endParaRPr>
            </a:p>
            <a:p>
              <a:pPr marL="171450" lvl="1" indent="-171450" eaLnBrk="0" hangingPunct="0">
                <a:lnSpc>
                  <a:spcPct val="90000"/>
                </a:lnSpc>
                <a:spcAft>
                  <a:spcPct val="15000"/>
                </a:spcAft>
                <a:buChar char="•"/>
              </a:pPr>
              <a:r>
                <a:rPr lang="zh-CN" altLang="en-US" sz="2000" b="1" dirty="0">
                  <a:solidFill>
                    <a:srgbClr val="000000"/>
                  </a:solidFill>
                  <a:latin typeface="微软雅黑 Light" panose="020B0502040204020203" pitchFamily="34" charset="-122"/>
                  <a:ea typeface="微软雅黑 Light" panose="020B0502040204020203" pitchFamily="34" charset="-122"/>
                  <a:sym typeface="微软雅黑" panose="020B0503020204020204" pitchFamily="34" charset="-122"/>
                </a:rPr>
                <a:t>票据回购</a:t>
              </a:r>
              <a:endParaRPr lang="en-US" altLang="zh-CN" sz="2000" b="1" dirty="0">
                <a:solidFill>
                  <a:srgbClr val="000000"/>
                </a:solidFill>
                <a:latin typeface="微软雅黑 Light" panose="020B0502040204020203" pitchFamily="34" charset="-122"/>
                <a:ea typeface="微软雅黑 Light" panose="020B0502040204020203" pitchFamily="34" charset="-122"/>
                <a:sym typeface="微软雅黑" panose="020B0503020204020204" pitchFamily="34" charset="-122"/>
              </a:endParaRPr>
            </a:p>
            <a:p>
              <a:pPr marL="628650" lvl="2" indent="-171450" eaLnBrk="0" hangingPunct="0">
                <a:lnSpc>
                  <a:spcPct val="90000"/>
                </a:lnSpc>
                <a:spcAft>
                  <a:spcPct val="15000"/>
                </a:spcAft>
                <a:buChar char="•"/>
              </a:pPr>
              <a:r>
                <a:rPr lang="zh-CN" altLang="en-US" b="1" dirty="0">
                  <a:solidFill>
                    <a:srgbClr val="000000"/>
                  </a:solidFill>
                  <a:latin typeface="微软雅黑 Light" panose="020B0502040204020203" pitchFamily="34" charset="-122"/>
                  <a:ea typeface="微软雅黑 Light" panose="020B0502040204020203" pitchFamily="34" charset="-122"/>
                  <a:sym typeface="微软雅黑" panose="020B0503020204020204" pitchFamily="34" charset="-122"/>
                </a:rPr>
                <a:t>质押式回购</a:t>
              </a:r>
              <a:endParaRPr lang="en-US" altLang="zh-CN" b="1" dirty="0">
                <a:solidFill>
                  <a:srgbClr val="000000"/>
                </a:solidFill>
                <a:latin typeface="微软雅黑 Light" panose="020B0502040204020203" pitchFamily="34" charset="-122"/>
                <a:ea typeface="微软雅黑 Light" panose="020B0502040204020203" pitchFamily="34" charset="-122"/>
                <a:sym typeface="微软雅黑" panose="020B0503020204020204" pitchFamily="34" charset="-122"/>
              </a:endParaRPr>
            </a:p>
            <a:p>
              <a:pPr marL="628650" lvl="2" indent="-171450" eaLnBrk="0" hangingPunct="0">
                <a:lnSpc>
                  <a:spcPct val="90000"/>
                </a:lnSpc>
                <a:spcAft>
                  <a:spcPct val="15000"/>
                </a:spcAft>
                <a:buChar char="•"/>
              </a:pPr>
              <a:r>
                <a:rPr lang="zh-CN" altLang="en-US" b="1" dirty="0">
                  <a:solidFill>
                    <a:srgbClr val="FF0000"/>
                  </a:solidFill>
                  <a:latin typeface="微软雅黑 Light" panose="020B0502040204020203" pitchFamily="34" charset="-122"/>
                  <a:ea typeface="微软雅黑 Light" panose="020B0502040204020203" pitchFamily="34" charset="-122"/>
                  <a:sym typeface="微软雅黑" panose="020B0503020204020204" pitchFamily="34" charset="-122"/>
                </a:rPr>
                <a:t>买断式回购</a:t>
              </a:r>
              <a:endParaRPr lang="en-US" altLang="zh-CN" b="1" dirty="0">
                <a:solidFill>
                  <a:srgbClr val="FF0000"/>
                </a:solidFill>
                <a:latin typeface="微软雅黑 Light" panose="020B0502040204020203" pitchFamily="34" charset="-122"/>
                <a:ea typeface="微软雅黑 Light" panose="020B0502040204020203" pitchFamily="34" charset="-122"/>
                <a:sym typeface="微软雅黑" panose="020B0503020204020204" pitchFamily="34" charset="-122"/>
              </a:endParaRPr>
            </a:p>
            <a:p>
              <a:pPr marL="628650" lvl="2" indent="-171450" eaLnBrk="0" hangingPunct="0">
                <a:lnSpc>
                  <a:spcPct val="90000"/>
                </a:lnSpc>
                <a:spcAft>
                  <a:spcPct val="15000"/>
                </a:spcAft>
                <a:buChar char="•"/>
              </a:pPr>
              <a:endParaRPr lang="zh-CN" altLang="en-US" b="1" dirty="0">
                <a:solidFill>
                  <a:srgbClr val="000000"/>
                </a:solidFill>
                <a:latin typeface="微软雅黑 Light" panose="020B0502040204020203" pitchFamily="34" charset="-122"/>
                <a:ea typeface="微软雅黑 Light" panose="020B0502040204020203" pitchFamily="34" charset="-122"/>
                <a:sym typeface="微软雅黑" panose="020B0503020204020204" pitchFamily="34" charset="-122"/>
              </a:endParaRPr>
            </a:p>
            <a:p>
              <a:pPr marL="171450" lvl="1" indent="-171450" eaLnBrk="0" hangingPunct="0">
                <a:lnSpc>
                  <a:spcPct val="90000"/>
                </a:lnSpc>
                <a:spcAft>
                  <a:spcPct val="15000"/>
                </a:spcAft>
                <a:buChar char="•"/>
              </a:pPr>
              <a:r>
                <a:rPr lang="zh-CN" altLang="en-US" sz="2000" b="1" dirty="0">
                  <a:solidFill>
                    <a:srgbClr val="FF0000"/>
                  </a:solidFill>
                  <a:latin typeface="微软雅黑 Light" panose="020B0502040204020203" pitchFamily="34" charset="-122"/>
                  <a:ea typeface="微软雅黑 Light" panose="020B0502040204020203" pitchFamily="34" charset="-122"/>
                  <a:sym typeface="微软雅黑" panose="020B0503020204020204" pitchFamily="34" charset="-122"/>
                </a:rPr>
                <a:t>再贴现</a:t>
              </a:r>
              <a:endParaRPr lang="zh-CN" altLang="en-US" sz="2000" b="1" dirty="0">
                <a:solidFill>
                  <a:srgbClr val="FF0000"/>
                </a:solidFill>
                <a:latin typeface="微软雅黑 Light" panose="020B0502040204020203" pitchFamily="34" charset="-122"/>
                <a:ea typeface="微软雅黑 Light" panose="020B0502040204020203" pitchFamily="34" charset="-122"/>
                <a:sym typeface="微软雅黑" panose="020B0503020204020204" pitchFamily="34" charset="-122"/>
              </a:endParaRPr>
            </a:p>
            <a:p>
              <a:pPr marL="171450" lvl="1" indent="-171450" eaLnBrk="0" hangingPunct="0">
                <a:lnSpc>
                  <a:spcPct val="90000"/>
                </a:lnSpc>
                <a:spcAft>
                  <a:spcPct val="15000"/>
                </a:spcAft>
                <a:buChar char="•"/>
              </a:pPr>
              <a:endParaRPr lang="en-US" altLang="zh-CN" sz="2000" b="1" dirty="0">
                <a:solidFill>
                  <a:srgbClr val="000000"/>
                </a:solidFill>
                <a:latin typeface="微软雅黑 Light" panose="020B0502040204020203" pitchFamily="34" charset="-122"/>
                <a:ea typeface="微软雅黑 Light" panose="020B0502040204020203" pitchFamily="34" charset="-122"/>
                <a:sym typeface="微软雅黑" panose="020B0503020204020204" pitchFamily="34" charset="-122"/>
              </a:endParaRPr>
            </a:p>
            <a:p>
              <a:pPr marL="171450" lvl="1" indent="-171450" eaLnBrk="0" hangingPunct="0">
                <a:lnSpc>
                  <a:spcPct val="90000"/>
                </a:lnSpc>
                <a:spcAft>
                  <a:spcPct val="15000"/>
                </a:spcAft>
                <a:buChar char="•"/>
              </a:pPr>
              <a:endParaRPr lang="zh-CN" altLang="en-US" sz="2000" b="1" dirty="0">
                <a:solidFill>
                  <a:srgbClr val="000000"/>
                </a:solidFill>
                <a:latin typeface="微软雅黑 Light" panose="020B0502040204020203" pitchFamily="34" charset="-122"/>
                <a:ea typeface="微软雅黑 Light" panose="020B0502040204020203" pitchFamily="34" charset="-122"/>
                <a:sym typeface="微软雅黑" panose="020B0503020204020204" pitchFamily="34" charset="-122"/>
              </a:endParaRPr>
            </a:p>
          </p:txBody>
        </p:sp>
      </p:gr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组合 15"/>
          <p:cNvGrpSpPr/>
          <p:nvPr/>
        </p:nvGrpSpPr>
        <p:grpSpPr>
          <a:xfrm>
            <a:off x="13335" y="461645"/>
            <a:ext cx="3139440" cy="384810"/>
            <a:chOff x="21" y="968"/>
            <a:chExt cx="4944" cy="606"/>
          </a:xfrm>
        </p:grpSpPr>
        <p:grpSp>
          <p:nvGrpSpPr>
            <p:cNvPr id="41" name="组合 40"/>
            <p:cNvGrpSpPr/>
            <p:nvPr/>
          </p:nvGrpSpPr>
          <p:grpSpPr>
            <a:xfrm>
              <a:off x="21" y="1033"/>
              <a:ext cx="1091" cy="415"/>
              <a:chOff x="3588469" y="123478"/>
              <a:chExt cx="1964109" cy="892522"/>
            </a:xfrm>
          </p:grpSpPr>
          <p:cxnSp>
            <p:nvCxnSpPr>
              <p:cNvPr id="42" name="直接连接符 41"/>
              <p:cNvCxnSpPr/>
              <p:nvPr/>
            </p:nvCxnSpPr>
            <p:spPr>
              <a:xfrm>
                <a:off x="3588469" y="123478"/>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69" name="直接连接符 68"/>
              <p:cNvCxnSpPr/>
              <p:nvPr/>
            </p:nvCxnSpPr>
            <p:spPr>
              <a:xfrm>
                <a:off x="3594100" y="254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0" name="直接连接符 69"/>
              <p:cNvCxnSpPr/>
              <p:nvPr/>
            </p:nvCxnSpPr>
            <p:spPr>
              <a:xfrm>
                <a:off x="3594100" y="381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1" name="直接连接符 70"/>
              <p:cNvCxnSpPr/>
              <p:nvPr/>
            </p:nvCxnSpPr>
            <p:spPr>
              <a:xfrm>
                <a:off x="3594100" y="508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2" name="直接连接符 71"/>
              <p:cNvCxnSpPr/>
              <p:nvPr/>
            </p:nvCxnSpPr>
            <p:spPr>
              <a:xfrm>
                <a:off x="3594100" y="635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3" name="直接连接符 72"/>
              <p:cNvCxnSpPr/>
              <p:nvPr/>
            </p:nvCxnSpPr>
            <p:spPr>
              <a:xfrm>
                <a:off x="3594100" y="762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4" name="直接连接符 73"/>
              <p:cNvCxnSpPr/>
              <p:nvPr/>
            </p:nvCxnSpPr>
            <p:spPr>
              <a:xfrm>
                <a:off x="3594100" y="889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5" name="直接连接符 74"/>
              <p:cNvCxnSpPr/>
              <p:nvPr/>
            </p:nvCxnSpPr>
            <p:spPr>
              <a:xfrm>
                <a:off x="3594100" y="1016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sp>
          <p:nvSpPr>
            <p:cNvPr id="20" name="矩形 19"/>
            <p:cNvSpPr/>
            <p:nvPr/>
          </p:nvSpPr>
          <p:spPr>
            <a:xfrm>
              <a:off x="1109" y="968"/>
              <a:ext cx="3856" cy="606"/>
            </a:xfrm>
            <a:prstGeom prst="rect">
              <a:avLst/>
            </a:prstGeom>
          </p:spPr>
          <p:txBody>
            <a:bodyPr wrap="square">
              <a:spAutoFit/>
            </a:bodyPr>
            <a:lstStyle/>
            <a:p>
              <a:pPr lvl="0" algn="l" eaLnBrk="1" hangingPunct="1"/>
              <a:r>
                <a:rPr lang="en-US" altLang="zh-CN" b="1" dirty="0">
                  <a:solidFill>
                    <a:schemeClr val="bg2">
                      <a:lumMod val="25000"/>
                    </a:schemeClr>
                  </a:solidFill>
                  <a:latin typeface="微软雅黑" panose="020B0503020204020204" pitchFamily="34" charset="-122"/>
                  <a:ea typeface="微软雅黑" panose="020B0503020204020204" pitchFamily="34" charset="-122"/>
                  <a:sym typeface="微软雅黑" panose="020B0503020204020204" pitchFamily="34" charset="-122"/>
                </a:rPr>
                <a:t>市场参与者范围</a:t>
              </a:r>
              <a:endParaRPr lang="en-US" altLang="zh-CN" b="1" dirty="0">
                <a:solidFill>
                  <a:schemeClr val="bg2">
                    <a:lumMod val="2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sp>
        <p:nvSpPr>
          <p:cNvPr id="2" name="TextBox 40"/>
          <p:cNvSpPr/>
          <p:nvPr/>
        </p:nvSpPr>
        <p:spPr>
          <a:xfrm>
            <a:off x="781050" y="1405255"/>
            <a:ext cx="574675" cy="365125"/>
          </a:xfrm>
          <a:prstGeom prst="rect">
            <a:avLst/>
          </a:prstGeom>
          <a:noFill/>
          <a:ln w="9525">
            <a:noFill/>
          </a:ln>
        </p:spPr>
        <p:txBody>
          <a:bodyPr>
            <a:spAutoFit/>
          </a:bodyPr>
          <a:lstStyle/>
          <a:p>
            <a:pPr lvl="0" eaLnBrk="0" hangingPunct="0"/>
            <a:endParaRPr lang="zh-CN" altLang="en-US" dirty="0">
              <a:latin typeface="Arial" panose="020B0604020202020204" pitchFamily="34" charset="0"/>
              <a:ea typeface="宋体" panose="02010600030101010101" pitchFamily="2" charset="-122"/>
            </a:endParaRPr>
          </a:p>
        </p:txBody>
      </p:sp>
      <p:grpSp>
        <p:nvGrpSpPr>
          <p:cNvPr id="3" name="Group 13"/>
          <p:cNvGrpSpPr/>
          <p:nvPr/>
        </p:nvGrpSpPr>
        <p:grpSpPr>
          <a:xfrm>
            <a:off x="647700" y="1271905"/>
            <a:ext cx="733425" cy="2879725"/>
            <a:chOff x="0" y="0"/>
            <a:chExt cx="980198" cy="1614886"/>
          </a:xfrm>
        </p:grpSpPr>
        <p:sp>
          <p:nvSpPr>
            <p:cNvPr id="4" name="矩形 42"/>
            <p:cNvSpPr/>
            <p:nvPr/>
          </p:nvSpPr>
          <p:spPr>
            <a:xfrm>
              <a:off x="0" y="0"/>
              <a:ext cx="980198" cy="1614886"/>
            </a:xfrm>
            <a:prstGeom prst="rect">
              <a:avLst/>
            </a:prstGeom>
            <a:solidFill>
              <a:srgbClr val="002060"/>
            </a:solidFill>
            <a:ln w="9525">
              <a:noFill/>
            </a:ln>
          </p:spPr>
          <p:txBody>
            <a:bodyPr anchor="ctr"/>
            <a:lstStyle/>
            <a:p>
              <a:pPr lvl="0" algn="ctr" eaLnBrk="0" hangingPunct="0"/>
              <a:endParaRPr lang="zh-CN" altLang="en-US" dirty="0">
                <a:solidFill>
                  <a:srgbClr val="FFFFFF"/>
                </a:solidFill>
                <a:latin typeface="等线" panose="02010600030101010101" pitchFamily="2" charset="-122"/>
                <a:ea typeface="等线" panose="02010600030101010101" pitchFamily="2" charset="-122"/>
                <a:sym typeface="等线" panose="02010600030101010101" pitchFamily="2" charset="-122"/>
              </a:endParaRPr>
            </a:p>
          </p:txBody>
        </p:sp>
        <p:sp>
          <p:nvSpPr>
            <p:cNvPr id="5" name="TextBox 43"/>
            <p:cNvSpPr/>
            <p:nvPr/>
          </p:nvSpPr>
          <p:spPr>
            <a:xfrm>
              <a:off x="106532" y="34253"/>
              <a:ext cx="766705" cy="1379812"/>
            </a:xfrm>
            <a:prstGeom prst="rect">
              <a:avLst/>
            </a:prstGeom>
            <a:noFill/>
            <a:ln w="9525">
              <a:noFill/>
            </a:ln>
          </p:spPr>
          <p:txBody>
            <a:bodyPr>
              <a:spAutoFit/>
            </a:bodyPr>
            <a:lstStyle/>
            <a:p>
              <a:pPr lvl="0" eaLnBrk="0" hangingPunct="0"/>
              <a:r>
                <a:rPr lang="zh-CN" altLang="en-US" sz="2400" b="1" dirty="0">
                  <a:solidFill>
                    <a:schemeClr val="bg1"/>
                  </a:solidFill>
                  <a:latin typeface="微软雅黑" panose="020B0503020204020204" pitchFamily="34" charset="-122"/>
                  <a:ea typeface="微软雅黑" panose="020B0503020204020204" pitchFamily="34" charset="-122"/>
                </a:rPr>
                <a:t>票据市场参与者</a:t>
              </a:r>
              <a:endParaRPr lang="zh-CN" altLang="en-US" sz="2400" b="1" dirty="0">
                <a:solidFill>
                  <a:schemeClr val="bg1"/>
                </a:solidFill>
                <a:latin typeface="微软雅黑" panose="020B0503020204020204" pitchFamily="34" charset="-122"/>
                <a:ea typeface="微软雅黑" panose="020B0503020204020204" pitchFamily="34" charset="-122"/>
              </a:endParaRPr>
            </a:p>
          </p:txBody>
        </p:sp>
      </p:grpSp>
      <p:sp>
        <p:nvSpPr>
          <p:cNvPr id="6" name="直接连接符 44"/>
          <p:cNvSpPr/>
          <p:nvPr/>
        </p:nvSpPr>
        <p:spPr>
          <a:xfrm>
            <a:off x="1646238" y="1089343"/>
            <a:ext cx="1587" cy="3529012"/>
          </a:xfrm>
          <a:prstGeom prst="line">
            <a:avLst/>
          </a:prstGeom>
          <a:ln w="22225" cap="flat" cmpd="sng">
            <a:solidFill>
              <a:srgbClr val="002060"/>
            </a:solidFill>
            <a:prstDash val="solid"/>
            <a:headEnd type="none" w="med" len="med"/>
            <a:tailEnd type="none" w="med" len="med"/>
          </a:ln>
        </p:spPr>
      </p:sp>
      <p:sp>
        <p:nvSpPr>
          <p:cNvPr id="6154" name="矩形 46"/>
          <p:cNvSpPr/>
          <p:nvPr/>
        </p:nvSpPr>
        <p:spPr>
          <a:xfrm>
            <a:off x="2329180" y="831850"/>
            <a:ext cx="6042025" cy="1833245"/>
          </a:xfrm>
          <a:prstGeom prst="rect">
            <a:avLst/>
          </a:prstGeom>
          <a:blipFill rotWithShape="0">
            <a:blip r:embed="rId1" cstate="print"/>
          </a:blipFill>
          <a:ln w="9525">
            <a:noFill/>
          </a:ln>
        </p:spPr>
        <p:txBody>
          <a:bodyPr anchor="ctr"/>
          <a:lstStyle/>
          <a:p>
            <a:pPr lvl="0" algn="ctr" eaLnBrk="0" hangingPunct="0"/>
            <a:endParaRPr lang="zh-CN" altLang="en-US" sz="1400" dirty="0">
              <a:solidFill>
                <a:srgbClr val="FFFFFF"/>
              </a:solidFill>
              <a:latin typeface="等线" panose="02010600030101010101" pitchFamily="2" charset="-122"/>
              <a:ea typeface="等线" panose="02010600030101010101" pitchFamily="2" charset="-122"/>
              <a:sym typeface="等线" panose="02010600030101010101" pitchFamily="2" charset="-122"/>
            </a:endParaRPr>
          </a:p>
        </p:txBody>
      </p:sp>
      <p:sp>
        <p:nvSpPr>
          <p:cNvPr id="6155" name="矩形 47"/>
          <p:cNvSpPr/>
          <p:nvPr/>
        </p:nvSpPr>
        <p:spPr>
          <a:xfrm>
            <a:off x="2620963" y="744220"/>
            <a:ext cx="5267325" cy="457200"/>
          </a:xfrm>
          <a:prstGeom prst="rect">
            <a:avLst/>
          </a:prstGeom>
          <a:noFill/>
          <a:ln w="9525">
            <a:noFill/>
          </a:ln>
        </p:spPr>
        <p:txBody>
          <a:bodyPr>
            <a:spAutoFit/>
          </a:bodyPr>
          <a:lstStyle/>
          <a:p>
            <a:pPr lvl="0" eaLnBrk="0" hangingPunct="0">
              <a:lnSpc>
                <a:spcPct val="150000"/>
              </a:lnSpc>
            </a:pPr>
            <a:r>
              <a:rPr lang="zh-CN" altLang="en-US" sz="1600" b="1" dirty="0">
                <a:solidFill>
                  <a:srgbClr val="002060"/>
                </a:solidFill>
                <a:latin typeface="微软雅黑" panose="020B0503020204020204" pitchFamily="34" charset="-122"/>
                <a:ea typeface="微软雅黑" panose="020B0503020204020204" pitchFamily="34" charset="-122"/>
                <a:sym typeface="微软雅黑" panose="020B0503020204020204" pitchFamily="34" charset="-122"/>
              </a:rPr>
              <a:t>法人类参与者（金融机构法人）</a:t>
            </a:r>
            <a:endParaRPr lang="zh-CN" altLang="en-US" sz="1600" b="1" dirty="0">
              <a:solidFill>
                <a:srgbClr val="002060"/>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6156" name="矩形 48"/>
          <p:cNvSpPr/>
          <p:nvPr/>
        </p:nvSpPr>
        <p:spPr>
          <a:xfrm>
            <a:off x="2028825" y="829945"/>
            <a:ext cx="381000" cy="1835150"/>
          </a:xfrm>
          <a:prstGeom prst="rect">
            <a:avLst/>
          </a:prstGeom>
          <a:solidFill>
            <a:srgbClr val="002060"/>
          </a:solidFill>
          <a:ln w="9525">
            <a:noFill/>
          </a:ln>
        </p:spPr>
        <p:txBody>
          <a:bodyPr anchor="ctr"/>
          <a:lstStyle/>
          <a:p>
            <a:pPr lvl="0" algn="ctr" eaLnBrk="0" hangingPunct="0"/>
            <a:endParaRPr lang="zh-CN" altLang="en-US" sz="1400" dirty="0">
              <a:solidFill>
                <a:srgbClr val="FFFFFF"/>
              </a:solidFill>
              <a:latin typeface="等线" panose="02010600030101010101" pitchFamily="2" charset="-122"/>
              <a:ea typeface="等线" panose="02010600030101010101" pitchFamily="2" charset="-122"/>
              <a:sym typeface="等线" panose="02010600030101010101" pitchFamily="2" charset="-122"/>
            </a:endParaRPr>
          </a:p>
        </p:txBody>
      </p:sp>
      <p:sp>
        <p:nvSpPr>
          <p:cNvPr id="7" name="矩形 49"/>
          <p:cNvSpPr/>
          <p:nvPr/>
        </p:nvSpPr>
        <p:spPr>
          <a:xfrm>
            <a:off x="2092325" y="1293495"/>
            <a:ext cx="6242050" cy="1371600"/>
          </a:xfrm>
          <a:prstGeom prst="rect">
            <a:avLst/>
          </a:prstGeom>
          <a:noFill/>
          <a:ln w="9525">
            <a:noFill/>
          </a:ln>
        </p:spPr>
        <p:txBody>
          <a:bodyPr>
            <a:spAutoFit/>
          </a:bodyPr>
          <a:lstStyle/>
          <a:p>
            <a:pPr marL="800100" lvl="1" indent="-342900" eaLnBrk="0" hangingPunct="0">
              <a:lnSpc>
                <a:spcPct val="150000"/>
              </a:lnSpc>
              <a:buFont typeface="Wingdings" panose="05000000000000000000" pitchFamily="2" charset="2"/>
              <a:buChar char="l"/>
            </a:pPr>
            <a:r>
              <a:rPr lang="zh-CN" altLang="zh-CN" sz="1400"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政策性银行、商业银行及其授权分支机构，农村信用社、企业集团财务公司</a:t>
            </a:r>
            <a:endParaRPr lang="zh-CN" altLang="zh-CN" sz="1400"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endParaRPr>
          </a:p>
          <a:p>
            <a:pPr marL="800100" lvl="1" indent="-342900" eaLnBrk="0" hangingPunct="0">
              <a:lnSpc>
                <a:spcPct val="150000"/>
              </a:lnSpc>
              <a:buFont typeface="Wingdings" panose="05000000000000000000" pitchFamily="2" charset="2"/>
              <a:buChar char="l"/>
            </a:pPr>
            <a:r>
              <a:rPr lang="zh-CN" altLang="en-US" sz="1400"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信托公司、证券公司、基金管理公司、期货公司、保险公司等经金融监督管理部门许可的金融机构</a:t>
            </a:r>
            <a:endParaRPr lang="zh-CN" altLang="en-US" sz="1400"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8" name="矩形 51"/>
          <p:cNvSpPr/>
          <p:nvPr/>
        </p:nvSpPr>
        <p:spPr>
          <a:xfrm>
            <a:off x="2327910" y="2879725"/>
            <a:ext cx="6043295" cy="1954530"/>
          </a:xfrm>
          <a:prstGeom prst="rect">
            <a:avLst/>
          </a:prstGeom>
          <a:blipFill rotWithShape="0">
            <a:blip r:embed="rId1" cstate="print"/>
          </a:blipFill>
          <a:ln w="9525">
            <a:noFill/>
          </a:ln>
        </p:spPr>
        <p:txBody>
          <a:bodyPr anchor="ctr"/>
          <a:lstStyle/>
          <a:p>
            <a:pPr lvl="0" algn="ctr" eaLnBrk="0" hangingPunct="0"/>
            <a:endParaRPr lang="zh-CN" altLang="en-US" sz="1400" dirty="0">
              <a:solidFill>
                <a:srgbClr val="FFFFFF"/>
              </a:solidFill>
              <a:latin typeface="等线" panose="02010600030101010101" pitchFamily="2" charset="-122"/>
              <a:ea typeface="等线" panose="02010600030101010101" pitchFamily="2" charset="-122"/>
              <a:sym typeface="等线" panose="02010600030101010101" pitchFamily="2" charset="-122"/>
            </a:endParaRPr>
          </a:p>
        </p:txBody>
      </p:sp>
      <p:sp>
        <p:nvSpPr>
          <p:cNvPr id="9" name="矩形 52"/>
          <p:cNvSpPr/>
          <p:nvPr/>
        </p:nvSpPr>
        <p:spPr>
          <a:xfrm>
            <a:off x="2635568" y="2879408"/>
            <a:ext cx="5734050" cy="457200"/>
          </a:xfrm>
          <a:prstGeom prst="rect">
            <a:avLst/>
          </a:prstGeom>
          <a:noFill/>
          <a:ln w="9525">
            <a:noFill/>
          </a:ln>
        </p:spPr>
        <p:txBody>
          <a:bodyPr wrap="square">
            <a:spAutoFit/>
          </a:bodyPr>
          <a:lstStyle/>
          <a:p>
            <a:pPr lvl="0" eaLnBrk="0" hangingPunct="0">
              <a:lnSpc>
                <a:spcPct val="150000"/>
              </a:lnSpc>
            </a:pPr>
            <a:r>
              <a:rPr lang="zh-CN" altLang="en-US" sz="1600" b="1" dirty="0">
                <a:latin typeface="微软雅黑" panose="020B0503020204020204" pitchFamily="34" charset="-122"/>
                <a:ea typeface="微软雅黑" panose="020B0503020204020204" pitchFamily="34" charset="-122"/>
                <a:sym typeface="微软雅黑" panose="020B0503020204020204" pitchFamily="34" charset="-122"/>
              </a:rPr>
              <a:t>非法人类参与者（非法人产品）</a:t>
            </a:r>
            <a:endParaRPr lang="zh-CN" altLang="en-US" sz="1600" b="1" dirty="0">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0" name="矩形 53"/>
          <p:cNvSpPr/>
          <p:nvPr/>
        </p:nvSpPr>
        <p:spPr>
          <a:xfrm>
            <a:off x="2027555" y="2874645"/>
            <a:ext cx="381000" cy="1933575"/>
          </a:xfrm>
          <a:prstGeom prst="rect">
            <a:avLst/>
          </a:prstGeom>
          <a:solidFill>
            <a:srgbClr val="3F3F3F"/>
          </a:solidFill>
          <a:ln w="9525">
            <a:noFill/>
          </a:ln>
        </p:spPr>
        <p:txBody>
          <a:bodyPr anchor="ctr"/>
          <a:lstStyle/>
          <a:p>
            <a:pPr lvl="0" algn="ctr" eaLnBrk="0" hangingPunct="0"/>
            <a:endParaRPr lang="zh-CN" altLang="en-US" sz="1400" dirty="0">
              <a:solidFill>
                <a:srgbClr val="FFFFFF"/>
              </a:solidFill>
              <a:latin typeface="等线" panose="02010600030101010101" pitchFamily="2" charset="-122"/>
              <a:ea typeface="等线" panose="02010600030101010101" pitchFamily="2" charset="-122"/>
              <a:sym typeface="等线" panose="02010600030101010101" pitchFamily="2" charset="-122"/>
            </a:endParaRPr>
          </a:p>
        </p:txBody>
      </p:sp>
      <p:sp>
        <p:nvSpPr>
          <p:cNvPr id="11" name="矩形 54"/>
          <p:cNvSpPr/>
          <p:nvPr/>
        </p:nvSpPr>
        <p:spPr>
          <a:xfrm>
            <a:off x="2091055" y="3436620"/>
            <a:ext cx="6224588" cy="1417320"/>
          </a:xfrm>
          <a:prstGeom prst="rect">
            <a:avLst/>
          </a:prstGeom>
          <a:noFill/>
          <a:ln w="9525">
            <a:noFill/>
          </a:ln>
        </p:spPr>
        <p:txBody>
          <a:bodyPr>
            <a:spAutoFit/>
          </a:bodyPr>
          <a:lstStyle/>
          <a:p>
            <a:pPr marL="742950" lvl="1" indent="-285750" eaLnBrk="0" hangingPunct="0">
              <a:lnSpc>
                <a:spcPct val="150000"/>
              </a:lnSpc>
              <a:buFont typeface="Wingdings" panose="05000000000000000000" pitchFamily="2" charset="2"/>
              <a:buChar char="l"/>
            </a:pPr>
            <a:r>
              <a:rPr lang="zh-CN" altLang="en-US" sz="1400"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在依法合规的前提下，接受客户的委托或授权，按照与客户约定的投资计划和方式开展资产管理业务所设立的</a:t>
            </a:r>
            <a:r>
              <a:rPr lang="zh-CN" altLang="en-US" sz="1600" b="1"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各类投资产品</a:t>
            </a:r>
            <a:r>
              <a:rPr lang="zh-CN" altLang="en-US" sz="1400"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rPr>
              <a:t>，包括证券投资基金、资产管理计划、银行理财产品、信托计划、保险产品等。</a:t>
            </a:r>
            <a:endParaRPr lang="zh-CN" altLang="en-US" sz="1400" dirty="0">
              <a:solidFill>
                <a:srgbClr val="000000"/>
              </a:solidFill>
              <a:latin typeface="微软雅黑" panose="020B0503020204020204" pitchFamily="34" charset="-122"/>
              <a:ea typeface="微软雅黑" panose="020B0503020204020204" pitchFamily="34" charset="-122"/>
              <a:sym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组合 15"/>
          <p:cNvGrpSpPr/>
          <p:nvPr/>
        </p:nvGrpSpPr>
        <p:grpSpPr>
          <a:xfrm>
            <a:off x="13335" y="461645"/>
            <a:ext cx="3139440" cy="384810"/>
            <a:chOff x="21" y="968"/>
            <a:chExt cx="4944" cy="606"/>
          </a:xfrm>
        </p:grpSpPr>
        <p:grpSp>
          <p:nvGrpSpPr>
            <p:cNvPr id="41" name="组合 40"/>
            <p:cNvGrpSpPr/>
            <p:nvPr/>
          </p:nvGrpSpPr>
          <p:grpSpPr>
            <a:xfrm>
              <a:off x="21" y="1033"/>
              <a:ext cx="1091" cy="415"/>
              <a:chOff x="3588469" y="123478"/>
              <a:chExt cx="1964109" cy="892522"/>
            </a:xfrm>
          </p:grpSpPr>
          <p:cxnSp>
            <p:nvCxnSpPr>
              <p:cNvPr id="42" name="直接连接符 41"/>
              <p:cNvCxnSpPr/>
              <p:nvPr/>
            </p:nvCxnSpPr>
            <p:spPr>
              <a:xfrm>
                <a:off x="3588469" y="123478"/>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69" name="直接连接符 68"/>
              <p:cNvCxnSpPr/>
              <p:nvPr/>
            </p:nvCxnSpPr>
            <p:spPr>
              <a:xfrm>
                <a:off x="3594100" y="254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0" name="直接连接符 69"/>
              <p:cNvCxnSpPr/>
              <p:nvPr/>
            </p:nvCxnSpPr>
            <p:spPr>
              <a:xfrm>
                <a:off x="3594100" y="381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1" name="直接连接符 70"/>
              <p:cNvCxnSpPr/>
              <p:nvPr/>
            </p:nvCxnSpPr>
            <p:spPr>
              <a:xfrm>
                <a:off x="3594100" y="508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2" name="直接连接符 71"/>
              <p:cNvCxnSpPr/>
              <p:nvPr/>
            </p:nvCxnSpPr>
            <p:spPr>
              <a:xfrm>
                <a:off x="3594100" y="635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3" name="直接连接符 72"/>
              <p:cNvCxnSpPr/>
              <p:nvPr/>
            </p:nvCxnSpPr>
            <p:spPr>
              <a:xfrm>
                <a:off x="3594100" y="762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4" name="直接连接符 73"/>
              <p:cNvCxnSpPr/>
              <p:nvPr/>
            </p:nvCxnSpPr>
            <p:spPr>
              <a:xfrm>
                <a:off x="3594100" y="889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75" name="直接连接符 74"/>
              <p:cNvCxnSpPr/>
              <p:nvPr/>
            </p:nvCxnSpPr>
            <p:spPr>
              <a:xfrm>
                <a:off x="3594100" y="1016000"/>
                <a:ext cx="1958478" cy="0"/>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sp>
          <p:nvSpPr>
            <p:cNvPr id="20" name="矩形 19"/>
            <p:cNvSpPr/>
            <p:nvPr/>
          </p:nvSpPr>
          <p:spPr>
            <a:xfrm>
              <a:off x="1109" y="968"/>
              <a:ext cx="3856" cy="606"/>
            </a:xfrm>
            <a:prstGeom prst="rect">
              <a:avLst/>
            </a:prstGeom>
          </p:spPr>
          <p:txBody>
            <a:bodyPr wrap="square">
              <a:spAutoFit/>
            </a:bodyPr>
            <a:lstStyle/>
            <a:p>
              <a:pPr lvl="0" algn="l" eaLnBrk="1" hangingPunct="1"/>
              <a:r>
                <a:rPr lang="zh-CN" altLang="en-US" b="1" dirty="0">
                  <a:solidFill>
                    <a:schemeClr val="bg2">
                      <a:lumMod val="25000"/>
                    </a:schemeClr>
                  </a:solidFill>
                  <a:latin typeface="微软雅黑" panose="020B0503020204020204" pitchFamily="34" charset="-122"/>
                  <a:ea typeface="微软雅黑" panose="020B0503020204020204" pitchFamily="34" charset="-122"/>
                </a:rPr>
                <a:t>制度体系</a:t>
              </a:r>
              <a:endParaRPr lang="zh-CN" altLang="en-US" b="1" dirty="0">
                <a:solidFill>
                  <a:schemeClr val="bg2">
                    <a:lumMod val="25000"/>
                  </a:schemeClr>
                </a:solidFill>
                <a:latin typeface="微软雅黑" panose="020B0503020204020204" pitchFamily="34" charset="-122"/>
                <a:ea typeface="微软雅黑" panose="020B0503020204020204" pitchFamily="34" charset="-122"/>
              </a:endParaRPr>
            </a:p>
          </p:txBody>
        </p:sp>
      </p:grpSp>
      <p:sp>
        <p:nvSpPr>
          <p:cNvPr id="2" name="文本框 1"/>
          <p:cNvSpPr txBox="1"/>
          <p:nvPr/>
        </p:nvSpPr>
        <p:spPr>
          <a:xfrm>
            <a:off x="703580" y="991870"/>
            <a:ext cx="8102600" cy="3451225"/>
          </a:xfrm>
          <a:prstGeom prst="rect">
            <a:avLst/>
          </a:prstGeom>
          <a:noFill/>
        </p:spPr>
        <p:txBody>
          <a:bodyPr wrap="square" rtlCol="0" anchor="t">
            <a:spAutoFit/>
          </a:bodyPr>
          <a:lstStyle/>
          <a:p>
            <a:pPr marL="285750" indent="-285750">
              <a:buFont typeface="Wingdings" panose="05000000000000000000" charset="0"/>
              <a:buChar char="p"/>
            </a:pPr>
            <a:r>
              <a:rPr lang="zh-CN" altLang="en-US" b="1" dirty="0">
                <a:solidFill>
                  <a:schemeClr val="bg2">
                    <a:lumMod val="25000"/>
                  </a:schemeClr>
                </a:solidFill>
                <a:effectLst>
                  <a:outerShdw blurRad="38100" dist="25400" dir="5400000" algn="ctr" rotWithShape="0">
                    <a:srgbClr val="6E747A">
                      <a:alpha val="43000"/>
                    </a:srgbClr>
                  </a:outerShdw>
                </a:effectLst>
                <a:latin typeface="微软雅黑 Light" panose="020B0502040204020203" pitchFamily="34" charset="-122"/>
                <a:ea typeface="微软雅黑 Light" panose="020B0502040204020203" pitchFamily="34" charset="-122"/>
                <a:sym typeface="+mn-ea"/>
              </a:rPr>
              <a:t>人</a:t>
            </a:r>
            <a:r>
              <a:rPr lang="zh-CN" altLang="en-US" b="1" dirty="0" smtClean="0">
                <a:solidFill>
                  <a:schemeClr val="bg2">
                    <a:lumMod val="25000"/>
                  </a:schemeClr>
                </a:solidFill>
                <a:effectLst>
                  <a:outerShdw blurRad="38100" dist="25400" dir="5400000" algn="ctr" rotWithShape="0">
                    <a:srgbClr val="6E747A">
                      <a:alpha val="43000"/>
                    </a:srgbClr>
                  </a:outerShdw>
                </a:effectLst>
                <a:latin typeface="微软雅黑 Light" panose="020B0502040204020203" pitchFamily="34" charset="-122"/>
                <a:ea typeface="微软雅黑 Light" panose="020B0502040204020203" pitchFamily="34" charset="-122"/>
                <a:sym typeface="+mn-ea"/>
              </a:rPr>
              <a:t>行规范性文件：</a:t>
            </a:r>
            <a:r>
              <a:rPr lang="en-US" altLang="zh-CN" b="1" dirty="0" smtClean="0">
                <a:solidFill>
                  <a:schemeClr val="bg2">
                    <a:lumMod val="25000"/>
                  </a:schemeClr>
                </a:solidFill>
                <a:effectLst>
                  <a:outerShdw blurRad="38100" dist="25400" dir="5400000" algn="ctr" rotWithShape="0">
                    <a:srgbClr val="6E747A">
                      <a:alpha val="43000"/>
                    </a:srgbClr>
                  </a:outerShdw>
                </a:effectLst>
                <a:latin typeface="微软雅黑 Light" panose="020B0502040204020203" pitchFamily="34" charset="-122"/>
                <a:ea typeface="微软雅黑 Light" panose="020B0502040204020203" pitchFamily="34" charset="-122"/>
                <a:sym typeface="+mn-ea"/>
              </a:rPr>
              <a:t>《</a:t>
            </a:r>
            <a:r>
              <a:rPr lang="zh-CN" altLang="zh-CN" b="1" dirty="0" smtClean="0">
                <a:solidFill>
                  <a:schemeClr val="bg2">
                    <a:lumMod val="25000"/>
                  </a:schemeClr>
                </a:solidFill>
                <a:effectLst>
                  <a:outerShdw blurRad="38100" dist="25400" dir="5400000" algn="ctr" rotWithShape="0">
                    <a:srgbClr val="6E747A">
                      <a:alpha val="43000"/>
                    </a:srgbClr>
                  </a:outerShdw>
                </a:effectLst>
                <a:latin typeface="微软雅黑 Light" panose="020B0502040204020203" pitchFamily="34" charset="-122"/>
                <a:ea typeface="微软雅黑 Light" panose="020B0502040204020203" pitchFamily="34" charset="-122"/>
                <a:sym typeface="+mn-ea"/>
              </a:rPr>
              <a:t>票据交易管理办法</a:t>
            </a:r>
            <a:r>
              <a:rPr lang="en-US" altLang="zh-CN" b="1" dirty="0" smtClean="0">
                <a:solidFill>
                  <a:schemeClr val="bg2">
                    <a:lumMod val="25000"/>
                  </a:schemeClr>
                </a:solidFill>
                <a:effectLst>
                  <a:outerShdw blurRad="38100" dist="25400" dir="5400000" algn="ctr" rotWithShape="0">
                    <a:srgbClr val="6E747A">
                      <a:alpha val="43000"/>
                    </a:srgbClr>
                  </a:outerShdw>
                </a:effectLst>
                <a:latin typeface="微软雅黑 Light" panose="020B0502040204020203" pitchFamily="34" charset="-122"/>
                <a:ea typeface="微软雅黑 Light" panose="020B0502040204020203" pitchFamily="34" charset="-122"/>
                <a:sym typeface="+mn-ea"/>
              </a:rPr>
              <a:t>》</a:t>
            </a:r>
            <a:r>
              <a:rPr lang="zh-CN" altLang="en-US" b="1" dirty="0" smtClean="0">
                <a:solidFill>
                  <a:schemeClr val="bg2">
                    <a:lumMod val="25000"/>
                  </a:schemeClr>
                </a:solidFill>
                <a:effectLst>
                  <a:outerShdw blurRad="38100" dist="25400" dir="5400000" algn="ctr" rotWithShape="0">
                    <a:srgbClr val="6E747A">
                      <a:alpha val="43000"/>
                    </a:srgbClr>
                  </a:outerShdw>
                </a:effectLst>
                <a:latin typeface="微软雅黑 Light" panose="020B0502040204020203" pitchFamily="34" charset="-122"/>
                <a:ea typeface="微软雅黑 Light" panose="020B0502040204020203" pitchFamily="34" charset="-122"/>
                <a:sym typeface="+mn-ea"/>
              </a:rPr>
              <a:t>（中国人民银行公告</a:t>
            </a:r>
            <a:r>
              <a:rPr lang="en-US" altLang="zh-CN" b="1" dirty="0" smtClean="0">
                <a:solidFill>
                  <a:schemeClr val="bg2">
                    <a:lumMod val="25000"/>
                  </a:schemeClr>
                </a:solidFill>
                <a:effectLst>
                  <a:outerShdw blurRad="38100" dist="25400" dir="5400000" algn="ctr" rotWithShape="0">
                    <a:srgbClr val="6E747A">
                      <a:alpha val="43000"/>
                    </a:srgbClr>
                  </a:outerShdw>
                </a:effectLst>
                <a:latin typeface="微软雅黑 Light" panose="020B0502040204020203" pitchFamily="34" charset="-122"/>
                <a:ea typeface="微软雅黑 Light" panose="020B0502040204020203" pitchFamily="34" charset="-122"/>
                <a:sym typeface="+mn-ea"/>
              </a:rPr>
              <a:t>2016[29]</a:t>
            </a:r>
            <a:r>
              <a:rPr lang="zh-CN" altLang="en-US" b="1" dirty="0" smtClean="0">
                <a:solidFill>
                  <a:schemeClr val="bg2">
                    <a:lumMod val="25000"/>
                  </a:schemeClr>
                </a:solidFill>
                <a:effectLst>
                  <a:outerShdw blurRad="38100" dist="25400" dir="5400000" algn="ctr" rotWithShape="0">
                    <a:srgbClr val="6E747A">
                      <a:alpha val="43000"/>
                    </a:srgbClr>
                  </a:outerShdw>
                </a:effectLst>
                <a:latin typeface="微软雅黑 Light" panose="020B0502040204020203" pitchFamily="34" charset="-122"/>
                <a:ea typeface="微软雅黑 Light" panose="020B0502040204020203" pitchFamily="34" charset="-122"/>
                <a:sym typeface="+mn-ea"/>
              </a:rPr>
              <a:t>号）</a:t>
            </a:r>
            <a:endParaRPr lang="zh-CN" altLang="en-US" b="1" dirty="0" smtClean="0">
              <a:solidFill>
                <a:schemeClr val="bg2">
                  <a:lumMod val="25000"/>
                </a:schemeClr>
              </a:solidFill>
              <a:effectLst>
                <a:outerShdw blurRad="38100" dist="25400" dir="5400000" algn="ctr" rotWithShape="0">
                  <a:srgbClr val="6E747A">
                    <a:alpha val="43000"/>
                  </a:srgbClr>
                </a:outerShdw>
              </a:effectLst>
              <a:latin typeface="微软雅黑 Light" panose="020B0502040204020203" pitchFamily="34" charset="-122"/>
              <a:ea typeface="微软雅黑 Light" panose="020B0502040204020203" pitchFamily="34" charset="-122"/>
              <a:sym typeface="+mn-ea"/>
            </a:endParaRPr>
          </a:p>
          <a:p>
            <a:endParaRPr lang="zh-CN" altLang="en-US" b="1" dirty="0" smtClean="0">
              <a:solidFill>
                <a:schemeClr val="bg2">
                  <a:lumMod val="25000"/>
                </a:schemeClr>
              </a:solidFill>
              <a:effectLst>
                <a:outerShdw blurRad="38100" dist="25400" dir="5400000" algn="ctr" rotWithShape="0">
                  <a:srgbClr val="6E747A">
                    <a:alpha val="43000"/>
                  </a:srgbClr>
                </a:outerShdw>
              </a:effectLst>
              <a:latin typeface="微软雅黑 Light" panose="020B0502040204020203" pitchFamily="34" charset="-122"/>
              <a:ea typeface="微软雅黑 Light" panose="020B0502040204020203" pitchFamily="34" charset="-122"/>
              <a:sym typeface="+mn-ea"/>
            </a:endParaRPr>
          </a:p>
          <a:p>
            <a:pPr marL="285750" indent="-285750">
              <a:buFont typeface="Wingdings" panose="05000000000000000000" charset="0"/>
              <a:buChar char="p"/>
            </a:pPr>
            <a:r>
              <a:rPr lang="zh-CN" altLang="zh-CN" b="1" kern="100" dirty="0">
                <a:solidFill>
                  <a:schemeClr val="bg2">
                    <a:lumMod val="25000"/>
                  </a:schemeClr>
                </a:solidFill>
                <a:effectLst>
                  <a:outerShdw blurRad="38100" dist="25400" dir="5400000" algn="ctr" rotWithShape="0">
                    <a:srgbClr val="6E747A">
                      <a:alpha val="43000"/>
                    </a:srgbClr>
                  </a:outerShdw>
                </a:effectLst>
                <a:latin typeface="微软雅黑 Light" panose="020B0502040204020203" pitchFamily="34" charset="-122"/>
                <a:ea typeface="微软雅黑 Light" panose="020B0502040204020203" pitchFamily="34" charset="-122"/>
                <a:cs typeface="黑体" panose="02010609060101010101" pitchFamily="49" charset="-122"/>
                <a:sym typeface="+mn-ea"/>
              </a:rPr>
              <a:t>自律层面</a:t>
            </a:r>
            <a:r>
              <a:rPr lang="zh-CN" altLang="zh-CN" b="1" kern="100" dirty="0" smtClean="0">
                <a:solidFill>
                  <a:schemeClr val="bg2">
                    <a:lumMod val="25000"/>
                  </a:schemeClr>
                </a:solidFill>
                <a:effectLst>
                  <a:outerShdw blurRad="38100" dist="25400" dir="5400000" algn="ctr" rotWithShape="0">
                    <a:srgbClr val="6E747A">
                      <a:alpha val="43000"/>
                    </a:srgbClr>
                  </a:outerShdw>
                </a:effectLst>
                <a:latin typeface="微软雅黑 Light" panose="020B0502040204020203" pitchFamily="34" charset="-122"/>
                <a:ea typeface="微软雅黑 Light" panose="020B0502040204020203" pitchFamily="34" charset="-122"/>
                <a:cs typeface="黑体" panose="02010609060101010101" pitchFamily="49" charset="-122"/>
                <a:sym typeface="+mn-ea"/>
              </a:rPr>
              <a:t>：</a:t>
            </a:r>
            <a:r>
              <a:rPr lang="en-US" altLang="zh-CN" b="1" kern="100" dirty="0" smtClean="0">
                <a:solidFill>
                  <a:schemeClr val="bg2">
                    <a:lumMod val="25000"/>
                  </a:schemeClr>
                </a:solidFill>
                <a:effectLst>
                  <a:outerShdw blurRad="38100" dist="25400" dir="5400000" algn="ctr" rotWithShape="0">
                    <a:srgbClr val="6E747A">
                      <a:alpha val="43000"/>
                    </a:srgbClr>
                  </a:outerShdw>
                </a:effectLst>
                <a:latin typeface="微软雅黑 Light" panose="020B0502040204020203" pitchFamily="34" charset="-122"/>
                <a:ea typeface="微软雅黑 Light" panose="020B0502040204020203" pitchFamily="34" charset="-122"/>
                <a:cs typeface="黑体" panose="02010609060101010101" pitchFamily="49" charset="-122"/>
                <a:sym typeface="+mn-ea"/>
              </a:rPr>
              <a:t>《</a:t>
            </a:r>
            <a:r>
              <a:rPr lang="zh-CN" altLang="zh-CN" b="1" kern="100" dirty="0" smtClean="0">
                <a:solidFill>
                  <a:schemeClr val="bg2">
                    <a:lumMod val="25000"/>
                  </a:schemeClr>
                </a:solidFill>
                <a:effectLst>
                  <a:outerShdw blurRad="38100" dist="25400" dir="5400000" algn="ctr" rotWithShape="0">
                    <a:srgbClr val="6E747A">
                      <a:alpha val="43000"/>
                    </a:srgbClr>
                  </a:outerShdw>
                </a:effectLst>
                <a:latin typeface="微软雅黑 Light" panose="020B0502040204020203" pitchFamily="34" charset="-122"/>
                <a:ea typeface="微软雅黑 Light" panose="020B0502040204020203" pitchFamily="34" charset="-122"/>
                <a:cs typeface="黑体" panose="02010609060101010101" pitchFamily="49" charset="-122"/>
                <a:sym typeface="+mn-ea"/>
              </a:rPr>
              <a:t>票据交易主协议</a:t>
            </a:r>
            <a:r>
              <a:rPr lang="en-US" altLang="zh-CN" b="1" kern="100" dirty="0" smtClean="0">
                <a:solidFill>
                  <a:schemeClr val="bg2">
                    <a:lumMod val="25000"/>
                  </a:schemeClr>
                </a:solidFill>
                <a:effectLst>
                  <a:outerShdw blurRad="38100" dist="25400" dir="5400000" algn="ctr" rotWithShape="0">
                    <a:srgbClr val="6E747A">
                      <a:alpha val="43000"/>
                    </a:srgbClr>
                  </a:outerShdw>
                </a:effectLst>
                <a:latin typeface="微软雅黑 Light" panose="020B0502040204020203" pitchFamily="34" charset="-122"/>
                <a:ea typeface="微软雅黑 Light" panose="020B0502040204020203" pitchFamily="34" charset="-122"/>
                <a:cs typeface="黑体" panose="02010609060101010101" pitchFamily="49" charset="-122"/>
                <a:sym typeface="+mn-ea"/>
              </a:rPr>
              <a:t>》2016</a:t>
            </a:r>
            <a:r>
              <a:rPr lang="zh-CN" altLang="en-US" b="1" kern="100" dirty="0" smtClean="0">
                <a:solidFill>
                  <a:schemeClr val="bg2">
                    <a:lumMod val="25000"/>
                  </a:schemeClr>
                </a:solidFill>
                <a:effectLst>
                  <a:outerShdw blurRad="38100" dist="25400" dir="5400000" algn="ctr" rotWithShape="0">
                    <a:srgbClr val="6E747A">
                      <a:alpha val="43000"/>
                    </a:srgbClr>
                  </a:outerShdw>
                </a:effectLst>
                <a:latin typeface="微软雅黑 Light" panose="020B0502040204020203" pitchFamily="34" charset="-122"/>
                <a:ea typeface="微软雅黑 Light" panose="020B0502040204020203" pitchFamily="34" charset="-122"/>
                <a:cs typeface="黑体" panose="02010609060101010101" pitchFamily="49" charset="-122"/>
                <a:sym typeface="+mn-ea"/>
              </a:rPr>
              <a:t>版(票交所公告〔2016〕1号)</a:t>
            </a:r>
            <a:endParaRPr lang="zh-CN" altLang="en-US" b="1" kern="100" dirty="0" smtClean="0">
              <a:solidFill>
                <a:schemeClr val="bg2">
                  <a:lumMod val="25000"/>
                </a:schemeClr>
              </a:solidFill>
              <a:effectLst>
                <a:outerShdw blurRad="38100" dist="25400" dir="5400000" algn="ctr" rotWithShape="0">
                  <a:srgbClr val="6E747A">
                    <a:alpha val="43000"/>
                  </a:srgbClr>
                </a:outerShdw>
              </a:effectLst>
              <a:latin typeface="微软雅黑 Light" panose="020B0502040204020203" pitchFamily="34" charset="-122"/>
              <a:ea typeface="微软雅黑 Light" panose="020B0502040204020203" pitchFamily="34" charset="-122"/>
              <a:cs typeface="黑体" panose="02010609060101010101" pitchFamily="49" charset="-122"/>
              <a:sym typeface="+mn-ea"/>
            </a:endParaRPr>
          </a:p>
          <a:p>
            <a:endParaRPr lang="zh-CN" altLang="en-US" b="1" kern="100" dirty="0" smtClean="0">
              <a:solidFill>
                <a:schemeClr val="bg2">
                  <a:lumMod val="25000"/>
                </a:schemeClr>
              </a:solidFill>
              <a:effectLst>
                <a:outerShdw blurRad="38100" dist="25400" dir="5400000" algn="ctr" rotWithShape="0">
                  <a:srgbClr val="6E747A">
                    <a:alpha val="43000"/>
                  </a:srgbClr>
                </a:outerShdw>
              </a:effectLst>
              <a:latin typeface="微软雅黑 Light" panose="020B0502040204020203" pitchFamily="34" charset="-122"/>
              <a:ea typeface="微软雅黑 Light" panose="020B0502040204020203" pitchFamily="34" charset="-122"/>
              <a:cs typeface="黑体" panose="02010609060101010101" pitchFamily="49" charset="-122"/>
              <a:sym typeface="+mn-ea"/>
            </a:endParaRPr>
          </a:p>
          <a:p>
            <a:pPr marL="285750" indent="-285750">
              <a:buFont typeface="Wingdings" panose="05000000000000000000" charset="0"/>
              <a:buChar char="p"/>
            </a:pPr>
            <a:r>
              <a:rPr lang="zh-CN" altLang="zh-CN" b="1" kern="100" dirty="0" smtClean="0">
                <a:solidFill>
                  <a:schemeClr val="bg2">
                    <a:lumMod val="25000"/>
                  </a:schemeClr>
                </a:solidFill>
                <a:effectLst>
                  <a:outerShdw blurRad="38100" dist="25400" dir="5400000" algn="ctr" rotWithShape="0">
                    <a:srgbClr val="6E747A">
                      <a:alpha val="43000"/>
                    </a:srgbClr>
                  </a:outerShdw>
                </a:effectLst>
                <a:latin typeface="微软雅黑 Light" panose="020B0502040204020203" pitchFamily="34" charset="-122"/>
                <a:ea typeface="微软雅黑 Light" panose="020B0502040204020203" pitchFamily="34" charset="-122"/>
                <a:cs typeface="黑体" panose="02010609060101010101" pitchFamily="49" charset="-122"/>
                <a:sym typeface="+mn-ea"/>
              </a:rPr>
              <a:t>票</a:t>
            </a:r>
            <a:r>
              <a:rPr lang="zh-CN" altLang="zh-CN" b="1" kern="100" dirty="0">
                <a:solidFill>
                  <a:schemeClr val="bg2">
                    <a:lumMod val="25000"/>
                  </a:schemeClr>
                </a:solidFill>
                <a:effectLst>
                  <a:outerShdw blurRad="38100" dist="25400" dir="5400000" algn="ctr" rotWithShape="0">
                    <a:srgbClr val="6E747A">
                      <a:alpha val="43000"/>
                    </a:srgbClr>
                  </a:outerShdw>
                </a:effectLst>
                <a:latin typeface="微软雅黑 Light" panose="020B0502040204020203" pitchFamily="34" charset="-122"/>
                <a:ea typeface="微软雅黑 Light" panose="020B0502040204020203" pitchFamily="34" charset="-122"/>
                <a:cs typeface="黑体" panose="02010609060101010101" pitchFamily="49" charset="-122"/>
                <a:sym typeface="+mn-ea"/>
              </a:rPr>
              <a:t>交所业务规则：</a:t>
            </a:r>
            <a:endParaRPr lang="zh-CN" altLang="zh-CN" b="1" kern="100" dirty="0">
              <a:solidFill>
                <a:schemeClr val="bg2">
                  <a:lumMod val="25000"/>
                </a:schemeClr>
              </a:solidFill>
              <a:effectLst>
                <a:outerShdw blurRad="38100" dist="25400" dir="5400000" algn="ctr" rotWithShape="0">
                  <a:srgbClr val="6E747A">
                    <a:alpha val="43000"/>
                  </a:srgbClr>
                </a:outerShdw>
              </a:effectLst>
              <a:latin typeface="微软雅黑 Light" panose="020B0502040204020203" pitchFamily="34" charset="-122"/>
              <a:ea typeface="微软雅黑 Light" panose="020B0502040204020203" pitchFamily="34" charset="-122"/>
              <a:cs typeface="黑体" panose="02010609060101010101" pitchFamily="49" charset="-122"/>
              <a:sym typeface="+mn-ea"/>
            </a:endParaRPr>
          </a:p>
          <a:p>
            <a:pPr marL="0" marR="0" lvl="0" indent="0" algn="l" defTabSz="914400" rtl="0" eaLnBrk="1" fontAlgn="base" latinLnBrk="0" hangingPunct="1">
              <a:lnSpc>
                <a:spcPct val="120000"/>
              </a:lnSpc>
              <a:spcBef>
                <a:spcPct val="0"/>
              </a:spcBef>
              <a:spcAft>
                <a:spcPct val="0"/>
              </a:spcAft>
              <a:buClrTx/>
              <a:buSzTx/>
              <a:buFont typeface="Wingdings" panose="05000000000000000000" pitchFamily="2" charset="2"/>
              <a:buChar char="ü"/>
              <a:defRPr/>
            </a:pPr>
            <a:r>
              <a:rPr lang="en-US" altLang="zh-CN">
                <a:ln>
                  <a:noFill/>
                </a:ln>
                <a:effectLst>
                  <a:outerShdw blurRad="38100" dist="38100" dir="2700000">
                    <a:srgbClr val="C0C0C0"/>
                  </a:outerShdw>
                </a:effectLst>
                <a:uLnTx/>
                <a:uFillTx/>
                <a:latin typeface="微软雅黑 Light" panose="020B0502040204020203" pitchFamily="34" charset="-122"/>
                <a:ea typeface="微软雅黑 Light" panose="020B0502040204020203" pitchFamily="34" charset="-122"/>
                <a:cs typeface="+mn-ea"/>
                <a:sym typeface="+mn-ea"/>
              </a:rPr>
              <a:t> </a:t>
            </a:r>
            <a:r>
              <a:rPr lang="zh-CN" altLang="zh-CN">
                <a:ln>
                  <a:noFill/>
                </a:ln>
                <a:effectLst>
                  <a:outerShdw blurRad="38100" dist="38100" dir="2700000">
                    <a:srgbClr val="C0C0C0"/>
                  </a:outerShdw>
                </a:effectLst>
                <a:uLnTx/>
                <a:uFillTx/>
                <a:latin typeface="微软雅黑 Light" panose="020B0502040204020203" pitchFamily="34" charset="-122"/>
                <a:ea typeface="微软雅黑 Light" panose="020B0502040204020203" pitchFamily="34" charset="-122"/>
                <a:cs typeface="+mn-ea"/>
                <a:sym typeface="+mn-ea"/>
              </a:rPr>
              <a:t>《上海票据交易所票据交易规则》(票交所发〔2017〕16号)</a:t>
            </a:r>
            <a:endParaRPr lang="zh-CN" altLang="zh-CN">
              <a:ln>
                <a:noFill/>
              </a:ln>
              <a:effectLst>
                <a:outerShdw blurRad="38100" dist="38100" dir="2700000">
                  <a:srgbClr val="C0C0C0"/>
                </a:outerShdw>
              </a:effectLst>
              <a:uLnTx/>
              <a:uFillTx/>
              <a:latin typeface="微软雅黑 Light" panose="020B0502040204020203" pitchFamily="34" charset="-122"/>
              <a:ea typeface="微软雅黑 Light" panose="020B0502040204020203" pitchFamily="34" charset="-122"/>
              <a:cs typeface="+mn-ea"/>
              <a:sym typeface="+mn-ea"/>
            </a:endParaRPr>
          </a:p>
          <a:p>
            <a:pPr marL="0" marR="0" lvl="0" indent="0" algn="l" defTabSz="914400" rtl="0" eaLnBrk="1" fontAlgn="base" latinLnBrk="0" hangingPunct="1">
              <a:lnSpc>
                <a:spcPct val="120000"/>
              </a:lnSpc>
              <a:spcBef>
                <a:spcPct val="0"/>
              </a:spcBef>
              <a:spcAft>
                <a:spcPct val="0"/>
              </a:spcAft>
              <a:buClrTx/>
              <a:buSzTx/>
              <a:buFont typeface="Wingdings" panose="05000000000000000000" pitchFamily="2" charset="2"/>
              <a:buChar char="ü"/>
              <a:defRPr/>
            </a:pPr>
            <a:r>
              <a:rPr lang="en-US" altLang="zh-CN">
                <a:ln>
                  <a:noFill/>
                </a:ln>
                <a:effectLst>
                  <a:outerShdw blurRad="38100" dist="38100" dir="2700000">
                    <a:srgbClr val="C0C0C0"/>
                  </a:outerShdw>
                </a:effectLst>
                <a:uLnTx/>
                <a:uFillTx/>
                <a:latin typeface="微软雅黑 Light" panose="020B0502040204020203" pitchFamily="34" charset="-122"/>
                <a:ea typeface="微软雅黑 Light" panose="020B0502040204020203" pitchFamily="34" charset="-122"/>
                <a:cs typeface="+mn-ea"/>
                <a:sym typeface="+mn-ea"/>
              </a:rPr>
              <a:t> </a:t>
            </a:r>
            <a:r>
              <a:rPr lang="zh-CN" altLang="zh-CN">
                <a:ln>
                  <a:noFill/>
                </a:ln>
                <a:effectLst>
                  <a:outerShdw blurRad="38100" dist="38100" dir="2700000">
                    <a:srgbClr val="C0C0C0"/>
                  </a:outerShdw>
                </a:effectLst>
                <a:uLnTx/>
                <a:uFillTx/>
                <a:latin typeface="微软雅黑 Light" panose="020B0502040204020203" pitchFamily="34" charset="-122"/>
                <a:ea typeface="微软雅黑 Light" panose="020B0502040204020203" pitchFamily="34" charset="-122"/>
                <a:cs typeface="+mn-ea"/>
                <a:sym typeface="+mn-ea"/>
              </a:rPr>
              <a:t>《上海票据交易所纸质商业汇票</a:t>
            </a:r>
            <a:r>
              <a:rPr lang="zh-CN" altLang="en-US">
                <a:ln>
                  <a:noFill/>
                </a:ln>
                <a:effectLst>
                  <a:outerShdw blurRad="38100" dist="38100" dir="2700000">
                    <a:srgbClr val="C0C0C0"/>
                  </a:outerShdw>
                </a:effectLst>
                <a:uLnTx/>
                <a:uFillTx/>
                <a:latin typeface="微软雅黑 Light" panose="020B0502040204020203" pitchFamily="34" charset="-122"/>
                <a:ea typeface="微软雅黑 Light" panose="020B0502040204020203" pitchFamily="34" charset="-122"/>
                <a:cs typeface="+mn-ea"/>
                <a:sym typeface="+mn-ea"/>
              </a:rPr>
              <a:t>业务</a:t>
            </a:r>
            <a:r>
              <a:rPr lang="zh-CN" altLang="zh-CN">
                <a:ln>
                  <a:noFill/>
                </a:ln>
                <a:effectLst>
                  <a:outerShdw blurRad="38100" dist="38100" dir="2700000">
                    <a:srgbClr val="C0C0C0"/>
                  </a:outerShdw>
                </a:effectLst>
                <a:uLnTx/>
                <a:uFillTx/>
                <a:latin typeface="微软雅黑 Light" panose="020B0502040204020203" pitchFamily="34" charset="-122"/>
                <a:ea typeface="微软雅黑 Light" panose="020B0502040204020203" pitchFamily="34" charset="-122"/>
                <a:cs typeface="+mn-ea"/>
                <a:sym typeface="+mn-ea"/>
              </a:rPr>
              <a:t>操作规程》(票交所发〔2017〕1</a:t>
            </a:r>
            <a:r>
              <a:rPr lang="en-US" altLang="zh-CN">
                <a:ln>
                  <a:noFill/>
                </a:ln>
                <a:effectLst>
                  <a:outerShdw blurRad="38100" dist="38100" dir="2700000">
                    <a:srgbClr val="C0C0C0"/>
                  </a:outerShdw>
                </a:effectLst>
                <a:uLnTx/>
                <a:uFillTx/>
                <a:latin typeface="微软雅黑 Light" panose="020B0502040204020203" pitchFamily="34" charset="-122"/>
                <a:ea typeface="微软雅黑 Light" panose="020B0502040204020203" pitchFamily="34" charset="-122"/>
                <a:cs typeface="+mn-ea"/>
                <a:sym typeface="+mn-ea"/>
              </a:rPr>
              <a:t>7</a:t>
            </a:r>
            <a:r>
              <a:rPr lang="zh-CN" altLang="zh-CN">
                <a:ln>
                  <a:noFill/>
                </a:ln>
                <a:effectLst>
                  <a:outerShdw blurRad="38100" dist="38100" dir="2700000">
                    <a:srgbClr val="C0C0C0"/>
                  </a:outerShdw>
                </a:effectLst>
                <a:uLnTx/>
                <a:uFillTx/>
                <a:latin typeface="微软雅黑 Light" panose="020B0502040204020203" pitchFamily="34" charset="-122"/>
                <a:ea typeface="微软雅黑 Light" panose="020B0502040204020203" pitchFamily="34" charset="-122"/>
                <a:cs typeface="+mn-ea"/>
                <a:sym typeface="+mn-ea"/>
              </a:rPr>
              <a:t>号)</a:t>
            </a:r>
            <a:endParaRPr lang="zh-CN" altLang="zh-CN">
              <a:ln>
                <a:noFill/>
              </a:ln>
              <a:effectLst>
                <a:outerShdw blurRad="38100" dist="38100" dir="2700000">
                  <a:srgbClr val="C0C0C0"/>
                </a:outerShdw>
              </a:effectLst>
              <a:uLnTx/>
              <a:uFillTx/>
              <a:latin typeface="微软雅黑 Light" panose="020B0502040204020203" pitchFamily="34" charset="-122"/>
              <a:ea typeface="微软雅黑 Light" panose="020B0502040204020203" pitchFamily="34" charset="-122"/>
              <a:cs typeface="+mn-ea"/>
              <a:sym typeface="+mn-ea"/>
            </a:endParaRPr>
          </a:p>
          <a:p>
            <a:pPr marL="0" marR="0" lvl="0" indent="0" algn="l" defTabSz="914400" rtl="0" eaLnBrk="1" fontAlgn="base" latinLnBrk="0" hangingPunct="1">
              <a:lnSpc>
                <a:spcPct val="120000"/>
              </a:lnSpc>
              <a:spcBef>
                <a:spcPct val="0"/>
              </a:spcBef>
              <a:spcAft>
                <a:spcPct val="0"/>
              </a:spcAft>
              <a:buClrTx/>
              <a:buSzTx/>
              <a:buFont typeface="Wingdings" panose="05000000000000000000" pitchFamily="2" charset="2"/>
              <a:buChar char="ü"/>
              <a:defRPr/>
            </a:pPr>
            <a:r>
              <a:rPr lang="zh-CN" altLang="zh-CN">
                <a:ln>
                  <a:noFill/>
                </a:ln>
                <a:effectLst>
                  <a:outerShdw blurRad="38100" dist="38100" dir="2700000">
                    <a:srgbClr val="C0C0C0"/>
                  </a:outerShdw>
                </a:effectLst>
                <a:uLnTx/>
                <a:uFillTx/>
                <a:latin typeface="微软雅黑 Light" panose="020B0502040204020203" pitchFamily="34" charset="-122"/>
                <a:ea typeface="微软雅黑 Light" panose="020B0502040204020203" pitchFamily="34" charset="-122"/>
                <a:cs typeface="+mn-ea"/>
                <a:sym typeface="+mn-ea"/>
              </a:rPr>
              <a:t>《上海票据交易所登记托管清算结算业务规则》(票交所发〔2017〕1</a:t>
            </a:r>
            <a:r>
              <a:rPr lang="en-US" altLang="zh-CN">
                <a:ln>
                  <a:noFill/>
                </a:ln>
                <a:effectLst>
                  <a:outerShdw blurRad="38100" dist="38100" dir="2700000">
                    <a:srgbClr val="C0C0C0"/>
                  </a:outerShdw>
                </a:effectLst>
                <a:uLnTx/>
                <a:uFillTx/>
                <a:latin typeface="微软雅黑 Light" panose="020B0502040204020203" pitchFamily="34" charset="-122"/>
                <a:ea typeface="微软雅黑 Light" panose="020B0502040204020203" pitchFamily="34" charset="-122"/>
                <a:cs typeface="+mn-ea"/>
                <a:sym typeface="+mn-ea"/>
              </a:rPr>
              <a:t>8</a:t>
            </a:r>
            <a:r>
              <a:rPr lang="zh-CN" altLang="zh-CN">
                <a:ln>
                  <a:noFill/>
                </a:ln>
                <a:effectLst>
                  <a:outerShdw blurRad="38100" dist="38100" dir="2700000">
                    <a:srgbClr val="C0C0C0"/>
                  </a:outerShdw>
                </a:effectLst>
                <a:uLnTx/>
                <a:uFillTx/>
                <a:latin typeface="微软雅黑 Light" panose="020B0502040204020203" pitchFamily="34" charset="-122"/>
                <a:ea typeface="微软雅黑 Light" panose="020B0502040204020203" pitchFamily="34" charset="-122"/>
                <a:cs typeface="+mn-ea"/>
                <a:sym typeface="+mn-ea"/>
              </a:rPr>
              <a:t>号)</a:t>
            </a:r>
            <a:endParaRPr lang="zh-CN" altLang="zh-CN">
              <a:ln>
                <a:noFill/>
              </a:ln>
              <a:effectLst>
                <a:outerShdw blurRad="38100" dist="38100" dir="2700000">
                  <a:srgbClr val="C0C0C0"/>
                </a:outerShdw>
              </a:effectLst>
              <a:uLnTx/>
              <a:uFillTx/>
              <a:latin typeface="微软雅黑 Light" panose="020B0502040204020203" pitchFamily="34" charset="-122"/>
              <a:ea typeface="微软雅黑 Light" panose="020B0502040204020203" pitchFamily="34" charset="-122"/>
              <a:cs typeface="+mn-ea"/>
              <a:sym typeface="+mn-ea"/>
            </a:endParaRPr>
          </a:p>
          <a:p>
            <a:pPr marL="0" marR="0" lvl="0" indent="0" algn="l" defTabSz="914400" rtl="0" eaLnBrk="1" fontAlgn="base" latinLnBrk="0" hangingPunct="1">
              <a:lnSpc>
                <a:spcPct val="120000"/>
              </a:lnSpc>
              <a:spcBef>
                <a:spcPct val="0"/>
              </a:spcBef>
              <a:spcAft>
                <a:spcPct val="0"/>
              </a:spcAft>
              <a:buClrTx/>
              <a:buSzTx/>
              <a:buFont typeface="Wingdings" panose="05000000000000000000" pitchFamily="2" charset="2"/>
              <a:buChar char="ü"/>
              <a:defRPr/>
            </a:pPr>
            <a:r>
              <a:rPr lang="en-US" altLang="zh-CN">
                <a:ln>
                  <a:noFill/>
                </a:ln>
                <a:effectLst>
                  <a:outerShdw blurRad="38100" dist="38100" dir="2700000">
                    <a:srgbClr val="C0C0C0"/>
                  </a:outerShdw>
                </a:effectLst>
                <a:uLnTx/>
                <a:uFillTx/>
                <a:latin typeface="微软雅黑 Light" panose="020B0502040204020203" pitchFamily="34" charset="-122"/>
                <a:ea typeface="微软雅黑 Light" panose="020B0502040204020203" pitchFamily="34" charset="-122"/>
                <a:cs typeface="+mn-ea"/>
                <a:sym typeface="+mn-ea"/>
              </a:rPr>
              <a:t> </a:t>
            </a:r>
            <a:r>
              <a:rPr lang="zh-CN" altLang="zh-CN">
                <a:ln>
                  <a:noFill/>
                </a:ln>
                <a:effectLst>
                  <a:outerShdw blurRad="38100" dist="38100" dir="2700000">
                    <a:srgbClr val="C0C0C0"/>
                  </a:outerShdw>
                </a:effectLst>
                <a:uLnTx/>
                <a:uFillTx/>
                <a:latin typeface="微软雅黑 Light" panose="020B0502040204020203" pitchFamily="34" charset="-122"/>
                <a:ea typeface="微软雅黑 Light" panose="020B0502040204020203" pitchFamily="34" charset="-122"/>
                <a:cs typeface="+mn-ea"/>
                <a:sym typeface="+mn-ea"/>
              </a:rPr>
              <a:t>《上海票据交易所应急服务规则》</a:t>
            </a:r>
            <a:endParaRPr kumimoji="0" lang="zh-CN" altLang="zh-CN" b="0" i="0" u="none" strike="noStrike" kern="1200" cap="none" spc="0" normalizeH="0" baseline="0" noProof="1">
              <a:ln>
                <a:noFill/>
              </a:ln>
              <a:solidFill>
                <a:schemeClr val="tx1"/>
              </a:solidFill>
              <a:effectLst>
                <a:outerShdw blurRad="38100" dist="38100" dir="2700000">
                  <a:srgbClr val="C0C0C0"/>
                </a:outerShdw>
              </a:effectLst>
              <a:uLnTx/>
              <a:uFillTx/>
              <a:latin typeface="微软雅黑 Light" panose="020B0502040204020203" pitchFamily="34" charset="-122"/>
              <a:ea typeface="微软雅黑 Light" panose="020B0502040204020203" pitchFamily="34" charset="-122"/>
              <a:cs typeface="+mn-cs"/>
              <a:sym typeface="+mn-ea"/>
            </a:endParaRPr>
          </a:p>
          <a:p>
            <a:pPr marL="0" marR="0" lvl="0" indent="0" algn="l" defTabSz="914400" rtl="0" eaLnBrk="1" fontAlgn="base" latinLnBrk="0" hangingPunct="1">
              <a:lnSpc>
                <a:spcPct val="120000"/>
              </a:lnSpc>
              <a:spcBef>
                <a:spcPct val="0"/>
              </a:spcBef>
              <a:spcAft>
                <a:spcPct val="0"/>
              </a:spcAft>
              <a:buClrTx/>
              <a:buSzTx/>
              <a:buFont typeface="Wingdings" panose="05000000000000000000" pitchFamily="2" charset="2"/>
              <a:buChar char="ü"/>
              <a:defRPr/>
            </a:pPr>
            <a:r>
              <a:rPr lang="zh-CN" altLang="zh-CN">
                <a:ln>
                  <a:noFill/>
                </a:ln>
                <a:effectLst>
                  <a:outerShdw blurRad="38100" dist="38100" dir="2700000">
                    <a:srgbClr val="C0C0C0"/>
                  </a:outerShdw>
                </a:effectLst>
                <a:uLnTx/>
                <a:uFillTx/>
                <a:latin typeface="微软雅黑 Light" panose="020B0502040204020203" pitchFamily="34" charset="-122"/>
                <a:ea typeface="微软雅黑 Light" panose="020B0502040204020203" pitchFamily="34" charset="-122"/>
                <a:cs typeface="+mn-ea"/>
                <a:sym typeface="+mn-ea"/>
              </a:rPr>
              <a:t> 《上海票据交易所会员管理办法》</a:t>
            </a:r>
            <a:endParaRPr kumimoji="0" lang="en-US" altLang="zh-CN" b="0" i="0" u="none" strike="noStrike" kern="1200" cap="none" spc="0" normalizeH="0" baseline="0" noProof="1">
              <a:ln>
                <a:noFill/>
              </a:ln>
              <a:solidFill>
                <a:schemeClr val="tx1"/>
              </a:solidFill>
              <a:effectLst>
                <a:outerShdw blurRad="38100" dist="38100" dir="2700000">
                  <a:srgbClr val="C0C0C0"/>
                </a:outerShdw>
              </a:effectLst>
              <a:uLnTx/>
              <a:uFillTx/>
              <a:latin typeface="微软雅黑 Light" panose="020B0502040204020203" pitchFamily="34" charset="-122"/>
              <a:ea typeface="微软雅黑 Light" panose="020B0502040204020203" pitchFamily="34" charset="-122"/>
              <a:cs typeface="+mn-ea"/>
              <a:sym typeface="+mn-ea"/>
            </a:endParaRPr>
          </a:p>
          <a:p>
            <a:pPr marL="0" marR="0" lvl="0" indent="0" algn="l" defTabSz="914400" rtl="0" eaLnBrk="1" fontAlgn="base" latinLnBrk="0" hangingPunct="1">
              <a:lnSpc>
                <a:spcPct val="120000"/>
              </a:lnSpc>
              <a:spcBef>
                <a:spcPct val="0"/>
              </a:spcBef>
              <a:spcAft>
                <a:spcPct val="0"/>
              </a:spcAft>
              <a:buClrTx/>
              <a:buSzTx/>
              <a:buFont typeface="Wingdings" panose="05000000000000000000" pitchFamily="2" charset="2"/>
              <a:buChar char="ü"/>
              <a:defRPr/>
            </a:pPr>
            <a:r>
              <a:rPr lang="en-US" altLang="zh-CN">
                <a:ln>
                  <a:noFill/>
                </a:ln>
                <a:effectLst>
                  <a:outerShdw blurRad="38100" dist="38100" dir="2700000">
                    <a:srgbClr val="C0C0C0"/>
                  </a:outerShdw>
                </a:effectLst>
                <a:uLnTx/>
                <a:uFillTx/>
                <a:latin typeface="微软雅黑 Light" panose="020B0502040204020203" pitchFamily="34" charset="-122"/>
                <a:ea typeface="微软雅黑 Light" panose="020B0502040204020203" pitchFamily="34" charset="-122"/>
                <a:cs typeface="+mn-ea"/>
                <a:sym typeface="+mn-ea"/>
              </a:rPr>
              <a:t>  ……</a:t>
            </a:r>
            <a:endParaRPr lang="en-US" altLang="zh-CN" kern="100" dirty="0">
              <a:solidFill>
                <a:schemeClr val="bg2">
                  <a:lumMod val="25000"/>
                </a:schemeClr>
              </a:solidFill>
              <a:effectLst>
                <a:outerShdw blurRad="38100" dist="25400" dir="5400000" algn="ctr" rotWithShape="0">
                  <a:srgbClr val="6E747A">
                    <a:alpha val="43000"/>
                  </a:srgbClr>
                </a:outerShdw>
              </a:effectLst>
              <a:latin typeface="微软雅黑 Light" panose="020B0502040204020203" pitchFamily="34" charset="-122"/>
              <a:ea typeface="微软雅黑 Light" panose="020B0502040204020203" pitchFamily="34" charset="-122"/>
              <a:cs typeface="Times New Roman" panose="02020603050405020304" pitchFamily="18" charset="0"/>
              <a:sym typeface="+mn-ea"/>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theme/theme1.xml><?xml version="1.0" encoding="utf-8"?>
<a:theme xmlns:a="http://schemas.openxmlformats.org/drawingml/2006/main" name="稻壳儿-艺随风">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稻壳儿-艺随风">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8437</Words>
  <Application>WPS 演示</Application>
  <PresentationFormat>全屏显示(16:9)</PresentationFormat>
  <Paragraphs>762</Paragraphs>
  <Slides>63</Slides>
  <Notes>28</Notes>
  <HiddenSlides>0</HiddenSlides>
  <MMClips>0</MMClips>
  <ScaleCrop>false</ScaleCrop>
  <HeadingPairs>
    <vt:vector size="6" baseType="variant">
      <vt:variant>
        <vt:lpstr>已用的字体</vt:lpstr>
      </vt:variant>
      <vt:variant>
        <vt:i4>24</vt:i4>
      </vt:variant>
      <vt:variant>
        <vt:lpstr>主题</vt:lpstr>
      </vt:variant>
      <vt:variant>
        <vt:i4>2</vt:i4>
      </vt:variant>
      <vt:variant>
        <vt:lpstr>幻灯片标题</vt:lpstr>
      </vt:variant>
      <vt:variant>
        <vt:i4>63</vt:i4>
      </vt:variant>
    </vt:vector>
  </HeadingPairs>
  <TitlesOfParts>
    <vt:vector size="89" baseType="lpstr">
      <vt:lpstr>Arial</vt:lpstr>
      <vt:lpstr>宋体</vt:lpstr>
      <vt:lpstr>Wingdings</vt:lpstr>
      <vt:lpstr>微软雅黑</vt:lpstr>
      <vt:lpstr>仿宋</vt:lpstr>
      <vt:lpstr>微软雅黑 Light</vt:lpstr>
      <vt:lpstr>Calibri</vt:lpstr>
      <vt:lpstr>Times New Roman</vt:lpstr>
      <vt:lpstr>等线</vt:lpstr>
      <vt:lpstr>Wingdings</vt:lpstr>
      <vt:lpstr>黑体</vt:lpstr>
      <vt:lpstr>Impact MT Std</vt:lpstr>
      <vt:lpstr>Open Sans</vt:lpstr>
      <vt:lpstr>Impact</vt:lpstr>
      <vt:lpstr>华文细黑</vt:lpstr>
      <vt:lpstr>楷体</vt:lpstr>
      <vt:lpstr>Arial Rounded MT Bold</vt:lpstr>
      <vt:lpstr>Batang</vt:lpstr>
      <vt:lpstr>仿宋_GB2312</vt:lpstr>
      <vt:lpstr>Lato Light</vt:lpstr>
      <vt:lpstr>Lato Regular</vt:lpstr>
      <vt:lpstr>Helvetica Light</vt:lpstr>
      <vt:lpstr>Segoe UI</vt:lpstr>
      <vt:lpstr>Segoe Print</vt:lpstr>
      <vt:lpstr>稻壳儿-艺随风</vt:lpstr>
      <vt:lpstr>1_稻壳儿-艺随风</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眉嘴之间</dc:creator>
  <cp:lastModifiedBy>JCB</cp:lastModifiedBy>
  <cp:revision>399</cp:revision>
  <dcterms:created xsi:type="dcterms:W3CDTF">2016-11-10T03:00:00Z</dcterms:created>
  <dcterms:modified xsi:type="dcterms:W3CDTF">2017-05-22T07:31:53Z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2052-10.1.0.6393</vt:lpwstr>
  </property>
</Properties>
</file>