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charts/chart3.xml" ContentType="application/vnd.openxmlformats-officedocument.drawingml.chart+xml"/>
  <Default Extension="xlsx" ContentType="application/vnd.openxmlformats-officedocument.spreadsheetml.sheet"/>
  <Override PartName="/ppt/diagrams/layout1.xml" ContentType="application/vnd.openxmlformats-officedocument.drawingml.diagramLayout+xml"/>
  <Override PartName="/ppt/notesSlides/notesSlide10.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Default Extension="wdp" ContentType="image/vnd.ms-photo"/>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tags/tag24.xml" ContentType="application/vnd.openxmlformats-officedocument.presentationml.tags+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0" r:id="rId2"/>
    <p:sldId id="295" r:id="rId3"/>
    <p:sldId id="298" r:id="rId4"/>
    <p:sldId id="320" r:id="rId5"/>
    <p:sldId id="322" r:id="rId6"/>
    <p:sldId id="277" r:id="rId7"/>
    <p:sldId id="278" r:id="rId8"/>
    <p:sldId id="275" r:id="rId9"/>
    <p:sldId id="321" r:id="rId10"/>
    <p:sldId id="301" r:id="rId11"/>
    <p:sldId id="283" r:id="rId12"/>
    <p:sldId id="325" r:id="rId13"/>
    <p:sldId id="319" r:id="rId14"/>
    <p:sldId id="302" r:id="rId15"/>
    <p:sldId id="326" r:id="rId16"/>
    <p:sldId id="305" r:id="rId17"/>
    <p:sldId id="316" r:id="rId18"/>
    <p:sldId id="324" r:id="rId19"/>
    <p:sldId id="291" r:id="rId20"/>
    <p:sldId id="317" r:id="rId21"/>
    <p:sldId id="306" r:id="rId22"/>
    <p:sldId id="311" r:id="rId23"/>
    <p:sldId id="312" r:id="rId24"/>
    <p:sldId id="313" r:id="rId25"/>
  </p:sldIdLst>
  <p:sldSz cx="11522075" cy="6480175"/>
  <p:notesSz cx="6858000" cy="9144000"/>
  <p:custDataLst>
    <p:tags r:id="rId27"/>
  </p:custDataLst>
  <p:defaultTextStyle>
    <a:defPPr>
      <a:defRPr lang="zh-CN"/>
    </a:defPPr>
    <a:lvl1pPr marL="0" algn="l" defTabSz="864108" rtl="0" eaLnBrk="1" latinLnBrk="0" hangingPunct="1">
      <a:defRPr sz="1700" kern="1200">
        <a:solidFill>
          <a:schemeClr val="tx1"/>
        </a:solidFill>
        <a:latin typeface="+mn-lt"/>
        <a:ea typeface="+mn-ea"/>
        <a:cs typeface="+mn-cs"/>
      </a:defRPr>
    </a:lvl1pPr>
    <a:lvl2pPr marL="432054" algn="l" defTabSz="864108" rtl="0" eaLnBrk="1" latinLnBrk="0" hangingPunct="1">
      <a:defRPr sz="1700" kern="1200">
        <a:solidFill>
          <a:schemeClr val="tx1"/>
        </a:solidFill>
        <a:latin typeface="+mn-lt"/>
        <a:ea typeface="+mn-ea"/>
        <a:cs typeface="+mn-cs"/>
      </a:defRPr>
    </a:lvl2pPr>
    <a:lvl3pPr marL="864108" algn="l" defTabSz="864108" rtl="0" eaLnBrk="1" latinLnBrk="0" hangingPunct="1">
      <a:defRPr sz="1700" kern="1200">
        <a:solidFill>
          <a:schemeClr val="tx1"/>
        </a:solidFill>
        <a:latin typeface="+mn-lt"/>
        <a:ea typeface="+mn-ea"/>
        <a:cs typeface="+mn-cs"/>
      </a:defRPr>
    </a:lvl3pPr>
    <a:lvl4pPr marL="1296162" algn="l" defTabSz="864108" rtl="0" eaLnBrk="1" latinLnBrk="0" hangingPunct="1">
      <a:defRPr sz="1700" kern="1200">
        <a:solidFill>
          <a:schemeClr val="tx1"/>
        </a:solidFill>
        <a:latin typeface="+mn-lt"/>
        <a:ea typeface="+mn-ea"/>
        <a:cs typeface="+mn-cs"/>
      </a:defRPr>
    </a:lvl4pPr>
    <a:lvl5pPr marL="1728216" algn="l" defTabSz="864108" rtl="0" eaLnBrk="1" latinLnBrk="0" hangingPunct="1">
      <a:defRPr sz="1700" kern="1200">
        <a:solidFill>
          <a:schemeClr val="tx1"/>
        </a:solidFill>
        <a:latin typeface="+mn-lt"/>
        <a:ea typeface="+mn-ea"/>
        <a:cs typeface="+mn-cs"/>
      </a:defRPr>
    </a:lvl5pPr>
    <a:lvl6pPr marL="2160270" algn="l" defTabSz="864108" rtl="0" eaLnBrk="1" latinLnBrk="0" hangingPunct="1">
      <a:defRPr sz="1700" kern="1200">
        <a:solidFill>
          <a:schemeClr val="tx1"/>
        </a:solidFill>
        <a:latin typeface="+mn-lt"/>
        <a:ea typeface="+mn-ea"/>
        <a:cs typeface="+mn-cs"/>
      </a:defRPr>
    </a:lvl6pPr>
    <a:lvl7pPr marL="2592324" algn="l" defTabSz="864108" rtl="0" eaLnBrk="1" latinLnBrk="0" hangingPunct="1">
      <a:defRPr sz="1700" kern="1200">
        <a:solidFill>
          <a:schemeClr val="tx1"/>
        </a:solidFill>
        <a:latin typeface="+mn-lt"/>
        <a:ea typeface="+mn-ea"/>
        <a:cs typeface="+mn-cs"/>
      </a:defRPr>
    </a:lvl7pPr>
    <a:lvl8pPr marL="3024378" algn="l" defTabSz="864108" rtl="0" eaLnBrk="1" latinLnBrk="0" hangingPunct="1">
      <a:defRPr sz="1700" kern="1200">
        <a:solidFill>
          <a:schemeClr val="tx1"/>
        </a:solidFill>
        <a:latin typeface="+mn-lt"/>
        <a:ea typeface="+mn-ea"/>
        <a:cs typeface="+mn-cs"/>
      </a:defRPr>
    </a:lvl8pPr>
    <a:lvl9pPr marL="3456432" algn="l" defTabSz="864108"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224" userDrawn="1">
          <p15:clr>
            <a:srgbClr val="A4A3A4"/>
          </p15:clr>
        </p15:guide>
        <p15:guide id="6" pos="5110" userDrawn="1">
          <p15:clr>
            <a:srgbClr val="A4A3A4"/>
          </p15:clr>
        </p15:guide>
        <p15:guide id="7" orient="horz" pos="1752" userDrawn="1">
          <p15:clr>
            <a:srgbClr val="A4A3A4"/>
          </p15:clr>
        </p15:guide>
      </p15:sldGuideLst>
    </p:ext>
    <p:ext uri="{2D200454-40CA-4A62-9FC3-DE9A4176ACB9}">
      <p15:notesGuideLst xmlns:p15="http://schemas.microsoft.com/office/powerpoint/2012/main" xmlns="">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3300"/>
    <a:srgbClr val="800000"/>
    <a:srgbClr val="C75050"/>
    <a:srgbClr val="969B95"/>
    <a:srgbClr val="404040"/>
    <a:srgbClr val="9BC2DF"/>
    <a:srgbClr val="A6CAEE"/>
    <a:srgbClr val="CCCC33"/>
    <a:srgbClr val="FFC885"/>
    <a:srgbClr val="FEE3A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261" autoAdjust="0"/>
    <p:restoredTop sz="94312" autoAdjust="0"/>
  </p:normalViewPr>
  <p:slideViewPr>
    <p:cSldViewPr snapToGrid="0" showGuides="1">
      <p:cViewPr>
        <p:scale>
          <a:sx n="80" d="100"/>
          <a:sy n="80" d="100"/>
        </p:scale>
        <p:origin x="-228" y="-180"/>
      </p:cViewPr>
      <p:guideLst>
        <p:guide orient="horz" pos="3991"/>
        <p:guide orient="horz" pos="1655"/>
        <p:guide pos="4829"/>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snapToGrid="0" showGuides="1">
      <p:cViewPr>
        <p:scale>
          <a:sx n="66" d="100"/>
          <a:sy n="66" d="100"/>
        </p:scale>
        <p:origin x="2322" y="-31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1\Desktop\&#26032;&#24314;Microsoft%20Office%20Excel%20&#24037;&#20316;&#349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1\Desktop\&#32508;&#21512;&#19968;&#32452;\&#23425;&#22992;ppt\&#23425;&#22992;ppt.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Office_Excel____1.xlsx"/><Relationship Id="rId4"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1\Desktop\&#26032;&#24314;Microsoft%20Office%20Excel%20&#24037;&#20316;&#34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plotArea>
      <c:layout/>
      <c:barChart>
        <c:barDir val="col"/>
        <c:grouping val="stacked"/>
        <c:ser>
          <c:idx val="1"/>
          <c:order val="1"/>
          <c:tx>
            <c:strRef>
              <c:f>Sheet1!$A$13</c:f>
              <c:strCache>
                <c:ptCount val="1"/>
                <c:pt idx="0">
                  <c:v>金额（万亿）</c:v>
                </c:pt>
              </c:strCache>
            </c:strRef>
          </c:tx>
          <c:spPr>
            <a:solidFill>
              <a:srgbClr val="CC0000"/>
            </a:solidFill>
          </c:spPr>
          <c:dLbls>
            <c:dLbl>
              <c:idx val="0"/>
              <c:layout>
                <c:manualLayout>
                  <c:x val="-1.6941974298508695E-2"/>
                  <c:y val="-0.38520335704987607"/>
                </c:manualLayout>
              </c:layout>
              <c:showVal val="1"/>
            </c:dLbl>
            <c:dLbl>
              <c:idx val="1"/>
              <c:layout>
                <c:manualLayout>
                  <c:x val="7.1519781273361852E-2"/>
                  <c:y val="-0.16341685100290287"/>
                </c:manualLayout>
              </c:layout>
              <c:showVal val="1"/>
            </c:dLbl>
            <c:dLbl>
              <c:idx val="2"/>
              <c:layout>
                <c:manualLayout>
                  <c:x val="-2.5542779026200696E-3"/>
                  <c:y val="-0.31197762464190432"/>
                </c:manualLayout>
              </c:layout>
              <c:showVal val="1"/>
            </c:dLbl>
            <c:showVal val="1"/>
          </c:dLbls>
          <c:cat>
            <c:strRef>
              <c:f>Sheet1!$B$11:$D$11</c:f>
              <c:strCache>
                <c:ptCount val="3"/>
                <c:pt idx="0">
                  <c:v>2016年一季度</c:v>
                </c:pt>
                <c:pt idx="1">
                  <c:v>2017年一季度</c:v>
                </c:pt>
                <c:pt idx="2">
                  <c:v>2018年一季度</c:v>
                </c:pt>
              </c:strCache>
            </c:strRef>
          </c:cat>
          <c:val>
            <c:numRef>
              <c:f>Sheet1!$B$13:$D$13</c:f>
              <c:numCache>
                <c:formatCode>General</c:formatCode>
                <c:ptCount val="3"/>
                <c:pt idx="0">
                  <c:v>1.55</c:v>
                </c:pt>
                <c:pt idx="1">
                  <c:v>0.78</c:v>
                </c:pt>
                <c:pt idx="2">
                  <c:v>1.21</c:v>
                </c:pt>
              </c:numCache>
            </c:numRef>
          </c:val>
        </c:ser>
        <c:overlap val="100"/>
        <c:axId val="69921408"/>
        <c:axId val="73609600"/>
      </c:barChart>
      <c:lineChart>
        <c:grouping val="standard"/>
        <c:ser>
          <c:idx val="0"/>
          <c:order val="0"/>
          <c:tx>
            <c:strRef>
              <c:f>Sheet1!$A$12</c:f>
              <c:strCache>
                <c:ptCount val="1"/>
                <c:pt idx="0">
                  <c:v>数量（只）</c:v>
                </c:pt>
              </c:strCache>
            </c:strRef>
          </c:tx>
          <c:spPr>
            <a:ln>
              <a:solidFill>
                <a:schemeClr val="accent6">
                  <a:lumMod val="75000"/>
                </a:schemeClr>
              </a:solidFill>
            </a:ln>
          </c:spPr>
          <c:cat>
            <c:strRef>
              <c:f>Sheet1!$B$11:$D$11</c:f>
              <c:strCache>
                <c:ptCount val="3"/>
                <c:pt idx="0">
                  <c:v>2016年一季度</c:v>
                </c:pt>
                <c:pt idx="1">
                  <c:v>2017年一季度</c:v>
                </c:pt>
                <c:pt idx="2">
                  <c:v>2018年一季度</c:v>
                </c:pt>
              </c:strCache>
            </c:strRef>
          </c:cat>
          <c:val>
            <c:numRef>
              <c:f>Sheet1!$B$12:$D$12</c:f>
              <c:numCache>
                <c:formatCode>General</c:formatCode>
                <c:ptCount val="3"/>
                <c:pt idx="0">
                  <c:v>1312</c:v>
                </c:pt>
                <c:pt idx="1">
                  <c:v>676</c:v>
                </c:pt>
                <c:pt idx="2">
                  <c:v>1162</c:v>
                </c:pt>
              </c:numCache>
            </c:numRef>
          </c:val>
        </c:ser>
        <c:marker val="1"/>
        <c:axId val="73612672"/>
        <c:axId val="73611136"/>
      </c:lineChart>
      <c:catAx>
        <c:axId val="69921408"/>
        <c:scaling>
          <c:orientation val="minMax"/>
        </c:scaling>
        <c:axPos val="b"/>
        <c:tickLblPos val="nextTo"/>
        <c:txPr>
          <a:bodyPr/>
          <a:lstStyle/>
          <a:p>
            <a:pPr>
              <a:defRPr sz="1050"/>
            </a:pPr>
            <a:endParaRPr lang="zh-CN"/>
          </a:p>
        </c:txPr>
        <c:crossAx val="73609600"/>
        <c:crosses val="autoZero"/>
        <c:auto val="1"/>
        <c:lblAlgn val="ctr"/>
        <c:lblOffset val="100"/>
      </c:catAx>
      <c:valAx>
        <c:axId val="73609600"/>
        <c:scaling>
          <c:orientation val="minMax"/>
        </c:scaling>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General" sourceLinked="1"/>
        <c:tickLblPos val="nextTo"/>
        <c:crossAx val="69921408"/>
        <c:crosses val="autoZero"/>
        <c:crossBetween val="between"/>
      </c:valAx>
      <c:valAx>
        <c:axId val="73611136"/>
        <c:scaling>
          <c:orientation val="minMax"/>
        </c:scaling>
        <c:axPos val="r"/>
        <c:numFmt formatCode="General" sourceLinked="1"/>
        <c:tickLblPos val="nextTo"/>
        <c:crossAx val="73612672"/>
        <c:crosses val="max"/>
        <c:crossBetween val="between"/>
      </c:valAx>
      <c:catAx>
        <c:axId val="73612672"/>
        <c:scaling>
          <c:orientation val="minMax"/>
        </c:scaling>
        <c:delete val="1"/>
        <c:axPos val="b"/>
        <c:tickLblPos val="nextTo"/>
        <c:crossAx val="73611136"/>
        <c:crosses val="autoZero"/>
        <c:auto val="1"/>
        <c:lblAlgn val="ctr"/>
        <c:lblOffset val="100"/>
      </c:catAx>
    </c:plotArea>
    <c:legend>
      <c:legendPos val="r"/>
      <c:layout>
        <c:manualLayout>
          <c:xMode val="edge"/>
          <c:yMode val="edge"/>
          <c:x val="0.76091988108680064"/>
          <c:y val="0.83439445536763668"/>
          <c:w val="0.22182691445554567"/>
          <c:h val="0.10874832262927421"/>
        </c:manualLayout>
      </c:layout>
    </c:legend>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style val="4"/>
  <c:chart>
    <c:autoTitleDeleted val="1"/>
    <c:plotArea>
      <c:layout/>
      <c:barChart>
        <c:barDir val="col"/>
        <c:grouping val="stacked"/>
        <c:ser>
          <c:idx val="0"/>
          <c:order val="0"/>
          <c:tx>
            <c:strRef>
              <c:f>Sheet1!$B$3</c:f>
              <c:strCache>
                <c:ptCount val="1"/>
                <c:pt idx="0">
                  <c:v>存量规模（亿）</c:v>
                </c:pt>
              </c:strCache>
            </c:strRef>
          </c:tx>
          <c:spPr>
            <a:solidFill>
              <a:srgbClr val="CC0000"/>
            </a:solidFill>
          </c:spPr>
          <c:dLbls>
            <c:dLbl>
              <c:idx val="0"/>
              <c:layout>
                <c:manualLayout>
                  <c:x val="4.7619047619047884E-3"/>
                  <c:y val="-0.37074829931972852"/>
                </c:manualLayout>
              </c:layout>
              <c:showVal val="1"/>
            </c:dLbl>
            <c:dLbl>
              <c:idx val="1"/>
              <c:layout>
                <c:manualLayout>
                  <c:x val="-1.8747656547297239E-7"/>
                  <c:y val="-0.35714285714285804"/>
                </c:manualLayout>
              </c:layout>
              <c:showVal val="1"/>
            </c:dLbl>
            <c:dLbl>
              <c:idx val="2"/>
              <c:layout>
                <c:manualLayout>
                  <c:x val="2.3809523809523816E-3"/>
                  <c:y val="-0.33673469387755212"/>
                </c:manualLayout>
              </c:layout>
              <c:showVal val="1"/>
            </c:dLbl>
            <c:dLbl>
              <c:idx val="3"/>
              <c:layout>
                <c:manualLayout>
                  <c:x val="2.3809523809524696E-3"/>
                  <c:y val="-0.3809526487760464"/>
                </c:manualLayout>
              </c:layout>
              <c:showVal val="1"/>
            </c:dLbl>
            <c:showVal val="1"/>
          </c:dLbls>
          <c:cat>
            <c:strRef>
              <c:f>Sheet1!$B$4:$E$4</c:f>
              <c:strCache>
                <c:ptCount val="4"/>
                <c:pt idx="0">
                  <c:v>2015年末</c:v>
                </c:pt>
                <c:pt idx="1">
                  <c:v>2016年末</c:v>
                </c:pt>
                <c:pt idx="2">
                  <c:v>2017年末</c:v>
                </c:pt>
                <c:pt idx="3">
                  <c:v>2018年5月末</c:v>
                </c:pt>
              </c:strCache>
            </c:strRef>
          </c:cat>
          <c:val>
            <c:numRef>
              <c:f>Sheet1!$B$5:$E$5</c:f>
              <c:numCache>
                <c:formatCode>General</c:formatCode>
                <c:ptCount val="4"/>
                <c:pt idx="0">
                  <c:v>88454.2</c:v>
                </c:pt>
                <c:pt idx="1">
                  <c:v>90384</c:v>
                </c:pt>
                <c:pt idx="2">
                  <c:v>86074</c:v>
                </c:pt>
                <c:pt idx="3">
                  <c:v>90625.56</c:v>
                </c:pt>
              </c:numCache>
            </c:numRef>
          </c:val>
        </c:ser>
        <c:overlap val="100"/>
        <c:axId val="69900160"/>
        <c:axId val="69901696"/>
      </c:barChart>
      <c:catAx>
        <c:axId val="69900160"/>
        <c:scaling>
          <c:orientation val="minMax"/>
        </c:scaling>
        <c:axPos val="b"/>
        <c:tickLblPos val="nextTo"/>
        <c:crossAx val="69901696"/>
        <c:crosses val="autoZero"/>
        <c:auto val="1"/>
        <c:lblAlgn val="ctr"/>
        <c:lblOffset val="100"/>
      </c:catAx>
      <c:valAx>
        <c:axId val="69901696"/>
        <c:scaling>
          <c:orientation val="minMax"/>
          <c:min val="70000"/>
        </c:scaling>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General" sourceLinked="1"/>
        <c:tickLblPos val="nextTo"/>
        <c:crossAx val="69900160"/>
        <c:crosses val="autoZero"/>
        <c:crossBetween val="between"/>
      </c:valAx>
    </c:plotArea>
    <c:legend>
      <c:legendPos val="r"/>
      <c:layout>
        <c:manualLayout>
          <c:xMode val="edge"/>
          <c:yMode val="edge"/>
          <c:x val="0.76551931008623919"/>
          <c:y val="0.89141785848197552"/>
          <c:w val="0.20710592425946756"/>
          <c:h val="6.1506508115057056E-2"/>
        </c:manualLayout>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chart>
    <c:plotArea>
      <c:layout/>
      <c:doughnutChart>
        <c:varyColors val="1"/>
        <c:ser>
          <c:idx val="0"/>
          <c:order val="0"/>
          <c:tx>
            <c:strRef>
              <c:f>Sheet1!$B$1</c:f>
              <c:strCache>
                <c:ptCount val="1"/>
                <c:pt idx="0">
                  <c:v>销售额</c:v>
                </c:pt>
              </c:strCache>
            </c:strRef>
          </c:tx>
          <c:spPr>
            <a:ln>
              <a:noFill/>
            </a:ln>
          </c:spPr>
          <c:dPt>
            <c:idx val="0"/>
            <c:spPr>
              <a:noFill/>
              <a:ln w="19050">
                <a:noFill/>
              </a:ln>
              <a:effectLst/>
            </c:spPr>
            <c:extLst xmlns:c16r2="http://schemas.microsoft.com/office/drawing/2015/06/chart">
              <c:ext xmlns:c16="http://schemas.microsoft.com/office/drawing/2014/chart" uri="{C3380CC4-5D6E-409C-BE32-E72D297353CC}">
                <c16:uniqueId val="{00000001-0C53-41DE-9092-7C29992B2BB3}"/>
              </c:ext>
            </c:extLst>
          </c:dPt>
          <c:dPt>
            <c:idx val="1"/>
            <c:spPr>
              <a:solidFill>
                <a:srgbClr val="C75050"/>
              </a:solidFill>
              <a:ln w="19050">
                <a:noFill/>
              </a:ln>
              <a:effectLst/>
            </c:spPr>
            <c:extLst xmlns:c16r2="http://schemas.microsoft.com/office/drawing/2015/06/chart">
              <c:ext xmlns:c16="http://schemas.microsoft.com/office/drawing/2014/chart" uri="{C3380CC4-5D6E-409C-BE32-E72D297353CC}">
                <c16:uniqueId val="{00000003-0C53-41DE-9092-7C29992B2BB3}"/>
              </c:ext>
            </c:extLst>
          </c:dPt>
          <c:dPt>
            <c:idx val="2"/>
            <c:spPr>
              <a:solidFill>
                <a:schemeClr val="accent3"/>
              </a:solidFill>
              <a:ln w="19050">
                <a:noFill/>
              </a:ln>
              <a:effectLst/>
            </c:spPr>
            <c:extLst xmlns:c16r2="http://schemas.microsoft.com/office/drawing/2015/06/chart">
              <c:ext xmlns:c16="http://schemas.microsoft.com/office/drawing/2014/chart" uri="{C3380CC4-5D6E-409C-BE32-E72D297353CC}">
                <c16:uniqueId val="{00000005-0C53-41DE-9092-7C29992B2BB3}"/>
              </c:ext>
            </c:extLst>
          </c:dPt>
          <c:dPt>
            <c:idx val="3"/>
            <c:spPr>
              <a:solidFill>
                <a:schemeClr val="accent4"/>
              </a:solidFill>
              <a:ln w="19050">
                <a:noFill/>
              </a:ln>
              <a:effectLst/>
            </c:spPr>
            <c:extLst xmlns:c16r2="http://schemas.microsoft.com/office/drawing/2015/06/chart">
              <c:ext xmlns:c16="http://schemas.microsoft.com/office/drawing/2014/chart" uri="{C3380CC4-5D6E-409C-BE32-E72D297353CC}">
                <c16:uniqueId val="{00000007-0C53-41DE-9092-7C29992B2BB3}"/>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39.200000000000003</c:v>
                </c:pt>
                <c:pt idx="1">
                  <c:v>60.8</c:v>
                </c:pt>
                <c:pt idx="2">
                  <c:v>0</c:v>
                </c:pt>
                <c:pt idx="3">
                  <c:v>0</c:v>
                </c:pt>
              </c:numCache>
            </c:numRef>
          </c:val>
          <c:extLst xmlns:c16r2="http://schemas.microsoft.com/office/drawing/2015/06/chart">
            <c:ext xmlns:c16="http://schemas.microsoft.com/office/drawing/2014/chart" uri="{C3380CC4-5D6E-409C-BE32-E72D297353CC}">
              <c16:uniqueId val="{00000008-0C53-41DE-9092-7C29992B2BB3}"/>
            </c:ext>
          </c:extLst>
        </c:ser>
        <c:ser>
          <c:idx val="1"/>
          <c:order val="1"/>
          <c:tx>
            <c:strRef>
              <c:f>Sheet1!$C$1</c:f>
              <c:strCache>
                <c:ptCount val="1"/>
                <c:pt idx="0">
                  <c:v>销售额2</c:v>
                </c:pt>
              </c:strCache>
            </c:strRef>
          </c:tx>
          <c:spPr>
            <a:ln>
              <a:noFill/>
            </a:ln>
          </c:spPr>
          <c:dPt>
            <c:idx val="0"/>
            <c:spPr>
              <a:solidFill>
                <a:schemeClr val="accent1"/>
              </a:solidFill>
              <a:ln w="19050">
                <a:noFill/>
              </a:ln>
              <a:effectLst/>
            </c:spPr>
            <c:extLst xmlns:c16r2="http://schemas.microsoft.com/office/drawing/2015/06/chart">
              <c:ext xmlns:c16="http://schemas.microsoft.com/office/drawing/2014/chart" uri="{C3380CC4-5D6E-409C-BE32-E72D297353CC}">
                <c16:uniqueId val="{0000000A-0C53-41DE-9092-7C29992B2BB3}"/>
              </c:ext>
            </c:extLst>
          </c:dPt>
          <c:dPt>
            <c:idx val="1"/>
            <c:spPr>
              <a:noFill/>
              <a:ln w="19050">
                <a:noFill/>
              </a:ln>
              <a:effectLst/>
            </c:spPr>
            <c:extLst xmlns:c16r2="http://schemas.microsoft.com/office/drawing/2015/06/chart">
              <c:ext xmlns:c16="http://schemas.microsoft.com/office/drawing/2014/chart" uri="{C3380CC4-5D6E-409C-BE32-E72D297353CC}">
                <c16:uniqueId val="{0000000C-0C53-41DE-9092-7C29992B2BB3}"/>
              </c:ext>
            </c:extLst>
          </c:dPt>
          <c:dPt>
            <c:idx val="2"/>
            <c:spPr>
              <a:solidFill>
                <a:srgbClr val="404040"/>
              </a:solidFill>
              <a:ln w="19050">
                <a:noFill/>
              </a:ln>
              <a:effectLst/>
            </c:spPr>
            <c:extLst xmlns:c16r2="http://schemas.microsoft.com/office/drawing/2015/06/chart">
              <c:ext xmlns:c16="http://schemas.microsoft.com/office/drawing/2014/chart" uri="{C3380CC4-5D6E-409C-BE32-E72D297353CC}">
                <c16:uniqueId val="{0000000E-0C53-41DE-9092-7C29992B2BB3}"/>
              </c:ext>
            </c:extLst>
          </c:dPt>
          <c:dPt>
            <c:idx val="3"/>
            <c:spPr>
              <a:solidFill>
                <a:schemeClr val="accent4"/>
              </a:solidFill>
              <a:ln w="19050">
                <a:noFill/>
              </a:ln>
              <a:effectLst/>
            </c:spPr>
            <c:extLst xmlns:c16r2="http://schemas.microsoft.com/office/drawing/2015/06/chart">
              <c:ext xmlns:c16="http://schemas.microsoft.com/office/drawing/2014/chart" uri="{C3380CC4-5D6E-409C-BE32-E72D297353CC}">
                <c16:uniqueId val="{00000010-0C53-41DE-9092-7C29992B2BB3}"/>
              </c:ext>
            </c:extLst>
          </c:dPt>
          <c:cat>
            <c:strRef>
              <c:f>Sheet1!$A$2:$A$5</c:f>
              <c:strCache>
                <c:ptCount val="4"/>
                <c:pt idx="0">
                  <c:v>第一季度</c:v>
                </c:pt>
                <c:pt idx="1">
                  <c:v>第二季度</c:v>
                </c:pt>
                <c:pt idx="2">
                  <c:v>第三季度</c:v>
                </c:pt>
                <c:pt idx="3">
                  <c:v>第四季度</c:v>
                </c:pt>
              </c:strCache>
            </c:strRef>
          </c:cat>
          <c:val>
            <c:numRef>
              <c:f>Sheet1!$C$2:$C$5</c:f>
              <c:numCache>
                <c:formatCode>General</c:formatCode>
                <c:ptCount val="4"/>
                <c:pt idx="0">
                  <c:v>0</c:v>
                </c:pt>
                <c:pt idx="1">
                  <c:v>74.7</c:v>
                </c:pt>
                <c:pt idx="2">
                  <c:v>25.3</c:v>
                </c:pt>
                <c:pt idx="3">
                  <c:v>0</c:v>
                </c:pt>
              </c:numCache>
            </c:numRef>
          </c:val>
          <c:extLst xmlns:c16r2="http://schemas.microsoft.com/office/drawing/2015/06/chart">
            <c:ext xmlns:c16="http://schemas.microsoft.com/office/drawing/2014/chart" uri="{C3380CC4-5D6E-409C-BE32-E72D297353CC}">
              <c16:uniqueId val="{00000011-0C53-41DE-9092-7C29992B2BB3}"/>
            </c:ext>
          </c:extLst>
        </c:ser>
        <c:ser>
          <c:idx val="2"/>
          <c:order val="2"/>
          <c:tx>
            <c:strRef>
              <c:f>Sheet1!$D$1</c:f>
              <c:strCache>
                <c:ptCount val="1"/>
                <c:pt idx="0">
                  <c:v>销售额3</c:v>
                </c:pt>
              </c:strCache>
            </c:strRef>
          </c:tx>
          <c:spPr>
            <a:ln>
              <a:noFill/>
            </a:ln>
          </c:spPr>
          <c:dPt>
            <c:idx val="0"/>
            <c:spPr>
              <a:solidFill>
                <a:schemeClr val="accent1"/>
              </a:solidFill>
              <a:ln w="19050">
                <a:noFill/>
              </a:ln>
              <a:effectLst/>
            </c:spPr>
            <c:extLst xmlns:c16r2="http://schemas.microsoft.com/office/drawing/2015/06/chart">
              <c:ext xmlns:c16="http://schemas.microsoft.com/office/drawing/2014/chart" uri="{C3380CC4-5D6E-409C-BE32-E72D297353CC}">
                <c16:uniqueId val="{00000013-0C53-41DE-9092-7C29992B2BB3}"/>
              </c:ext>
            </c:extLst>
          </c:dPt>
          <c:dPt>
            <c:idx val="1"/>
            <c:spPr>
              <a:solidFill>
                <a:schemeClr val="accent2"/>
              </a:solidFill>
              <a:ln w="19050">
                <a:noFill/>
              </a:ln>
              <a:effectLst/>
            </c:spPr>
            <c:extLst xmlns:c16r2="http://schemas.microsoft.com/office/drawing/2015/06/chart">
              <c:ext xmlns:c16="http://schemas.microsoft.com/office/drawing/2014/chart" uri="{C3380CC4-5D6E-409C-BE32-E72D297353CC}">
                <c16:uniqueId val="{00000015-0C53-41DE-9092-7C29992B2BB3}"/>
              </c:ext>
            </c:extLst>
          </c:dPt>
          <c:dPt>
            <c:idx val="2"/>
            <c:spPr>
              <a:noFill/>
              <a:ln w="19050">
                <a:noFill/>
              </a:ln>
              <a:effectLst/>
            </c:spPr>
            <c:extLst xmlns:c16r2="http://schemas.microsoft.com/office/drawing/2015/06/chart">
              <c:ext xmlns:c16="http://schemas.microsoft.com/office/drawing/2014/chart" uri="{C3380CC4-5D6E-409C-BE32-E72D297353CC}">
                <c16:uniqueId val="{00000017-0C53-41DE-9092-7C29992B2BB3}"/>
              </c:ext>
            </c:extLst>
          </c:dPt>
          <c:dPt>
            <c:idx val="3"/>
            <c:spPr>
              <a:solidFill>
                <a:srgbClr val="C75050"/>
              </a:solidFill>
              <a:ln w="19050">
                <a:noFill/>
              </a:ln>
              <a:effectLst/>
            </c:spPr>
            <c:extLst xmlns:c16r2="http://schemas.microsoft.com/office/drawing/2015/06/chart">
              <c:ext xmlns:c16="http://schemas.microsoft.com/office/drawing/2014/chart" uri="{C3380CC4-5D6E-409C-BE32-E72D297353CC}">
                <c16:uniqueId val="{00000019-0C53-41DE-9092-7C29992B2BB3}"/>
              </c:ext>
            </c:extLst>
          </c:dPt>
          <c:cat>
            <c:strRef>
              <c:f>Sheet1!$A$2:$A$5</c:f>
              <c:strCache>
                <c:ptCount val="4"/>
                <c:pt idx="0">
                  <c:v>第一季度</c:v>
                </c:pt>
                <c:pt idx="1">
                  <c:v>第二季度</c:v>
                </c:pt>
                <c:pt idx="2">
                  <c:v>第三季度</c:v>
                </c:pt>
                <c:pt idx="3">
                  <c:v>第四季度</c:v>
                </c:pt>
              </c:strCache>
            </c:strRef>
          </c:cat>
          <c:val>
            <c:numRef>
              <c:f>Sheet1!$D$2:$D$5</c:f>
              <c:numCache>
                <c:formatCode>General</c:formatCode>
                <c:ptCount val="4"/>
                <c:pt idx="0">
                  <c:v>0</c:v>
                </c:pt>
                <c:pt idx="1">
                  <c:v>0</c:v>
                </c:pt>
                <c:pt idx="2">
                  <c:v>90.8</c:v>
                </c:pt>
                <c:pt idx="3">
                  <c:v>9.2000000000000011</c:v>
                </c:pt>
              </c:numCache>
            </c:numRef>
          </c:val>
          <c:extLst xmlns:c16r2="http://schemas.microsoft.com/office/drawing/2015/06/chart">
            <c:ext xmlns:c16="http://schemas.microsoft.com/office/drawing/2014/chart" uri="{C3380CC4-5D6E-409C-BE32-E72D297353CC}">
              <c16:uniqueId val="{0000001A-0C53-41DE-9092-7C29992B2BB3}"/>
            </c:ext>
          </c:extLst>
        </c:ser>
        <c:ser>
          <c:idx val="3"/>
          <c:order val="3"/>
          <c:tx>
            <c:strRef>
              <c:f>Sheet1!$E$1</c:f>
              <c:strCache>
                <c:ptCount val="1"/>
                <c:pt idx="0">
                  <c:v>列1</c:v>
                </c:pt>
              </c:strCache>
            </c:strRef>
          </c:tx>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1C-0C53-41DE-9092-7C29992B2BB3}"/>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1E-0C53-41DE-9092-7C29992B2BB3}"/>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20-0C53-41DE-9092-7C29992B2BB3}"/>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22-0C53-41DE-9092-7C29992B2BB3}"/>
              </c:ext>
            </c:extLst>
          </c:dPt>
          <c:cat>
            <c:strRef>
              <c:f>Sheet1!$A$2:$A$5</c:f>
              <c:strCache>
                <c:ptCount val="4"/>
                <c:pt idx="0">
                  <c:v>第一季度</c:v>
                </c:pt>
                <c:pt idx="1">
                  <c:v>第二季度</c:v>
                </c:pt>
                <c:pt idx="2">
                  <c:v>第三季度</c:v>
                </c:pt>
                <c:pt idx="3">
                  <c:v>第四季度</c:v>
                </c:pt>
              </c:strCache>
            </c:strRef>
          </c:cat>
          <c:val>
            <c:numRef>
              <c:f>Sheet1!$E$2:$E$5</c:f>
              <c:numCache>
                <c:formatCode>General</c:formatCode>
                <c:ptCount val="4"/>
              </c:numCache>
            </c:numRef>
          </c:val>
          <c:extLst xmlns:c16r2="http://schemas.microsoft.com/office/drawing/2015/06/chart">
            <c:ext xmlns:c16="http://schemas.microsoft.com/office/drawing/2014/chart" uri="{C3380CC4-5D6E-409C-BE32-E72D297353CC}">
              <c16:uniqueId val="{00000023-0C53-41DE-9092-7C29992B2BB3}"/>
            </c:ext>
          </c:extLst>
        </c:ser>
        <c:firstSliceAng val="90"/>
        <c:holeSize val="41"/>
      </c:doughnutChart>
      <c:spPr>
        <a:noFill/>
        <a:ln>
          <a:noFill/>
        </a:ln>
        <a:effectLst/>
      </c:spPr>
    </c:plotArea>
    <c:plotVisOnly val="1"/>
    <c:dispBlanksAs val="zero"/>
  </c:chart>
  <c:spPr>
    <a:noFill/>
    <a:ln>
      <a:noFill/>
    </a:ln>
    <a:effectLst/>
  </c:spPr>
  <c:txPr>
    <a:bodyPr/>
    <a:lstStyle/>
    <a:p>
      <a:pPr>
        <a:defRPr/>
      </a:pPr>
      <a:endParaRPr lang="zh-CN"/>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style val="36"/>
  <c:chart>
    <c:plotArea>
      <c:layout/>
      <c:pieChart>
        <c:varyColors val="1"/>
        <c:ser>
          <c:idx val="0"/>
          <c:order val="0"/>
          <c:cat>
            <c:strRef>
              <c:f>Sheet1!$A$30:$A$33</c:f>
              <c:strCache>
                <c:ptCount val="4"/>
                <c:pt idx="0">
                  <c:v>银行类金融机构</c:v>
                </c:pt>
                <c:pt idx="1">
                  <c:v>非银行金融机构</c:v>
                </c:pt>
                <c:pt idx="2">
                  <c:v>非法人产品</c:v>
                </c:pt>
                <c:pt idx="3">
                  <c:v>境外机构</c:v>
                </c:pt>
              </c:strCache>
            </c:strRef>
          </c:cat>
          <c:val>
            <c:numRef>
              <c:f>Sheet1!$B$30:$B$33</c:f>
              <c:numCache>
                <c:formatCode>General</c:formatCode>
                <c:ptCount val="4"/>
                <c:pt idx="0">
                  <c:v>1.9500000000000024</c:v>
                </c:pt>
                <c:pt idx="1">
                  <c:v>0.69000000000000061</c:v>
                </c:pt>
                <c:pt idx="2">
                  <c:v>6.1599999999999975</c:v>
                </c:pt>
                <c:pt idx="3">
                  <c:v>4.3800000000000013E-2</c:v>
                </c:pt>
              </c:numCache>
            </c:numRef>
          </c:val>
        </c:ser>
        <c:firstSliceAng val="0"/>
      </c:pieChart>
    </c:plotArea>
    <c:plotVisOnly val="1"/>
  </c:chart>
  <c:spPr>
    <a:noFill/>
    <a:ln>
      <a:noFill/>
    </a:ln>
  </c:spPr>
  <c:txPr>
    <a:bodyPr/>
    <a:lstStyle/>
    <a:p>
      <a:pPr>
        <a:defRPr sz="1800"/>
      </a:pPr>
      <a:endParaRPr lang="zh-CN"/>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473660-8744-4220-8768-AB948C565E6C}" type="doc">
      <dgm:prSet loTypeId="urn:microsoft.com/office/officeart/2005/8/layout/funnel1" loCatId="relationship" qsTypeId="urn:microsoft.com/office/officeart/2005/8/quickstyle/simple1" qsCatId="simple" csTypeId="urn:microsoft.com/office/officeart/2005/8/colors/colorful2" csCatId="colorful" phldr="1"/>
      <dgm:spPr/>
      <dgm:t>
        <a:bodyPr/>
        <a:lstStyle/>
        <a:p>
          <a:endParaRPr lang="zh-CN" altLang="en-US"/>
        </a:p>
      </dgm:t>
    </dgm:pt>
    <dgm:pt modelId="{2AE25BFA-11D1-4231-AB65-F690161341AF}">
      <dgm:prSet phldrT="[文本]"/>
      <dgm:spPr/>
      <dgm:t>
        <a:bodyPr/>
        <a:lstStyle/>
        <a:p>
          <a:r>
            <a:rPr lang="zh-CN" altLang="en-US" b="1" dirty="0" smtClean="0">
              <a:solidFill>
                <a:schemeClr val="tx1"/>
              </a:solidFill>
            </a:rPr>
            <a:t>天津国投津能发电</a:t>
          </a:r>
          <a:endParaRPr lang="zh-CN" altLang="en-US" b="1" dirty="0">
            <a:solidFill>
              <a:schemeClr val="tx1"/>
            </a:solidFill>
          </a:endParaRPr>
        </a:p>
      </dgm:t>
    </dgm:pt>
    <dgm:pt modelId="{2C7D8AD4-E735-463F-B3F1-A2425D28346C}" type="parTrans" cxnId="{A4582150-07B2-4AA9-96ED-3CF57DE33661}">
      <dgm:prSet/>
      <dgm:spPr/>
      <dgm:t>
        <a:bodyPr/>
        <a:lstStyle/>
        <a:p>
          <a:endParaRPr lang="zh-CN" altLang="en-US"/>
        </a:p>
      </dgm:t>
    </dgm:pt>
    <dgm:pt modelId="{F4ED646E-D81A-4321-B29E-DB6AEB348A9D}" type="sibTrans" cxnId="{A4582150-07B2-4AA9-96ED-3CF57DE33661}">
      <dgm:prSet/>
      <dgm:spPr/>
      <dgm:t>
        <a:bodyPr/>
        <a:lstStyle/>
        <a:p>
          <a:endParaRPr lang="zh-CN" altLang="en-US"/>
        </a:p>
      </dgm:t>
    </dgm:pt>
    <dgm:pt modelId="{A865DF4C-0196-453C-A953-B7E8C143939A}">
      <dgm:prSet phldrT="[文本]" custT="1"/>
      <dgm:spPr/>
      <dgm:t>
        <a:bodyPr/>
        <a:lstStyle/>
        <a:p>
          <a:pPr>
            <a:spcAft>
              <a:spcPts val="0"/>
            </a:spcAft>
          </a:pPr>
          <a:r>
            <a:rPr lang="zh-CN" altLang="en-US" sz="1600" b="1" dirty="0" smtClean="0"/>
            <a:t>京津冀协同发展</a:t>
          </a:r>
          <a:endParaRPr lang="zh-CN" altLang="en-US" sz="1600" b="1" dirty="0"/>
        </a:p>
      </dgm:t>
    </dgm:pt>
    <dgm:pt modelId="{AF9DA2F9-B649-4ACC-9F4F-37587CFEABAD}" type="parTrans" cxnId="{0B3FCDCD-1800-474D-8884-CB890B00ACD1}">
      <dgm:prSet/>
      <dgm:spPr/>
      <dgm:t>
        <a:bodyPr/>
        <a:lstStyle/>
        <a:p>
          <a:endParaRPr lang="zh-CN" altLang="en-US"/>
        </a:p>
      </dgm:t>
    </dgm:pt>
    <dgm:pt modelId="{C78242EC-457D-4C5D-9C34-906CB5B60D0D}" type="sibTrans" cxnId="{0B3FCDCD-1800-474D-8884-CB890B00ACD1}">
      <dgm:prSet/>
      <dgm:spPr/>
      <dgm:t>
        <a:bodyPr/>
        <a:lstStyle/>
        <a:p>
          <a:endParaRPr lang="zh-CN" altLang="en-US"/>
        </a:p>
      </dgm:t>
    </dgm:pt>
    <dgm:pt modelId="{4ECB9E5F-90D1-414D-A9C0-81CFC5CE6FAE}">
      <dgm:prSet phldrT="[文本]" phldr="1"/>
      <dgm:spPr/>
      <dgm:t>
        <a:bodyPr/>
        <a:lstStyle/>
        <a:p>
          <a:endParaRPr lang="zh-CN" altLang="en-US"/>
        </a:p>
      </dgm:t>
    </dgm:pt>
    <dgm:pt modelId="{8CF1167C-4A3D-4C78-A475-360B9B854881}" type="parTrans" cxnId="{C7D510FA-91D2-4198-BA2F-329FCA6D8091}">
      <dgm:prSet/>
      <dgm:spPr/>
      <dgm:t>
        <a:bodyPr/>
        <a:lstStyle/>
        <a:p>
          <a:endParaRPr lang="zh-CN" altLang="en-US"/>
        </a:p>
      </dgm:t>
    </dgm:pt>
    <dgm:pt modelId="{1D9B4670-2F96-4BE4-BC3E-84F9A8C17191}" type="sibTrans" cxnId="{C7D510FA-91D2-4198-BA2F-329FCA6D8091}">
      <dgm:prSet/>
      <dgm:spPr/>
      <dgm:t>
        <a:bodyPr/>
        <a:lstStyle/>
        <a:p>
          <a:endParaRPr lang="zh-CN" altLang="en-US"/>
        </a:p>
      </dgm:t>
    </dgm:pt>
    <dgm:pt modelId="{2792DF6B-7EDD-4C59-9AB5-BE722935C2A7}">
      <dgm:prSet phldrT="[文本]"/>
      <dgm:spPr/>
      <dgm:t>
        <a:bodyPr/>
        <a:lstStyle/>
        <a:p>
          <a:r>
            <a:rPr lang="zh-CN" altLang="en-US" b="1" dirty="0" smtClean="0">
              <a:solidFill>
                <a:schemeClr val="tx1"/>
              </a:solidFill>
            </a:rPr>
            <a:t>北京基础设施投资</a:t>
          </a:r>
          <a:endParaRPr lang="zh-CN" altLang="en-US" b="1" dirty="0">
            <a:solidFill>
              <a:schemeClr val="tx1"/>
            </a:solidFill>
          </a:endParaRPr>
        </a:p>
      </dgm:t>
    </dgm:pt>
    <dgm:pt modelId="{CF9406E8-DDC1-48F1-8A7A-2852948DF187}" type="parTrans" cxnId="{F5A3C889-C9FB-4567-B8C1-BBE31ADE4730}">
      <dgm:prSet/>
      <dgm:spPr/>
      <dgm:t>
        <a:bodyPr/>
        <a:lstStyle/>
        <a:p>
          <a:endParaRPr lang="zh-CN" altLang="en-US"/>
        </a:p>
      </dgm:t>
    </dgm:pt>
    <dgm:pt modelId="{7175FB02-6B10-4C5E-87B6-A7FC20B51960}" type="sibTrans" cxnId="{F5A3C889-C9FB-4567-B8C1-BBE31ADE4730}">
      <dgm:prSet/>
      <dgm:spPr/>
      <dgm:t>
        <a:bodyPr/>
        <a:lstStyle/>
        <a:p>
          <a:endParaRPr lang="zh-CN" altLang="en-US"/>
        </a:p>
      </dgm:t>
    </dgm:pt>
    <dgm:pt modelId="{EFB11256-0B3A-4640-9901-95014DBBD31E}">
      <dgm:prSet phldrT="[文本]"/>
      <dgm:spPr/>
      <dgm:t>
        <a:bodyPr/>
        <a:lstStyle/>
        <a:p>
          <a:endParaRPr lang="zh-CN" altLang="en-US"/>
        </a:p>
      </dgm:t>
    </dgm:pt>
    <dgm:pt modelId="{D0243D08-EA73-4B4C-BE6B-84B739CF677C}" type="parTrans" cxnId="{0966F75A-3EC2-4317-AF09-BD9DFDECB50D}">
      <dgm:prSet/>
      <dgm:spPr/>
      <dgm:t>
        <a:bodyPr/>
        <a:lstStyle/>
        <a:p>
          <a:endParaRPr lang="zh-CN" altLang="en-US"/>
        </a:p>
      </dgm:t>
    </dgm:pt>
    <dgm:pt modelId="{26F3A538-467B-44FA-954F-61AB64C7D7B9}" type="sibTrans" cxnId="{0966F75A-3EC2-4317-AF09-BD9DFDECB50D}">
      <dgm:prSet/>
      <dgm:spPr/>
      <dgm:t>
        <a:bodyPr/>
        <a:lstStyle/>
        <a:p>
          <a:endParaRPr lang="zh-CN" altLang="en-US"/>
        </a:p>
      </dgm:t>
    </dgm:pt>
    <dgm:pt modelId="{A8C51A3E-88C0-4E70-9EDB-0E9C2AEF9168}">
      <dgm:prSet phldrT="[文本]"/>
      <dgm:spPr/>
      <dgm:t>
        <a:bodyPr/>
        <a:lstStyle/>
        <a:p>
          <a:r>
            <a:rPr lang="zh-CN" altLang="en-US" b="1" dirty="0" smtClean="0">
              <a:solidFill>
                <a:schemeClr val="tx1"/>
              </a:solidFill>
            </a:rPr>
            <a:t>唐山曹妃甸发展</a:t>
          </a:r>
          <a:endParaRPr lang="zh-CN" altLang="en-US" b="1" dirty="0">
            <a:solidFill>
              <a:schemeClr val="tx1"/>
            </a:solidFill>
          </a:endParaRPr>
        </a:p>
      </dgm:t>
    </dgm:pt>
    <dgm:pt modelId="{93F04CB6-AC82-481F-BCEF-A3A48DA2597E}" type="sibTrans" cxnId="{45CCEA64-DBA9-4690-8198-6787EC67E9C3}">
      <dgm:prSet/>
      <dgm:spPr/>
      <dgm:t>
        <a:bodyPr/>
        <a:lstStyle/>
        <a:p>
          <a:endParaRPr lang="zh-CN" altLang="en-US"/>
        </a:p>
      </dgm:t>
    </dgm:pt>
    <dgm:pt modelId="{9D871FDB-D885-486C-ACE1-A4AC20AFD2B4}" type="parTrans" cxnId="{45CCEA64-DBA9-4690-8198-6787EC67E9C3}">
      <dgm:prSet/>
      <dgm:spPr/>
      <dgm:t>
        <a:bodyPr/>
        <a:lstStyle/>
        <a:p>
          <a:endParaRPr lang="zh-CN" altLang="en-US"/>
        </a:p>
      </dgm:t>
    </dgm:pt>
    <dgm:pt modelId="{0611DD37-0504-44B7-A6A7-F937ED3728CA}" type="pres">
      <dgm:prSet presAssocID="{9C473660-8744-4220-8768-AB948C565E6C}" presName="Name0" presStyleCnt="0">
        <dgm:presLayoutVars>
          <dgm:chMax val="4"/>
          <dgm:resizeHandles val="exact"/>
        </dgm:presLayoutVars>
      </dgm:prSet>
      <dgm:spPr/>
      <dgm:t>
        <a:bodyPr/>
        <a:lstStyle/>
        <a:p>
          <a:endParaRPr lang="zh-CN" altLang="en-US"/>
        </a:p>
      </dgm:t>
    </dgm:pt>
    <dgm:pt modelId="{01D0843E-438D-45EC-9117-17D8039C08B8}" type="pres">
      <dgm:prSet presAssocID="{9C473660-8744-4220-8768-AB948C565E6C}" presName="ellipse" presStyleLbl="trBgShp" presStyleIdx="0" presStyleCnt="1"/>
      <dgm:spPr/>
    </dgm:pt>
    <dgm:pt modelId="{CD06333B-CBA1-4264-B871-A76EA7624D10}" type="pres">
      <dgm:prSet presAssocID="{9C473660-8744-4220-8768-AB948C565E6C}" presName="arrow1" presStyleLbl="fgShp" presStyleIdx="0" presStyleCnt="1"/>
      <dgm:spPr/>
    </dgm:pt>
    <dgm:pt modelId="{153BACE2-AAB3-4328-AEA8-285621352696}" type="pres">
      <dgm:prSet presAssocID="{9C473660-8744-4220-8768-AB948C565E6C}" presName="rectangle" presStyleLbl="revTx" presStyleIdx="0" presStyleCnt="1">
        <dgm:presLayoutVars>
          <dgm:bulletEnabled val="1"/>
        </dgm:presLayoutVars>
      </dgm:prSet>
      <dgm:spPr/>
      <dgm:t>
        <a:bodyPr/>
        <a:lstStyle/>
        <a:p>
          <a:endParaRPr lang="zh-CN" altLang="en-US"/>
        </a:p>
      </dgm:t>
    </dgm:pt>
    <dgm:pt modelId="{2542392D-B300-41FB-86E3-4B5F1F1BD0F5}" type="pres">
      <dgm:prSet presAssocID="{2792DF6B-7EDD-4C59-9AB5-BE722935C2A7}" presName="item1" presStyleLbl="node1" presStyleIdx="0" presStyleCnt="3">
        <dgm:presLayoutVars>
          <dgm:bulletEnabled val="1"/>
        </dgm:presLayoutVars>
      </dgm:prSet>
      <dgm:spPr/>
      <dgm:t>
        <a:bodyPr/>
        <a:lstStyle/>
        <a:p>
          <a:endParaRPr lang="zh-CN" altLang="en-US"/>
        </a:p>
      </dgm:t>
    </dgm:pt>
    <dgm:pt modelId="{D468704B-132D-4C3A-8B96-876A3312970D}" type="pres">
      <dgm:prSet presAssocID="{A8C51A3E-88C0-4E70-9EDB-0E9C2AEF9168}" presName="item2" presStyleLbl="node1" presStyleIdx="1" presStyleCnt="3">
        <dgm:presLayoutVars>
          <dgm:bulletEnabled val="1"/>
        </dgm:presLayoutVars>
      </dgm:prSet>
      <dgm:spPr/>
      <dgm:t>
        <a:bodyPr/>
        <a:lstStyle/>
        <a:p>
          <a:endParaRPr lang="zh-CN" altLang="en-US"/>
        </a:p>
      </dgm:t>
    </dgm:pt>
    <dgm:pt modelId="{1B349452-4F90-4E28-887A-0FE0A8DDE034}" type="pres">
      <dgm:prSet presAssocID="{A865DF4C-0196-453C-A953-B7E8C143939A}" presName="item3" presStyleLbl="node1" presStyleIdx="2" presStyleCnt="3">
        <dgm:presLayoutVars>
          <dgm:bulletEnabled val="1"/>
        </dgm:presLayoutVars>
      </dgm:prSet>
      <dgm:spPr/>
      <dgm:t>
        <a:bodyPr/>
        <a:lstStyle/>
        <a:p>
          <a:endParaRPr lang="zh-CN" altLang="en-US"/>
        </a:p>
      </dgm:t>
    </dgm:pt>
    <dgm:pt modelId="{C4614AC4-DED5-4E5B-B35C-546F8DC33801}" type="pres">
      <dgm:prSet presAssocID="{9C473660-8744-4220-8768-AB948C565E6C}" presName="funnel" presStyleLbl="trAlignAcc1" presStyleIdx="0" presStyleCnt="1" custLinFactNeighborX="330" custLinFactNeighborY="413"/>
      <dgm:spPr/>
    </dgm:pt>
  </dgm:ptLst>
  <dgm:cxnLst>
    <dgm:cxn modelId="{3F4A1A9D-0D91-4F0C-A29B-5379755C6ABE}" type="presOf" srcId="{2792DF6B-7EDD-4C59-9AB5-BE722935C2A7}" destId="{D468704B-132D-4C3A-8B96-876A3312970D}" srcOrd="0" destOrd="0" presId="urn:microsoft.com/office/officeart/2005/8/layout/funnel1"/>
    <dgm:cxn modelId="{0B3FCDCD-1800-474D-8884-CB890B00ACD1}" srcId="{9C473660-8744-4220-8768-AB948C565E6C}" destId="{A865DF4C-0196-453C-A953-B7E8C143939A}" srcOrd="3" destOrd="0" parTransId="{AF9DA2F9-B649-4ACC-9F4F-37587CFEABAD}" sibTransId="{C78242EC-457D-4C5D-9C34-906CB5B60D0D}"/>
    <dgm:cxn modelId="{D350806C-831B-4856-A09E-9154235FA5FE}" type="presOf" srcId="{9C473660-8744-4220-8768-AB948C565E6C}" destId="{0611DD37-0504-44B7-A6A7-F937ED3728CA}" srcOrd="0" destOrd="0" presId="urn:microsoft.com/office/officeart/2005/8/layout/funnel1"/>
    <dgm:cxn modelId="{F5A3C889-C9FB-4567-B8C1-BBE31ADE4730}" srcId="{9C473660-8744-4220-8768-AB948C565E6C}" destId="{2792DF6B-7EDD-4C59-9AB5-BE722935C2A7}" srcOrd="1" destOrd="0" parTransId="{CF9406E8-DDC1-48F1-8A7A-2852948DF187}" sibTransId="{7175FB02-6B10-4C5E-87B6-A7FC20B51960}"/>
    <dgm:cxn modelId="{4022213F-87F2-44AE-9EAF-DD1565412172}" type="presOf" srcId="{2AE25BFA-11D1-4231-AB65-F690161341AF}" destId="{1B349452-4F90-4E28-887A-0FE0A8DDE034}" srcOrd="0" destOrd="0" presId="urn:microsoft.com/office/officeart/2005/8/layout/funnel1"/>
    <dgm:cxn modelId="{98BFD385-A00D-47D1-9E74-64B96B52286C}" type="presOf" srcId="{A8C51A3E-88C0-4E70-9EDB-0E9C2AEF9168}" destId="{2542392D-B300-41FB-86E3-4B5F1F1BD0F5}" srcOrd="0" destOrd="0" presId="urn:microsoft.com/office/officeart/2005/8/layout/funnel1"/>
    <dgm:cxn modelId="{0966F75A-3EC2-4317-AF09-BD9DFDECB50D}" srcId="{9C473660-8744-4220-8768-AB948C565E6C}" destId="{EFB11256-0B3A-4640-9901-95014DBBD31E}" srcOrd="5" destOrd="0" parTransId="{D0243D08-EA73-4B4C-BE6B-84B739CF677C}" sibTransId="{26F3A538-467B-44FA-954F-61AB64C7D7B9}"/>
    <dgm:cxn modelId="{E22BC752-92B6-4510-9603-21A15BC112BB}" type="presOf" srcId="{A865DF4C-0196-453C-A953-B7E8C143939A}" destId="{153BACE2-AAB3-4328-AEA8-285621352696}" srcOrd="0" destOrd="0" presId="urn:microsoft.com/office/officeart/2005/8/layout/funnel1"/>
    <dgm:cxn modelId="{45CCEA64-DBA9-4690-8198-6787EC67E9C3}" srcId="{9C473660-8744-4220-8768-AB948C565E6C}" destId="{A8C51A3E-88C0-4E70-9EDB-0E9C2AEF9168}" srcOrd="2" destOrd="0" parTransId="{9D871FDB-D885-486C-ACE1-A4AC20AFD2B4}" sibTransId="{93F04CB6-AC82-481F-BCEF-A3A48DA2597E}"/>
    <dgm:cxn modelId="{A4582150-07B2-4AA9-96ED-3CF57DE33661}" srcId="{9C473660-8744-4220-8768-AB948C565E6C}" destId="{2AE25BFA-11D1-4231-AB65-F690161341AF}" srcOrd="0" destOrd="0" parTransId="{2C7D8AD4-E735-463F-B3F1-A2425D28346C}" sibTransId="{F4ED646E-D81A-4321-B29E-DB6AEB348A9D}"/>
    <dgm:cxn modelId="{C7D510FA-91D2-4198-BA2F-329FCA6D8091}" srcId="{9C473660-8744-4220-8768-AB948C565E6C}" destId="{4ECB9E5F-90D1-414D-A9C0-81CFC5CE6FAE}" srcOrd="4" destOrd="0" parTransId="{8CF1167C-4A3D-4C78-A475-360B9B854881}" sibTransId="{1D9B4670-2F96-4BE4-BC3E-84F9A8C17191}"/>
    <dgm:cxn modelId="{CFA05B6D-BDE5-4E2F-8AAF-7A4F61E98F4A}" type="presParOf" srcId="{0611DD37-0504-44B7-A6A7-F937ED3728CA}" destId="{01D0843E-438D-45EC-9117-17D8039C08B8}" srcOrd="0" destOrd="0" presId="urn:microsoft.com/office/officeart/2005/8/layout/funnel1"/>
    <dgm:cxn modelId="{4AAFA621-CEAD-454F-B897-004E9C1E8BC1}" type="presParOf" srcId="{0611DD37-0504-44B7-A6A7-F937ED3728CA}" destId="{CD06333B-CBA1-4264-B871-A76EA7624D10}" srcOrd="1" destOrd="0" presId="urn:microsoft.com/office/officeart/2005/8/layout/funnel1"/>
    <dgm:cxn modelId="{7C03B2E8-D41D-4E13-80DC-20927967CD8E}" type="presParOf" srcId="{0611DD37-0504-44B7-A6A7-F937ED3728CA}" destId="{153BACE2-AAB3-4328-AEA8-285621352696}" srcOrd="2" destOrd="0" presId="urn:microsoft.com/office/officeart/2005/8/layout/funnel1"/>
    <dgm:cxn modelId="{B0DAE6AF-EEE0-4C79-A903-48D783552DAB}" type="presParOf" srcId="{0611DD37-0504-44B7-A6A7-F937ED3728CA}" destId="{2542392D-B300-41FB-86E3-4B5F1F1BD0F5}" srcOrd="3" destOrd="0" presId="urn:microsoft.com/office/officeart/2005/8/layout/funnel1"/>
    <dgm:cxn modelId="{FBB01551-F06B-4CD4-BDE7-7A451E5DBF35}" type="presParOf" srcId="{0611DD37-0504-44B7-A6A7-F937ED3728CA}" destId="{D468704B-132D-4C3A-8B96-876A3312970D}" srcOrd="4" destOrd="0" presId="urn:microsoft.com/office/officeart/2005/8/layout/funnel1"/>
    <dgm:cxn modelId="{D995250D-9FCB-4BA5-9F8E-FA2F5FD6539A}" type="presParOf" srcId="{0611DD37-0504-44B7-A6A7-F937ED3728CA}" destId="{1B349452-4F90-4E28-887A-0FE0A8DDE034}" srcOrd="5" destOrd="0" presId="urn:microsoft.com/office/officeart/2005/8/layout/funnel1"/>
    <dgm:cxn modelId="{0B7E451B-1AE6-4C82-820C-75F1D1F16C8A}" type="presParOf" srcId="{0611DD37-0504-44B7-A6A7-F937ED3728CA}" destId="{C4614AC4-DED5-4E5B-B35C-546F8DC33801}" srcOrd="6" destOrd="0" presId="urn:microsoft.com/office/officeart/2005/8/layout/funnel1"/>
  </dgm:cxnLst>
  <dgm:bg/>
  <dgm:whole/>
</dgm:dataModel>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0.68533</cdr:x>
      <cdr:y>0.07603</cdr:y>
    </cdr:from>
    <cdr:to>
      <cdr:x>1</cdr:x>
      <cdr:y>0.47694</cdr:y>
    </cdr:to>
    <cdr:sp macro="" textlink="">
      <cdr:nvSpPr>
        <cdr:cNvPr id="2" name="文本框 1"/>
        <cdr:cNvSpPr txBox="1"/>
      </cdr:nvSpPr>
      <cdr:spPr>
        <a:xfrm xmlns:a="http://schemas.openxmlformats.org/drawingml/2006/main">
          <a:off x="5989913" y="418798"/>
          <a:ext cx="2560155" cy="22082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zh-CN" alt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BE96E-66E5-4AE0-97D7-7FDAD5BCA6DB}" type="datetimeFigureOut">
              <a:rPr lang="zh-CN" altLang="en-US" smtClean="0"/>
              <a:pPr/>
              <a:t>2018/6/20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271971-2C66-405E-A74D-7E371BACBA1C}" type="slidenum">
              <a:rPr lang="zh-CN" altLang="en-US" smtClean="0"/>
              <a:pPr/>
              <a:t>‹#›</a:t>
            </a:fld>
            <a:endParaRPr lang="zh-CN" altLang="en-US"/>
          </a:p>
        </p:txBody>
      </p:sp>
    </p:spTree>
    <p:extLst>
      <p:ext uri="{BB962C8B-B14F-4D97-AF65-F5344CB8AC3E}">
        <p14:creationId xmlns:p14="http://schemas.microsoft.com/office/powerpoint/2010/main" xmlns="" val="1133137338"/>
      </p:ext>
    </p:extLst>
  </p:cSld>
  <p:clrMap bg1="lt1" tx1="dk1" bg2="lt2" tx2="dk2" accent1="accent1" accent2="accent2" accent3="accent3" accent4="accent4" accent5="accent5" accent6="accent6" hlink="hlink" folHlink="folHlink"/>
  <p:notesStyle>
    <a:lvl1pPr marL="0" algn="l" defTabSz="864108" rtl="0" eaLnBrk="1" latinLnBrk="0" hangingPunct="1">
      <a:defRPr sz="1100" kern="1200">
        <a:solidFill>
          <a:schemeClr val="tx1"/>
        </a:solidFill>
        <a:latin typeface="+mn-lt"/>
        <a:ea typeface="+mn-ea"/>
        <a:cs typeface="+mn-cs"/>
      </a:defRPr>
    </a:lvl1pPr>
    <a:lvl2pPr marL="432054" algn="l" defTabSz="864108" rtl="0" eaLnBrk="1" latinLnBrk="0" hangingPunct="1">
      <a:defRPr sz="1100" kern="1200">
        <a:solidFill>
          <a:schemeClr val="tx1"/>
        </a:solidFill>
        <a:latin typeface="+mn-lt"/>
        <a:ea typeface="+mn-ea"/>
        <a:cs typeface="+mn-cs"/>
      </a:defRPr>
    </a:lvl2pPr>
    <a:lvl3pPr marL="864108" algn="l" defTabSz="864108" rtl="0" eaLnBrk="1" latinLnBrk="0" hangingPunct="1">
      <a:defRPr sz="1100" kern="1200">
        <a:solidFill>
          <a:schemeClr val="tx1"/>
        </a:solidFill>
        <a:latin typeface="+mn-lt"/>
        <a:ea typeface="+mn-ea"/>
        <a:cs typeface="+mn-cs"/>
      </a:defRPr>
    </a:lvl3pPr>
    <a:lvl4pPr marL="1296162" algn="l" defTabSz="864108" rtl="0" eaLnBrk="1" latinLnBrk="0" hangingPunct="1">
      <a:defRPr sz="1100" kern="1200">
        <a:solidFill>
          <a:schemeClr val="tx1"/>
        </a:solidFill>
        <a:latin typeface="+mn-lt"/>
        <a:ea typeface="+mn-ea"/>
        <a:cs typeface="+mn-cs"/>
      </a:defRPr>
    </a:lvl4pPr>
    <a:lvl5pPr marL="1728216" algn="l" defTabSz="864108" rtl="0" eaLnBrk="1" latinLnBrk="0" hangingPunct="1">
      <a:defRPr sz="1100" kern="1200">
        <a:solidFill>
          <a:schemeClr val="tx1"/>
        </a:solidFill>
        <a:latin typeface="+mn-lt"/>
        <a:ea typeface="+mn-ea"/>
        <a:cs typeface="+mn-cs"/>
      </a:defRPr>
    </a:lvl5pPr>
    <a:lvl6pPr marL="2160270" algn="l" defTabSz="864108" rtl="0" eaLnBrk="1" latinLnBrk="0" hangingPunct="1">
      <a:defRPr sz="1100" kern="1200">
        <a:solidFill>
          <a:schemeClr val="tx1"/>
        </a:solidFill>
        <a:latin typeface="+mn-lt"/>
        <a:ea typeface="+mn-ea"/>
        <a:cs typeface="+mn-cs"/>
      </a:defRPr>
    </a:lvl6pPr>
    <a:lvl7pPr marL="2592324" algn="l" defTabSz="864108" rtl="0" eaLnBrk="1" latinLnBrk="0" hangingPunct="1">
      <a:defRPr sz="1100" kern="1200">
        <a:solidFill>
          <a:schemeClr val="tx1"/>
        </a:solidFill>
        <a:latin typeface="+mn-lt"/>
        <a:ea typeface="+mn-ea"/>
        <a:cs typeface="+mn-cs"/>
      </a:defRPr>
    </a:lvl7pPr>
    <a:lvl8pPr marL="3024378" algn="l" defTabSz="864108" rtl="0" eaLnBrk="1" latinLnBrk="0" hangingPunct="1">
      <a:defRPr sz="1100" kern="1200">
        <a:solidFill>
          <a:schemeClr val="tx1"/>
        </a:solidFill>
        <a:latin typeface="+mn-lt"/>
        <a:ea typeface="+mn-ea"/>
        <a:cs typeface="+mn-cs"/>
      </a:defRPr>
    </a:lvl8pPr>
    <a:lvl9pPr marL="3456432" algn="l" defTabSz="864108"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271971-2C66-405E-A74D-7E371BACBA1C}" type="slidenum">
              <a:rPr lang="zh-CN" altLang="en-US" smtClean="0"/>
              <a:pPr/>
              <a:t>1</a:t>
            </a:fld>
            <a:endParaRPr lang="zh-CN" altLang="en-US"/>
          </a:p>
        </p:txBody>
      </p:sp>
    </p:spTree>
    <p:extLst>
      <p:ext uri="{BB962C8B-B14F-4D97-AF65-F5344CB8AC3E}">
        <p14:creationId xmlns:p14="http://schemas.microsoft.com/office/powerpoint/2010/main" xmlns="" val="1281382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271971-2C66-405E-A74D-7E371BACBA1C}" type="slidenum">
              <a:rPr lang="zh-CN" altLang="en-US" smtClean="0"/>
              <a:pPr/>
              <a:t>13</a:t>
            </a:fld>
            <a:endParaRPr lang="zh-CN" altLang="en-US"/>
          </a:p>
        </p:txBody>
      </p:sp>
    </p:spTree>
    <p:extLst>
      <p:ext uri="{BB962C8B-B14F-4D97-AF65-F5344CB8AC3E}">
        <p14:creationId xmlns:p14="http://schemas.microsoft.com/office/powerpoint/2010/main" xmlns="" val="3621345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271971-2C66-405E-A74D-7E371BACBA1C}" type="slidenum">
              <a:rPr lang="zh-CN" altLang="en-US" smtClean="0"/>
              <a:pPr/>
              <a:t>14</a:t>
            </a:fld>
            <a:endParaRPr lang="zh-CN" altLang="en-US"/>
          </a:p>
        </p:txBody>
      </p:sp>
    </p:spTree>
    <p:extLst>
      <p:ext uri="{BB962C8B-B14F-4D97-AF65-F5344CB8AC3E}">
        <p14:creationId xmlns:p14="http://schemas.microsoft.com/office/powerpoint/2010/main" xmlns="" val="1789268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271971-2C66-405E-A74D-7E371BACBA1C}" type="slidenum">
              <a:rPr lang="zh-CN" altLang="en-US" smtClean="0"/>
              <a:pPr/>
              <a:t>16</a:t>
            </a:fld>
            <a:endParaRPr lang="zh-CN" altLang="en-US"/>
          </a:p>
        </p:txBody>
      </p:sp>
    </p:spTree>
    <p:extLst>
      <p:ext uri="{BB962C8B-B14F-4D97-AF65-F5344CB8AC3E}">
        <p14:creationId xmlns:p14="http://schemas.microsoft.com/office/powerpoint/2010/main" xmlns="" val="3993348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681B92-63BF-4514-891A-D3A71E65F7F7}" type="slidenum">
              <a:rPr lang="zh-CN" altLang="en-US" smtClean="0"/>
              <a:pPr/>
              <a:t>17</a:t>
            </a:fld>
            <a:endParaRPr lang="zh-CN" altLang="en-US"/>
          </a:p>
        </p:txBody>
      </p:sp>
    </p:spTree>
    <p:extLst>
      <p:ext uri="{BB962C8B-B14F-4D97-AF65-F5344CB8AC3E}">
        <p14:creationId xmlns:p14="http://schemas.microsoft.com/office/powerpoint/2010/main" xmlns="" val="3914921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271971-2C66-405E-A74D-7E371BACBA1C}" type="slidenum">
              <a:rPr lang="zh-CN" altLang="en-US" smtClean="0"/>
              <a:pPr/>
              <a:t>18</a:t>
            </a:fld>
            <a:endParaRPr lang="zh-CN" altLang="en-US"/>
          </a:p>
        </p:txBody>
      </p:sp>
    </p:spTree>
    <p:extLst>
      <p:ext uri="{BB962C8B-B14F-4D97-AF65-F5344CB8AC3E}">
        <p14:creationId xmlns="" xmlns:p14="http://schemas.microsoft.com/office/powerpoint/2010/main" val="118940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271971-2C66-405E-A74D-7E371BACBA1C}" type="slidenum">
              <a:rPr lang="zh-CN" altLang="en-US" smtClean="0"/>
              <a:pPr/>
              <a:t>19</a:t>
            </a:fld>
            <a:endParaRPr lang="zh-CN" altLang="en-US"/>
          </a:p>
        </p:txBody>
      </p:sp>
    </p:spTree>
    <p:extLst>
      <p:ext uri="{BB962C8B-B14F-4D97-AF65-F5344CB8AC3E}">
        <p14:creationId xmlns:p14="http://schemas.microsoft.com/office/powerpoint/2010/main" xmlns="" val="4051367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271971-2C66-405E-A74D-7E371BACBA1C}" type="slidenum">
              <a:rPr lang="zh-CN" altLang="en-US" smtClean="0"/>
              <a:pPr/>
              <a:t>20</a:t>
            </a:fld>
            <a:endParaRPr lang="zh-CN" altLang="en-US"/>
          </a:p>
        </p:txBody>
      </p:sp>
    </p:spTree>
    <p:extLst>
      <p:ext uri="{BB962C8B-B14F-4D97-AF65-F5344CB8AC3E}">
        <p14:creationId xmlns:p14="http://schemas.microsoft.com/office/powerpoint/2010/main" xmlns="" val="3934617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271971-2C66-405E-A74D-7E371BACBA1C}" type="slidenum">
              <a:rPr lang="zh-CN" altLang="en-US" smtClean="0"/>
              <a:pPr/>
              <a:t>21</a:t>
            </a:fld>
            <a:endParaRPr lang="zh-CN" altLang="en-US"/>
          </a:p>
        </p:txBody>
      </p:sp>
    </p:spTree>
    <p:extLst>
      <p:ext uri="{BB962C8B-B14F-4D97-AF65-F5344CB8AC3E}">
        <p14:creationId xmlns:p14="http://schemas.microsoft.com/office/powerpoint/2010/main" xmlns="" val="1194701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271971-2C66-405E-A74D-7E371BACBA1C}" type="slidenum">
              <a:rPr lang="zh-CN" altLang="en-US" smtClean="0"/>
              <a:pPr/>
              <a:t>22</a:t>
            </a:fld>
            <a:endParaRPr lang="zh-CN" altLang="en-US"/>
          </a:p>
        </p:txBody>
      </p:sp>
    </p:spTree>
    <p:extLst>
      <p:ext uri="{BB962C8B-B14F-4D97-AF65-F5344CB8AC3E}">
        <p14:creationId xmlns:p14="http://schemas.microsoft.com/office/powerpoint/2010/main" xmlns="" val="4131669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271971-2C66-405E-A74D-7E371BACBA1C}" type="slidenum">
              <a:rPr lang="zh-CN" altLang="en-US" smtClean="0"/>
              <a:pPr/>
              <a:t>23</a:t>
            </a:fld>
            <a:endParaRPr lang="zh-CN" altLang="en-US"/>
          </a:p>
        </p:txBody>
      </p:sp>
    </p:spTree>
    <p:extLst>
      <p:ext uri="{BB962C8B-B14F-4D97-AF65-F5344CB8AC3E}">
        <p14:creationId xmlns:p14="http://schemas.microsoft.com/office/powerpoint/2010/main" xmlns="" val="3962537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271971-2C66-405E-A74D-7E371BACBA1C}" type="slidenum">
              <a:rPr lang="zh-CN" altLang="en-US" smtClean="0"/>
              <a:pPr/>
              <a:t>2</a:t>
            </a:fld>
            <a:endParaRPr lang="zh-CN" altLang="en-US"/>
          </a:p>
        </p:txBody>
      </p:sp>
    </p:spTree>
    <p:extLst>
      <p:ext uri="{BB962C8B-B14F-4D97-AF65-F5344CB8AC3E}">
        <p14:creationId xmlns:p14="http://schemas.microsoft.com/office/powerpoint/2010/main" xmlns="" val="2937099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271971-2C66-405E-A74D-7E371BACBA1C}" type="slidenum">
              <a:rPr lang="zh-CN" altLang="en-US" smtClean="0"/>
              <a:pPr/>
              <a:t>24</a:t>
            </a:fld>
            <a:endParaRPr lang="zh-CN" altLang="en-US"/>
          </a:p>
        </p:txBody>
      </p:sp>
    </p:spTree>
    <p:extLst>
      <p:ext uri="{BB962C8B-B14F-4D97-AF65-F5344CB8AC3E}">
        <p14:creationId xmlns:p14="http://schemas.microsoft.com/office/powerpoint/2010/main" xmlns="" val="457742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271971-2C66-405E-A74D-7E371BACBA1C}" type="slidenum">
              <a:rPr lang="zh-CN" altLang="en-US" smtClean="0"/>
              <a:pPr/>
              <a:t>3</a:t>
            </a:fld>
            <a:endParaRPr lang="zh-CN" altLang="en-US"/>
          </a:p>
        </p:txBody>
      </p:sp>
    </p:spTree>
    <p:extLst>
      <p:ext uri="{BB962C8B-B14F-4D97-AF65-F5344CB8AC3E}">
        <p14:creationId xmlns:p14="http://schemas.microsoft.com/office/powerpoint/2010/main" xmlns="" val="751500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271971-2C66-405E-A74D-7E371BACBA1C}" type="slidenum">
              <a:rPr lang="zh-CN" altLang="en-US" smtClean="0"/>
              <a:pPr/>
              <a:t>5</a:t>
            </a:fld>
            <a:endParaRPr lang="zh-CN" altLang="en-US"/>
          </a:p>
        </p:txBody>
      </p:sp>
    </p:spTree>
    <p:extLst>
      <p:ext uri="{BB962C8B-B14F-4D97-AF65-F5344CB8AC3E}">
        <p14:creationId xmlns:p14="http://schemas.microsoft.com/office/powerpoint/2010/main" xmlns="" val="1540686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271971-2C66-405E-A74D-7E371BACBA1C}" type="slidenum">
              <a:rPr lang="zh-CN" altLang="en-US" smtClean="0"/>
              <a:pPr/>
              <a:t>6</a:t>
            </a:fld>
            <a:endParaRPr lang="zh-CN" altLang="en-US"/>
          </a:p>
        </p:txBody>
      </p:sp>
    </p:spTree>
    <p:extLst>
      <p:ext uri="{BB962C8B-B14F-4D97-AF65-F5344CB8AC3E}">
        <p14:creationId xmlns:p14="http://schemas.microsoft.com/office/powerpoint/2010/main" xmlns="" val="338579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271971-2C66-405E-A74D-7E371BACBA1C}" type="slidenum">
              <a:rPr lang="zh-CN" altLang="en-US" smtClean="0"/>
              <a:pPr/>
              <a:t>7</a:t>
            </a:fld>
            <a:endParaRPr lang="zh-CN" altLang="en-US"/>
          </a:p>
        </p:txBody>
      </p:sp>
    </p:spTree>
    <p:extLst>
      <p:ext uri="{BB962C8B-B14F-4D97-AF65-F5344CB8AC3E}">
        <p14:creationId xmlns:p14="http://schemas.microsoft.com/office/powerpoint/2010/main" xmlns="" val="2845862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271971-2C66-405E-A74D-7E371BACBA1C}" type="slidenum">
              <a:rPr lang="zh-CN" altLang="en-US" smtClean="0"/>
              <a:pPr/>
              <a:t>8</a:t>
            </a:fld>
            <a:endParaRPr lang="zh-CN" altLang="en-US"/>
          </a:p>
        </p:txBody>
      </p:sp>
    </p:spTree>
    <p:extLst>
      <p:ext uri="{BB962C8B-B14F-4D97-AF65-F5344CB8AC3E}">
        <p14:creationId xmlns:p14="http://schemas.microsoft.com/office/powerpoint/2010/main" xmlns="" val="825959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271971-2C66-405E-A74D-7E371BACBA1C}" type="slidenum">
              <a:rPr lang="zh-CN" altLang="en-US" smtClean="0"/>
              <a:pPr/>
              <a:t>10</a:t>
            </a:fld>
            <a:endParaRPr lang="zh-CN" altLang="en-US"/>
          </a:p>
        </p:txBody>
      </p:sp>
    </p:spTree>
    <p:extLst>
      <p:ext uri="{BB962C8B-B14F-4D97-AF65-F5344CB8AC3E}">
        <p14:creationId xmlns:p14="http://schemas.microsoft.com/office/powerpoint/2010/main" xmlns="" val="1757145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271971-2C66-405E-A74D-7E371BACBA1C}" type="slidenum">
              <a:rPr lang="zh-CN" altLang="en-US" smtClean="0"/>
              <a:pPr/>
              <a:t>11</a:t>
            </a:fld>
            <a:endParaRPr lang="zh-CN" altLang="en-US"/>
          </a:p>
        </p:txBody>
      </p:sp>
    </p:spTree>
    <p:extLst>
      <p:ext uri="{BB962C8B-B14F-4D97-AF65-F5344CB8AC3E}">
        <p14:creationId xmlns:p14="http://schemas.microsoft.com/office/powerpoint/2010/main" xmlns="" val="3185199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440260" y="1060529"/>
            <a:ext cx="8641556" cy="2256061"/>
          </a:xfrm>
        </p:spPr>
        <p:txBody>
          <a:bodyPr anchor="b"/>
          <a:lstStyle>
            <a:lvl1pPr algn="ctr">
              <a:defRPr sz="5700"/>
            </a:lvl1pPr>
          </a:lstStyle>
          <a:p>
            <a:r>
              <a:rPr lang="zh-CN" altLang="en-US"/>
              <a:t>单击此处编辑母版标题样式</a:t>
            </a:r>
          </a:p>
        </p:txBody>
      </p:sp>
      <p:sp>
        <p:nvSpPr>
          <p:cNvPr id="3" name="副标题 2"/>
          <p:cNvSpPr>
            <a:spLocks noGrp="1"/>
          </p:cNvSpPr>
          <p:nvPr>
            <p:ph type="subTitle" idx="1"/>
          </p:nvPr>
        </p:nvSpPr>
        <p:spPr>
          <a:xfrm>
            <a:off x="1440260" y="3403592"/>
            <a:ext cx="8641556" cy="1564542"/>
          </a:xfrm>
        </p:spPr>
        <p:txBody>
          <a:bodyPr/>
          <a:lstStyle>
            <a:lvl1pPr marL="0" indent="0" algn="ctr">
              <a:buNone/>
              <a:defRPr sz="2300"/>
            </a:lvl1pPr>
            <a:lvl2pPr marL="432054" indent="0" algn="ctr">
              <a:buNone/>
              <a:defRPr sz="1900"/>
            </a:lvl2pPr>
            <a:lvl3pPr marL="864108" indent="0" algn="ctr">
              <a:buNone/>
              <a:defRPr sz="1700"/>
            </a:lvl3pPr>
            <a:lvl4pPr marL="1296162" indent="0" algn="ctr">
              <a:buNone/>
              <a:defRPr sz="1500"/>
            </a:lvl4pPr>
            <a:lvl5pPr marL="1728216" indent="0" algn="ctr">
              <a:buNone/>
              <a:defRPr sz="1500"/>
            </a:lvl5pPr>
            <a:lvl6pPr marL="2160270" indent="0" algn="ctr">
              <a:buNone/>
              <a:defRPr sz="1500"/>
            </a:lvl6pPr>
            <a:lvl7pPr marL="2592324" indent="0" algn="ctr">
              <a:buNone/>
              <a:defRPr sz="1500"/>
            </a:lvl7pPr>
            <a:lvl8pPr marL="3024378" indent="0" algn="ctr">
              <a:buNone/>
              <a:defRPr sz="1500"/>
            </a:lvl8pPr>
            <a:lvl9pPr marL="3456432" indent="0" algn="ctr">
              <a:buNone/>
              <a:defRPr sz="15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D065918-C45C-46E3-971A-E05B32712711}" type="datetimeFigureOut">
              <a:rPr lang="zh-CN" altLang="en-US" smtClean="0"/>
              <a:pPr/>
              <a:t>2018/6/20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3AF99F-76E7-41BC-BC3B-28E0C2273351}" type="slidenum">
              <a:rPr lang="zh-CN" altLang="en-US" smtClean="0"/>
              <a:pPr/>
              <a:t>‹#›</a:t>
            </a:fld>
            <a:endParaRPr lang="zh-CN" altLang="en-US"/>
          </a:p>
        </p:txBody>
      </p:sp>
    </p:spTree>
    <p:extLst>
      <p:ext uri="{BB962C8B-B14F-4D97-AF65-F5344CB8AC3E}">
        <p14:creationId xmlns:p14="http://schemas.microsoft.com/office/powerpoint/2010/main" xmlns="" val="2180632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D065918-C45C-46E3-971A-E05B32712711}" type="datetimeFigureOut">
              <a:rPr lang="zh-CN" altLang="en-US" smtClean="0"/>
              <a:pPr/>
              <a:t>2018/6/20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3AF99F-76E7-41BC-BC3B-28E0C2273351}" type="slidenum">
              <a:rPr lang="zh-CN" altLang="en-US" smtClean="0"/>
              <a:pPr/>
              <a:t>‹#›</a:t>
            </a:fld>
            <a:endParaRPr lang="zh-CN" altLang="en-US"/>
          </a:p>
        </p:txBody>
      </p:sp>
    </p:spTree>
    <p:extLst>
      <p:ext uri="{BB962C8B-B14F-4D97-AF65-F5344CB8AC3E}">
        <p14:creationId xmlns:p14="http://schemas.microsoft.com/office/powerpoint/2010/main" xmlns="" val="1788513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245485" y="345009"/>
            <a:ext cx="2484447" cy="549164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792143" y="345009"/>
            <a:ext cx="7309316" cy="549164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D065918-C45C-46E3-971A-E05B32712711}" type="datetimeFigureOut">
              <a:rPr lang="zh-CN" altLang="en-US" smtClean="0"/>
              <a:pPr/>
              <a:t>2018/6/20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3AF99F-76E7-41BC-BC3B-28E0C2273351}" type="slidenum">
              <a:rPr lang="zh-CN" altLang="en-US" smtClean="0"/>
              <a:pPr/>
              <a:t>‹#›</a:t>
            </a:fld>
            <a:endParaRPr lang="zh-CN" altLang="en-US"/>
          </a:p>
        </p:txBody>
      </p:sp>
    </p:spTree>
    <p:extLst>
      <p:ext uri="{BB962C8B-B14F-4D97-AF65-F5344CB8AC3E}">
        <p14:creationId xmlns:p14="http://schemas.microsoft.com/office/powerpoint/2010/main" xmlns="" val="2556688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D065918-C45C-46E3-971A-E05B32712711}" type="datetimeFigureOut">
              <a:rPr lang="zh-CN" altLang="en-US" smtClean="0"/>
              <a:pPr/>
              <a:t>2018/6/20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3AF99F-76E7-41BC-BC3B-28E0C2273351}" type="slidenum">
              <a:rPr lang="zh-CN" altLang="en-US" smtClean="0"/>
              <a:pPr/>
              <a:t>‹#›</a:t>
            </a:fld>
            <a:endParaRPr lang="zh-CN" altLang="en-US"/>
          </a:p>
        </p:txBody>
      </p:sp>
      <p:pic>
        <p:nvPicPr>
          <p:cNvPr id="8" name="图片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1"/>
            <a:ext cx="11522075" cy="6480174"/>
          </a:xfrm>
          <a:prstGeom prst="rect">
            <a:avLst/>
          </a:prstGeom>
        </p:spPr>
      </p:pic>
    </p:spTree>
    <p:extLst>
      <p:ext uri="{BB962C8B-B14F-4D97-AF65-F5344CB8AC3E}">
        <p14:creationId xmlns:p14="http://schemas.microsoft.com/office/powerpoint/2010/main" xmlns="" val="4976426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6141" y="1615545"/>
            <a:ext cx="9937790" cy="2695572"/>
          </a:xfrm>
        </p:spPr>
        <p:txBody>
          <a:bodyPr anchor="b"/>
          <a:lstStyle>
            <a:lvl1pPr>
              <a:defRPr sz="5700"/>
            </a:lvl1pPr>
          </a:lstStyle>
          <a:p>
            <a:r>
              <a:rPr lang="zh-CN" altLang="en-US"/>
              <a:t>单击此处编辑母版标题样式</a:t>
            </a:r>
          </a:p>
        </p:txBody>
      </p:sp>
      <p:sp>
        <p:nvSpPr>
          <p:cNvPr id="3" name="文本占位符 2"/>
          <p:cNvSpPr>
            <a:spLocks noGrp="1"/>
          </p:cNvSpPr>
          <p:nvPr>
            <p:ph type="body" idx="1"/>
          </p:nvPr>
        </p:nvSpPr>
        <p:spPr>
          <a:xfrm>
            <a:off x="786141" y="4336618"/>
            <a:ext cx="9937790" cy="1417538"/>
          </a:xfrm>
        </p:spPr>
        <p:txBody>
          <a:bodyPr/>
          <a:lstStyle>
            <a:lvl1pPr marL="0" indent="0">
              <a:buNone/>
              <a:defRPr sz="2300">
                <a:solidFill>
                  <a:schemeClr val="tx1">
                    <a:tint val="75000"/>
                  </a:schemeClr>
                </a:solidFill>
              </a:defRPr>
            </a:lvl1pPr>
            <a:lvl2pPr marL="432054" indent="0">
              <a:buNone/>
              <a:defRPr sz="1900">
                <a:solidFill>
                  <a:schemeClr val="tx1">
                    <a:tint val="75000"/>
                  </a:schemeClr>
                </a:solidFill>
              </a:defRPr>
            </a:lvl2pPr>
            <a:lvl3pPr marL="864108" indent="0">
              <a:buNone/>
              <a:defRPr sz="1700">
                <a:solidFill>
                  <a:schemeClr val="tx1">
                    <a:tint val="75000"/>
                  </a:schemeClr>
                </a:solidFill>
              </a:defRPr>
            </a:lvl3pPr>
            <a:lvl4pPr marL="1296162" indent="0">
              <a:buNone/>
              <a:defRPr sz="1500">
                <a:solidFill>
                  <a:schemeClr val="tx1">
                    <a:tint val="75000"/>
                  </a:schemeClr>
                </a:solidFill>
              </a:defRPr>
            </a:lvl4pPr>
            <a:lvl5pPr marL="1728216" indent="0">
              <a:buNone/>
              <a:defRPr sz="1500">
                <a:solidFill>
                  <a:schemeClr val="tx1">
                    <a:tint val="75000"/>
                  </a:schemeClr>
                </a:solidFill>
              </a:defRPr>
            </a:lvl5pPr>
            <a:lvl6pPr marL="2160270" indent="0">
              <a:buNone/>
              <a:defRPr sz="1500">
                <a:solidFill>
                  <a:schemeClr val="tx1">
                    <a:tint val="75000"/>
                  </a:schemeClr>
                </a:solidFill>
              </a:defRPr>
            </a:lvl6pPr>
            <a:lvl7pPr marL="2592324" indent="0">
              <a:buNone/>
              <a:defRPr sz="1500">
                <a:solidFill>
                  <a:schemeClr val="tx1">
                    <a:tint val="75000"/>
                  </a:schemeClr>
                </a:solidFill>
              </a:defRPr>
            </a:lvl7pPr>
            <a:lvl8pPr marL="3024378" indent="0">
              <a:buNone/>
              <a:defRPr sz="1500">
                <a:solidFill>
                  <a:schemeClr val="tx1">
                    <a:tint val="75000"/>
                  </a:schemeClr>
                </a:solidFill>
              </a:defRPr>
            </a:lvl8pPr>
            <a:lvl9pPr marL="3456432" indent="0">
              <a:buNone/>
              <a:defRPr sz="15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D065918-C45C-46E3-971A-E05B32712711}" type="datetimeFigureOut">
              <a:rPr lang="zh-CN" altLang="en-US" smtClean="0"/>
              <a:pPr/>
              <a:t>2018/6/20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3AF99F-76E7-41BC-BC3B-28E0C2273351}" type="slidenum">
              <a:rPr lang="zh-CN" altLang="en-US" smtClean="0"/>
              <a:pPr/>
              <a:t>‹#›</a:t>
            </a:fld>
            <a:endParaRPr lang="zh-CN" altLang="en-US"/>
          </a:p>
        </p:txBody>
      </p:sp>
    </p:spTree>
    <p:extLst>
      <p:ext uri="{BB962C8B-B14F-4D97-AF65-F5344CB8AC3E}">
        <p14:creationId xmlns:p14="http://schemas.microsoft.com/office/powerpoint/2010/main" xmlns="" val="3006589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92143" y="1725046"/>
            <a:ext cx="4896882" cy="41116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833050" y="1725046"/>
            <a:ext cx="4896882" cy="41116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D065918-C45C-46E3-971A-E05B32712711}" type="datetimeFigureOut">
              <a:rPr lang="zh-CN" altLang="en-US" smtClean="0"/>
              <a:pPr/>
              <a:t>2018/6/20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3AF99F-76E7-41BC-BC3B-28E0C2273351}" type="slidenum">
              <a:rPr lang="zh-CN" altLang="en-US" smtClean="0"/>
              <a:pPr/>
              <a:t>‹#›</a:t>
            </a:fld>
            <a:endParaRPr lang="zh-CN" altLang="en-US"/>
          </a:p>
        </p:txBody>
      </p:sp>
    </p:spTree>
    <p:extLst>
      <p:ext uri="{BB962C8B-B14F-4D97-AF65-F5344CB8AC3E}">
        <p14:creationId xmlns:p14="http://schemas.microsoft.com/office/powerpoint/2010/main" xmlns="" val="254738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93643" y="345010"/>
            <a:ext cx="9937790" cy="1252534"/>
          </a:xfrm>
        </p:spPr>
        <p:txBody>
          <a:bodyPr/>
          <a:lstStyle/>
          <a:p>
            <a:r>
              <a:rPr lang="zh-CN" altLang="en-US"/>
              <a:t>单击此处编辑母版标题样式</a:t>
            </a:r>
          </a:p>
        </p:txBody>
      </p:sp>
      <p:sp>
        <p:nvSpPr>
          <p:cNvPr id="3" name="文本占位符 2"/>
          <p:cNvSpPr>
            <a:spLocks noGrp="1"/>
          </p:cNvSpPr>
          <p:nvPr>
            <p:ph type="body" idx="1"/>
          </p:nvPr>
        </p:nvSpPr>
        <p:spPr>
          <a:xfrm>
            <a:off x="793644" y="1588543"/>
            <a:ext cx="4874377" cy="778521"/>
          </a:xfrm>
        </p:spPr>
        <p:txBody>
          <a:bodyPr anchor="b"/>
          <a:lstStyle>
            <a:lvl1pPr marL="0" indent="0">
              <a:buNone/>
              <a:defRPr sz="2300" b="1"/>
            </a:lvl1pPr>
            <a:lvl2pPr marL="432054" indent="0">
              <a:buNone/>
              <a:defRPr sz="1900" b="1"/>
            </a:lvl2pPr>
            <a:lvl3pPr marL="864108" indent="0">
              <a:buNone/>
              <a:defRPr sz="1700" b="1"/>
            </a:lvl3pPr>
            <a:lvl4pPr marL="1296162" indent="0">
              <a:buNone/>
              <a:defRPr sz="1500" b="1"/>
            </a:lvl4pPr>
            <a:lvl5pPr marL="1728216" indent="0">
              <a:buNone/>
              <a:defRPr sz="1500" b="1"/>
            </a:lvl5pPr>
            <a:lvl6pPr marL="2160270" indent="0">
              <a:buNone/>
              <a:defRPr sz="1500" b="1"/>
            </a:lvl6pPr>
            <a:lvl7pPr marL="2592324" indent="0">
              <a:buNone/>
              <a:defRPr sz="1500" b="1"/>
            </a:lvl7pPr>
            <a:lvl8pPr marL="3024378" indent="0">
              <a:buNone/>
              <a:defRPr sz="1500" b="1"/>
            </a:lvl8pPr>
            <a:lvl9pPr marL="3456432" indent="0">
              <a:buNone/>
              <a:defRPr sz="1500" b="1"/>
            </a:lvl9pPr>
          </a:lstStyle>
          <a:p>
            <a:pPr lvl="0"/>
            <a:r>
              <a:rPr lang="zh-CN" altLang="en-US"/>
              <a:t>单击此处编辑母版文本样式</a:t>
            </a:r>
          </a:p>
        </p:txBody>
      </p:sp>
      <p:sp>
        <p:nvSpPr>
          <p:cNvPr id="4" name="内容占位符 3"/>
          <p:cNvSpPr>
            <a:spLocks noGrp="1"/>
          </p:cNvSpPr>
          <p:nvPr>
            <p:ph sz="half" idx="2"/>
          </p:nvPr>
        </p:nvSpPr>
        <p:spPr>
          <a:xfrm>
            <a:off x="793644" y="2367064"/>
            <a:ext cx="4874377" cy="348159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833050" y="1588543"/>
            <a:ext cx="4898383" cy="778521"/>
          </a:xfrm>
        </p:spPr>
        <p:txBody>
          <a:bodyPr anchor="b"/>
          <a:lstStyle>
            <a:lvl1pPr marL="0" indent="0">
              <a:buNone/>
              <a:defRPr sz="2300" b="1"/>
            </a:lvl1pPr>
            <a:lvl2pPr marL="432054" indent="0">
              <a:buNone/>
              <a:defRPr sz="1900" b="1"/>
            </a:lvl2pPr>
            <a:lvl3pPr marL="864108" indent="0">
              <a:buNone/>
              <a:defRPr sz="1700" b="1"/>
            </a:lvl3pPr>
            <a:lvl4pPr marL="1296162" indent="0">
              <a:buNone/>
              <a:defRPr sz="1500" b="1"/>
            </a:lvl4pPr>
            <a:lvl5pPr marL="1728216" indent="0">
              <a:buNone/>
              <a:defRPr sz="1500" b="1"/>
            </a:lvl5pPr>
            <a:lvl6pPr marL="2160270" indent="0">
              <a:buNone/>
              <a:defRPr sz="1500" b="1"/>
            </a:lvl6pPr>
            <a:lvl7pPr marL="2592324" indent="0">
              <a:buNone/>
              <a:defRPr sz="1500" b="1"/>
            </a:lvl7pPr>
            <a:lvl8pPr marL="3024378" indent="0">
              <a:buNone/>
              <a:defRPr sz="1500" b="1"/>
            </a:lvl8pPr>
            <a:lvl9pPr marL="3456432" indent="0">
              <a:buNone/>
              <a:defRPr sz="1500" b="1"/>
            </a:lvl9pPr>
          </a:lstStyle>
          <a:p>
            <a:pPr lvl="0"/>
            <a:r>
              <a:rPr lang="zh-CN" altLang="en-US"/>
              <a:t>单击此处编辑母版文本样式</a:t>
            </a:r>
          </a:p>
        </p:txBody>
      </p:sp>
      <p:sp>
        <p:nvSpPr>
          <p:cNvPr id="6" name="内容占位符 5"/>
          <p:cNvSpPr>
            <a:spLocks noGrp="1"/>
          </p:cNvSpPr>
          <p:nvPr>
            <p:ph sz="quarter" idx="4"/>
          </p:nvPr>
        </p:nvSpPr>
        <p:spPr>
          <a:xfrm>
            <a:off x="5833050" y="2367064"/>
            <a:ext cx="4898383" cy="348159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D065918-C45C-46E3-971A-E05B32712711}" type="datetimeFigureOut">
              <a:rPr lang="zh-CN" altLang="en-US" smtClean="0"/>
              <a:pPr/>
              <a:t>2018/6/20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E3AF99F-76E7-41BC-BC3B-28E0C2273351}" type="slidenum">
              <a:rPr lang="zh-CN" altLang="en-US" smtClean="0"/>
              <a:pPr/>
              <a:t>‹#›</a:t>
            </a:fld>
            <a:endParaRPr lang="zh-CN" altLang="en-US"/>
          </a:p>
        </p:txBody>
      </p:sp>
    </p:spTree>
    <p:extLst>
      <p:ext uri="{BB962C8B-B14F-4D97-AF65-F5344CB8AC3E}">
        <p14:creationId xmlns:p14="http://schemas.microsoft.com/office/powerpoint/2010/main" xmlns="" val="2454208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D065918-C45C-46E3-971A-E05B32712711}" type="datetimeFigureOut">
              <a:rPr lang="zh-CN" altLang="en-US" smtClean="0"/>
              <a:pPr/>
              <a:t>2018/6/20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3AF99F-76E7-41BC-BC3B-28E0C2273351}" type="slidenum">
              <a:rPr lang="zh-CN" altLang="en-US" smtClean="0"/>
              <a:pPr/>
              <a:t>‹#›</a:t>
            </a:fld>
            <a:endParaRPr lang="zh-CN" altLang="en-US"/>
          </a:p>
        </p:txBody>
      </p:sp>
    </p:spTree>
    <p:extLst>
      <p:ext uri="{BB962C8B-B14F-4D97-AF65-F5344CB8AC3E}">
        <p14:creationId xmlns:p14="http://schemas.microsoft.com/office/powerpoint/2010/main" xmlns="" val="3083384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D065918-C45C-46E3-971A-E05B32712711}" type="datetimeFigureOut">
              <a:rPr lang="zh-CN" altLang="en-US" smtClean="0"/>
              <a:pPr/>
              <a:t>2018/6/20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E3AF99F-76E7-41BC-BC3B-28E0C2273351}" type="slidenum">
              <a:rPr lang="zh-CN" altLang="en-US" smtClean="0"/>
              <a:pPr/>
              <a:t>‹#›</a:t>
            </a:fld>
            <a:endParaRPr lang="zh-CN" altLang="en-US"/>
          </a:p>
        </p:txBody>
      </p:sp>
    </p:spTree>
    <p:extLst>
      <p:ext uri="{BB962C8B-B14F-4D97-AF65-F5344CB8AC3E}">
        <p14:creationId xmlns:p14="http://schemas.microsoft.com/office/powerpoint/2010/main" xmlns="" val="3936351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93644" y="432012"/>
            <a:ext cx="3716169" cy="1512041"/>
          </a:xfrm>
        </p:spPr>
        <p:txBody>
          <a:bodyPr anchor="b"/>
          <a:lstStyle>
            <a:lvl1pPr>
              <a:defRPr sz="3000"/>
            </a:lvl1pPr>
          </a:lstStyle>
          <a:p>
            <a:r>
              <a:rPr lang="zh-CN" altLang="en-US"/>
              <a:t>单击此处编辑母版标题样式</a:t>
            </a:r>
          </a:p>
        </p:txBody>
      </p:sp>
      <p:sp>
        <p:nvSpPr>
          <p:cNvPr id="3" name="内容占位符 2"/>
          <p:cNvSpPr>
            <a:spLocks noGrp="1"/>
          </p:cNvSpPr>
          <p:nvPr>
            <p:ph idx="1"/>
          </p:nvPr>
        </p:nvSpPr>
        <p:spPr>
          <a:xfrm>
            <a:off x="4898383" y="933026"/>
            <a:ext cx="5833050" cy="4605124"/>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793644" y="1944052"/>
            <a:ext cx="3716169" cy="3601598"/>
          </a:xfrm>
        </p:spPr>
        <p:txBody>
          <a:bodyPr/>
          <a:lstStyle>
            <a:lvl1pPr marL="0" indent="0">
              <a:buNone/>
              <a:defRPr sz="1500"/>
            </a:lvl1pPr>
            <a:lvl2pPr marL="432054" indent="0">
              <a:buNone/>
              <a:defRPr sz="1300"/>
            </a:lvl2pPr>
            <a:lvl3pPr marL="864108" indent="0">
              <a:buNone/>
              <a:defRPr sz="1100"/>
            </a:lvl3pPr>
            <a:lvl4pPr marL="1296162" indent="0">
              <a:buNone/>
              <a:defRPr sz="900"/>
            </a:lvl4pPr>
            <a:lvl5pPr marL="1728216" indent="0">
              <a:buNone/>
              <a:defRPr sz="900"/>
            </a:lvl5pPr>
            <a:lvl6pPr marL="2160270" indent="0">
              <a:buNone/>
              <a:defRPr sz="900"/>
            </a:lvl6pPr>
            <a:lvl7pPr marL="2592324" indent="0">
              <a:buNone/>
              <a:defRPr sz="900"/>
            </a:lvl7pPr>
            <a:lvl8pPr marL="3024378" indent="0">
              <a:buNone/>
              <a:defRPr sz="900"/>
            </a:lvl8pPr>
            <a:lvl9pPr marL="3456432"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D065918-C45C-46E3-971A-E05B32712711}" type="datetimeFigureOut">
              <a:rPr lang="zh-CN" altLang="en-US" smtClean="0"/>
              <a:pPr/>
              <a:t>2018/6/20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3AF99F-76E7-41BC-BC3B-28E0C2273351}" type="slidenum">
              <a:rPr lang="zh-CN" altLang="en-US" smtClean="0"/>
              <a:pPr/>
              <a:t>‹#›</a:t>
            </a:fld>
            <a:endParaRPr lang="zh-CN" altLang="en-US"/>
          </a:p>
        </p:txBody>
      </p:sp>
    </p:spTree>
    <p:extLst>
      <p:ext uri="{BB962C8B-B14F-4D97-AF65-F5344CB8AC3E}">
        <p14:creationId xmlns:p14="http://schemas.microsoft.com/office/powerpoint/2010/main" xmlns="" val="715150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93644" y="432012"/>
            <a:ext cx="3716169" cy="1512041"/>
          </a:xfrm>
        </p:spPr>
        <p:txBody>
          <a:bodyPr anchor="b"/>
          <a:lstStyle>
            <a:lvl1pPr>
              <a:defRPr sz="3000"/>
            </a:lvl1pPr>
          </a:lstStyle>
          <a:p>
            <a:r>
              <a:rPr lang="zh-CN" altLang="en-US"/>
              <a:t>单击此处编辑母版标题样式</a:t>
            </a:r>
          </a:p>
        </p:txBody>
      </p:sp>
      <p:sp>
        <p:nvSpPr>
          <p:cNvPr id="3" name="图片占位符 2"/>
          <p:cNvSpPr>
            <a:spLocks noGrp="1"/>
          </p:cNvSpPr>
          <p:nvPr>
            <p:ph type="pic" idx="1"/>
          </p:nvPr>
        </p:nvSpPr>
        <p:spPr>
          <a:xfrm>
            <a:off x="4898383" y="933026"/>
            <a:ext cx="5833050" cy="4605124"/>
          </a:xfrm>
        </p:spPr>
        <p:txBody>
          <a:bodyPr/>
          <a:lstStyle>
            <a:lvl1pPr marL="0" indent="0">
              <a:buNone/>
              <a:defRPr sz="3000"/>
            </a:lvl1pPr>
            <a:lvl2pPr marL="432054" indent="0">
              <a:buNone/>
              <a:defRPr sz="2600"/>
            </a:lvl2pPr>
            <a:lvl3pPr marL="864108" indent="0">
              <a:buNone/>
              <a:defRPr sz="2300"/>
            </a:lvl3pPr>
            <a:lvl4pPr marL="1296162" indent="0">
              <a:buNone/>
              <a:defRPr sz="1900"/>
            </a:lvl4pPr>
            <a:lvl5pPr marL="1728216" indent="0">
              <a:buNone/>
              <a:defRPr sz="1900"/>
            </a:lvl5pPr>
            <a:lvl6pPr marL="2160270" indent="0">
              <a:buNone/>
              <a:defRPr sz="1900"/>
            </a:lvl6pPr>
            <a:lvl7pPr marL="2592324" indent="0">
              <a:buNone/>
              <a:defRPr sz="1900"/>
            </a:lvl7pPr>
            <a:lvl8pPr marL="3024378" indent="0">
              <a:buNone/>
              <a:defRPr sz="1900"/>
            </a:lvl8pPr>
            <a:lvl9pPr marL="3456432" indent="0">
              <a:buNone/>
              <a:defRPr sz="1900"/>
            </a:lvl9pPr>
          </a:lstStyle>
          <a:p>
            <a:endParaRPr lang="zh-CN" altLang="en-US"/>
          </a:p>
        </p:txBody>
      </p:sp>
      <p:sp>
        <p:nvSpPr>
          <p:cNvPr id="4" name="文本占位符 3"/>
          <p:cNvSpPr>
            <a:spLocks noGrp="1"/>
          </p:cNvSpPr>
          <p:nvPr>
            <p:ph type="body" sz="half" idx="2"/>
          </p:nvPr>
        </p:nvSpPr>
        <p:spPr>
          <a:xfrm>
            <a:off x="793644" y="1944052"/>
            <a:ext cx="3716169" cy="3601598"/>
          </a:xfrm>
        </p:spPr>
        <p:txBody>
          <a:bodyPr/>
          <a:lstStyle>
            <a:lvl1pPr marL="0" indent="0">
              <a:buNone/>
              <a:defRPr sz="1500"/>
            </a:lvl1pPr>
            <a:lvl2pPr marL="432054" indent="0">
              <a:buNone/>
              <a:defRPr sz="1300"/>
            </a:lvl2pPr>
            <a:lvl3pPr marL="864108" indent="0">
              <a:buNone/>
              <a:defRPr sz="1100"/>
            </a:lvl3pPr>
            <a:lvl4pPr marL="1296162" indent="0">
              <a:buNone/>
              <a:defRPr sz="900"/>
            </a:lvl4pPr>
            <a:lvl5pPr marL="1728216" indent="0">
              <a:buNone/>
              <a:defRPr sz="900"/>
            </a:lvl5pPr>
            <a:lvl6pPr marL="2160270" indent="0">
              <a:buNone/>
              <a:defRPr sz="900"/>
            </a:lvl6pPr>
            <a:lvl7pPr marL="2592324" indent="0">
              <a:buNone/>
              <a:defRPr sz="900"/>
            </a:lvl7pPr>
            <a:lvl8pPr marL="3024378" indent="0">
              <a:buNone/>
              <a:defRPr sz="900"/>
            </a:lvl8pPr>
            <a:lvl9pPr marL="3456432"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D065918-C45C-46E3-971A-E05B32712711}" type="datetimeFigureOut">
              <a:rPr lang="zh-CN" altLang="en-US" smtClean="0"/>
              <a:pPr/>
              <a:t>2018/6/20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3AF99F-76E7-41BC-BC3B-28E0C2273351}" type="slidenum">
              <a:rPr lang="zh-CN" altLang="en-US" smtClean="0"/>
              <a:pPr/>
              <a:t>‹#›</a:t>
            </a:fld>
            <a:endParaRPr lang="zh-CN" altLang="en-US"/>
          </a:p>
        </p:txBody>
      </p:sp>
    </p:spTree>
    <p:extLst>
      <p:ext uri="{BB962C8B-B14F-4D97-AF65-F5344CB8AC3E}">
        <p14:creationId xmlns:p14="http://schemas.microsoft.com/office/powerpoint/2010/main" xmlns="" val="2663798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792143" y="345010"/>
            <a:ext cx="9937790" cy="1252534"/>
          </a:xfrm>
          <a:prstGeom prst="rect">
            <a:avLst/>
          </a:prstGeom>
        </p:spPr>
        <p:txBody>
          <a:bodyPr vert="horz" lIns="86411" tIns="43205" rIns="86411" bIns="43205" rtlCol="0" anchor="ctr">
            <a:normAutofit/>
          </a:bodyPr>
          <a:lstStyle/>
          <a:p>
            <a:r>
              <a:rPr lang="zh-CN" altLang="en-US"/>
              <a:t>单击此处编辑母版标题样式</a:t>
            </a:r>
          </a:p>
        </p:txBody>
      </p:sp>
      <p:sp>
        <p:nvSpPr>
          <p:cNvPr id="3" name="文本占位符 2"/>
          <p:cNvSpPr>
            <a:spLocks noGrp="1"/>
          </p:cNvSpPr>
          <p:nvPr>
            <p:ph type="body" idx="1"/>
          </p:nvPr>
        </p:nvSpPr>
        <p:spPr>
          <a:xfrm>
            <a:off x="792143" y="1725046"/>
            <a:ext cx="9937790" cy="4111612"/>
          </a:xfrm>
          <a:prstGeom prst="rect">
            <a:avLst/>
          </a:prstGeom>
        </p:spPr>
        <p:txBody>
          <a:bodyPr vert="horz" lIns="86411" tIns="43205" rIns="86411" bIns="43205"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792143" y="6006163"/>
            <a:ext cx="2592467" cy="345009"/>
          </a:xfrm>
          <a:prstGeom prst="rect">
            <a:avLst/>
          </a:prstGeom>
        </p:spPr>
        <p:txBody>
          <a:bodyPr vert="horz" lIns="86411" tIns="43205" rIns="86411" bIns="43205" rtlCol="0" anchor="ctr"/>
          <a:lstStyle>
            <a:lvl1pPr algn="l">
              <a:defRPr sz="1100">
                <a:solidFill>
                  <a:schemeClr val="tx1">
                    <a:tint val="75000"/>
                  </a:schemeClr>
                </a:solidFill>
              </a:defRPr>
            </a:lvl1pPr>
          </a:lstStyle>
          <a:p>
            <a:fld id="{6D065918-C45C-46E3-971A-E05B32712711}" type="datetimeFigureOut">
              <a:rPr lang="zh-CN" altLang="en-US" smtClean="0"/>
              <a:pPr/>
              <a:t>2018/6/20</a:t>
            </a:fld>
            <a:endParaRPr lang="zh-CN" altLang="en-US"/>
          </a:p>
        </p:txBody>
      </p:sp>
      <p:sp>
        <p:nvSpPr>
          <p:cNvPr id="5" name="页脚占位符 4"/>
          <p:cNvSpPr>
            <a:spLocks noGrp="1"/>
          </p:cNvSpPr>
          <p:nvPr>
            <p:ph type="ftr" sz="quarter" idx="3"/>
          </p:nvPr>
        </p:nvSpPr>
        <p:spPr>
          <a:xfrm>
            <a:off x="3816688" y="6006163"/>
            <a:ext cx="3888700" cy="345009"/>
          </a:xfrm>
          <a:prstGeom prst="rect">
            <a:avLst/>
          </a:prstGeom>
        </p:spPr>
        <p:txBody>
          <a:bodyPr vert="horz" lIns="86411" tIns="43205" rIns="86411" bIns="43205" rtlCol="0" anchor="ctr"/>
          <a:lstStyle>
            <a:lvl1pPr algn="ctr">
              <a:defRPr sz="11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7465" y="6006163"/>
            <a:ext cx="2592467" cy="345009"/>
          </a:xfrm>
          <a:prstGeom prst="rect">
            <a:avLst/>
          </a:prstGeom>
        </p:spPr>
        <p:txBody>
          <a:bodyPr vert="horz" lIns="86411" tIns="43205" rIns="86411" bIns="43205" rtlCol="0" anchor="ctr"/>
          <a:lstStyle>
            <a:lvl1pPr algn="r">
              <a:defRPr sz="1100">
                <a:solidFill>
                  <a:schemeClr val="tx1">
                    <a:tint val="75000"/>
                  </a:schemeClr>
                </a:solidFill>
              </a:defRPr>
            </a:lvl1pPr>
          </a:lstStyle>
          <a:p>
            <a:fld id="{7E3AF99F-76E7-41BC-BC3B-28E0C2273351}" type="slidenum">
              <a:rPr lang="zh-CN" altLang="en-US" smtClean="0"/>
              <a:pPr/>
              <a:t>‹#›</a:t>
            </a:fld>
            <a:endParaRPr lang="zh-CN" altLang="en-US"/>
          </a:p>
        </p:txBody>
      </p:sp>
    </p:spTree>
    <p:extLst>
      <p:ext uri="{BB962C8B-B14F-4D97-AF65-F5344CB8AC3E}">
        <p14:creationId xmlns:p14="http://schemas.microsoft.com/office/powerpoint/2010/main" xmlns="" val="2060435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864108" rtl="0" eaLnBrk="1" latinLnBrk="0" hangingPunct="1">
        <a:lnSpc>
          <a:spcPct val="90000"/>
        </a:lnSpc>
        <a:spcBef>
          <a:spcPct val="0"/>
        </a:spcBef>
        <a:buNone/>
        <a:defRPr sz="4200" kern="1200">
          <a:solidFill>
            <a:schemeClr val="tx1"/>
          </a:solidFill>
          <a:latin typeface="+mj-lt"/>
          <a:ea typeface="+mj-ea"/>
          <a:cs typeface="+mj-cs"/>
        </a:defRPr>
      </a:lvl1pPr>
    </p:titleStyle>
    <p:bodyStyle>
      <a:lvl1pPr marL="216027" indent="-216027" algn="l" defTabSz="864108" rtl="0" eaLnBrk="1" latinLnBrk="0" hangingPunct="1">
        <a:lnSpc>
          <a:spcPct val="90000"/>
        </a:lnSpc>
        <a:spcBef>
          <a:spcPts val="945"/>
        </a:spcBef>
        <a:buFont typeface="Arial" panose="020B0604020202020204" pitchFamily="34" charset="0"/>
        <a:buChar char="•"/>
        <a:defRPr sz="2600" kern="1200">
          <a:solidFill>
            <a:schemeClr val="tx1"/>
          </a:solidFill>
          <a:latin typeface="+mn-lt"/>
          <a:ea typeface="+mn-ea"/>
          <a:cs typeface="+mn-cs"/>
        </a:defRPr>
      </a:lvl1pPr>
      <a:lvl2pPr marL="648081" indent="-216027" algn="l" defTabSz="864108" rtl="0" eaLnBrk="1" latinLnBrk="0" hangingPunct="1">
        <a:lnSpc>
          <a:spcPct val="90000"/>
        </a:lnSpc>
        <a:spcBef>
          <a:spcPts val="472"/>
        </a:spcBef>
        <a:buFont typeface="Arial" panose="020B0604020202020204" pitchFamily="34" charset="0"/>
        <a:buChar char="•"/>
        <a:defRPr sz="2300" kern="1200">
          <a:solidFill>
            <a:schemeClr val="tx1"/>
          </a:solidFill>
          <a:latin typeface="+mn-lt"/>
          <a:ea typeface="+mn-ea"/>
          <a:cs typeface="+mn-cs"/>
        </a:defRPr>
      </a:lvl2pPr>
      <a:lvl3pPr marL="1080135" indent="-216027" algn="l" defTabSz="864108" rtl="0" eaLnBrk="1" latinLnBrk="0" hangingPunct="1">
        <a:lnSpc>
          <a:spcPct val="90000"/>
        </a:lnSpc>
        <a:spcBef>
          <a:spcPts val="472"/>
        </a:spcBef>
        <a:buFont typeface="Arial" panose="020B0604020202020204" pitchFamily="34" charset="0"/>
        <a:buChar char="•"/>
        <a:defRPr sz="1900" kern="1200">
          <a:solidFill>
            <a:schemeClr val="tx1"/>
          </a:solidFill>
          <a:latin typeface="+mn-lt"/>
          <a:ea typeface="+mn-ea"/>
          <a:cs typeface="+mn-cs"/>
        </a:defRPr>
      </a:lvl3pPr>
      <a:lvl4pPr marL="1512189" indent="-216027" algn="l" defTabSz="864108" rtl="0" eaLnBrk="1" latinLnBrk="0" hangingPunct="1">
        <a:lnSpc>
          <a:spcPct val="90000"/>
        </a:lnSpc>
        <a:spcBef>
          <a:spcPts val="472"/>
        </a:spcBef>
        <a:buFont typeface="Arial" panose="020B0604020202020204" pitchFamily="34" charset="0"/>
        <a:buChar char="•"/>
        <a:defRPr sz="1700" kern="1200">
          <a:solidFill>
            <a:schemeClr val="tx1"/>
          </a:solidFill>
          <a:latin typeface="+mn-lt"/>
          <a:ea typeface="+mn-ea"/>
          <a:cs typeface="+mn-cs"/>
        </a:defRPr>
      </a:lvl4pPr>
      <a:lvl5pPr marL="1944243" indent="-216027" algn="l" defTabSz="864108" rtl="0" eaLnBrk="1" latinLnBrk="0" hangingPunct="1">
        <a:lnSpc>
          <a:spcPct val="90000"/>
        </a:lnSpc>
        <a:spcBef>
          <a:spcPts val="472"/>
        </a:spcBef>
        <a:buFont typeface="Arial" panose="020B0604020202020204" pitchFamily="34" charset="0"/>
        <a:buChar char="•"/>
        <a:defRPr sz="1700" kern="1200">
          <a:solidFill>
            <a:schemeClr val="tx1"/>
          </a:solidFill>
          <a:latin typeface="+mn-lt"/>
          <a:ea typeface="+mn-ea"/>
          <a:cs typeface="+mn-cs"/>
        </a:defRPr>
      </a:lvl5pPr>
      <a:lvl6pPr marL="2376297" indent="-216027" algn="l" defTabSz="864108" rtl="0" eaLnBrk="1" latinLnBrk="0" hangingPunct="1">
        <a:lnSpc>
          <a:spcPct val="90000"/>
        </a:lnSpc>
        <a:spcBef>
          <a:spcPts val="472"/>
        </a:spcBef>
        <a:buFont typeface="Arial" panose="020B0604020202020204" pitchFamily="34" charset="0"/>
        <a:buChar char="•"/>
        <a:defRPr sz="1700" kern="1200">
          <a:solidFill>
            <a:schemeClr val="tx1"/>
          </a:solidFill>
          <a:latin typeface="+mn-lt"/>
          <a:ea typeface="+mn-ea"/>
          <a:cs typeface="+mn-cs"/>
        </a:defRPr>
      </a:lvl6pPr>
      <a:lvl7pPr marL="2808351" indent="-216027" algn="l" defTabSz="864108" rtl="0" eaLnBrk="1" latinLnBrk="0" hangingPunct="1">
        <a:lnSpc>
          <a:spcPct val="90000"/>
        </a:lnSpc>
        <a:spcBef>
          <a:spcPts val="472"/>
        </a:spcBef>
        <a:buFont typeface="Arial" panose="020B0604020202020204" pitchFamily="34" charset="0"/>
        <a:buChar char="•"/>
        <a:defRPr sz="1700" kern="1200">
          <a:solidFill>
            <a:schemeClr val="tx1"/>
          </a:solidFill>
          <a:latin typeface="+mn-lt"/>
          <a:ea typeface="+mn-ea"/>
          <a:cs typeface="+mn-cs"/>
        </a:defRPr>
      </a:lvl7pPr>
      <a:lvl8pPr marL="3240405" indent="-216027" algn="l" defTabSz="864108" rtl="0" eaLnBrk="1" latinLnBrk="0" hangingPunct="1">
        <a:lnSpc>
          <a:spcPct val="90000"/>
        </a:lnSpc>
        <a:spcBef>
          <a:spcPts val="472"/>
        </a:spcBef>
        <a:buFont typeface="Arial" panose="020B0604020202020204" pitchFamily="34" charset="0"/>
        <a:buChar char="•"/>
        <a:defRPr sz="1700" kern="1200">
          <a:solidFill>
            <a:schemeClr val="tx1"/>
          </a:solidFill>
          <a:latin typeface="+mn-lt"/>
          <a:ea typeface="+mn-ea"/>
          <a:cs typeface="+mn-cs"/>
        </a:defRPr>
      </a:lvl8pPr>
      <a:lvl9pPr marL="3672459" indent="-216027" algn="l" defTabSz="864108" rtl="0" eaLnBrk="1" latinLnBrk="0" hangingPunct="1">
        <a:lnSpc>
          <a:spcPct val="90000"/>
        </a:lnSpc>
        <a:spcBef>
          <a:spcPts val="472"/>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108" rtl="0" eaLnBrk="1" latinLnBrk="0" hangingPunct="1">
        <a:defRPr sz="1700" kern="1200">
          <a:solidFill>
            <a:schemeClr val="tx1"/>
          </a:solidFill>
          <a:latin typeface="+mn-lt"/>
          <a:ea typeface="+mn-ea"/>
          <a:cs typeface="+mn-cs"/>
        </a:defRPr>
      </a:lvl1pPr>
      <a:lvl2pPr marL="432054" algn="l" defTabSz="864108" rtl="0" eaLnBrk="1" latinLnBrk="0" hangingPunct="1">
        <a:defRPr sz="1700" kern="1200">
          <a:solidFill>
            <a:schemeClr val="tx1"/>
          </a:solidFill>
          <a:latin typeface="+mn-lt"/>
          <a:ea typeface="+mn-ea"/>
          <a:cs typeface="+mn-cs"/>
        </a:defRPr>
      </a:lvl2pPr>
      <a:lvl3pPr marL="864108" algn="l" defTabSz="864108" rtl="0" eaLnBrk="1" latinLnBrk="0" hangingPunct="1">
        <a:defRPr sz="1700" kern="1200">
          <a:solidFill>
            <a:schemeClr val="tx1"/>
          </a:solidFill>
          <a:latin typeface="+mn-lt"/>
          <a:ea typeface="+mn-ea"/>
          <a:cs typeface="+mn-cs"/>
        </a:defRPr>
      </a:lvl3pPr>
      <a:lvl4pPr marL="1296162" algn="l" defTabSz="864108" rtl="0" eaLnBrk="1" latinLnBrk="0" hangingPunct="1">
        <a:defRPr sz="1700" kern="1200">
          <a:solidFill>
            <a:schemeClr val="tx1"/>
          </a:solidFill>
          <a:latin typeface="+mn-lt"/>
          <a:ea typeface="+mn-ea"/>
          <a:cs typeface="+mn-cs"/>
        </a:defRPr>
      </a:lvl4pPr>
      <a:lvl5pPr marL="1728216" algn="l" defTabSz="864108" rtl="0" eaLnBrk="1" latinLnBrk="0" hangingPunct="1">
        <a:defRPr sz="1700" kern="1200">
          <a:solidFill>
            <a:schemeClr val="tx1"/>
          </a:solidFill>
          <a:latin typeface="+mn-lt"/>
          <a:ea typeface="+mn-ea"/>
          <a:cs typeface="+mn-cs"/>
        </a:defRPr>
      </a:lvl5pPr>
      <a:lvl6pPr marL="2160270" algn="l" defTabSz="864108" rtl="0" eaLnBrk="1" latinLnBrk="0" hangingPunct="1">
        <a:defRPr sz="1700" kern="1200">
          <a:solidFill>
            <a:schemeClr val="tx1"/>
          </a:solidFill>
          <a:latin typeface="+mn-lt"/>
          <a:ea typeface="+mn-ea"/>
          <a:cs typeface="+mn-cs"/>
        </a:defRPr>
      </a:lvl6pPr>
      <a:lvl7pPr marL="2592324" algn="l" defTabSz="864108" rtl="0" eaLnBrk="1" latinLnBrk="0" hangingPunct="1">
        <a:defRPr sz="1700" kern="1200">
          <a:solidFill>
            <a:schemeClr val="tx1"/>
          </a:solidFill>
          <a:latin typeface="+mn-lt"/>
          <a:ea typeface="+mn-ea"/>
          <a:cs typeface="+mn-cs"/>
        </a:defRPr>
      </a:lvl7pPr>
      <a:lvl8pPr marL="3024378" algn="l" defTabSz="864108" rtl="0" eaLnBrk="1" latinLnBrk="0" hangingPunct="1">
        <a:defRPr sz="1700" kern="1200">
          <a:solidFill>
            <a:schemeClr val="tx1"/>
          </a:solidFill>
          <a:latin typeface="+mn-lt"/>
          <a:ea typeface="+mn-ea"/>
          <a:cs typeface="+mn-cs"/>
        </a:defRPr>
      </a:lvl8pPr>
      <a:lvl9pPr marL="3456432" algn="l" defTabSz="864108"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3" Type="http://schemas.openxmlformats.org/officeDocument/2006/relationships/tags" Target="../tags/tag5.xml"/><Relationship Id="rId21" Type="http://schemas.openxmlformats.org/officeDocument/2006/relationships/tags" Target="../tags/tag2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notesSlide" Target="../notesSlides/notesSlide13.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slideLayout" Target="../slideLayouts/slideLayout2.xml"/><Relationship Id="rId10" Type="http://schemas.openxmlformats.org/officeDocument/2006/relationships/tags" Target="../tags/tag12.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3051959" y="1803712"/>
            <a:ext cx="5617029" cy="672029"/>
          </a:xfrm>
          <a:prstGeom prst="rect">
            <a:avLst/>
          </a:prstGeom>
          <a:noFill/>
        </p:spPr>
        <p:txBody>
          <a:bodyPr wrap="square" lIns="86411" tIns="43205" rIns="86411" bIns="43205" rtlCol="0">
            <a:spAutoFit/>
          </a:bodyPr>
          <a:lstStyle/>
          <a:p>
            <a:r>
              <a:rPr lang="zh-CN" altLang="en-US" sz="3800" b="1" dirty="0" smtClean="0">
                <a:solidFill>
                  <a:schemeClr val="bg2">
                    <a:lumMod val="25000"/>
                  </a:schemeClr>
                </a:solidFill>
                <a:latin typeface="Agency FB" panose="020B0503020202020204" pitchFamily="34" charset="0"/>
              </a:rPr>
              <a:t>非金融企业债务融资工具</a:t>
            </a:r>
            <a:endParaRPr lang="zh-CN" altLang="en-US" sz="3800" b="1" dirty="0">
              <a:solidFill>
                <a:schemeClr val="bg2">
                  <a:lumMod val="25000"/>
                </a:schemeClr>
              </a:solidFill>
              <a:latin typeface="Agency FB" panose="020B0503020202020204" pitchFamily="34" charset="0"/>
            </a:endParaRPr>
          </a:p>
        </p:txBody>
      </p:sp>
      <p:sp>
        <p:nvSpPr>
          <p:cNvPr id="13" name="文本框 12"/>
          <p:cNvSpPr txBox="1"/>
          <p:nvPr/>
        </p:nvSpPr>
        <p:spPr>
          <a:xfrm>
            <a:off x="2506494" y="2709552"/>
            <a:ext cx="6396995" cy="641252"/>
          </a:xfrm>
          <a:prstGeom prst="rect">
            <a:avLst/>
          </a:prstGeom>
          <a:noFill/>
        </p:spPr>
        <p:txBody>
          <a:bodyPr wrap="square" lIns="86411" tIns="43205" rIns="86411" bIns="43205" rtlCol="0">
            <a:spAutoFit/>
          </a:bodyPr>
          <a:lstStyle/>
          <a:p>
            <a:pPr algn="ctr"/>
            <a:r>
              <a:rPr lang="zh-CN" altLang="en-US" sz="3600" b="1" dirty="0" smtClean="0">
                <a:solidFill>
                  <a:schemeClr val="bg2">
                    <a:lumMod val="25000"/>
                  </a:schemeClr>
                </a:solidFill>
                <a:latin typeface="Agency FB" panose="020B0503020202020204" pitchFamily="34" charset="0"/>
              </a:rPr>
              <a:t>注册发行工作介绍</a:t>
            </a:r>
            <a:endParaRPr lang="zh-CN" altLang="en-US" sz="3600" b="1" dirty="0">
              <a:solidFill>
                <a:schemeClr val="bg2">
                  <a:lumMod val="25000"/>
                </a:schemeClr>
              </a:solidFill>
              <a:latin typeface="黑体" panose="02010609060101010101" pitchFamily="49" charset="-122"/>
              <a:ea typeface="黑体" panose="02010609060101010101" pitchFamily="49" charset="-122"/>
            </a:endParaRPr>
          </a:p>
        </p:txBody>
      </p:sp>
      <p:grpSp>
        <p:nvGrpSpPr>
          <p:cNvPr id="14" name="组合 13"/>
          <p:cNvGrpSpPr/>
          <p:nvPr/>
        </p:nvGrpSpPr>
        <p:grpSpPr>
          <a:xfrm>
            <a:off x="975351" y="4745529"/>
            <a:ext cx="712329" cy="694172"/>
            <a:chOff x="1032060" y="5022216"/>
            <a:chExt cx="753746" cy="734645"/>
          </a:xfrm>
        </p:grpSpPr>
        <p:sp>
          <p:nvSpPr>
            <p:cNvPr id="15" name="等腰三角形 14"/>
            <p:cNvSpPr/>
            <p:nvPr/>
          </p:nvSpPr>
          <p:spPr>
            <a:xfrm rot="20627212" flipH="1" flipV="1">
              <a:off x="1032060" y="5107080"/>
              <a:ext cx="753746" cy="64978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6289781" flipH="1" flipV="1">
              <a:off x="1003006" y="5062727"/>
              <a:ext cx="587410" cy="506388"/>
            </a:xfrm>
            <a:prstGeom prst="triangle">
              <a:avLst/>
            </a:prstGeom>
            <a:solidFill>
              <a:srgbClr val="C7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等腰三角形 16"/>
          <p:cNvSpPr/>
          <p:nvPr/>
        </p:nvSpPr>
        <p:spPr>
          <a:xfrm rot="16200000" flipH="1" flipV="1">
            <a:off x="9981141" y="1974376"/>
            <a:ext cx="440509" cy="379808"/>
          </a:xfrm>
          <a:prstGeom prst="triangle">
            <a:avLst/>
          </a:prstGeom>
          <a:solidFill>
            <a:srgbClr val="C75050"/>
          </a:solid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p>
        </p:txBody>
      </p:sp>
      <p:sp>
        <p:nvSpPr>
          <p:cNvPr id="18" name="等腰三角形 17"/>
          <p:cNvSpPr/>
          <p:nvPr/>
        </p:nvSpPr>
        <p:spPr>
          <a:xfrm rot="5400000" flipV="1">
            <a:off x="10240035" y="2680739"/>
            <a:ext cx="295002" cy="254351"/>
          </a:xfrm>
          <a:prstGeom prst="triangle">
            <a:avLst/>
          </a:prstGeom>
          <a:solidFill>
            <a:srgbClr val="4040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p>
        </p:txBody>
      </p:sp>
      <p:sp>
        <p:nvSpPr>
          <p:cNvPr id="19" name="等腰三角形 18"/>
          <p:cNvSpPr/>
          <p:nvPr/>
        </p:nvSpPr>
        <p:spPr>
          <a:xfrm rot="20034423" flipH="1" flipV="1">
            <a:off x="9701543" y="3334035"/>
            <a:ext cx="440577" cy="379750"/>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p>
        </p:txBody>
      </p:sp>
      <p:sp>
        <p:nvSpPr>
          <p:cNvPr id="20" name="等腰三角形 19"/>
          <p:cNvSpPr/>
          <p:nvPr/>
        </p:nvSpPr>
        <p:spPr>
          <a:xfrm rot="3050067" flipH="1" flipV="1">
            <a:off x="1041460" y="3107217"/>
            <a:ext cx="440509" cy="379808"/>
          </a:xfrm>
          <a:prstGeom prst="triangle">
            <a:avLst/>
          </a:prstGeom>
          <a:solidFill>
            <a:srgbClr val="4040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p>
        </p:txBody>
      </p:sp>
      <p:sp>
        <p:nvSpPr>
          <p:cNvPr id="12" name="TextBox 11"/>
          <p:cNvSpPr txBox="1"/>
          <p:nvPr/>
        </p:nvSpPr>
        <p:spPr>
          <a:xfrm>
            <a:off x="3954484" y="3906979"/>
            <a:ext cx="3372591" cy="461665"/>
          </a:xfrm>
          <a:prstGeom prst="rect">
            <a:avLst/>
          </a:prstGeom>
          <a:noFill/>
        </p:spPr>
        <p:txBody>
          <a:bodyPr wrap="square" rtlCol="0">
            <a:spAutoFit/>
          </a:bodyPr>
          <a:lstStyle/>
          <a:p>
            <a:r>
              <a:rPr lang="zh-CN" altLang="en-US" sz="2400" b="1" dirty="0" smtClean="0">
                <a:latin typeface="华文楷体" pitchFamily="2" charset="-122"/>
                <a:ea typeface="华文楷体" pitchFamily="2" charset="-122"/>
              </a:rPr>
              <a:t>交易商协会            韩宁</a:t>
            </a:r>
            <a:endParaRPr lang="zh-CN" altLang="en-US" sz="2400" b="1" dirty="0">
              <a:latin typeface="华文楷体" pitchFamily="2" charset="-122"/>
              <a:ea typeface="华文楷体" pitchFamily="2" charset="-122"/>
            </a:endParaRPr>
          </a:p>
        </p:txBody>
      </p:sp>
    </p:spTree>
    <p:extLst>
      <p:ext uri="{BB962C8B-B14F-4D97-AF65-F5344CB8AC3E}">
        <p14:creationId xmlns:p14="http://schemas.microsoft.com/office/powerpoint/2010/main" xmlns="" val="200649408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linds(horizontal)">
                                      <p:cBhvr>
                                        <p:cTn id="14" dur="500"/>
                                        <p:tgtEl>
                                          <p:spTgt spid="11"/>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1000" fill="hold"/>
                                        <p:tgtEl>
                                          <p:spTgt spid="13"/>
                                        </p:tgtEl>
                                        <p:attrNameLst>
                                          <p:attrName>ppt_x</p:attrName>
                                        </p:attrNameLst>
                                      </p:cBhvr>
                                      <p:tavLst>
                                        <p:tav tm="0">
                                          <p:val>
                                            <p:strVal val="#ppt_x"/>
                                          </p:val>
                                        </p:tav>
                                        <p:tav tm="100000">
                                          <p:val>
                                            <p:strVal val="#ppt_x"/>
                                          </p:val>
                                        </p:tav>
                                      </p:tavLst>
                                    </p:anim>
                                    <p:anim calcmode="lin" valueType="num">
                                      <p:cBhvr additive="base">
                                        <p:cTn id="19" dur="1000" fill="hold"/>
                                        <p:tgtEl>
                                          <p:spTgt spid="13"/>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par>
                                <p:cTn id="24" presetID="49" presetClass="entr" presetSubtype="0" decel="10000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 calcmode="lin" valueType="num">
                                      <p:cBhvr>
                                        <p:cTn id="28" dur="500" fill="hold"/>
                                        <p:tgtEl>
                                          <p:spTgt spid="18"/>
                                        </p:tgtEl>
                                        <p:attrNameLst>
                                          <p:attrName>style.rotation</p:attrName>
                                        </p:attrNameLst>
                                      </p:cBhvr>
                                      <p:tavLst>
                                        <p:tav tm="0">
                                          <p:val>
                                            <p:fltVal val="360"/>
                                          </p:val>
                                        </p:tav>
                                        <p:tav tm="100000">
                                          <p:val>
                                            <p:fltVal val="0"/>
                                          </p:val>
                                        </p:tav>
                                      </p:tavLst>
                                    </p:anim>
                                    <p:animEffect transition="in" filter="fade">
                                      <p:cBhvr>
                                        <p:cTn id="29" dur="500"/>
                                        <p:tgtEl>
                                          <p:spTgt spid="18"/>
                                        </p:tgtEl>
                                      </p:cBhvr>
                                    </p:animEffect>
                                  </p:childTnLst>
                                </p:cTn>
                              </p:par>
                              <p:par>
                                <p:cTn id="30" presetID="49" presetClass="entr" presetSubtype="0" decel="10000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 calcmode="lin" valueType="num">
                                      <p:cBhvr>
                                        <p:cTn id="34" dur="500" fill="hold"/>
                                        <p:tgtEl>
                                          <p:spTgt spid="19"/>
                                        </p:tgtEl>
                                        <p:attrNameLst>
                                          <p:attrName>style.rotation</p:attrName>
                                        </p:attrNameLst>
                                      </p:cBhvr>
                                      <p:tavLst>
                                        <p:tav tm="0">
                                          <p:val>
                                            <p:fltVal val="360"/>
                                          </p:val>
                                        </p:tav>
                                        <p:tav tm="100000">
                                          <p:val>
                                            <p:fltVal val="0"/>
                                          </p:val>
                                        </p:tav>
                                      </p:tavLst>
                                    </p:anim>
                                    <p:animEffect transition="in" filter="fade">
                                      <p:cBhvr>
                                        <p:cTn id="35" dur="500"/>
                                        <p:tgtEl>
                                          <p:spTgt spid="19"/>
                                        </p:tgtEl>
                                      </p:cBhvr>
                                    </p:animEffect>
                                  </p:childTnLst>
                                </p:cTn>
                              </p:par>
                              <p:par>
                                <p:cTn id="36" presetID="49" presetClass="entr" presetSubtype="0" decel="10000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 calcmode="lin" valueType="num">
                                      <p:cBhvr>
                                        <p:cTn id="40" dur="500" fill="hold"/>
                                        <p:tgtEl>
                                          <p:spTgt spid="20"/>
                                        </p:tgtEl>
                                        <p:attrNameLst>
                                          <p:attrName>style.rotation</p:attrName>
                                        </p:attrNameLst>
                                      </p:cBhvr>
                                      <p:tavLst>
                                        <p:tav tm="0">
                                          <p:val>
                                            <p:fltVal val="360"/>
                                          </p:val>
                                        </p:tav>
                                        <p:tav tm="100000">
                                          <p:val>
                                            <p:fltVal val="0"/>
                                          </p:val>
                                        </p:tav>
                                      </p:tavLst>
                                    </p:anim>
                                    <p:animEffect transition="in" filter="fade">
                                      <p:cBhvr>
                                        <p:cTn id="41" dur="500"/>
                                        <p:tgtEl>
                                          <p:spTgt spid="20"/>
                                        </p:tgtEl>
                                      </p:cBhvr>
                                    </p:animEffect>
                                  </p:childTnLst>
                                </p:cTn>
                              </p:par>
                              <p:par>
                                <p:cTn id="42" presetID="19" presetClass="entr" presetSubtype="1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fmla="#ppt_w*sin(2.5*pi*$)">
                                          <p:val>
                                            <p:fltVal val="0"/>
                                          </p:val>
                                        </p:tav>
                                        <p:tav tm="100000">
                                          <p:val>
                                            <p:fltVal val="1"/>
                                          </p:val>
                                        </p:tav>
                                      </p:tavLst>
                                    </p:anim>
                                    <p:anim calcmode="lin" valueType="num">
                                      <p:cBhvr>
                                        <p:cTn id="45"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7" grpId="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4856342" y="775077"/>
            <a:ext cx="1809394" cy="2877259"/>
          </a:xfrm>
          <a:prstGeom prst="rect">
            <a:avLst/>
          </a:prstGeom>
          <a:noFill/>
          <a:ln w="19050" cap="flat" cmpd="sng" algn="ctr">
            <a:solidFill>
              <a:srgbClr val="C75050"/>
            </a:solidFill>
            <a:prstDash val="solid"/>
            <a:miter lim="800000"/>
          </a:ln>
          <a:effectLst/>
        </p:spPr>
        <p:txBody>
          <a:bodyPr lIns="86411" tIns="43205" rIns="86411" bIns="43205" rtlCol="0" anchor="ctr"/>
          <a:lstStyle/>
          <a:p>
            <a:pPr algn="ctr">
              <a:defRPr/>
            </a:pPr>
            <a:endParaRPr lang="zh-CN" altLang="en-US" kern="0">
              <a:solidFill>
                <a:prstClr val="white"/>
              </a:solidFill>
            </a:endParaRPr>
          </a:p>
        </p:txBody>
      </p:sp>
      <p:sp>
        <p:nvSpPr>
          <p:cNvPr id="22" name="文本框 21"/>
          <p:cNvSpPr txBox="1"/>
          <p:nvPr/>
        </p:nvSpPr>
        <p:spPr>
          <a:xfrm>
            <a:off x="5019836" y="3135242"/>
            <a:ext cx="1482406" cy="457608"/>
          </a:xfrm>
          <a:prstGeom prst="rect">
            <a:avLst/>
          </a:prstGeom>
          <a:noFill/>
        </p:spPr>
        <p:txBody>
          <a:bodyPr vert="horz" wrap="none" lIns="86411" tIns="43205" rIns="86411" bIns="43205" rtlCol="0">
            <a:noAutofit/>
          </a:bodyPr>
          <a:lstStyle/>
          <a:p>
            <a:pPr algn="ctr"/>
            <a:r>
              <a:rPr lang="zh-CN" altLang="en-US" sz="2300" b="1" spc="378" dirty="0" smtClean="0">
                <a:solidFill>
                  <a:schemeClr val="tx1">
                    <a:lumMod val="75000"/>
                    <a:lumOff val="25000"/>
                  </a:schemeClr>
                </a:solidFill>
                <a:latin typeface="黑体" panose="02010609060101010101" pitchFamily="49" charset="-122"/>
                <a:ea typeface="黑体" panose="02010609060101010101" pitchFamily="49" charset="-122"/>
              </a:rPr>
              <a:t>二</a:t>
            </a:r>
            <a:endParaRPr lang="zh-CN" altLang="en-US" sz="2300" b="1" spc="378" dirty="0">
              <a:solidFill>
                <a:schemeClr val="tx1">
                  <a:lumMod val="75000"/>
                  <a:lumOff val="25000"/>
                </a:schemeClr>
              </a:solidFill>
              <a:latin typeface="黑体" panose="02010609060101010101" pitchFamily="49" charset="-122"/>
              <a:ea typeface="黑体" panose="02010609060101010101" pitchFamily="49" charset="-122"/>
            </a:endParaRPr>
          </a:p>
        </p:txBody>
      </p:sp>
      <p:sp>
        <p:nvSpPr>
          <p:cNvPr id="23" name="文本框 22"/>
          <p:cNvSpPr txBox="1"/>
          <p:nvPr/>
        </p:nvSpPr>
        <p:spPr>
          <a:xfrm>
            <a:off x="3794790" y="2508517"/>
            <a:ext cx="3932496" cy="588502"/>
          </a:xfrm>
          <a:prstGeom prst="rect">
            <a:avLst/>
          </a:prstGeom>
          <a:solidFill>
            <a:srgbClr val="C75050"/>
          </a:solidFill>
        </p:spPr>
        <p:txBody>
          <a:bodyPr wrap="square" lIns="86411" tIns="43205" rIns="86411" bIns="43205" rtlCol="0">
            <a:noAutofit/>
          </a:bodyPr>
          <a:lstStyle/>
          <a:p>
            <a:pPr algn="ctr">
              <a:lnSpc>
                <a:spcPct val="130000"/>
              </a:lnSpc>
            </a:pPr>
            <a:endParaRPr lang="zh-CN" altLang="en-US" sz="1500" kern="0" spc="1890" dirty="0">
              <a:solidFill>
                <a:srgbClr val="282728"/>
              </a:solidFill>
              <a:latin typeface="Mistral" panose="03090702030407020403" pitchFamily="66" charset="0"/>
              <a:ea typeface="幼圆" panose="02010509060101010101" pitchFamily="49" charset="-122"/>
            </a:endParaRPr>
          </a:p>
        </p:txBody>
      </p:sp>
      <p:sp>
        <p:nvSpPr>
          <p:cNvPr id="24" name="矩形 23"/>
          <p:cNvSpPr/>
          <p:nvPr/>
        </p:nvSpPr>
        <p:spPr>
          <a:xfrm>
            <a:off x="4856341" y="6260960"/>
            <a:ext cx="1809394" cy="219215"/>
          </a:xfrm>
          <a:prstGeom prst="rect">
            <a:avLst/>
          </a:prstGeom>
          <a:solidFill>
            <a:srgbClr val="C75050"/>
          </a:solidFill>
          <a:ln w="12700" cap="flat" cmpd="sng" algn="ctr">
            <a:noFill/>
            <a:prstDash val="solid"/>
            <a:miter lim="800000"/>
          </a:ln>
          <a:effectLst/>
        </p:spPr>
        <p:txBody>
          <a:bodyPr lIns="86411" tIns="43205" rIns="86411" bIns="43205" rtlCol="0" anchor="ctr"/>
          <a:lstStyle/>
          <a:p>
            <a:pPr algn="ctr">
              <a:defRPr/>
            </a:pPr>
            <a:endParaRPr lang="zh-CN" altLang="en-US" kern="0">
              <a:solidFill>
                <a:prstClr val="white"/>
              </a:solidFill>
            </a:endParaRPr>
          </a:p>
        </p:txBody>
      </p:sp>
      <p:sp>
        <p:nvSpPr>
          <p:cNvPr id="26" name="TextBox 4"/>
          <p:cNvSpPr txBox="1">
            <a:spLocks noChangeArrowheads="1"/>
          </p:cNvSpPr>
          <p:nvPr/>
        </p:nvSpPr>
        <p:spPr bwMode="auto">
          <a:xfrm>
            <a:off x="4507309" y="2479563"/>
            <a:ext cx="2552352" cy="618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411" tIns="43205" rIns="86411" bIns="43205">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2300" b="1" dirty="0" smtClean="0">
                <a:solidFill>
                  <a:schemeClr val="bg1"/>
                </a:solidFill>
                <a:latin typeface="黑体" panose="02010609060101010101" pitchFamily="49" charset="-122"/>
                <a:ea typeface="黑体" panose="02010609060101010101" pitchFamily="49" charset="-122"/>
              </a:rPr>
              <a:t>金融与实体经济</a:t>
            </a:r>
            <a:endParaRPr lang="en-US" altLang="zh-CN" sz="2300" b="1" dirty="0" smtClean="0">
              <a:solidFill>
                <a:schemeClr val="bg1"/>
              </a:solidFill>
              <a:latin typeface="黑体" panose="02010609060101010101" pitchFamily="49" charset="-122"/>
              <a:ea typeface="黑体" panose="02010609060101010101" pitchFamily="49" charset="-122"/>
            </a:endParaRPr>
          </a:p>
        </p:txBody>
      </p:sp>
      <p:sp>
        <p:nvSpPr>
          <p:cNvPr id="27" name="文本框 26"/>
          <p:cNvSpPr txBox="1"/>
          <p:nvPr/>
        </p:nvSpPr>
        <p:spPr>
          <a:xfrm>
            <a:off x="5159010" y="951496"/>
            <a:ext cx="1204056" cy="1483183"/>
          </a:xfrm>
          <a:prstGeom prst="rect">
            <a:avLst/>
          </a:prstGeom>
          <a:noFill/>
        </p:spPr>
        <p:txBody>
          <a:bodyPr wrap="square" lIns="86411" tIns="43205" rIns="86411" bIns="43205" rtlCol="0">
            <a:spAutoFit/>
          </a:bodyPr>
          <a:lstStyle/>
          <a:p>
            <a:pPr algn="ctr"/>
            <a:r>
              <a:rPr lang="en-US" altLang="zh-CN" sz="4500" b="1" dirty="0" smtClean="0">
                <a:solidFill>
                  <a:schemeClr val="tx1">
                    <a:lumMod val="75000"/>
                    <a:lumOff val="25000"/>
                  </a:schemeClr>
                </a:solidFill>
                <a:latin typeface="+mj-lt"/>
                <a:ea typeface="微软雅黑" panose="020B0503020204020204" pitchFamily="34" charset="-122"/>
              </a:rPr>
              <a:t>PART   TWO</a:t>
            </a:r>
            <a:endParaRPr lang="zh-CN" altLang="en-US" sz="4500" b="1" dirty="0">
              <a:solidFill>
                <a:schemeClr val="tx1">
                  <a:lumMod val="75000"/>
                  <a:lumOff val="25000"/>
                </a:schemeClr>
              </a:solidFill>
              <a:latin typeface="+mj-lt"/>
              <a:ea typeface="微软雅黑" panose="020B0503020204020204" pitchFamily="34" charset="-122"/>
            </a:endParaRPr>
          </a:p>
        </p:txBody>
      </p:sp>
    </p:spTree>
    <p:extLst>
      <p:ext uri="{BB962C8B-B14F-4D97-AF65-F5344CB8AC3E}">
        <p14:creationId xmlns:p14="http://schemas.microsoft.com/office/powerpoint/2010/main" xmlns="" val="123164058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a:off x="0" y="4049154"/>
            <a:ext cx="11558081" cy="414011"/>
          </a:xfrm>
          <a:custGeom>
            <a:avLst/>
            <a:gdLst>
              <a:gd name="connsiteX0" fmla="*/ 0 w 12230100"/>
              <a:gd name="connsiteY0" fmla="*/ 0 h 419100"/>
              <a:gd name="connsiteX1" fmla="*/ 4248150 w 12230100"/>
              <a:gd name="connsiteY1" fmla="*/ 0 h 419100"/>
              <a:gd name="connsiteX2" fmla="*/ 4248150 w 12230100"/>
              <a:gd name="connsiteY2" fmla="*/ 419100 h 419100"/>
              <a:gd name="connsiteX3" fmla="*/ 7981950 w 12230100"/>
              <a:gd name="connsiteY3" fmla="*/ 419100 h 419100"/>
              <a:gd name="connsiteX4" fmla="*/ 7981950 w 12230100"/>
              <a:gd name="connsiteY4" fmla="*/ 95250 h 419100"/>
              <a:gd name="connsiteX5" fmla="*/ 12230100 w 12230100"/>
              <a:gd name="connsiteY5" fmla="*/ 95250 h 419100"/>
              <a:gd name="connsiteX6" fmla="*/ 12230100 w 12230100"/>
              <a:gd name="connsiteY6" fmla="*/ 133350 h 419100"/>
              <a:gd name="connsiteX0" fmla="*/ 0 w 12230100"/>
              <a:gd name="connsiteY0" fmla="*/ 0 h 419100"/>
              <a:gd name="connsiteX1" fmla="*/ 4248150 w 12230100"/>
              <a:gd name="connsiteY1" fmla="*/ 0 h 419100"/>
              <a:gd name="connsiteX2" fmla="*/ 4248150 w 12230100"/>
              <a:gd name="connsiteY2" fmla="*/ 419100 h 419100"/>
              <a:gd name="connsiteX3" fmla="*/ 7886700 w 12230100"/>
              <a:gd name="connsiteY3" fmla="*/ 419100 h 419100"/>
              <a:gd name="connsiteX4" fmla="*/ 7981950 w 12230100"/>
              <a:gd name="connsiteY4" fmla="*/ 95250 h 419100"/>
              <a:gd name="connsiteX5" fmla="*/ 12230100 w 12230100"/>
              <a:gd name="connsiteY5" fmla="*/ 95250 h 419100"/>
              <a:gd name="connsiteX6" fmla="*/ 12230100 w 12230100"/>
              <a:gd name="connsiteY6" fmla="*/ 133350 h 419100"/>
              <a:gd name="connsiteX0" fmla="*/ 0 w 12230100"/>
              <a:gd name="connsiteY0" fmla="*/ 0 h 419100"/>
              <a:gd name="connsiteX1" fmla="*/ 4248150 w 12230100"/>
              <a:gd name="connsiteY1" fmla="*/ 0 h 419100"/>
              <a:gd name="connsiteX2" fmla="*/ 4362450 w 12230100"/>
              <a:gd name="connsiteY2" fmla="*/ 400050 h 419100"/>
              <a:gd name="connsiteX3" fmla="*/ 7886700 w 12230100"/>
              <a:gd name="connsiteY3" fmla="*/ 419100 h 419100"/>
              <a:gd name="connsiteX4" fmla="*/ 7981950 w 12230100"/>
              <a:gd name="connsiteY4" fmla="*/ 95250 h 419100"/>
              <a:gd name="connsiteX5" fmla="*/ 12230100 w 12230100"/>
              <a:gd name="connsiteY5" fmla="*/ 95250 h 419100"/>
              <a:gd name="connsiteX6" fmla="*/ 12230100 w 12230100"/>
              <a:gd name="connsiteY6" fmla="*/ 133350 h 419100"/>
              <a:gd name="connsiteX0" fmla="*/ 0 w 12230100"/>
              <a:gd name="connsiteY0" fmla="*/ 0 h 438150"/>
              <a:gd name="connsiteX1" fmla="*/ 4248150 w 12230100"/>
              <a:gd name="connsiteY1" fmla="*/ 0 h 438150"/>
              <a:gd name="connsiteX2" fmla="*/ 4362450 w 12230100"/>
              <a:gd name="connsiteY2" fmla="*/ 438150 h 438150"/>
              <a:gd name="connsiteX3" fmla="*/ 7886700 w 12230100"/>
              <a:gd name="connsiteY3" fmla="*/ 419100 h 438150"/>
              <a:gd name="connsiteX4" fmla="*/ 7981950 w 12230100"/>
              <a:gd name="connsiteY4" fmla="*/ 95250 h 438150"/>
              <a:gd name="connsiteX5" fmla="*/ 12230100 w 12230100"/>
              <a:gd name="connsiteY5" fmla="*/ 95250 h 438150"/>
              <a:gd name="connsiteX6" fmla="*/ 12230100 w 12230100"/>
              <a:gd name="connsiteY6" fmla="*/ 133350 h 438150"/>
              <a:gd name="connsiteX0" fmla="*/ 0 w 12230100"/>
              <a:gd name="connsiteY0" fmla="*/ 0 h 438150"/>
              <a:gd name="connsiteX1" fmla="*/ 4248150 w 12230100"/>
              <a:gd name="connsiteY1" fmla="*/ 0 h 438150"/>
              <a:gd name="connsiteX2" fmla="*/ 4362450 w 12230100"/>
              <a:gd name="connsiteY2" fmla="*/ 438150 h 438150"/>
              <a:gd name="connsiteX3" fmla="*/ 7886700 w 12230100"/>
              <a:gd name="connsiteY3" fmla="*/ 419100 h 438150"/>
              <a:gd name="connsiteX4" fmla="*/ 7981950 w 12230100"/>
              <a:gd name="connsiteY4" fmla="*/ 95250 h 438150"/>
              <a:gd name="connsiteX5" fmla="*/ 12230100 w 12230100"/>
              <a:gd name="connsiteY5" fmla="*/ 95250 h 438150"/>
              <a:gd name="connsiteX6" fmla="*/ 12230100 w 12230100"/>
              <a:gd name="connsiteY6" fmla="*/ 13335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0100" h="438150">
                <a:moveTo>
                  <a:pt x="0" y="0"/>
                </a:moveTo>
                <a:lnTo>
                  <a:pt x="4248150" y="0"/>
                </a:lnTo>
                <a:lnTo>
                  <a:pt x="4362450" y="438150"/>
                </a:lnTo>
                <a:lnTo>
                  <a:pt x="7886700" y="419100"/>
                </a:lnTo>
                <a:lnTo>
                  <a:pt x="7981950" y="95250"/>
                </a:lnTo>
                <a:lnTo>
                  <a:pt x="12230100" y="95250"/>
                </a:lnTo>
                <a:lnTo>
                  <a:pt x="12230100" y="133350"/>
                </a:lnTo>
              </a:path>
            </a:pathLst>
          </a:custGeom>
          <a:noFill/>
          <a:ln w="12700">
            <a:solidFill>
              <a:srgbClr val="4040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p>
        </p:txBody>
      </p:sp>
      <p:sp>
        <p:nvSpPr>
          <p:cNvPr id="27" name="文本框 26"/>
          <p:cNvSpPr txBox="1"/>
          <p:nvPr/>
        </p:nvSpPr>
        <p:spPr>
          <a:xfrm>
            <a:off x="1205436" y="4213610"/>
            <a:ext cx="1714324" cy="348985"/>
          </a:xfrm>
          <a:prstGeom prst="rect">
            <a:avLst/>
          </a:prstGeom>
          <a:noFill/>
        </p:spPr>
        <p:txBody>
          <a:bodyPr wrap="square" lIns="86411" tIns="43205" rIns="86411" bIns="43205" rtlCol="0">
            <a:spAutoFit/>
          </a:bodyPr>
          <a:lstStyle/>
          <a:p>
            <a:pPr algn="ctr"/>
            <a:r>
              <a:rPr lang="zh-CN" altLang="en-US" b="1" dirty="0" smtClean="0"/>
              <a:t>一带一路</a:t>
            </a:r>
            <a:endParaRPr lang="zh-CN" altLang="en-US" b="1" dirty="0"/>
          </a:p>
        </p:txBody>
      </p:sp>
      <p:sp>
        <p:nvSpPr>
          <p:cNvPr id="28" name="文本框 27"/>
          <p:cNvSpPr txBox="1"/>
          <p:nvPr/>
        </p:nvSpPr>
        <p:spPr>
          <a:xfrm>
            <a:off x="4932299" y="4552536"/>
            <a:ext cx="1698148" cy="348985"/>
          </a:xfrm>
          <a:prstGeom prst="rect">
            <a:avLst/>
          </a:prstGeom>
          <a:noFill/>
        </p:spPr>
        <p:txBody>
          <a:bodyPr wrap="square" lIns="86411" tIns="43205" rIns="86411" bIns="43205" rtlCol="0">
            <a:spAutoFit/>
          </a:bodyPr>
          <a:lstStyle/>
          <a:p>
            <a:pPr algn="ctr"/>
            <a:r>
              <a:rPr lang="zh-CN" altLang="en-US" b="1" dirty="0" smtClean="0"/>
              <a:t>京津冀</a:t>
            </a:r>
            <a:endParaRPr lang="zh-CN" altLang="en-US" b="1" dirty="0"/>
          </a:p>
        </p:txBody>
      </p:sp>
      <p:sp>
        <p:nvSpPr>
          <p:cNvPr id="29" name="文本框 28"/>
          <p:cNvSpPr txBox="1"/>
          <p:nvPr/>
        </p:nvSpPr>
        <p:spPr>
          <a:xfrm>
            <a:off x="8343593" y="4319815"/>
            <a:ext cx="1698148" cy="348985"/>
          </a:xfrm>
          <a:prstGeom prst="rect">
            <a:avLst/>
          </a:prstGeom>
          <a:noFill/>
        </p:spPr>
        <p:txBody>
          <a:bodyPr wrap="square" lIns="86411" tIns="43205" rIns="86411" bIns="43205" rtlCol="0">
            <a:spAutoFit/>
          </a:bodyPr>
          <a:lstStyle/>
          <a:p>
            <a:pPr algn="ctr"/>
            <a:r>
              <a:rPr lang="zh-CN" altLang="en-US" b="1" dirty="0" smtClean="0"/>
              <a:t>长江经济带</a:t>
            </a:r>
            <a:endParaRPr lang="zh-CN" altLang="en-US" b="1" dirty="0"/>
          </a:p>
        </p:txBody>
      </p:sp>
      <p:sp>
        <p:nvSpPr>
          <p:cNvPr id="30" name="文本框 29"/>
          <p:cNvSpPr txBox="1"/>
          <p:nvPr/>
        </p:nvSpPr>
        <p:spPr>
          <a:xfrm>
            <a:off x="872473" y="4574000"/>
            <a:ext cx="2452618" cy="1215768"/>
          </a:xfrm>
          <a:prstGeom prst="rect">
            <a:avLst/>
          </a:prstGeom>
          <a:noFill/>
        </p:spPr>
        <p:txBody>
          <a:bodyPr wrap="square" lIns="86411" tIns="43205" rIns="86411" bIns="43205" rtlCol="0">
            <a:spAutoFit/>
          </a:bodyPr>
          <a:lstStyle/>
          <a:p>
            <a:pPr algn="dist">
              <a:lnSpc>
                <a:spcPts val="2174"/>
              </a:lnSpc>
            </a:pPr>
            <a:r>
              <a:rPr lang="zh-CN" altLang="en-US" sz="1200" dirty="0" smtClean="0"/>
              <a:t>截至</a:t>
            </a:r>
            <a:r>
              <a:rPr lang="en-US" sz="1200" dirty="0" smtClean="0"/>
              <a:t>2018</a:t>
            </a:r>
            <a:r>
              <a:rPr lang="zh-CN" altLang="en-US" sz="1200" dirty="0" smtClean="0"/>
              <a:t>年一季度末，累计支持福建、新疆、广西发行债务融资工具</a:t>
            </a:r>
            <a:r>
              <a:rPr lang="en-US" sz="1200" dirty="0" smtClean="0"/>
              <a:t>1.31</a:t>
            </a:r>
            <a:r>
              <a:rPr lang="zh-CN" altLang="en-US" sz="1200" dirty="0" smtClean="0"/>
              <a:t>万亿元，支持港口机场类企业发行债务融资工具</a:t>
            </a:r>
            <a:r>
              <a:rPr lang="en-US" sz="1200" dirty="0" smtClean="0"/>
              <a:t>0.58</a:t>
            </a:r>
            <a:r>
              <a:rPr lang="zh-CN" altLang="en-US" sz="1200" dirty="0" smtClean="0"/>
              <a:t>万亿元</a:t>
            </a:r>
            <a:endParaRPr lang="en-US" altLang="zh-CN" sz="1200" dirty="0"/>
          </a:p>
        </p:txBody>
      </p:sp>
      <p:sp>
        <p:nvSpPr>
          <p:cNvPr id="31" name="文本框 30"/>
          <p:cNvSpPr txBox="1"/>
          <p:nvPr/>
        </p:nvSpPr>
        <p:spPr>
          <a:xfrm>
            <a:off x="4631377" y="4873414"/>
            <a:ext cx="2327563" cy="1215768"/>
          </a:xfrm>
          <a:prstGeom prst="rect">
            <a:avLst/>
          </a:prstGeom>
          <a:noFill/>
        </p:spPr>
        <p:txBody>
          <a:bodyPr wrap="square" lIns="86411" tIns="43205" rIns="86411" bIns="43205" rtlCol="0">
            <a:spAutoFit/>
          </a:bodyPr>
          <a:lstStyle/>
          <a:p>
            <a:pPr algn="dist">
              <a:lnSpc>
                <a:spcPts val="2174"/>
              </a:lnSpc>
            </a:pPr>
            <a:r>
              <a:rPr lang="zh-CN" altLang="en-US" sz="1200" dirty="0" smtClean="0"/>
              <a:t>截至</a:t>
            </a:r>
            <a:r>
              <a:rPr lang="en-US" sz="1200" dirty="0" smtClean="0"/>
              <a:t>2018</a:t>
            </a:r>
            <a:r>
              <a:rPr lang="zh-CN" altLang="en-US" sz="1200" dirty="0" smtClean="0"/>
              <a:t>年一季度末，累计支持京津冀三地</a:t>
            </a:r>
            <a:r>
              <a:rPr lang="en-US" sz="1200" dirty="0" smtClean="0"/>
              <a:t>271</a:t>
            </a:r>
            <a:r>
              <a:rPr lang="zh-CN" altLang="en-US" sz="1200" dirty="0" smtClean="0"/>
              <a:t>家企业（不含央企及子公司），发行债务融资工具</a:t>
            </a:r>
            <a:r>
              <a:rPr lang="en-US" sz="1200" dirty="0" smtClean="0"/>
              <a:t>1583</a:t>
            </a:r>
            <a:r>
              <a:rPr lang="zh-CN" altLang="en-US" sz="1200" dirty="0" smtClean="0"/>
              <a:t>只、金额</a:t>
            </a:r>
            <a:r>
              <a:rPr lang="en-US" sz="1200" dirty="0" smtClean="0"/>
              <a:t>1.85</a:t>
            </a:r>
            <a:r>
              <a:rPr lang="zh-CN" altLang="en-US" sz="1200" dirty="0" smtClean="0"/>
              <a:t>万亿元</a:t>
            </a:r>
            <a:endParaRPr lang="en-US" altLang="zh-CN" sz="1200" dirty="0"/>
          </a:p>
        </p:txBody>
      </p:sp>
      <p:sp>
        <p:nvSpPr>
          <p:cNvPr id="32" name="文本框 31"/>
          <p:cNvSpPr txBox="1"/>
          <p:nvPr/>
        </p:nvSpPr>
        <p:spPr>
          <a:xfrm>
            <a:off x="8087097" y="4737921"/>
            <a:ext cx="2220686" cy="933639"/>
          </a:xfrm>
          <a:prstGeom prst="rect">
            <a:avLst/>
          </a:prstGeom>
          <a:noFill/>
        </p:spPr>
        <p:txBody>
          <a:bodyPr wrap="square" lIns="86411" tIns="43205" rIns="86411" bIns="43205" rtlCol="0">
            <a:spAutoFit/>
          </a:bodyPr>
          <a:lstStyle/>
          <a:p>
            <a:pPr algn="dist">
              <a:lnSpc>
                <a:spcPts val="2174"/>
              </a:lnSpc>
            </a:pPr>
            <a:r>
              <a:rPr lang="zh-CN" altLang="en-US" sz="1200" dirty="0" smtClean="0"/>
              <a:t>截至</a:t>
            </a:r>
            <a:r>
              <a:rPr lang="en-US" sz="1200" dirty="0" smtClean="0"/>
              <a:t>2018</a:t>
            </a:r>
            <a:r>
              <a:rPr lang="zh-CN" altLang="en-US" sz="1200" dirty="0" smtClean="0"/>
              <a:t>年一季度末，累计支持长江经济带沿线</a:t>
            </a:r>
            <a:r>
              <a:rPr lang="en-US" sz="1200" dirty="0" smtClean="0"/>
              <a:t>11</a:t>
            </a:r>
            <a:r>
              <a:rPr lang="zh-CN" altLang="en-US" sz="1200" dirty="0" smtClean="0"/>
              <a:t>个省市发行债务融资工具</a:t>
            </a:r>
            <a:r>
              <a:rPr lang="en-US" sz="1200" dirty="0" smtClean="0"/>
              <a:t>8.92</a:t>
            </a:r>
            <a:r>
              <a:rPr lang="zh-CN" altLang="en-US" sz="1200" dirty="0" smtClean="0"/>
              <a:t>万亿元</a:t>
            </a:r>
            <a:endParaRPr lang="en-US" altLang="zh-CN" sz="1200" dirty="0"/>
          </a:p>
        </p:txBody>
      </p:sp>
      <p:sp>
        <p:nvSpPr>
          <p:cNvPr id="23" name="矩形 22"/>
          <p:cNvSpPr/>
          <p:nvPr/>
        </p:nvSpPr>
        <p:spPr>
          <a:xfrm flipH="1">
            <a:off x="1191554" y="255389"/>
            <a:ext cx="68044" cy="442217"/>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p>
        </p:txBody>
      </p:sp>
      <p:sp>
        <p:nvSpPr>
          <p:cNvPr id="24" name="文本框 23"/>
          <p:cNvSpPr txBox="1"/>
          <p:nvPr/>
        </p:nvSpPr>
        <p:spPr>
          <a:xfrm>
            <a:off x="615332" y="240317"/>
            <a:ext cx="644266" cy="494394"/>
          </a:xfrm>
          <a:prstGeom prst="rect">
            <a:avLst/>
          </a:prstGeom>
          <a:noFill/>
        </p:spPr>
        <p:txBody>
          <a:bodyPr wrap="square" lIns="86411" tIns="43205" rIns="86411" bIns="43205" rtlCol="0">
            <a:spAutoFit/>
          </a:bodyPr>
          <a:lstStyle/>
          <a:p>
            <a:r>
              <a:rPr lang="en-US" altLang="zh-CN" sz="2600" dirty="0" smtClean="0">
                <a:latin typeface="+mj-lt"/>
                <a:ea typeface="+mj-ea"/>
              </a:rPr>
              <a:t>01</a:t>
            </a:r>
            <a:endParaRPr lang="en-US" altLang="zh-CN" sz="2600" dirty="0">
              <a:latin typeface="+mj-lt"/>
              <a:ea typeface="+mj-ea"/>
            </a:endParaRPr>
          </a:p>
        </p:txBody>
      </p:sp>
      <p:sp>
        <p:nvSpPr>
          <p:cNvPr id="25" name="文本框 24"/>
          <p:cNvSpPr txBox="1"/>
          <p:nvPr/>
        </p:nvSpPr>
        <p:spPr>
          <a:xfrm>
            <a:off x="1325250" y="228317"/>
            <a:ext cx="4854243" cy="494394"/>
          </a:xfrm>
          <a:prstGeom prst="rect">
            <a:avLst/>
          </a:prstGeom>
          <a:noFill/>
        </p:spPr>
        <p:txBody>
          <a:bodyPr wrap="square" lIns="86411" tIns="43205" rIns="86411" bIns="43205" rtlCol="0">
            <a:spAutoFit/>
          </a:bodyPr>
          <a:lstStyle/>
          <a:p>
            <a:r>
              <a:rPr lang="zh-CN" altLang="en-US" sz="2600" dirty="0" smtClean="0">
                <a:latin typeface="黑体" panose="02010609060101010101" pitchFamily="49" charset="-122"/>
                <a:ea typeface="黑体" panose="02010609060101010101" pitchFamily="49" charset="-122"/>
              </a:rPr>
              <a:t>服务区域发展战略</a:t>
            </a:r>
            <a:endParaRPr lang="zh-CN" altLang="en-US" sz="2600" dirty="0">
              <a:latin typeface="黑体" panose="02010609060101010101" pitchFamily="49" charset="-122"/>
              <a:ea typeface="黑体" panose="02010609060101010101" pitchFamily="49" charset="-122"/>
            </a:endParaRPr>
          </a:p>
        </p:txBody>
      </p:sp>
      <p:grpSp>
        <p:nvGrpSpPr>
          <p:cNvPr id="26" name="组合 25"/>
          <p:cNvGrpSpPr/>
          <p:nvPr/>
        </p:nvGrpSpPr>
        <p:grpSpPr>
          <a:xfrm rot="17100000">
            <a:off x="166320" y="246954"/>
            <a:ext cx="455324" cy="443854"/>
            <a:chOff x="1032060" y="5022216"/>
            <a:chExt cx="753746" cy="734645"/>
          </a:xfrm>
        </p:grpSpPr>
        <p:sp>
          <p:nvSpPr>
            <p:cNvPr id="33" name="等腰三角形 32"/>
            <p:cNvSpPr/>
            <p:nvPr/>
          </p:nvSpPr>
          <p:spPr>
            <a:xfrm rot="20627212" flipH="1" flipV="1">
              <a:off x="1032060" y="5107080"/>
              <a:ext cx="753746" cy="64978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6289781" flipH="1" flipV="1">
              <a:off x="1003006" y="5062727"/>
              <a:ext cx="587410" cy="506388"/>
            </a:xfrm>
            <a:prstGeom prst="triangle">
              <a:avLst/>
            </a:prstGeom>
            <a:solidFill>
              <a:srgbClr val="C7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06031" y="1911420"/>
            <a:ext cx="3139090" cy="2237346"/>
          </a:xfrm>
          <a:prstGeom prst="rect">
            <a:avLst/>
          </a:prstGeom>
        </p:spPr>
      </p:pic>
      <p:pic>
        <p:nvPicPr>
          <p:cNvPr id="19" name="图片 1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219772" y="876728"/>
            <a:ext cx="3154126" cy="3679249"/>
          </a:xfrm>
          <a:prstGeom prst="rect">
            <a:avLst/>
          </a:prstGeom>
        </p:spPr>
      </p:pic>
      <p:pic>
        <p:nvPicPr>
          <p:cNvPr id="20" name="图片 19"/>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7564168" y="1820097"/>
            <a:ext cx="3456133" cy="2395996"/>
          </a:xfrm>
          <a:prstGeom prst="rect">
            <a:avLst/>
          </a:prstGeom>
        </p:spPr>
      </p:pic>
    </p:spTree>
    <p:custDataLst>
      <p:tags r:id="rId1"/>
    </p:custDataLst>
    <p:extLst>
      <p:ext uri="{BB962C8B-B14F-4D97-AF65-F5344CB8AC3E}">
        <p14:creationId xmlns:p14="http://schemas.microsoft.com/office/powerpoint/2010/main" xmlns="" val="130826520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 calcmode="lin" valueType="num">
                                      <p:cBhvr>
                                        <p:cTn id="9" dur="500" fill="hold"/>
                                        <p:tgtEl>
                                          <p:spTgt spid="26"/>
                                        </p:tgtEl>
                                        <p:attrNameLst>
                                          <p:attrName>style.rotation</p:attrName>
                                        </p:attrNameLst>
                                      </p:cBhvr>
                                      <p:tavLst>
                                        <p:tav tm="0">
                                          <p:val>
                                            <p:fltVal val="360"/>
                                          </p:val>
                                        </p:tav>
                                        <p:tav tm="100000">
                                          <p:val>
                                            <p:fltVal val="0"/>
                                          </p:val>
                                        </p:tav>
                                      </p:tavLst>
                                    </p:anim>
                                    <p:animEffect transition="in" filter="fade">
                                      <p:cBhvr>
                                        <p:cTn id="10" dur="500"/>
                                        <p:tgtEl>
                                          <p:spTgt spid="26"/>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750"/>
                                        <p:tgtEl>
                                          <p:spTgt spid="3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750"/>
                                        <p:tgtEl>
                                          <p:spTgt spid="3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7" grpId="0"/>
      <p:bldP spid="28" grpId="0"/>
      <p:bldP spid="29" grpId="0"/>
      <p:bldP spid="30" grpId="0"/>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5886676" y="1947554"/>
          <a:ext cx="4922878" cy="3925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稻壳儿小白白(http://dwz.cn/Wu2UP)"/>
          <p:cNvSpPr>
            <a:spLocks/>
          </p:cNvSpPr>
          <p:nvPr/>
        </p:nvSpPr>
        <p:spPr bwMode="auto">
          <a:xfrm>
            <a:off x="1677786" y="3888293"/>
            <a:ext cx="474662" cy="474662"/>
          </a:xfrm>
          <a:custGeom>
            <a:avLst/>
            <a:gdLst>
              <a:gd name="T0" fmla="*/ 190935006 w 589"/>
              <a:gd name="T1" fmla="*/ 124269730 h 590"/>
              <a:gd name="T2" fmla="*/ 190935006 w 589"/>
              <a:gd name="T3" fmla="*/ 247892632 h 590"/>
              <a:gd name="T4" fmla="*/ 190935006 w 589"/>
              <a:gd name="T5" fmla="*/ 124269730 h 590"/>
              <a:gd name="T6" fmla="*/ 190935006 w 589"/>
              <a:gd name="T7" fmla="*/ 229122565 h 590"/>
              <a:gd name="T8" fmla="*/ 190935006 w 589"/>
              <a:gd name="T9" fmla="*/ 152748645 h 590"/>
              <a:gd name="T10" fmla="*/ 190935006 w 589"/>
              <a:gd name="T11" fmla="*/ 229122565 h 590"/>
              <a:gd name="T12" fmla="*/ 372778098 w 589"/>
              <a:gd name="T13" fmla="*/ 229122565 h 590"/>
              <a:gd name="T14" fmla="*/ 343552942 w 589"/>
              <a:gd name="T15" fmla="*/ 190935605 h 590"/>
              <a:gd name="T16" fmla="*/ 372778098 w 589"/>
              <a:gd name="T17" fmla="*/ 143039796 h 590"/>
              <a:gd name="T18" fmla="*/ 353295198 w 589"/>
              <a:gd name="T19" fmla="*/ 67312703 h 590"/>
              <a:gd name="T20" fmla="*/ 286402508 w 589"/>
              <a:gd name="T21" fmla="*/ 76373920 h 590"/>
              <a:gd name="T22" fmla="*/ 238343988 w 589"/>
              <a:gd name="T23" fmla="*/ 19416894 h 590"/>
              <a:gd name="T24" fmla="*/ 162359386 w 589"/>
              <a:gd name="T25" fmla="*/ 0 h 590"/>
              <a:gd name="T26" fmla="*/ 142876486 w 589"/>
              <a:gd name="T27" fmla="*/ 47895809 h 590"/>
              <a:gd name="T28" fmla="*/ 66891883 w 589"/>
              <a:gd name="T29" fmla="*/ 57604659 h 590"/>
              <a:gd name="T30" fmla="*/ 0 w 589"/>
              <a:gd name="T31" fmla="*/ 105499663 h 590"/>
              <a:gd name="T32" fmla="*/ 37667532 w 589"/>
              <a:gd name="T33" fmla="*/ 162456690 h 590"/>
              <a:gd name="T34" fmla="*/ 37667532 w 589"/>
              <a:gd name="T35" fmla="*/ 219414521 h 590"/>
              <a:gd name="T36" fmla="*/ 0 w 589"/>
              <a:gd name="T37" fmla="*/ 267309526 h 590"/>
              <a:gd name="T38" fmla="*/ 66891883 w 589"/>
              <a:gd name="T39" fmla="*/ 324266552 h 590"/>
              <a:gd name="T40" fmla="*/ 142876486 w 589"/>
              <a:gd name="T41" fmla="*/ 333975401 h 590"/>
              <a:gd name="T42" fmla="*/ 162359386 w 589"/>
              <a:gd name="T43" fmla="*/ 381223579 h 590"/>
              <a:gd name="T44" fmla="*/ 238343988 w 589"/>
              <a:gd name="T45" fmla="*/ 352745468 h 590"/>
              <a:gd name="T46" fmla="*/ 286402508 w 589"/>
              <a:gd name="T47" fmla="*/ 305497290 h 590"/>
              <a:gd name="T48" fmla="*/ 353295198 w 589"/>
              <a:gd name="T49" fmla="*/ 314558507 h 590"/>
              <a:gd name="T50" fmla="*/ 372778098 w 589"/>
              <a:gd name="T51" fmla="*/ 229122565 h 590"/>
              <a:gd name="T52" fmla="*/ 353295198 w 589"/>
              <a:gd name="T53" fmla="*/ 267309526 h 590"/>
              <a:gd name="T54" fmla="*/ 324719578 w 589"/>
              <a:gd name="T55" fmla="*/ 295788441 h 590"/>
              <a:gd name="T56" fmla="*/ 219510625 w 589"/>
              <a:gd name="T57" fmla="*/ 314558507 h 590"/>
              <a:gd name="T58" fmla="*/ 200676456 w 589"/>
              <a:gd name="T59" fmla="*/ 352745468 h 590"/>
              <a:gd name="T60" fmla="*/ 162359386 w 589"/>
              <a:gd name="T61" fmla="*/ 343036618 h 590"/>
              <a:gd name="T62" fmla="*/ 95467503 w 589"/>
              <a:gd name="T63" fmla="*/ 276371547 h 590"/>
              <a:gd name="T64" fmla="*/ 47408983 w 589"/>
              <a:gd name="T65" fmla="*/ 286079592 h 590"/>
              <a:gd name="T66" fmla="*/ 37667532 w 589"/>
              <a:gd name="T67" fmla="*/ 247892632 h 590"/>
              <a:gd name="T68" fmla="*/ 66891883 w 589"/>
              <a:gd name="T69" fmla="*/ 190935605 h 590"/>
              <a:gd name="T70" fmla="*/ 37667532 w 589"/>
              <a:gd name="T71" fmla="*/ 124269730 h 590"/>
              <a:gd name="T72" fmla="*/ 47408983 w 589"/>
              <a:gd name="T73" fmla="*/ 86082769 h 590"/>
              <a:gd name="T74" fmla="*/ 95467503 w 589"/>
              <a:gd name="T75" fmla="*/ 105499663 h 590"/>
              <a:gd name="T76" fmla="*/ 162359386 w 589"/>
              <a:gd name="T77" fmla="*/ 38186960 h 590"/>
              <a:gd name="T78" fmla="*/ 200676456 w 589"/>
              <a:gd name="T79" fmla="*/ 19416894 h 590"/>
              <a:gd name="T80" fmla="*/ 219510625 w 589"/>
              <a:gd name="T81" fmla="*/ 67312703 h 590"/>
              <a:gd name="T82" fmla="*/ 324719578 w 589"/>
              <a:gd name="T83" fmla="*/ 86082769 h 590"/>
              <a:gd name="T84" fmla="*/ 353295198 w 589"/>
              <a:gd name="T85" fmla="*/ 105499663 h 590"/>
              <a:gd name="T86" fmla="*/ 314978128 w 589"/>
              <a:gd name="T87" fmla="*/ 143039796 h 590"/>
              <a:gd name="T88" fmla="*/ 314978128 w 589"/>
              <a:gd name="T89" fmla="*/ 229122565 h 590"/>
              <a:gd name="T90" fmla="*/ 353295198 w 589"/>
              <a:gd name="T91" fmla="*/ 267309526 h 5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89" h="590">
                <a:moveTo>
                  <a:pt x="294" y="192"/>
                </a:moveTo>
                <a:lnTo>
                  <a:pt x="294" y="192"/>
                </a:lnTo>
                <a:cubicBezTo>
                  <a:pt x="235" y="192"/>
                  <a:pt x="191" y="236"/>
                  <a:pt x="191" y="295"/>
                </a:cubicBezTo>
                <a:cubicBezTo>
                  <a:pt x="191" y="339"/>
                  <a:pt x="235" y="383"/>
                  <a:pt x="294" y="383"/>
                </a:cubicBezTo>
                <a:cubicBezTo>
                  <a:pt x="353" y="383"/>
                  <a:pt x="397" y="339"/>
                  <a:pt x="397" y="295"/>
                </a:cubicBezTo>
                <a:cubicBezTo>
                  <a:pt x="397" y="236"/>
                  <a:pt x="353" y="192"/>
                  <a:pt x="294" y="192"/>
                </a:cubicBezTo>
                <a:close/>
                <a:moveTo>
                  <a:pt x="294" y="354"/>
                </a:moveTo>
                <a:lnTo>
                  <a:pt x="294" y="354"/>
                </a:lnTo>
                <a:cubicBezTo>
                  <a:pt x="265" y="354"/>
                  <a:pt x="235" y="324"/>
                  <a:pt x="235" y="295"/>
                </a:cubicBezTo>
                <a:cubicBezTo>
                  <a:pt x="235" y="251"/>
                  <a:pt x="265" y="236"/>
                  <a:pt x="294" y="236"/>
                </a:cubicBezTo>
                <a:cubicBezTo>
                  <a:pt x="324" y="236"/>
                  <a:pt x="353" y="251"/>
                  <a:pt x="353" y="295"/>
                </a:cubicBezTo>
                <a:cubicBezTo>
                  <a:pt x="353" y="324"/>
                  <a:pt x="324" y="354"/>
                  <a:pt x="294" y="354"/>
                </a:cubicBezTo>
                <a:close/>
                <a:moveTo>
                  <a:pt x="574" y="354"/>
                </a:moveTo>
                <a:lnTo>
                  <a:pt x="574" y="354"/>
                </a:lnTo>
                <a:cubicBezTo>
                  <a:pt x="529" y="339"/>
                  <a:pt x="529" y="339"/>
                  <a:pt x="529" y="339"/>
                </a:cubicBezTo>
                <a:cubicBezTo>
                  <a:pt x="529" y="324"/>
                  <a:pt x="529" y="309"/>
                  <a:pt x="529" y="295"/>
                </a:cubicBezTo>
                <a:cubicBezTo>
                  <a:pt x="529" y="280"/>
                  <a:pt x="529" y="265"/>
                  <a:pt x="529" y="251"/>
                </a:cubicBezTo>
                <a:cubicBezTo>
                  <a:pt x="574" y="221"/>
                  <a:pt x="574" y="221"/>
                  <a:pt x="574" y="221"/>
                </a:cubicBezTo>
                <a:cubicBezTo>
                  <a:pt x="588" y="206"/>
                  <a:pt x="588" y="192"/>
                  <a:pt x="588" y="163"/>
                </a:cubicBezTo>
                <a:cubicBezTo>
                  <a:pt x="544" y="104"/>
                  <a:pt x="544" y="104"/>
                  <a:pt x="544" y="104"/>
                </a:cubicBezTo>
                <a:cubicBezTo>
                  <a:pt x="529" y="74"/>
                  <a:pt x="515" y="74"/>
                  <a:pt x="485" y="89"/>
                </a:cubicBezTo>
                <a:cubicBezTo>
                  <a:pt x="441" y="118"/>
                  <a:pt x="441" y="118"/>
                  <a:pt x="441" y="118"/>
                </a:cubicBezTo>
                <a:cubicBezTo>
                  <a:pt x="426" y="89"/>
                  <a:pt x="397" y="74"/>
                  <a:pt x="367" y="74"/>
                </a:cubicBezTo>
                <a:cubicBezTo>
                  <a:pt x="367" y="30"/>
                  <a:pt x="367" y="30"/>
                  <a:pt x="367" y="30"/>
                </a:cubicBezTo>
                <a:cubicBezTo>
                  <a:pt x="367" y="15"/>
                  <a:pt x="353" y="0"/>
                  <a:pt x="338" y="0"/>
                </a:cubicBezTo>
                <a:cubicBezTo>
                  <a:pt x="250" y="0"/>
                  <a:pt x="250" y="0"/>
                  <a:pt x="250" y="0"/>
                </a:cubicBezTo>
                <a:cubicBezTo>
                  <a:pt x="235" y="0"/>
                  <a:pt x="220" y="15"/>
                  <a:pt x="220" y="30"/>
                </a:cubicBezTo>
                <a:cubicBezTo>
                  <a:pt x="220" y="74"/>
                  <a:pt x="220" y="74"/>
                  <a:pt x="220" y="74"/>
                </a:cubicBezTo>
                <a:cubicBezTo>
                  <a:pt x="191" y="74"/>
                  <a:pt x="162" y="89"/>
                  <a:pt x="147" y="118"/>
                </a:cubicBezTo>
                <a:cubicBezTo>
                  <a:pt x="103" y="89"/>
                  <a:pt x="103" y="89"/>
                  <a:pt x="103" y="89"/>
                </a:cubicBezTo>
                <a:cubicBezTo>
                  <a:pt x="73" y="74"/>
                  <a:pt x="58" y="74"/>
                  <a:pt x="44" y="104"/>
                </a:cubicBezTo>
                <a:cubicBezTo>
                  <a:pt x="0" y="163"/>
                  <a:pt x="0" y="163"/>
                  <a:pt x="0" y="163"/>
                </a:cubicBezTo>
                <a:cubicBezTo>
                  <a:pt x="0" y="192"/>
                  <a:pt x="0" y="206"/>
                  <a:pt x="14" y="221"/>
                </a:cubicBezTo>
                <a:cubicBezTo>
                  <a:pt x="58" y="251"/>
                  <a:pt x="58" y="251"/>
                  <a:pt x="58" y="251"/>
                </a:cubicBezTo>
                <a:cubicBezTo>
                  <a:pt x="58" y="265"/>
                  <a:pt x="58" y="280"/>
                  <a:pt x="58" y="295"/>
                </a:cubicBezTo>
                <a:cubicBezTo>
                  <a:pt x="58" y="309"/>
                  <a:pt x="58" y="324"/>
                  <a:pt x="58" y="339"/>
                </a:cubicBezTo>
                <a:cubicBezTo>
                  <a:pt x="14" y="354"/>
                  <a:pt x="14" y="354"/>
                  <a:pt x="14" y="354"/>
                </a:cubicBezTo>
                <a:cubicBezTo>
                  <a:pt x="0" y="368"/>
                  <a:pt x="0" y="398"/>
                  <a:pt x="0" y="413"/>
                </a:cubicBezTo>
                <a:cubicBezTo>
                  <a:pt x="44" y="486"/>
                  <a:pt x="44" y="486"/>
                  <a:pt x="44" y="486"/>
                </a:cubicBezTo>
                <a:cubicBezTo>
                  <a:pt x="58" y="501"/>
                  <a:pt x="73" y="501"/>
                  <a:pt x="103" y="501"/>
                </a:cubicBezTo>
                <a:cubicBezTo>
                  <a:pt x="147" y="472"/>
                  <a:pt x="147" y="472"/>
                  <a:pt x="147" y="472"/>
                </a:cubicBezTo>
                <a:cubicBezTo>
                  <a:pt x="162" y="486"/>
                  <a:pt x="191" y="501"/>
                  <a:pt x="220" y="516"/>
                </a:cubicBezTo>
                <a:cubicBezTo>
                  <a:pt x="220" y="545"/>
                  <a:pt x="220" y="545"/>
                  <a:pt x="220" y="545"/>
                </a:cubicBezTo>
                <a:cubicBezTo>
                  <a:pt x="220" y="560"/>
                  <a:pt x="235" y="589"/>
                  <a:pt x="250" y="589"/>
                </a:cubicBezTo>
                <a:cubicBezTo>
                  <a:pt x="338" y="589"/>
                  <a:pt x="338" y="589"/>
                  <a:pt x="338" y="589"/>
                </a:cubicBezTo>
                <a:cubicBezTo>
                  <a:pt x="353" y="589"/>
                  <a:pt x="367" y="560"/>
                  <a:pt x="367" y="545"/>
                </a:cubicBezTo>
                <a:cubicBezTo>
                  <a:pt x="367" y="516"/>
                  <a:pt x="367" y="516"/>
                  <a:pt x="367" y="516"/>
                </a:cubicBezTo>
                <a:cubicBezTo>
                  <a:pt x="397" y="501"/>
                  <a:pt x="426" y="486"/>
                  <a:pt x="441" y="472"/>
                </a:cubicBezTo>
                <a:cubicBezTo>
                  <a:pt x="485" y="501"/>
                  <a:pt x="485" y="501"/>
                  <a:pt x="485" y="501"/>
                </a:cubicBezTo>
                <a:cubicBezTo>
                  <a:pt x="515" y="501"/>
                  <a:pt x="529" y="501"/>
                  <a:pt x="544" y="486"/>
                </a:cubicBezTo>
                <a:cubicBezTo>
                  <a:pt x="588" y="413"/>
                  <a:pt x="588" y="413"/>
                  <a:pt x="588" y="413"/>
                </a:cubicBezTo>
                <a:cubicBezTo>
                  <a:pt x="588" y="398"/>
                  <a:pt x="588" y="368"/>
                  <a:pt x="574" y="354"/>
                </a:cubicBezTo>
                <a:close/>
                <a:moveTo>
                  <a:pt x="544" y="413"/>
                </a:moveTo>
                <a:lnTo>
                  <a:pt x="544" y="413"/>
                </a:lnTo>
                <a:cubicBezTo>
                  <a:pt x="515" y="442"/>
                  <a:pt x="515" y="442"/>
                  <a:pt x="515" y="442"/>
                </a:cubicBezTo>
                <a:cubicBezTo>
                  <a:pt x="515" y="457"/>
                  <a:pt x="500" y="457"/>
                  <a:pt x="500" y="457"/>
                </a:cubicBezTo>
                <a:cubicBezTo>
                  <a:pt x="441" y="427"/>
                  <a:pt x="441" y="427"/>
                  <a:pt x="441" y="427"/>
                </a:cubicBezTo>
                <a:cubicBezTo>
                  <a:pt x="412" y="457"/>
                  <a:pt x="382" y="472"/>
                  <a:pt x="338" y="486"/>
                </a:cubicBezTo>
                <a:cubicBezTo>
                  <a:pt x="338" y="530"/>
                  <a:pt x="338" y="530"/>
                  <a:pt x="338" y="530"/>
                </a:cubicBezTo>
                <a:cubicBezTo>
                  <a:pt x="338" y="530"/>
                  <a:pt x="324" y="545"/>
                  <a:pt x="309" y="545"/>
                </a:cubicBezTo>
                <a:cubicBezTo>
                  <a:pt x="279" y="545"/>
                  <a:pt x="279" y="545"/>
                  <a:pt x="279" y="545"/>
                </a:cubicBezTo>
                <a:cubicBezTo>
                  <a:pt x="265" y="545"/>
                  <a:pt x="250" y="530"/>
                  <a:pt x="250" y="530"/>
                </a:cubicBezTo>
                <a:cubicBezTo>
                  <a:pt x="250" y="486"/>
                  <a:pt x="250" y="486"/>
                  <a:pt x="250" y="486"/>
                </a:cubicBezTo>
                <a:cubicBezTo>
                  <a:pt x="206" y="472"/>
                  <a:pt x="176" y="457"/>
                  <a:pt x="147" y="427"/>
                </a:cubicBezTo>
                <a:cubicBezTo>
                  <a:pt x="88" y="457"/>
                  <a:pt x="88" y="457"/>
                  <a:pt x="88" y="457"/>
                </a:cubicBezTo>
                <a:cubicBezTo>
                  <a:pt x="88" y="457"/>
                  <a:pt x="73" y="457"/>
                  <a:pt x="73" y="442"/>
                </a:cubicBezTo>
                <a:cubicBezTo>
                  <a:pt x="44" y="413"/>
                  <a:pt x="44" y="413"/>
                  <a:pt x="44" y="413"/>
                </a:cubicBezTo>
                <a:cubicBezTo>
                  <a:pt x="44" y="398"/>
                  <a:pt x="44" y="383"/>
                  <a:pt x="58" y="383"/>
                </a:cubicBezTo>
                <a:cubicBezTo>
                  <a:pt x="103" y="354"/>
                  <a:pt x="103" y="354"/>
                  <a:pt x="103" y="354"/>
                </a:cubicBezTo>
                <a:cubicBezTo>
                  <a:pt x="103" y="339"/>
                  <a:pt x="103" y="309"/>
                  <a:pt x="103" y="295"/>
                </a:cubicBezTo>
                <a:cubicBezTo>
                  <a:pt x="103" y="265"/>
                  <a:pt x="103" y="251"/>
                  <a:pt x="103" y="221"/>
                </a:cubicBezTo>
                <a:cubicBezTo>
                  <a:pt x="58" y="192"/>
                  <a:pt x="58" y="192"/>
                  <a:pt x="58" y="192"/>
                </a:cubicBezTo>
                <a:cubicBezTo>
                  <a:pt x="44" y="192"/>
                  <a:pt x="44" y="177"/>
                  <a:pt x="44" y="163"/>
                </a:cubicBezTo>
                <a:cubicBezTo>
                  <a:pt x="73" y="133"/>
                  <a:pt x="73" y="133"/>
                  <a:pt x="73" y="133"/>
                </a:cubicBezTo>
                <a:cubicBezTo>
                  <a:pt x="73" y="133"/>
                  <a:pt x="88" y="118"/>
                  <a:pt x="88" y="133"/>
                </a:cubicBezTo>
                <a:cubicBezTo>
                  <a:pt x="147" y="163"/>
                  <a:pt x="147" y="163"/>
                  <a:pt x="147" y="163"/>
                </a:cubicBezTo>
                <a:cubicBezTo>
                  <a:pt x="176" y="133"/>
                  <a:pt x="206" y="104"/>
                  <a:pt x="250" y="104"/>
                </a:cubicBezTo>
                <a:cubicBezTo>
                  <a:pt x="250" y="59"/>
                  <a:pt x="250" y="59"/>
                  <a:pt x="250" y="59"/>
                </a:cubicBezTo>
                <a:cubicBezTo>
                  <a:pt x="250" y="45"/>
                  <a:pt x="265" y="30"/>
                  <a:pt x="279" y="30"/>
                </a:cubicBezTo>
                <a:cubicBezTo>
                  <a:pt x="309" y="30"/>
                  <a:pt x="309" y="30"/>
                  <a:pt x="309" y="30"/>
                </a:cubicBezTo>
                <a:cubicBezTo>
                  <a:pt x="324" y="30"/>
                  <a:pt x="338" y="45"/>
                  <a:pt x="338" y="59"/>
                </a:cubicBezTo>
                <a:cubicBezTo>
                  <a:pt x="338" y="104"/>
                  <a:pt x="338" y="104"/>
                  <a:pt x="338" y="104"/>
                </a:cubicBezTo>
                <a:cubicBezTo>
                  <a:pt x="382" y="104"/>
                  <a:pt x="412" y="133"/>
                  <a:pt x="441" y="163"/>
                </a:cubicBezTo>
                <a:cubicBezTo>
                  <a:pt x="500" y="133"/>
                  <a:pt x="500" y="133"/>
                  <a:pt x="500" y="133"/>
                </a:cubicBezTo>
                <a:cubicBezTo>
                  <a:pt x="500" y="118"/>
                  <a:pt x="515" y="133"/>
                  <a:pt x="515" y="133"/>
                </a:cubicBezTo>
                <a:cubicBezTo>
                  <a:pt x="544" y="163"/>
                  <a:pt x="544" y="163"/>
                  <a:pt x="544" y="163"/>
                </a:cubicBezTo>
                <a:cubicBezTo>
                  <a:pt x="544" y="177"/>
                  <a:pt x="544" y="192"/>
                  <a:pt x="529" y="192"/>
                </a:cubicBezTo>
                <a:cubicBezTo>
                  <a:pt x="485" y="221"/>
                  <a:pt x="485" y="221"/>
                  <a:pt x="485" y="221"/>
                </a:cubicBezTo>
                <a:cubicBezTo>
                  <a:pt x="485" y="251"/>
                  <a:pt x="485" y="265"/>
                  <a:pt x="485" y="295"/>
                </a:cubicBezTo>
                <a:cubicBezTo>
                  <a:pt x="485" y="309"/>
                  <a:pt x="485" y="339"/>
                  <a:pt x="485" y="354"/>
                </a:cubicBezTo>
                <a:cubicBezTo>
                  <a:pt x="529" y="383"/>
                  <a:pt x="529" y="383"/>
                  <a:pt x="529" y="383"/>
                </a:cubicBezTo>
                <a:cubicBezTo>
                  <a:pt x="544" y="383"/>
                  <a:pt x="544" y="398"/>
                  <a:pt x="544" y="413"/>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121908" tIns="60955" rIns="121908" bIns="60955" anchor="ctr"/>
          <a:lstStyle/>
          <a:p>
            <a:endParaRPr lang="zh-CN" altLang="en-US"/>
          </a:p>
        </p:txBody>
      </p:sp>
      <p:sp>
        <p:nvSpPr>
          <p:cNvPr id="7" name="稻壳儿小白白(http://dwz.cn/Wu2UP)"/>
          <p:cNvSpPr>
            <a:spLocks/>
          </p:cNvSpPr>
          <p:nvPr/>
        </p:nvSpPr>
        <p:spPr bwMode="auto">
          <a:xfrm>
            <a:off x="1679499" y="2359737"/>
            <a:ext cx="495300" cy="500063"/>
          </a:xfrm>
          <a:custGeom>
            <a:avLst/>
            <a:gdLst>
              <a:gd name="T0" fmla="*/ 377112138 w 619"/>
              <a:gd name="T1" fmla="*/ 76762090 h 620"/>
              <a:gd name="T2" fmla="*/ 377112138 w 619"/>
              <a:gd name="T3" fmla="*/ 76762090 h 620"/>
              <a:gd name="T4" fmla="*/ 339337311 w 619"/>
              <a:gd name="T5" fmla="*/ 115143539 h 620"/>
              <a:gd name="T6" fmla="*/ 292598275 w 619"/>
              <a:gd name="T7" fmla="*/ 115143539 h 620"/>
              <a:gd name="T8" fmla="*/ 292598275 w 619"/>
              <a:gd name="T9" fmla="*/ 57896810 h 620"/>
              <a:gd name="T10" fmla="*/ 320129433 w 619"/>
              <a:gd name="T11" fmla="*/ 19516168 h 620"/>
              <a:gd name="T12" fmla="*/ 188235604 w 619"/>
              <a:gd name="T13" fmla="*/ 48139129 h 620"/>
              <a:gd name="T14" fmla="*/ 160064317 w 619"/>
              <a:gd name="T15" fmla="*/ 172390267 h 620"/>
              <a:gd name="T16" fmla="*/ 28171288 w 619"/>
              <a:gd name="T17" fmla="*/ 306399085 h 620"/>
              <a:gd name="T18" fmla="*/ 28171288 w 619"/>
              <a:gd name="T19" fmla="*/ 383161175 h 620"/>
              <a:gd name="T20" fmla="*/ 94118202 w 619"/>
              <a:gd name="T21" fmla="*/ 383161175 h 620"/>
              <a:gd name="T22" fmla="*/ 235614770 w 619"/>
              <a:gd name="T23" fmla="*/ 239394676 h 620"/>
              <a:gd name="T24" fmla="*/ 348940850 w 619"/>
              <a:gd name="T25" fmla="*/ 210770909 h 620"/>
              <a:gd name="T26" fmla="*/ 377112138 w 619"/>
              <a:gd name="T27" fmla="*/ 76762090 h 620"/>
              <a:gd name="T28" fmla="*/ 339337311 w 619"/>
              <a:gd name="T29" fmla="*/ 191905629 h 620"/>
              <a:gd name="T30" fmla="*/ 339337311 w 619"/>
              <a:gd name="T31" fmla="*/ 191905629 h 620"/>
              <a:gd name="T32" fmla="*/ 226011231 w 619"/>
              <a:gd name="T33" fmla="*/ 210770909 h 620"/>
              <a:gd name="T34" fmla="*/ 75550453 w 619"/>
              <a:gd name="T35" fmla="*/ 364295896 h 620"/>
              <a:gd name="T36" fmla="*/ 47379166 w 619"/>
              <a:gd name="T37" fmla="*/ 364295896 h 620"/>
              <a:gd name="T38" fmla="*/ 47379166 w 619"/>
              <a:gd name="T39" fmla="*/ 325914447 h 620"/>
              <a:gd name="T40" fmla="*/ 188235604 w 619"/>
              <a:gd name="T41" fmla="*/ 172390267 h 620"/>
              <a:gd name="T42" fmla="*/ 207443482 w 619"/>
              <a:gd name="T43" fmla="*/ 67004409 h 620"/>
              <a:gd name="T44" fmla="*/ 273390397 w 619"/>
              <a:gd name="T45" fmla="*/ 38381448 h 620"/>
              <a:gd name="T46" fmla="*/ 273390397 w 619"/>
              <a:gd name="T47" fmla="*/ 134008818 h 620"/>
              <a:gd name="T48" fmla="*/ 357904260 w 619"/>
              <a:gd name="T49" fmla="*/ 134008818 h 620"/>
              <a:gd name="T50" fmla="*/ 339337311 w 619"/>
              <a:gd name="T51" fmla="*/ 191905629 h 6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19" h="620">
                <a:moveTo>
                  <a:pt x="589" y="118"/>
                </a:moveTo>
                <a:lnTo>
                  <a:pt x="589" y="118"/>
                </a:lnTo>
                <a:cubicBezTo>
                  <a:pt x="574" y="132"/>
                  <a:pt x="559" y="148"/>
                  <a:pt x="530" y="177"/>
                </a:cubicBezTo>
                <a:cubicBezTo>
                  <a:pt x="515" y="191"/>
                  <a:pt x="471" y="191"/>
                  <a:pt x="457" y="177"/>
                </a:cubicBezTo>
                <a:cubicBezTo>
                  <a:pt x="427" y="148"/>
                  <a:pt x="427" y="118"/>
                  <a:pt x="457" y="89"/>
                </a:cubicBezTo>
                <a:cubicBezTo>
                  <a:pt x="471" y="59"/>
                  <a:pt x="500" y="30"/>
                  <a:pt x="500" y="30"/>
                </a:cubicBezTo>
                <a:cubicBezTo>
                  <a:pt x="427" y="0"/>
                  <a:pt x="353" y="15"/>
                  <a:pt x="294" y="74"/>
                </a:cubicBezTo>
                <a:cubicBezTo>
                  <a:pt x="250" y="118"/>
                  <a:pt x="236" y="191"/>
                  <a:pt x="250" y="265"/>
                </a:cubicBezTo>
                <a:cubicBezTo>
                  <a:pt x="44" y="471"/>
                  <a:pt x="44" y="471"/>
                  <a:pt x="44" y="471"/>
                </a:cubicBezTo>
                <a:cubicBezTo>
                  <a:pt x="0" y="501"/>
                  <a:pt x="0" y="560"/>
                  <a:pt x="44" y="589"/>
                </a:cubicBezTo>
                <a:cubicBezTo>
                  <a:pt x="74" y="619"/>
                  <a:pt x="118" y="619"/>
                  <a:pt x="147" y="589"/>
                </a:cubicBezTo>
                <a:cubicBezTo>
                  <a:pt x="368" y="368"/>
                  <a:pt x="368" y="368"/>
                  <a:pt x="368" y="368"/>
                </a:cubicBezTo>
                <a:cubicBezTo>
                  <a:pt x="427" y="398"/>
                  <a:pt x="500" y="383"/>
                  <a:pt x="545" y="324"/>
                </a:cubicBezTo>
                <a:cubicBezTo>
                  <a:pt x="603" y="280"/>
                  <a:pt x="618" y="191"/>
                  <a:pt x="589" y="118"/>
                </a:cubicBezTo>
                <a:close/>
                <a:moveTo>
                  <a:pt x="530" y="295"/>
                </a:moveTo>
                <a:lnTo>
                  <a:pt x="530" y="295"/>
                </a:lnTo>
                <a:cubicBezTo>
                  <a:pt x="471" y="339"/>
                  <a:pt x="412" y="353"/>
                  <a:pt x="353" y="324"/>
                </a:cubicBezTo>
                <a:cubicBezTo>
                  <a:pt x="118" y="560"/>
                  <a:pt x="118" y="560"/>
                  <a:pt x="118" y="560"/>
                </a:cubicBezTo>
                <a:cubicBezTo>
                  <a:pt x="103" y="574"/>
                  <a:pt x="88" y="574"/>
                  <a:pt x="74" y="560"/>
                </a:cubicBezTo>
                <a:cubicBezTo>
                  <a:pt x="44" y="545"/>
                  <a:pt x="44" y="515"/>
                  <a:pt x="74" y="501"/>
                </a:cubicBezTo>
                <a:cubicBezTo>
                  <a:pt x="294" y="265"/>
                  <a:pt x="294" y="265"/>
                  <a:pt x="294" y="265"/>
                </a:cubicBezTo>
                <a:cubicBezTo>
                  <a:pt x="265" y="221"/>
                  <a:pt x="280" y="148"/>
                  <a:pt x="324" y="103"/>
                </a:cubicBezTo>
                <a:cubicBezTo>
                  <a:pt x="353" y="74"/>
                  <a:pt x="383" y="59"/>
                  <a:pt x="427" y="59"/>
                </a:cubicBezTo>
                <a:cubicBezTo>
                  <a:pt x="383" y="103"/>
                  <a:pt x="383" y="162"/>
                  <a:pt x="427" y="206"/>
                </a:cubicBezTo>
                <a:cubicBezTo>
                  <a:pt x="457" y="236"/>
                  <a:pt x="530" y="236"/>
                  <a:pt x="559" y="206"/>
                </a:cubicBezTo>
                <a:cubicBezTo>
                  <a:pt x="559" y="236"/>
                  <a:pt x="545" y="280"/>
                  <a:pt x="530" y="295"/>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121908" tIns="60955" rIns="121908" bIns="60955" anchor="ctr"/>
          <a:lstStyle/>
          <a:p>
            <a:endParaRPr lang="zh-CN" altLang="en-US"/>
          </a:p>
        </p:txBody>
      </p:sp>
      <p:sp>
        <p:nvSpPr>
          <p:cNvPr id="12" name="稻壳儿小白白(http://dwz.cn/Wu2UP)"/>
          <p:cNvSpPr>
            <a:spLocks/>
          </p:cNvSpPr>
          <p:nvPr/>
        </p:nvSpPr>
        <p:spPr bwMode="auto">
          <a:xfrm>
            <a:off x="1614987" y="1219685"/>
            <a:ext cx="473075" cy="473075"/>
          </a:xfrm>
          <a:custGeom>
            <a:avLst/>
            <a:gdLst>
              <a:gd name="T0" fmla="*/ 293814053 w 590"/>
              <a:gd name="T1" fmla="*/ 265783013 h 589"/>
              <a:gd name="T2" fmla="*/ 360034130 w 590"/>
              <a:gd name="T3" fmla="*/ 209013209 h 589"/>
              <a:gd name="T4" fmla="*/ 322102335 w 590"/>
              <a:gd name="T5" fmla="*/ 209013209 h 589"/>
              <a:gd name="T6" fmla="*/ 180017065 w 590"/>
              <a:gd name="T7" fmla="*/ 66445753 h 589"/>
              <a:gd name="T8" fmla="*/ 180017065 w 590"/>
              <a:gd name="T9" fmla="*/ 0 h 589"/>
              <a:gd name="T10" fmla="*/ 0 w 590"/>
              <a:gd name="T11" fmla="*/ 179983753 h 589"/>
              <a:gd name="T12" fmla="*/ 66220878 w 590"/>
              <a:gd name="T13" fmla="*/ 179983753 h 589"/>
              <a:gd name="T14" fmla="*/ 208305346 w 590"/>
              <a:gd name="T15" fmla="*/ 322552013 h 589"/>
              <a:gd name="T16" fmla="*/ 208305346 w 590"/>
              <a:gd name="T17" fmla="*/ 360612463 h 589"/>
              <a:gd name="T18" fmla="*/ 264882711 w 590"/>
              <a:gd name="T19" fmla="*/ 294167513 h 589"/>
              <a:gd name="T20" fmla="*/ 369035384 w 590"/>
              <a:gd name="T21" fmla="*/ 379321013 h 589"/>
              <a:gd name="T22" fmla="*/ 378678897 w 590"/>
              <a:gd name="T23" fmla="*/ 370289216 h 589"/>
              <a:gd name="T24" fmla="*/ 293814053 w 590"/>
              <a:gd name="T25" fmla="*/ 265783013 h 589"/>
              <a:gd name="T26" fmla="*/ 226950114 w 590"/>
              <a:gd name="T27" fmla="*/ 303843463 h 589"/>
              <a:gd name="T28" fmla="*/ 85507905 w 590"/>
              <a:gd name="T29" fmla="*/ 161276006 h 589"/>
              <a:gd name="T30" fmla="*/ 161372297 w 590"/>
              <a:gd name="T31" fmla="*/ 85153500 h 589"/>
              <a:gd name="T32" fmla="*/ 302814506 w 590"/>
              <a:gd name="T33" fmla="*/ 227721759 h 589"/>
              <a:gd name="T34" fmla="*/ 226950114 w 590"/>
              <a:gd name="T35" fmla="*/ 303843463 h 5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90" h="589">
                <a:moveTo>
                  <a:pt x="457" y="412"/>
                </a:moveTo>
                <a:lnTo>
                  <a:pt x="560" y="324"/>
                </a:lnTo>
                <a:lnTo>
                  <a:pt x="501" y="324"/>
                </a:lnTo>
                <a:lnTo>
                  <a:pt x="280" y="103"/>
                </a:lnTo>
                <a:lnTo>
                  <a:pt x="280" y="0"/>
                </a:lnTo>
                <a:lnTo>
                  <a:pt x="0" y="279"/>
                </a:lnTo>
                <a:lnTo>
                  <a:pt x="103" y="279"/>
                </a:lnTo>
                <a:lnTo>
                  <a:pt x="324" y="500"/>
                </a:lnTo>
                <a:lnTo>
                  <a:pt x="324" y="559"/>
                </a:lnTo>
                <a:lnTo>
                  <a:pt x="412" y="456"/>
                </a:lnTo>
                <a:lnTo>
                  <a:pt x="574" y="588"/>
                </a:lnTo>
                <a:lnTo>
                  <a:pt x="589" y="574"/>
                </a:lnTo>
                <a:lnTo>
                  <a:pt x="457" y="412"/>
                </a:lnTo>
                <a:close/>
                <a:moveTo>
                  <a:pt x="353" y="471"/>
                </a:moveTo>
                <a:lnTo>
                  <a:pt x="133" y="250"/>
                </a:lnTo>
                <a:lnTo>
                  <a:pt x="251" y="132"/>
                </a:lnTo>
                <a:lnTo>
                  <a:pt x="471" y="353"/>
                </a:lnTo>
                <a:lnTo>
                  <a:pt x="353" y="471"/>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121908" tIns="60955" rIns="121908" bIns="60955" anchor="ctr"/>
          <a:lstStyle/>
          <a:p>
            <a:endParaRPr lang="zh-CN" altLang="en-US"/>
          </a:p>
        </p:txBody>
      </p:sp>
      <p:sp>
        <p:nvSpPr>
          <p:cNvPr id="13" name="TextBox 12"/>
          <p:cNvSpPr txBox="1"/>
          <p:nvPr/>
        </p:nvSpPr>
        <p:spPr>
          <a:xfrm>
            <a:off x="2327563" y="1377538"/>
            <a:ext cx="2470068" cy="353943"/>
          </a:xfrm>
          <a:prstGeom prst="rect">
            <a:avLst/>
          </a:prstGeom>
          <a:noFill/>
        </p:spPr>
        <p:txBody>
          <a:bodyPr wrap="square" rtlCol="0">
            <a:spAutoFit/>
          </a:bodyPr>
          <a:lstStyle/>
          <a:p>
            <a:r>
              <a:rPr lang="zh-CN" altLang="en-US" b="1" dirty="0" smtClean="0"/>
              <a:t>政策支持</a:t>
            </a:r>
            <a:endParaRPr lang="zh-CN" altLang="en-US" b="1" dirty="0"/>
          </a:p>
        </p:txBody>
      </p:sp>
      <p:sp>
        <p:nvSpPr>
          <p:cNvPr id="14" name="TextBox 13"/>
          <p:cNvSpPr txBox="1"/>
          <p:nvPr/>
        </p:nvSpPr>
        <p:spPr>
          <a:xfrm>
            <a:off x="1496290" y="1816928"/>
            <a:ext cx="4073236" cy="338554"/>
          </a:xfrm>
          <a:prstGeom prst="rect">
            <a:avLst/>
          </a:prstGeom>
          <a:noFill/>
        </p:spPr>
        <p:txBody>
          <a:bodyPr wrap="square" rtlCol="0">
            <a:spAutoFit/>
          </a:bodyPr>
          <a:lstStyle/>
          <a:p>
            <a:pPr>
              <a:spcAft>
                <a:spcPts val="1200"/>
              </a:spcAft>
              <a:buFont typeface="Wingdings" pitchFamily="2" charset="2"/>
              <a:buChar char="Ø"/>
            </a:pPr>
            <a:r>
              <a:rPr lang="zh-CN" altLang="en-US" sz="1600" dirty="0" smtClean="0"/>
              <a:t>注册工作效率、对外宣传、主承评议</a:t>
            </a:r>
            <a:endParaRPr lang="zh-CN" altLang="en-US" sz="1600" dirty="0"/>
          </a:p>
        </p:txBody>
      </p:sp>
      <p:grpSp>
        <p:nvGrpSpPr>
          <p:cNvPr id="15" name="组合 14"/>
          <p:cNvGrpSpPr/>
          <p:nvPr/>
        </p:nvGrpSpPr>
        <p:grpSpPr>
          <a:xfrm rot="17100000">
            <a:off x="166320" y="246954"/>
            <a:ext cx="455324" cy="443854"/>
            <a:chOff x="1032060" y="5022216"/>
            <a:chExt cx="753746" cy="734645"/>
          </a:xfrm>
        </p:grpSpPr>
        <p:sp>
          <p:nvSpPr>
            <p:cNvPr id="16" name="等腰三角形 15"/>
            <p:cNvSpPr/>
            <p:nvPr/>
          </p:nvSpPr>
          <p:spPr>
            <a:xfrm rot="20627212" flipH="1" flipV="1">
              <a:off x="1032060" y="5107080"/>
              <a:ext cx="753746" cy="64978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6289781" flipH="1" flipV="1">
              <a:off x="1003006" y="5062727"/>
              <a:ext cx="587410" cy="506388"/>
            </a:xfrm>
            <a:prstGeom prst="triangle">
              <a:avLst/>
            </a:prstGeom>
            <a:solidFill>
              <a:srgbClr val="C7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23"/>
          <p:cNvSpPr txBox="1"/>
          <p:nvPr/>
        </p:nvSpPr>
        <p:spPr>
          <a:xfrm>
            <a:off x="615332" y="240317"/>
            <a:ext cx="644266" cy="494394"/>
          </a:xfrm>
          <a:prstGeom prst="rect">
            <a:avLst/>
          </a:prstGeom>
          <a:noFill/>
        </p:spPr>
        <p:txBody>
          <a:bodyPr wrap="square" lIns="86411" tIns="43205" rIns="86411" bIns="43205" rtlCol="0">
            <a:spAutoFit/>
          </a:bodyPr>
          <a:lstStyle/>
          <a:p>
            <a:r>
              <a:rPr lang="en-US" altLang="zh-CN" sz="2600" dirty="0" smtClean="0">
                <a:latin typeface="+mj-lt"/>
                <a:ea typeface="+mj-ea"/>
              </a:rPr>
              <a:t>02</a:t>
            </a:r>
            <a:endParaRPr lang="en-US" altLang="zh-CN" sz="2600" dirty="0">
              <a:latin typeface="+mj-lt"/>
              <a:ea typeface="+mj-ea"/>
            </a:endParaRPr>
          </a:p>
        </p:txBody>
      </p:sp>
      <p:sp>
        <p:nvSpPr>
          <p:cNvPr id="19" name="矩形 18"/>
          <p:cNvSpPr/>
          <p:nvPr/>
        </p:nvSpPr>
        <p:spPr>
          <a:xfrm flipH="1">
            <a:off x="1191554" y="255389"/>
            <a:ext cx="68044" cy="442217"/>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p>
        </p:txBody>
      </p:sp>
      <p:sp>
        <p:nvSpPr>
          <p:cNvPr id="20" name="文本框 24"/>
          <p:cNvSpPr txBox="1"/>
          <p:nvPr/>
        </p:nvSpPr>
        <p:spPr>
          <a:xfrm>
            <a:off x="1325250" y="228317"/>
            <a:ext cx="4854243" cy="494394"/>
          </a:xfrm>
          <a:prstGeom prst="rect">
            <a:avLst/>
          </a:prstGeom>
          <a:noFill/>
        </p:spPr>
        <p:txBody>
          <a:bodyPr wrap="square" lIns="86411" tIns="43205" rIns="86411" bIns="43205" rtlCol="0">
            <a:spAutoFit/>
          </a:bodyPr>
          <a:lstStyle/>
          <a:p>
            <a:r>
              <a:rPr lang="zh-CN" altLang="en-US" sz="2600" dirty="0" smtClean="0">
                <a:latin typeface="黑体" panose="02010609060101010101" pitchFamily="49" charset="-122"/>
                <a:ea typeface="黑体" panose="02010609060101010101" pitchFamily="49" charset="-122"/>
              </a:rPr>
              <a:t>服务京津冀协同发展</a:t>
            </a:r>
            <a:endParaRPr lang="zh-CN" altLang="en-US" sz="2600" dirty="0">
              <a:latin typeface="黑体" panose="02010609060101010101" pitchFamily="49" charset="-122"/>
              <a:ea typeface="黑体" panose="02010609060101010101" pitchFamily="49" charset="-122"/>
            </a:endParaRPr>
          </a:p>
        </p:txBody>
      </p:sp>
      <p:sp>
        <p:nvSpPr>
          <p:cNvPr id="21" name="TextBox 20"/>
          <p:cNvSpPr txBox="1"/>
          <p:nvPr/>
        </p:nvSpPr>
        <p:spPr>
          <a:xfrm>
            <a:off x="2280063" y="2517570"/>
            <a:ext cx="1864426" cy="353943"/>
          </a:xfrm>
          <a:prstGeom prst="rect">
            <a:avLst/>
          </a:prstGeom>
          <a:noFill/>
        </p:spPr>
        <p:txBody>
          <a:bodyPr wrap="square" rtlCol="0">
            <a:spAutoFit/>
          </a:bodyPr>
          <a:lstStyle/>
          <a:p>
            <a:r>
              <a:rPr lang="zh-CN" altLang="en-US" b="1" dirty="0" smtClean="0"/>
              <a:t>工作落实</a:t>
            </a:r>
            <a:endParaRPr lang="zh-CN" altLang="en-US" b="1" dirty="0"/>
          </a:p>
        </p:txBody>
      </p:sp>
      <p:sp>
        <p:nvSpPr>
          <p:cNvPr id="22" name="TextBox 21"/>
          <p:cNvSpPr txBox="1"/>
          <p:nvPr/>
        </p:nvSpPr>
        <p:spPr>
          <a:xfrm>
            <a:off x="1531917" y="2992581"/>
            <a:ext cx="3443844" cy="738664"/>
          </a:xfrm>
          <a:prstGeom prst="rect">
            <a:avLst/>
          </a:prstGeom>
          <a:noFill/>
        </p:spPr>
        <p:txBody>
          <a:bodyPr wrap="square" rtlCol="0">
            <a:spAutoFit/>
          </a:bodyPr>
          <a:lstStyle/>
          <a:p>
            <a:pPr>
              <a:spcAft>
                <a:spcPts val="1200"/>
              </a:spcAft>
              <a:buFont typeface="Wingdings" pitchFamily="2" charset="2"/>
              <a:buChar char="Ø"/>
            </a:pPr>
            <a:r>
              <a:rPr lang="zh-CN" altLang="en-US" sz="1600" dirty="0" smtClean="0"/>
              <a:t>研究专项债务融资工具</a:t>
            </a:r>
          </a:p>
          <a:p>
            <a:pPr>
              <a:spcAft>
                <a:spcPts val="1200"/>
              </a:spcAft>
              <a:buFont typeface="Wingdings" pitchFamily="2" charset="2"/>
              <a:buChar char="Ø"/>
            </a:pPr>
            <a:r>
              <a:rPr lang="zh-CN" altLang="en-US" sz="1600" dirty="0" smtClean="0"/>
              <a:t>支持京津冀地区企业融资</a:t>
            </a:r>
            <a:endParaRPr lang="en-US" altLang="zh-CN" sz="1600" dirty="0" smtClean="0"/>
          </a:p>
        </p:txBody>
      </p:sp>
      <p:sp>
        <p:nvSpPr>
          <p:cNvPr id="23" name="TextBox 22"/>
          <p:cNvSpPr txBox="1"/>
          <p:nvPr/>
        </p:nvSpPr>
        <p:spPr>
          <a:xfrm>
            <a:off x="2303814" y="3930731"/>
            <a:ext cx="1425039" cy="353943"/>
          </a:xfrm>
          <a:prstGeom prst="rect">
            <a:avLst/>
          </a:prstGeom>
          <a:noFill/>
        </p:spPr>
        <p:txBody>
          <a:bodyPr wrap="square" rtlCol="0">
            <a:spAutoFit/>
          </a:bodyPr>
          <a:lstStyle/>
          <a:p>
            <a:r>
              <a:rPr lang="zh-CN" altLang="en-US" b="1" dirty="0" smtClean="0"/>
              <a:t>合作交流</a:t>
            </a:r>
            <a:endParaRPr lang="zh-CN" altLang="en-US" b="1" dirty="0"/>
          </a:p>
        </p:txBody>
      </p:sp>
      <p:sp>
        <p:nvSpPr>
          <p:cNvPr id="24" name="TextBox 23"/>
          <p:cNvSpPr txBox="1"/>
          <p:nvPr/>
        </p:nvSpPr>
        <p:spPr>
          <a:xfrm>
            <a:off x="1508165" y="4450398"/>
            <a:ext cx="6543304" cy="1138773"/>
          </a:xfrm>
          <a:prstGeom prst="rect">
            <a:avLst/>
          </a:prstGeom>
          <a:noFill/>
        </p:spPr>
        <p:txBody>
          <a:bodyPr wrap="square" rtlCol="0">
            <a:spAutoFit/>
          </a:bodyPr>
          <a:lstStyle/>
          <a:p>
            <a:pPr>
              <a:spcAft>
                <a:spcPts val="1200"/>
              </a:spcAft>
              <a:buFont typeface="Wingdings" pitchFamily="2" charset="2"/>
              <a:buChar char="Ø"/>
            </a:pPr>
            <a:r>
              <a:rPr lang="zh-CN" altLang="en-US" sz="1600" dirty="0" smtClean="0"/>
              <a:t>签署</a:t>
            </a:r>
            <a:r>
              <a:rPr lang="en-US" altLang="zh-CN" sz="1600" dirty="0" smtClean="0"/>
              <a:t>《</a:t>
            </a:r>
            <a:r>
              <a:rPr lang="zh-CN" altLang="en-US" sz="1600" dirty="0" smtClean="0"/>
              <a:t>借助银行间市场助推京津冀协同发展战略合作协议</a:t>
            </a:r>
            <a:r>
              <a:rPr lang="en-US" altLang="zh-CN" sz="1600" dirty="0" smtClean="0"/>
              <a:t>》</a:t>
            </a:r>
          </a:p>
          <a:p>
            <a:pPr>
              <a:spcAft>
                <a:spcPts val="1200"/>
              </a:spcAft>
              <a:buFont typeface="Wingdings" pitchFamily="2" charset="2"/>
              <a:buChar char="Ø"/>
            </a:pPr>
            <a:r>
              <a:rPr lang="zh-CN" altLang="en-US" sz="1600" dirty="0" smtClean="0"/>
              <a:t>召开债务融资工具支持京津冀协同发展专题研讨会</a:t>
            </a:r>
            <a:endParaRPr lang="en-US" altLang="zh-CN" sz="1600" dirty="0" smtClean="0"/>
          </a:p>
          <a:p>
            <a:pPr>
              <a:spcAft>
                <a:spcPts val="1200"/>
              </a:spcAft>
              <a:buFont typeface="Wingdings" pitchFamily="2" charset="2"/>
              <a:buChar char="Ø"/>
            </a:pPr>
            <a:r>
              <a:rPr lang="zh-CN" altLang="en-US" sz="1600" dirty="0" smtClean="0"/>
              <a:t>多次宣介京津冀专项债务融资工具有关情况</a:t>
            </a:r>
            <a:endParaRPr lang="en-US" altLang="zh-CN" sz="1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360"/>
                                          </p:val>
                                        </p:tav>
                                        <p:tav tm="100000">
                                          <p:val>
                                            <p:fltVal val="0"/>
                                          </p:val>
                                        </p:tav>
                                      </p:tavLst>
                                    </p:anim>
                                    <p:animEffect transition="in" filter="fade">
                                      <p:cBhvr>
                                        <p:cTn id="10" dur="500"/>
                                        <p:tgtEl>
                                          <p:spTgt spid="1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1000"/>
                                        <p:tgtEl>
                                          <p:spTgt spid="14"/>
                                        </p:tgtEl>
                                      </p:cBhvr>
                                    </p:animEffect>
                                  </p:childTnLst>
                                </p:cTn>
                              </p:par>
                            </p:childTnLst>
                          </p:cTn>
                        </p:par>
                        <p:par>
                          <p:cTn id="22" fill="hold">
                            <p:stCondLst>
                              <p:cond delay="2500"/>
                            </p:stCondLst>
                            <p:childTnLst>
                              <p:par>
                                <p:cTn id="23" presetID="10" presetClass="entr" presetSubtype="0" fill="hold" grpId="1"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childTnLst>
                                </p:cTn>
                              </p:par>
                            </p:childTnLst>
                          </p:cTn>
                        </p:par>
                        <p:par>
                          <p:cTn id="29" fill="hold">
                            <p:stCondLst>
                              <p:cond delay="3500"/>
                            </p:stCondLst>
                            <p:childTnLst>
                              <p:par>
                                <p:cTn id="30" presetID="26"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80">
                                          <p:stCondLst>
                                            <p:cond delay="0"/>
                                          </p:stCondLst>
                                        </p:cTn>
                                        <p:tgtEl>
                                          <p:spTgt spid="4"/>
                                        </p:tgtEl>
                                      </p:cBhvr>
                                    </p:animEffect>
                                    <p:anim calcmode="lin" valueType="num">
                                      <p:cBhvr>
                                        <p:cTn id="3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8" dur="26">
                                          <p:stCondLst>
                                            <p:cond delay="650"/>
                                          </p:stCondLst>
                                        </p:cTn>
                                        <p:tgtEl>
                                          <p:spTgt spid="4"/>
                                        </p:tgtEl>
                                      </p:cBhvr>
                                      <p:to x="100000" y="60000"/>
                                    </p:animScale>
                                    <p:animScale>
                                      <p:cBhvr>
                                        <p:cTn id="39" dur="166" decel="50000">
                                          <p:stCondLst>
                                            <p:cond delay="676"/>
                                          </p:stCondLst>
                                        </p:cTn>
                                        <p:tgtEl>
                                          <p:spTgt spid="4"/>
                                        </p:tgtEl>
                                      </p:cBhvr>
                                      <p:to x="100000" y="100000"/>
                                    </p:animScale>
                                    <p:animScale>
                                      <p:cBhvr>
                                        <p:cTn id="40" dur="26">
                                          <p:stCondLst>
                                            <p:cond delay="1312"/>
                                          </p:stCondLst>
                                        </p:cTn>
                                        <p:tgtEl>
                                          <p:spTgt spid="4"/>
                                        </p:tgtEl>
                                      </p:cBhvr>
                                      <p:to x="100000" y="80000"/>
                                    </p:animScale>
                                    <p:animScale>
                                      <p:cBhvr>
                                        <p:cTn id="41" dur="166" decel="50000">
                                          <p:stCondLst>
                                            <p:cond delay="1338"/>
                                          </p:stCondLst>
                                        </p:cTn>
                                        <p:tgtEl>
                                          <p:spTgt spid="4"/>
                                        </p:tgtEl>
                                      </p:cBhvr>
                                      <p:to x="100000" y="100000"/>
                                    </p:animScale>
                                    <p:animScale>
                                      <p:cBhvr>
                                        <p:cTn id="42" dur="26">
                                          <p:stCondLst>
                                            <p:cond delay="1642"/>
                                          </p:stCondLst>
                                        </p:cTn>
                                        <p:tgtEl>
                                          <p:spTgt spid="4"/>
                                        </p:tgtEl>
                                      </p:cBhvr>
                                      <p:to x="100000" y="90000"/>
                                    </p:animScale>
                                    <p:animScale>
                                      <p:cBhvr>
                                        <p:cTn id="43" dur="166" decel="50000">
                                          <p:stCondLst>
                                            <p:cond delay="1668"/>
                                          </p:stCondLst>
                                        </p:cTn>
                                        <p:tgtEl>
                                          <p:spTgt spid="4"/>
                                        </p:tgtEl>
                                      </p:cBhvr>
                                      <p:to x="100000" y="100000"/>
                                    </p:animScale>
                                    <p:animScale>
                                      <p:cBhvr>
                                        <p:cTn id="44" dur="26">
                                          <p:stCondLst>
                                            <p:cond delay="1808"/>
                                          </p:stCondLst>
                                        </p:cTn>
                                        <p:tgtEl>
                                          <p:spTgt spid="4"/>
                                        </p:tgtEl>
                                      </p:cBhvr>
                                      <p:to x="100000" y="95000"/>
                                    </p:animScale>
                                    <p:animScale>
                                      <p:cBhvr>
                                        <p:cTn id="45" dur="166" decel="50000">
                                          <p:stCondLst>
                                            <p:cond delay="1834"/>
                                          </p:stCondLst>
                                        </p:cTn>
                                        <p:tgtEl>
                                          <p:spTgt spid="4"/>
                                        </p:tgtEl>
                                      </p:cBhvr>
                                      <p:to x="100000" y="100000"/>
                                    </p:animScale>
                                  </p:childTnLst>
                                </p:cTn>
                              </p:par>
                              <p:par>
                                <p:cTn id="46" presetID="22" presetClass="entr" presetSubtype="8"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left)">
                                      <p:cBhvr>
                                        <p:cTn id="48" dur="1000"/>
                                        <p:tgtEl>
                                          <p:spTgt spid="22"/>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1000"/>
                                        <p:tgtEl>
                                          <p:spTgt spid="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left)">
                                      <p:cBhvr>
                                        <p:cTn id="5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7" grpId="1" animBg="1"/>
      <p:bldP spid="12" grpId="0" animBg="1"/>
      <p:bldP spid="13" grpId="0"/>
      <p:bldP spid="14" grpId="0"/>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13716" y="1862565"/>
            <a:ext cx="11522075" cy="1776048"/>
          </a:xfrm>
          <a:custGeom>
            <a:avLst/>
            <a:gdLst>
              <a:gd name="connsiteX0" fmla="*/ 0 w 12192000"/>
              <a:gd name="connsiteY0" fmla="*/ 1879600 h 1879600"/>
              <a:gd name="connsiteX1" fmla="*/ 990600 w 12192000"/>
              <a:gd name="connsiteY1" fmla="*/ 1168400 h 1879600"/>
              <a:gd name="connsiteX2" fmla="*/ 2120900 w 12192000"/>
              <a:gd name="connsiteY2" fmla="*/ 1384300 h 1879600"/>
              <a:gd name="connsiteX3" fmla="*/ 3175000 w 12192000"/>
              <a:gd name="connsiteY3" fmla="*/ 1498600 h 1879600"/>
              <a:gd name="connsiteX4" fmla="*/ 4876800 w 12192000"/>
              <a:gd name="connsiteY4" fmla="*/ 774700 h 1879600"/>
              <a:gd name="connsiteX5" fmla="*/ 7620000 w 12192000"/>
              <a:gd name="connsiteY5" fmla="*/ 762000 h 1879600"/>
              <a:gd name="connsiteX6" fmla="*/ 9867900 w 12192000"/>
              <a:gd name="connsiteY6" fmla="*/ 1447800 h 1879600"/>
              <a:gd name="connsiteX7" fmla="*/ 11366500 w 12192000"/>
              <a:gd name="connsiteY7" fmla="*/ 1143000 h 1879600"/>
              <a:gd name="connsiteX8" fmla="*/ 12192000 w 12192000"/>
              <a:gd name="connsiteY8" fmla="*/ 0 h 187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879600">
                <a:moveTo>
                  <a:pt x="0" y="1879600"/>
                </a:moveTo>
                <a:cubicBezTo>
                  <a:pt x="318558" y="1565275"/>
                  <a:pt x="637117" y="1250950"/>
                  <a:pt x="990600" y="1168400"/>
                </a:cubicBezTo>
                <a:cubicBezTo>
                  <a:pt x="1344083" y="1085850"/>
                  <a:pt x="1756833" y="1329267"/>
                  <a:pt x="2120900" y="1384300"/>
                </a:cubicBezTo>
                <a:cubicBezTo>
                  <a:pt x="2484967" y="1439333"/>
                  <a:pt x="2715683" y="1600200"/>
                  <a:pt x="3175000" y="1498600"/>
                </a:cubicBezTo>
                <a:cubicBezTo>
                  <a:pt x="3634317" y="1397000"/>
                  <a:pt x="4135967" y="897467"/>
                  <a:pt x="4876800" y="774700"/>
                </a:cubicBezTo>
                <a:cubicBezTo>
                  <a:pt x="5617633" y="651933"/>
                  <a:pt x="6788150" y="649817"/>
                  <a:pt x="7620000" y="762000"/>
                </a:cubicBezTo>
                <a:cubicBezTo>
                  <a:pt x="8451850" y="874183"/>
                  <a:pt x="9243483" y="1384300"/>
                  <a:pt x="9867900" y="1447800"/>
                </a:cubicBezTo>
                <a:cubicBezTo>
                  <a:pt x="10492317" y="1511300"/>
                  <a:pt x="10979150" y="1384300"/>
                  <a:pt x="11366500" y="1143000"/>
                </a:cubicBezTo>
                <a:cubicBezTo>
                  <a:pt x="11753850" y="901700"/>
                  <a:pt x="11972925" y="450850"/>
                  <a:pt x="12192000" y="0"/>
                </a:cubicBezTo>
              </a:path>
            </a:pathLst>
          </a:custGeom>
          <a:noFill/>
          <a:ln w="1905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p>
        </p:txBody>
      </p:sp>
      <p:sp>
        <p:nvSpPr>
          <p:cNvPr id="9" name="文本框 8"/>
          <p:cNvSpPr txBox="1"/>
          <p:nvPr/>
        </p:nvSpPr>
        <p:spPr>
          <a:xfrm>
            <a:off x="1304384" y="4523507"/>
            <a:ext cx="2115710" cy="1856969"/>
          </a:xfrm>
          <a:prstGeom prst="rect">
            <a:avLst/>
          </a:prstGeom>
          <a:noFill/>
        </p:spPr>
        <p:txBody>
          <a:bodyPr wrap="square" lIns="86411" tIns="43205" rIns="86411" bIns="43205" rtlCol="0">
            <a:spAutoFit/>
          </a:bodyPr>
          <a:lstStyle>
            <a:defPPr>
              <a:defRPr lang="zh-CN"/>
            </a:defPPr>
            <a:lvl1pPr algn="ctr">
              <a:lnSpc>
                <a:spcPts val="2300"/>
              </a:lnSpc>
              <a:defRPr sz="1200"/>
            </a:lvl1pPr>
          </a:lstStyle>
          <a:p>
            <a:pPr algn="l">
              <a:buFont typeface="Wingdings" pitchFamily="2" charset="2"/>
              <a:buChar char="Ø"/>
            </a:pPr>
            <a:r>
              <a:rPr lang="zh-CN" altLang="en-US" dirty="0" smtClean="0"/>
              <a:t>持续强化注册发行信息披露要求，筑牢风险防范机制</a:t>
            </a:r>
            <a:endParaRPr lang="en-US" altLang="zh-CN" dirty="0" smtClean="0"/>
          </a:p>
          <a:p>
            <a:pPr algn="dist">
              <a:buFont typeface="Wingdings" pitchFamily="2" charset="2"/>
              <a:buChar char="Ø"/>
            </a:pPr>
            <a:r>
              <a:rPr lang="zh-CN" altLang="en-US" dirty="0" smtClean="0"/>
              <a:t>深化中介机构自律管理，强化风险防范能力建设</a:t>
            </a:r>
          </a:p>
          <a:p>
            <a:pPr algn="l">
              <a:buFont typeface="Wingdings" pitchFamily="2" charset="2"/>
              <a:buChar char="Ø"/>
            </a:pPr>
            <a:r>
              <a:rPr lang="zh-CN" altLang="en-US" dirty="0" smtClean="0"/>
              <a:t>强化中介机构综合评价，提升市场自律管理水平</a:t>
            </a:r>
            <a:endParaRPr lang="zh-CN" altLang="en-US" dirty="0"/>
          </a:p>
        </p:txBody>
      </p:sp>
      <p:sp>
        <p:nvSpPr>
          <p:cNvPr id="10" name="文本框 9"/>
          <p:cNvSpPr txBox="1"/>
          <p:nvPr/>
        </p:nvSpPr>
        <p:spPr>
          <a:xfrm>
            <a:off x="1256954" y="4105340"/>
            <a:ext cx="2106041" cy="348985"/>
          </a:xfrm>
          <a:prstGeom prst="rect">
            <a:avLst/>
          </a:prstGeom>
          <a:noFill/>
        </p:spPr>
        <p:txBody>
          <a:bodyPr wrap="square" lIns="86411" tIns="43205" rIns="86411" bIns="43205" rtlCol="0">
            <a:spAutoFit/>
          </a:bodyPr>
          <a:lstStyle>
            <a:defPPr>
              <a:defRPr lang="zh-CN"/>
            </a:defPPr>
          </a:lstStyle>
          <a:p>
            <a:pPr algn="ctr"/>
            <a:r>
              <a:rPr lang="zh-CN" altLang="en-US" b="1" dirty="0" smtClean="0"/>
              <a:t>防范化解重大风险</a:t>
            </a:r>
            <a:endParaRPr lang="zh-CN" altLang="en-US" b="1" dirty="0"/>
          </a:p>
        </p:txBody>
      </p:sp>
      <p:cxnSp>
        <p:nvCxnSpPr>
          <p:cNvPr id="12" name="直接连接符 11"/>
          <p:cNvCxnSpPr/>
          <p:nvPr/>
        </p:nvCxnSpPr>
        <p:spPr>
          <a:xfrm>
            <a:off x="4113222" y="4556970"/>
            <a:ext cx="0" cy="1122550"/>
          </a:xfrm>
          <a:prstGeom prst="line">
            <a:avLst/>
          </a:prstGeom>
          <a:ln w="28575">
            <a:solidFill>
              <a:schemeClr val="tx1">
                <a:lumMod val="50000"/>
                <a:lumOff val="50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4761011" y="4474600"/>
            <a:ext cx="2352308" cy="1856969"/>
          </a:xfrm>
          <a:prstGeom prst="rect">
            <a:avLst/>
          </a:prstGeom>
          <a:noFill/>
        </p:spPr>
        <p:txBody>
          <a:bodyPr wrap="square" lIns="86411" tIns="43205" rIns="86411" bIns="43205" rtlCol="0">
            <a:spAutoFit/>
          </a:bodyPr>
          <a:lstStyle>
            <a:defPPr>
              <a:defRPr lang="zh-CN"/>
            </a:defPPr>
            <a:lvl1pPr algn="ctr">
              <a:lnSpc>
                <a:spcPts val="2300"/>
              </a:lnSpc>
              <a:defRPr sz="1200"/>
            </a:lvl1pPr>
          </a:lstStyle>
          <a:p>
            <a:pPr algn="dist"/>
            <a:r>
              <a:rPr lang="zh-CN" altLang="en-US" dirty="0" smtClean="0"/>
              <a:t>积极推动扶贫票据发展：截至</a:t>
            </a:r>
            <a:r>
              <a:rPr lang="en-US" dirty="0" smtClean="0"/>
              <a:t>2018</a:t>
            </a:r>
            <a:r>
              <a:rPr lang="zh-CN" altLang="en-US" dirty="0" smtClean="0"/>
              <a:t>年一季度末，共有</a:t>
            </a:r>
            <a:r>
              <a:rPr lang="en-US" dirty="0" smtClean="0"/>
              <a:t>9</a:t>
            </a:r>
            <a:r>
              <a:rPr lang="zh-CN" altLang="en-US" dirty="0" smtClean="0"/>
              <a:t>个省（直辖市、自治区）</a:t>
            </a:r>
            <a:r>
              <a:rPr lang="en-US" dirty="0" smtClean="0"/>
              <a:t>13</a:t>
            </a:r>
            <a:r>
              <a:rPr lang="zh-CN" altLang="en-US" dirty="0" smtClean="0"/>
              <a:t>家企业发行</a:t>
            </a:r>
            <a:r>
              <a:rPr lang="en-US" dirty="0" smtClean="0"/>
              <a:t>16</a:t>
            </a:r>
            <a:r>
              <a:rPr lang="zh-CN" altLang="en-US" dirty="0" smtClean="0"/>
              <a:t>期扶贫票据，金额总计</a:t>
            </a:r>
            <a:r>
              <a:rPr lang="en-US" dirty="0" smtClean="0"/>
              <a:t>169</a:t>
            </a:r>
            <a:r>
              <a:rPr lang="zh-CN" altLang="en-US" dirty="0" smtClean="0"/>
              <a:t>亿元，可带动</a:t>
            </a:r>
            <a:r>
              <a:rPr lang="en-US" dirty="0" smtClean="0"/>
              <a:t>90</a:t>
            </a:r>
            <a:r>
              <a:rPr lang="zh-CN" altLang="en-US" dirty="0" smtClean="0"/>
              <a:t>多个贫困县的扶贫工作，惠及</a:t>
            </a:r>
            <a:r>
              <a:rPr lang="en-US" dirty="0" smtClean="0"/>
              <a:t>700</a:t>
            </a:r>
            <a:r>
              <a:rPr lang="zh-CN" altLang="en-US" dirty="0" smtClean="0"/>
              <a:t>余万贫困人口</a:t>
            </a:r>
            <a:endParaRPr lang="en-US" altLang="zh-CN" dirty="0"/>
          </a:p>
        </p:txBody>
      </p:sp>
      <p:sp>
        <p:nvSpPr>
          <p:cNvPr id="30" name="文本框 29"/>
          <p:cNvSpPr txBox="1"/>
          <p:nvPr/>
        </p:nvSpPr>
        <p:spPr>
          <a:xfrm>
            <a:off x="5069775" y="4107544"/>
            <a:ext cx="1728695" cy="348985"/>
          </a:xfrm>
          <a:prstGeom prst="rect">
            <a:avLst/>
          </a:prstGeom>
          <a:noFill/>
        </p:spPr>
        <p:txBody>
          <a:bodyPr wrap="square" lIns="86411" tIns="43205" rIns="86411" bIns="43205" rtlCol="0">
            <a:spAutoFit/>
          </a:bodyPr>
          <a:lstStyle>
            <a:defPPr>
              <a:defRPr lang="zh-CN"/>
            </a:defPPr>
          </a:lstStyle>
          <a:p>
            <a:pPr algn="ctr"/>
            <a:r>
              <a:rPr lang="zh-CN" altLang="en-US" b="1" dirty="0" smtClean="0"/>
              <a:t>精准脱贫</a:t>
            </a:r>
            <a:endParaRPr lang="zh-CN" altLang="en-US" b="1" dirty="0"/>
          </a:p>
        </p:txBody>
      </p:sp>
      <p:sp>
        <p:nvSpPr>
          <p:cNvPr id="32" name="文本框 31"/>
          <p:cNvSpPr txBox="1"/>
          <p:nvPr/>
        </p:nvSpPr>
        <p:spPr>
          <a:xfrm>
            <a:off x="8407636" y="4526529"/>
            <a:ext cx="1939004" cy="1562017"/>
          </a:xfrm>
          <a:prstGeom prst="rect">
            <a:avLst/>
          </a:prstGeom>
          <a:noFill/>
        </p:spPr>
        <p:txBody>
          <a:bodyPr wrap="square" lIns="86411" tIns="43205" rIns="86411" bIns="43205" rtlCol="0">
            <a:spAutoFit/>
          </a:bodyPr>
          <a:lstStyle>
            <a:defPPr>
              <a:defRPr lang="zh-CN"/>
            </a:defPPr>
            <a:lvl1pPr algn="ctr">
              <a:lnSpc>
                <a:spcPts val="2300"/>
              </a:lnSpc>
              <a:defRPr sz="1200"/>
            </a:lvl1pPr>
          </a:lstStyle>
          <a:p>
            <a:pPr algn="dist"/>
            <a:r>
              <a:rPr lang="zh-CN" altLang="en-US" dirty="0" smtClean="0"/>
              <a:t>加强绿色产品推广。截至</a:t>
            </a:r>
            <a:r>
              <a:rPr lang="en-US" dirty="0" smtClean="0"/>
              <a:t>2018</a:t>
            </a:r>
            <a:r>
              <a:rPr lang="zh-CN" altLang="en-US" dirty="0" smtClean="0"/>
              <a:t>年一季度末，累计支持</a:t>
            </a:r>
            <a:r>
              <a:rPr lang="en-US" dirty="0" smtClean="0"/>
              <a:t>33</a:t>
            </a:r>
            <a:r>
              <a:rPr lang="zh-CN" altLang="en-US" dirty="0" smtClean="0"/>
              <a:t>家发行主体注册</a:t>
            </a:r>
            <a:r>
              <a:rPr lang="en-US" dirty="0" smtClean="0"/>
              <a:t>36</a:t>
            </a:r>
            <a:r>
              <a:rPr lang="zh-CN" altLang="en-US" dirty="0" smtClean="0"/>
              <a:t>单绿色债务融资工具，注册</a:t>
            </a:r>
            <a:r>
              <a:rPr lang="en-US" dirty="0" smtClean="0"/>
              <a:t>723.81</a:t>
            </a:r>
            <a:r>
              <a:rPr lang="zh-CN" altLang="en-US" dirty="0" smtClean="0"/>
              <a:t>亿，发行</a:t>
            </a:r>
            <a:r>
              <a:rPr lang="en-US" dirty="0" smtClean="0"/>
              <a:t>304.84</a:t>
            </a:r>
            <a:r>
              <a:rPr lang="zh-CN" altLang="en-US" dirty="0" smtClean="0"/>
              <a:t>亿</a:t>
            </a:r>
            <a:endParaRPr lang="zh-CN" altLang="en-US" dirty="0"/>
          </a:p>
        </p:txBody>
      </p:sp>
      <p:sp>
        <p:nvSpPr>
          <p:cNvPr id="33" name="文本框 32"/>
          <p:cNvSpPr txBox="1"/>
          <p:nvPr/>
        </p:nvSpPr>
        <p:spPr>
          <a:xfrm>
            <a:off x="8337441" y="4119420"/>
            <a:ext cx="1938412" cy="348985"/>
          </a:xfrm>
          <a:prstGeom prst="rect">
            <a:avLst/>
          </a:prstGeom>
          <a:noFill/>
        </p:spPr>
        <p:txBody>
          <a:bodyPr wrap="square" lIns="86411" tIns="43205" rIns="86411" bIns="43205" rtlCol="0">
            <a:spAutoFit/>
          </a:bodyPr>
          <a:lstStyle>
            <a:defPPr>
              <a:defRPr lang="zh-CN"/>
            </a:defPPr>
          </a:lstStyle>
          <a:p>
            <a:pPr algn="ctr"/>
            <a:r>
              <a:rPr lang="zh-CN" altLang="en-US" b="1" dirty="0" smtClean="0"/>
              <a:t>污染防治</a:t>
            </a:r>
            <a:endParaRPr lang="zh-CN" altLang="en-US" b="1" dirty="0"/>
          </a:p>
        </p:txBody>
      </p:sp>
      <p:cxnSp>
        <p:nvCxnSpPr>
          <p:cNvPr id="48" name="直接连接符 47"/>
          <p:cNvCxnSpPr/>
          <p:nvPr/>
        </p:nvCxnSpPr>
        <p:spPr>
          <a:xfrm flipH="1">
            <a:off x="7530499" y="4556970"/>
            <a:ext cx="0" cy="1122550"/>
          </a:xfrm>
          <a:prstGeom prst="line">
            <a:avLst/>
          </a:prstGeom>
          <a:ln w="28575">
            <a:solidFill>
              <a:schemeClr val="tx1">
                <a:lumMod val="50000"/>
                <a:lumOff val="50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flipH="1">
            <a:off x="1191554" y="255389"/>
            <a:ext cx="68044" cy="442217"/>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p>
        </p:txBody>
      </p:sp>
      <p:sp>
        <p:nvSpPr>
          <p:cNvPr id="34" name="文本框 33"/>
          <p:cNvSpPr txBox="1"/>
          <p:nvPr/>
        </p:nvSpPr>
        <p:spPr>
          <a:xfrm>
            <a:off x="615332" y="240317"/>
            <a:ext cx="644266" cy="494394"/>
          </a:xfrm>
          <a:prstGeom prst="rect">
            <a:avLst/>
          </a:prstGeom>
          <a:noFill/>
        </p:spPr>
        <p:txBody>
          <a:bodyPr wrap="square" lIns="86411" tIns="43205" rIns="86411" bIns="43205" rtlCol="0">
            <a:spAutoFit/>
          </a:bodyPr>
          <a:lstStyle/>
          <a:p>
            <a:r>
              <a:rPr lang="en-US" altLang="zh-CN" sz="2600" dirty="0" smtClean="0">
                <a:latin typeface="+mj-lt"/>
                <a:ea typeface="+mj-ea"/>
              </a:rPr>
              <a:t>03</a:t>
            </a:r>
            <a:endParaRPr lang="en-US" altLang="zh-CN" sz="2600" dirty="0">
              <a:latin typeface="+mj-lt"/>
              <a:ea typeface="+mj-ea"/>
            </a:endParaRPr>
          </a:p>
        </p:txBody>
      </p:sp>
      <p:sp>
        <p:nvSpPr>
          <p:cNvPr id="35" name="文本框 34"/>
          <p:cNvSpPr txBox="1"/>
          <p:nvPr/>
        </p:nvSpPr>
        <p:spPr>
          <a:xfrm>
            <a:off x="1325250" y="228317"/>
            <a:ext cx="4854243" cy="494394"/>
          </a:xfrm>
          <a:prstGeom prst="rect">
            <a:avLst/>
          </a:prstGeom>
          <a:noFill/>
        </p:spPr>
        <p:txBody>
          <a:bodyPr wrap="square" lIns="86411" tIns="43205" rIns="86411" bIns="43205" rtlCol="0">
            <a:spAutoFit/>
          </a:bodyPr>
          <a:lstStyle/>
          <a:p>
            <a:r>
              <a:rPr lang="zh-CN" altLang="en-US" sz="2600" dirty="0" smtClean="0">
                <a:latin typeface="黑体" panose="02010609060101010101" pitchFamily="49" charset="-122"/>
                <a:ea typeface="黑体" panose="02010609060101010101" pitchFamily="49" charset="-122"/>
              </a:rPr>
              <a:t>服务 “三大攻坚战”</a:t>
            </a:r>
            <a:endParaRPr lang="zh-CN" altLang="en-US" sz="2600" dirty="0">
              <a:latin typeface="黑体" panose="02010609060101010101" pitchFamily="49" charset="-122"/>
              <a:ea typeface="黑体" panose="02010609060101010101" pitchFamily="49" charset="-122"/>
            </a:endParaRPr>
          </a:p>
        </p:txBody>
      </p:sp>
      <p:grpSp>
        <p:nvGrpSpPr>
          <p:cNvPr id="8" name="组合 42"/>
          <p:cNvGrpSpPr/>
          <p:nvPr/>
        </p:nvGrpSpPr>
        <p:grpSpPr>
          <a:xfrm rot="17100000">
            <a:off x="166320" y="246954"/>
            <a:ext cx="455324" cy="443854"/>
            <a:chOff x="1032060" y="5022216"/>
            <a:chExt cx="753746" cy="734645"/>
          </a:xfrm>
        </p:grpSpPr>
        <p:sp>
          <p:nvSpPr>
            <p:cNvPr id="44" name="等腰三角形 43"/>
            <p:cNvSpPr/>
            <p:nvPr/>
          </p:nvSpPr>
          <p:spPr>
            <a:xfrm rot="20627212" flipH="1" flipV="1">
              <a:off x="1032060" y="5107080"/>
              <a:ext cx="753746" cy="64978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等腰三角形 44"/>
            <p:cNvSpPr/>
            <p:nvPr/>
          </p:nvSpPr>
          <p:spPr>
            <a:xfrm rot="6289781" flipH="1" flipV="1">
              <a:off x="1003006" y="5062727"/>
              <a:ext cx="587410" cy="506388"/>
            </a:xfrm>
            <a:prstGeom prst="triangle">
              <a:avLst/>
            </a:prstGeom>
            <a:solidFill>
              <a:srgbClr val="C7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74" name="Picture 2" descr="C:\Users\user1\Desktop\1526453583(1).png"/>
          <p:cNvPicPr>
            <a:picLocks noChangeAspect="1" noChangeArrowheads="1"/>
          </p:cNvPicPr>
          <p:nvPr/>
        </p:nvPicPr>
        <p:blipFill>
          <a:blip r:embed="rId3"/>
          <a:srcRect/>
          <a:stretch>
            <a:fillRect/>
          </a:stretch>
        </p:blipFill>
        <p:spPr bwMode="auto">
          <a:xfrm>
            <a:off x="1403574" y="2022846"/>
            <a:ext cx="1890001" cy="1889712"/>
          </a:xfrm>
          <a:prstGeom prst="rect">
            <a:avLst/>
          </a:prstGeom>
          <a:noFill/>
        </p:spPr>
      </p:pic>
      <p:grpSp>
        <p:nvGrpSpPr>
          <p:cNvPr id="21" name="组合 20"/>
          <p:cNvGrpSpPr/>
          <p:nvPr/>
        </p:nvGrpSpPr>
        <p:grpSpPr>
          <a:xfrm>
            <a:off x="4889302" y="1580253"/>
            <a:ext cx="2058055" cy="1973653"/>
            <a:chOff x="4917057" y="1449238"/>
            <a:chExt cx="2363637" cy="2311878"/>
          </a:xfrm>
        </p:grpSpPr>
        <p:sp>
          <p:nvSpPr>
            <p:cNvPr id="36" name="椭圆 35"/>
            <p:cNvSpPr/>
            <p:nvPr/>
          </p:nvSpPr>
          <p:spPr>
            <a:xfrm>
              <a:off x="4917057" y="1449238"/>
              <a:ext cx="2363637" cy="231187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7" name="Picture 5" descr="C:\Users\user1\Desktop\图片4.png"/>
            <p:cNvPicPr>
              <a:picLocks noChangeAspect="1" noChangeArrowheads="1"/>
            </p:cNvPicPr>
            <p:nvPr/>
          </p:nvPicPr>
          <p:blipFill>
            <a:blip r:embed="rId4"/>
            <a:srcRect/>
            <a:stretch>
              <a:fillRect/>
            </a:stretch>
          </p:blipFill>
          <p:spPr bwMode="auto">
            <a:xfrm>
              <a:off x="4995931" y="1518004"/>
              <a:ext cx="2198499" cy="2194039"/>
            </a:xfrm>
            <a:prstGeom prst="rect">
              <a:avLst/>
            </a:prstGeom>
            <a:noFill/>
          </p:spPr>
        </p:pic>
      </p:grpSp>
      <p:pic>
        <p:nvPicPr>
          <p:cNvPr id="22" name="图片 2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214259" y="1978159"/>
            <a:ext cx="2076088" cy="2075770"/>
          </a:xfrm>
          <a:prstGeom prst="rect">
            <a:avLst/>
          </a:prstGeom>
        </p:spPr>
      </p:pic>
    </p:spTree>
    <p:extLst>
      <p:ext uri="{BB962C8B-B14F-4D97-AF65-F5344CB8AC3E}">
        <p14:creationId xmlns:p14="http://schemas.microsoft.com/office/powerpoint/2010/main" xmlns="" val="1034938962"/>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1000"/>
                                        <p:tgtEl>
                                          <p:spTgt spid="11"/>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1"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wheel(4)">
                                      <p:cBhvr>
                                        <p:cTn id="21" dur="500"/>
                                        <p:tgtEl>
                                          <p:spTgt spid="307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par>
                                <p:cTn id="33" presetID="21" presetClass="entr" presetSubtype="4"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heel(4)">
                                      <p:cBhvr>
                                        <p:cTn id="35" dur="500"/>
                                        <p:tgtEl>
                                          <p:spTgt spid="2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childTnLst>
                          </p:cTn>
                        </p:par>
                        <p:par>
                          <p:cTn id="39" fill="hold">
                            <p:stCondLst>
                              <p:cond delay="3000"/>
                            </p:stCondLst>
                            <p:childTnLst>
                              <p:par>
                                <p:cTn id="40" presetID="22" presetClass="entr" presetSubtype="1"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up)">
                                      <p:cBhvr>
                                        <p:cTn id="42" dur="500"/>
                                        <p:tgtEl>
                                          <p:spTgt spid="48"/>
                                        </p:tgtEl>
                                      </p:cBhvr>
                                    </p:animEffect>
                                  </p:childTnLst>
                                </p:cTn>
                              </p:par>
                            </p:childTnLst>
                          </p:cTn>
                        </p:par>
                        <p:par>
                          <p:cTn id="43" fill="hold">
                            <p:stCondLst>
                              <p:cond delay="3500"/>
                            </p:stCondLst>
                            <p:childTnLst>
                              <p:par>
                                <p:cTn id="44" presetID="22" presetClass="entr" presetSubtype="8"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left)">
                                      <p:cBhvr>
                                        <p:cTn id="46" dur="500"/>
                                        <p:tgtEl>
                                          <p:spTgt spid="33"/>
                                        </p:tgtEl>
                                      </p:cBhvr>
                                    </p:animEffect>
                                  </p:childTnLst>
                                </p:cTn>
                              </p:par>
                              <p:par>
                                <p:cTn id="47" presetID="21" presetClass="entr" presetSubtype="4"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heel(4)">
                                      <p:cBhvr>
                                        <p:cTn id="49" dur="500"/>
                                        <p:tgtEl>
                                          <p:spTgt spid="2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left)">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P spid="10" grpId="0"/>
      <p:bldP spid="29" grpId="0"/>
      <p:bldP spid="30"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4856342" y="775077"/>
            <a:ext cx="1809394" cy="2877259"/>
          </a:xfrm>
          <a:prstGeom prst="rect">
            <a:avLst/>
          </a:prstGeom>
          <a:noFill/>
          <a:ln w="19050" cap="flat" cmpd="sng" algn="ctr">
            <a:solidFill>
              <a:srgbClr val="C75050"/>
            </a:solidFill>
            <a:prstDash val="solid"/>
            <a:miter lim="800000"/>
          </a:ln>
          <a:effectLst/>
        </p:spPr>
        <p:txBody>
          <a:bodyPr lIns="86411" tIns="43205" rIns="86411" bIns="43205" rtlCol="0" anchor="ctr"/>
          <a:lstStyle/>
          <a:p>
            <a:pPr algn="ctr">
              <a:defRPr/>
            </a:pPr>
            <a:endParaRPr lang="zh-CN" altLang="en-US" kern="0">
              <a:solidFill>
                <a:prstClr val="white"/>
              </a:solidFill>
            </a:endParaRPr>
          </a:p>
        </p:txBody>
      </p:sp>
      <p:sp>
        <p:nvSpPr>
          <p:cNvPr id="22" name="文本框 21"/>
          <p:cNvSpPr txBox="1"/>
          <p:nvPr/>
        </p:nvSpPr>
        <p:spPr>
          <a:xfrm>
            <a:off x="5019836" y="3135242"/>
            <a:ext cx="1482406" cy="457608"/>
          </a:xfrm>
          <a:prstGeom prst="rect">
            <a:avLst/>
          </a:prstGeom>
          <a:noFill/>
        </p:spPr>
        <p:txBody>
          <a:bodyPr vert="horz" wrap="none" lIns="86411" tIns="43205" rIns="86411" bIns="43205" rtlCol="0">
            <a:noAutofit/>
          </a:bodyPr>
          <a:lstStyle/>
          <a:p>
            <a:pPr algn="ctr"/>
            <a:r>
              <a:rPr lang="zh-CN" altLang="en-US" sz="2300" b="1" spc="378" dirty="0" smtClean="0">
                <a:solidFill>
                  <a:schemeClr val="tx1">
                    <a:lumMod val="75000"/>
                    <a:lumOff val="25000"/>
                  </a:schemeClr>
                </a:solidFill>
                <a:latin typeface="黑体" panose="02010609060101010101" pitchFamily="49" charset="-122"/>
                <a:ea typeface="黑体" panose="02010609060101010101" pitchFamily="49" charset="-122"/>
              </a:rPr>
              <a:t>三</a:t>
            </a:r>
            <a:endParaRPr lang="zh-CN" altLang="en-US" sz="2300" b="1" spc="378" dirty="0">
              <a:solidFill>
                <a:schemeClr val="tx1">
                  <a:lumMod val="75000"/>
                  <a:lumOff val="25000"/>
                </a:schemeClr>
              </a:solidFill>
              <a:latin typeface="黑体" panose="02010609060101010101" pitchFamily="49" charset="-122"/>
              <a:ea typeface="黑体" panose="02010609060101010101" pitchFamily="49" charset="-122"/>
            </a:endParaRPr>
          </a:p>
        </p:txBody>
      </p:sp>
      <p:sp>
        <p:nvSpPr>
          <p:cNvPr id="23" name="文本框 22"/>
          <p:cNvSpPr txBox="1"/>
          <p:nvPr/>
        </p:nvSpPr>
        <p:spPr>
          <a:xfrm>
            <a:off x="3794790" y="2508517"/>
            <a:ext cx="3932496" cy="549671"/>
          </a:xfrm>
          <a:prstGeom prst="rect">
            <a:avLst/>
          </a:prstGeom>
          <a:solidFill>
            <a:srgbClr val="C75050"/>
          </a:solidFill>
        </p:spPr>
        <p:txBody>
          <a:bodyPr wrap="square" lIns="86411" tIns="43205" rIns="86411" bIns="43205" rtlCol="0">
            <a:noAutofit/>
          </a:bodyPr>
          <a:lstStyle/>
          <a:p>
            <a:pPr algn="ctr">
              <a:lnSpc>
                <a:spcPct val="130000"/>
              </a:lnSpc>
            </a:pPr>
            <a:endParaRPr lang="zh-CN" altLang="en-US" sz="1500" kern="0" spc="1890" dirty="0">
              <a:solidFill>
                <a:srgbClr val="282728"/>
              </a:solidFill>
              <a:latin typeface="Mistral" panose="03090702030407020403" pitchFamily="66" charset="0"/>
              <a:ea typeface="幼圆" panose="02010509060101010101" pitchFamily="49" charset="-122"/>
            </a:endParaRPr>
          </a:p>
        </p:txBody>
      </p:sp>
      <p:sp>
        <p:nvSpPr>
          <p:cNvPr id="24" name="矩形 23"/>
          <p:cNvSpPr/>
          <p:nvPr/>
        </p:nvSpPr>
        <p:spPr>
          <a:xfrm>
            <a:off x="4856341" y="6260960"/>
            <a:ext cx="1809394" cy="219215"/>
          </a:xfrm>
          <a:prstGeom prst="rect">
            <a:avLst/>
          </a:prstGeom>
          <a:solidFill>
            <a:srgbClr val="C75050"/>
          </a:solidFill>
          <a:ln w="12700" cap="flat" cmpd="sng" algn="ctr">
            <a:noFill/>
            <a:prstDash val="solid"/>
            <a:miter lim="800000"/>
          </a:ln>
          <a:effectLst/>
        </p:spPr>
        <p:txBody>
          <a:bodyPr lIns="86411" tIns="43205" rIns="86411" bIns="43205" rtlCol="0" anchor="ctr"/>
          <a:lstStyle/>
          <a:p>
            <a:pPr algn="ctr">
              <a:defRPr/>
            </a:pPr>
            <a:endParaRPr lang="zh-CN" altLang="en-US" kern="0">
              <a:solidFill>
                <a:prstClr val="white"/>
              </a:solidFill>
            </a:endParaRPr>
          </a:p>
        </p:txBody>
      </p:sp>
      <p:sp>
        <p:nvSpPr>
          <p:cNvPr id="26" name="TextBox 4"/>
          <p:cNvSpPr txBox="1">
            <a:spLocks noChangeArrowheads="1"/>
          </p:cNvSpPr>
          <p:nvPr/>
        </p:nvSpPr>
        <p:spPr bwMode="auto">
          <a:xfrm>
            <a:off x="4496232" y="2434681"/>
            <a:ext cx="2552352" cy="618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411" tIns="43205" rIns="86411" bIns="43205">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2300" b="1" dirty="0" smtClean="0">
                <a:solidFill>
                  <a:schemeClr val="bg1"/>
                </a:solidFill>
                <a:latin typeface="黑体" panose="02010609060101010101" pitchFamily="49" charset="-122"/>
                <a:ea typeface="黑体" panose="02010609060101010101" pitchFamily="49" charset="-122"/>
              </a:rPr>
              <a:t>产品与体系</a:t>
            </a:r>
            <a:endParaRPr lang="en-US" altLang="zh-CN" sz="2300" b="1" dirty="0" smtClean="0">
              <a:solidFill>
                <a:schemeClr val="bg1"/>
              </a:solidFill>
              <a:latin typeface="黑体" panose="02010609060101010101" pitchFamily="49" charset="-122"/>
              <a:ea typeface="黑体" panose="02010609060101010101" pitchFamily="49" charset="-122"/>
            </a:endParaRPr>
          </a:p>
        </p:txBody>
      </p:sp>
      <p:sp>
        <p:nvSpPr>
          <p:cNvPr id="27" name="文本框 26"/>
          <p:cNvSpPr txBox="1"/>
          <p:nvPr/>
        </p:nvSpPr>
        <p:spPr>
          <a:xfrm>
            <a:off x="5019837" y="951496"/>
            <a:ext cx="1482405" cy="1483183"/>
          </a:xfrm>
          <a:prstGeom prst="rect">
            <a:avLst/>
          </a:prstGeom>
          <a:noFill/>
        </p:spPr>
        <p:txBody>
          <a:bodyPr wrap="square" lIns="86411" tIns="43205" rIns="86411" bIns="43205" rtlCol="0">
            <a:spAutoFit/>
          </a:bodyPr>
          <a:lstStyle/>
          <a:p>
            <a:pPr algn="ctr"/>
            <a:r>
              <a:rPr lang="en-US" altLang="zh-CN" sz="4500" b="1" dirty="0" smtClean="0">
                <a:solidFill>
                  <a:schemeClr val="tx1">
                    <a:lumMod val="75000"/>
                    <a:lumOff val="25000"/>
                  </a:schemeClr>
                </a:solidFill>
                <a:latin typeface="+mj-lt"/>
                <a:ea typeface="微软雅黑" panose="020B0503020204020204" pitchFamily="34" charset="-122"/>
              </a:rPr>
              <a:t>PART   THREE</a:t>
            </a:r>
            <a:endParaRPr lang="zh-CN" altLang="en-US" sz="4500" b="1" dirty="0">
              <a:solidFill>
                <a:schemeClr val="tx1">
                  <a:lumMod val="75000"/>
                  <a:lumOff val="25000"/>
                </a:schemeClr>
              </a:solidFill>
              <a:latin typeface="+mj-lt"/>
              <a:ea typeface="微软雅黑" panose="020B0503020204020204" pitchFamily="34" charset="-122"/>
            </a:endParaRPr>
          </a:p>
        </p:txBody>
      </p:sp>
    </p:spTree>
    <p:extLst>
      <p:ext uri="{BB962C8B-B14F-4D97-AF65-F5344CB8AC3E}">
        <p14:creationId xmlns:p14="http://schemas.microsoft.com/office/powerpoint/2010/main" xmlns="" val="811742960"/>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H="1">
            <a:off x="1191554" y="255389"/>
            <a:ext cx="68044" cy="442217"/>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p>
        </p:txBody>
      </p:sp>
      <p:sp>
        <p:nvSpPr>
          <p:cNvPr id="6" name="文本框 44"/>
          <p:cNvSpPr txBox="1"/>
          <p:nvPr/>
        </p:nvSpPr>
        <p:spPr>
          <a:xfrm>
            <a:off x="615332" y="240317"/>
            <a:ext cx="644266" cy="487363"/>
          </a:xfrm>
          <a:prstGeom prst="rect">
            <a:avLst/>
          </a:prstGeom>
          <a:noFill/>
        </p:spPr>
        <p:txBody>
          <a:bodyPr wrap="square" lIns="86411" tIns="43205" rIns="86411" bIns="43205" rtlCol="0">
            <a:spAutoFit/>
          </a:bodyPr>
          <a:lstStyle/>
          <a:p>
            <a:r>
              <a:rPr lang="en-US" altLang="zh-CN" sz="2600" dirty="0" smtClean="0">
                <a:latin typeface="+mj-lt"/>
                <a:ea typeface="+mj-ea"/>
              </a:rPr>
              <a:t>01</a:t>
            </a:r>
            <a:endParaRPr lang="en-US" altLang="zh-CN" sz="2600" dirty="0">
              <a:latin typeface="+mj-lt"/>
              <a:ea typeface="+mj-ea"/>
            </a:endParaRPr>
          </a:p>
        </p:txBody>
      </p:sp>
      <p:sp>
        <p:nvSpPr>
          <p:cNvPr id="7" name="文本框 45"/>
          <p:cNvSpPr txBox="1"/>
          <p:nvPr/>
        </p:nvSpPr>
        <p:spPr>
          <a:xfrm>
            <a:off x="1325251" y="228317"/>
            <a:ext cx="4854242" cy="487363"/>
          </a:xfrm>
          <a:prstGeom prst="rect">
            <a:avLst/>
          </a:prstGeom>
          <a:noFill/>
        </p:spPr>
        <p:txBody>
          <a:bodyPr wrap="square" lIns="86411" tIns="43205" rIns="86411" bIns="43205" rtlCol="0">
            <a:spAutoFit/>
          </a:bodyPr>
          <a:lstStyle/>
          <a:p>
            <a:r>
              <a:rPr lang="en-US" altLang="zh-CN" sz="2600" dirty="0" smtClean="0">
                <a:latin typeface="黑体" panose="02010609060101010101" pitchFamily="49" charset="-122"/>
                <a:ea typeface="黑体" panose="02010609060101010101" pitchFamily="49" charset="-122"/>
              </a:rPr>
              <a:t>NAFMII</a:t>
            </a:r>
            <a:r>
              <a:rPr lang="zh-CN" altLang="en-US" sz="2600" dirty="0" smtClean="0">
                <a:latin typeface="黑体" panose="02010609060101010101" pitchFamily="49" charset="-122"/>
                <a:ea typeface="黑体" panose="02010609060101010101" pitchFamily="49" charset="-122"/>
              </a:rPr>
              <a:t>产品树</a:t>
            </a:r>
            <a:endParaRPr lang="zh-CN" altLang="en-US" sz="2600" dirty="0">
              <a:latin typeface="黑体" panose="02010609060101010101" pitchFamily="49" charset="-122"/>
              <a:ea typeface="黑体" panose="02010609060101010101" pitchFamily="49" charset="-122"/>
            </a:endParaRPr>
          </a:p>
        </p:txBody>
      </p:sp>
      <p:grpSp>
        <p:nvGrpSpPr>
          <p:cNvPr id="2" name="组合 7"/>
          <p:cNvGrpSpPr/>
          <p:nvPr/>
        </p:nvGrpSpPr>
        <p:grpSpPr>
          <a:xfrm rot="17100000">
            <a:off x="166320" y="246954"/>
            <a:ext cx="455324" cy="443854"/>
            <a:chOff x="1032060" y="5022216"/>
            <a:chExt cx="753746" cy="734645"/>
          </a:xfrm>
        </p:grpSpPr>
        <p:sp>
          <p:nvSpPr>
            <p:cNvPr id="9" name="等腰三角形 8"/>
            <p:cNvSpPr/>
            <p:nvPr/>
          </p:nvSpPr>
          <p:spPr>
            <a:xfrm rot="20627212" flipH="1" flipV="1">
              <a:off x="1032060" y="5107080"/>
              <a:ext cx="753746" cy="64978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6289781" flipH="1" flipV="1">
              <a:off x="1003006" y="5062727"/>
              <a:ext cx="587410" cy="506388"/>
            </a:xfrm>
            <a:prstGeom prst="triangle">
              <a:avLst/>
            </a:prstGeom>
            <a:solidFill>
              <a:srgbClr val="C7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26" name="Picture 2" descr="C:\Users\user1\Desktop\新建Microsoft Office PowerPoint 演示文稿.jpg"/>
          <p:cNvPicPr>
            <a:picLocks noChangeAspect="1" noChangeArrowheads="1"/>
          </p:cNvPicPr>
          <p:nvPr/>
        </p:nvPicPr>
        <p:blipFill>
          <a:blip r:embed="rId2"/>
          <a:srcRect/>
          <a:stretch>
            <a:fillRect/>
          </a:stretch>
        </p:blipFill>
        <p:spPr bwMode="auto">
          <a:xfrm>
            <a:off x="1045029" y="1032340"/>
            <a:ext cx="9607137" cy="544783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箭头连接符 23"/>
          <p:cNvCxnSpPr/>
          <p:nvPr/>
        </p:nvCxnSpPr>
        <p:spPr>
          <a:xfrm>
            <a:off x="1092197" y="3703042"/>
            <a:ext cx="9313677" cy="0"/>
          </a:xfrm>
          <a:prstGeom prst="straightConnector1">
            <a:avLst/>
          </a:prstGeom>
          <a:ln w="57150">
            <a:solidFill>
              <a:srgbClr val="404040"/>
            </a:solidFill>
            <a:tailEnd type="arrow"/>
          </a:ln>
        </p:spPr>
        <p:style>
          <a:lnRef idx="1">
            <a:schemeClr val="accent1"/>
          </a:lnRef>
          <a:fillRef idx="0">
            <a:schemeClr val="accent1"/>
          </a:fillRef>
          <a:effectRef idx="0">
            <a:schemeClr val="accent1"/>
          </a:effectRef>
          <a:fontRef idx="minor">
            <a:schemeClr val="tx1"/>
          </a:fontRef>
        </p:style>
      </p:cxnSp>
      <p:sp>
        <p:nvSpPr>
          <p:cNvPr id="25" name="椭圆 34"/>
          <p:cNvSpPr/>
          <p:nvPr/>
        </p:nvSpPr>
        <p:spPr>
          <a:xfrm>
            <a:off x="1456873" y="2729139"/>
            <a:ext cx="1193230" cy="1534326"/>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7505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sz="2300" dirty="0">
              <a:latin typeface="微软雅黑" pitchFamily="34" charset="-122"/>
              <a:ea typeface="微软雅黑" pitchFamily="34" charset="-122"/>
            </a:endParaRPr>
          </a:p>
        </p:txBody>
      </p:sp>
      <p:sp>
        <p:nvSpPr>
          <p:cNvPr id="26" name="矩形 25"/>
          <p:cNvSpPr/>
          <p:nvPr/>
        </p:nvSpPr>
        <p:spPr>
          <a:xfrm>
            <a:off x="6552039" y="4878909"/>
            <a:ext cx="1747116" cy="1102917"/>
          </a:xfrm>
          <a:prstGeom prst="rect">
            <a:avLst/>
          </a:prstGeom>
          <a:noFill/>
          <a:ln w="15875">
            <a:solidFill>
              <a:schemeClr val="bg2">
                <a:lumMod val="50000"/>
              </a:schemeClr>
            </a:solidFill>
            <a:prstDash val="dash"/>
          </a:ln>
        </p:spPr>
        <p:txBody>
          <a:bodyPr wrap="square" lIns="86411" tIns="43205" rIns="86411" bIns="43205" rtlCol="0">
            <a:spAutoFit/>
          </a:bodyPr>
          <a:lstStyle/>
          <a:p>
            <a:pPr>
              <a:lnSpc>
                <a:spcPct val="150000"/>
              </a:lnSpc>
            </a:pPr>
            <a:r>
              <a:rPr lang="zh-CN" altLang="en-US" sz="1100" dirty="0" smtClean="0"/>
              <a:t>创业投资企业发行，募集资金可直接用于补充创投基金资本金及对非上市公司进行股权投资</a:t>
            </a:r>
            <a:endParaRPr lang="en-US" altLang="zh-CN" sz="1100" dirty="0"/>
          </a:p>
        </p:txBody>
      </p:sp>
      <p:sp>
        <p:nvSpPr>
          <p:cNvPr id="27" name="矩形 26"/>
          <p:cNvSpPr/>
          <p:nvPr/>
        </p:nvSpPr>
        <p:spPr>
          <a:xfrm>
            <a:off x="1324290" y="1348301"/>
            <a:ext cx="1638528" cy="1356832"/>
          </a:xfrm>
          <a:prstGeom prst="rect">
            <a:avLst/>
          </a:prstGeom>
          <a:noFill/>
          <a:ln w="12700">
            <a:solidFill>
              <a:schemeClr val="bg2">
                <a:lumMod val="50000"/>
              </a:schemeClr>
            </a:solidFill>
            <a:prstDash val="dash"/>
          </a:ln>
        </p:spPr>
        <p:txBody>
          <a:bodyPr wrap="square" lIns="86411" tIns="43205" rIns="86411" bIns="43205" rtlCol="0">
            <a:spAutoFit/>
          </a:bodyPr>
          <a:lstStyle/>
          <a:p>
            <a:pPr>
              <a:lnSpc>
                <a:spcPct val="150000"/>
              </a:lnSpc>
            </a:pPr>
            <a:r>
              <a:rPr lang="zh-CN" altLang="en-US" sz="1100" dirty="0" smtClean="0"/>
              <a:t>在中华人民共和国境外（包括香港、澳门和台湾）合法注册成立的境外机构在中国债券市场发行的债券</a:t>
            </a:r>
            <a:endParaRPr lang="en-US" altLang="zh-CN" sz="1100" dirty="0"/>
          </a:p>
        </p:txBody>
      </p:sp>
      <p:sp>
        <p:nvSpPr>
          <p:cNvPr id="28" name="矩形 27"/>
          <p:cNvSpPr/>
          <p:nvPr/>
        </p:nvSpPr>
        <p:spPr>
          <a:xfrm>
            <a:off x="8270580" y="1383261"/>
            <a:ext cx="1605484" cy="1102917"/>
          </a:xfrm>
          <a:prstGeom prst="rect">
            <a:avLst/>
          </a:prstGeom>
          <a:noFill/>
          <a:ln w="15875">
            <a:solidFill>
              <a:schemeClr val="bg2">
                <a:lumMod val="50000"/>
              </a:schemeClr>
            </a:solidFill>
            <a:prstDash val="dash"/>
          </a:ln>
        </p:spPr>
        <p:txBody>
          <a:bodyPr wrap="square" lIns="86411" tIns="43205" rIns="86411" bIns="43205" rtlCol="0">
            <a:spAutoFit/>
          </a:bodyPr>
          <a:lstStyle/>
          <a:p>
            <a:pPr>
              <a:lnSpc>
                <a:spcPct val="150000"/>
              </a:lnSpc>
            </a:pPr>
            <a:r>
              <a:rPr lang="zh-CN" altLang="en-US" sz="1100" dirty="0" smtClean="0"/>
              <a:t>募集资金专项用于节能环保、污染防治、资源节约与循环利用等绿色项目的债务融资工具</a:t>
            </a:r>
            <a:endParaRPr lang="en-US" altLang="zh-CN" sz="1100" dirty="0"/>
          </a:p>
        </p:txBody>
      </p:sp>
      <p:sp>
        <p:nvSpPr>
          <p:cNvPr id="29" name="矩形 28"/>
          <p:cNvSpPr/>
          <p:nvPr/>
        </p:nvSpPr>
        <p:spPr>
          <a:xfrm>
            <a:off x="4663561" y="1424733"/>
            <a:ext cx="1891617" cy="1102917"/>
          </a:xfrm>
          <a:prstGeom prst="rect">
            <a:avLst/>
          </a:prstGeom>
          <a:noFill/>
          <a:ln w="15875">
            <a:solidFill>
              <a:schemeClr val="bg2">
                <a:lumMod val="50000"/>
              </a:schemeClr>
            </a:solidFill>
            <a:prstDash val="dash"/>
          </a:ln>
        </p:spPr>
        <p:txBody>
          <a:bodyPr wrap="square" lIns="86411" tIns="43205" rIns="86411" bIns="43205" rtlCol="0">
            <a:spAutoFit/>
          </a:bodyPr>
          <a:lstStyle/>
          <a:p>
            <a:pPr algn="dist">
              <a:lnSpc>
                <a:spcPct val="150000"/>
              </a:lnSpc>
            </a:pPr>
            <a:r>
              <a:rPr lang="zh-CN" altLang="en-US" sz="1100" dirty="0" smtClean="0"/>
              <a:t>企业在银行间债券市场发行的，募集资金用于企业并购活动，约定在一定期限内还本付息的债务融资工具</a:t>
            </a:r>
            <a:endParaRPr lang="en-US" altLang="zh-CN" sz="1100" dirty="0"/>
          </a:p>
        </p:txBody>
      </p:sp>
      <p:sp>
        <p:nvSpPr>
          <p:cNvPr id="30" name="矩形 29"/>
          <p:cNvSpPr/>
          <p:nvPr/>
        </p:nvSpPr>
        <p:spPr>
          <a:xfrm>
            <a:off x="3030156" y="4838969"/>
            <a:ext cx="1502585" cy="1102917"/>
          </a:xfrm>
          <a:prstGeom prst="rect">
            <a:avLst/>
          </a:prstGeom>
          <a:noFill/>
          <a:ln w="15875">
            <a:solidFill>
              <a:schemeClr val="bg2">
                <a:lumMod val="50000"/>
              </a:schemeClr>
            </a:solidFill>
            <a:prstDash val="dash"/>
          </a:ln>
        </p:spPr>
        <p:txBody>
          <a:bodyPr wrap="square" lIns="86411" tIns="43205" rIns="86411" bIns="43205" rtlCol="0">
            <a:spAutoFit/>
          </a:bodyPr>
          <a:lstStyle/>
          <a:p>
            <a:pPr>
              <a:lnSpc>
                <a:spcPct val="150000"/>
              </a:lnSpc>
            </a:pPr>
            <a:r>
              <a:rPr lang="zh-CN" altLang="en-US" sz="1100" dirty="0" smtClean="0"/>
              <a:t>不规定到期期限，债权人不能要求清偿，但可按期取得利息的一种有价证券</a:t>
            </a:r>
            <a:endParaRPr lang="en-US" altLang="zh-CN" sz="1100" dirty="0"/>
          </a:p>
        </p:txBody>
      </p:sp>
      <p:sp>
        <p:nvSpPr>
          <p:cNvPr id="31" name="椭圆 34"/>
          <p:cNvSpPr/>
          <p:nvPr/>
        </p:nvSpPr>
        <p:spPr>
          <a:xfrm>
            <a:off x="4995541" y="2752478"/>
            <a:ext cx="1193230" cy="1534326"/>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7505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sz="2300" dirty="0">
              <a:latin typeface="微软雅黑" pitchFamily="34" charset="-122"/>
              <a:ea typeface="微软雅黑" pitchFamily="34" charset="-122"/>
            </a:endParaRPr>
          </a:p>
        </p:txBody>
      </p:sp>
      <p:sp>
        <p:nvSpPr>
          <p:cNvPr id="32" name="椭圆 34"/>
          <p:cNvSpPr/>
          <p:nvPr/>
        </p:nvSpPr>
        <p:spPr>
          <a:xfrm>
            <a:off x="8433750" y="2718675"/>
            <a:ext cx="1193230" cy="1534326"/>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7505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sz="2300" dirty="0">
              <a:latin typeface="微软雅黑" pitchFamily="34" charset="-122"/>
              <a:ea typeface="微软雅黑" pitchFamily="34" charset="-122"/>
            </a:endParaRPr>
          </a:p>
        </p:txBody>
      </p:sp>
      <p:grpSp>
        <p:nvGrpSpPr>
          <p:cNvPr id="33" name="组合 32"/>
          <p:cNvGrpSpPr/>
          <p:nvPr/>
        </p:nvGrpSpPr>
        <p:grpSpPr>
          <a:xfrm rot="10800000">
            <a:off x="6686380" y="3024642"/>
            <a:ext cx="1317094" cy="1710948"/>
            <a:chOff x="4020870" y="2194485"/>
            <a:chExt cx="1102258" cy="1432090"/>
          </a:xfrm>
          <a:solidFill>
            <a:srgbClr val="404040"/>
          </a:solidFill>
          <a:effectLst>
            <a:outerShdw blurRad="444500" dist="254000" dir="8100000" algn="tr" rotWithShape="0">
              <a:prstClr val="black">
                <a:alpha val="50000"/>
              </a:prstClr>
            </a:outerShdw>
          </a:effectLst>
        </p:grpSpPr>
        <p:sp>
          <p:nvSpPr>
            <p:cNvPr id="3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00" dirty="0">
                <a:solidFill>
                  <a:schemeClr val="tx1"/>
                </a:solidFill>
                <a:latin typeface="微软雅黑" pitchFamily="34" charset="-122"/>
                <a:ea typeface="微软雅黑" pitchFamily="34" charset="-122"/>
              </a:endParaRPr>
            </a:p>
          </p:txBody>
        </p:sp>
        <p:sp>
          <p:nvSpPr>
            <p:cNvPr id="3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00" dirty="0">
                <a:latin typeface="微软雅黑" pitchFamily="34" charset="-122"/>
                <a:ea typeface="微软雅黑" pitchFamily="34" charset="-122"/>
              </a:endParaRPr>
            </a:p>
          </p:txBody>
        </p:sp>
      </p:grpSp>
      <p:grpSp>
        <p:nvGrpSpPr>
          <p:cNvPr id="36" name="组合 35"/>
          <p:cNvGrpSpPr/>
          <p:nvPr/>
        </p:nvGrpSpPr>
        <p:grpSpPr>
          <a:xfrm rot="10800000">
            <a:off x="3147712" y="3053385"/>
            <a:ext cx="1317094" cy="1710948"/>
            <a:chOff x="4020870" y="2194485"/>
            <a:chExt cx="1102258" cy="1432090"/>
          </a:xfrm>
          <a:solidFill>
            <a:srgbClr val="404040"/>
          </a:solidFill>
          <a:effectLst>
            <a:outerShdw blurRad="444500" dist="254000" dir="8100000" algn="tr" rotWithShape="0">
              <a:prstClr val="black">
                <a:alpha val="50000"/>
              </a:prstClr>
            </a:outerShdw>
          </a:effectLst>
        </p:grpSpPr>
        <p:sp>
          <p:nvSpPr>
            <p:cNvPr id="3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00" dirty="0">
                <a:solidFill>
                  <a:schemeClr val="tx1"/>
                </a:solidFill>
                <a:latin typeface="微软雅黑" pitchFamily="34" charset="-122"/>
                <a:ea typeface="微软雅黑" pitchFamily="34" charset="-122"/>
              </a:endParaRPr>
            </a:p>
          </p:txBody>
        </p:sp>
        <p:sp>
          <p:nvSpPr>
            <p:cNvPr id="38"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00" dirty="0">
                <a:latin typeface="微软雅黑" pitchFamily="34" charset="-122"/>
                <a:ea typeface="微软雅黑" pitchFamily="34" charset="-122"/>
              </a:endParaRPr>
            </a:p>
          </p:txBody>
        </p:sp>
      </p:grpSp>
      <p:sp>
        <p:nvSpPr>
          <p:cNvPr id="39" name="TextBox 73"/>
          <p:cNvSpPr txBox="1"/>
          <p:nvPr/>
        </p:nvSpPr>
        <p:spPr>
          <a:xfrm>
            <a:off x="1456872" y="3529156"/>
            <a:ext cx="1193231" cy="382206"/>
          </a:xfrm>
          <a:prstGeom prst="rect">
            <a:avLst/>
          </a:prstGeom>
          <a:noFill/>
        </p:spPr>
        <p:txBody>
          <a:bodyPr wrap="square" lIns="86411" tIns="43205" rIns="86411" bIns="43205" rtlCol="0">
            <a:spAutoFit/>
          </a:bodyPr>
          <a:lstStyle>
            <a:defPPr>
              <a:defRPr lang="zh-CN"/>
            </a:defPPr>
            <a:lvl1pPr algn="ctr">
              <a:lnSpc>
                <a:spcPts val="2300"/>
              </a:lnSpc>
              <a:defRPr sz="1200"/>
            </a:lvl1pPr>
          </a:lstStyle>
          <a:p>
            <a:r>
              <a:rPr lang="zh-CN" altLang="en-US" sz="1700" b="1" dirty="0" smtClean="0">
                <a:solidFill>
                  <a:schemeClr val="bg1"/>
                </a:solidFill>
              </a:rPr>
              <a:t>熊猫债</a:t>
            </a:r>
            <a:endParaRPr lang="zh-CN" altLang="en-US" sz="1700" b="1" dirty="0">
              <a:solidFill>
                <a:schemeClr val="bg1"/>
              </a:solidFill>
            </a:endParaRPr>
          </a:p>
        </p:txBody>
      </p:sp>
      <p:sp>
        <p:nvSpPr>
          <p:cNvPr id="40" name="TextBox 74"/>
          <p:cNvSpPr txBox="1"/>
          <p:nvPr/>
        </p:nvSpPr>
        <p:spPr>
          <a:xfrm>
            <a:off x="3221732" y="3536814"/>
            <a:ext cx="1193231" cy="382206"/>
          </a:xfrm>
          <a:prstGeom prst="rect">
            <a:avLst/>
          </a:prstGeom>
          <a:noFill/>
        </p:spPr>
        <p:txBody>
          <a:bodyPr wrap="square" lIns="86411" tIns="43205" rIns="86411" bIns="43205" rtlCol="0">
            <a:spAutoFit/>
          </a:bodyPr>
          <a:lstStyle>
            <a:defPPr>
              <a:defRPr lang="zh-CN"/>
            </a:defPPr>
            <a:lvl1pPr algn="ctr">
              <a:lnSpc>
                <a:spcPts val="2300"/>
              </a:lnSpc>
              <a:defRPr>
                <a:solidFill>
                  <a:schemeClr val="bg1"/>
                </a:solidFill>
              </a:defRPr>
            </a:lvl1pPr>
          </a:lstStyle>
          <a:p>
            <a:r>
              <a:rPr lang="zh-CN" altLang="en-US" b="1" dirty="0" smtClean="0"/>
              <a:t>永续票据</a:t>
            </a:r>
            <a:endParaRPr lang="zh-CN" altLang="en-US" b="1" dirty="0"/>
          </a:p>
        </p:txBody>
      </p:sp>
      <p:sp>
        <p:nvSpPr>
          <p:cNvPr id="41" name="TextBox 75"/>
          <p:cNvSpPr txBox="1"/>
          <p:nvPr/>
        </p:nvSpPr>
        <p:spPr>
          <a:xfrm>
            <a:off x="4989233" y="3536814"/>
            <a:ext cx="1193231" cy="382206"/>
          </a:xfrm>
          <a:prstGeom prst="rect">
            <a:avLst/>
          </a:prstGeom>
          <a:noFill/>
        </p:spPr>
        <p:txBody>
          <a:bodyPr wrap="square" lIns="86411" tIns="43205" rIns="86411" bIns="43205" rtlCol="0">
            <a:spAutoFit/>
          </a:bodyPr>
          <a:lstStyle>
            <a:defPPr>
              <a:defRPr lang="zh-CN"/>
            </a:defPPr>
            <a:lvl1pPr algn="ctr">
              <a:lnSpc>
                <a:spcPts val="2300"/>
              </a:lnSpc>
              <a:defRPr>
                <a:solidFill>
                  <a:schemeClr val="bg1"/>
                </a:solidFill>
              </a:defRPr>
            </a:lvl1pPr>
          </a:lstStyle>
          <a:p>
            <a:r>
              <a:rPr lang="zh-CN" altLang="en-US" b="1" dirty="0" smtClean="0"/>
              <a:t>并购票据</a:t>
            </a:r>
            <a:endParaRPr lang="zh-CN" altLang="en-US" b="1" dirty="0"/>
          </a:p>
        </p:txBody>
      </p:sp>
      <p:sp>
        <p:nvSpPr>
          <p:cNvPr id="42" name="TextBox 76"/>
          <p:cNvSpPr txBox="1"/>
          <p:nvPr/>
        </p:nvSpPr>
        <p:spPr>
          <a:xfrm>
            <a:off x="6777028" y="3536814"/>
            <a:ext cx="1193231" cy="382206"/>
          </a:xfrm>
          <a:prstGeom prst="rect">
            <a:avLst/>
          </a:prstGeom>
          <a:noFill/>
        </p:spPr>
        <p:txBody>
          <a:bodyPr wrap="square" lIns="86411" tIns="43205" rIns="86411" bIns="43205" rtlCol="0">
            <a:spAutoFit/>
          </a:bodyPr>
          <a:lstStyle>
            <a:defPPr>
              <a:defRPr lang="zh-CN"/>
            </a:defPPr>
            <a:lvl1pPr algn="ctr">
              <a:lnSpc>
                <a:spcPts val="2300"/>
              </a:lnSpc>
              <a:defRPr>
                <a:solidFill>
                  <a:schemeClr val="bg1"/>
                </a:solidFill>
              </a:defRPr>
            </a:lvl1pPr>
          </a:lstStyle>
          <a:p>
            <a:r>
              <a:rPr lang="zh-CN" altLang="en-US" b="1" dirty="0" smtClean="0"/>
              <a:t>创投债</a:t>
            </a:r>
            <a:endParaRPr lang="zh-CN" altLang="en-US" b="1" dirty="0"/>
          </a:p>
        </p:txBody>
      </p:sp>
      <p:sp>
        <p:nvSpPr>
          <p:cNvPr id="43" name="TextBox 77"/>
          <p:cNvSpPr txBox="1"/>
          <p:nvPr/>
        </p:nvSpPr>
        <p:spPr>
          <a:xfrm>
            <a:off x="8428670" y="3536815"/>
            <a:ext cx="1193231" cy="382206"/>
          </a:xfrm>
          <a:prstGeom prst="rect">
            <a:avLst/>
          </a:prstGeom>
          <a:noFill/>
        </p:spPr>
        <p:txBody>
          <a:bodyPr wrap="square" lIns="86411" tIns="43205" rIns="86411" bIns="43205" rtlCol="0">
            <a:spAutoFit/>
          </a:bodyPr>
          <a:lstStyle>
            <a:defPPr>
              <a:defRPr lang="zh-CN"/>
            </a:defPPr>
            <a:lvl1pPr algn="ctr">
              <a:lnSpc>
                <a:spcPts val="2300"/>
              </a:lnSpc>
              <a:defRPr>
                <a:solidFill>
                  <a:schemeClr val="bg1"/>
                </a:solidFill>
              </a:defRPr>
            </a:lvl1pPr>
          </a:lstStyle>
          <a:p>
            <a:r>
              <a:rPr lang="zh-CN" altLang="en-US" b="1" dirty="0" smtClean="0"/>
              <a:t>绿色债</a:t>
            </a:r>
            <a:endParaRPr lang="zh-CN" altLang="en-US" b="1" dirty="0"/>
          </a:p>
        </p:txBody>
      </p:sp>
      <p:sp>
        <p:nvSpPr>
          <p:cNvPr id="44" name="矩形 43"/>
          <p:cNvSpPr/>
          <p:nvPr/>
        </p:nvSpPr>
        <p:spPr>
          <a:xfrm flipH="1">
            <a:off x="1191554" y="255389"/>
            <a:ext cx="68044" cy="442217"/>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p>
        </p:txBody>
      </p:sp>
      <p:sp>
        <p:nvSpPr>
          <p:cNvPr id="45" name="文本框 44"/>
          <p:cNvSpPr txBox="1"/>
          <p:nvPr/>
        </p:nvSpPr>
        <p:spPr>
          <a:xfrm>
            <a:off x="615332" y="240317"/>
            <a:ext cx="644266" cy="494394"/>
          </a:xfrm>
          <a:prstGeom prst="rect">
            <a:avLst/>
          </a:prstGeom>
          <a:noFill/>
        </p:spPr>
        <p:txBody>
          <a:bodyPr wrap="square" lIns="86411" tIns="43205" rIns="86411" bIns="43205" rtlCol="0">
            <a:spAutoFit/>
          </a:bodyPr>
          <a:lstStyle/>
          <a:p>
            <a:r>
              <a:rPr lang="en-US" altLang="zh-CN" sz="2600" dirty="0" smtClean="0">
                <a:latin typeface="+mj-lt"/>
                <a:ea typeface="+mj-ea"/>
              </a:rPr>
              <a:t>01</a:t>
            </a:r>
            <a:endParaRPr lang="en-US" altLang="zh-CN" sz="2600" dirty="0">
              <a:latin typeface="+mj-lt"/>
              <a:ea typeface="+mj-ea"/>
            </a:endParaRPr>
          </a:p>
        </p:txBody>
      </p:sp>
      <p:sp>
        <p:nvSpPr>
          <p:cNvPr id="46" name="文本框 45"/>
          <p:cNvSpPr txBox="1"/>
          <p:nvPr/>
        </p:nvSpPr>
        <p:spPr>
          <a:xfrm>
            <a:off x="1325250" y="228317"/>
            <a:ext cx="4854243" cy="494394"/>
          </a:xfrm>
          <a:prstGeom prst="rect">
            <a:avLst/>
          </a:prstGeom>
          <a:noFill/>
        </p:spPr>
        <p:txBody>
          <a:bodyPr wrap="square" lIns="86411" tIns="43205" rIns="86411" bIns="43205" rtlCol="0">
            <a:spAutoFit/>
          </a:bodyPr>
          <a:lstStyle/>
          <a:p>
            <a:r>
              <a:rPr lang="zh-CN" altLang="en-US" sz="2600" dirty="0" smtClean="0">
                <a:latin typeface="黑体" panose="02010609060101010101" pitchFamily="49" charset="-122"/>
                <a:ea typeface="黑体" panose="02010609060101010101" pitchFamily="49" charset="-122"/>
              </a:rPr>
              <a:t>创新产品序列</a:t>
            </a:r>
            <a:endParaRPr lang="zh-CN" altLang="en-US" sz="2600" dirty="0">
              <a:latin typeface="黑体" panose="02010609060101010101" pitchFamily="49" charset="-122"/>
              <a:ea typeface="黑体" panose="02010609060101010101" pitchFamily="49" charset="-122"/>
            </a:endParaRPr>
          </a:p>
        </p:txBody>
      </p:sp>
      <p:grpSp>
        <p:nvGrpSpPr>
          <p:cNvPr id="47" name="组合 46"/>
          <p:cNvGrpSpPr/>
          <p:nvPr/>
        </p:nvGrpSpPr>
        <p:grpSpPr>
          <a:xfrm rot="17100000">
            <a:off x="166320" y="246954"/>
            <a:ext cx="455324" cy="443854"/>
            <a:chOff x="1032060" y="5022216"/>
            <a:chExt cx="753746" cy="734645"/>
          </a:xfrm>
        </p:grpSpPr>
        <p:sp>
          <p:nvSpPr>
            <p:cNvPr id="48" name="等腰三角形 47"/>
            <p:cNvSpPr/>
            <p:nvPr/>
          </p:nvSpPr>
          <p:spPr>
            <a:xfrm rot="20627212" flipH="1" flipV="1">
              <a:off x="1032060" y="5107080"/>
              <a:ext cx="753746" cy="64978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rot="6289781" flipH="1" flipV="1">
              <a:off x="1003006" y="5062727"/>
              <a:ext cx="587410" cy="506388"/>
            </a:xfrm>
            <a:prstGeom prst="triangle">
              <a:avLst/>
            </a:prstGeom>
            <a:solidFill>
              <a:srgbClr val="C7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304155400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 calcmode="lin" valueType="num">
                                      <p:cBhvr>
                                        <p:cTn id="9" dur="500" fill="hold"/>
                                        <p:tgtEl>
                                          <p:spTgt spid="47"/>
                                        </p:tgtEl>
                                        <p:attrNameLst>
                                          <p:attrName>style.rotation</p:attrName>
                                        </p:attrNameLst>
                                      </p:cBhvr>
                                      <p:tavLst>
                                        <p:tav tm="0">
                                          <p:val>
                                            <p:fltVal val="360"/>
                                          </p:val>
                                        </p:tav>
                                        <p:tav tm="100000">
                                          <p:val>
                                            <p:fltVal val="0"/>
                                          </p:val>
                                        </p:tav>
                                      </p:tavLst>
                                    </p:anim>
                                    <p:animEffect transition="in" filter="fade">
                                      <p:cBhvr>
                                        <p:cTn id="10" dur="500"/>
                                        <p:tgtEl>
                                          <p:spTgt spid="4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0-#ppt_w/2"/>
                                          </p:val>
                                        </p:tav>
                                        <p:tav tm="100000">
                                          <p:val>
                                            <p:strVal val="#ppt_x"/>
                                          </p:val>
                                        </p:tav>
                                      </p:tavLst>
                                    </p:anim>
                                    <p:anim calcmode="lin" valueType="num">
                                      <p:cBhvr additive="base">
                                        <p:cTn id="19" dur="500" fill="hold"/>
                                        <p:tgtEl>
                                          <p:spTgt spid="25"/>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0-#ppt_w/2"/>
                                          </p:val>
                                        </p:tav>
                                        <p:tav tm="100000">
                                          <p:val>
                                            <p:strVal val="#ppt_x"/>
                                          </p:val>
                                        </p:tav>
                                      </p:tavLst>
                                    </p:anim>
                                    <p:anim calcmode="lin" valueType="num">
                                      <p:cBhvr additive="base">
                                        <p:cTn id="24" dur="500" fill="hold"/>
                                        <p:tgtEl>
                                          <p:spTgt spid="3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500" fill="hold"/>
                                        <p:tgtEl>
                                          <p:spTgt spid="31"/>
                                        </p:tgtEl>
                                        <p:attrNameLst>
                                          <p:attrName>ppt_x</p:attrName>
                                        </p:attrNameLst>
                                      </p:cBhvr>
                                      <p:tavLst>
                                        <p:tav tm="0">
                                          <p:val>
                                            <p:strVal val="0-#ppt_w/2"/>
                                          </p:val>
                                        </p:tav>
                                        <p:tav tm="100000">
                                          <p:val>
                                            <p:strVal val="#ppt_x"/>
                                          </p:val>
                                        </p:tav>
                                      </p:tavLst>
                                    </p:anim>
                                    <p:anim calcmode="lin" valueType="num">
                                      <p:cBhvr additive="base">
                                        <p:cTn id="39" dur="500" fill="hold"/>
                                        <p:tgtEl>
                                          <p:spTgt spid="31"/>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8"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0-#ppt_w/2"/>
                                          </p:val>
                                        </p:tav>
                                        <p:tav tm="100000">
                                          <p:val>
                                            <p:strVal val="#ppt_x"/>
                                          </p:val>
                                        </p:tav>
                                      </p:tavLst>
                                    </p:anim>
                                    <p:anim calcmode="lin" valueType="num">
                                      <p:cBhvr additive="base">
                                        <p:cTn id="44" dur="500" fill="hold"/>
                                        <p:tgtEl>
                                          <p:spTgt spid="41"/>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8"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500" fill="hold"/>
                                        <p:tgtEl>
                                          <p:spTgt spid="33"/>
                                        </p:tgtEl>
                                        <p:attrNameLst>
                                          <p:attrName>ppt_x</p:attrName>
                                        </p:attrNameLst>
                                      </p:cBhvr>
                                      <p:tavLst>
                                        <p:tav tm="0">
                                          <p:val>
                                            <p:strVal val="0-#ppt_w/2"/>
                                          </p:val>
                                        </p:tav>
                                        <p:tav tm="100000">
                                          <p:val>
                                            <p:strVal val="#ppt_x"/>
                                          </p:val>
                                        </p:tav>
                                      </p:tavLst>
                                    </p:anim>
                                    <p:anim calcmode="lin" valueType="num">
                                      <p:cBhvr additive="base">
                                        <p:cTn id="49" dur="500" fill="hold"/>
                                        <p:tgtEl>
                                          <p:spTgt spid="33"/>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8" fill="hold" grpId="0" nodeType="after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additive="base">
                                        <p:cTn id="53" dur="500" fill="hold"/>
                                        <p:tgtEl>
                                          <p:spTgt spid="42"/>
                                        </p:tgtEl>
                                        <p:attrNameLst>
                                          <p:attrName>ppt_x</p:attrName>
                                        </p:attrNameLst>
                                      </p:cBhvr>
                                      <p:tavLst>
                                        <p:tav tm="0">
                                          <p:val>
                                            <p:strVal val="0-#ppt_w/2"/>
                                          </p:val>
                                        </p:tav>
                                        <p:tav tm="100000">
                                          <p:val>
                                            <p:strVal val="#ppt_x"/>
                                          </p:val>
                                        </p:tav>
                                      </p:tavLst>
                                    </p:anim>
                                    <p:anim calcmode="lin" valueType="num">
                                      <p:cBhvr additive="base">
                                        <p:cTn id="54" dur="500" fill="hold"/>
                                        <p:tgtEl>
                                          <p:spTgt spid="42"/>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8"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500" fill="hold"/>
                                        <p:tgtEl>
                                          <p:spTgt spid="32"/>
                                        </p:tgtEl>
                                        <p:attrNameLst>
                                          <p:attrName>ppt_x</p:attrName>
                                        </p:attrNameLst>
                                      </p:cBhvr>
                                      <p:tavLst>
                                        <p:tav tm="0">
                                          <p:val>
                                            <p:strVal val="0-#ppt_w/2"/>
                                          </p:val>
                                        </p:tav>
                                        <p:tav tm="100000">
                                          <p:val>
                                            <p:strVal val="#ppt_x"/>
                                          </p:val>
                                        </p:tav>
                                      </p:tavLst>
                                    </p:anim>
                                    <p:anim calcmode="lin" valueType="num">
                                      <p:cBhvr additive="base">
                                        <p:cTn id="59" dur="500" fill="hold"/>
                                        <p:tgtEl>
                                          <p:spTgt spid="32"/>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8" fill="hold" grpId="0" nodeType="after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0-#ppt_w/2"/>
                                          </p:val>
                                        </p:tav>
                                        <p:tav tm="100000">
                                          <p:val>
                                            <p:strVal val="#ppt_x"/>
                                          </p:val>
                                        </p:tav>
                                      </p:tavLst>
                                    </p:anim>
                                    <p:anim calcmode="lin" valueType="num">
                                      <p:cBhvr additive="base">
                                        <p:cTn id="64" dur="500" fill="hold"/>
                                        <p:tgtEl>
                                          <p:spTgt spid="43"/>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4"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ppt_x"/>
                                          </p:val>
                                        </p:tav>
                                        <p:tav tm="100000">
                                          <p:val>
                                            <p:strVal val="#ppt_x"/>
                                          </p:val>
                                        </p:tav>
                                      </p:tavLst>
                                    </p:anim>
                                    <p:anim calcmode="lin" valueType="num">
                                      <p:cBhvr additive="base">
                                        <p:cTn id="69" dur="500" fill="hold"/>
                                        <p:tgtEl>
                                          <p:spTgt spid="28"/>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additive="base">
                                        <p:cTn id="72" dur="500" fill="hold"/>
                                        <p:tgtEl>
                                          <p:spTgt spid="27"/>
                                        </p:tgtEl>
                                        <p:attrNameLst>
                                          <p:attrName>ppt_x</p:attrName>
                                        </p:attrNameLst>
                                      </p:cBhvr>
                                      <p:tavLst>
                                        <p:tav tm="0">
                                          <p:val>
                                            <p:strVal val="#ppt_x"/>
                                          </p:val>
                                        </p:tav>
                                        <p:tav tm="100000">
                                          <p:val>
                                            <p:strVal val="#ppt_x"/>
                                          </p:val>
                                        </p:tav>
                                      </p:tavLst>
                                    </p:anim>
                                    <p:anim calcmode="lin" valueType="num">
                                      <p:cBhvr additive="base">
                                        <p:cTn id="73" dur="500" fill="hold"/>
                                        <p:tgtEl>
                                          <p:spTgt spid="27"/>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additive="base">
                                        <p:cTn id="76" dur="500" fill="hold"/>
                                        <p:tgtEl>
                                          <p:spTgt spid="29"/>
                                        </p:tgtEl>
                                        <p:attrNameLst>
                                          <p:attrName>ppt_x</p:attrName>
                                        </p:attrNameLst>
                                      </p:cBhvr>
                                      <p:tavLst>
                                        <p:tav tm="0">
                                          <p:val>
                                            <p:strVal val="#ppt_x"/>
                                          </p:val>
                                        </p:tav>
                                        <p:tav tm="100000">
                                          <p:val>
                                            <p:strVal val="#ppt_x"/>
                                          </p:val>
                                        </p:tav>
                                      </p:tavLst>
                                    </p:anim>
                                    <p:anim calcmode="lin" valueType="num">
                                      <p:cBhvr additive="base">
                                        <p:cTn id="77" dur="500" fill="hold"/>
                                        <p:tgtEl>
                                          <p:spTgt spid="29"/>
                                        </p:tgtEl>
                                        <p:attrNameLst>
                                          <p:attrName>ppt_y</p:attrName>
                                        </p:attrNameLst>
                                      </p:cBhvr>
                                      <p:tavLst>
                                        <p:tav tm="0">
                                          <p:val>
                                            <p:strVal val="1+#ppt_h/2"/>
                                          </p:val>
                                        </p:tav>
                                        <p:tav tm="100000">
                                          <p:val>
                                            <p:strVal val="#ppt_y"/>
                                          </p:val>
                                        </p:tav>
                                      </p:tavLst>
                                    </p:anim>
                                  </p:childTnLst>
                                </p:cTn>
                              </p:par>
                              <p:par>
                                <p:cTn id="78" presetID="2" presetClass="entr" presetSubtype="1" fill="hold" grpId="0" nodeType="withEffect">
                                  <p:stCondLst>
                                    <p:cond delay="0"/>
                                  </p:stCondLst>
                                  <p:childTnLst>
                                    <p:set>
                                      <p:cBhvr>
                                        <p:cTn id="79" dur="1" fill="hold">
                                          <p:stCondLst>
                                            <p:cond delay="0"/>
                                          </p:stCondLst>
                                        </p:cTn>
                                        <p:tgtEl>
                                          <p:spTgt spid="30"/>
                                        </p:tgtEl>
                                        <p:attrNameLst>
                                          <p:attrName>style.visibility</p:attrName>
                                        </p:attrNameLst>
                                      </p:cBhvr>
                                      <p:to>
                                        <p:strVal val="visible"/>
                                      </p:to>
                                    </p:set>
                                    <p:anim calcmode="lin" valueType="num">
                                      <p:cBhvr additive="base">
                                        <p:cTn id="80" dur="500" fill="hold"/>
                                        <p:tgtEl>
                                          <p:spTgt spid="30"/>
                                        </p:tgtEl>
                                        <p:attrNameLst>
                                          <p:attrName>ppt_x</p:attrName>
                                        </p:attrNameLst>
                                      </p:cBhvr>
                                      <p:tavLst>
                                        <p:tav tm="0">
                                          <p:val>
                                            <p:strVal val="#ppt_x"/>
                                          </p:val>
                                        </p:tav>
                                        <p:tav tm="100000">
                                          <p:val>
                                            <p:strVal val="#ppt_x"/>
                                          </p:val>
                                        </p:tav>
                                      </p:tavLst>
                                    </p:anim>
                                    <p:anim calcmode="lin" valueType="num">
                                      <p:cBhvr additive="base">
                                        <p:cTn id="81" dur="500" fill="hold"/>
                                        <p:tgtEl>
                                          <p:spTgt spid="30"/>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 calcmode="lin" valueType="num">
                                      <p:cBhvr additive="base">
                                        <p:cTn id="84" dur="500" fill="hold"/>
                                        <p:tgtEl>
                                          <p:spTgt spid="26"/>
                                        </p:tgtEl>
                                        <p:attrNameLst>
                                          <p:attrName>ppt_x</p:attrName>
                                        </p:attrNameLst>
                                      </p:cBhvr>
                                      <p:tavLst>
                                        <p:tav tm="0">
                                          <p:val>
                                            <p:strVal val="#ppt_x"/>
                                          </p:val>
                                        </p:tav>
                                        <p:tav tm="100000">
                                          <p:val>
                                            <p:strVal val="#ppt_x"/>
                                          </p:val>
                                        </p:tav>
                                      </p:tavLst>
                                    </p:anim>
                                    <p:anim calcmode="lin" valueType="num">
                                      <p:cBhvr additive="base">
                                        <p:cTn id="85"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9" grpId="0"/>
      <p:bldP spid="40" grpId="0"/>
      <p:bldP spid="41" grpId="0"/>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Other_1"/>
          <p:cNvSpPr>
            <a:spLocks noChangeArrowheads="1"/>
          </p:cNvSpPr>
          <p:nvPr>
            <p:custDataLst>
              <p:tags r:id="rId1"/>
            </p:custDataLst>
          </p:nvPr>
        </p:nvSpPr>
        <p:spPr bwMode="auto">
          <a:xfrm>
            <a:off x="4249767" y="2018980"/>
            <a:ext cx="3085909" cy="3103956"/>
          </a:xfrm>
          <a:prstGeom prst="ellipse">
            <a:avLst/>
          </a:prstGeom>
          <a:noFill/>
          <a:ln w="53975" cmpd="dbl">
            <a:solidFill>
              <a:srgbClr val="404040"/>
            </a:solidFill>
            <a:bevel/>
            <a:headEnd/>
            <a:tailEnd/>
          </a:ln>
        </p:spPr>
        <p:txBody>
          <a:bodyPr lIns="86411" tIns="43205" rIns="86411" bIns="43205" anchor="ctr">
            <a:normAutofit/>
          </a:bodyPr>
          <a:lstStyle/>
          <a:p>
            <a:pPr algn="ctr">
              <a:defRPr/>
            </a:pPr>
            <a:endParaRPr lang="zh-CN" altLang="zh-CN" sz="7600" dirty="0">
              <a:solidFill>
                <a:schemeClr val="bg1"/>
              </a:solidFill>
              <a:sym typeface="Calibri" pitchFamily="34" charset="0"/>
            </a:endParaRPr>
          </a:p>
        </p:txBody>
      </p:sp>
      <p:grpSp>
        <p:nvGrpSpPr>
          <p:cNvPr id="6" name="组合 5"/>
          <p:cNvGrpSpPr/>
          <p:nvPr/>
        </p:nvGrpSpPr>
        <p:grpSpPr>
          <a:xfrm>
            <a:off x="4512154" y="1829663"/>
            <a:ext cx="968746" cy="974153"/>
            <a:chOff x="4394941" y="2091617"/>
            <a:chExt cx="1025072" cy="1030951"/>
          </a:xfrm>
        </p:grpSpPr>
        <p:sp>
          <p:nvSpPr>
            <p:cNvPr id="7" name="MH_Other_2"/>
            <p:cNvSpPr>
              <a:spLocks noChangeArrowheads="1"/>
            </p:cNvSpPr>
            <p:nvPr>
              <p:custDataLst>
                <p:tags r:id="rId16"/>
              </p:custDataLst>
            </p:nvPr>
          </p:nvSpPr>
          <p:spPr bwMode="auto">
            <a:xfrm>
              <a:off x="4394941" y="2091617"/>
              <a:ext cx="1025072" cy="1030951"/>
            </a:xfrm>
            <a:prstGeom prst="ellipse">
              <a:avLst/>
            </a:prstGeom>
            <a:solidFill>
              <a:srgbClr val="C75050"/>
            </a:solidFill>
            <a:ln w="28575">
              <a:noFill/>
              <a:bevel/>
              <a:headEnd/>
              <a:tailEnd/>
            </a:ln>
          </p:spPr>
          <p:txBody>
            <a:bodyPr anchor="ctr">
              <a:normAutofit fontScale="62500" lnSpcReduction="20000"/>
            </a:bodyPr>
            <a:lstStyle/>
            <a:p>
              <a:pPr algn="ctr">
                <a:defRPr/>
              </a:pPr>
              <a:endParaRPr lang="zh-CN" altLang="zh-CN" sz="7600" dirty="0">
                <a:solidFill>
                  <a:schemeClr val="bg1"/>
                </a:solidFill>
                <a:sym typeface="Calibri" pitchFamily="34" charset="0"/>
              </a:endParaRPr>
            </a:p>
          </p:txBody>
        </p:sp>
        <p:sp>
          <p:nvSpPr>
            <p:cNvPr id="8" name="MH_Other_8"/>
            <p:cNvSpPr>
              <a:spLocks noChangeArrowheads="1"/>
            </p:cNvSpPr>
            <p:nvPr>
              <p:custDataLst>
                <p:tags r:id="rId17"/>
              </p:custDataLst>
            </p:nvPr>
          </p:nvSpPr>
          <p:spPr bwMode="auto">
            <a:xfrm>
              <a:off x="4839856" y="2626692"/>
              <a:ext cx="101919" cy="101919"/>
            </a:xfrm>
            <a:custGeom>
              <a:avLst/>
              <a:gdLst>
                <a:gd name="T0" fmla="*/ 89848 w 36"/>
                <a:gd name="T1" fmla="*/ 49916 h 36"/>
                <a:gd name="T2" fmla="*/ 39932 w 36"/>
                <a:gd name="T3" fmla="*/ 0 h 36"/>
                <a:gd name="T4" fmla="*/ 39932 w 36"/>
                <a:gd name="T5" fmla="*/ 0 h 36"/>
                <a:gd name="T6" fmla="*/ 0 w 36"/>
                <a:gd name="T7" fmla="*/ 89848 h 36"/>
                <a:gd name="T8" fmla="*/ 89848 w 36"/>
                <a:gd name="T9" fmla="*/ 49916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20"/>
                  </a:moveTo>
                  <a:lnTo>
                    <a:pt x="16" y="0"/>
                  </a:lnTo>
                  <a:lnTo>
                    <a:pt x="0" y="36"/>
                  </a:lnTo>
                  <a:lnTo>
                    <a:pt x="36" y="20"/>
                  </a:lnTo>
                  <a:close/>
                </a:path>
              </a:pathLst>
            </a:custGeom>
            <a:solidFill>
              <a:srgbClr val="FEFFFF"/>
            </a:solidFill>
            <a:ln w="9525" cmpd="sng">
              <a:noFill/>
              <a:bevel/>
              <a:headEnd/>
              <a:tailEnd/>
            </a:ln>
          </p:spPr>
          <p:txBody>
            <a:bodyPr>
              <a:normAutofit fontScale="25000" lnSpcReduction="20000"/>
            </a:bodyPr>
            <a:lstStyle/>
            <a:p>
              <a:pPr>
                <a:defRPr/>
              </a:pPr>
              <a:endParaRPr lang="zh-CN" altLang="en-US" sz="1500" dirty="0"/>
            </a:p>
          </p:txBody>
        </p:sp>
        <p:sp>
          <p:nvSpPr>
            <p:cNvPr id="9" name="MH_Other_9"/>
            <p:cNvSpPr>
              <a:spLocks noChangeArrowheads="1"/>
            </p:cNvSpPr>
            <p:nvPr>
              <p:custDataLst>
                <p:tags r:id="rId18"/>
              </p:custDataLst>
            </p:nvPr>
          </p:nvSpPr>
          <p:spPr bwMode="auto">
            <a:xfrm>
              <a:off x="4941777" y="2683530"/>
              <a:ext cx="1959" cy="1961"/>
            </a:xfrm>
            <a:prstGeom prst="rect">
              <a:avLst/>
            </a:prstGeom>
            <a:solidFill>
              <a:srgbClr val="FEFFFF"/>
            </a:solidFill>
            <a:ln w="9525">
              <a:noFill/>
              <a:bevel/>
              <a:headEnd/>
              <a:tailEnd/>
            </a:ln>
          </p:spPr>
          <p:txBody>
            <a:bodyPr>
              <a:normAutofit fontScale="25000" lnSpcReduction="20000"/>
            </a:bodyPr>
            <a:lstStyle/>
            <a:p>
              <a:pPr>
                <a:defRPr/>
              </a:pPr>
              <a:endParaRPr lang="zh-CN" altLang="zh-CN" sz="1500" dirty="0">
                <a:sym typeface="Calibri" pitchFamily="34" charset="0"/>
              </a:endParaRPr>
            </a:p>
          </p:txBody>
        </p:sp>
        <p:sp>
          <p:nvSpPr>
            <p:cNvPr id="10" name="MH_Other_10"/>
            <p:cNvSpPr>
              <a:spLocks noChangeArrowheads="1"/>
            </p:cNvSpPr>
            <p:nvPr>
              <p:custDataLst>
                <p:tags r:id="rId19"/>
              </p:custDataLst>
            </p:nvPr>
          </p:nvSpPr>
          <p:spPr bwMode="auto">
            <a:xfrm>
              <a:off x="4898656" y="2381693"/>
              <a:ext cx="258718" cy="252838"/>
            </a:xfrm>
            <a:custGeom>
              <a:avLst/>
              <a:gdLst>
                <a:gd name="T0" fmla="*/ 202159 w 91"/>
                <a:gd name="T1" fmla="*/ 0 h 89"/>
                <a:gd name="T2" fmla="*/ 0 w 91"/>
                <a:gd name="T3" fmla="*/ 202159 h 89"/>
                <a:gd name="T4" fmla="*/ 19966 w 91"/>
                <a:gd name="T5" fmla="*/ 222125 h 89"/>
                <a:gd name="T6" fmla="*/ 227117 w 91"/>
                <a:gd name="T7" fmla="*/ 19966 h 89"/>
                <a:gd name="T8" fmla="*/ 202159 w 91"/>
                <a:gd name="T9" fmla="*/ 0 h 89"/>
                <a:gd name="T10" fmla="*/ 0 60000 65536"/>
                <a:gd name="T11" fmla="*/ 0 60000 65536"/>
                <a:gd name="T12" fmla="*/ 0 60000 65536"/>
                <a:gd name="T13" fmla="*/ 0 60000 65536"/>
                <a:gd name="T14" fmla="*/ 0 60000 65536"/>
                <a:gd name="T15" fmla="*/ 0 w 91"/>
                <a:gd name="T16" fmla="*/ 0 h 89"/>
                <a:gd name="T17" fmla="*/ 91 w 91"/>
                <a:gd name="T18" fmla="*/ 89 h 89"/>
              </a:gdLst>
              <a:ahLst/>
              <a:cxnLst>
                <a:cxn ang="T10">
                  <a:pos x="T0" y="T1"/>
                </a:cxn>
                <a:cxn ang="T11">
                  <a:pos x="T2" y="T3"/>
                </a:cxn>
                <a:cxn ang="T12">
                  <a:pos x="T4" y="T5"/>
                </a:cxn>
                <a:cxn ang="T13">
                  <a:pos x="T6" y="T7"/>
                </a:cxn>
                <a:cxn ang="T14">
                  <a:pos x="T8" y="T9"/>
                </a:cxn>
              </a:cxnLst>
              <a:rect l="T15" t="T16" r="T17" b="T18"/>
              <a:pathLst>
                <a:path w="91" h="89">
                  <a:moveTo>
                    <a:pt x="81" y="0"/>
                  </a:moveTo>
                  <a:lnTo>
                    <a:pt x="0" y="81"/>
                  </a:lnTo>
                  <a:lnTo>
                    <a:pt x="8" y="89"/>
                  </a:lnTo>
                  <a:lnTo>
                    <a:pt x="91" y="8"/>
                  </a:lnTo>
                  <a:lnTo>
                    <a:pt x="81" y="0"/>
                  </a:lnTo>
                  <a:close/>
                </a:path>
              </a:pathLst>
            </a:custGeom>
            <a:solidFill>
              <a:srgbClr val="FEFFFF"/>
            </a:solidFill>
            <a:ln w="9525" cmpd="sng">
              <a:noFill/>
              <a:bevel/>
              <a:headEnd/>
              <a:tailEnd/>
            </a:ln>
          </p:spPr>
          <p:txBody>
            <a:bodyPr>
              <a:normAutofit fontScale="77500" lnSpcReduction="20000"/>
            </a:bodyPr>
            <a:lstStyle/>
            <a:p>
              <a:pPr>
                <a:defRPr/>
              </a:pPr>
              <a:endParaRPr lang="zh-CN" altLang="en-US" sz="1500" dirty="0"/>
            </a:p>
          </p:txBody>
        </p:sp>
        <p:sp>
          <p:nvSpPr>
            <p:cNvPr id="11" name="MH_Other_11"/>
            <p:cNvSpPr>
              <a:spLocks noChangeArrowheads="1"/>
            </p:cNvSpPr>
            <p:nvPr>
              <p:custDataLst>
                <p:tags r:id="rId20"/>
              </p:custDataLst>
            </p:nvPr>
          </p:nvSpPr>
          <p:spPr bwMode="auto">
            <a:xfrm>
              <a:off x="4933935" y="2416974"/>
              <a:ext cx="256757" cy="254798"/>
            </a:xfrm>
            <a:custGeom>
              <a:avLst/>
              <a:gdLst>
                <a:gd name="T0" fmla="*/ 0 w 91"/>
                <a:gd name="T1" fmla="*/ 204654 h 90"/>
                <a:gd name="T2" fmla="*/ 19966 w 91"/>
                <a:gd name="T3" fmla="*/ 224620 h 90"/>
                <a:gd name="T4" fmla="*/ 227117 w 91"/>
                <a:gd name="T5" fmla="*/ 19966 h 90"/>
                <a:gd name="T6" fmla="*/ 207151 w 91"/>
                <a:gd name="T7" fmla="*/ 0 h 90"/>
                <a:gd name="T8" fmla="*/ 0 w 91"/>
                <a:gd name="T9" fmla="*/ 204654 h 90"/>
                <a:gd name="T10" fmla="*/ 0 60000 65536"/>
                <a:gd name="T11" fmla="*/ 0 60000 65536"/>
                <a:gd name="T12" fmla="*/ 0 60000 65536"/>
                <a:gd name="T13" fmla="*/ 0 60000 65536"/>
                <a:gd name="T14" fmla="*/ 0 60000 65536"/>
                <a:gd name="T15" fmla="*/ 0 w 91"/>
                <a:gd name="T16" fmla="*/ 0 h 90"/>
                <a:gd name="T17" fmla="*/ 91 w 91"/>
                <a:gd name="T18" fmla="*/ 90 h 90"/>
              </a:gdLst>
              <a:ahLst/>
              <a:cxnLst>
                <a:cxn ang="T10">
                  <a:pos x="T0" y="T1"/>
                </a:cxn>
                <a:cxn ang="T11">
                  <a:pos x="T2" y="T3"/>
                </a:cxn>
                <a:cxn ang="T12">
                  <a:pos x="T4" y="T5"/>
                </a:cxn>
                <a:cxn ang="T13">
                  <a:pos x="T6" y="T7"/>
                </a:cxn>
                <a:cxn ang="T14">
                  <a:pos x="T8" y="T9"/>
                </a:cxn>
              </a:cxnLst>
              <a:rect l="T15" t="T16" r="T17" b="T18"/>
              <a:pathLst>
                <a:path w="91" h="90">
                  <a:moveTo>
                    <a:pt x="0" y="82"/>
                  </a:moveTo>
                  <a:lnTo>
                    <a:pt x="8" y="90"/>
                  </a:lnTo>
                  <a:lnTo>
                    <a:pt x="91" y="8"/>
                  </a:lnTo>
                  <a:lnTo>
                    <a:pt x="83" y="0"/>
                  </a:lnTo>
                  <a:lnTo>
                    <a:pt x="0" y="82"/>
                  </a:lnTo>
                  <a:close/>
                </a:path>
              </a:pathLst>
            </a:custGeom>
            <a:solidFill>
              <a:srgbClr val="FEFFFF"/>
            </a:solidFill>
            <a:ln w="9525" cmpd="sng">
              <a:noFill/>
              <a:bevel/>
              <a:headEnd/>
              <a:tailEnd/>
            </a:ln>
          </p:spPr>
          <p:txBody>
            <a:bodyPr>
              <a:normAutofit fontScale="77500" lnSpcReduction="20000"/>
            </a:bodyPr>
            <a:lstStyle/>
            <a:p>
              <a:pPr>
                <a:defRPr/>
              </a:pPr>
              <a:endParaRPr lang="zh-CN" altLang="en-US" sz="1500" dirty="0"/>
            </a:p>
          </p:txBody>
        </p:sp>
        <p:sp>
          <p:nvSpPr>
            <p:cNvPr id="12" name="MH_Other_12"/>
            <p:cNvSpPr>
              <a:spLocks noChangeArrowheads="1"/>
            </p:cNvSpPr>
            <p:nvPr>
              <p:custDataLst>
                <p:tags r:id="rId21"/>
              </p:custDataLst>
            </p:nvPr>
          </p:nvSpPr>
          <p:spPr bwMode="auto">
            <a:xfrm>
              <a:off x="5145615" y="2348375"/>
              <a:ext cx="80359" cy="74479"/>
            </a:xfrm>
            <a:custGeom>
              <a:avLst/>
              <a:gdLst>
                <a:gd name="T0" fmla="*/ 46588 w 21"/>
                <a:gd name="T1" fmla="*/ 19467 h 20"/>
                <a:gd name="T2" fmla="*/ 0 w 21"/>
                <a:gd name="T3" fmla="*/ 19467 h 20"/>
                <a:gd name="T4" fmla="*/ 49916 w 21"/>
                <a:gd name="T5" fmla="*/ 64890 h 20"/>
                <a:gd name="T6" fmla="*/ 46588 w 21"/>
                <a:gd name="T7" fmla="*/ 19467 h 20"/>
                <a:gd name="T8" fmla="*/ 0 60000 65536"/>
                <a:gd name="T9" fmla="*/ 0 60000 65536"/>
                <a:gd name="T10" fmla="*/ 0 60000 65536"/>
                <a:gd name="T11" fmla="*/ 0 60000 65536"/>
                <a:gd name="T12" fmla="*/ 0 w 21"/>
                <a:gd name="T13" fmla="*/ 0 h 20"/>
                <a:gd name="T14" fmla="*/ 21 w 21"/>
                <a:gd name="T15" fmla="*/ 20 h 20"/>
              </a:gdLst>
              <a:ahLst/>
              <a:cxnLst>
                <a:cxn ang="T8">
                  <a:pos x="T0" y="T1"/>
                </a:cxn>
                <a:cxn ang="T9">
                  <a:pos x="T2" y="T3"/>
                </a:cxn>
                <a:cxn ang="T10">
                  <a:pos x="T4" y="T5"/>
                </a:cxn>
                <a:cxn ang="T11">
                  <a:pos x="T6" y="T7"/>
                </a:cxn>
              </a:cxnLst>
              <a:rect l="T12" t="T13" r="T14" b="T15"/>
              <a:pathLst>
                <a:path w="21" h="20">
                  <a:moveTo>
                    <a:pt x="14" y="6"/>
                  </a:moveTo>
                  <a:cubicBezTo>
                    <a:pt x="8" y="0"/>
                    <a:pt x="0" y="6"/>
                    <a:pt x="0" y="6"/>
                  </a:cubicBezTo>
                  <a:cubicBezTo>
                    <a:pt x="15" y="20"/>
                    <a:pt x="15" y="20"/>
                    <a:pt x="15" y="20"/>
                  </a:cubicBezTo>
                  <a:cubicBezTo>
                    <a:pt x="15" y="20"/>
                    <a:pt x="21" y="13"/>
                    <a:pt x="14" y="6"/>
                  </a:cubicBezTo>
                  <a:close/>
                </a:path>
              </a:pathLst>
            </a:custGeom>
            <a:solidFill>
              <a:srgbClr val="FEFFFF"/>
            </a:solidFill>
            <a:ln w="9525" cmpd="sng">
              <a:noFill/>
              <a:bevel/>
              <a:headEnd/>
              <a:tailEnd/>
            </a:ln>
          </p:spPr>
          <p:txBody>
            <a:bodyPr>
              <a:normAutofit fontScale="25000" lnSpcReduction="20000"/>
            </a:bodyPr>
            <a:lstStyle/>
            <a:p>
              <a:pPr>
                <a:defRPr/>
              </a:pPr>
              <a:endParaRPr lang="zh-CN" altLang="en-US" sz="1500" dirty="0"/>
            </a:p>
          </p:txBody>
        </p:sp>
        <p:sp>
          <p:nvSpPr>
            <p:cNvPr id="13" name="MH_Other_13"/>
            <p:cNvSpPr>
              <a:spLocks noChangeArrowheads="1"/>
            </p:cNvSpPr>
            <p:nvPr>
              <p:custDataLst>
                <p:tags r:id="rId22"/>
              </p:custDataLst>
            </p:nvPr>
          </p:nvSpPr>
          <p:spPr bwMode="auto">
            <a:xfrm>
              <a:off x="4659539" y="2360134"/>
              <a:ext cx="474316" cy="468435"/>
            </a:xfrm>
            <a:custGeom>
              <a:avLst/>
              <a:gdLst>
                <a:gd name="T0" fmla="*/ 366880 w 167"/>
                <a:gd name="T1" fmla="*/ 361889 h 165"/>
                <a:gd name="T2" fmla="*/ 49916 w 167"/>
                <a:gd name="T3" fmla="*/ 361889 h 165"/>
                <a:gd name="T4" fmla="*/ 49916 w 167"/>
                <a:gd name="T5" fmla="*/ 49916 h 165"/>
                <a:gd name="T6" fmla="*/ 346914 w 167"/>
                <a:gd name="T7" fmla="*/ 49916 h 165"/>
                <a:gd name="T8" fmla="*/ 399326 w 167"/>
                <a:gd name="T9" fmla="*/ 0 h 165"/>
                <a:gd name="T10" fmla="*/ 0 w 167"/>
                <a:gd name="T11" fmla="*/ 0 h 165"/>
                <a:gd name="T12" fmla="*/ 0 w 167"/>
                <a:gd name="T13" fmla="*/ 411805 h 165"/>
                <a:gd name="T14" fmla="*/ 416796 w 167"/>
                <a:gd name="T15" fmla="*/ 411805 h 165"/>
                <a:gd name="T16" fmla="*/ 416796 w 167"/>
                <a:gd name="T17" fmla="*/ 152243 h 165"/>
                <a:gd name="T18" fmla="*/ 366880 w 167"/>
                <a:gd name="T19" fmla="*/ 202159 h 165"/>
                <a:gd name="T20" fmla="*/ 366880 w 167"/>
                <a:gd name="T21" fmla="*/ 361889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165"/>
                <a:gd name="T35" fmla="*/ 167 w 167"/>
                <a:gd name="T36" fmla="*/ 165 h 1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165">
                  <a:moveTo>
                    <a:pt x="147" y="145"/>
                  </a:moveTo>
                  <a:lnTo>
                    <a:pt x="20" y="145"/>
                  </a:lnTo>
                  <a:lnTo>
                    <a:pt x="20" y="20"/>
                  </a:lnTo>
                  <a:lnTo>
                    <a:pt x="139" y="20"/>
                  </a:lnTo>
                  <a:lnTo>
                    <a:pt x="160" y="0"/>
                  </a:lnTo>
                  <a:lnTo>
                    <a:pt x="0" y="0"/>
                  </a:lnTo>
                  <a:lnTo>
                    <a:pt x="0" y="165"/>
                  </a:lnTo>
                  <a:lnTo>
                    <a:pt x="167" y="165"/>
                  </a:lnTo>
                  <a:lnTo>
                    <a:pt x="167" y="61"/>
                  </a:lnTo>
                  <a:lnTo>
                    <a:pt x="147" y="81"/>
                  </a:lnTo>
                  <a:lnTo>
                    <a:pt x="147" y="145"/>
                  </a:lnTo>
                  <a:close/>
                </a:path>
              </a:pathLst>
            </a:custGeom>
            <a:solidFill>
              <a:srgbClr val="FEFFFF"/>
            </a:solidFill>
            <a:ln w="9525" cmpd="sng">
              <a:noFill/>
              <a:bevel/>
              <a:headEnd/>
              <a:tailEnd/>
            </a:ln>
          </p:spPr>
          <p:txBody>
            <a:bodyPr>
              <a:normAutofit/>
            </a:bodyPr>
            <a:lstStyle/>
            <a:p>
              <a:pPr>
                <a:defRPr/>
              </a:pPr>
              <a:endParaRPr lang="zh-CN" altLang="en-US" sz="1500" dirty="0"/>
            </a:p>
          </p:txBody>
        </p:sp>
      </p:grpSp>
      <p:grpSp>
        <p:nvGrpSpPr>
          <p:cNvPr id="14" name="组合 13"/>
          <p:cNvGrpSpPr/>
          <p:nvPr/>
        </p:nvGrpSpPr>
        <p:grpSpPr>
          <a:xfrm>
            <a:off x="3853790" y="3214301"/>
            <a:ext cx="968745" cy="974153"/>
            <a:chOff x="3922584" y="3263687"/>
            <a:chExt cx="1025071" cy="1030951"/>
          </a:xfrm>
        </p:grpSpPr>
        <p:sp>
          <p:nvSpPr>
            <p:cNvPr id="15" name="MH_Other_3"/>
            <p:cNvSpPr>
              <a:spLocks noChangeArrowheads="1"/>
            </p:cNvSpPr>
            <p:nvPr>
              <p:custDataLst>
                <p:tags r:id="rId13"/>
              </p:custDataLst>
            </p:nvPr>
          </p:nvSpPr>
          <p:spPr bwMode="auto">
            <a:xfrm>
              <a:off x="3922584" y="3263687"/>
              <a:ext cx="1025071" cy="1030951"/>
            </a:xfrm>
            <a:prstGeom prst="ellipse">
              <a:avLst/>
            </a:prstGeom>
            <a:solidFill>
              <a:srgbClr val="404040"/>
            </a:solidFill>
            <a:ln w="28575">
              <a:noFill/>
              <a:bevel/>
              <a:headEnd/>
              <a:tailEnd/>
            </a:ln>
          </p:spPr>
          <p:txBody>
            <a:bodyPr anchor="ctr">
              <a:normAutofit fontScale="62500" lnSpcReduction="20000"/>
            </a:bodyPr>
            <a:lstStyle/>
            <a:p>
              <a:pPr algn="ctr">
                <a:defRPr/>
              </a:pPr>
              <a:endParaRPr lang="zh-CN" altLang="zh-CN" sz="7600" dirty="0">
                <a:solidFill>
                  <a:schemeClr val="bg1"/>
                </a:solidFill>
                <a:sym typeface="Calibri" pitchFamily="34" charset="0"/>
              </a:endParaRPr>
            </a:p>
          </p:txBody>
        </p:sp>
        <p:sp>
          <p:nvSpPr>
            <p:cNvPr id="16" name="MH_Other_14"/>
            <p:cNvSpPr>
              <a:spLocks noEditPoints="1" noChangeArrowheads="1"/>
            </p:cNvSpPr>
            <p:nvPr>
              <p:custDataLst>
                <p:tags r:id="rId14"/>
              </p:custDataLst>
            </p:nvPr>
          </p:nvSpPr>
          <p:spPr bwMode="auto">
            <a:xfrm>
              <a:off x="4157782" y="3528284"/>
              <a:ext cx="531155" cy="525275"/>
            </a:xfrm>
            <a:custGeom>
              <a:avLst/>
              <a:gdLst>
                <a:gd name="T0" fmla="*/ 271436 w 95"/>
                <a:gd name="T1" fmla="*/ 189679 h 93"/>
                <a:gd name="T2" fmla="*/ 314468 w 95"/>
                <a:gd name="T3" fmla="*/ 169713 h 93"/>
                <a:gd name="T4" fmla="*/ 314468 w 95"/>
                <a:gd name="T5" fmla="*/ 136436 h 93"/>
                <a:gd name="T6" fmla="*/ 271436 w 95"/>
                <a:gd name="T7" fmla="*/ 119798 h 93"/>
                <a:gd name="T8" fmla="*/ 264815 w 95"/>
                <a:gd name="T9" fmla="*/ 99831 h 93"/>
                <a:gd name="T10" fmla="*/ 281366 w 95"/>
                <a:gd name="T11" fmla="*/ 56571 h 93"/>
                <a:gd name="T12" fmla="*/ 254885 w 95"/>
                <a:gd name="T13" fmla="*/ 33277 h 93"/>
                <a:gd name="T14" fmla="*/ 211852 w 95"/>
                <a:gd name="T15" fmla="*/ 49916 h 93"/>
                <a:gd name="T16" fmla="*/ 195301 w 95"/>
                <a:gd name="T17" fmla="*/ 43260 h 93"/>
                <a:gd name="T18" fmla="*/ 175440 w 95"/>
                <a:gd name="T19" fmla="*/ 0 h 93"/>
                <a:gd name="T20" fmla="*/ 139028 w 95"/>
                <a:gd name="T21" fmla="*/ 0 h 93"/>
                <a:gd name="T22" fmla="*/ 122477 w 95"/>
                <a:gd name="T23" fmla="*/ 43260 h 93"/>
                <a:gd name="T24" fmla="*/ 102616 w 95"/>
                <a:gd name="T25" fmla="*/ 49916 h 93"/>
                <a:gd name="T26" fmla="*/ 59583 w 95"/>
                <a:gd name="T27" fmla="*/ 33277 h 93"/>
                <a:gd name="T28" fmla="*/ 33102 w 95"/>
                <a:gd name="T29" fmla="*/ 56571 h 93"/>
                <a:gd name="T30" fmla="*/ 52963 w 95"/>
                <a:gd name="T31" fmla="*/ 99831 h 93"/>
                <a:gd name="T32" fmla="*/ 43032 w 95"/>
                <a:gd name="T33" fmla="*/ 119798 h 93"/>
                <a:gd name="T34" fmla="*/ 0 w 95"/>
                <a:gd name="T35" fmla="*/ 136436 h 93"/>
                <a:gd name="T36" fmla="*/ 0 w 95"/>
                <a:gd name="T37" fmla="*/ 173041 h 93"/>
                <a:gd name="T38" fmla="*/ 43032 w 95"/>
                <a:gd name="T39" fmla="*/ 189679 h 93"/>
                <a:gd name="T40" fmla="*/ 52963 w 95"/>
                <a:gd name="T41" fmla="*/ 209646 h 93"/>
                <a:gd name="T42" fmla="*/ 36412 w 95"/>
                <a:gd name="T43" fmla="*/ 252906 h 93"/>
                <a:gd name="T44" fmla="*/ 59583 w 95"/>
                <a:gd name="T45" fmla="*/ 276200 h 93"/>
                <a:gd name="T46" fmla="*/ 102616 w 95"/>
                <a:gd name="T47" fmla="*/ 259561 h 93"/>
                <a:gd name="T48" fmla="*/ 122477 w 95"/>
                <a:gd name="T49" fmla="*/ 266217 h 93"/>
                <a:gd name="T50" fmla="*/ 142338 w 95"/>
                <a:gd name="T51" fmla="*/ 309477 h 93"/>
                <a:gd name="T52" fmla="*/ 175440 w 95"/>
                <a:gd name="T53" fmla="*/ 309477 h 93"/>
                <a:gd name="T54" fmla="*/ 195301 w 95"/>
                <a:gd name="T55" fmla="*/ 266217 h 93"/>
                <a:gd name="T56" fmla="*/ 211852 w 95"/>
                <a:gd name="T57" fmla="*/ 259561 h 93"/>
                <a:gd name="T58" fmla="*/ 258195 w 95"/>
                <a:gd name="T59" fmla="*/ 276200 h 93"/>
                <a:gd name="T60" fmla="*/ 281366 w 95"/>
                <a:gd name="T61" fmla="*/ 249578 h 93"/>
                <a:gd name="T62" fmla="*/ 264815 w 95"/>
                <a:gd name="T63" fmla="*/ 209646 h 93"/>
                <a:gd name="T64" fmla="*/ 271436 w 95"/>
                <a:gd name="T65" fmla="*/ 189679 h 93"/>
                <a:gd name="T66" fmla="*/ 158889 w 95"/>
                <a:gd name="T67" fmla="*/ 202990 h 93"/>
                <a:gd name="T68" fmla="*/ 109236 w 95"/>
                <a:gd name="T69" fmla="*/ 153075 h 93"/>
                <a:gd name="T70" fmla="*/ 158889 w 95"/>
                <a:gd name="T71" fmla="*/ 106487 h 93"/>
                <a:gd name="T72" fmla="*/ 208542 w 95"/>
                <a:gd name="T73" fmla="*/ 153075 h 93"/>
                <a:gd name="T74" fmla="*/ 158889 w 95"/>
                <a:gd name="T75" fmla="*/ 20299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3"/>
                <a:gd name="T116" fmla="*/ 95 w 95"/>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rgbClr val="FEFFFF"/>
            </a:solidFill>
            <a:ln w="9525" cmpd="sng">
              <a:noFill/>
              <a:bevel/>
              <a:headEnd/>
              <a:tailEnd/>
            </a:ln>
          </p:spPr>
          <p:txBody>
            <a:bodyPr>
              <a:normAutofit/>
            </a:bodyPr>
            <a:lstStyle/>
            <a:p>
              <a:pPr>
                <a:defRPr/>
              </a:pPr>
              <a:endParaRPr lang="zh-CN" altLang="en-US" sz="1500" dirty="0"/>
            </a:p>
          </p:txBody>
        </p:sp>
        <p:sp>
          <p:nvSpPr>
            <p:cNvPr id="17" name="MH_Other_15"/>
            <p:cNvSpPr>
              <a:spLocks noChangeArrowheads="1"/>
            </p:cNvSpPr>
            <p:nvPr>
              <p:custDataLst>
                <p:tags r:id="rId15"/>
              </p:custDataLst>
            </p:nvPr>
          </p:nvSpPr>
          <p:spPr bwMode="auto">
            <a:xfrm>
              <a:off x="4367500" y="3736043"/>
              <a:ext cx="109759" cy="105839"/>
            </a:xfrm>
            <a:prstGeom prst="ellipse">
              <a:avLst/>
            </a:prstGeom>
            <a:solidFill>
              <a:srgbClr val="FEFFFF"/>
            </a:solidFill>
            <a:ln w="9525">
              <a:noFill/>
              <a:bevel/>
              <a:headEnd/>
              <a:tailEnd/>
            </a:ln>
          </p:spPr>
          <p:txBody>
            <a:bodyPr>
              <a:normAutofit fontScale="25000" lnSpcReduction="20000"/>
            </a:bodyPr>
            <a:lstStyle/>
            <a:p>
              <a:pPr>
                <a:defRPr/>
              </a:pPr>
              <a:endParaRPr lang="zh-CN" altLang="zh-CN" sz="1500" dirty="0">
                <a:sym typeface="Calibri" pitchFamily="34" charset="0"/>
              </a:endParaRPr>
            </a:p>
          </p:txBody>
        </p:sp>
      </p:grpSp>
      <p:grpSp>
        <p:nvGrpSpPr>
          <p:cNvPr id="18" name="组合 17"/>
          <p:cNvGrpSpPr/>
          <p:nvPr/>
        </p:nvGrpSpPr>
        <p:grpSpPr>
          <a:xfrm>
            <a:off x="6816279" y="3230604"/>
            <a:ext cx="970598" cy="974153"/>
            <a:chOff x="7264355" y="3263687"/>
            <a:chExt cx="1027031" cy="1030951"/>
          </a:xfrm>
        </p:grpSpPr>
        <p:sp>
          <p:nvSpPr>
            <p:cNvPr id="19" name="MH_Other_6"/>
            <p:cNvSpPr>
              <a:spLocks noChangeArrowheads="1"/>
            </p:cNvSpPr>
            <p:nvPr>
              <p:custDataLst>
                <p:tags r:id="rId11"/>
              </p:custDataLst>
            </p:nvPr>
          </p:nvSpPr>
          <p:spPr bwMode="auto">
            <a:xfrm>
              <a:off x="7264355" y="3263687"/>
              <a:ext cx="1027031" cy="1030951"/>
            </a:xfrm>
            <a:prstGeom prst="ellipse">
              <a:avLst/>
            </a:prstGeom>
            <a:solidFill>
              <a:srgbClr val="C75050"/>
            </a:solidFill>
            <a:ln w="28575">
              <a:noFill/>
              <a:bevel/>
              <a:headEnd/>
              <a:tailEnd/>
            </a:ln>
          </p:spPr>
          <p:txBody>
            <a:bodyPr anchor="ctr">
              <a:normAutofit fontScale="62500" lnSpcReduction="20000"/>
            </a:bodyPr>
            <a:lstStyle/>
            <a:p>
              <a:pPr algn="ctr">
                <a:defRPr/>
              </a:pPr>
              <a:endParaRPr lang="zh-CN" altLang="zh-CN" sz="7600" dirty="0">
                <a:solidFill>
                  <a:schemeClr val="bg1"/>
                </a:solidFill>
                <a:sym typeface="Calibri" pitchFamily="34" charset="0"/>
              </a:endParaRPr>
            </a:p>
          </p:txBody>
        </p:sp>
        <p:sp>
          <p:nvSpPr>
            <p:cNvPr id="20" name="MH_Other_16"/>
            <p:cNvSpPr>
              <a:spLocks noChangeArrowheads="1"/>
            </p:cNvSpPr>
            <p:nvPr>
              <p:custDataLst>
                <p:tags r:id="rId12"/>
              </p:custDataLst>
            </p:nvPr>
          </p:nvSpPr>
          <p:spPr bwMode="auto">
            <a:xfrm>
              <a:off x="7560314" y="3479285"/>
              <a:ext cx="435116" cy="546836"/>
            </a:xfrm>
            <a:custGeom>
              <a:avLst/>
              <a:gdLst>
                <a:gd name="connsiteX0" fmla="*/ 7193 w 352425"/>
                <a:gd name="connsiteY0" fmla="*/ 298450 h 442913"/>
                <a:gd name="connsiteX1" fmla="*/ 176213 w 352425"/>
                <a:gd name="connsiteY1" fmla="*/ 352624 h 442913"/>
                <a:gd name="connsiteX2" fmla="*/ 345233 w 352425"/>
                <a:gd name="connsiteY2" fmla="*/ 298450 h 442913"/>
                <a:gd name="connsiteX3" fmla="*/ 352425 w 352425"/>
                <a:gd name="connsiteY3" fmla="*/ 312896 h 442913"/>
                <a:gd name="connsiteX4" fmla="*/ 352425 w 352425"/>
                <a:gd name="connsiteY4" fmla="*/ 367070 h 442913"/>
                <a:gd name="connsiteX5" fmla="*/ 176213 w 352425"/>
                <a:gd name="connsiteY5" fmla="*/ 442913 h 442913"/>
                <a:gd name="connsiteX6" fmla="*/ 0 w 352425"/>
                <a:gd name="connsiteY6" fmla="*/ 367070 h 442913"/>
                <a:gd name="connsiteX7" fmla="*/ 0 w 352425"/>
                <a:gd name="connsiteY7" fmla="*/ 312896 h 442913"/>
                <a:gd name="connsiteX8" fmla="*/ 7193 w 352425"/>
                <a:gd name="connsiteY8" fmla="*/ 298450 h 442913"/>
                <a:gd name="connsiteX9" fmla="*/ 7193 w 352425"/>
                <a:gd name="connsiteY9" fmla="*/ 184150 h 442913"/>
                <a:gd name="connsiteX10" fmla="*/ 176213 w 352425"/>
                <a:gd name="connsiteY10" fmla="*/ 243205 h 442913"/>
                <a:gd name="connsiteX11" fmla="*/ 345233 w 352425"/>
                <a:gd name="connsiteY11" fmla="*/ 184150 h 442913"/>
                <a:gd name="connsiteX12" fmla="*/ 352425 w 352425"/>
                <a:gd name="connsiteY12" fmla="*/ 202605 h 442913"/>
                <a:gd name="connsiteX13" fmla="*/ 352425 w 352425"/>
                <a:gd name="connsiteY13" fmla="*/ 257969 h 442913"/>
                <a:gd name="connsiteX14" fmla="*/ 176213 w 352425"/>
                <a:gd name="connsiteY14" fmla="*/ 331788 h 442913"/>
                <a:gd name="connsiteX15" fmla="*/ 0 w 352425"/>
                <a:gd name="connsiteY15" fmla="*/ 257969 h 442913"/>
                <a:gd name="connsiteX16" fmla="*/ 0 w 352425"/>
                <a:gd name="connsiteY16" fmla="*/ 202605 h 442913"/>
                <a:gd name="connsiteX17" fmla="*/ 7193 w 352425"/>
                <a:gd name="connsiteY17" fmla="*/ 184150 h 442913"/>
                <a:gd name="connsiteX18" fmla="*/ 7193 w 352425"/>
                <a:gd name="connsiteY18" fmla="*/ 76200 h 442913"/>
                <a:gd name="connsiteX19" fmla="*/ 176213 w 352425"/>
                <a:gd name="connsiteY19" fmla="*/ 130795 h 442913"/>
                <a:gd name="connsiteX20" fmla="*/ 345233 w 352425"/>
                <a:gd name="connsiteY20" fmla="*/ 76200 h 442913"/>
                <a:gd name="connsiteX21" fmla="*/ 352425 w 352425"/>
                <a:gd name="connsiteY21" fmla="*/ 94398 h 442913"/>
                <a:gd name="connsiteX22" fmla="*/ 352425 w 352425"/>
                <a:gd name="connsiteY22" fmla="*/ 148993 h 442913"/>
                <a:gd name="connsiteX23" fmla="*/ 176213 w 352425"/>
                <a:gd name="connsiteY23" fmla="*/ 225425 h 442913"/>
                <a:gd name="connsiteX24" fmla="*/ 0 w 352425"/>
                <a:gd name="connsiteY24" fmla="*/ 148993 h 442913"/>
                <a:gd name="connsiteX25" fmla="*/ 0 w 352425"/>
                <a:gd name="connsiteY25" fmla="*/ 94398 h 442913"/>
                <a:gd name="connsiteX26" fmla="*/ 7193 w 352425"/>
                <a:gd name="connsiteY26" fmla="*/ 76200 h 442913"/>
                <a:gd name="connsiteX27" fmla="*/ 177006 w 352425"/>
                <a:gd name="connsiteY27" fmla="*/ 0 h 442913"/>
                <a:gd name="connsiteX28" fmla="*/ 349250 w 352425"/>
                <a:gd name="connsiteY28" fmla="*/ 57944 h 442913"/>
                <a:gd name="connsiteX29" fmla="*/ 177006 w 352425"/>
                <a:gd name="connsiteY29" fmla="*/ 115888 h 442913"/>
                <a:gd name="connsiteX30" fmla="*/ 4762 w 352425"/>
                <a:gd name="connsiteY30" fmla="*/ 57944 h 442913"/>
                <a:gd name="connsiteX31" fmla="*/ 177006 w 352425"/>
                <a:gd name="connsiteY31" fmla="*/ 0 h 44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52425" h="442913">
                  <a:moveTo>
                    <a:pt x="7193" y="298450"/>
                  </a:moveTo>
                  <a:cubicBezTo>
                    <a:pt x="25173" y="330954"/>
                    <a:pt x="93501" y="352624"/>
                    <a:pt x="176213" y="352624"/>
                  </a:cubicBezTo>
                  <a:cubicBezTo>
                    <a:pt x="258925" y="352624"/>
                    <a:pt x="327252" y="330954"/>
                    <a:pt x="345233" y="298450"/>
                  </a:cubicBezTo>
                  <a:cubicBezTo>
                    <a:pt x="348829" y="302062"/>
                    <a:pt x="352425" y="309285"/>
                    <a:pt x="352425" y="312896"/>
                  </a:cubicBezTo>
                  <a:cubicBezTo>
                    <a:pt x="352425" y="312896"/>
                    <a:pt x="352425" y="312896"/>
                    <a:pt x="352425" y="367070"/>
                  </a:cubicBezTo>
                  <a:cubicBezTo>
                    <a:pt x="352425" y="410409"/>
                    <a:pt x="273309" y="442913"/>
                    <a:pt x="176213" y="442913"/>
                  </a:cubicBezTo>
                  <a:cubicBezTo>
                    <a:pt x="79116" y="442913"/>
                    <a:pt x="0" y="410409"/>
                    <a:pt x="0" y="367070"/>
                  </a:cubicBezTo>
                  <a:cubicBezTo>
                    <a:pt x="0" y="367070"/>
                    <a:pt x="0" y="367070"/>
                    <a:pt x="0" y="312896"/>
                  </a:cubicBezTo>
                  <a:cubicBezTo>
                    <a:pt x="0" y="309285"/>
                    <a:pt x="3596" y="302062"/>
                    <a:pt x="7193" y="298450"/>
                  </a:cubicBezTo>
                  <a:close/>
                  <a:moveTo>
                    <a:pt x="7193" y="184150"/>
                  </a:moveTo>
                  <a:cubicBezTo>
                    <a:pt x="25173" y="217369"/>
                    <a:pt x="93501" y="243205"/>
                    <a:pt x="176213" y="243205"/>
                  </a:cubicBezTo>
                  <a:cubicBezTo>
                    <a:pt x="258925" y="243205"/>
                    <a:pt x="327252" y="217369"/>
                    <a:pt x="345233" y="184150"/>
                  </a:cubicBezTo>
                  <a:cubicBezTo>
                    <a:pt x="348829" y="191532"/>
                    <a:pt x="352425" y="195223"/>
                    <a:pt x="352425" y="202605"/>
                  </a:cubicBezTo>
                  <a:cubicBezTo>
                    <a:pt x="352425" y="202605"/>
                    <a:pt x="352425" y="202605"/>
                    <a:pt x="352425" y="257969"/>
                  </a:cubicBezTo>
                  <a:cubicBezTo>
                    <a:pt x="352425" y="298570"/>
                    <a:pt x="273309" y="331788"/>
                    <a:pt x="176213" y="331788"/>
                  </a:cubicBezTo>
                  <a:cubicBezTo>
                    <a:pt x="79116" y="331788"/>
                    <a:pt x="0" y="298570"/>
                    <a:pt x="0" y="257969"/>
                  </a:cubicBezTo>
                  <a:cubicBezTo>
                    <a:pt x="0" y="257969"/>
                    <a:pt x="0" y="257969"/>
                    <a:pt x="0" y="202605"/>
                  </a:cubicBezTo>
                  <a:cubicBezTo>
                    <a:pt x="0" y="195223"/>
                    <a:pt x="3596" y="191532"/>
                    <a:pt x="7193" y="184150"/>
                  </a:cubicBezTo>
                  <a:close/>
                  <a:moveTo>
                    <a:pt x="7193" y="76200"/>
                  </a:moveTo>
                  <a:cubicBezTo>
                    <a:pt x="10789" y="108957"/>
                    <a:pt x="86308" y="130795"/>
                    <a:pt x="176213" y="130795"/>
                  </a:cubicBezTo>
                  <a:cubicBezTo>
                    <a:pt x="269713" y="130795"/>
                    <a:pt x="341637" y="108957"/>
                    <a:pt x="345233" y="76200"/>
                  </a:cubicBezTo>
                  <a:cubicBezTo>
                    <a:pt x="348829" y="83479"/>
                    <a:pt x="352425" y="87119"/>
                    <a:pt x="352425" y="94398"/>
                  </a:cubicBezTo>
                  <a:cubicBezTo>
                    <a:pt x="352425" y="94398"/>
                    <a:pt x="352425" y="94398"/>
                    <a:pt x="352425" y="148993"/>
                  </a:cubicBezTo>
                  <a:cubicBezTo>
                    <a:pt x="352425" y="189029"/>
                    <a:pt x="273309" y="225425"/>
                    <a:pt x="176213" y="225425"/>
                  </a:cubicBezTo>
                  <a:cubicBezTo>
                    <a:pt x="79116" y="225425"/>
                    <a:pt x="0" y="189029"/>
                    <a:pt x="0" y="148993"/>
                  </a:cubicBezTo>
                  <a:cubicBezTo>
                    <a:pt x="0" y="148993"/>
                    <a:pt x="0" y="148993"/>
                    <a:pt x="0" y="94398"/>
                  </a:cubicBezTo>
                  <a:cubicBezTo>
                    <a:pt x="0" y="87119"/>
                    <a:pt x="3596" y="83479"/>
                    <a:pt x="7193" y="76200"/>
                  </a:cubicBezTo>
                  <a:close/>
                  <a:moveTo>
                    <a:pt x="177006" y="0"/>
                  </a:moveTo>
                  <a:cubicBezTo>
                    <a:pt x="272134" y="0"/>
                    <a:pt x="349250" y="25942"/>
                    <a:pt x="349250" y="57944"/>
                  </a:cubicBezTo>
                  <a:cubicBezTo>
                    <a:pt x="349250" y="89946"/>
                    <a:pt x="272134" y="115888"/>
                    <a:pt x="177006" y="115888"/>
                  </a:cubicBezTo>
                  <a:cubicBezTo>
                    <a:pt x="81878" y="115888"/>
                    <a:pt x="4762" y="89946"/>
                    <a:pt x="4762" y="57944"/>
                  </a:cubicBezTo>
                  <a:cubicBezTo>
                    <a:pt x="4762" y="25942"/>
                    <a:pt x="81878" y="0"/>
                    <a:pt x="177006" y="0"/>
                  </a:cubicBezTo>
                  <a:close/>
                </a:path>
              </a:pathLst>
            </a:custGeom>
            <a:solidFill>
              <a:srgbClr val="FEFFFF"/>
            </a:solidFill>
            <a:ln w="9525">
              <a:noFill/>
              <a:bevel/>
              <a:headEnd/>
              <a:tailEnd/>
            </a:ln>
          </p:spPr>
          <p:txBody>
            <a:bodyPr/>
            <a:lstStyle/>
            <a:p>
              <a:pPr>
                <a:defRPr/>
              </a:pPr>
              <a:endParaRPr lang="zh-CN" altLang="zh-CN" sz="1500" dirty="0">
                <a:sym typeface="Calibri" pitchFamily="34" charset="0"/>
              </a:endParaRPr>
            </a:p>
          </p:txBody>
        </p:sp>
      </p:grpSp>
      <p:grpSp>
        <p:nvGrpSpPr>
          <p:cNvPr id="21" name="组合 20"/>
          <p:cNvGrpSpPr/>
          <p:nvPr/>
        </p:nvGrpSpPr>
        <p:grpSpPr>
          <a:xfrm>
            <a:off x="4658899" y="4491475"/>
            <a:ext cx="968746" cy="976005"/>
            <a:chOff x="4394941" y="4494556"/>
            <a:chExt cx="1025072" cy="1032911"/>
          </a:xfrm>
        </p:grpSpPr>
        <p:sp>
          <p:nvSpPr>
            <p:cNvPr id="22" name="MH_Other_4"/>
            <p:cNvSpPr>
              <a:spLocks noChangeArrowheads="1"/>
            </p:cNvSpPr>
            <p:nvPr>
              <p:custDataLst>
                <p:tags r:id="rId9"/>
              </p:custDataLst>
            </p:nvPr>
          </p:nvSpPr>
          <p:spPr bwMode="auto">
            <a:xfrm>
              <a:off x="4394941" y="4494556"/>
              <a:ext cx="1025072" cy="1032911"/>
            </a:xfrm>
            <a:prstGeom prst="ellipse">
              <a:avLst/>
            </a:prstGeom>
            <a:solidFill>
              <a:srgbClr val="C75050"/>
            </a:solidFill>
            <a:ln w="28575">
              <a:noFill/>
              <a:bevel/>
              <a:headEnd/>
              <a:tailEnd/>
            </a:ln>
          </p:spPr>
          <p:txBody>
            <a:bodyPr anchor="ctr">
              <a:normAutofit fontScale="62500" lnSpcReduction="20000"/>
            </a:bodyPr>
            <a:lstStyle/>
            <a:p>
              <a:pPr algn="ctr">
                <a:defRPr/>
              </a:pPr>
              <a:endParaRPr lang="zh-CN" altLang="zh-CN" sz="7600" dirty="0">
                <a:solidFill>
                  <a:schemeClr val="bg1"/>
                </a:solidFill>
                <a:sym typeface="Calibri" pitchFamily="34" charset="0"/>
              </a:endParaRPr>
            </a:p>
          </p:txBody>
        </p:sp>
        <p:sp>
          <p:nvSpPr>
            <p:cNvPr id="23" name="MH_Other_17"/>
            <p:cNvSpPr>
              <a:spLocks noEditPoints="1" noChangeArrowheads="1"/>
            </p:cNvSpPr>
            <p:nvPr>
              <p:custDataLst>
                <p:tags r:id="rId10"/>
              </p:custDataLst>
            </p:nvPr>
          </p:nvSpPr>
          <p:spPr bwMode="auto">
            <a:xfrm>
              <a:off x="4612498" y="4761113"/>
              <a:ext cx="509596" cy="499796"/>
            </a:xfrm>
            <a:custGeom>
              <a:avLst/>
              <a:gdLst>
                <a:gd name="T0" fmla="*/ 2147483646 w 113"/>
                <a:gd name="T1" fmla="*/ 2147483646 h 112"/>
                <a:gd name="T2" fmla="*/ 2147483646 w 113"/>
                <a:gd name="T3" fmla="*/ 2147483646 h 112"/>
                <a:gd name="T4" fmla="*/ 2147483646 w 113"/>
                <a:gd name="T5" fmla="*/ 2147483646 h 112"/>
                <a:gd name="T6" fmla="*/ 2147483646 w 113"/>
                <a:gd name="T7" fmla="*/ 2147483646 h 112"/>
                <a:gd name="T8" fmla="*/ 2147483646 w 113"/>
                <a:gd name="T9" fmla="*/ 2147483646 h 112"/>
                <a:gd name="T10" fmla="*/ 2147483646 w 113"/>
                <a:gd name="T11" fmla="*/ 2147483646 h 112"/>
                <a:gd name="T12" fmla="*/ 2147483646 w 113"/>
                <a:gd name="T13" fmla="*/ 2147483646 h 112"/>
                <a:gd name="T14" fmla="*/ 2147483646 w 113"/>
                <a:gd name="T15" fmla="*/ 2147483646 h 112"/>
                <a:gd name="T16" fmla="*/ 2147483646 w 113"/>
                <a:gd name="T17" fmla="*/ 2147483646 h 112"/>
                <a:gd name="T18" fmla="*/ 2147483646 w 113"/>
                <a:gd name="T19" fmla="*/ 2147483646 h 112"/>
                <a:gd name="T20" fmla="*/ 2147483646 w 113"/>
                <a:gd name="T21" fmla="*/ 2147483646 h 112"/>
                <a:gd name="T22" fmla="*/ 2147483646 w 113"/>
                <a:gd name="T23" fmla="*/ 2147483646 h 112"/>
                <a:gd name="T24" fmla="*/ 2147483646 w 113"/>
                <a:gd name="T25" fmla="*/ 2147483646 h 112"/>
                <a:gd name="T26" fmla="*/ 2147483646 w 113"/>
                <a:gd name="T27" fmla="*/ 2147483646 h 112"/>
                <a:gd name="T28" fmla="*/ 2147483646 w 113"/>
                <a:gd name="T29" fmla="*/ 2147483646 h 112"/>
                <a:gd name="T30" fmla="*/ 2147483646 w 113"/>
                <a:gd name="T31" fmla="*/ 2147483646 h 112"/>
                <a:gd name="T32" fmla="*/ 2147483646 w 113"/>
                <a:gd name="T33" fmla="*/ 2147483646 h 112"/>
                <a:gd name="T34" fmla="*/ 2147483646 w 113"/>
                <a:gd name="T35" fmla="*/ 2147483646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12"/>
                <a:gd name="T56" fmla="*/ 113 w 113"/>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rgbClr val="FEFFFF"/>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grpSp>
      <p:grpSp>
        <p:nvGrpSpPr>
          <p:cNvPr id="24" name="组合 23"/>
          <p:cNvGrpSpPr/>
          <p:nvPr/>
        </p:nvGrpSpPr>
        <p:grpSpPr>
          <a:xfrm>
            <a:off x="6184580" y="4507778"/>
            <a:ext cx="968745" cy="976005"/>
            <a:chOff x="6854719" y="4494556"/>
            <a:chExt cx="1025071" cy="1032911"/>
          </a:xfrm>
        </p:grpSpPr>
        <p:sp>
          <p:nvSpPr>
            <p:cNvPr id="25" name="MH_Other_7"/>
            <p:cNvSpPr>
              <a:spLocks noChangeArrowheads="1"/>
            </p:cNvSpPr>
            <p:nvPr>
              <p:custDataLst>
                <p:tags r:id="rId7"/>
              </p:custDataLst>
            </p:nvPr>
          </p:nvSpPr>
          <p:spPr bwMode="auto">
            <a:xfrm>
              <a:off x="6854719" y="4494556"/>
              <a:ext cx="1025071" cy="1032911"/>
            </a:xfrm>
            <a:prstGeom prst="ellipse">
              <a:avLst/>
            </a:prstGeom>
            <a:solidFill>
              <a:srgbClr val="404040"/>
            </a:solidFill>
            <a:ln w="28575">
              <a:noFill/>
              <a:bevel/>
              <a:headEnd/>
              <a:tailEnd/>
            </a:ln>
          </p:spPr>
          <p:txBody>
            <a:bodyPr anchor="ctr">
              <a:normAutofit fontScale="62500" lnSpcReduction="20000"/>
            </a:bodyPr>
            <a:lstStyle/>
            <a:p>
              <a:pPr algn="ctr">
                <a:defRPr/>
              </a:pPr>
              <a:endParaRPr lang="zh-CN" altLang="zh-CN" sz="7600" dirty="0">
                <a:solidFill>
                  <a:schemeClr val="bg1"/>
                </a:solidFill>
                <a:sym typeface="Calibri" pitchFamily="34" charset="0"/>
              </a:endParaRPr>
            </a:p>
          </p:txBody>
        </p:sp>
        <p:sp>
          <p:nvSpPr>
            <p:cNvPr id="26" name="MH_Other_18"/>
            <p:cNvSpPr>
              <a:spLocks noEditPoints="1" noChangeArrowheads="1"/>
            </p:cNvSpPr>
            <p:nvPr>
              <p:custDataLst>
                <p:tags r:id="rId8"/>
              </p:custDataLst>
            </p:nvPr>
          </p:nvSpPr>
          <p:spPr bwMode="auto">
            <a:xfrm>
              <a:off x="7099717" y="4731714"/>
              <a:ext cx="537035" cy="529195"/>
            </a:xfrm>
            <a:custGeom>
              <a:avLst/>
              <a:gdLst>
                <a:gd name="T0" fmla="*/ 2147483646 w 120"/>
                <a:gd name="T1" fmla="*/ 2147483646 h 118"/>
                <a:gd name="T2" fmla="*/ 2147483646 w 120"/>
                <a:gd name="T3" fmla="*/ 2147483646 h 118"/>
                <a:gd name="T4" fmla="*/ 2147483646 w 120"/>
                <a:gd name="T5" fmla="*/ 2147483646 h 118"/>
                <a:gd name="T6" fmla="*/ 2147483646 w 120"/>
                <a:gd name="T7" fmla="*/ 2147483646 h 118"/>
                <a:gd name="T8" fmla="*/ 2147483646 w 120"/>
                <a:gd name="T9" fmla="*/ 2147483646 h 118"/>
                <a:gd name="T10" fmla="*/ 2147483646 w 120"/>
                <a:gd name="T11" fmla="*/ 2147483646 h 118"/>
                <a:gd name="T12" fmla="*/ 2147483646 w 120"/>
                <a:gd name="T13" fmla="*/ 2147483646 h 118"/>
                <a:gd name="T14" fmla="*/ 2147483646 w 120"/>
                <a:gd name="T15" fmla="*/ 2147483646 h 118"/>
                <a:gd name="T16" fmla="*/ 2147483646 w 120"/>
                <a:gd name="T17" fmla="*/ 2147483646 h 118"/>
                <a:gd name="T18" fmla="*/ 2147483646 w 120"/>
                <a:gd name="T19" fmla="*/ 2147483646 h 118"/>
                <a:gd name="T20" fmla="*/ 2147483646 w 120"/>
                <a:gd name="T21" fmla="*/ 2147483646 h 118"/>
                <a:gd name="T22" fmla="*/ 2147483646 w 120"/>
                <a:gd name="T23" fmla="*/ 2147483646 h 118"/>
                <a:gd name="T24" fmla="*/ 2147483646 w 120"/>
                <a:gd name="T25" fmla="*/ 2147483646 h 118"/>
                <a:gd name="T26" fmla="*/ 2147483646 w 120"/>
                <a:gd name="T27" fmla="*/ 2147483646 h 118"/>
                <a:gd name="T28" fmla="*/ 2147483646 w 120"/>
                <a:gd name="T29" fmla="*/ 2147483646 h 118"/>
                <a:gd name="T30" fmla="*/ 2147483646 w 120"/>
                <a:gd name="T31" fmla="*/ 2147483646 h 118"/>
                <a:gd name="T32" fmla="*/ 2147483646 w 120"/>
                <a:gd name="T33" fmla="*/ 2147483646 h 118"/>
                <a:gd name="T34" fmla="*/ 2147483646 w 120"/>
                <a:gd name="T35" fmla="*/ 2147483646 h 118"/>
                <a:gd name="T36" fmla="*/ 2147483646 w 120"/>
                <a:gd name="T37" fmla="*/ 2147483646 h 118"/>
                <a:gd name="T38" fmla="*/ 2147483646 w 120"/>
                <a:gd name="T39" fmla="*/ 2147483646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
                <a:gd name="T61" fmla="*/ 0 h 118"/>
                <a:gd name="T62" fmla="*/ 120 w 120"/>
                <a:gd name="T63" fmla="*/ 118 h 1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 h="118">
                  <a:moveTo>
                    <a:pt x="53" y="35"/>
                  </a:moveTo>
                  <a:cubicBezTo>
                    <a:pt x="56" y="26"/>
                    <a:pt x="54" y="16"/>
                    <a:pt x="47" y="9"/>
                  </a:cubicBezTo>
                  <a:cubicBezTo>
                    <a:pt x="40"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40"/>
                    <a:pt x="9" y="47"/>
                  </a:cubicBezTo>
                  <a:cubicBezTo>
                    <a:pt x="17" y="54"/>
                    <a:pt x="27" y="56"/>
                    <a:pt x="36" y="53"/>
                  </a:cubicBezTo>
                  <a:cubicBezTo>
                    <a:pt x="36" y="53"/>
                    <a:pt x="36" y="53"/>
                    <a:pt x="36" y="53"/>
                  </a:cubicBezTo>
                  <a:cubicBezTo>
                    <a:pt x="98" y="115"/>
                    <a:pt x="98" y="115"/>
                    <a:pt x="98" y="115"/>
                  </a:cubicBezTo>
                  <a:cubicBezTo>
                    <a:pt x="100" y="117"/>
                    <a:pt x="103" y="118"/>
                    <a:pt x="107" y="118"/>
                  </a:cubicBezTo>
                  <a:cubicBezTo>
                    <a:pt x="110" y="118"/>
                    <a:pt x="113" y="117"/>
                    <a:pt x="115" y="115"/>
                  </a:cubicBezTo>
                  <a:cubicBezTo>
                    <a:pt x="120" y="110"/>
                    <a:pt x="120" y="102"/>
                    <a:pt x="115" y="97"/>
                  </a:cubicBezTo>
                  <a:lnTo>
                    <a:pt x="53" y="35"/>
                  </a:lnTo>
                  <a:close/>
                  <a:moveTo>
                    <a:pt x="108" y="113"/>
                  </a:moveTo>
                  <a:cubicBezTo>
                    <a:pt x="105" y="113"/>
                    <a:pt x="103" y="110"/>
                    <a:pt x="103" y="108"/>
                  </a:cubicBezTo>
                  <a:cubicBezTo>
                    <a:pt x="103" y="105"/>
                    <a:pt x="105" y="103"/>
                    <a:pt x="108" y="103"/>
                  </a:cubicBezTo>
                  <a:cubicBezTo>
                    <a:pt x="110" y="103"/>
                    <a:pt x="113" y="105"/>
                    <a:pt x="113" y="108"/>
                  </a:cubicBezTo>
                  <a:cubicBezTo>
                    <a:pt x="113" y="110"/>
                    <a:pt x="110" y="113"/>
                    <a:pt x="108" y="113"/>
                  </a:cubicBezTo>
                  <a:close/>
                </a:path>
              </a:pathLst>
            </a:custGeom>
            <a:solidFill>
              <a:srgbClr val="FEFFFF"/>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grpSp>
      <p:grpSp>
        <p:nvGrpSpPr>
          <p:cNvPr id="27" name="组合 26"/>
          <p:cNvGrpSpPr/>
          <p:nvPr/>
        </p:nvGrpSpPr>
        <p:grpSpPr>
          <a:xfrm>
            <a:off x="6185993" y="1799872"/>
            <a:ext cx="968745" cy="974153"/>
            <a:chOff x="6854719" y="2091617"/>
            <a:chExt cx="1025071" cy="1030951"/>
          </a:xfrm>
        </p:grpSpPr>
        <p:sp>
          <p:nvSpPr>
            <p:cNvPr id="28" name="MH_Other_5"/>
            <p:cNvSpPr>
              <a:spLocks noChangeArrowheads="1"/>
            </p:cNvSpPr>
            <p:nvPr>
              <p:custDataLst>
                <p:tags r:id="rId2"/>
              </p:custDataLst>
            </p:nvPr>
          </p:nvSpPr>
          <p:spPr bwMode="auto">
            <a:xfrm>
              <a:off x="6854719" y="2091617"/>
              <a:ext cx="1025071" cy="1030951"/>
            </a:xfrm>
            <a:prstGeom prst="ellipse">
              <a:avLst/>
            </a:prstGeom>
            <a:solidFill>
              <a:srgbClr val="404040"/>
            </a:solidFill>
            <a:ln w="28575">
              <a:noFill/>
              <a:bevel/>
              <a:headEnd/>
              <a:tailEnd/>
            </a:ln>
          </p:spPr>
          <p:txBody>
            <a:bodyPr anchor="ctr">
              <a:normAutofit fontScale="62500" lnSpcReduction="20000"/>
            </a:bodyPr>
            <a:lstStyle/>
            <a:p>
              <a:pPr algn="ctr">
                <a:defRPr/>
              </a:pPr>
              <a:endParaRPr lang="zh-CN" altLang="zh-CN" sz="7600" dirty="0">
                <a:solidFill>
                  <a:schemeClr val="bg1"/>
                </a:solidFill>
                <a:sym typeface="Calibri" pitchFamily="34" charset="0"/>
              </a:endParaRPr>
            </a:p>
          </p:txBody>
        </p:sp>
        <p:sp>
          <p:nvSpPr>
            <p:cNvPr id="29" name="MH_Other_19"/>
            <p:cNvSpPr>
              <a:spLocks noEditPoints="1" noChangeArrowheads="1"/>
            </p:cNvSpPr>
            <p:nvPr>
              <p:custDataLst>
                <p:tags r:id="rId3"/>
              </p:custDataLst>
            </p:nvPr>
          </p:nvSpPr>
          <p:spPr bwMode="auto">
            <a:xfrm>
              <a:off x="7087958" y="2256254"/>
              <a:ext cx="248918" cy="454716"/>
            </a:xfrm>
            <a:custGeom>
              <a:avLst/>
              <a:gdLst>
                <a:gd name="T0" fmla="*/ 2147483646 w 50"/>
                <a:gd name="T1" fmla="*/ 2147483646 h 90"/>
                <a:gd name="T2" fmla="*/ 2147483646 w 50"/>
                <a:gd name="T3" fmla="*/ 2147483646 h 90"/>
                <a:gd name="T4" fmla="*/ 2147483646 w 50"/>
                <a:gd name="T5" fmla="*/ 0 h 90"/>
                <a:gd name="T6" fmla="*/ 2147483646 w 50"/>
                <a:gd name="T7" fmla="*/ 0 h 90"/>
                <a:gd name="T8" fmla="*/ 0 w 50"/>
                <a:gd name="T9" fmla="*/ 2147483646 h 90"/>
                <a:gd name="T10" fmla="*/ 0 w 50"/>
                <a:gd name="T11" fmla="*/ 2147483646 h 90"/>
                <a:gd name="T12" fmla="*/ 2147483646 w 50"/>
                <a:gd name="T13" fmla="*/ 2147483646 h 90"/>
                <a:gd name="T14" fmla="*/ 2147483646 w 50"/>
                <a:gd name="T15" fmla="*/ 2147483646 h 90"/>
                <a:gd name="T16" fmla="*/ 2147483646 w 50"/>
                <a:gd name="T17" fmla="*/ 2147483646 h 90"/>
                <a:gd name="T18" fmla="*/ 2147483646 w 50"/>
                <a:gd name="T19" fmla="*/ 2147483646 h 90"/>
                <a:gd name="T20" fmla="*/ 2147483646 w 50"/>
                <a:gd name="T21" fmla="*/ 2147483646 h 90"/>
                <a:gd name="T22" fmla="*/ 2147483646 w 50"/>
                <a:gd name="T23" fmla="*/ 2147483646 h 90"/>
                <a:gd name="T24" fmla="*/ 2147483646 w 50"/>
                <a:gd name="T25" fmla="*/ 2147483646 h 90"/>
                <a:gd name="T26" fmla="*/ 2147483646 w 50"/>
                <a:gd name="T27" fmla="*/ 2147483646 h 90"/>
                <a:gd name="T28" fmla="*/ 2147483646 w 50"/>
                <a:gd name="T29" fmla="*/ 2147483646 h 90"/>
                <a:gd name="T30" fmla="*/ 2147483646 w 50"/>
                <a:gd name="T31" fmla="*/ 2147483646 h 90"/>
                <a:gd name="T32" fmla="*/ 2147483646 w 50"/>
                <a:gd name="T33" fmla="*/ 2147483646 h 90"/>
                <a:gd name="T34" fmla="*/ 2147483646 w 50"/>
                <a:gd name="T35" fmla="*/ 2147483646 h 90"/>
                <a:gd name="T36" fmla="*/ 2147483646 w 50"/>
                <a:gd name="T37" fmla="*/ 2147483646 h 90"/>
                <a:gd name="T38" fmla="*/ 2147483646 w 50"/>
                <a:gd name="T39" fmla="*/ 2147483646 h 90"/>
                <a:gd name="T40" fmla="*/ 2147483646 w 50"/>
                <a:gd name="T41" fmla="*/ 2147483646 h 90"/>
                <a:gd name="T42" fmla="*/ 2147483646 w 50"/>
                <a:gd name="T43" fmla="*/ 2147483646 h 90"/>
                <a:gd name="T44" fmla="*/ 2147483646 w 50"/>
                <a:gd name="T45" fmla="*/ 2147483646 h 90"/>
                <a:gd name="T46" fmla="*/ 2147483646 w 50"/>
                <a:gd name="T47" fmla="*/ 2147483646 h 90"/>
                <a:gd name="T48" fmla="*/ 2147483646 w 50"/>
                <a:gd name="T49" fmla="*/ 2147483646 h 90"/>
                <a:gd name="T50" fmla="*/ 2147483646 w 50"/>
                <a:gd name="T51" fmla="*/ 2147483646 h 90"/>
                <a:gd name="T52" fmla="*/ 2147483646 w 50"/>
                <a:gd name="T53" fmla="*/ 2147483646 h 90"/>
                <a:gd name="T54" fmla="*/ 2147483646 w 50"/>
                <a:gd name="T55" fmla="*/ 2147483646 h 90"/>
                <a:gd name="T56" fmla="*/ 2147483646 w 50"/>
                <a:gd name="T57" fmla="*/ 2147483646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90"/>
                <a:gd name="T89" fmla="*/ 50 w 50"/>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solidFill>
              <a:srgbClr val="FEFFFF"/>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30" name="MH_Other_20"/>
            <p:cNvSpPr>
              <a:spLocks noEditPoints="1" noChangeArrowheads="1"/>
            </p:cNvSpPr>
            <p:nvPr>
              <p:custDataLst>
                <p:tags r:id="rId4"/>
              </p:custDataLst>
            </p:nvPr>
          </p:nvSpPr>
          <p:spPr bwMode="auto">
            <a:xfrm>
              <a:off x="7379994" y="2426773"/>
              <a:ext cx="256757" cy="454716"/>
            </a:xfrm>
            <a:custGeom>
              <a:avLst/>
              <a:gdLst>
                <a:gd name="T0" fmla="*/ 2147483646 w 51"/>
                <a:gd name="T1" fmla="*/ 0 h 90"/>
                <a:gd name="T2" fmla="*/ 2147483646 w 51"/>
                <a:gd name="T3" fmla="*/ 0 h 90"/>
                <a:gd name="T4" fmla="*/ 0 w 51"/>
                <a:gd name="T5" fmla="*/ 2147483646 h 90"/>
                <a:gd name="T6" fmla="*/ 0 w 51"/>
                <a:gd name="T7" fmla="*/ 2147483646 h 90"/>
                <a:gd name="T8" fmla="*/ 2147483646 w 51"/>
                <a:gd name="T9" fmla="*/ 2147483646 h 90"/>
                <a:gd name="T10" fmla="*/ 2147483646 w 51"/>
                <a:gd name="T11" fmla="*/ 2147483646 h 90"/>
                <a:gd name="T12" fmla="*/ 2147483646 w 51"/>
                <a:gd name="T13" fmla="*/ 2147483646 h 90"/>
                <a:gd name="T14" fmla="*/ 2147483646 w 51"/>
                <a:gd name="T15" fmla="*/ 2147483646 h 90"/>
                <a:gd name="T16" fmla="*/ 2147483646 w 51"/>
                <a:gd name="T17" fmla="*/ 0 h 90"/>
                <a:gd name="T18" fmla="*/ 2147483646 w 51"/>
                <a:gd name="T19" fmla="*/ 2147483646 h 90"/>
                <a:gd name="T20" fmla="*/ 2147483646 w 51"/>
                <a:gd name="T21" fmla="*/ 2147483646 h 90"/>
                <a:gd name="T22" fmla="*/ 2147483646 w 51"/>
                <a:gd name="T23" fmla="*/ 2147483646 h 90"/>
                <a:gd name="T24" fmla="*/ 2147483646 w 51"/>
                <a:gd name="T25" fmla="*/ 2147483646 h 90"/>
                <a:gd name="T26" fmla="*/ 2147483646 w 51"/>
                <a:gd name="T27" fmla="*/ 2147483646 h 90"/>
                <a:gd name="T28" fmla="*/ 2147483646 w 51"/>
                <a:gd name="T29" fmla="*/ 2147483646 h 90"/>
                <a:gd name="T30" fmla="*/ 2147483646 w 51"/>
                <a:gd name="T31" fmla="*/ 2147483646 h 90"/>
                <a:gd name="T32" fmla="*/ 2147483646 w 51"/>
                <a:gd name="T33" fmla="*/ 2147483646 h 90"/>
                <a:gd name="T34" fmla="*/ 2147483646 w 51"/>
                <a:gd name="T35" fmla="*/ 2147483646 h 90"/>
                <a:gd name="T36" fmla="*/ 2147483646 w 51"/>
                <a:gd name="T37" fmla="*/ 2147483646 h 90"/>
                <a:gd name="T38" fmla="*/ 2147483646 w 51"/>
                <a:gd name="T39" fmla="*/ 2147483646 h 90"/>
                <a:gd name="T40" fmla="*/ 2147483646 w 51"/>
                <a:gd name="T41" fmla="*/ 2147483646 h 90"/>
                <a:gd name="T42" fmla="*/ 2147483646 w 51"/>
                <a:gd name="T43" fmla="*/ 2147483646 h 90"/>
                <a:gd name="T44" fmla="*/ 2147483646 w 51"/>
                <a:gd name="T45" fmla="*/ 2147483646 h 90"/>
                <a:gd name="T46" fmla="*/ 2147483646 w 51"/>
                <a:gd name="T47" fmla="*/ 2147483646 h 90"/>
                <a:gd name="T48" fmla="*/ 2147483646 w 51"/>
                <a:gd name="T49" fmla="*/ 2147483646 h 90"/>
                <a:gd name="T50" fmla="*/ 2147483646 w 51"/>
                <a:gd name="T51" fmla="*/ 2147483646 h 90"/>
                <a:gd name="T52" fmla="*/ 2147483646 w 51"/>
                <a:gd name="T53" fmla="*/ 2147483646 h 90"/>
                <a:gd name="T54" fmla="*/ 2147483646 w 51"/>
                <a:gd name="T55" fmla="*/ 2147483646 h 90"/>
                <a:gd name="T56" fmla="*/ 2147483646 w 51"/>
                <a:gd name="T57" fmla="*/ 2147483646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90"/>
                <a:gd name="T89" fmla="*/ 51 w 51"/>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solidFill>
              <a:srgbClr val="FEFFFF"/>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en-US"/>
            </a:p>
          </p:txBody>
        </p:sp>
        <p:sp>
          <p:nvSpPr>
            <p:cNvPr id="31" name="MH_Other_21"/>
            <p:cNvSpPr>
              <a:spLocks noChangeArrowheads="1"/>
            </p:cNvSpPr>
            <p:nvPr>
              <p:custDataLst>
                <p:tags r:id="rId5"/>
              </p:custDataLst>
            </p:nvPr>
          </p:nvSpPr>
          <p:spPr bwMode="auto">
            <a:xfrm>
              <a:off x="7360396" y="2283695"/>
              <a:ext cx="150918" cy="123480"/>
            </a:xfrm>
            <a:custGeom>
              <a:avLst/>
              <a:gdLst>
                <a:gd name="T0" fmla="*/ 79865 w 40"/>
                <a:gd name="T1" fmla="*/ 82362 h 33"/>
                <a:gd name="T2" fmla="*/ 99831 w 40"/>
                <a:gd name="T3" fmla="*/ 82362 h 33"/>
                <a:gd name="T4" fmla="*/ 99831 w 40"/>
                <a:gd name="T5" fmla="*/ 19967 h 33"/>
                <a:gd name="T6" fmla="*/ 99831 w 40"/>
                <a:gd name="T7" fmla="*/ 0 h 33"/>
                <a:gd name="T8" fmla="*/ 79865 w 40"/>
                <a:gd name="T9" fmla="*/ 0 h 33"/>
                <a:gd name="T10" fmla="*/ 0 w 40"/>
                <a:gd name="T11" fmla="*/ 0 h 33"/>
                <a:gd name="T12" fmla="*/ 0 w 40"/>
                <a:gd name="T13" fmla="*/ 19967 h 33"/>
                <a:gd name="T14" fmla="*/ 79865 w 40"/>
                <a:gd name="T15" fmla="*/ 19967 h 33"/>
                <a:gd name="T16" fmla="*/ 79865 w 40"/>
                <a:gd name="T17" fmla="*/ 8236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3"/>
                <a:gd name="T29" fmla="*/ 40 w 40"/>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3">
                  <a:moveTo>
                    <a:pt x="32" y="33"/>
                  </a:moveTo>
                  <a:lnTo>
                    <a:pt x="40" y="33"/>
                  </a:lnTo>
                  <a:lnTo>
                    <a:pt x="40" y="8"/>
                  </a:lnTo>
                  <a:lnTo>
                    <a:pt x="40" y="0"/>
                  </a:lnTo>
                  <a:lnTo>
                    <a:pt x="32" y="0"/>
                  </a:lnTo>
                  <a:lnTo>
                    <a:pt x="0" y="0"/>
                  </a:lnTo>
                  <a:lnTo>
                    <a:pt x="0" y="8"/>
                  </a:lnTo>
                  <a:lnTo>
                    <a:pt x="32" y="8"/>
                  </a:lnTo>
                  <a:lnTo>
                    <a:pt x="32" y="33"/>
                  </a:lnTo>
                  <a:close/>
                </a:path>
              </a:pathLst>
            </a:custGeom>
            <a:solidFill>
              <a:srgbClr val="FEFFFF"/>
            </a:solidFill>
            <a:ln w="9525" cmpd="sng">
              <a:noFill/>
              <a:bevel/>
              <a:headEnd/>
              <a:tailEnd/>
            </a:ln>
          </p:spPr>
          <p:txBody>
            <a:bodyPr>
              <a:normAutofit fontScale="25000" lnSpcReduction="20000"/>
            </a:bodyPr>
            <a:lstStyle/>
            <a:p>
              <a:pPr>
                <a:defRPr/>
              </a:pPr>
              <a:endParaRPr lang="zh-CN" altLang="en-US" sz="1500" dirty="0"/>
            </a:p>
          </p:txBody>
        </p:sp>
        <p:sp>
          <p:nvSpPr>
            <p:cNvPr id="32" name="MH_Other_22"/>
            <p:cNvSpPr>
              <a:spLocks noChangeArrowheads="1"/>
            </p:cNvSpPr>
            <p:nvPr>
              <p:custDataLst>
                <p:tags r:id="rId6"/>
              </p:custDataLst>
            </p:nvPr>
          </p:nvSpPr>
          <p:spPr bwMode="auto">
            <a:xfrm>
              <a:off x="7225156" y="2738411"/>
              <a:ext cx="123480" cy="123480"/>
            </a:xfrm>
            <a:custGeom>
              <a:avLst/>
              <a:gdLst>
                <a:gd name="T0" fmla="*/ 19967 w 33"/>
                <a:gd name="T1" fmla="*/ 0 h 33"/>
                <a:gd name="T2" fmla="*/ 0 w 33"/>
                <a:gd name="T3" fmla="*/ 0 h 33"/>
                <a:gd name="T4" fmla="*/ 0 w 33"/>
                <a:gd name="T5" fmla="*/ 62395 h 33"/>
                <a:gd name="T6" fmla="*/ 0 w 33"/>
                <a:gd name="T7" fmla="*/ 82362 h 33"/>
                <a:gd name="T8" fmla="*/ 19967 w 33"/>
                <a:gd name="T9" fmla="*/ 82362 h 33"/>
                <a:gd name="T10" fmla="*/ 82362 w 33"/>
                <a:gd name="T11" fmla="*/ 82362 h 33"/>
                <a:gd name="T12" fmla="*/ 82362 w 33"/>
                <a:gd name="T13" fmla="*/ 62395 h 33"/>
                <a:gd name="T14" fmla="*/ 19967 w 33"/>
                <a:gd name="T15" fmla="*/ 62395 h 33"/>
                <a:gd name="T16" fmla="*/ 19967 w 33"/>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8" y="0"/>
                  </a:moveTo>
                  <a:lnTo>
                    <a:pt x="0" y="0"/>
                  </a:lnTo>
                  <a:lnTo>
                    <a:pt x="0" y="25"/>
                  </a:lnTo>
                  <a:lnTo>
                    <a:pt x="0" y="33"/>
                  </a:lnTo>
                  <a:lnTo>
                    <a:pt x="8" y="33"/>
                  </a:lnTo>
                  <a:lnTo>
                    <a:pt x="33" y="33"/>
                  </a:lnTo>
                  <a:lnTo>
                    <a:pt x="33" y="25"/>
                  </a:lnTo>
                  <a:lnTo>
                    <a:pt x="8" y="25"/>
                  </a:lnTo>
                  <a:lnTo>
                    <a:pt x="8" y="0"/>
                  </a:lnTo>
                  <a:close/>
                </a:path>
              </a:pathLst>
            </a:custGeom>
            <a:solidFill>
              <a:srgbClr val="FEFFFF"/>
            </a:solidFill>
            <a:ln w="9525" cmpd="sng">
              <a:noFill/>
              <a:bevel/>
              <a:headEnd/>
              <a:tailEnd/>
            </a:ln>
          </p:spPr>
          <p:txBody>
            <a:bodyPr>
              <a:normAutofit fontScale="25000" lnSpcReduction="20000"/>
            </a:bodyPr>
            <a:lstStyle/>
            <a:p>
              <a:pPr>
                <a:defRPr/>
              </a:pPr>
              <a:endParaRPr lang="zh-CN" altLang="en-US" sz="1500" dirty="0"/>
            </a:p>
          </p:txBody>
        </p:sp>
      </p:grpSp>
      <p:grpSp>
        <p:nvGrpSpPr>
          <p:cNvPr id="33" name="组合 32"/>
          <p:cNvGrpSpPr/>
          <p:nvPr/>
        </p:nvGrpSpPr>
        <p:grpSpPr>
          <a:xfrm>
            <a:off x="2339439" y="1182495"/>
            <a:ext cx="2044000" cy="1167359"/>
            <a:chOff x="7169619" y="2101334"/>
            <a:chExt cx="2162844" cy="1235421"/>
          </a:xfrm>
        </p:grpSpPr>
        <p:sp>
          <p:nvSpPr>
            <p:cNvPr id="34" name="矩形 33"/>
            <p:cNvSpPr/>
            <p:nvPr/>
          </p:nvSpPr>
          <p:spPr>
            <a:xfrm>
              <a:off x="7865395" y="2101334"/>
              <a:ext cx="1467068" cy="400110"/>
            </a:xfrm>
            <a:prstGeom prst="rect">
              <a:avLst/>
            </a:prstGeom>
          </p:spPr>
          <p:txBody>
            <a:bodyPr wrap="square">
              <a:spAutoFit/>
            </a:bodyPr>
            <a:lstStyle/>
            <a:p>
              <a:pPr>
                <a:lnSpc>
                  <a:spcPts val="2174"/>
                </a:lnSpc>
              </a:pPr>
              <a:r>
                <a:rPr lang="zh-CN" altLang="en-US" sz="1900" b="1" dirty="0" smtClean="0">
                  <a:sym typeface="+mn-lt"/>
                </a:rPr>
                <a:t>扶贫票据</a:t>
              </a:r>
              <a:endParaRPr lang="zh-CN" altLang="zh-CN" sz="1900" b="1" dirty="0">
                <a:sym typeface="+mn-lt"/>
              </a:endParaRPr>
            </a:p>
          </p:txBody>
        </p:sp>
        <p:sp>
          <p:nvSpPr>
            <p:cNvPr id="35" name="矩形 34"/>
            <p:cNvSpPr/>
            <p:nvPr/>
          </p:nvSpPr>
          <p:spPr>
            <a:xfrm>
              <a:off x="7169619" y="2506166"/>
              <a:ext cx="2123618" cy="830589"/>
            </a:xfrm>
            <a:prstGeom prst="rect">
              <a:avLst/>
            </a:prstGeom>
          </p:spPr>
          <p:txBody>
            <a:bodyPr wrap="square">
              <a:spAutoFit/>
            </a:bodyPr>
            <a:lstStyle/>
            <a:p>
              <a:pPr algn="dist">
                <a:lnSpc>
                  <a:spcPct val="150000"/>
                </a:lnSpc>
              </a:pPr>
              <a:r>
                <a:rPr lang="zh-CN" altLang="en-US" sz="1000" dirty="0" smtClean="0"/>
                <a:t>募集资金用于精准扶贫项目建设、偿还精准扶贫项目借款或者补充精准扶贫项目营运资金等</a:t>
              </a:r>
              <a:endParaRPr lang="en-US" altLang="zh-CN" sz="1000" dirty="0">
                <a:latin typeface="微软雅黑 (正文)"/>
              </a:endParaRPr>
            </a:p>
          </p:txBody>
        </p:sp>
      </p:grpSp>
      <p:grpSp>
        <p:nvGrpSpPr>
          <p:cNvPr id="36" name="组合 35"/>
          <p:cNvGrpSpPr/>
          <p:nvPr/>
        </p:nvGrpSpPr>
        <p:grpSpPr>
          <a:xfrm>
            <a:off x="2656085" y="4902688"/>
            <a:ext cx="2112065" cy="985192"/>
            <a:chOff x="7299333" y="2103712"/>
            <a:chExt cx="2234865" cy="1042634"/>
          </a:xfrm>
        </p:grpSpPr>
        <p:sp>
          <p:nvSpPr>
            <p:cNvPr id="37" name="矩形 36"/>
            <p:cNvSpPr/>
            <p:nvPr/>
          </p:nvSpPr>
          <p:spPr>
            <a:xfrm>
              <a:off x="7572588" y="2103712"/>
              <a:ext cx="1961610" cy="392699"/>
            </a:xfrm>
            <a:prstGeom prst="rect">
              <a:avLst/>
            </a:prstGeom>
          </p:spPr>
          <p:txBody>
            <a:bodyPr wrap="square">
              <a:spAutoFit/>
            </a:bodyPr>
            <a:lstStyle/>
            <a:p>
              <a:pPr>
                <a:lnSpc>
                  <a:spcPts val="2174"/>
                </a:lnSpc>
              </a:pPr>
              <a:r>
                <a:rPr lang="zh-CN" altLang="en-US" sz="1900" b="1" dirty="0" smtClean="0"/>
                <a:t>社会效应债券</a:t>
              </a:r>
              <a:endParaRPr lang="zh-CN" altLang="zh-CN" sz="1900" b="1" dirty="0">
                <a:sym typeface="+mn-lt"/>
              </a:endParaRPr>
            </a:p>
          </p:txBody>
        </p:sp>
        <p:sp>
          <p:nvSpPr>
            <p:cNvPr id="38" name="矩形 37"/>
            <p:cNvSpPr/>
            <p:nvPr/>
          </p:nvSpPr>
          <p:spPr>
            <a:xfrm>
              <a:off x="7299333" y="2560047"/>
              <a:ext cx="1961240" cy="586299"/>
            </a:xfrm>
            <a:prstGeom prst="rect">
              <a:avLst/>
            </a:prstGeom>
          </p:spPr>
          <p:txBody>
            <a:bodyPr wrap="square">
              <a:spAutoFit/>
            </a:bodyPr>
            <a:lstStyle/>
            <a:p>
              <a:pPr algn="dist">
                <a:lnSpc>
                  <a:spcPct val="150000"/>
                </a:lnSpc>
              </a:pPr>
              <a:r>
                <a:rPr lang="zh-CN" altLang="en-US" sz="1000" dirty="0" smtClean="0"/>
                <a:t>解决因政府资金短缺而导致社会服务不足的创新融资模式</a:t>
              </a:r>
              <a:endParaRPr lang="en-US" altLang="zh-CN" sz="1000" dirty="0">
                <a:latin typeface="微软雅黑 (正文)"/>
              </a:endParaRPr>
            </a:p>
          </p:txBody>
        </p:sp>
      </p:grpSp>
      <p:grpSp>
        <p:nvGrpSpPr>
          <p:cNvPr id="39" name="组合 38"/>
          <p:cNvGrpSpPr/>
          <p:nvPr/>
        </p:nvGrpSpPr>
        <p:grpSpPr>
          <a:xfrm>
            <a:off x="1907665" y="2971747"/>
            <a:ext cx="1833062" cy="1185064"/>
            <a:chOff x="8003081" y="2109642"/>
            <a:chExt cx="1939642" cy="1254159"/>
          </a:xfrm>
        </p:grpSpPr>
        <p:sp>
          <p:nvSpPr>
            <p:cNvPr id="40" name="矩形 39"/>
            <p:cNvSpPr/>
            <p:nvPr/>
          </p:nvSpPr>
          <p:spPr>
            <a:xfrm>
              <a:off x="8313630" y="2109642"/>
              <a:ext cx="1503616" cy="722016"/>
            </a:xfrm>
            <a:prstGeom prst="rect">
              <a:avLst/>
            </a:prstGeom>
          </p:spPr>
          <p:txBody>
            <a:bodyPr wrap="square">
              <a:spAutoFit/>
            </a:bodyPr>
            <a:lstStyle/>
            <a:p>
              <a:pPr>
                <a:lnSpc>
                  <a:spcPts val="2174"/>
                </a:lnSpc>
              </a:pPr>
              <a:r>
                <a:rPr lang="zh-CN" altLang="en-US" sz="1900" b="1" dirty="0" smtClean="0"/>
                <a:t>双创专项债</a:t>
              </a:r>
              <a:endParaRPr lang="en-US" altLang="zh-CN" sz="1900" b="1" dirty="0" smtClean="0"/>
            </a:p>
            <a:p>
              <a:pPr>
                <a:lnSpc>
                  <a:spcPts val="2174"/>
                </a:lnSpc>
              </a:pPr>
              <a:r>
                <a:rPr lang="zh-CN" altLang="en-US" sz="1900" b="1" dirty="0" smtClean="0"/>
                <a:t>务融资工具</a:t>
              </a:r>
              <a:endParaRPr lang="zh-CN" altLang="zh-CN" sz="1900" b="1" dirty="0">
                <a:sym typeface="+mn-lt"/>
              </a:endParaRPr>
            </a:p>
          </p:txBody>
        </p:sp>
        <p:sp>
          <p:nvSpPr>
            <p:cNvPr id="41" name="矩形 40"/>
            <p:cNvSpPr/>
            <p:nvPr/>
          </p:nvSpPr>
          <p:spPr>
            <a:xfrm>
              <a:off x="8003081" y="2777502"/>
              <a:ext cx="1939642" cy="586299"/>
            </a:xfrm>
            <a:prstGeom prst="rect">
              <a:avLst/>
            </a:prstGeom>
          </p:spPr>
          <p:txBody>
            <a:bodyPr wrap="square">
              <a:spAutoFit/>
            </a:bodyPr>
            <a:lstStyle/>
            <a:p>
              <a:pPr>
                <a:lnSpc>
                  <a:spcPct val="150000"/>
                </a:lnSpc>
              </a:pPr>
              <a:r>
                <a:rPr lang="zh-CN" altLang="en-US" sz="1000" dirty="0" smtClean="0"/>
                <a:t>募集资金通过投债联动的模式用于支持创新型企业发展</a:t>
              </a:r>
              <a:endParaRPr lang="en-US" altLang="zh-CN" sz="1000" dirty="0">
                <a:latin typeface="微软雅黑 (正文)"/>
              </a:endParaRPr>
            </a:p>
          </p:txBody>
        </p:sp>
      </p:grpSp>
      <p:grpSp>
        <p:nvGrpSpPr>
          <p:cNvPr id="42" name="组合 41"/>
          <p:cNvGrpSpPr/>
          <p:nvPr/>
        </p:nvGrpSpPr>
        <p:grpSpPr>
          <a:xfrm>
            <a:off x="7225120" y="1231401"/>
            <a:ext cx="1859503" cy="1118454"/>
            <a:chOff x="7138442" y="2032322"/>
            <a:chExt cx="1967620" cy="1183665"/>
          </a:xfrm>
        </p:grpSpPr>
        <p:sp>
          <p:nvSpPr>
            <p:cNvPr id="43" name="矩形 42"/>
            <p:cNvSpPr/>
            <p:nvPr/>
          </p:nvSpPr>
          <p:spPr>
            <a:xfrm>
              <a:off x="7226766" y="2032322"/>
              <a:ext cx="1653112" cy="396294"/>
            </a:xfrm>
            <a:prstGeom prst="rect">
              <a:avLst/>
            </a:prstGeom>
          </p:spPr>
          <p:txBody>
            <a:bodyPr wrap="square">
              <a:spAutoFit/>
            </a:bodyPr>
            <a:lstStyle/>
            <a:p>
              <a:pPr>
                <a:lnSpc>
                  <a:spcPts val="2174"/>
                </a:lnSpc>
              </a:pPr>
              <a:r>
                <a:rPr lang="zh-CN" altLang="en-US" sz="1900" b="1" dirty="0" smtClean="0"/>
                <a:t>“债券通”</a:t>
              </a:r>
              <a:endParaRPr lang="zh-CN" altLang="zh-CN" sz="1900" b="1" dirty="0">
                <a:sym typeface="+mn-lt"/>
              </a:endParaRPr>
            </a:p>
          </p:txBody>
        </p:sp>
        <p:sp>
          <p:nvSpPr>
            <p:cNvPr id="44" name="矩形 43"/>
            <p:cNvSpPr/>
            <p:nvPr/>
          </p:nvSpPr>
          <p:spPr>
            <a:xfrm>
              <a:off x="7138442" y="2385397"/>
              <a:ext cx="1967620" cy="830590"/>
            </a:xfrm>
            <a:prstGeom prst="rect">
              <a:avLst/>
            </a:prstGeom>
          </p:spPr>
          <p:txBody>
            <a:bodyPr wrap="square">
              <a:spAutoFit/>
            </a:bodyPr>
            <a:lstStyle/>
            <a:p>
              <a:pPr algn="dist">
                <a:lnSpc>
                  <a:spcPct val="150000"/>
                </a:lnSpc>
              </a:pPr>
              <a:r>
                <a:rPr lang="zh-CN" altLang="en-US" sz="1000" dirty="0" smtClean="0"/>
                <a:t>境内外投资者通过香港与内地债券市场基础设施机构连接，买卖两个市场交易流通债券</a:t>
              </a:r>
              <a:endParaRPr lang="en-US" altLang="zh-CN" sz="1000" dirty="0">
                <a:latin typeface="微软雅黑 (正文)"/>
              </a:endParaRPr>
            </a:p>
          </p:txBody>
        </p:sp>
      </p:grpSp>
      <p:grpSp>
        <p:nvGrpSpPr>
          <p:cNvPr id="45" name="组合 44"/>
          <p:cNvGrpSpPr/>
          <p:nvPr/>
        </p:nvGrpSpPr>
        <p:grpSpPr>
          <a:xfrm>
            <a:off x="7390118" y="4848516"/>
            <a:ext cx="1936243" cy="1120456"/>
            <a:chOff x="7054238" y="2101334"/>
            <a:chExt cx="2048821" cy="1185784"/>
          </a:xfrm>
        </p:grpSpPr>
        <p:sp>
          <p:nvSpPr>
            <p:cNvPr id="46" name="矩形 45"/>
            <p:cNvSpPr/>
            <p:nvPr/>
          </p:nvSpPr>
          <p:spPr>
            <a:xfrm>
              <a:off x="7054238" y="2101334"/>
              <a:ext cx="2048821" cy="392699"/>
            </a:xfrm>
            <a:prstGeom prst="rect">
              <a:avLst/>
            </a:prstGeom>
          </p:spPr>
          <p:txBody>
            <a:bodyPr wrap="square">
              <a:spAutoFit/>
            </a:bodyPr>
            <a:lstStyle/>
            <a:p>
              <a:pPr>
                <a:lnSpc>
                  <a:spcPts val="2174"/>
                </a:lnSpc>
              </a:pPr>
              <a:r>
                <a:rPr lang="zh-CN" altLang="en-US" sz="1900" b="1" dirty="0" smtClean="0"/>
                <a:t>供应链融资票据</a:t>
              </a:r>
              <a:endParaRPr lang="zh-CN" altLang="zh-CN" sz="1900" b="1" dirty="0">
                <a:sym typeface="+mn-lt"/>
              </a:endParaRPr>
            </a:p>
          </p:txBody>
        </p:sp>
        <p:sp>
          <p:nvSpPr>
            <p:cNvPr id="47" name="矩形 46"/>
            <p:cNvSpPr/>
            <p:nvPr/>
          </p:nvSpPr>
          <p:spPr>
            <a:xfrm>
              <a:off x="7069430" y="2456528"/>
              <a:ext cx="1912859" cy="830590"/>
            </a:xfrm>
            <a:prstGeom prst="rect">
              <a:avLst/>
            </a:prstGeom>
          </p:spPr>
          <p:txBody>
            <a:bodyPr wrap="square">
              <a:spAutoFit/>
            </a:bodyPr>
            <a:lstStyle/>
            <a:p>
              <a:pPr algn="dist">
                <a:lnSpc>
                  <a:spcPct val="150000"/>
                </a:lnSpc>
              </a:pPr>
              <a:r>
                <a:rPr lang="zh-CN" altLang="en-US" sz="1000" dirty="0" smtClean="0">
                  <a:latin typeface="+mn-ea"/>
                </a:rPr>
                <a:t>依托产业链上核心企业的信用，融资支持上下游企业生产经营的“</a:t>
              </a:r>
              <a:r>
                <a:rPr lang="en-US" altLang="zh-CN" sz="1000" dirty="0" smtClean="0">
                  <a:latin typeface="+mn-ea"/>
                </a:rPr>
                <a:t>1+N</a:t>
              </a:r>
              <a:r>
                <a:rPr lang="zh-CN" altLang="en-US" sz="1000" dirty="0" smtClean="0">
                  <a:latin typeface="+mn-ea"/>
                </a:rPr>
                <a:t>”融资模式</a:t>
              </a:r>
              <a:endParaRPr lang="en-US" altLang="zh-CN" sz="1000" dirty="0">
                <a:latin typeface="+mn-ea"/>
              </a:endParaRPr>
            </a:p>
          </p:txBody>
        </p:sp>
      </p:grpSp>
      <p:grpSp>
        <p:nvGrpSpPr>
          <p:cNvPr id="48" name="组合 47"/>
          <p:cNvGrpSpPr/>
          <p:nvPr/>
        </p:nvGrpSpPr>
        <p:grpSpPr>
          <a:xfrm>
            <a:off x="7869267" y="3012806"/>
            <a:ext cx="2109284" cy="1114000"/>
            <a:chOff x="7019733" y="2342874"/>
            <a:chExt cx="2231924" cy="1178951"/>
          </a:xfrm>
        </p:grpSpPr>
        <p:sp>
          <p:nvSpPr>
            <p:cNvPr id="49" name="矩形 48"/>
            <p:cNvSpPr/>
            <p:nvPr/>
          </p:nvSpPr>
          <p:spPr>
            <a:xfrm>
              <a:off x="7019733" y="2342874"/>
              <a:ext cx="2231924" cy="392699"/>
            </a:xfrm>
            <a:prstGeom prst="rect">
              <a:avLst/>
            </a:prstGeom>
          </p:spPr>
          <p:txBody>
            <a:bodyPr wrap="square">
              <a:spAutoFit/>
            </a:bodyPr>
            <a:lstStyle/>
            <a:p>
              <a:pPr>
                <a:lnSpc>
                  <a:spcPts val="2174"/>
                </a:lnSpc>
              </a:pPr>
              <a:r>
                <a:rPr lang="zh-CN" altLang="en-US" sz="1900" b="1" dirty="0" smtClean="0"/>
                <a:t>定向可转换票据</a:t>
              </a:r>
              <a:endParaRPr lang="zh-CN" altLang="zh-CN" sz="1900" b="1" dirty="0">
                <a:sym typeface="+mn-lt"/>
              </a:endParaRPr>
            </a:p>
          </p:txBody>
        </p:sp>
        <p:sp>
          <p:nvSpPr>
            <p:cNvPr id="50" name="矩形 49"/>
            <p:cNvSpPr/>
            <p:nvPr/>
          </p:nvSpPr>
          <p:spPr>
            <a:xfrm>
              <a:off x="7052177" y="2691236"/>
              <a:ext cx="1699147" cy="830589"/>
            </a:xfrm>
            <a:prstGeom prst="rect">
              <a:avLst/>
            </a:prstGeom>
          </p:spPr>
          <p:txBody>
            <a:bodyPr wrap="square">
              <a:spAutoFit/>
            </a:bodyPr>
            <a:lstStyle/>
            <a:p>
              <a:pPr algn="dist">
                <a:lnSpc>
                  <a:spcPct val="150000"/>
                </a:lnSpc>
              </a:pPr>
              <a:r>
                <a:rPr lang="zh-CN" altLang="en-US" sz="1000" dirty="0" smtClean="0"/>
                <a:t>依法发行、在一定期间内依据约定的条件可以转换成股份的债务融资工具</a:t>
              </a:r>
              <a:endParaRPr lang="en-US" altLang="zh-CN" sz="1000" dirty="0">
                <a:latin typeface="微软雅黑 (正文)"/>
              </a:endParaRPr>
            </a:p>
          </p:txBody>
        </p:sp>
      </p:grpSp>
      <p:sp>
        <p:nvSpPr>
          <p:cNvPr id="51" name="矩形 50"/>
          <p:cNvSpPr/>
          <p:nvPr/>
        </p:nvSpPr>
        <p:spPr>
          <a:xfrm>
            <a:off x="5154885" y="3114241"/>
            <a:ext cx="1246919" cy="887473"/>
          </a:xfrm>
          <a:prstGeom prst="rect">
            <a:avLst/>
          </a:prstGeom>
        </p:spPr>
        <p:txBody>
          <a:bodyPr wrap="none" lIns="86411" tIns="43205" rIns="86411" bIns="43205">
            <a:spAutoFit/>
          </a:bodyPr>
          <a:lstStyle/>
          <a:p>
            <a:pPr algn="ctr"/>
            <a:r>
              <a:rPr lang="en-US" altLang="zh-CN" sz="2600" b="1" dirty="0" smtClean="0">
                <a:solidFill>
                  <a:srgbClr val="404040"/>
                </a:solidFill>
                <a:latin typeface="Agency FB" panose="020B0503020202020204" pitchFamily="34" charset="0"/>
                <a:ea typeface="微软雅黑" panose="020B0503020204020204" pitchFamily="34" charset="-122"/>
              </a:rPr>
              <a:t>MORE </a:t>
            </a:r>
            <a:endParaRPr lang="en-US" altLang="zh-CN" sz="2600" b="1" dirty="0">
              <a:solidFill>
                <a:srgbClr val="404040"/>
              </a:solidFill>
              <a:latin typeface="Agency FB" panose="020B0503020202020204" pitchFamily="34" charset="0"/>
              <a:ea typeface="微软雅黑" panose="020B0503020204020204" pitchFamily="34" charset="-122"/>
            </a:endParaRPr>
          </a:p>
          <a:p>
            <a:pPr algn="ctr"/>
            <a:r>
              <a:rPr lang="en-US" altLang="zh-CN" sz="2600" b="1" dirty="0" smtClean="0">
                <a:solidFill>
                  <a:srgbClr val="404040"/>
                </a:solidFill>
                <a:latin typeface="Agency FB" panose="020B0503020202020204" pitchFamily="34" charset="0"/>
                <a:ea typeface="微软雅黑" panose="020B0503020204020204" pitchFamily="34" charset="-122"/>
              </a:rPr>
              <a:t>CREATIVE</a:t>
            </a:r>
            <a:endParaRPr lang="zh-CN" altLang="en-US" sz="2600" dirty="0">
              <a:solidFill>
                <a:srgbClr val="404040"/>
              </a:solidFill>
            </a:endParaRPr>
          </a:p>
        </p:txBody>
      </p:sp>
      <p:sp>
        <p:nvSpPr>
          <p:cNvPr id="2" name="椭圆 1"/>
          <p:cNvSpPr/>
          <p:nvPr/>
        </p:nvSpPr>
        <p:spPr>
          <a:xfrm>
            <a:off x="5085149" y="2939425"/>
            <a:ext cx="1381806" cy="1381594"/>
          </a:xfrm>
          <a:prstGeom prst="ellipse">
            <a:avLst/>
          </a:prstGeom>
          <a:no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p>
        </p:txBody>
      </p:sp>
      <p:sp>
        <p:nvSpPr>
          <p:cNvPr id="65" name="矩形 64"/>
          <p:cNvSpPr/>
          <p:nvPr/>
        </p:nvSpPr>
        <p:spPr>
          <a:xfrm flipH="1">
            <a:off x="1191554" y="255389"/>
            <a:ext cx="68044" cy="442217"/>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p>
        </p:txBody>
      </p:sp>
      <p:sp>
        <p:nvSpPr>
          <p:cNvPr id="66" name="文本框 65"/>
          <p:cNvSpPr txBox="1"/>
          <p:nvPr/>
        </p:nvSpPr>
        <p:spPr>
          <a:xfrm>
            <a:off x="615332" y="240317"/>
            <a:ext cx="644266" cy="494394"/>
          </a:xfrm>
          <a:prstGeom prst="rect">
            <a:avLst/>
          </a:prstGeom>
          <a:noFill/>
        </p:spPr>
        <p:txBody>
          <a:bodyPr wrap="square" lIns="86411" tIns="43205" rIns="86411" bIns="43205" rtlCol="0">
            <a:spAutoFit/>
          </a:bodyPr>
          <a:lstStyle/>
          <a:p>
            <a:r>
              <a:rPr lang="en-US" altLang="zh-CN" sz="2600" dirty="0" smtClean="0">
                <a:latin typeface="+mj-lt"/>
                <a:ea typeface="+mj-ea"/>
              </a:rPr>
              <a:t>02</a:t>
            </a:r>
            <a:endParaRPr lang="en-US" altLang="zh-CN" sz="2600" dirty="0">
              <a:latin typeface="+mj-lt"/>
              <a:ea typeface="+mj-ea"/>
            </a:endParaRPr>
          </a:p>
        </p:txBody>
      </p:sp>
      <p:sp>
        <p:nvSpPr>
          <p:cNvPr id="67" name="文本框 66"/>
          <p:cNvSpPr txBox="1"/>
          <p:nvPr/>
        </p:nvSpPr>
        <p:spPr>
          <a:xfrm>
            <a:off x="1325250" y="228317"/>
            <a:ext cx="4854243" cy="494394"/>
          </a:xfrm>
          <a:prstGeom prst="rect">
            <a:avLst/>
          </a:prstGeom>
          <a:noFill/>
        </p:spPr>
        <p:txBody>
          <a:bodyPr wrap="square" lIns="86411" tIns="43205" rIns="86411" bIns="43205" rtlCol="0">
            <a:spAutoFit/>
          </a:bodyPr>
          <a:lstStyle/>
          <a:p>
            <a:r>
              <a:rPr lang="zh-CN" altLang="en-US" sz="2600" dirty="0" smtClean="0">
                <a:latin typeface="黑体" panose="02010609060101010101" pitchFamily="49" charset="-122"/>
                <a:ea typeface="黑体" panose="02010609060101010101" pitchFamily="49" charset="-122"/>
              </a:rPr>
              <a:t>其他创新产品</a:t>
            </a:r>
            <a:endParaRPr lang="zh-CN" altLang="en-US" sz="2600" dirty="0">
              <a:latin typeface="黑体" panose="02010609060101010101" pitchFamily="49" charset="-122"/>
              <a:ea typeface="黑体" panose="02010609060101010101" pitchFamily="49" charset="-122"/>
            </a:endParaRPr>
          </a:p>
        </p:txBody>
      </p:sp>
      <p:grpSp>
        <p:nvGrpSpPr>
          <p:cNvPr id="68" name="组合 67"/>
          <p:cNvGrpSpPr/>
          <p:nvPr/>
        </p:nvGrpSpPr>
        <p:grpSpPr>
          <a:xfrm rot="17100000">
            <a:off x="166320" y="246954"/>
            <a:ext cx="455324" cy="443854"/>
            <a:chOff x="1032060" y="5022216"/>
            <a:chExt cx="753746" cy="734645"/>
          </a:xfrm>
        </p:grpSpPr>
        <p:sp>
          <p:nvSpPr>
            <p:cNvPr id="69" name="等腰三角形 68"/>
            <p:cNvSpPr/>
            <p:nvPr/>
          </p:nvSpPr>
          <p:spPr>
            <a:xfrm rot="20627212" flipH="1" flipV="1">
              <a:off x="1032060" y="5107080"/>
              <a:ext cx="753746" cy="64978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等腰三角形 69"/>
            <p:cNvSpPr/>
            <p:nvPr/>
          </p:nvSpPr>
          <p:spPr>
            <a:xfrm rot="6289781" flipH="1" flipV="1">
              <a:off x="1003006" y="5062727"/>
              <a:ext cx="587410" cy="506388"/>
            </a:xfrm>
            <a:prstGeom prst="triangle">
              <a:avLst/>
            </a:prstGeom>
            <a:solidFill>
              <a:srgbClr val="C7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222579944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par>
                          <p:cTn id="10" fill="hold">
                            <p:stCondLst>
                              <p:cond delay="15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13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 presetClass="entr" presetSubtype="0" fill="hold" nodeType="withEffect">
                                  <p:stCondLst>
                                    <p:cond delay="130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path" presetSubtype="0" accel="50000" decel="50000" fill="hold" nodeType="withEffect">
                                  <p:stCondLst>
                                    <p:cond delay="200"/>
                                  </p:stCondLst>
                                  <p:childTnLst>
                                    <p:animMotion origin="layout" path="M -3.95833E-6 -2.59259E-6 C 0.04675 -0.0956 0.14467 -0.08217 0.18907 -0.01597 C 0.22956 0.06135 0.26615 0.20185 0.19987 0.33172 C 0.128 0.45972 0.02448 0.39491 -0.00312 0.32986 C -0.05182 0.23519 -0.04674 0.09607 -3.95833E-6 -2.59259E-6 Z " pathEditMode="relative" rAng="18900000" ptsTypes="AAAAA">
                                      <p:cBhvr>
                                        <p:cTn id="20" dur="1750" spd="-100000" fill="hold"/>
                                        <p:tgtEl>
                                          <p:spTgt spid="6"/>
                                        </p:tgtEl>
                                        <p:attrNameLst>
                                          <p:attrName>ppt_x</p:attrName>
                                          <p:attrName>ppt_y</p:attrName>
                                        </p:attrNameLst>
                                      </p:cBhvr>
                                      <p:rCtr x="9857" y="16782"/>
                                    </p:animMotion>
                                  </p:childTnLst>
                                </p:cTn>
                              </p:par>
                              <p:par>
                                <p:cTn id="21" presetID="22" presetClass="entr" presetSubtype="2" fill="hold" nodeType="withEffect">
                                  <p:stCondLst>
                                    <p:cond delay="1500"/>
                                  </p:stCondLst>
                                  <p:childTnLst>
                                    <p:set>
                                      <p:cBhvr>
                                        <p:cTn id="22" dur="1" fill="hold">
                                          <p:stCondLst>
                                            <p:cond delay="0"/>
                                          </p:stCondLst>
                                        </p:cTn>
                                        <p:tgtEl>
                                          <p:spTgt spid="33"/>
                                        </p:tgtEl>
                                        <p:attrNameLst>
                                          <p:attrName>style.visibility</p:attrName>
                                        </p:attrNameLst>
                                      </p:cBhvr>
                                      <p:to>
                                        <p:strVal val="visible"/>
                                      </p:to>
                                    </p:set>
                                    <p:animEffect transition="in" filter="wipe(right)">
                                      <p:cBhvr>
                                        <p:cTn id="23" dur="500"/>
                                        <p:tgtEl>
                                          <p:spTgt spid="33"/>
                                        </p:tgtEl>
                                      </p:cBhvr>
                                    </p:animEffect>
                                  </p:childTnLst>
                                </p:cTn>
                              </p:par>
                              <p:par>
                                <p:cTn id="24" presetID="1" presetClass="entr" presetSubtype="0" fill="hold" nodeType="withEffect">
                                  <p:stCondLst>
                                    <p:cond delay="1900"/>
                                  </p:stCondLst>
                                  <p:childTnLst>
                                    <p:set>
                                      <p:cBhvr>
                                        <p:cTn id="25" dur="1" fill="hold">
                                          <p:stCondLst>
                                            <p:cond delay="0"/>
                                          </p:stCondLst>
                                        </p:cTn>
                                        <p:tgtEl>
                                          <p:spTgt spid="14"/>
                                        </p:tgtEl>
                                        <p:attrNameLst>
                                          <p:attrName>style.visibility</p:attrName>
                                        </p:attrNameLst>
                                      </p:cBhvr>
                                      <p:to>
                                        <p:strVal val="visible"/>
                                      </p:to>
                                    </p:set>
                                  </p:childTnLst>
                                </p:cTn>
                              </p:par>
                              <p:par>
                                <p:cTn id="26" presetID="1" presetClass="path" presetSubtype="0" accel="50000" decel="50000" fill="hold" nodeType="withEffect">
                                  <p:stCondLst>
                                    <p:cond delay="900"/>
                                  </p:stCondLst>
                                  <p:childTnLst>
                                    <p:animMotion origin="layout" path="M -3.33333E-6 -7.40741E-7 C -0.00494 -0.12639 0.06966 -0.24005 0.12735 -0.24907 C 0.18672 -0.24537 0.26849 -0.1919 0.27331 -0.01667 C 0.27331 0.16412 0.17435 0.24838 0.12904 0.23704 C 0.0569 0.23125 0.00521 0.12662 -3.33333E-6 -7.40741E-7 Z " pathEditMode="relative" rAng="16200000" ptsTypes="AAAAA">
                                      <p:cBhvr>
                                        <p:cTn id="27" dur="1750" spd="-100000" fill="hold"/>
                                        <p:tgtEl>
                                          <p:spTgt spid="14"/>
                                        </p:tgtEl>
                                        <p:attrNameLst>
                                          <p:attrName>ppt_x</p:attrName>
                                          <p:attrName>ppt_y</p:attrName>
                                        </p:attrNameLst>
                                      </p:cBhvr>
                                      <p:rCtr x="13646" y="-532"/>
                                    </p:animMotion>
                                  </p:childTnLst>
                                </p:cTn>
                              </p:par>
                              <p:par>
                                <p:cTn id="28" presetID="22" presetClass="entr" presetSubtype="2" fill="hold" nodeType="withEffect">
                                  <p:stCondLst>
                                    <p:cond delay="2200"/>
                                  </p:stCondLst>
                                  <p:childTnLst>
                                    <p:set>
                                      <p:cBhvr>
                                        <p:cTn id="29" dur="1" fill="hold">
                                          <p:stCondLst>
                                            <p:cond delay="0"/>
                                          </p:stCondLst>
                                        </p:cTn>
                                        <p:tgtEl>
                                          <p:spTgt spid="39"/>
                                        </p:tgtEl>
                                        <p:attrNameLst>
                                          <p:attrName>style.visibility</p:attrName>
                                        </p:attrNameLst>
                                      </p:cBhvr>
                                      <p:to>
                                        <p:strVal val="visible"/>
                                      </p:to>
                                    </p:set>
                                    <p:animEffect transition="in" filter="wipe(right)">
                                      <p:cBhvr>
                                        <p:cTn id="30" dur="500"/>
                                        <p:tgtEl>
                                          <p:spTgt spid="39"/>
                                        </p:tgtEl>
                                      </p:cBhvr>
                                    </p:animEffect>
                                  </p:childTnLst>
                                </p:cTn>
                              </p:par>
                              <p:par>
                                <p:cTn id="31" presetID="1" presetClass="entr" presetSubtype="0" fill="hold" nodeType="withEffect">
                                  <p:stCondLst>
                                    <p:cond delay="260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path" presetSubtype="0" accel="50000" decel="50000" fill="hold" nodeType="withEffect">
                                  <p:stCondLst>
                                    <p:cond delay="1600"/>
                                  </p:stCondLst>
                                  <p:childTnLst>
                                    <p:animMotion origin="layout" path="M -6.25E-7 1.85185E-6 C -0.05378 -0.0831 -0.04622 -0.25718 -0.00898 -0.33611 C 0.03451 -0.4081 0.11354 -0.47315 0.18659 -0.35533 C 0.25859 -0.22755 0.22214 -0.04352 0.18555 0.00555 C 0.13229 0.09213 0.05404 0.0831 -6.25E-7 1.85185E-6 Z " pathEditMode="relative" rAng="13500000" ptsTypes="AAAAA">
                                      <p:cBhvr>
                                        <p:cTn id="34" dur="1750" spd="-100000" fill="hold"/>
                                        <p:tgtEl>
                                          <p:spTgt spid="21"/>
                                        </p:tgtEl>
                                        <p:attrNameLst>
                                          <p:attrName>ppt_x</p:attrName>
                                          <p:attrName>ppt_y</p:attrName>
                                        </p:attrNameLst>
                                      </p:cBhvr>
                                      <p:rCtr x="9440" y="-17523"/>
                                    </p:animMotion>
                                  </p:childTnLst>
                                </p:cTn>
                              </p:par>
                              <p:par>
                                <p:cTn id="35" presetID="22" presetClass="entr" presetSubtype="2" fill="hold" nodeType="withEffect">
                                  <p:stCondLst>
                                    <p:cond delay="2900"/>
                                  </p:stCondLst>
                                  <p:childTnLst>
                                    <p:set>
                                      <p:cBhvr>
                                        <p:cTn id="36" dur="1" fill="hold">
                                          <p:stCondLst>
                                            <p:cond delay="0"/>
                                          </p:stCondLst>
                                        </p:cTn>
                                        <p:tgtEl>
                                          <p:spTgt spid="36"/>
                                        </p:tgtEl>
                                        <p:attrNameLst>
                                          <p:attrName>style.visibility</p:attrName>
                                        </p:attrNameLst>
                                      </p:cBhvr>
                                      <p:to>
                                        <p:strVal val="visible"/>
                                      </p:to>
                                    </p:set>
                                    <p:animEffect transition="in" filter="wipe(right)">
                                      <p:cBhvr>
                                        <p:cTn id="37" dur="500"/>
                                        <p:tgtEl>
                                          <p:spTgt spid="36"/>
                                        </p:tgtEl>
                                      </p:cBhvr>
                                    </p:animEffect>
                                  </p:childTnLst>
                                </p:cTn>
                              </p:par>
                              <p:par>
                                <p:cTn id="38" presetID="1" presetClass="entr" presetSubtype="0" fill="hold" nodeType="withEffect">
                                  <p:stCondLst>
                                    <p:cond delay="3300"/>
                                  </p:stCondLst>
                                  <p:childTnLst>
                                    <p:set>
                                      <p:cBhvr>
                                        <p:cTn id="39" dur="1" fill="hold">
                                          <p:stCondLst>
                                            <p:cond delay="0"/>
                                          </p:stCondLst>
                                        </p:cTn>
                                        <p:tgtEl>
                                          <p:spTgt spid="27"/>
                                        </p:tgtEl>
                                        <p:attrNameLst>
                                          <p:attrName>style.visibility</p:attrName>
                                        </p:attrNameLst>
                                      </p:cBhvr>
                                      <p:to>
                                        <p:strVal val="visible"/>
                                      </p:to>
                                    </p:set>
                                  </p:childTnLst>
                                </p:cTn>
                              </p:par>
                              <p:par>
                                <p:cTn id="40" presetID="1" presetClass="path" presetSubtype="0" accel="50000" decel="50000" fill="hold" nodeType="withEffect">
                                  <p:stCondLst>
                                    <p:cond delay="2400"/>
                                  </p:stCondLst>
                                  <p:childTnLst>
                                    <p:animMotion origin="layout" path="M -2.5E-6 -1.85185E-6 C 0.053 0.08472 0.04375 0.25857 0.00573 0.33634 C -0.03841 0.40695 -0.1181 0.46945 -0.18997 0.34931 C -0.26067 0.21945 -0.22239 0.03658 -0.18528 -0.01111 C -0.13125 -0.09606 -0.05312 -0.08495 -2.5E-6 -1.85185E-6 Z " pathEditMode="relative" rAng="2760000" ptsTypes="AAAAA">
                                      <p:cBhvr>
                                        <p:cTn id="41" dur="1750" fill="hold"/>
                                        <p:tgtEl>
                                          <p:spTgt spid="27"/>
                                        </p:tgtEl>
                                        <p:attrNameLst>
                                          <p:attrName>ppt_x</p:attrName>
                                          <p:attrName>ppt_y</p:attrName>
                                        </p:attrNameLst>
                                      </p:cBhvr>
                                      <p:rCtr x="-9596" y="17245"/>
                                    </p:animMotion>
                                  </p:childTnLst>
                                </p:cTn>
                              </p:par>
                              <p:par>
                                <p:cTn id="42" presetID="22" presetClass="entr" presetSubtype="8" fill="hold" nodeType="withEffect">
                                  <p:stCondLst>
                                    <p:cond delay="3700"/>
                                  </p:stCondLst>
                                  <p:childTnLst>
                                    <p:set>
                                      <p:cBhvr>
                                        <p:cTn id="43" dur="1" fill="hold">
                                          <p:stCondLst>
                                            <p:cond delay="0"/>
                                          </p:stCondLst>
                                        </p:cTn>
                                        <p:tgtEl>
                                          <p:spTgt spid="42"/>
                                        </p:tgtEl>
                                        <p:attrNameLst>
                                          <p:attrName>style.visibility</p:attrName>
                                        </p:attrNameLst>
                                      </p:cBhvr>
                                      <p:to>
                                        <p:strVal val="visible"/>
                                      </p:to>
                                    </p:set>
                                    <p:animEffect transition="in" filter="wipe(left)">
                                      <p:cBhvr>
                                        <p:cTn id="44" dur="500"/>
                                        <p:tgtEl>
                                          <p:spTgt spid="42"/>
                                        </p:tgtEl>
                                      </p:cBhvr>
                                    </p:animEffect>
                                  </p:childTnLst>
                                </p:cTn>
                              </p:par>
                              <p:par>
                                <p:cTn id="45" presetID="1" presetClass="entr" presetSubtype="0" fill="hold" nodeType="withEffect">
                                  <p:stCondLst>
                                    <p:cond delay="410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path" presetSubtype="0" accel="50000" decel="50000" fill="hold" nodeType="withEffect">
                                  <p:stCondLst>
                                    <p:cond delay="3200"/>
                                  </p:stCondLst>
                                  <p:childTnLst>
                                    <p:animMotion origin="layout" path="M 2.70833E-6 1.82146E-17 C 0.00495 0.12639 -0.06953 0.24005 -0.12735 0.24907 C -0.18672 0.24537 -0.26849 0.1919 -0.27318 0.01667 C -0.27331 -0.16412 -0.17435 -0.24838 -0.12891 -0.23681 C -0.0569 -0.23125 -0.00508 -0.12662 2.70833E-6 1.82146E-17 Z " pathEditMode="relative" rAng="5400000" ptsTypes="AAAAA">
                                      <p:cBhvr>
                                        <p:cTn id="48" dur="1750" fill="hold"/>
                                        <p:tgtEl>
                                          <p:spTgt spid="18"/>
                                        </p:tgtEl>
                                        <p:attrNameLst>
                                          <p:attrName>ppt_x</p:attrName>
                                          <p:attrName>ppt_y</p:attrName>
                                        </p:attrNameLst>
                                      </p:cBhvr>
                                      <p:rCtr x="-13646" y="556"/>
                                    </p:animMotion>
                                  </p:childTnLst>
                                </p:cTn>
                              </p:par>
                              <p:par>
                                <p:cTn id="49" presetID="22" presetClass="entr" presetSubtype="8" fill="hold" nodeType="withEffect">
                                  <p:stCondLst>
                                    <p:cond delay="4500"/>
                                  </p:stCondLst>
                                  <p:childTnLst>
                                    <p:set>
                                      <p:cBhvr>
                                        <p:cTn id="50" dur="1" fill="hold">
                                          <p:stCondLst>
                                            <p:cond delay="0"/>
                                          </p:stCondLst>
                                        </p:cTn>
                                        <p:tgtEl>
                                          <p:spTgt spid="48"/>
                                        </p:tgtEl>
                                        <p:attrNameLst>
                                          <p:attrName>style.visibility</p:attrName>
                                        </p:attrNameLst>
                                      </p:cBhvr>
                                      <p:to>
                                        <p:strVal val="visible"/>
                                      </p:to>
                                    </p:set>
                                    <p:animEffect transition="in" filter="wipe(left)">
                                      <p:cBhvr>
                                        <p:cTn id="51" dur="500"/>
                                        <p:tgtEl>
                                          <p:spTgt spid="48"/>
                                        </p:tgtEl>
                                      </p:cBhvr>
                                    </p:animEffect>
                                  </p:childTnLst>
                                </p:cTn>
                              </p:par>
                              <p:par>
                                <p:cTn id="52" presetID="1" presetClass="entr" presetSubtype="0" fill="hold" nodeType="withEffect">
                                  <p:stCondLst>
                                    <p:cond delay="5000"/>
                                  </p:stCondLst>
                                  <p:childTnLst>
                                    <p:set>
                                      <p:cBhvr>
                                        <p:cTn id="53" dur="1" fill="hold">
                                          <p:stCondLst>
                                            <p:cond delay="0"/>
                                          </p:stCondLst>
                                        </p:cTn>
                                        <p:tgtEl>
                                          <p:spTgt spid="24"/>
                                        </p:tgtEl>
                                        <p:attrNameLst>
                                          <p:attrName>style.visibility</p:attrName>
                                        </p:attrNameLst>
                                      </p:cBhvr>
                                      <p:to>
                                        <p:strVal val="visible"/>
                                      </p:to>
                                    </p:set>
                                  </p:childTnLst>
                                </p:cTn>
                              </p:par>
                              <p:par>
                                <p:cTn id="54" presetID="1" presetClass="path" presetSubtype="0" accel="50000" decel="50000" fill="hold" nodeType="withEffect">
                                  <p:stCondLst>
                                    <p:cond delay="4000"/>
                                  </p:stCondLst>
                                  <p:childTnLst>
                                    <p:animMotion origin="layout" path="M 6.25E-7 -7.40741E-7 C -0.04675 0.0956 -0.14466 0.08218 -0.18906 0.01597 C -0.22956 -0.06134 -0.26615 -0.20185 -0.19987 -0.33171 C -0.128 -0.45972 -0.02448 -0.39491 0.00312 -0.32986 C 0.05182 -0.23518 0.04674 -0.09606 6.25E-7 -7.40741E-7 Z " pathEditMode="relative" rAng="8100000" ptsTypes="AAAAA">
                                      <p:cBhvr>
                                        <p:cTn id="55" dur="1750" fill="hold"/>
                                        <p:tgtEl>
                                          <p:spTgt spid="24"/>
                                        </p:tgtEl>
                                        <p:attrNameLst>
                                          <p:attrName>ppt_x</p:attrName>
                                          <p:attrName>ppt_y</p:attrName>
                                        </p:attrNameLst>
                                      </p:cBhvr>
                                      <p:rCtr x="-9857" y="-16782"/>
                                    </p:animMotion>
                                  </p:childTnLst>
                                </p:cTn>
                              </p:par>
                              <p:par>
                                <p:cTn id="56" presetID="22" presetClass="entr" presetSubtype="8" fill="hold" nodeType="withEffect">
                                  <p:stCondLst>
                                    <p:cond delay="5300"/>
                                  </p:stCondLst>
                                  <p:childTnLst>
                                    <p:set>
                                      <p:cBhvr>
                                        <p:cTn id="57" dur="1" fill="hold">
                                          <p:stCondLst>
                                            <p:cond delay="0"/>
                                          </p:stCondLst>
                                        </p:cTn>
                                        <p:tgtEl>
                                          <p:spTgt spid="45"/>
                                        </p:tgtEl>
                                        <p:attrNameLst>
                                          <p:attrName>style.visibility</p:attrName>
                                        </p:attrNameLst>
                                      </p:cBhvr>
                                      <p:to>
                                        <p:strVal val="visible"/>
                                      </p:to>
                                    </p:set>
                                    <p:animEffect transition="in" filter="wipe(left)">
                                      <p:cBhvr>
                                        <p:cTn id="58" dur="500"/>
                                        <p:tgtEl>
                                          <p:spTgt spid="45"/>
                                        </p:tgtEl>
                                      </p:cBhvr>
                                    </p:animEffect>
                                  </p:childTnLst>
                                </p:cTn>
                              </p:par>
                            </p:childTnLst>
                          </p:cTn>
                        </p:par>
                        <p:par>
                          <p:cTn id="59" fill="hold">
                            <p:stCondLst>
                              <p:cond delay="7300"/>
                            </p:stCondLst>
                            <p:childTnLst>
                              <p:par>
                                <p:cTn id="60" presetID="49" presetClass="entr" presetSubtype="0" decel="100000" fill="hold" nodeType="afterEffect">
                                  <p:stCondLst>
                                    <p:cond delay="0"/>
                                  </p:stCondLst>
                                  <p:childTnLst>
                                    <p:set>
                                      <p:cBhvr>
                                        <p:cTn id="61" dur="1" fill="hold">
                                          <p:stCondLst>
                                            <p:cond delay="0"/>
                                          </p:stCondLst>
                                        </p:cTn>
                                        <p:tgtEl>
                                          <p:spTgt spid="68"/>
                                        </p:tgtEl>
                                        <p:attrNameLst>
                                          <p:attrName>style.visibility</p:attrName>
                                        </p:attrNameLst>
                                      </p:cBhvr>
                                      <p:to>
                                        <p:strVal val="visible"/>
                                      </p:to>
                                    </p:set>
                                    <p:anim calcmode="lin" valueType="num">
                                      <p:cBhvr>
                                        <p:cTn id="62" dur="500" fill="hold"/>
                                        <p:tgtEl>
                                          <p:spTgt spid="68"/>
                                        </p:tgtEl>
                                        <p:attrNameLst>
                                          <p:attrName>ppt_w</p:attrName>
                                        </p:attrNameLst>
                                      </p:cBhvr>
                                      <p:tavLst>
                                        <p:tav tm="0">
                                          <p:val>
                                            <p:fltVal val="0"/>
                                          </p:val>
                                        </p:tav>
                                        <p:tav tm="100000">
                                          <p:val>
                                            <p:strVal val="#ppt_w"/>
                                          </p:val>
                                        </p:tav>
                                      </p:tavLst>
                                    </p:anim>
                                    <p:anim calcmode="lin" valueType="num">
                                      <p:cBhvr>
                                        <p:cTn id="63" dur="500" fill="hold"/>
                                        <p:tgtEl>
                                          <p:spTgt spid="68"/>
                                        </p:tgtEl>
                                        <p:attrNameLst>
                                          <p:attrName>ppt_h</p:attrName>
                                        </p:attrNameLst>
                                      </p:cBhvr>
                                      <p:tavLst>
                                        <p:tav tm="0">
                                          <p:val>
                                            <p:fltVal val="0"/>
                                          </p:val>
                                        </p:tav>
                                        <p:tav tm="100000">
                                          <p:val>
                                            <p:strVal val="#ppt_h"/>
                                          </p:val>
                                        </p:tav>
                                      </p:tavLst>
                                    </p:anim>
                                    <p:anim calcmode="lin" valueType="num">
                                      <p:cBhvr>
                                        <p:cTn id="64" dur="500" fill="hold"/>
                                        <p:tgtEl>
                                          <p:spTgt spid="68"/>
                                        </p:tgtEl>
                                        <p:attrNameLst>
                                          <p:attrName>style.rotation</p:attrName>
                                        </p:attrNameLst>
                                      </p:cBhvr>
                                      <p:tavLst>
                                        <p:tav tm="0">
                                          <p:val>
                                            <p:fltVal val="360"/>
                                          </p:val>
                                        </p:tav>
                                        <p:tav tm="100000">
                                          <p:val>
                                            <p:fltVal val="0"/>
                                          </p:val>
                                        </p:tav>
                                      </p:tavLst>
                                    </p:anim>
                                    <p:animEffect transition="in" filter="fade">
                                      <p:cBhvr>
                                        <p:cTn id="65"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1"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7"/>
          <p:cNvGrpSpPr/>
          <p:nvPr/>
        </p:nvGrpSpPr>
        <p:grpSpPr>
          <a:xfrm>
            <a:off x="667386" y="1147582"/>
            <a:ext cx="681616" cy="681512"/>
            <a:chOff x="681057" y="1666929"/>
            <a:chExt cx="721247" cy="721247"/>
          </a:xfrm>
        </p:grpSpPr>
        <p:sp>
          <p:nvSpPr>
            <p:cNvPr id="19" name="椭圆 18"/>
            <p:cNvSpPr/>
            <p:nvPr/>
          </p:nvSpPr>
          <p:spPr>
            <a:xfrm>
              <a:off x="681057" y="1666929"/>
              <a:ext cx="721247" cy="72124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Group 4"/>
            <p:cNvGrpSpPr>
              <a:grpSpLocks noChangeAspect="1"/>
            </p:cNvGrpSpPr>
            <p:nvPr/>
          </p:nvGrpSpPr>
          <p:grpSpPr bwMode="auto">
            <a:xfrm>
              <a:off x="812256" y="1811151"/>
              <a:ext cx="448578" cy="448580"/>
              <a:chOff x="1982" y="1550"/>
              <a:chExt cx="378" cy="378"/>
            </a:xfrm>
            <a:solidFill>
              <a:schemeClr val="bg1"/>
            </a:solidFill>
          </p:grpSpPr>
          <p:sp>
            <p:nvSpPr>
              <p:cNvPr id="21" name="Freeform 5"/>
              <p:cNvSpPr>
                <a:spLocks/>
              </p:cNvSpPr>
              <p:nvPr/>
            </p:nvSpPr>
            <p:spPr bwMode="auto">
              <a:xfrm>
                <a:off x="1982" y="1586"/>
                <a:ext cx="342" cy="342"/>
              </a:xfrm>
              <a:custGeom>
                <a:avLst/>
                <a:gdLst>
                  <a:gd name="T0" fmla="*/ 17 w 142"/>
                  <a:gd name="T1" fmla="*/ 0 h 142"/>
                  <a:gd name="T2" fmla="*/ 50 w 142"/>
                  <a:gd name="T3" fmla="*/ 89 h 142"/>
                  <a:gd name="T4" fmla="*/ 142 w 142"/>
                  <a:gd name="T5" fmla="*/ 125 h 142"/>
                  <a:gd name="T6" fmla="*/ 107 w 142"/>
                  <a:gd name="T7" fmla="*/ 90 h 142"/>
                  <a:gd name="T8" fmla="*/ 83 w 142"/>
                  <a:gd name="T9" fmla="*/ 80 h 142"/>
                  <a:gd name="T10" fmla="*/ 58 w 142"/>
                  <a:gd name="T11" fmla="*/ 55 h 142"/>
                  <a:gd name="T12" fmla="*/ 53 w 142"/>
                  <a:gd name="T13" fmla="*/ 36 h 142"/>
                  <a:gd name="T14" fmla="*/ 17 w 142"/>
                  <a:gd name="T15" fmla="*/ 0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42">
                    <a:moveTo>
                      <a:pt x="17" y="0"/>
                    </a:moveTo>
                    <a:cubicBezTo>
                      <a:pt x="12" y="7"/>
                      <a:pt x="0" y="38"/>
                      <a:pt x="50" y="89"/>
                    </a:cubicBezTo>
                    <a:cubicBezTo>
                      <a:pt x="102" y="142"/>
                      <a:pt x="136" y="131"/>
                      <a:pt x="142" y="125"/>
                    </a:cubicBezTo>
                    <a:cubicBezTo>
                      <a:pt x="107" y="90"/>
                      <a:pt x="107" y="90"/>
                      <a:pt x="107" y="90"/>
                    </a:cubicBezTo>
                    <a:cubicBezTo>
                      <a:pt x="102" y="95"/>
                      <a:pt x="96" y="90"/>
                      <a:pt x="83" y="80"/>
                    </a:cubicBezTo>
                    <a:cubicBezTo>
                      <a:pt x="76" y="74"/>
                      <a:pt x="66" y="65"/>
                      <a:pt x="58" y="55"/>
                    </a:cubicBezTo>
                    <a:cubicBezTo>
                      <a:pt x="53" y="48"/>
                      <a:pt x="48" y="41"/>
                      <a:pt x="53" y="36"/>
                    </a:cubicBezTo>
                    <a:lnTo>
                      <a:pt x="1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6"/>
              <p:cNvSpPr>
                <a:spLocks/>
              </p:cNvSpPr>
              <p:nvPr/>
            </p:nvSpPr>
            <p:spPr bwMode="auto">
              <a:xfrm>
                <a:off x="2244" y="1767"/>
                <a:ext cx="116" cy="113"/>
              </a:xfrm>
              <a:custGeom>
                <a:avLst/>
                <a:gdLst>
                  <a:gd name="T0" fmla="*/ 45 w 48"/>
                  <a:gd name="T1" fmla="*/ 37 h 47"/>
                  <a:gd name="T2" fmla="*/ 45 w 48"/>
                  <a:gd name="T3" fmla="*/ 29 h 47"/>
                  <a:gd name="T4" fmla="*/ 45 w 48"/>
                  <a:gd name="T5" fmla="*/ 29 h 47"/>
                  <a:gd name="T6" fmla="*/ 18 w 48"/>
                  <a:gd name="T7" fmla="*/ 2 h 47"/>
                  <a:gd name="T8" fmla="*/ 10 w 48"/>
                  <a:gd name="T9" fmla="*/ 2 h 47"/>
                  <a:gd name="T10" fmla="*/ 0 w 48"/>
                  <a:gd name="T11" fmla="*/ 12 h 47"/>
                  <a:gd name="T12" fmla="*/ 35 w 48"/>
                  <a:gd name="T13" fmla="*/ 47 h 47"/>
                  <a:gd name="T14" fmla="*/ 45 w 48"/>
                  <a:gd name="T15" fmla="*/ 3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7">
                    <a:moveTo>
                      <a:pt x="45" y="37"/>
                    </a:moveTo>
                    <a:cubicBezTo>
                      <a:pt x="48" y="35"/>
                      <a:pt x="47" y="31"/>
                      <a:pt x="45" y="29"/>
                    </a:cubicBezTo>
                    <a:cubicBezTo>
                      <a:pt x="45" y="29"/>
                      <a:pt x="45" y="29"/>
                      <a:pt x="45" y="29"/>
                    </a:cubicBezTo>
                    <a:cubicBezTo>
                      <a:pt x="45" y="29"/>
                      <a:pt x="18" y="2"/>
                      <a:pt x="18" y="2"/>
                    </a:cubicBezTo>
                    <a:cubicBezTo>
                      <a:pt x="16" y="0"/>
                      <a:pt x="12" y="0"/>
                      <a:pt x="10" y="2"/>
                    </a:cubicBezTo>
                    <a:cubicBezTo>
                      <a:pt x="0" y="12"/>
                      <a:pt x="0" y="12"/>
                      <a:pt x="0" y="12"/>
                    </a:cubicBezTo>
                    <a:cubicBezTo>
                      <a:pt x="35" y="47"/>
                      <a:pt x="35" y="47"/>
                      <a:pt x="35" y="47"/>
                    </a:cubicBezTo>
                    <a:cubicBezTo>
                      <a:pt x="35" y="47"/>
                      <a:pt x="45" y="37"/>
                      <a:pt x="45" y="3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7"/>
              <p:cNvSpPr>
                <a:spLocks/>
              </p:cNvSpPr>
              <p:nvPr/>
            </p:nvSpPr>
            <p:spPr bwMode="auto">
              <a:xfrm>
                <a:off x="2030" y="1550"/>
                <a:ext cx="115" cy="115"/>
              </a:xfrm>
              <a:custGeom>
                <a:avLst/>
                <a:gdLst>
                  <a:gd name="T0" fmla="*/ 45 w 48"/>
                  <a:gd name="T1" fmla="*/ 38 h 48"/>
                  <a:gd name="T2" fmla="*/ 45 w 48"/>
                  <a:gd name="T3" fmla="*/ 31 h 48"/>
                  <a:gd name="T4" fmla="*/ 45 w 48"/>
                  <a:gd name="T5" fmla="*/ 31 h 48"/>
                  <a:gd name="T6" fmla="*/ 17 w 48"/>
                  <a:gd name="T7" fmla="*/ 3 h 48"/>
                  <a:gd name="T8" fmla="*/ 10 w 48"/>
                  <a:gd name="T9" fmla="*/ 3 h 48"/>
                  <a:gd name="T10" fmla="*/ 0 w 48"/>
                  <a:gd name="T11" fmla="*/ 13 h 48"/>
                  <a:gd name="T12" fmla="*/ 36 w 48"/>
                  <a:gd name="T13" fmla="*/ 48 h 48"/>
                  <a:gd name="T14" fmla="*/ 45 w 48"/>
                  <a:gd name="T15" fmla="*/ 3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8">
                    <a:moveTo>
                      <a:pt x="45" y="38"/>
                    </a:moveTo>
                    <a:cubicBezTo>
                      <a:pt x="48" y="36"/>
                      <a:pt x="48" y="33"/>
                      <a:pt x="45" y="31"/>
                    </a:cubicBezTo>
                    <a:cubicBezTo>
                      <a:pt x="45" y="31"/>
                      <a:pt x="45" y="31"/>
                      <a:pt x="45" y="31"/>
                    </a:cubicBezTo>
                    <a:cubicBezTo>
                      <a:pt x="45" y="31"/>
                      <a:pt x="17" y="3"/>
                      <a:pt x="17" y="3"/>
                    </a:cubicBezTo>
                    <a:cubicBezTo>
                      <a:pt x="15" y="0"/>
                      <a:pt x="12" y="0"/>
                      <a:pt x="10" y="3"/>
                    </a:cubicBezTo>
                    <a:cubicBezTo>
                      <a:pt x="0" y="13"/>
                      <a:pt x="0" y="13"/>
                      <a:pt x="0" y="13"/>
                    </a:cubicBezTo>
                    <a:cubicBezTo>
                      <a:pt x="36" y="48"/>
                      <a:pt x="36" y="48"/>
                      <a:pt x="36" y="48"/>
                    </a:cubicBezTo>
                    <a:cubicBezTo>
                      <a:pt x="36" y="48"/>
                      <a:pt x="45" y="38"/>
                      <a:pt x="45" y="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24" name="文本框 23"/>
          <p:cNvSpPr txBox="1"/>
          <p:nvPr/>
        </p:nvSpPr>
        <p:spPr>
          <a:xfrm>
            <a:off x="1775281" y="1259712"/>
            <a:ext cx="2179201" cy="456586"/>
          </a:xfrm>
          <a:prstGeom prst="rect">
            <a:avLst/>
          </a:prstGeom>
          <a:noFill/>
        </p:spPr>
        <p:txBody>
          <a:bodyPr wrap="square" lIns="86411" tIns="43205" rIns="86411" bIns="43205" rtlCol="0">
            <a:spAutoFit/>
          </a:bodyPr>
          <a:lstStyle/>
          <a:p>
            <a:r>
              <a:rPr lang="zh-CN" altLang="en-US" sz="2400" dirty="0" smtClean="0"/>
              <a:t>公开发行注册</a:t>
            </a:r>
            <a:endParaRPr lang="zh-CN" altLang="en-US" sz="2400" dirty="0"/>
          </a:p>
        </p:txBody>
      </p:sp>
      <p:sp>
        <p:nvSpPr>
          <p:cNvPr id="26" name="文本框 25"/>
          <p:cNvSpPr txBox="1"/>
          <p:nvPr/>
        </p:nvSpPr>
        <p:spPr>
          <a:xfrm>
            <a:off x="1834660" y="3534675"/>
            <a:ext cx="2416708" cy="456586"/>
          </a:xfrm>
          <a:prstGeom prst="rect">
            <a:avLst/>
          </a:prstGeom>
          <a:noFill/>
        </p:spPr>
        <p:txBody>
          <a:bodyPr wrap="square" lIns="86411" tIns="43205" rIns="86411" bIns="43205" rtlCol="0">
            <a:spAutoFit/>
          </a:bodyPr>
          <a:lstStyle/>
          <a:p>
            <a:r>
              <a:rPr lang="zh-CN" altLang="en-US" sz="2400" dirty="0" smtClean="0"/>
              <a:t>定向发行注册</a:t>
            </a:r>
            <a:endParaRPr lang="zh-CN" altLang="en-US" sz="2400" dirty="0"/>
          </a:p>
        </p:txBody>
      </p:sp>
      <p:grpSp>
        <p:nvGrpSpPr>
          <p:cNvPr id="7" name="组合 27"/>
          <p:cNvGrpSpPr/>
          <p:nvPr/>
        </p:nvGrpSpPr>
        <p:grpSpPr>
          <a:xfrm>
            <a:off x="667386" y="3386919"/>
            <a:ext cx="681616" cy="681512"/>
            <a:chOff x="681057" y="4074533"/>
            <a:chExt cx="721247" cy="721247"/>
          </a:xfrm>
        </p:grpSpPr>
        <p:sp>
          <p:nvSpPr>
            <p:cNvPr id="29" name="椭圆 28"/>
            <p:cNvSpPr/>
            <p:nvPr/>
          </p:nvSpPr>
          <p:spPr>
            <a:xfrm>
              <a:off x="681057" y="4074533"/>
              <a:ext cx="721247" cy="72124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Group 10"/>
            <p:cNvGrpSpPr>
              <a:grpSpLocks noChangeAspect="1"/>
            </p:cNvGrpSpPr>
            <p:nvPr/>
          </p:nvGrpSpPr>
          <p:grpSpPr bwMode="auto">
            <a:xfrm>
              <a:off x="808207" y="4278938"/>
              <a:ext cx="468000" cy="314689"/>
              <a:chOff x="3666" y="2043"/>
              <a:chExt cx="348" cy="234"/>
            </a:xfrm>
            <a:solidFill>
              <a:schemeClr val="bg1"/>
            </a:solidFill>
          </p:grpSpPr>
          <p:sp>
            <p:nvSpPr>
              <p:cNvPr id="31" name="Freeform 11"/>
              <p:cNvSpPr>
                <a:spLocks/>
              </p:cNvSpPr>
              <p:nvPr/>
            </p:nvSpPr>
            <p:spPr bwMode="auto">
              <a:xfrm>
                <a:off x="3678" y="2043"/>
                <a:ext cx="324" cy="137"/>
              </a:xfrm>
              <a:custGeom>
                <a:avLst/>
                <a:gdLst>
                  <a:gd name="T0" fmla="*/ 67 w 134"/>
                  <a:gd name="T1" fmla="*/ 56 h 56"/>
                  <a:gd name="T2" fmla="*/ 134 w 134"/>
                  <a:gd name="T3" fmla="*/ 0 h 56"/>
                  <a:gd name="T4" fmla="*/ 133 w 134"/>
                  <a:gd name="T5" fmla="*/ 0 h 56"/>
                  <a:gd name="T6" fmla="*/ 1 w 134"/>
                  <a:gd name="T7" fmla="*/ 0 h 56"/>
                  <a:gd name="T8" fmla="*/ 0 w 134"/>
                  <a:gd name="T9" fmla="*/ 0 h 56"/>
                  <a:gd name="T10" fmla="*/ 67 w 134"/>
                  <a:gd name="T11" fmla="*/ 56 h 56"/>
                </a:gdLst>
                <a:ahLst/>
                <a:cxnLst>
                  <a:cxn ang="0">
                    <a:pos x="T0" y="T1"/>
                  </a:cxn>
                  <a:cxn ang="0">
                    <a:pos x="T2" y="T3"/>
                  </a:cxn>
                  <a:cxn ang="0">
                    <a:pos x="T4" y="T5"/>
                  </a:cxn>
                  <a:cxn ang="0">
                    <a:pos x="T6" y="T7"/>
                  </a:cxn>
                  <a:cxn ang="0">
                    <a:pos x="T8" y="T9"/>
                  </a:cxn>
                  <a:cxn ang="0">
                    <a:pos x="T10" y="T11"/>
                  </a:cxn>
                </a:cxnLst>
                <a:rect l="0" t="0" r="r" b="b"/>
                <a:pathLst>
                  <a:path w="134" h="56">
                    <a:moveTo>
                      <a:pt x="67" y="56"/>
                    </a:moveTo>
                    <a:cubicBezTo>
                      <a:pt x="134" y="0"/>
                      <a:pt x="134" y="0"/>
                      <a:pt x="134" y="0"/>
                    </a:cubicBezTo>
                    <a:cubicBezTo>
                      <a:pt x="134" y="0"/>
                      <a:pt x="133" y="0"/>
                      <a:pt x="133" y="0"/>
                    </a:cubicBezTo>
                    <a:cubicBezTo>
                      <a:pt x="1" y="0"/>
                      <a:pt x="1" y="0"/>
                      <a:pt x="1" y="0"/>
                    </a:cubicBezTo>
                    <a:cubicBezTo>
                      <a:pt x="1" y="0"/>
                      <a:pt x="0" y="0"/>
                      <a:pt x="0" y="0"/>
                    </a:cubicBezTo>
                    <a:lnTo>
                      <a:pt x="67" y="5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2"/>
              <p:cNvSpPr>
                <a:spLocks/>
              </p:cNvSpPr>
              <p:nvPr/>
            </p:nvSpPr>
            <p:spPr bwMode="auto">
              <a:xfrm>
                <a:off x="3898" y="2053"/>
                <a:ext cx="116" cy="212"/>
              </a:xfrm>
              <a:custGeom>
                <a:avLst/>
                <a:gdLst>
                  <a:gd name="T0" fmla="*/ 48 w 48"/>
                  <a:gd name="T1" fmla="*/ 2 h 87"/>
                  <a:gd name="T2" fmla="*/ 48 w 48"/>
                  <a:gd name="T3" fmla="*/ 0 h 87"/>
                  <a:gd name="T4" fmla="*/ 0 w 48"/>
                  <a:gd name="T5" fmla="*/ 40 h 87"/>
                  <a:gd name="T6" fmla="*/ 48 w 48"/>
                  <a:gd name="T7" fmla="*/ 87 h 87"/>
                  <a:gd name="T8" fmla="*/ 48 w 48"/>
                  <a:gd name="T9" fmla="*/ 86 h 87"/>
                  <a:gd name="T10" fmla="*/ 48 w 48"/>
                  <a:gd name="T11" fmla="*/ 2 h 87"/>
                </a:gdLst>
                <a:ahLst/>
                <a:cxnLst>
                  <a:cxn ang="0">
                    <a:pos x="T0" y="T1"/>
                  </a:cxn>
                  <a:cxn ang="0">
                    <a:pos x="T2" y="T3"/>
                  </a:cxn>
                  <a:cxn ang="0">
                    <a:pos x="T4" y="T5"/>
                  </a:cxn>
                  <a:cxn ang="0">
                    <a:pos x="T6" y="T7"/>
                  </a:cxn>
                  <a:cxn ang="0">
                    <a:pos x="T8" y="T9"/>
                  </a:cxn>
                  <a:cxn ang="0">
                    <a:pos x="T10" y="T11"/>
                  </a:cxn>
                </a:cxnLst>
                <a:rect l="0" t="0" r="r" b="b"/>
                <a:pathLst>
                  <a:path w="48" h="87">
                    <a:moveTo>
                      <a:pt x="48" y="2"/>
                    </a:moveTo>
                    <a:cubicBezTo>
                      <a:pt x="48" y="1"/>
                      <a:pt x="48" y="1"/>
                      <a:pt x="48" y="0"/>
                    </a:cubicBezTo>
                    <a:cubicBezTo>
                      <a:pt x="0" y="40"/>
                      <a:pt x="0" y="40"/>
                      <a:pt x="0" y="40"/>
                    </a:cubicBezTo>
                    <a:cubicBezTo>
                      <a:pt x="48" y="87"/>
                      <a:pt x="48" y="87"/>
                      <a:pt x="48" y="87"/>
                    </a:cubicBezTo>
                    <a:cubicBezTo>
                      <a:pt x="48" y="87"/>
                      <a:pt x="48" y="87"/>
                      <a:pt x="48" y="86"/>
                    </a:cubicBezTo>
                    <a:lnTo>
                      <a:pt x="48" y="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3"/>
              <p:cNvSpPr>
                <a:spLocks/>
              </p:cNvSpPr>
              <p:nvPr/>
            </p:nvSpPr>
            <p:spPr bwMode="auto">
              <a:xfrm>
                <a:off x="3666" y="2053"/>
                <a:ext cx="116" cy="212"/>
              </a:xfrm>
              <a:custGeom>
                <a:avLst/>
                <a:gdLst>
                  <a:gd name="T0" fmla="*/ 0 w 48"/>
                  <a:gd name="T1" fmla="*/ 0 h 87"/>
                  <a:gd name="T2" fmla="*/ 0 w 48"/>
                  <a:gd name="T3" fmla="*/ 2 h 87"/>
                  <a:gd name="T4" fmla="*/ 0 w 48"/>
                  <a:gd name="T5" fmla="*/ 86 h 87"/>
                  <a:gd name="T6" fmla="*/ 0 w 48"/>
                  <a:gd name="T7" fmla="*/ 87 h 87"/>
                  <a:gd name="T8" fmla="*/ 48 w 48"/>
                  <a:gd name="T9" fmla="*/ 40 h 87"/>
                  <a:gd name="T10" fmla="*/ 0 w 48"/>
                  <a:gd name="T11" fmla="*/ 0 h 87"/>
                </a:gdLst>
                <a:ahLst/>
                <a:cxnLst>
                  <a:cxn ang="0">
                    <a:pos x="T0" y="T1"/>
                  </a:cxn>
                  <a:cxn ang="0">
                    <a:pos x="T2" y="T3"/>
                  </a:cxn>
                  <a:cxn ang="0">
                    <a:pos x="T4" y="T5"/>
                  </a:cxn>
                  <a:cxn ang="0">
                    <a:pos x="T6" y="T7"/>
                  </a:cxn>
                  <a:cxn ang="0">
                    <a:pos x="T8" y="T9"/>
                  </a:cxn>
                  <a:cxn ang="0">
                    <a:pos x="T10" y="T11"/>
                  </a:cxn>
                </a:cxnLst>
                <a:rect l="0" t="0" r="r" b="b"/>
                <a:pathLst>
                  <a:path w="48" h="87">
                    <a:moveTo>
                      <a:pt x="0" y="0"/>
                    </a:moveTo>
                    <a:cubicBezTo>
                      <a:pt x="0" y="1"/>
                      <a:pt x="0" y="1"/>
                      <a:pt x="0" y="2"/>
                    </a:cubicBezTo>
                    <a:cubicBezTo>
                      <a:pt x="0" y="86"/>
                      <a:pt x="0" y="86"/>
                      <a:pt x="0" y="86"/>
                    </a:cubicBezTo>
                    <a:cubicBezTo>
                      <a:pt x="0" y="87"/>
                      <a:pt x="0" y="87"/>
                      <a:pt x="0" y="87"/>
                    </a:cubicBezTo>
                    <a:cubicBezTo>
                      <a:pt x="48" y="40"/>
                      <a:pt x="48" y="40"/>
                      <a:pt x="48" y="40"/>
                    </a:cubicBez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4"/>
              <p:cNvSpPr>
                <a:spLocks/>
              </p:cNvSpPr>
              <p:nvPr/>
            </p:nvSpPr>
            <p:spPr bwMode="auto">
              <a:xfrm>
                <a:off x="3678" y="2160"/>
                <a:ext cx="324" cy="117"/>
              </a:xfrm>
              <a:custGeom>
                <a:avLst/>
                <a:gdLst>
                  <a:gd name="T0" fmla="*/ 86 w 134"/>
                  <a:gd name="T1" fmla="*/ 0 h 48"/>
                  <a:gd name="T2" fmla="*/ 69 w 134"/>
                  <a:gd name="T3" fmla="*/ 14 h 48"/>
                  <a:gd name="T4" fmla="*/ 67 w 134"/>
                  <a:gd name="T5" fmla="*/ 15 h 48"/>
                  <a:gd name="T6" fmla="*/ 65 w 134"/>
                  <a:gd name="T7" fmla="*/ 14 h 48"/>
                  <a:gd name="T8" fmla="*/ 48 w 134"/>
                  <a:gd name="T9" fmla="*/ 0 h 48"/>
                  <a:gd name="T10" fmla="*/ 0 w 134"/>
                  <a:gd name="T11" fmla="*/ 48 h 48"/>
                  <a:gd name="T12" fmla="*/ 1 w 134"/>
                  <a:gd name="T13" fmla="*/ 48 h 48"/>
                  <a:gd name="T14" fmla="*/ 133 w 134"/>
                  <a:gd name="T15" fmla="*/ 48 h 48"/>
                  <a:gd name="T16" fmla="*/ 134 w 134"/>
                  <a:gd name="T17" fmla="*/ 48 h 48"/>
                  <a:gd name="T18" fmla="*/ 86 w 134"/>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48">
                    <a:moveTo>
                      <a:pt x="86" y="0"/>
                    </a:moveTo>
                    <a:cubicBezTo>
                      <a:pt x="69" y="14"/>
                      <a:pt x="69" y="14"/>
                      <a:pt x="69" y="14"/>
                    </a:cubicBezTo>
                    <a:cubicBezTo>
                      <a:pt x="68" y="15"/>
                      <a:pt x="68" y="15"/>
                      <a:pt x="67" y="15"/>
                    </a:cubicBezTo>
                    <a:cubicBezTo>
                      <a:pt x="66" y="15"/>
                      <a:pt x="66" y="15"/>
                      <a:pt x="65" y="14"/>
                    </a:cubicBezTo>
                    <a:cubicBezTo>
                      <a:pt x="48" y="0"/>
                      <a:pt x="48" y="0"/>
                      <a:pt x="48" y="0"/>
                    </a:cubicBezTo>
                    <a:cubicBezTo>
                      <a:pt x="0" y="48"/>
                      <a:pt x="0" y="48"/>
                      <a:pt x="0" y="48"/>
                    </a:cubicBezTo>
                    <a:cubicBezTo>
                      <a:pt x="0" y="48"/>
                      <a:pt x="0" y="48"/>
                      <a:pt x="1" y="48"/>
                    </a:cubicBezTo>
                    <a:cubicBezTo>
                      <a:pt x="133" y="48"/>
                      <a:pt x="133" y="48"/>
                      <a:pt x="133" y="48"/>
                    </a:cubicBezTo>
                    <a:cubicBezTo>
                      <a:pt x="134" y="48"/>
                      <a:pt x="134" y="48"/>
                      <a:pt x="134" y="48"/>
                    </a:cubicBezTo>
                    <a:lnTo>
                      <a:pt x="8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35" name="矩形 34"/>
          <p:cNvSpPr/>
          <p:nvPr/>
        </p:nvSpPr>
        <p:spPr>
          <a:xfrm flipH="1">
            <a:off x="1191554" y="255389"/>
            <a:ext cx="68044" cy="442217"/>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p>
        </p:txBody>
      </p:sp>
      <p:sp>
        <p:nvSpPr>
          <p:cNvPr id="36" name="文本框 35"/>
          <p:cNvSpPr txBox="1"/>
          <p:nvPr/>
        </p:nvSpPr>
        <p:spPr>
          <a:xfrm>
            <a:off x="615332" y="240317"/>
            <a:ext cx="644266" cy="494394"/>
          </a:xfrm>
          <a:prstGeom prst="rect">
            <a:avLst/>
          </a:prstGeom>
          <a:noFill/>
        </p:spPr>
        <p:txBody>
          <a:bodyPr wrap="square" lIns="86411" tIns="43205" rIns="86411" bIns="43205" rtlCol="0">
            <a:spAutoFit/>
          </a:bodyPr>
          <a:lstStyle/>
          <a:p>
            <a:r>
              <a:rPr lang="en-US" altLang="zh-CN" sz="2600" dirty="0" smtClean="0">
                <a:latin typeface="+mj-lt"/>
                <a:ea typeface="+mj-ea"/>
              </a:rPr>
              <a:t>03</a:t>
            </a:r>
            <a:endParaRPr lang="en-US" altLang="zh-CN" sz="2600" dirty="0">
              <a:latin typeface="+mj-lt"/>
              <a:ea typeface="+mj-ea"/>
            </a:endParaRPr>
          </a:p>
        </p:txBody>
      </p:sp>
      <p:sp>
        <p:nvSpPr>
          <p:cNvPr id="37" name="文本框 36"/>
          <p:cNvSpPr txBox="1"/>
          <p:nvPr/>
        </p:nvSpPr>
        <p:spPr>
          <a:xfrm>
            <a:off x="1325250" y="228317"/>
            <a:ext cx="4854243" cy="487363"/>
          </a:xfrm>
          <a:prstGeom prst="rect">
            <a:avLst/>
          </a:prstGeom>
          <a:noFill/>
        </p:spPr>
        <p:txBody>
          <a:bodyPr wrap="square" lIns="86411" tIns="43205" rIns="86411" bIns="43205" rtlCol="0">
            <a:spAutoFit/>
          </a:bodyPr>
          <a:lstStyle/>
          <a:p>
            <a:r>
              <a:rPr lang="zh-CN" altLang="en-US" sz="2600" dirty="0" smtClean="0">
                <a:latin typeface="黑体" panose="02010609060101010101" pitchFamily="49" charset="-122"/>
                <a:ea typeface="黑体" panose="02010609060101010101" pitchFamily="49" charset="-122"/>
              </a:rPr>
              <a:t>注册工作流程</a:t>
            </a:r>
            <a:endParaRPr lang="zh-CN" altLang="en-US" sz="2600" dirty="0">
              <a:latin typeface="黑体" panose="02010609060101010101" pitchFamily="49" charset="-122"/>
              <a:ea typeface="黑体" panose="02010609060101010101" pitchFamily="49" charset="-122"/>
            </a:endParaRPr>
          </a:p>
        </p:txBody>
      </p:sp>
      <p:grpSp>
        <p:nvGrpSpPr>
          <p:cNvPr id="9" name="组合 37"/>
          <p:cNvGrpSpPr/>
          <p:nvPr/>
        </p:nvGrpSpPr>
        <p:grpSpPr>
          <a:xfrm rot="17100000">
            <a:off x="166320" y="246954"/>
            <a:ext cx="455324" cy="443854"/>
            <a:chOff x="1032060" y="5022216"/>
            <a:chExt cx="753746" cy="734645"/>
          </a:xfrm>
        </p:grpSpPr>
        <p:sp>
          <p:nvSpPr>
            <p:cNvPr id="39" name="等腰三角形 38"/>
            <p:cNvSpPr/>
            <p:nvPr/>
          </p:nvSpPr>
          <p:spPr>
            <a:xfrm rot="20627212" flipH="1" flipV="1">
              <a:off x="1032060" y="5107080"/>
              <a:ext cx="753746" cy="64978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等腰三角形 39"/>
            <p:cNvSpPr/>
            <p:nvPr/>
          </p:nvSpPr>
          <p:spPr>
            <a:xfrm rot="6289781" flipH="1" flipV="1">
              <a:off x="1003006" y="5062727"/>
              <a:ext cx="587410" cy="506388"/>
            </a:xfrm>
            <a:prstGeom prst="triangle">
              <a:avLst/>
            </a:prstGeom>
            <a:solidFill>
              <a:srgbClr val="C7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27" name="Picture 3"/>
          <p:cNvPicPr>
            <a:picLocks noChangeAspect="1" noChangeArrowheads="1"/>
          </p:cNvPicPr>
          <p:nvPr/>
        </p:nvPicPr>
        <p:blipFill>
          <a:blip r:embed="rId3"/>
          <a:srcRect/>
          <a:stretch>
            <a:fillRect/>
          </a:stretch>
        </p:blipFill>
        <p:spPr bwMode="auto">
          <a:xfrm>
            <a:off x="1594159" y="2179844"/>
            <a:ext cx="8096250" cy="742950"/>
          </a:xfrm>
          <a:prstGeom prst="rect">
            <a:avLst/>
          </a:prstGeom>
          <a:noFill/>
          <a:ln w="9525">
            <a:noFill/>
            <a:miter lim="800000"/>
            <a:headEnd/>
            <a:tailEnd/>
          </a:ln>
          <a:effectLst/>
        </p:spPr>
      </p:pic>
      <p:grpSp>
        <p:nvGrpSpPr>
          <p:cNvPr id="45" name="组合 44"/>
          <p:cNvGrpSpPr/>
          <p:nvPr/>
        </p:nvGrpSpPr>
        <p:grpSpPr>
          <a:xfrm>
            <a:off x="1660773" y="4217699"/>
            <a:ext cx="8010525" cy="1846839"/>
            <a:chOff x="342612" y="4633336"/>
            <a:chExt cx="8010525" cy="1846839"/>
          </a:xfrm>
        </p:grpSpPr>
        <p:pic>
          <p:nvPicPr>
            <p:cNvPr id="1028" name="Picture 4"/>
            <p:cNvPicPr>
              <a:picLocks noChangeAspect="1" noChangeArrowheads="1"/>
            </p:cNvPicPr>
            <p:nvPr/>
          </p:nvPicPr>
          <p:blipFill>
            <a:blip r:embed="rId4"/>
            <a:srcRect/>
            <a:stretch>
              <a:fillRect/>
            </a:stretch>
          </p:blipFill>
          <p:spPr bwMode="auto">
            <a:xfrm>
              <a:off x="342612" y="4633336"/>
              <a:ext cx="8010525" cy="704850"/>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a:srcRect/>
            <a:stretch>
              <a:fillRect/>
            </a:stretch>
          </p:blipFill>
          <p:spPr bwMode="auto">
            <a:xfrm>
              <a:off x="2580616" y="5343896"/>
              <a:ext cx="3819525" cy="1136279"/>
            </a:xfrm>
            <a:prstGeom prst="rect">
              <a:avLst/>
            </a:prstGeom>
            <a:noFill/>
            <a:ln w="9525">
              <a:noFill/>
              <a:miter lim="800000"/>
              <a:headEnd/>
              <a:tailEnd/>
            </a:ln>
            <a:effectLst/>
          </p:spPr>
        </p:pic>
      </p:grpSp>
    </p:spTree>
    <p:extLst>
      <p:ext uri="{BB962C8B-B14F-4D97-AF65-F5344CB8AC3E}">
        <p14:creationId xmlns="" xmlns:p14="http://schemas.microsoft.com/office/powerpoint/2010/main" val="3500279149"/>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wipe(left)">
                                      <p:cBhvr>
                                        <p:cTn id="23" dur="2000"/>
                                        <p:tgtEl>
                                          <p:spTgt spid="1027"/>
                                        </p:tgtEl>
                                      </p:cBhvr>
                                    </p:animEffect>
                                  </p:childTnLst>
                                </p:cTn>
                              </p:par>
                            </p:childTnLst>
                          </p:cTn>
                        </p:par>
                        <p:par>
                          <p:cTn id="24" fill="hold">
                            <p:stCondLst>
                              <p:cond delay="3500"/>
                            </p:stCondLst>
                            <p:childTnLst>
                              <p:par>
                                <p:cTn id="25" presetID="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par>
                          <p:cTn id="33" fill="hold">
                            <p:stCondLst>
                              <p:cond delay="4500"/>
                            </p:stCondLst>
                            <p:childTnLst>
                              <p:par>
                                <p:cTn id="34" presetID="22" presetClass="entr" presetSubtype="8"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wipe(left)">
                                      <p:cBhvr>
                                        <p:cTn id="36"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577055" y="1803810"/>
            <a:ext cx="2125261" cy="3895497"/>
            <a:chOff x="1668749" y="1908980"/>
            <a:chExt cx="2248829" cy="4122623"/>
          </a:xfrm>
        </p:grpSpPr>
        <p:grpSp>
          <p:nvGrpSpPr>
            <p:cNvPr id="40" name="组合 39"/>
            <p:cNvGrpSpPr/>
            <p:nvPr/>
          </p:nvGrpSpPr>
          <p:grpSpPr>
            <a:xfrm>
              <a:off x="1668749" y="1908980"/>
              <a:ext cx="2248829" cy="4122623"/>
              <a:chOff x="1668749" y="1908980"/>
              <a:chExt cx="2248829" cy="4122623"/>
            </a:xfrm>
          </p:grpSpPr>
          <p:pic>
            <p:nvPicPr>
              <p:cNvPr id="6" name="图片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68749" y="1908980"/>
                <a:ext cx="2248829" cy="4122623"/>
              </a:xfrm>
              <a:prstGeom prst="rect">
                <a:avLst/>
              </a:prstGeom>
            </p:spPr>
          </p:pic>
          <p:sp>
            <p:nvSpPr>
              <p:cNvPr id="39" name="椭圆 38"/>
              <p:cNvSpPr/>
              <p:nvPr/>
            </p:nvSpPr>
            <p:spPr>
              <a:xfrm>
                <a:off x="2526793" y="5393467"/>
                <a:ext cx="532739" cy="53273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grpSp>
        <p:pic>
          <p:nvPicPr>
            <p:cNvPr id="41" name="图片 40"/>
            <p:cNvPicPr>
              <a:picLocks noChangeAspect="1"/>
            </p:cNvPicPr>
            <p:nvPr/>
          </p:nvPicPr>
          <p:blipFill rotWithShape="1">
            <a:blip r:embed="rId4" cstate="print">
              <a:extLst>
                <a:ext uri="{BEBA8EAE-BF5A-486C-A8C5-ECC9F3942E4B}">
                  <a14:imgProps xmlns:a14="http://schemas.microsoft.com/office/drawing/2010/main" xmlns="">
                    <a14:imgLayer r:embed="rId5">
                      <a14:imgEffect>
                        <a14:saturation sat="0"/>
                      </a14:imgEffect>
                    </a14:imgLayer>
                  </a14:imgProps>
                </a:ext>
                <a:ext uri="{28A0092B-C50C-407E-A947-70E740481C1C}">
                  <a14:useLocalDpi xmlns:a14="http://schemas.microsoft.com/office/drawing/2010/main" xmlns="" val="0"/>
                </a:ext>
              </a:extLst>
            </a:blip>
            <a:srcRect t="4057" b="1589"/>
            <a:stretch/>
          </p:blipFill>
          <p:spPr>
            <a:xfrm>
              <a:off x="1799899" y="2616445"/>
              <a:ext cx="1970457" cy="2799760"/>
            </a:xfrm>
            <a:prstGeom prst="rect">
              <a:avLst/>
            </a:prstGeom>
          </p:spPr>
        </p:pic>
      </p:grpSp>
      <p:sp>
        <p:nvSpPr>
          <p:cNvPr id="9" name="椭圆 8"/>
          <p:cNvSpPr/>
          <p:nvPr/>
        </p:nvSpPr>
        <p:spPr>
          <a:xfrm>
            <a:off x="2856396" y="3558829"/>
            <a:ext cx="102066" cy="102050"/>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dirty="0">
              <a:ea typeface="方正兰亭细黑_GBK" panose="02000000000000000000" pitchFamily="2" charset="-122"/>
            </a:endParaRPr>
          </a:p>
        </p:txBody>
      </p:sp>
      <p:sp>
        <p:nvSpPr>
          <p:cNvPr id="10" name="椭圆 9"/>
          <p:cNvSpPr/>
          <p:nvPr/>
        </p:nvSpPr>
        <p:spPr>
          <a:xfrm>
            <a:off x="1941510" y="3904353"/>
            <a:ext cx="136088" cy="136067"/>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dirty="0">
              <a:ea typeface="方正兰亭细黑_GBK" panose="02000000000000000000" pitchFamily="2" charset="-122"/>
            </a:endParaRPr>
          </a:p>
        </p:txBody>
      </p:sp>
      <p:sp>
        <p:nvSpPr>
          <p:cNvPr id="11" name="椭圆 10"/>
          <p:cNvSpPr/>
          <p:nvPr/>
        </p:nvSpPr>
        <p:spPr>
          <a:xfrm>
            <a:off x="3086192" y="4529696"/>
            <a:ext cx="204131" cy="204100"/>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dirty="0">
              <a:ea typeface="方正兰亭细黑_GBK" panose="02000000000000000000" pitchFamily="2" charset="-122"/>
            </a:endParaRPr>
          </a:p>
        </p:txBody>
      </p:sp>
      <p:cxnSp>
        <p:nvCxnSpPr>
          <p:cNvPr id="13" name="直接连接符 12"/>
          <p:cNvCxnSpPr>
            <a:stCxn id="9" idx="7"/>
            <a:endCxn id="15" idx="2"/>
          </p:cNvCxnSpPr>
          <p:nvPr/>
        </p:nvCxnSpPr>
        <p:spPr>
          <a:xfrm flipV="1">
            <a:off x="2943515" y="2606147"/>
            <a:ext cx="2715070" cy="967627"/>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10" idx="6"/>
            <a:endCxn id="25" idx="2"/>
          </p:cNvCxnSpPr>
          <p:nvPr/>
        </p:nvCxnSpPr>
        <p:spPr>
          <a:xfrm flipV="1">
            <a:off x="2077598" y="3679951"/>
            <a:ext cx="5891095" cy="292437"/>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11" idx="6"/>
            <a:endCxn id="32" idx="2"/>
          </p:cNvCxnSpPr>
          <p:nvPr/>
        </p:nvCxnSpPr>
        <p:spPr>
          <a:xfrm>
            <a:off x="3290323" y="4631746"/>
            <a:ext cx="1784878" cy="320044"/>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5658586" y="1557008"/>
            <a:ext cx="2098601" cy="2098279"/>
            <a:chOff x="5987591" y="1647788"/>
            <a:chExt cx="2220619" cy="2220619"/>
          </a:xfrm>
        </p:grpSpPr>
        <p:grpSp>
          <p:nvGrpSpPr>
            <p:cNvPr id="16" name="组合 15"/>
            <p:cNvGrpSpPr/>
            <p:nvPr/>
          </p:nvGrpSpPr>
          <p:grpSpPr>
            <a:xfrm>
              <a:off x="5987591" y="1647788"/>
              <a:ext cx="2220619" cy="2220619"/>
              <a:chOff x="5938887" y="1794331"/>
              <a:chExt cx="1885360" cy="1885360"/>
            </a:xfrm>
          </p:grpSpPr>
          <p:sp>
            <p:nvSpPr>
              <p:cNvPr id="14" name="椭圆 13"/>
              <p:cNvSpPr/>
              <p:nvPr/>
            </p:nvSpPr>
            <p:spPr>
              <a:xfrm>
                <a:off x="6167282" y="2022726"/>
                <a:ext cx="1428570" cy="142857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5" name="椭圆 14"/>
              <p:cNvSpPr/>
              <p:nvPr/>
            </p:nvSpPr>
            <p:spPr>
              <a:xfrm>
                <a:off x="5938887" y="1794331"/>
                <a:ext cx="1885360" cy="1885360"/>
              </a:xfrm>
              <a:prstGeom prst="ellipse">
                <a:avLst/>
              </a:prstGeom>
              <a:noFill/>
              <a:ln>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grpSp>
        <p:sp>
          <p:nvSpPr>
            <p:cNvPr id="36" name="文本框 35"/>
            <p:cNvSpPr txBox="1"/>
            <p:nvPr/>
          </p:nvSpPr>
          <p:spPr>
            <a:xfrm>
              <a:off x="6401146" y="2363037"/>
              <a:ext cx="1500650" cy="722016"/>
            </a:xfrm>
            <a:prstGeom prst="rect">
              <a:avLst/>
            </a:prstGeom>
            <a:noFill/>
          </p:spPr>
          <p:txBody>
            <a:bodyPr wrap="square" rtlCol="0">
              <a:spAutoFit/>
            </a:bodyPr>
            <a:lstStyle>
              <a:defPPr>
                <a:defRPr lang="zh-CN"/>
              </a:defPPr>
              <a:lvl1pPr>
                <a:lnSpc>
                  <a:spcPts val="2300"/>
                </a:lnSpc>
                <a:defRPr sz="1200"/>
              </a:lvl1pPr>
            </a:lstStyle>
            <a:p>
              <a:pPr algn="ctr"/>
              <a:r>
                <a:rPr lang="zh-CN" altLang="en-US" sz="1500" dirty="0" smtClean="0"/>
                <a:t>“孔雀开屏”系统上线</a:t>
              </a:r>
              <a:endParaRPr lang="en-US" altLang="zh-CN" sz="1500" dirty="0"/>
            </a:p>
          </p:txBody>
        </p:sp>
      </p:grpSp>
      <p:grpSp>
        <p:nvGrpSpPr>
          <p:cNvPr id="4" name="组合 3"/>
          <p:cNvGrpSpPr/>
          <p:nvPr/>
        </p:nvGrpSpPr>
        <p:grpSpPr>
          <a:xfrm>
            <a:off x="5075201" y="3854618"/>
            <a:ext cx="2194681" cy="2194345"/>
            <a:chOff x="5370287" y="4079360"/>
            <a:chExt cx="2322286" cy="2322286"/>
          </a:xfrm>
        </p:grpSpPr>
        <p:grpSp>
          <p:nvGrpSpPr>
            <p:cNvPr id="30" name="组合 29"/>
            <p:cNvGrpSpPr/>
            <p:nvPr/>
          </p:nvGrpSpPr>
          <p:grpSpPr>
            <a:xfrm>
              <a:off x="5370287" y="4079360"/>
              <a:ext cx="2322286" cy="2322286"/>
              <a:chOff x="5938887" y="1794331"/>
              <a:chExt cx="1885360" cy="1885360"/>
            </a:xfrm>
          </p:grpSpPr>
          <p:sp>
            <p:nvSpPr>
              <p:cNvPr id="31" name="椭圆 30"/>
              <p:cNvSpPr/>
              <p:nvPr/>
            </p:nvSpPr>
            <p:spPr>
              <a:xfrm>
                <a:off x="6167282" y="2022726"/>
                <a:ext cx="1428570" cy="142857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32" name="椭圆 31"/>
              <p:cNvSpPr/>
              <p:nvPr/>
            </p:nvSpPr>
            <p:spPr>
              <a:xfrm>
                <a:off x="5938887" y="1794331"/>
                <a:ext cx="1885360" cy="1885360"/>
              </a:xfrm>
              <a:prstGeom prst="ellipse">
                <a:avLst/>
              </a:prstGeom>
              <a:noFill/>
              <a:ln>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grpSp>
        <p:sp>
          <p:nvSpPr>
            <p:cNvPr id="37" name="文本框 36"/>
            <p:cNvSpPr txBox="1"/>
            <p:nvPr/>
          </p:nvSpPr>
          <p:spPr>
            <a:xfrm>
              <a:off x="5780711" y="4890887"/>
              <a:ext cx="1585161" cy="722016"/>
            </a:xfrm>
            <a:prstGeom prst="rect">
              <a:avLst/>
            </a:prstGeom>
            <a:noFill/>
          </p:spPr>
          <p:txBody>
            <a:bodyPr wrap="square" rtlCol="0">
              <a:spAutoFit/>
            </a:bodyPr>
            <a:lstStyle>
              <a:defPPr>
                <a:defRPr lang="zh-CN"/>
              </a:defPPr>
              <a:lvl1pPr algn="ctr">
                <a:lnSpc>
                  <a:spcPts val="2300"/>
                </a:lnSpc>
                <a:defRPr sz="1200"/>
              </a:lvl1pPr>
            </a:lstStyle>
            <a:p>
              <a:r>
                <a:rPr lang="zh-CN" altLang="en-US" sz="1500" dirty="0" smtClean="0"/>
                <a:t>集中信息披露机制不断完善</a:t>
              </a:r>
              <a:endParaRPr lang="en-US" altLang="zh-CN" sz="1500" dirty="0"/>
            </a:p>
          </p:txBody>
        </p:sp>
      </p:grpSp>
      <p:grpSp>
        <p:nvGrpSpPr>
          <p:cNvPr id="3" name="组合 2"/>
          <p:cNvGrpSpPr/>
          <p:nvPr/>
        </p:nvGrpSpPr>
        <p:grpSpPr>
          <a:xfrm>
            <a:off x="7968692" y="2277728"/>
            <a:ext cx="2804875" cy="2804445"/>
            <a:chOff x="8432014" y="2410530"/>
            <a:chExt cx="2967958" cy="2967958"/>
          </a:xfrm>
        </p:grpSpPr>
        <p:grpSp>
          <p:nvGrpSpPr>
            <p:cNvPr id="23" name="组合 22"/>
            <p:cNvGrpSpPr/>
            <p:nvPr/>
          </p:nvGrpSpPr>
          <p:grpSpPr>
            <a:xfrm>
              <a:off x="8432014" y="2410530"/>
              <a:ext cx="2967958" cy="2967958"/>
              <a:chOff x="5938887" y="1794331"/>
              <a:chExt cx="1885360" cy="1885360"/>
            </a:xfrm>
          </p:grpSpPr>
          <p:sp>
            <p:nvSpPr>
              <p:cNvPr id="24" name="椭圆 23"/>
              <p:cNvSpPr/>
              <p:nvPr/>
            </p:nvSpPr>
            <p:spPr>
              <a:xfrm>
                <a:off x="6167282" y="2022726"/>
                <a:ext cx="1428570" cy="142857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25" name="椭圆 24"/>
              <p:cNvSpPr/>
              <p:nvPr/>
            </p:nvSpPr>
            <p:spPr>
              <a:xfrm>
                <a:off x="5938887" y="1794331"/>
                <a:ext cx="1885360" cy="1885360"/>
              </a:xfrm>
              <a:prstGeom prst="ellipse">
                <a:avLst/>
              </a:prstGeom>
              <a:noFill/>
              <a:ln>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grpSp>
        <p:sp>
          <p:nvSpPr>
            <p:cNvPr id="38" name="文本框 37"/>
            <p:cNvSpPr txBox="1"/>
            <p:nvPr/>
          </p:nvSpPr>
          <p:spPr>
            <a:xfrm>
              <a:off x="9234309" y="3500914"/>
              <a:ext cx="1462445" cy="722016"/>
            </a:xfrm>
            <a:prstGeom prst="rect">
              <a:avLst/>
            </a:prstGeom>
            <a:noFill/>
          </p:spPr>
          <p:txBody>
            <a:bodyPr wrap="square" rtlCol="0">
              <a:spAutoFit/>
            </a:bodyPr>
            <a:lstStyle>
              <a:defPPr>
                <a:defRPr lang="zh-CN"/>
              </a:defPPr>
              <a:lvl1pPr>
                <a:lnSpc>
                  <a:spcPts val="2300"/>
                </a:lnSpc>
                <a:defRPr sz="1200"/>
              </a:lvl1pPr>
            </a:lstStyle>
            <a:p>
              <a:pPr algn="ctr"/>
              <a:r>
                <a:rPr lang="zh-CN" altLang="en-US" sz="1700" dirty="0" smtClean="0"/>
                <a:t>综合服务信息系统建设</a:t>
              </a:r>
              <a:endParaRPr lang="en-US" altLang="zh-CN" sz="1700" dirty="0"/>
            </a:p>
          </p:txBody>
        </p:sp>
      </p:grpSp>
      <p:sp>
        <p:nvSpPr>
          <p:cNvPr id="33" name="矩形 32"/>
          <p:cNvSpPr/>
          <p:nvPr/>
        </p:nvSpPr>
        <p:spPr>
          <a:xfrm flipH="1">
            <a:off x="1191554" y="255389"/>
            <a:ext cx="68044" cy="442217"/>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p>
        </p:txBody>
      </p:sp>
      <p:sp>
        <p:nvSpPr>
          <p:cNvPr id="34" name="文本框 33"/>
          <p:cNvSpPr txBox="1"/>
          <p:nvPr/>
        </p:nvSpPr>
        <p:spPr>
          <a:xfrm>
            <a:off x="615332" y="240317"/>
            <a:ext cx="644266" cy="494394"/>
          </a:xfrm>
          <a:prstGeom prst="rect">
            <a:avLst/>
          </a:prstGeom>
          <a:noFill/>
        </p:spPr>
        <p:txBody>
          <a:bodyPr wrap="square" lIns="86411" tIns="43205" rIns="86411" bIns="43205" rtlCol="0">
            <a:spAutoFit/>
          </a:bodyPr>
          <a:lstStyle/>
          <a:p>
            <a:r>
              <a:rPr lang="en-US" altLang="zh-CN" sz="2600" dirty="0" smtClean="0">
                <a:latin typeface="+mj-lt"/>
                <a:ea typeface="+mj-ea"/>
              </a:rPr>
              <a:t>04</a:t>
            </a:r>
            <a:endParaRPr lang="en-US" altLang="zh-CN" sz="2600" dirty="0">
              <a:latin typeface="+mj-lt"/>
              <a:ea typeface="+mj-ea"/>
            </a:endParaRPr>
          </a:p>
        </p:txBody>
      </p:sp>
      <p:sp>
        <p:nvSpPr>
          <p:cNvPr id="35" name="文本框 34"/>
          <p:cNvSpPr txBox="1"/>
          <p:nvPr/>
        </p:nvSpPr>
        <p:spPr>
          <a:xfrm>
            <a:off x="1325250" y="228317"/>
            <a:ext cx="4854243" cy="494394"/>
          </a:xfrm>
          <a:prstGeom prst="rect">
            <a:avLst/>
          </a:prstGeom>
          <a:noFill/>
        </p:spPr>
        <p:txBody>
          <a:bodyPr wrap="square" lIns="86411" tIns="43205" rIns="86411" bIns="43205" rtlCol="0">
            <a:spAutoFit/>
          </a:bodyPr>
          <a:lstStyle/>
          <a:p>
            <a:r>
              <a:rPr lang="zh-CN" altLang="en-US" sz="2600" dirty="0" smtClean="0">
                <a:latin typeface="黑体" panose="02010609060101010101" pitchFamily="49" charset="-122"/>
                <a:ea typeface="黑体" panose="02010609060101010101" pitchFamily="49" charset="-122"/>
              </a:rPr>
              <a:t>信息系统建设</a:t>
            </a:r>
            <a:endParaRPr lang="zh-CN" altLang="en-US" sz="2600" dirty="0">
              <a:latin typeface="黑体" panose="02010609060101010101" pitchFamily="49" charset="-122"/>
              <a:ea typeface="黑体" panose="02010609060101010101" pitchFamily="49" charset="-122"/>
            </a:endParaRPr>
          </a:p>
        </p:txBody>
      </p:sp>
      <p:grpSp>
        <p:nvGrpSpPr>
          <p:cNvPr id="43" name="组合 42"/>
          <p:cNvGrpSpPr/>
          <p:nvPr/>
        </p:nvGrpSpPr>
        <p:grpSpPr>
          <a:xfrm rot="17100000">
            <a:off x="166320" y="246954"/>
            <a:ext cx="455324" cy="443854"/>
            <a:chOff x="1032060" y="5022216"/>
            <a:chExt cx="753746" cy="734645"/>
          </a:xfrm>
        </p:grpSpPr>
        <p:sp>
          <p:nvSpPr>
            <p:cNvPr id="44" name="等腰三角形 43"/>
            <p:cNvSpPr/>
            <p:nvPr/>
          </p:nvSpPr>
          <p:spPr>
            <a:xfrm rot="20627212" flipH="1" flipV="1">
              <a:off x="1032060" y="5107080"/>
              <a:ext cx="753746" cy="64978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等腰三角形 44"/>
            <p:cNvSpPr/>
            <p:nvPr/>
          </p:nvSpPr>
          <p:spPr>
            <a:xfrm rot="6289781" flipH="1" flipV="1">
              <a:off x="1003006" y="5062727"/>
              <a:ext cx="587410" cy="506388"/>
            </a:xfrm>
            <a:prstGeom prst="triangle">
              <a:avLst/>
            </a:prstGeom>
            <a:solidFill>
              <a:srgbClr val="C7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38785882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ppt_w</p:attrName>
                                        </p:attrNameLst>
                                      </p:cBhvr>
                                      <p:tavLst>
                                        <p:tav tm="0">
                                          <p:val>
                                            <p:fltVal val="0"/>
                                          </p:val>
                                        </p:tav>
                                        <p:tav tm="100000">
                                          <p:val>
                                            <p:strVal val="#ppt_w"/>
                                          </p:val>
                                        </p:tav>
                                      </p:tavLst>
                                    </p:anim>
                                    <p:anim calcmode="lin" valueType="num">
                                      <p:cBhvr>
                                        <p:cTn id="8" dur="1000" fill="hold"/>
                                        <p:tgtEl>
                                          <p:spTgt spid="42"/>
                                        </p:tgtEl>
                                        <p:attrNameLst>
                                          <p:attrName>ppt_h</p:attrName>
                                        </p:attrNameLst>
                                      </p:cBhvr>
                                      <p:tavLst>
                                        <p:tav tm="0">
                                          <p:val>
                                            <p:fltVal val="0"/>
                                          </p:val>
                                        </p:tav>
                                        <p:tav tm="100000">
                                          <p:val>
                                            <p:strVal val="#ppt_h"/>
                                          </p:val>
                                        </p:tav>
                                      </p:tavLst>
                                    </p:anim>
                                    <p:animEffect transition="in" filter="fade">
                                      <p:cBhvr>
                                        <p:cTn id="9" dur="1000"/>
                                        <p:tgtEl>
                                          <p:spTgt spid="42"/>
                                        </p:tgtEl>
                                      </p:cBhvr>
                                    </p:animEffect>
                                  </p:childTnLst>
                                </p:cTn>
                              </p:par>
                              <p:par>
                                <p:cTn id="10" presetID="53" presetClass="entr" presetSubtype="16" fill="hold" grpId="0" nodeType="withEffect">
                                  <p:stCondLst>
                                    <p:cond delay="100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125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150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par>
                          <p:cTn id="29" fill="hold">
                            <p:stCondLst>
                              <p:cond delay="2500"/>
                            </p:stCondLst>
                            <p:childTnLst>
                              <p:par>
                                <p:cTn id="30" presetID="21" presetClass="entr" presetSubtype="1"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heel(1)">
                                      <p:cBhvr>
                                        <p:cTn id="32" dur="1500"/>
                                        <p:tgtEl>
                                          <p:spTgt spid="2"/>
                                        </p:tgtEl>
                                      </p:cBhvr>
                                    </p:animEffect>
                                  </p:childTnLst>
                                </p:cTn>
                              </p:par>
                              <p:par>
                                <p:cTn id="33" presetID="22" presetClass="entr" presetSubtype="8" fill="hold" nodeType="withEffect">
                                  <p:stCondLst>
                                    <p:cond delay="75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par>
                                <p:cTn id="36" presetID="21" presetClass="entr" presetSubtype="1" fill="hold" nodeType="withEffect">
                                  <p:stCondLst>
                                    <p:cond delay="1250"/>
                                  </p:stCondLst>
                                  <p:childTnLst>
                                    <p:set>
                                      <p:cBhvr>
                                        <p:cTn id="37" dur="1" fill="hold">
                                          <p:stCondLst>
                                            <p:cond delay="0"/>
                                          </p:stCondLst>
                                        </p:cTn>
                                        <p:tgtEl>
                                          <p:spTgt spid="3"/>
                                        </p:tgtEl>
                                        <p:attrNameLst>
                                          <p:attrName>style.visibility</p:attrName>
                                        </p:attrNameLst>
                                      </p:cBhvr>
                                      <p:to>
                                        <p:strVal val="visible"/>
                                      </p:to>
                                    </p:set>
                                    <p:animEffect transition="in" filter="wheel(1)">
                                      <p:cBhvr>
                                        <p:cTn id="38" dur="1500"/>
                                        <p:tgtEl>
                                          <p:spTgt spid="3"/>
                                        </p:tgtEl>
                                      </p:cBhvr>
                                    </p:animEffect>
                                  </p:childTnLst>
                                </p:cTn>
                              </p:par>
                              <p:par>
                                <p:cTn id="39" presetID="22" presetClass="entr" presetSubtype="8" fill="hold" nodeType="withEffect">
                                  <p:stCondLst>
                                    <p:cond delay="200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par>
                                <p:cTn id="42" presetID="21" presetClass="entr" presetSubtype="1" fill="hold" nodeType="withEffect">
                                  <p:stCondLst>
                                    <p:cond delay="2500"/>
                                  </p:stCondLst>
                                  <p:childTnLst>
                                    <p:set>
                                      <p:cBhvr>
                                        <p:cTn id="43" dur="1" fill="hold">
                                          <p:stCondLst>
                                            <p:cond delay="0"/>
                                          </p:stCondLst>
                                        </p:cTn>
                                        <p:tgtEl>
                                          <p:spTgt spid="4"/>
                                        </p:tgtEl>
                                        <p:attrNameLst>
                                          <p:attrName>style.visibility</p:attrName>
                                        </p:attrNameLst>
                                      </p:cBhvr>
                                      <p:to>
                                        <p:strVal val="visible"/>
                                      </p:to>
                                    </p:set>
                                    <p:animEffect transition="in" filter="wheel(1)">
                                      <p:cBhvr>
                                        <p:cTn id="44" dur="1500"/>
                                        <p:tgtEl>
                                          <p:spTgt spid="4"/>
                                        </p:tgtEl>
                                      </p:cBhvr>
                                    </p:animEffect>
                                  </p:childTnLst>
                                </p:cTn>
                              </p:par>
                            </p:childTnLst>
                          </p:cTn>
                        </p:par>
                        <p:par>
                          <p:cTn id="45" fill="hold">
                            <p:stCondLst>
                              <p:cond delay="6500"/>
                            </p:stCondLst>
                            <p:childTnLst>
                              <p:par>
                                <p:cTn id="46" presetID="49" presetClass="entr" presetSubtype="0" decel="100000" fill="hold" nodeType="after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p:cTn id="48" dur="500" fill="hold"/>
                                        <p:tgtEl>
                                          <p:spTgt spid="43"/>
                                        </p:tgtEl>
                                        <p:attrNameLst>
                                          <p:attrName>ppt_w</p:attrName>
                                        </p:attrNameLst>
                                      </p:cBhvr>
                                      <p:tavLst>
                                        <p:tav tm="0">
                                          <p:val>
                                            <p:fltVal val="0"/>
                                          </p:val>
                                        </p:tav>
                                        <p:tav tm="100000">
                                          <p:val>
                                            <p:strVal val="#ppt_w"/>
                                          </p:val>
                                        </p:tav>
                                      </p:tavLst>
                                    </p:anim>
                                    <p:anim calcmode="lin" valueType="num">
                                      <p:cBhvr>
                                        <p:cTn id="49" dur="500" fill="hold"/>
                                        <p:tgtEl>
                                          <p:spTgt spid="43"/>
                                        </p:tgtEl>
                                        <p:attrNameLst>
                                          <p:attrName>ppt_h</p:attrName>
                                        </p:attrNameLst>
                                      </p:cBhvr>
                                      <p:tavLst>
                                        <p:tav tm="0">
                                          <p:val>
                                            <p:fltVal val="0"/>
                                          </p:val>
                                        </p:tav>
                                        <p:tav tm="100000">
                                          <p:val>
                                            <p:strVal val="#ppt_h"/>
                                          </p:val>
                                        </p:tav>
                                      </p:tavLst>
                                    </p:anim>
                                    <p:anim calcmode="lin" valueType="num">
                                      <p:cBhvr>
                                        <p:cTn id="50" dur="500" fill="hold"/>
                                        <p:tgtEl>
                                          <p:spTgt spid="43"/>
                                        </p:tgtEl>
                                        <p:attrNameLst>
                                          <p:attrName>style.rotation</p:attrName>
                                        </p:attrNameLst>
                                      </p:cBhvr>
                                      <p:tavLst>
                                        <p:tav tm="0">
                                          <p:val>
                                            <p:fltVal val="360"/>
                                          </p:val>
                                        </p:tav>
                                        <p:tav tm="100000">
                                          <p:val>
                                            <p:fltVal val="0"/>
                                          </p:val>
                                        </p:tav>
                                      </p:tavLst>
                                    </p:anim>
                                    <p:animEffect transition="in" filter="fade">
                                      <p:cBhvr>
                                        <p:cTn id="5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351828"/>
            <a:ext cx="11522075" cy="379896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dirty="0"/>
          </a:p>
        </p:txBody>
      </p:sp>
      <p:sp>
        <p:nvSpPr>
          <p:cNvPr id="5" name="文本框 content"/>
          <p:cNvSpPr txBox="1"/>
          <p:nvPr/>
        </p:nvSpPr>
        <p:spPr>
          <a:xfrm>
            <a:off x="61081" y="2323330"/>
            <a:ext cx="2578749" cy="1250527"/>
          </a:xfrm>
          <a:prstGeom prst="rect">
            <a:avLst/>
          </a:prstGeom>
          <a:noFill/>
        </p:spPr>
        <p:txBody>
          <a:bodyPr wrap="square" lIns="86411" tIns="43205" rIns="86411" bIns="43205" rtlCol="0">
            <a:spAutoFit/>
          </a:bodyPr>
          <a:lstStyle>
            <a:defPPr>
              <a:defRPr lang="zh-CN"/>
            </a:defPPr>
            <a:lvl1pPr>
              <a:defRPr sz="3200">
                <a:solidFill>
                  <a:schemeClr val="bg1"/>
                </a:solidFill>
                <a:latin typeface="Agency FB" panose="020B0503020202020204" pitchFamily="34" charset="0"/>
              </a:defRPr>
            </a:lvl1pPr>
          </a:lstStyle>
          <a:p>
            <a:r>
              <a:rPr lang="en-US" altLang="zh-CN" sz="7600" dirty="0"/>
              <a:t>content</a:t>
            </a:r>
            <a:endParaRPr lang="zh-CN" altLang="en-US" sz="7600" dirty="0"/>
          </a:p>
        </p:txBody>
      </p:sp>
      <p:cxnSp>
        <p:nvCxnSpPr>
          <p:cNvPr id="6" name="直接连接符 5"/>
          <p:cNvCxnSpPr/>
          <p:nvPr/>
        </p:nvCxnSpPr>
        <p:spPr>
          <a:xfrm>
            <a:off x="2766498" y="2366300"/>
            <a:ext cx="0" cy="15187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3030785" y="2132333"/>
            <a:ext cx="507545" cy="1138773"/>
            <a:chOff x="3207002" y="2256658"/>
            <a:chExt cx="486807" cy="1205169"/>
          </a:xfrm>
        </p:grpSpPr>
        <p:sp>
          <p:nvSpPr>
            <p:cNvPr id="8" name="矩形 7"/>
            <p:cNvSpPr/>
            <p:nvPr/>
          </p:nvSpPr>
          <p:spPr>
            <a:xfrm>
              <a:off x="3225809" y="2349618"/>
              <a:ext cx="468000" cy="468000"/>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207002" y="2256658"/>
              <a:ext cx="478973" cy="1205169"/>
            </a:xfrm>
            <a:prstGeom prst="rect">
              <a:avLst/>
            </a:prstGeom>
            <a:noFill/>
          </p:spPr>
          <p:txBody>
            <a:bodyPr wrap="square" rtlCol="0">
              <a:spAutoFit/>
            </a:bodyPr>
            <a:lstStyle/>
            <a:p>
              <a:r>
                <a:rPr lang="en-US" altLang="zh-CN" sz="3400" dirty="0">
                  <a:solidFill>
                    <a:schemeClr val="bg1"/>
                  </a:solidFill>
                  <a:latin typeface="Agency FB" panose="020B0503020202020204" pitchFamily="34" charset="0"/>
                </a:rPr>
                <a:t>01</a:t>
              </a:r>
              <a:endParaRPr lang="zh-CN" altLang="en-US" sz="3400" dirty="0">
                <a:solidFill>
                  <a:schemeClr val="bg1"/>
                </a:solidFill>
                <a:latin typeface="Agency FB" panose="020B0503020202020204" pitchFamily="34" charset="0"/>
              </a:endParaRPr>
            </a:p>
          </p:txBody>
        </p:sp>
      </p:grpSp>
      <p:sp>
        <p:nvSpPr>
          <p:cNvPr id="10" name="文本框 9"/>
          <p:cNvSpPr txBox="1"/>
          <p:nvPr/>
        </p:nvSpPr>
        <p:spPr>
          <a:xfrm>
            <a:off x="3550630" y="2161417"/>
            <a:ext cx="4019010" cy="552558"/>
          </a:xfrm>
          <a:prstGeom prst="rect">
            <a:avLst/>
          </a:prstGeom>
          <a:noFill/>
        </p:spPr>
        <p:txBody>
          <a:bodyPr wrap="square" lIns="86411" tIns="43205" rIns="86411" bIns="43205" rtlCol="0">
            <a:spAutoFit/>
          </a:bodyPr>
          <a:lstStyle/>
          <a:p>
            <a:r>
              <a:rPr lang="zh-CN" altLang="en-US" sz="3000" dirty="0" smtClean="0">
                <a:solidFill>
                  <a:schemeClr val="bg1"/>
                </a:solidFill>
                <a:latin typeface="黑体" panose="02010609060101010101" pitchFamily="49" charset="-122"/>
                <a:ea typeface="黑体" panose="02010609060101010101" pitchFamily="49" charset="-122"/>
              </a:rPr>
              <a:t>协会发展概况</a:t>
            </a:r>
            <a:endParaRPr lang="zh-CN" altLang="en-US" sz="3000" dirty="0">
              <a:solidFill>
                <a:schemeClr val="bg1"/>
              </a:solidFill>
              <a:latin typeface="黑体" panose="02010609060101010101" pitchFamily="49" charset="-122"/>
              <a:ea typeface="黑体" panose="02010609060101010101" pitchFamily="49" charset="-122"/>
            </a:endParaRPr>
          </a:p>
        </p:txBody>
      </p:sp>
      <p:grpSp>
        <p:nvGrpSpPr>
          <p:cNvPr id="11" name="组合 10"/>
          <p:cNvGrpSpPr/>
          <p:nvPr/>
        </p:nvGrpSpPr>
        <p:grpSpPr>
          <a:xfrm>
            <a:off x="6910426" y="2132332"/>
            <a:ext cx="722825" cy="610723"/>
            <a:chOff x="7312218" y="2256657"/>
            <a:chExt cx="668791" cy="646331"/>
          </a:xfrm>
        </p:grpSpPr>
        <p:sp>
          <p:nvSpPr>
            <p:cNvPr id="12" name="矩形 11"/>
            <p:cNvSpPr/>
            <p:nvPr/>
          </p:nvSpPr>
          <p:spPr>
            <a:xfrm>
              <a:off x="7359287" y="2349618"/>
              <a:ext cx="468000" cy="468000"/>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7312218" y="2256657"/>
              <a:ext cx="668791" cy="646331"/>
            </a:xfrm>
            <a:prstGeom prst="rect">
              <a:avLst/>
            </a:prstGeom>
            <a:noFill/>
          </p:spPr>
          <p:txBody>
            <a:bodyPr wrap="square" rtlCol="0">
              <a:spAutoFit/>
            </a:bodyPr>
            <a:lstStyle/>
            <a:p>
              <a:r>
                <a:rPr lang="en-US" altLang="zh-CN" sz="3400" dirty="0">
                  <a:solidFill>
                    <a:schemeClr val="bg1"/>
                  </a:solidFill>
                  <a:latin typeface="Agency FB" panose="020B0503020202020204" pitchFamily="34" charset="0"/>
                </a:rPr>
                <a:t>02</a:t>
              </a:r>
              <a:endParaRPr lang="zh-CN" altLang="en-US" sz="3400" dirty="0">
                <a:solidFill>
                  <a:schemeClr val="bg1"/>
                </a:solidFill>
                <a:latin typeface="Agency FB" panose="020B0503020202020204" pitchFamily="34" charset="0"/>
              </a:endParaRPr>
            </a:p>
          </p:txBody>
        </p:sp>
      </p:grpSp>
      <p:sp>
        <p:nvSpPr>
          <p:cNvPr id="14" name="文本框 13"/>
          <p:cNvSpPr txBox="1"/>
          <p:nvPr/>
        </p:nvSpPr>
        <p:spPr>
          <a:xfrm>
            <a:off x="7551867" y="2147518"/>
            <a:ext cx="4019010" cy="579696"/>
          </a:xfrm>
          <a:prstGeom prst="rect">
            <a:avLst/>
          </a:prstGeom>
          <a:noFill/>
        </p:spPr>
        <p:txBody>
          <a:bodyPr wrap="square" lIns="86411" tIns="43205" rIns="86411" bIns="43205" rtlCol="0">
            <a:spAutoFit/>
          </a:bodyPr>
          <a:lstStyle>
            <a:defPPr>
              <a:defRPr lang="zh-CN"/>
            </a:defPPr>
            <a:lvl1pPr>
              <a:defRPr sz="3200">
                <a:solidFill>
                  <a:schemeClr val="bg1"/>
                </a:solidFill>
                <a:latin typeface="Agency FB" panose="020B0503020202020204" pitchFamily="34" charset="0"/>
              </a:defRPr>
            </a:lvl1pPr>
          </a:lstStyle>
          <a:p>
            <a:r>
              <a:rPr lang="zh-CN" altLang="en-US" dirty="0" smtClean="0">
                <a:latin typeface="黑体" panose="02010609060101010101" pitchFamily="49" charset="-122"/>
                <a:ea typeface="黑体" panose="02010609060101010101" pitchFamily="49" charset="-122"/>
              </a:rPr>
              <a:t>金融与实体经济</a:t>
            </a:r>
            <a:endParaRPr lang="zh-CN" altLang="en-US" dirty="0">
              <a:latin typeface="黑体" panose="02010609060101010101" pitchFamily="49" charset="-122"/>
              <a:ea typeface="黑体" panose="02010609060101010101" pitchFamily="49" charset="-122"/>
            </a:endParaRPr>
          </a:p>
        </p:txBody>
      </p:sp>
      <p:grpSp>
        <p:nvGrpSpPr>
          <p:cNvPr id="15" name="组合 14"/>
          <p:cNvGrpSpPr/>
          <p:nvPr/>
        </p:nvGrpSpPr>
        <p:grpSpPr>
          <a:xfrm>
            <a:off x="3001477" y="3496374"/>
            <a:ext cx="703831" cy="610723"/>
            <a:chOff x="3175991" y="3700229"/>
            <a:chExt cx="657601" cy="646331"/>
          </a:xfrm>
        </p:grpSpPr>
        <p:sp>
          <p:nvSpPr>
            <p:cNvPr id="16" name="矩形 15"/>
            <p:cNvSpPr/>
            <p:nvPr/>
          </p:nvSpPr>
          <p:spPr>
            <a:xfrm>
              <a:off x="3225809" y="3782229"/>
              <a:ext cx="468000" cy="468000"/>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175991" y="3700229"/>
              <a:ext cx="657601" cy="646331"/>
            </a:xfrm>
            <a:prstGeom prst="rect">
              <a:avLst/>
            </a:prstGeom>
            <a:noFill/>
          </p:spPr>
          <p:txBody>
            <a:bodyPr wrap="square" rtlCol="0">
              <a:spAutoFit/>
            </a:bodyPr>
            <a:lstStyle/>
            <a:p>
              <a:r>
                <a:rPr lang="en-US" altLang="zh-CN" sz="3400" dirty="0">
                  <a:solidFill>
                    <a:schemeClr val="bg1"/>
                  </a:solidFill>
                  <a:latin typeface="Agency FB" panose="020B0503020202020204" pitchFamily="34" charset="0"/>
                </a:rPr>
                <a:t>03</a:t>
              </a:r>
              <a:endParaRPr lang="zh-CN" altLang="en-US" sz="3400" dirty="0">
                <a:solidFill>
                  <a:schemeClr val="bg1"/>
                </a:solidFill>
                <a:latin typeface="Agency FB" panose="020B0503020202020204" pitchFamily="34" charset="0"/>
              </a:endParaRPr>
            </a:p>
          </p:txBody>
        </p:sp>
      </p:grpSp>
      <p:sp>
        <p:nvSpPr>
          <p:cNvPr id="18" name="文本框 17"/>
          <p:cNvSpPr txBox="1"/>
          <p:nvPr/>
        </p:nvSpPr>
        <p:spPr>
          <a:xfrm>
            <a:off x="3539643" y="3529957"/>
            <a:ext cx="4019010" cy="579696"/>
          </a:xfrm>
          <a:prstGeom prst="rect">
            <a:avLst/>
          </a:prstGeom>
          <a:noFill/>
        </p:spPr>
        <p:txBody>
          <a:bodyPr wrap="square" lIns="86411" tIns="43205" rIns="86411" bIns="43205" rtlCol="0">
            <a:spAutoFit/>
          </a:bodyPr>
          <a:lstStyle>
            <a:defPPr>
              <a:defRPr lang="zh-CN"/>
            </a:defPPr>
            <a:lvl1pPr>
              <a:defRPr sz="3200">
                <a:solidFill>
                  <a:schemeClr val="bg1"/>
                </a:solidFill>
                <a:latin typeface="Agency FB" panose="020B0503020202020204" pitchFamily="34" charset="0"/>
              </a:defRPr>
            </a:lvl1pPr>
          </a:lstStyle>
          <a:p>
            <a:r>
              <a:rPr lang="zh-CN" altLang="en-US" dirty="0" smtClean="0">
                <a:latin typeface="黑体" panose="02010609060101010101" pitchFamily="49" charset="-122"/>
                <a:ea typeface="黑体" panose="02010609060101010101" pitchFamily="49" charset="-122"/>
              </a:rPr>
              <a:t>产品与体系</a:t>
            </a:r>
            <a:endParaRPr lang="zh-CN" altLang="en-US" dirty="0">
              <a:latin typeface="黑体" panose="02010609060101010101" pitchFamily="49" charset="-122"/>
              <a:ea typeface="黑体" panose="02010609060101010101" pitchFamily="49" charset="-122"/>
            </a:endParaRPr>
          </a:p>
        </p:txBody>
      </p:sp>
      <p:grpSp>
        <p:nvGrpSpPr>
          <p:cNvPr id="19" name="组合 18"/>
          <p:cNvGrpSpPr/>
          <p:nvPr/>
        </p:nvGrpSpPr>
        <p:grpSpPr>
          <a:xfrm>
            <a:off x="6910428" y="3477793"/>
            <a:ext cx="730775" cy="610723"/>
            <a:chOff x="7312219" y="3680564"/>
            <a:chExt cx="668790" cy="646331"/>
          </a:xfrm>
        </p:grpSpPr>
        <p:sp>
          <p:nvSpPr>
            <p:cNvPr id="20" name="矩形 19"/>
            <p:cNvSpPr/>
            <p:nvPr/>
          </p:nvSpPr>
          <p:spPr>
            <a:xfrm>
              <a:off x="7359287" y="3782229"/>
              <a:ext cx="468000" cy="468000"/>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7312219" y="3680564"/>
              <a:ext cx="668790" cy="646331"/>
            </a:xfrm>
            <a:prstGeom prst="rect">
              <a:avLst/>
            </a:prstGeom>
            <a:noFill/>
          </p:spPr>
          <p:txBody>
            <a:bodyPr wrap="square" rtlCol="0">
              <a:spAutoFit/>
            </a:bodyPr>
            <a:lstStyle/>
            <a:p>
              <a:r>
                <a:rPr lang="en-US" altLang="zh-CN" sz="3400" dirty="0">
                  <a:solidFill>
                    <a:schemeClr val="bg1"/>
                  </a:solidFill>
                  <a:latin typeface="Agency FB" panose="020B0503020202020204" pitchFamily="34" charset="0"/>
                </a:rPr>
                <a:t>04</a:t>
              </a:r>
              <a:endParaRPr lang="zh-CN" altLang="en-US" sz="3400" dirty="0">
                <a:solidFill>
                  <a:schemeClr val="bg1"/>
                </a:solidFill>
                <a:latin typeface="Agency FB" panose="020B0503020202020204" pitchFamily="34" charset="0"/>
              </a:endParaRPr>
            </a:p>
          </p:txBody>
        </p:sp>
      </p:grpSp>
      <p:sp>
        <p:nvSpPr>
          <p:cNvPr id="22" name="文本框 21"/>
          <p:cNvSpPr txBox="1"/>
          <p:nvPr/>
        </p:nvSpPr>
        <p:spPr>
          <a:xfrm>
            <a:off x="7551867" y="3529958"/>
            <a:ext cx="4019010" cy="579696"/>
          </a:xfrm>
          <a:prstGeom prst="rect">
            <a:avLst/>
          </a:prstGeom>
          <a:noFill/>
        </p:spPr>
        <p:txBody>
          <a:bodyPr wrap="square" lIns="86411" tIns="43205" rIns="86411" bIns="43205" rtlCol="0">
            <a:spAutoFit/>
          </a:bodyPr>
          <a:lstStyle>
            <a:defPPr>
              <a:defRPr lang="zh-CN"/>
            </a:defPPr>
            <a:lvl1pPr>
              <a:defRPr sz="3200">
                <a:solidFill>
                  <a:schemeClr val="bg1"/>
                </a:solidFill>
                <a:latin typeface="Agency FB" panose="020B0503020202020204" pitchFamily="34" charset="0"/>
              </a:defRPr>
            </a:lvl1pPr>
          </a:lstStyle>
          <a:p>
            <a:r>
              <a:rPr lang="zh-CN" altLang="en-US" dirty="0" smtClean="0">
                <a:latin typeface="黑体" panose="02010609060101010101" pitchFamily="49" charset="-122"/>
                <a:ea typeface="黑体" panose="02010609060101010101" pitchFamily="49" charset="-122"/>
              </a:rPr>
              <a:t>投资与发行</a:t>
            </a:r>
            <a:endParaRPr lang="zh-CN" altLang="en-US"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232097714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2" presetClass="entr" presetSubtype="1" fill="hold" nodeType="withEffect">
                                  <p:stCondLst>
                                    <p:cond delay="30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300"/>
                            </p:stCondLst>
                            <p:childTnLst>
                              <p:par>
                                <p:cTn id="17" presetID="17" presetClass="entr" presetSubtype="1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strVal val="#ppt_h"/>
                                          </p:val>
                                        </p:tav>
                                        <p:tav tm="100000">
                                          <p:val>
                                            <p:strVal val="#ppt_h"/>
                                          </p:val>
                                        </p:tav>
                                      </p:tavLst>
                                    </p:anim>
                                  </p:childTnLst>
                                </p:cTn>
                              </p:par>
                            </p:childTnLst>
                          </p:cTn>
                        </p:par>
                        <p:par>
                          <p:cTn id="21" fill="hold">
                            <p:stCondLst>
                              <p:cond delay="1800"/>
                            </p:stCondLst>
                            <p:childTnLst>
                              <p:par>
                                <p:cTn id="22" presetID="42"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750"/>
                                        <p:tgtEl>
                                          <p:spTgt spid="10"/>
                                        </p:tgtEl>
                                      </p:cBhvr>
                                    </p:animEffect>
                                    <p:anim calcmode="lin" valueType="num">
                                      <p:cBhvr>
                                        <p:cTn id="25" dur="750" fill="hold"/>
                                        <p:tgtEl>
                                          <p:spTgt spid="10"/>
                                        </p:tgtEl>
                                        <p:attrNameLst>
                                          <p:attrName>ppt_x</p:attrName>
                                        </p:attrNameLst>
                                      </p:cBhvr>
                                      <p:tavLst>
                                        <p:tav tm="0">
                                          <p:val>
                                            <p:strVal val="#ppt_x"/>
                                          </p:val>
                                        </p:tav>
                                        <p:tav tm="100000">
                                          <p:val>
                                            <p:strVal val="#ppt_x"/>
                                          </p:val>
                                        </p:tav>
                                      </p:tavLst>
                                    </p:anim>
                                    <p:anim calcmode="lin" valueType="num">
                                      <p:cBhvr>
                                        <p:cTn id="26" dur="750" fill="hold"/>
                                        <p:tgtEl>
                                          <p:spTgt spid="10"/>
                                        </p:tgtEl>
                                        <p:attrNameLst>
                                          <p:attrName>ppt_y</p:attrName>
                                        </p:attrNameLst>
                                      </p:cBhvr>
                                      <p:tavLst>
                                        <p:tav tm="0">
                                          <p:val>
                                            <p:strVal val="#ppt_y+.1"/>
                                          </p:val>
                                        </p:tav>
                                        <p:tav tm="100000">
                                          <p:val>
                                            <p:strVal val="#ppt_y"/>
                                          </p:val>
                                        </p:tav>
                                      </p:tavLst>
                                    </p:anim>
                                  </p:childTnLst>
                                </p:cTn>
                              </p:par>
                            </p:childTnLst>
                          </p:cTn>
                        </p:par>
                        <p:par>
                          <p:cTn id="27" fill="hold">
                            <p:stCondLst>
                              <p:cond delay="2550"/>
                            </p:stCondLst>
                            <p:childTnLst>
                              <p:par>
                                <p:cTn id="28" presetID="17" presetClass="entr" presetSubtype="1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strVal val="#ppt_h"/>
                                          </p:val>
                                        </p:tav>
                                        <p:tav tm="100000">
                                          <p:val>
                                            <p:strVal val="#ppt_h"/>
                                          </p:val>
                                        </p:tav>
                                      </p:tavLst>
                                    </p:anim>
                                  </p:childTnLst>
                                </p:cTn>
                              </p:par>
                            </p:childTnLst>
                          </p:cTn>
                        </p:par>
                        <p:par>
                          <p:cTn id="32" fill="hold">
                            <p:stCondLst>
                              <p:cond delay="305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750"/>
                                        <p:tgtEl>
                                          <p:spTgt spid="14"/>
                                        </p:tgtEl>
                                      </p:cBhvr>
                                    </p:animEffect>
                                    <p:anim calcmode="lin" valueType="num">
                                      <p:cBhvr>
                                        <p:cTn id="36" dur="750" fill="hold"/>
                                        <p:tgtEl>
                                          <p:spTgt spid="14"/>
                                        </p:tgtEl>
                                        <p:attrNameLst>
                                          <p:attrName>ppt_x</p:attrName>
                                        </p:attrNameLst>
                                      </p:cBhvr>
                                      <p:tavLst>
                                        <p:tav tm="0">
                                          <p:val>
                                            <p:strVal val="#ppt_x"/>
                                          </p:val>
                                        </p:tav>
                                        <p:tav tm="100000">
                                          <p:val>
                                            <p:strVal val="#ppt_x"/>
                                          </p:val>
                                        </p:tav>
                                      </p:tavLst>
                                    </p:anim>
                                    <p:anim calcmode="lin" valueType="num">
                                      <p:cBhvr>
                                        <p:cTn id="37" dur="75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3800"/>
                            </p:stCondLst>
                            <p:childTnLst>
                              <p:par>
                                <p:cTn id="39" presetID="17" presetClass="entr" presetSubtype="1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strVal val="#ppt_h"/>
                                          </p:val>
                                        </p:tav>
                                        <p:tav tm="100000">
                                          <p:val>
                                            <p:strVal val="#ppt_h"/>
                                          </p:val>
                                        </p:tav>
                                      </p:tavLst>
                                    </p:anim>
                                  </p:childTnLst>
                                </p:cTn>
                              </p:par>
                            </p:childTnLst>
                          </p:cTn>
                        </p:par>
                        <p:par>
                          <p:cTn id="43" fill="hold">
                            <p:stCondLst>
                              <p:cond delay="4300"/>
                            </p:stCondLst>
                            <p:childTnLst>
                              <p:par>
                                <p:cTn id="44" presetID="42"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750"/>
                                        <p:tgtEl>
                                          <p:spTgt spid="18"/>
                                        </p:tgtEl>
                                      </p:cBhvr>
                                    </p:animEffect>
                                    <p:anim calcmode="lin" valueType="num">
                                      <p:cBhvr>
                                        <p:cTn id="47" dur="750" fill="hold"/>
                                        <p:tgtEl>
                                          <p:spTgt spid="18"/>
                                        </p:tgtEl>
                                        <p:attrNameLst>
                                          <p:attrName>ppt_x</p:attrName>
                                        </p:attrNameLst>
                                      </p:cBhvr>
                                      <p:tavLst>
                                        <p:tav tm="0">
                                          <p:val>
                                            <p:strVal val="#ppt_x"/>
                                          </p:val>
                                        </p:tav>
                                        <p:tav tm="100000">
                                          <p:val>
                                            <p:strVal val="#ppt_x"/>
                                          </p:val>
                                        </p:tav>
                                      </p:tavLst>
                                    </p:anim>
                                    <p:anim calcmode="lin" valueType="num">
                                      <p:cBhvr>
                                        <p:cTn id="48" dur="750" fill="hold"/>
                                        <p:tgtEl>
                                          <p:spTgt spid="18"/>
                                        </p:tgtEl>
                                        <p:attrNameLst>
                                          <p:attrName>ppt_y</p:attrName>
                                        </p:attrNameLst>
                                      </p:cBhvr>
                                      <p:tavLst>
                                        <p:tav tm="0">
                                          <p:val>
                                            <p:strVal val="#ppt_y+.1"/>
                                          </p:val>
                                        </p:tav>
                                        <p:tav tm="100000">
                                          <p:val>
                                            <p:strVal val="#ppt_y"/>
                                          </p:val>
                                        </p:tav>
                                      </p:tavLst>
                                    </p:anim>
                                  </p:childTnLst>
                                </p:cTn>
                              </p:par>
                            </p:childTnLst>
                          </p:cTn>
                        </p:par>
                        <p:par>
                          <p:cTn id="49" fill="hold">
                            <p:stCondLst>
                              <p:cond delay="5050"/>
                            </p:stCondLst>
                            <p:childTnLst>
                              <p:par>
                                <p:cTn id="50" presetID="17" presetClass="entr" presetSubtype="10"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strVal val="#ppt_h"/>
                                          </p:val>
                                        </p:tav>
                                        <p:tav tm="100000">
                                          <p:val>
                                            <p:strVal val="#ppt_h"/>
                                          </p:val>
                                        </p:tav>
                                      </p:tavLst>
                                    </p:anim>
                                  </p:childTnLst>
                                </p:cTn>
                              </p:par>
                            </p:childTnLst>
                          </p:cTn>
                        </p:par>
                        <p:par>
                          <p:cTn id="54" fill="hold">
                            <p:stCondLst>
                              <p:cond delay="5550"/>
                            </p:stCondLst>
                            <p:childTnLst>
                              <p:par>
                                <p:cTn id="55" presetID="42"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750"/>
                                        <p:tgtEl>
                                          <p:spTgt spid="22"/>
                                        </p:tgtEl>
                                      </p:cBhvr>
                                    </p:animEffect>
                                    <p:anim calcmode="lin" valueType="num">
                                      <p:cBhvr>
                                        <p:cTn id="58" dur="750" fill="hold"/>
                                        <p:tgtEl>
                                          <p:spTgt spid="22"/>
                                        </p:tgtEl>
                                        <p:attrNameLst>
                                          <p:attrName>ppt_x</p:attrName>
                                        </p:attrNameLst>
                                      </p:cBhvr>
                                      <p:tavLst>
                                        <p:tav tm="0">
                                          <p:val>
                                            <p:strVal val="#ppt_x"/>
                                          </p:val>
                                        </p:tav>
                                        <p:tav tm="100000">
                                          <p:val>
                                            <p:strVal val="#ppt_x"/>
                                          </p:val>
                                        </p:tav>
                                      </p:tavLst>
                                    </p:anim>
                                    <p:anim calcmode="lin" valueType="num">
                                      <p:cBhvr>
                                        <p:cTn id="59" dur="75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0" grpId="0"/>
      <p:bldP spid="14" grpId="0"/>
      <p:bldP spid="18"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4856342" y="775077"/>
            <a:ext cx="1809394" cy="2877259"/>
          </a:xfrm>
          <a:prstGeom prst="rect">
            <a:avLst/>
          </a:prstGeom>
          <a:noFill/>
          <a:ln w="19050" cap="flat" cmpd="sng" algn="ctr">
            <a:solidFill>
              <a:srgbClr val="C75050"/>
            </a:solidFill>
            <a:prstDash val="solid"/>
            <a:miter lim="800000"/>
          </a:ln>
          <a:effectLst/>
        </p:spPr>
        <p:txBody>
          <a:bodyPr lIns="86411" tIns="43205" rIns="86411" bIns="43205" rtlCol="0" anchor="ctr"/>
          <a:lstStyle/>
          <a:p>
            <a:pPr algn="ctr">
              <a:defRPr/>
            </a:pPr>
            <a:endParaRPr lang="zh-CN" altLang="en-US" kern="0">
              <a:solidFill>
                <a:prstClr val="white"/>
              </a:solidFill>
            </a:endParaRPr>
          </a:p>
        </p:txBody>
      </p:sp>
      <p:sp>
        <p:nvSpPr>
          <p:cNvPr id="22" name="文本框 21"/>
          <p:cNvSpPr txBox="1"/>
          <p:nvPr/>
        </p:nvSpPr>
        <p:spPr>
          <a:xfrm>
            <a:off x="5019836" y="3135242"/>
            <a:ext cx="1482406" cy="457608"/>
          </a:xfrm>
          <a:prstGeom prst="rect">
            <a:avLst/>
          </a:prstGeom>
          <a:noFill/>
        </p:spPr>
        <p:txBody>
          <a:bodyPr vert="horz" wrap="none" lIns="86411" tIns="43205" rIns="86411" bIns="43205" rtlCol="0">
            <a:noAutofit/>
          </a:bodyPr>
          <a:lstStyle/>
          <a:p>
            <a:pPr algn="ctr"/>
            <a:r>
              <a:rPr lang="zh-CN" altLang="en-US" sz="2300" b="1" spc="378" dirty="0" smtClean="0">
                <a:solidFill>
                  <a:schemeClr val="tx1">
                    <a:lumMod val="75000"/>
                    <a:lumOff val="25000"/>
                  </a:schemeClr>
                </a:solidFill>
                <a:latin typeface="黑体" panose="02010609060101010101" pitchFamily="49" charset="-122"/>
                <a:ea typeface="黑体" panose="02010609060101010101" pitchFamily="49" charset="-122"/>
              </a:rPr>
              <a:t>四</a:t>
            </a:r>
            <a:endParaRPr lang="zh-CN" altLang="en-US" sz="2300" b="1" spc="378" dirty="0">
              <a:solidFill>
                <a:schemeClr val="tx1">
                  <a:lumMod val="75000"/>
                  <a:lumOff val="25000"/>
                </a:schemeClr>
              </a:solidFill>
              <a:latin typeface="黑体" panose="02010609060101010101" pitchFamily="49" charset="-122"/>
              <a:ea typeface="黑体" panose="02010609060101010101" pitchFamily="49" charset="-122"/>
            </a:endParaRPr>
          </a:p>
        </p:txBody>
      </p:sp>
      <p:sp>
        <p:nvSpPr>
          <p:cNvPr id="23" name="文本框 22"/>
          <p:cNvSpPr txBox="1"/>
          <p:nvPr/>
        </p:nvSpPr>
        <p:spPr>
          <a:xfrm>
            <a:off x="3794790" y="2508517"/>
            <a:ext cx="3932496" cy="595145"/>
          </a:xfrm>
          <a:prstGeom prst="rect">
            <a:avLst/>
          </a:prstGeom>
          <a:solidFill>
            <a:srgbClr val="C75050"/>
          </a:solidFill>
        </p:spPr>
        <p:txBody>
          <a:bodyPr wrap="square" lIns="86411" tIns="43205" rIns="86411" bIns="43205" rtlCol="0">
            <a:noAutofit/>
          </a:bodyPr>
          <a:lstStyle/>
          <a:p>
            <a:pPr algn="ctr">
              <a:lnSpc>
                <a:spcPct val="130000"/>
              </a:lnSpc>
            </a:pPr>
            <a:endParaRPr lang="zh-CN" altLang="en-US" sz="1500" kern="0" spc="1890" dirty="0">
              <a:solidFill>
                <a:srgbClr val="282728"/>
              </a:solidFill>
              <a:latin typeface="Mistral" panose="03090702030407020403" pitchFamily="66" charset="0"/>
              <a:ea typeface="幼圆" panose="02010509060101010101" pitchFamily="49" charset="-122"/>
            </a:endParaRPr>
          </a:p>
        </p:txBody>
      </p:sp>
      <p:sp>
        <p:nvSpPr>
          <p:cNvPr id="24" name="矩形 23"/>
          <p:cNvSpPr/>
          <p:nvPr/>
        </p:nvSpPr>
        <p:spPr>
          <a:xfrm>
            <a:off x="4856341" y="6260960"/>
            <a:ext cx="1809394" cy="219215"/>
          </a:xfrm>
          <a:prstGeom prst="rect">
            <a:avLst/>
          </a:prstGeom>
          <a:solidFill>
            <a:srgbClr val="C75050"/>
          </a:solidFill>
          <a:ln w="12700" cap="flat" cmpd="sng" algn="ctr">
            <a:noFill/>
            <a:prstDash val="solid"/>
            <a:miter lim="800000"/>
          </a:ln>
          <a:effectLst/>
        </p:spPr>
        <p:txBody>
          <a:bodyPr lIns="86411" tIns="43205" rIns="86411" bIns="43205" rtlCol="0" anchor="ctr"/>
          <a:lstStyle/>
          <a:p>
            <a:pPr algn="ctr">
              <a:defRPr/>
            </a:pPr>
            <a:endParaRPr lang="zh-CN" altLang="en-US" kern="0">
              <a:solidFill>
                <a:prstClr val="white"/>
              </a:solidFill>
            </a:endParaRPr>
          </a:p>
        </p:txBody>
      </p:sp>
      <p:sp>
        <p:nvSpPr>
          <p:cNvPr id="26" name="TextBox 4"/>
          <p:cNvSpPr txBox="1">
            <a:spLocks noChangeArrowheads="1"/>
          </p:cNvSpPr>
          <p:nvPr/>
        </p:nvSpPr>
        <p:spPr bwMode="auto">
          <a:xfrm>
            <a:off x="4473492" y="2468786"/>
            <a:ext cx="2552352" cy="618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411" tIns="43205" rIns="86411" bIns="43205">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2300" b="1" dirty="0" smtClean="0">
                <a:solidFill>
                  <a:schemeClr val="bg1"/>
                </a:solidFill>
                <a:latin typeface="黑体" panose="02010609060101010101" pitchFamily="49" charset="-122"/>
                <a:ea typeface="黑体" panose="02010609060101010101" pitchFamily="49" charset="-122"/>
              </a:rPr>
              <a:t>投资与发行</a:t>
            </a:r>
            <a:endParaRPr lang="en-US" altLang="zh-CN" sz="2300" b="1" dirty="0" smtClean="0">
              <a:solidFill>
                <a:schemeClr val="bg1"/>
              </a:solidFill>
              <a:latin typeface="黑体" panose="02010609060101010101" pitchFamily="49" charset="-122"/>
              <a:ea typeface="黑体" panose="02010609060101010101" pitchFamily="49" charset="-122"/>
            </a:endParaRPr>
          </a:p>
        </p:txBody>
      </p:sp>
      <p:sp>
        <p:nvSpPr>
          <p:cNvPr id="27" name="文本框 26"/>
          <p:cNvSpPr txBox="1"/>
          <p:nvPr/>
        </p:nvSpPr>
        <p:spPr>
          <a:xfrm>
            <a:off x="5019837" y="951496"/>
            <a:ext cx="1482405" cy="1483183"/>
          </a:xfrm>
          <a:prstGeom prst="rect">
            <a:avLst/>
          </a:prstGeom>
          <a:noFill/>
        </p:spPr>
        <p:txBody>
          <a:bodyPr wrap="square" lIns="86411" tIns="43205" rIns="86411" bIns="43205" rtlCol="0">
            <a:spAutoFit/>
          </a:bodyPr>
          <a:lstStyle/>
          <a:p>
            <a:pPr algn="ctr"/>
            <a:r>
              <a:rPr lang="en-US" altLang="zh-CN" sz="4500" b="1" dirty="0" smtClean="0">
                <a:solidFill>
                  <a:schemeClr val="tx1">
                    <a:lumMod val="75000"/>
                    <a:lumOff val="25000"/>
                  </a:schemeClr>
                </a:solidFill>
                <a:latin typeface="+mj-lt"/>
                <a:ea typeface="微软雅黑" panose="020B0503020204020204" pitchFamily="34" charset="-122"/>
              </a:rPr>
              <a:t>PART   FOUR</a:t>
            </a:r>
            <a:endParaRPr lang="zh-CN" altLang="en-US" sz="4500" b="1" dirty="0">
              <a:solidFill>
                <a:schemeClr val="tx1">
                  <a:lumMod val="75000"/>
                  <a:lumOff val="25000"/>
                </a:schemeClr>
              </a:solidFill>
              <a:latin typeface="+mj-lt"/>
              <a:ea typeface="微软雅黑" panose="020B0503020204020204" pitchFamily="34" charset="-122"/>
            </a:endParaRPr>
          </a:p>
        </p:txBody>
      </p:sp>
    </p:spTree>
    <p:extLst>
      <p:ext uri="{BB962C8B-B14F-4D97-AF65-F5344CB8AC3E}">
        <p14:creationId xmlns:p14="http://schemas.microsoft.com/office/powerpoint/2010/main" xmlns="" val="1005099990"/>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H="1">
            <a:off x="1191554" y="255389"/>
            <a:ext cx="68044" cy="442217"/>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p>
        </p:txBody>
      </p:sp>
      <p:sp>
        <p:nvSpPr>
          <p:cNvPr id="5" name="文本框 4"/>
          <p:cNvSpPr txBox="1"/>
          <p:nvPr/>
        </p:nvSpPr>
        <p:spPr>
          <a:xfrm>
            <a:off x="615332" y="240317"/>
            <a:ext cx="644266" cy="494394"/>
          </a:xfrm>
          <a:prstGeom prst="rect">
            <a:avLst/>
          </a:prstGeom>
          <a:noFill/>
        </p:spPr>
        <p:txBody>
          <a:bodyPr wrap="square" lIns="86411" tIns="43205" rIns="86411" bIns="43205" rtlCol="0">
            <a:spAutoFit/>
          </a:bodyPr>
          <a:lstStyle/>
          <a:p>
            <a:r>
              <a:rPr lang="en-US" altLang="zh-CN" sz="2600" dirty="0" smtClean="0">
                <a:latin typeface="+mj-lt"/>
                <a:ea typeface="+mj-ea"/>
              </a:rPr>
              <a:t>01</a:t>
            </a:r>
            <a:endParaRPr lang="en-US" altLang="zh-CN" sz="2600" dirty="0">
              <a:latin typeface="+mj-lt"/>
              <a:ea typeface="+mj-ea"/>
            </a:endParaRPr>
          </a:p>
        </p:txBody>
      </p:sp>
      <p:sp>
        <p:nvSpPr>
          <p:cNvPr id="6" name="文本框 5"/>
          <p:cNvSpPr txBox="1"/>
          <p:nvPr/>
        </p:nvSpPr>
        <p:spPr>
          <a:xfrm>
            <a:off x="1325250" y="228317"/>
            <a:ext cx="4854243" cy="487363"/>
          </a:xfrm>
          <a:prstGeom prst="rect">
            <a:avLst/>
          </a:prstGeom>
          <a:noFill/>
        </p:spPr>
        <p:txBody>
          <a:bodyPr wrap="square" lIns="86411" tIns="43205" rIns="86411" bIns="43205" rtlCol="0">
            <a:spAutoFit/>
          </a:bodyPr>
          <a:lstStyle/>
          <a:p>
            <a:r>
              <a:rPr lang="en-US" altLang="zh-CN" sz="2600" dirty="0" smtClean="0">
                <a:latin typeface="黑体" panose="02010609060101010101" pitchFamily="49" charset="-122"/>
                <a:ea typeface="黑体" panose="02010609060101010101" pitchFamily="49" charset="-122"/>
              </a:rPr>
              <a:t>2018</a:t>
            </a:r>
            <a:r>
              <a:rPr lang="zh-CN" altLang="en-US" sz="2600" dirty="0" smtClean="0">
                <a:latin typeface="黑体" panose="02010609060101010101" pitchFamily="49" charset="-122"/>
                <a:ea typeface="黑体" panose="02010609060101010101" pitchFamily="49" charset="-122"/>
              </a:rPr>
              <a:t>年一季度发行情况</a:t>
            </a:r>
            <a:endParaRPr lang="zh-CN" altLang="en-US" sz="2600" dirty="0">
              <a:latin typeface="黑体" panose="02010609060101010101" pitchFamily="49" charset="-122"/>
              <a:ea typeface="黑体" panose="02010609060101010101" pitchFamily="49" charset="-122"/>
            </a:endParaRPr>
          </a:p>
        </p:txBody>
      </p:sp>
      <p:grpSp>
        <p:nvGrpSpPr>
          <p:cNvPr id="7" name="组合 6"/>
          <p:cNvGrpSpPr/>
          <p:nvPr/>
        </p:nvGrpSpPr>
        <p:grpSpPr>
          <a:xfrm rot="17100000">
            <a:off x="166320" y="246954"/>
            <a:ext cx="455324" cy="443854"/>
            <a:chOff x="1032060" y="5022216"/>
            <a:chExt cx="753746" cy="734645"/>
          </a:xfrm>
        </p:grpSpPr>
        <p:sp>
          <p:nvSpPr>
            <p:cNvPr id="8" name="等腰三角形 7"/>
            <p:cNvSpPr/>
            <p:nvPr/>
          </p:nvSpPr>
          <p:spPr>
            <a:xfrm rot="20627212" flipH="1" flipV="1">
              <a:off x="1032060" y="5107080"/>
              <a:ext cx="753746" cy="64978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6289781" flipH="1" flipV="1">
              <a:off x="1003006" y="5062727"/>
              <a:ext cx="587410" cy="506388"/>
            </a:xfrm>
            <a:prstGeom prst="triangle">
              <a:avLst/>
            </a:prstGeom>
            <a:solidFill>
              <a:srgbClr val="C7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4135545" y="1894502"/>
            <a:ext cx="3231679" cy="3231185"/>
            <a:chOff x="4375997" y="2004961"/>
            <a:chExt cx="3419578" cy="3419578"/>
          </a:xfrm>
        </p:grpSpPr>
        <p:sp>
          <p:nvSpPr>
            <p:cNvPr id="22" name="椭圆 21"/>
            <p:cNvSpPr/>
            <p:nvPr/>
          </p:nvSpPr>
          <p:spPr>
            <a:xfrm rot="2700000">
              <a:off x="4378802" y="2940279"/>
              <a:ext cx="3419578" cy="1548942"/>
            </a:xfrm>
            <a:prstGeom prst="ellipse">
              <a:avLst/>
            </a:prstGeom>
            <a:noFill/>
            <a:ln w="19050" cap="rnd">
              <a:solidFill>
                <a:srgbClr val="4040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3273F"/>
                </a:solidFill>
              </a:endParaRPr>
            </a:p>
          </p:txBody>
        </p:sp>
        <p:sp>
          <p:nvSpPr>
            <p:cNvPr id="23" name="椭圆 22"/>
            <p:cNvSpPr/>
            <p:nvPr/>
          </p:nvSpPr>
          <p:spPr>
            <a:xfrm rot="8100000">
              <a:off x="4375997" y="2937475"/>
              <a:ext cx="3419578" cy="1548942"/>
            </a:xfrm>
            <a:prstGeom prst="ellipse">
              <a:avLst/>
            </a:prstGeom>
            <a:noFill/>
            <a:ln w="19050" cap="rnd">
              <a:solidFill>
                <a:srgbClr val="4040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3273F"/>
                </a:solidFill>
              </a:endParaRPr>
            </a:p>
          </p:txBody>
        </p:sp>
      </p:grpSp>
      <p:sp>
        <p:nvSpPr>
          <p:cNvPr id="24" name="流程图: 决策 23"/>
          <p:cNvSpPr/>
          <p:nvPr/>
        </p:nvSpPr>
        <p:spPr>
          <a:xfrm>
            <a:off x="5045824" y="1623660"/>
            <a:ext cx="1414369" cy="1414152"/>
          </a:xfrm>
          <a:prstGeom prst="flowChartDecision">
            <a:avLst/>
          </a:prstGeom>
          <a:solidFill>
            <a:srgbClr val="C75050"/>
          </a:solidFill>
          <a:ln w="28575">
            <a:noFill/>
          </a:ln>
          <a:effectLst>
            <a:outerShdw blurRad="254000" dist="127000" dir="2700000" algn="tl" rotWithShape="0">
              <a:prstClr val="black">
                <a:alpha val="40000"/>
              </a:prstClr>
            </a:outerShdw>
          </a:effectLst>
        </p:spPr>
        <p:txBody>
          <a:bodyPr lIns="86411" tIns="43205" rIns="86411" bIns="43205" anchor="ctr"/>
          <a:lstStyle/>
          <a:p>
            <a:pPr algn="ctr"/>
            <a:r>
              <a:rPr lang="en-US" altLang="zh-CN" sz="2300" dirty="0">
                <a:solidFill>
                  <a:schemeClr val="bg1">
                    <a:lumMod val="95000"/>
                  </a:schemeClr>
                </a:solidFill>
                <a:latin typeface="微软雅黑" panose="020B0503020204020204" pitchFamily="34" charset="-122"/>
                <a:ea typeface="微软雅黑" panose="020B0503020204020204" pitchFamily="34" charset="-122"/>
              </a:rPr>
              <a:t>01</a:t>
            </a:r>
            <a:endParaRPr lang="zh-CN" altLang="en-US" sz="23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5" name="流程图: 决策 24"/>
          <p:cNvSpPr/>
          <p:nvPr/>
        </p:nvSpPr>
        <p:spPr>
          <a:xfrm>
            <a:off x="6279738" y="2857385"/>
            <a:ext cx="1414369" cy="1414152"/>
          </a:xfrm>
          <a:prstGeom prst="flowChartDecision">
            <a:avLst/>
          </a:prstGeom>
          <a:solidFill>
            <a:srgbClr val="404040"/>
          </a:solidFill>
          <a:ln w="28575">
            <a:noFill/>
          </a:ln>
          <a:effectLst>
            <a:outerShdw blurRad="254000" dist="127000" dir="2700000" algn="tl" rotWithShape="0">
              <a:prstClr val="black">
                <a:alpha val="40000"/>
              </a:prstClr>
            </a:outerShdw>
          </a:effectLst>
        </p:spPr>
        <p:txBody>
          <a:bodyPr lIns="86411" tIns="43205" rIns="86411" bIns="43205" anchor="ctr"/>
          <a:lstStyle/>
          <a:p>
            <a:pPr algn="ctr"/>
            <a:r>
              <a:rPr lang="en-US" altLang="zh-CN" sz="2300" dirty="0">
                <a:solidFill>
                  <a:schemeClr val="bg1">
                    <a:lumMod val="95000"/>
                  </a:schemeClr>
                </a:solidFill>
                <a:latin typeface="微软雅黑" panose="020B0503020204020204" pitchFamily="34" charset="-122"/>
                <a:ea typeface="微软雅黑" panose="020B0503020204020204" pitchFamily="34" charset="-122"/>
              </a:rPr>
              <a:t>03</a:t>
            </a:r>
            <a:endParaRPr lang="zh-CN" altLang="en-US" sz="23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6" name="流程图: 决策 25"/>
          <p:cNvSpPr/>
          <p:nvPr/>
        </p:nvSpPr>
        <p:spPr>
          <a:xfrm>
            <a:off x="5087670" y="3779263"/>
            <a:ext cx="1414369" cy="1414152"/>
          </a:xfrm>
          <a:prstGeom prst="flowChartDecision">
            <a:avLst/>
          </a:prstGeom>
          <a:solidFill>
            <a:srgbClr val="C75050"/>
          </a:solidFill>
          <a:ln w="28575">
            <a:noFill/>
          </a:ln>
          <a:effectLst>
            <a:outerShdw blurRad="254000" dist="127000" dir="2700000" algn="tl" rotWithShape="0">
              <a:prstClr val="black">
                <a:alpha val="40000"/>
              </a:prstClr>
            </a:outerShdw>
          </a:effectLst>
        </p:spPr>
        <p:txBody>
          <a:bodyPr lIns="86411" tIns="43205" rIns="86411" bIns="43205" anchor="ctr"/>
          <a:lstStyle/>
          <a:p>
            <a:pPr algn="ctr"/>
            <a:r>
              <a:rPr lang="en-US" altLang="zh-CN" sz="2300" dirty="0">
                <a:solidFill>
                  <a:schemeClr val="bg1">
                    <a:lumMod val="95000"/>
                  </a:schemeClr>
                </a:solidFill>
                <a:latin typeface="微软雅黑" panose="020B0503020204020204" pitchFamily="34" charset="-122"/>
                <a:ea typeface="微软雅黑" panose="020B0503020204020204" pitchFamily="34" charset="-122"/>
              </a:rPr>
              <a:t>04</a:t>
            </a:r>
            <a:endParaRPr lang="zh-CN" altLang="en-US" sz="23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7" name="流程图: 决策 26"/>
          <p:cNvSpPr/>
          <p:nvPr/>
        </p:nvSpPr>
        <p:spPr>
          <a:xfrm>
            <a:off x="3843490" y="2825811"/>
            <a:ext cx="1414369" cy="1414152"/>
          </a:xfrm>
          <a:prstGeom prst="flowChartDecision">
            <a:avLst/>
          </a:prstGeom>
          <a:solidFill>
            <a:srgbClr val="404040"/>
          </a:solidFill>
          <a:ln w="28575">
            <a:noFill/>
          </a:ln>
          <a:effectLst>
            <a:outerShdw blurRad="254000" dist="127000" dir="2700000" algn="tl" rotWithShape="0">
              <a:prstClr val="black">
                <a:alpha val="40000"/>
              </a:prstClr>
            </a:outerShdw>
          </a:effectLst>
        </p:spPr>
        <p:txBody>
          <a:bodyPr lIns="86411" tIns="43205" rIns="86411" bIns="43205" anchor="ctr"/>
          <a:lstStyle/>
          <a:p>
            <a:pPr algn="ctr"/>
            <a:r>
              <a:rPr lang="en-US" altLang="zh-CN" sz="2300" dirty="0">
                <a:solidFill>
                  <a:schemeClr val="bg1">
                    <a:lumMod val="95000"/>
                  </a:schemeClr>
                </a:solidFill>
                <a:latin typeface="微软雅黑" panose="020B0503020204020204" pitchFamily="34" charset="-122"/>
                <a:ea typeface="微软雅黑" panose="020B0503020204020204" pitchFamily="34" charset="-122"/>
              </a:rPr>
              <a:t>02</a:t>
            </a:r>
            <a:endParaRPr lang="zh-CN" altLang="en-US" sz="23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7447125" y="4082504"/>
            <a:ext cx="2943784" cy="1267064"/>
          </a:xfrm>
          <a:prstGeom prst="rect">
            <a:avLst/>
          </a:prstGeom>
          <a:noFill/>
        </p:spPr>
        <p:txBody>
          <a:bodyPr wrap="square" lIns="86411" tIns="43205" rIns="86411" bIns="43205" rtlCol="0">
            <a:spAutoFit/>
          </a:bodyPr>
          <a:lstStyle>
            <a:defPPr>
              <a:defRPr lang="zh-CN"/>
            </a:defPPr>
            <a:lvl1pPr>
              <a:lnSpc>
                <a:spcPts val="2300"/>
              </a:lnSpc>
              <a:defRPr sz="1200"/>
            </a:lvl1pPr>
          </a:lstStyle>
          <a:p>
            <a:r>
              <a:rPr lang="zh-CN" altLang="en-US" sz="1700" b="1" dirty="0" smtClean="0"/>
              <a:t>发行人数量稳步提升</a:t>
            </a:r>
            <a:endParaRPr lang="en-US" altLang="zh-CN" sz="1700" b="1" dirty="0"/>
          </a:p>
          <a:p>
            <a:pPr algn="dist"/>
            <a:r>
              <a:rPr lang="zh-CN" altLang="en-US" dirty="0" smtClean="0"/>
              <a:t>截至</a:t>
            </a:r>
            <a:r>
              <a:rPr lang="en-US" dirty="0" smtClean="0"/>
              <a:t>2018</a:t>
            </a:r>
            <a:r>
              <a:rPr lang="zh-CN" altLang="en-US" dirty="0" smtClean="0"/>
              <a:t>年一季度末，发行过债务融资工具的发行人累计达到</a:t>
            </a:r>
            <a:r>
              <a:rPr lang="en-US" dirty="0" smtClean="0"/>
              <a:t>3499</a:t>
            </a:r>
            <a:r>
              <a:rPr lang="zh-CN" altLang="en-US" dirty="0" smtClean="0"/>
              <a:t>家，第一季度新增</a:t>
            </a:r>
            <a:r>
              <a:rPr lang="en-US" dirty="0" smtClean="0"/>
              <a:t>68</a:t>
            </a:r>
            <a:r>
              <a:rPr lang="zh-CN" altLang="en-US" dirty="0" smtClean="0"/>
              <a:t>家首次发行债务融资工具的企业</a:t>
            </a:r>
            <a:endParaRPr lang="en-US" altLang="zh-CN" dirty="0"/>
          </a:p>
        </p:txBody>
      </p:sp>
      <p:sp>
        <p:nvSpPr>
          <p:cNvPr id="29" name="文本框 28"/>
          <p:cNvSpPr txBox="1"/>
          <p:nvPr/>
        </p:nvSpPr>
        <p:spPr>
          <a:xfrm>
            <a:off x="7351802" y="2135970"/>
            <a:ext cx="2849102" cy="1267064"/>
          </a:xfrm>
          <a:prstGeom prst="rect">
            <a:avLst/>
          </a:prstGeom>
          <a:noFill/>
        </p:spPr>
        <p:txBody>
          <a:bodyPr wrap="square" lIns="86411" tIns="43205" rIns="86411" bIns="43205" rtlCol="0">
            <a:spAutoFit/>
          </a:bodyPr>
          <a:lstStyle>
            <a:defPPr>
              <a:defRPr lang="zh-CN"/>
            </a:defPPr>
            <a:lvl1pPr algn="r">
              <a:lnSpc>
                <a:spcPts val="2300"/>
              </a:lnSpc>
              <a:defRPr sz="1200"/>
            </a:lvl1pPr>
          </a:lstStyle>
          <a:p>
            <a:pPr algn="l"/>
            <a:r>
              <a:rPr lang="zh-CN" altLang="en-US" sz="1700" b="1" dirty="0" smtClean="0"/>
              <a:t>净融资改善，社融占比增加</a:t>
            </a:r>
            <a:endParaRPr lang="en-US" altLang="zh-CN" sz="1700" b="1" dirty="0" smtClean="0"/>
          </a:p>
          <a:p>
            <a:pPr algn="just"/>
            <a:r>
              <a:rPr lang="zh-CN" altLang="en-US" dirty="0" smtClean="0"/>
              <a:t>在到期规模较少的背景下，第一季度债务融资工具净融资额达</a:t>
            </a:r>
            <a:r>
              <a:rPr lang="en-US" dirty="0" smtClean="0"/>
              <a:t>4000</a:t>
            </a:r>
            <a:r>
              <a:rPr lang="zh-CN" altLang="en-US" dirty="0" smtClean="0"/>
              <a:t>亿元，占社会融资规模增量比重达</a:t>
            </a:r>
            <a:r>
              <a:rPr lang="en-US" dirty="0" smtClean="0"/>
              <a:t>7.2%</a:t>
            </a:r>
            <a:endParaRPr lang="en-US" altLang="zh-CN" dirty="0"/>
          </a:p>
        </p:txBody>
      </p:sp>
      <p:sp>
        <p:nvSpPr>
          <p:cNvPr id="30" name="文本框 29"/>
          <p:cNvSpPr txBox="1"/>
          <p:nvPr/>
        </p:nvSpPr>
        <p:spPr>
          <a:xfrm>
            <a:off x="1021074" y="4068569"/>
            <a:ext cx="3141673" cy="1267064"/>
          </a:xfrm>
          <a:prstGeom prst="rect">
            <a:avLst/>
          </a:prstGeom>
          <a:noFill/>
        </p:spPr>
        <p:txBody>
          <a:bodyPr wrap="square" lIns="86411" tIns="43205" rIns="86411" bIns="43205" rtlCol="0">
            <a:spAutoFit/>
          </a:bodyPr>
          <a:lstStyle>
            <a:defPPr>
              <a:defRPr lang="zh-CN"/>
            </a:defPPr>
            <a:lvl1pPr algn="r">
              <a:lnSpc>
                <a:spcPts val="2300"/>
              </a:lnSpc>
              <a:defRPr sz="1200"/>
            </a:lvl1pPr>
          </a:lstStyle>
          <a:p>
            <a:r>
              <a:rPr lang="zh-CN" altLang="en-US" sz="1700" b="1" dirty="0" smtClean="0"/>
              <a:t>高评级债券获青睐</a:t>
            </a:r>
            <a:endParaRPr lang="en-US" altLang="zh-CN" sz="1700" b="1" dirty="0"/>
          </a:p>
          <a:p>
            <a:pPr algn="l"/>
            <a:r>
              <a:rPr lang="en-US" dirty="0" smtClean="0"/>
              <a:t>2018</a:t>
            </a:r>
            <a:r>
              <a:rPr lang="zh-CN" altLang="en-US" dirty="0" smtClean="0"/>
              <a:t>年第一季度中高评级债券发行占比稳中有升，发行金额合计</a:t>
            </a:r>
            <a:r>
              <a:rPr lang="en-US" dirty="0" smtClean="0"/>
              <a:t>0.97</a:t>
            </a:r>
            <a:r>
              <a:rPr lang="zh-CN" altLang="en-US" dirty="0" smtClean="0"/>
              <a:t>万亿元，占比环比上升</a:t>
            </a:r>
            <a:r>
              <a:rPr lang="en-US" dirty="0" smtClean="0"/>
              <a:t>3</a:t>
            </a:r>
            <a:r>
              <a:rPr lang="zh-CN" altLang="en-US" dirty="0" smtClean="0"/>
              <a:t>个百分点至</a:t>
            </a:r>
            <a:r>
              <a:rPr lang="en-US" dirty="0" smtClean="0"/>
              <a:t>87%</a:t>
            </a:r>
            <a:r>
              <a:rPr lang="zh-CN" altLang="en-US" dirty="0" smtClean="0"/>
              <a:t>，为近</a:t>
            </a:r>
            <a:r>
              <a:rPr lang="en-US" dirty="0" smtClean="0"/>
              <a:t>5</a:t>
            </a:r>
            <a:r>
              <a:rPr lang="zh-CN" altLang="en-US" dirty="0" smtClean="0"/>
              <a:t>年来最高水平</a:t>
            </a:r>
            <a:endParaRPr lang="en-US" altLang="zh-CN" dirty="0"/>
          </a:p>
        </p:txBody>
      </p:sp>
      <p:sp>
        <p:nvSpPr>
          <p:cNvPr id="31" name="文本框 30"/>
          <p:cNvSpPr txBox="1"/>
          <p:nvPr/>
        </p:nvSpPr>
        <p:spPr>
          <a:xfrm>
            <a:off x="783771" y="2133910"/>
            <a:ext cx="3378976" cy="1267064"/>
          </a:xfrm>
          <a:prstGeom prst="rect">
            <a:avLst/>
          </a:prstGeom>
          <a:noFill/>
        </p:spPr>
        <p:txBody>
          <a:bodyPr wrap="square" lIns="86411" tIns="43205" rIns="86411" bIns="43205" rtlCol="0">
            <a:spAutoFit/>
          </a:bodyPr>
          <a:lstStyle>
            <a:defPPr>
              <a:defRPr lang="zh-CN"/>
            </a:defPPr>
            <a:lvl1pPr algn="ctr">
              <a:lnSpc>
                <a:spcPts val="2300"/>
              </a:lnSpc>
              <a:defRPr sz="1200"/>
            </a:lvl1pPr>
          </a:lstStyle>
          <a:p>
            <a:pPr algn="r"/>
            <a:r>
              <a:rPr lang="zh-CN" altLang="en-US" sz="1700" b="1" dirty="0" smtClean="0"/>
              <a:t>供需回暖，发行增加</a:t>
            </a:r>
            <a:endParaRPr lang="en-US" altLang="zh-CN" sz="1700" b="1" dirty="0" smtClean="0"/>
          </a:p>
          <a:p>
            <a:pPr algn="dist"/>
            <a:r>
              <a:rPr lang="zh-CN" altLang="en-US" dirty="0" smtClean="0"/>
              <a:t>年初以来，伴随债券发行利率回落以及企业融资规范性提高，企业尝试发行债务融资工具的意愿上升。发行金额</a:t>
            </a:r>
            <a:r>
              <a:rPr lang="en-US" dirty="0" smtClean="0"/>
              <a:t>1.21</a:t>
            </a:r>
            <a:r>
              <a:rPr lang="zh-CN" altLang="en-US" dirty="0" smtClean="0"/>
              <a:t>万亿元，同比增加五成</a:t>
            </a:r>
            <a:endParaRPr lang="en-US" altLang="zh-CN" dirty="0"/>
          </a:p>
        </p:txBody>
      </p:sp>
    </p:spTree>
    <p:extLst>
      <p:ext uri="{BB962C8B-B14F-4D97-AF65-F5344CB8AC3E}">
        <p14:creationId xmlns:p14="http://schemas.microsoft.com/office/powerpoint/2010/main" xmlns="" val="224085677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par>
                          <p:cTn id="15" fill="hold">
                            <p:stCondLst>
                              <p:cond delay="1000"/>
                            </p:stCondLst>
                            <p:childTnLst>
                              <p:par>
                                <p:cTn id="16" presetID="8" presetClass="emph" presetSubtype="0" fill="hold" nodeType="afterEffect">
                                  <p:stCondLst>
                                    <p:cond delay="0"/>
                                  </p:stCondLst>
                                  <p:childTnLst>
                                    <p:animRot by="21600000">
                                      <p:cBhvr>
                                        <p:cTn id="17" dur="1250" fill="hold"/>
                                        <p:tgtEl>
                                          <p:spTgt spid="21"/>
                                        </p:tgtEl>
                                        <p:attrNameLst>
                                          <p:attrName>r</p:attrName>
                                        </p:attrNameLst>
                                      </p:cBhvr>
                                    </p:animRot>
                                  </p:childTnLst>
                                </p:cTn>
                              </p:par>
                            </p:childTnLst>
                          </p:cTn>
                        </p:par>
                        <p:par>
                          <p:cTn id="18" fill="hold">
                            <p:stCondLst>
                              <p:cond delay="2250"/>
                            </p:stCondLst>
                            <p:childTnLst>
                              <p:par>
                                <p:cTn id="19" presetID="2" presetClass="entr" presetSubtype="4"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0-#ppt_h/2"/>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1+#ppt_w/2"/>
                                          </p:val>
                                        </p:tav>
                                        <p:tav tm="100000">
                                          <p:val>
                                            <p:strVal val="#ppt_x"/>
                                          </p:val>
                                        </p:tav>
                                      </p:tavLst>
                                    </p:anim>
                                    <p:anim calcmode="lin" valueType="num">
                                      <p:cBhvr additive="base">
                                        <p:cTn id="30" dur="500" fill="hold"/>
                                        <p:tgtEl>
                                          <p:spTgt spid="2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0-#ppt_w/2"/>
                                          </p:val>
                                        </p:tav>
                                        <p:tav tm="100000">
                                          <p:val>
                                            <p:strVal val="#ppt_x"/>
                                          </p:val>
                                        </p:tav>
                                      </p:tavLst>
                                    </p:anim>
                                    <p:anim calcmode="lin" valueType="num">
                                      <p:cBhvr additive="base">
                                        <p:cTn id="34" dur="500" fill="hold"/>
                                        <p:tgtEl>
                                          <p:spTgt spid="25"/>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37" presetClass="entr" presetSubtype="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1000"/>
                                        <p:tgtEl>
                                          <p:spTgt spid="31"/>
                                        </p:tgtEl>
                                      </p:cBhvr>
                                    </p:animEffect>
                                    <p:anim calcmode="lin" valueType="num">
                                      <p:cBhvr>
                                        <p:cTn id="39" dur="1000" fill="hold"/>
                                        <p:tgtEl>
                                          <p:spTgt spid="31"/>
                                        </p:tgtEl>
                                        <p:attrNameLst>
                                          <p:attrName>ppt_x</p:attrName>
                                        </p:attrNameLst>
                                      </p:cBhvr>
                                      <p:tavLst>
                                        <p:tav tm="0">
                                          <p:val>
                                            <p:strVal val="#ppt_x"/>
                                          </p:val>
                                        </p:tav>
                                        <p:tav tm="100000">
                                          <p:val>
                                            <p:strVal val="#ppt_x"/>
                                          </p:val>
                                        </p:tav>
                                      </p:tavLst>
                                    </p:anim>
                                    <p:anim calcmode="lin" valueType="num">
                                      <p:cBhvr>
                                        <p:cTn id="40" dur="900" decel="100000" fill="hold"/>
                                        <p:tgtEl>
                                          <p:spTgt spid="3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900" decel="100000" fill="hold"/>
                                        <p:tgtEl>
                                          <p:spTgt spid="2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900" decel="100000" fill="hold"/>
                                        <p:tgtEl>
                                          <p:spTgt spid="30"/>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900" decel="100000" fill="hold"/>
                                        <p:tgtEl>
                                          <p:spTgt spid="28"/>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p:bldP spid="29" grpId="0"/>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H="1">
            <a:off x="1191554" y="255389"/>
            <a:ext cx="68044" cy="442217"/>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p>
        </p:txBody>
      </p:sp>
      <p:sp>
        <p:nvSpPr>
          <p:cNvPr id="5" name="文本框 4"/>
          <p:cNvSpPr txBox="1"/>
          <p:nvPr/>
        </p:nvSpPr>
        <p:spPr>
          <a:xfrm>
            <a:off x="615332" y="240317"/>
            <a:ext cx="644266" cy="494394"/>
          </a:xfrm>
          <a:prstGeom prst="rect">
            <a:avLst/>
          </a:prstGeom>
          <a:noFill/>
        </p:spPr>
        <p:txBody>
          <a:bodyPr wrap="square" lIns="86411" tIns="43205" rIns="86411" bIns="43205" rtlCol="0">
            <a:spAutoFit/>
          </a:bodyPr>
          <a:lstStyle/>
          <a:p>
            <a:r>
              <a:rPr lang="en-US" altLang="zh-CN" sz="2600" dirty="0" smtClean="0">
                <a:latin typeface="+mj-lt"/>
                <a:ea typeface="+mj-ea"/>
              </a:rPr>
              <a:t>02</a:t>
            </a:r>
            <a:endParaRPr lang="en-US" altLang="zh-CN" sz="2600" dirty="0">
              <a:latin typeface="+mj-lt"/>
              <a:ea typeface="+mj-ea"/>
            </a:endParaRPr>
          </a:p>
        </p:txBody>
      </p:sp>
      <p:sp>
        <p:nvSpPr>
          <p:cNvPr id="6" name="文本框 5"/>
          <p:cNvSpPr txBox="1"/>
          <p:nvPr/>
        </p:nvSpPr>
        <p:spPr>
          <a:xfrm>
            <a:off x="1325250" y="228317"/>
            <a:ext cx="4854243" cy="494394"/>
          </a:xfrm>
          <a:prstGeom prst="rect">
            <a:avLst/>
          </a:prstGeom>
          <a:noFill/>
        </p:spPr>
        <p:txBody>
          <a:bodyPr wrap="square" lIns="86411" tIns="43205" rIns="86411" bIns="43205" rtlCol="0">
            <a:spAutoFit/>
          </a:bodyPr>
          <a:lstStyle/>
          <a:p>
            <a:r>
              <a:rPr lang="zh-CN" altLang="en-US" sz="2600" dirty="0" smtClean="0">
                <a:latin typeface="黑体" panose="02010609060101010101" pitchFamily="49" charset="-122"/>
                <a:ea typeface="黑体" panose="02010609060101010101" pitchFamily="49" charset="-122"/>
              </a:rPr>
              <a:t>严监管态势</a:t>
            </a:r>
            <a:endParaRPr lang="zh-CN" altLang="en-US" sz="2600" dirty="0">
              <a:latin typeface="黑体" panose="02010609060101010101" pitchFamily="49" charset="-122"/>
              <a:ea typeface="黑体" panose="02010609060101010101" pitchFamily="49" charset="-122"/>
            </a:endParaRPr>
          </a:p>
        </p:txBody>
      </p:sp>
      <p:grpSp>
        <p:nvGrpSpPr>
          <p:cNvPr id="7" name="组合 6"/>
          <p:cNvGrpSpPr/>
          <p:nvPr/>
        </p:nvGrpSpPr>
        <p:grpSpPr>
          <a:xfrm rot="17100000">
            <a:off x="166320" y="246954"/>
            <a:ext cx="455324" cy="443854"/>
            <a:chOff x="1032060" y="5022216"/>
            <a:chExt cx="753746" cy="734645"/>
          </a:xfrm>
        </p:grpSpPr>
        <p:sp>
          <p:nvSpPr>
            <p:cNvPr id="8" name="等腰三角形 7"/>
            <p:cNvSpPr/>
            <p:nvPr/>
          </p:nvSpPr>
          <p:spPr>
            <a:xfrm rot="20627212" flipH="1" flipV="1">
              <a:off x="1032060" y="5107080"/>
              <a:ext cx="753746" cy="64978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6289781" flipH="1" flipV="1">
              <a:off x="1003006" y="5062727"/>
              <a:ext cx="587410" cy="506388"/>
            </a:xfrm>
            <a:prstGeom prst="triangle">
              <a:avLst/>
            </a:prstGeom>
            <a:solidFill>
              <a:srgbClr val="C7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Line 29"/>
          <p:cNvSpPr>
            <a:spLocks noChangeShapeType="1"/>
          </p:cNvSpPr>
          <p:nvPr/>
        </p:nvSpPr>
        <p:spPr bwMode="auto">
          <a:xfrm flipV="1">
            <a:off x="1353086" y="3617098"/>
            <a:ext cx="10168990" cy="43200"/>
          </a:xfrm>
          <a:prstGeom prst="line">
            <a:avLst/>
          </a:prstGeom>
          <a:noFill/>
          <a:ln w="12700">
            <a:solidFill>
              <a:srgbClr val="404040"/>
            </a:solidFill>
            <a:miter lim="800000"/>
            <a:headEnd type="oval" w="med" len="med"/>
            <a:tailEnd/>
          </a:ln>
          <a:extLst>
            <a:ext uri="{909E8E84-426E-40DD-AFC4-6F175D3DCCD1}">
              <a14:hiddenFill xmlns:a14="http://schemas.microsoft.com/office/drawing/2010/main" xmlns="">
                <a:noFill/>
              </a14:hiddenFill>
            </a:ext>
          </a:extLst>
        </p:spPr>
        <p:txBody>
          <a:bodyPr lIns="86411" tIns="43205" rIns="86411" bIns="43205"/>
          <a:lstStyle/>
          <a:p>
            <a:endParaRPr lang="zh-CN" altLang="en-US" sz="2300" dirty="0">
              <a:solidFill>
                <a:schemeClr val="tx1">
                  <a:lumMod val="75000"/>
                  <a:lumOff val="25000"/>
                </a:schemeClr>
              </a:solidFill>
              <a:latin typeface="张海山锐线体简" panose="02000000000000000000" pitchFamily="2" charset="-122"/>
              <a:ea typeface="张海山锐线体简" panose="02000000000000000000" pitchFamily="2" charset="-122"/>
            </a:endParaRPr>
          </a:p>
        </p:txBody>
      </p:sp>
      <p:sp>
        <p:nvSpPr>
          <p:cNvPr id="11" name="Oval 30"/>
          <p:cNvSpPr>
            <a:spLocks noChangeArrowheads="1"/>
          </p:cNvSpPr>
          <p:nvPr/>
        </p:nvSpPr>
        <p:spPr bwMode="auto">
          <a:xfrm>
            <a:off x="4564822" y="3516465"/>
            <a:ext cx="224041" cy="224006"/>
          </a:xfrm>
          <a:prstGeom prst="ellipse">
            <a:avLst/>
          </a:prstGeom>
          <a:solidFill>
            <a:srgbClr val="C75050"/>
          </a:solidFill>
          <a:ln w="12700">
            <a:solidFill>
              <a:srgbClr val="FFFFFF"/>
            </a:solidFill>
            <a:round/>
            <a:headEnd/>
            <a:tailEnd/>
          </a:ln>
        </p:spPr>
        <p:txBody>
          <a:bodyPr lIns="86411" tIns="43205" rIns="86411" bIns="43205"/>
          <a:lstStyle/>
          <a:p>
            <a:endParaRPr lang="zh-CN" altLang="en-US" sz="2300" dirty="0">
              <a:solidFill>
                <a:schemeClr val="tx1">
                  <a:lumMod val="75000"/>
                  <a:lumOff val="25000"/>
                </a:schemeClr>
              </a:solidFill>
              <a:latin typeface="张海山锐线体简" panose="02000000000000000000" pitchFamily="2" charset="-122"/>
              <a:ea typeface="张海山锐线体简" panose="02000000000000000000" pitchFamily="2" charset="-122"/>
            </a:endParaRPr>
          </a:p>
        </p:txBody>
      </p:sp>
      <p:sp>
        <p:nvSpPr>
          <p:cNvPr id="12" name="Oval 32"/>
          <p:cNvSpPr>
            <a:spLocks noChangeArrowheads="1"/>
          </p:cNvSpPr>
          <p:nvPr/>
        </p:nvSpPr>
        <p:spPr bwMode="auto">
          <a:xfrm>
            <a:off x="6980521" y="3505095"/>
            <a:ext cx="224041" cy="224006"/>
          </a:xfrm>
          <a:prstGeom prst="ellipse">
            <a:avLst/>
          </a:prstGeom>
          <a:solidFill>
            <a:srgbClr val="C75050"/>
          </a:solidFill>
          <a:ln w="12700">
            <a:solidFill>
              <a:srgbClr val="FFFFFF"/>
            </a:solidFill>
            <a:round/>
            <a:headEnd/>
            <a:tailEnd/>
          </a:ln>
        </p:spPr>
        <p:txBody>
          <a:bodyPr lIns="86411" tIns="43205" rIns="86411" bIns="43205"/>
          <a:lstStyle/>
          <a:p>
            <a:endParaRPr lang="zh-CN" altLang="en-US" sz="2300" dirty="0">
              <a:solidFill>
                <a:schemeClr val="tx1">
                  <a:lumMod val="75000"/>
                  <a:lumOff val="25000"/>
                </a:schemeClr>
              </a:solidFill>
              <a:latin typeface="张海山锐线体简" panose="02000000000000000000" pitchFamily="2" charset="-122"/>
              <a:ea typeface="张海山锐线体简" panose="02000000000000000000" pitchFamily="2" charset="-122"/>
            </a:endParaRPr>
          </a:p>
        </p:txBody>
      </p:sp>
      <p:sp>
        <p:nvSpPr>
          <p:cNvPr id="13" name="Oval 34"/>
          <p:cNvSpPr>
            <a:spLocks noChangeArrowheads="1"/>
          </p:cNvSpPr>
          <p:nvPr/>
        </p:nvSpPr>
        <p:spPr bwMode="auto">
          <a:xfrm>
            <a:off x="9495711" y="3505096"/>
            <a:ext cx="224041" cy="224006"/>
          </a:xfrm>
          <a:prstGeom prst="ellipse">
            <a:avLst/>
          </a:prstGeom>
          <a:solidFill>
            <a:srgbClr val="C75050"/>
          </a:solidFill>
          <a:ln w="12700">
            <a:solidFill>
              <a:srgbClr val="FFFFFF"/>
            </a:solidFill>
            <a:round/>
            <a:headEnd/>
            <a:tailEnd/>
          </a:ln>
        </p:spPr>
        <p:txBody>
          <a:bodyPr lIns="86411" tIns="43205" rIns="86411" bIns="43205"/>
          <a:lstStyle/>
          <a:p>
            <a:endParaRPr lang="zh-CN" altLang="en-US" sz="2300" dirty="0">
              <a:solidFill>
                <a:schemeClr val="tx1">
                  <a:lumMod val="75000"/>
                  <a:lumOff val="25000"/>
                </a:schemeClr>
              </a:solidFill>
              <a:latin typeface="张海山锐线体简" panose="02000000000000000000" pitchFamily="2" charset="-122"/>
              <a:ea typeface="张海山锐线体简" panose="02000000000000000000" pitchFamily="2" charset="-122"/>
            </a:endParaRPr>
          </a:p>
        </p:txBody>
      </p:sp>
      <p:grpSp>
        <p:nvGrpSpPr>
          <p:cNvPr id="14" name="组合 13"/>
          <p:cNvGrpSpPr/>
          <p:nvPr/>
        </p:nvGrpSpPr>
        <p:grpSpPr>
          <a:xfrm>
            <a:off x="404179" y="3239089"/>
            <a:ext cx="752136" cy="756020"/>
            <a:chOff x="1322388" y="2570163"/>
            <a:chExt cx="596900" cy="600075"/>
          </a:xfrm>
        </p:grpSpPr>
        <p:sp>
          <p:nvSpPr>
            <p:cNvPr id="15" name="Oval 28"/>
            <p:cNvSpPr>
              <a:spLocks noChangeArrowheads="1"/>
            </p:cNvSpPr>
            <p:nvPr/>
          </p:nvSpPr>
          <p:spPr bwMode="auto">
            <a:xfrm>
              <a:off x="1322388" y="2570163"/>
              <a:ext cx="596900" cy="600075"/>
            </a:xfrm>
            <a:prstGeom prst="ellipse">
              <a:avLst/>
            </a:prstGeom>
            <a:solidFill>
              <a:srgbClr val="40404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300" dirty="0">
                <a:solidFill>
                  <a:schemeClr val="tx1">
                    <a:lumMod val="75000"/>
                    <a:lumOff val="25000"/>
                  </a:schemeClr>
                </a:solidFill>
                <a:latin typeface="张海山锐线体简" panose="02000000000000000000" pitchFamily="2" charset="-122"/>
                <a:ea typeface="张海山锐线体简" panose="02000000000000000000" pitchFamily="2" charset="-122"/>
              </a:endParaRPr>
            </a:p>
          </p:txBody>
        </p:sp>
        <p:sp>
          <p:nvSpPr>
            <p:cNvPr id="16" name="Freeform 45"/>
            <p:cNvSpPr>
              <a:spLocks noEditPoints="1"/>
            </p:cNvSpPr>
            <p:nvPr/>
          </p:nvSpPr>
          <p:spPr bwMode="auto">
            <a:xfrm>
              <a:off x="1500188" y="2749550"/>
              <a:ext cx="241300" cy="241300"/>
            </a:xfrm>
            <a:custGeom>
              <a:avLst/>
              <a:gdLst>
                <a:gd name="T0" fmla="*/ 4 w 76"/>
                <a:gd name="T1" fmla="*/ 0 h 76"/>
                <a:gd name="T2" fmla="*/ 74 w 76"/>
                <a:gd name="T3" fmla="*/ 23 h 76"/>
                <a:gd name="T4" fmla="*/ 76 w 76"/>
                <a:gd name="T5" fmla="*/ 27 h 76"/>
                <a:gd name="T6" fmla="*/ 74 w 76"/>
                <a:gd name="T7" fmla="*/ 29 h 76"/>
                <a:gd name="T8" fmla="*/ 56 w 76"/>
                <a:gd name="T9" fmla="*/ 39 h 76"/>
                <a:gd name="T10" fmla="*/ 72 w 76"/>
                <a:gd name="T11" fmla="*/ 55 h 76"/>
                <a:gd name="T12" fmla="*/ 72 w 76"/>
                <a:gd name="T13" fmla="*/ 59 h 76"/>
                <a:gd name="T14" fmla="*/ 72 w 76"/>
                <a:gd name="T15" fmla="*/ 59 h 76"/>
                <a:gd name="T16" fmla="*/ 59 w 76"/>
                <a:gd name="T17" fmla="*/ 72 h 76"/>
                <a:gd name="T18" fmla="*/ 55 w 76"/>
                <a:gd name="T19" fmla="*/ 72 h 76"/>
                <a:gd name="T20" fmla="*/ 55 w 76"/>
                <a:gd name="T21" fmla="*/ 72 h 76"/>
                <a:gd name="T22" fmla="*/ 39 w 76"/>
                <a:gd name="T23" fmla="*/ 56 h 76"/>
                <a:gd name="T24" fmla="*/ 29 w 76"/>
                <a:gd name="T25" fmla="*/ 74 h 76"/>
                <a:gd name="T26" fmla="*/ 25 w 76"/>
                <a:gd name="T27" fmla="*/ 75 h 76"/>
                <a:gd name="T28" fmla="*/ 23 w 76"/>
                <a:gd name="T29" fmla="*/ 74 h 76"/>
                <a:gd name="T30" fmla="*/ 0 w 76"/>
                <a:gd name="T31" fmla="*/ 4 h 76"/>
                <a:gd name="T32" fmla="*/ 2 w 76"/>
                <a:gd name="T33" fmla="*/ 0 h 76"/>
                <a:gd name="T34" fmla="*/ 4 w 76"/>
                <a:gd name="T35" fmla="*/ 0 h 76"/>
                <a:gd name="T36" fmla="*/ 4 w 76"/>
                <a:gd name="T37" fmla="*/ 0 h 76"/>
                <a:gd name="T38" fmla="*/ 8 w 76"/>
                <a:gd name="T39" fmla="*/ 7 h 76"/>
                <a:gd name="T40" fmla="*/ 8 w 76"/>
                <a:gd name="T41" fmla="*/ 7 h 76"/>
                <a:gd name="T42" fmla="*/ 27 w 76"/>
                <a:gd name="T43" fmla="*/ 66 h 76"/>
                <a:gd name="T44" fmla="*/ 36 w 76"/>
                <a:gd name="T45" fmla="*/ 50 h 76"/>
                <a:gd name="T46" fmla="*/ 37 w 76"/>
                <a:gd name="T47" fmla="*/ 49 h 76"/>
                <a:gd name="T48" fmla="*/ 41 w 76"/>
                <a:gd name="T49" fmla="*/ 49 h 76"/>
                <a:gd name="T50" fmla="*/ 57 w 76"/>
                <a:gd name="T51" fmla="*/ 66 h 76"/>
                <a:gd name="T52" fmla="*/ 66 w 76"/>
                <a:gd name="T53" fmla="*/ 57 h 76"/>
                <a:gd name="T54" fmla="*/ 50 w 76"/>
                <a:gd name="T55" fmla="*/ 41 h 76"/>
                <a:gd name="T56" fmla="*/ 50 w 76"/>
                <a:gd name="T57" fmla="*/ 41 h 76"/>
                <a:gd name="T58" fmla="*/ 49 w 76"/>
                <a:gd name="T59" fmla="*/ 40 h 76"/>
                <a:gd name="T60" fmla="*/ 50 w 76"/>
                <a:gd name="T61" fmla="*/ 36 h 76"/>
                <a:gd name="T62" fmla="*/ 66 w 76"/>
                <a:gd name="T63" fmla="*/ 27 h 76"/>
                <a:gd name="T64" fmla="*/ 8 w 76"/>
                <a:gd name="T65" fmla="*/ 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6">
                  <a:moveTo>
                    <a:pt x="4" y="0"/>
                  </a:moveTo>
                  <a:cubicBezTo>
                    <a:pt x="74" y="23"/>
                    <a:pt x="74" y="23"/>
                    <a:pt x="74" y="23"/>
                  </a:cubicBezTo>
                  <a:cubicBezTo>
                    <a:pt x="75" y="24"/>
                    <a:pt x="76" y="26"/>
                    <a:pt x="76" y="27"/>
                  </a:cubicBezTo>
                  <a:cubicBezTo>
                    <a:pt x="76" y="28"/>
                    <a:pt x="75" y="28"/>
                    <a:pt x="74" y="29"/>
                  </a:cubicBezTo>
                  <a:cubicBezTo>
                    <a:pt x="56" y="39"/>
                    <a:pt x="56" y="39"/>
                    <a:pt x="56" y="39"/>
                  </a:cubicBezTo>
                  <a:cubicBezTo>
                    <a:pt x="72" y="55"/>
                    <a:pt x="72" y="55"/>
                    <a:pt x="72" y="55"/>
                  </a:cubicBezTo>
                  <a:cubicBezTo>
                    <a:pt x="73" y="56"/>
                    <a:pt x="73" y="58"/>
                    <a:pt x="72" y="59"/>
                  </a:cubicBezTo>
                  <a:cubicBezTo>
                    <a:pt x="72" y="59"/>
                    <a:pt x="72" y="59"/>
                    <a:pt x="72" y="59"/>
                  </a:cubicBezTo>
                  <a:cubicBezTo>
                    <a:pt x="59" y="72"/>
                    <a:pt x="59" y="72"/>
                    <a:pt x="59" y="72"/>
                  </a:cubicBezTo>
                  <a:cubicBezTo>
                    <a:pt x="58" y="73"/>
                    <a:pt x="56" y="73"/>
                    <a:pt x="55" y="72"/>
                  </a:cubicBezTo>
                  <a:cubicBezTo>
                    <a:pt x="55" y="72"/>
                    <a:pt x="55" y="72"/>
                    <a:pt x="55" y="72"/>
                  </a:cubicBezTo>
                  <a:cubicBezTo>
                    <a:pt x="39" y="56"/>
                    <a:pt x="39" y="56"/>
                    <a:pt x="39" y="56"/>
                  </a:cubicBezTo>
                  <a:cubicBezTo>
                    <a:pt x="29" y="74"/>
                    <a:pt x="29" y="74"/>
                    <a:pt x="29" y="74"/>
                  </a:cubicBezTo>
                  <a:cubicBezTo>
                    <a:pt x="28" y="76"/>
                    <a:pt x="26" y="76"/>
                    <a:pt x="25" y="75"/>
                  </a:cubicBezTo>
                  <a:cubicBezTo>
                    <a:pt x="24" y="75"/>
                    <a:pt x="24" y="74"/>
                    <a:pt x="23" y="74"/>
                  </a:cubicBezTo>
                  <a:cubicBezTo>
                    <a:pt x="0" y="4"/>
                    <a:pt x="0" y="4"/>
                    <a:pt x="0" y="4"/>
                  </a:cubicBezTo>
                  <a:cubicBezTo>
                    <a:pt x="0" y="2"/>
                    <a:pt x="0" y="1"/>
                    <a:pt x="2" y="0"/>
                  </a:cubicBezTo>
                  <a:cubicBezTo>
                    <a:pt x="3" y="0"/>
                    <a:pt x="3" y="0"/>
                    <a:pt x="4" y="0"/>
                  </a:cubicBezTo>
                  <a:cubicBezTo>
                    <a:pt x="4" y="0"/>
                    <a:pt x="4" y="0"/>
                    <a:pt x="4" y="0"/>
                  </a:cubicBezTo>
                  <a:close/>
                  <a:moveTo>
                    <a:pt x="8" y="7"/>
                  </a:moveTo>
                  <a:cubicBezTo>
                    <a:pt x="8" y="7"/>
                    <a:pt x="8" y="7"/>
                    <a:pt x="8" y="7"/>
                  </a:cubicBezTo>
                  <a:cubicBezTo>
                    <a:pt x="27" y="66"/>
                    <a:pt x="27" y="66"/>
                    <a:pt x="27" y="66"/>
                  </a:cubicBezTo>
                  <a:cubicBezTo>
                    <a:pt x="36" y="50"/>
                    <a:pt x="36" y="50"/>
                    <a:pt x="36" y="50"/>
                  </a:cubicBezTo>
                  <a:cubicBezTo>
                    <a:pt x="36" y="50"/>
                    <a:pt x="36" y="50"/>
                    <a:pt x="37" y="49"/>
                  </a:cubicBezTo>
                  <a:cubicBezTo>
                    <a:pt x="38" y="48"/>
                    <a:pt x="40" y="48"/>
                    <a:pt x="41" y="49"/>
                  </a:cubicBezTo>
                  <a:cubicBezTo>
                    <a:pt x="57" y="66"/>
                    <a:pt x="57" y="66"/>
                    <a:pt x="57" y="66"/>
                  </a:cubicBezTo>
                  <a:cubicBezTo>
                    <a:pt x="66" y="57"/>
                    <a:pt x="66" y="57"/>
                    <a:pt x="66" y="57"/>
                  </a:cubicBezTo>
                  <a:cubicBezTo>
                    <a:pt x="50" y="41"/>
                    <a:pt x="50" y="41"/>
                    <a:pt x="50" y="41"/>
                  </a:cubicBezTo>
                  <a:cubicBezTo>
                    <a:pt x="50" y="41"/>
                    <a:pt x="50" y="41"/>
                    <a:pt x="50" y="41"/>
                  </a:cubicBezTo>
                  <a:cubicBezTo>
                    <a:pt x="49" y="41"/>
                    <a:pt x="49" y="40"/>
                    <a:pt x="49" y="40"/>
                  </a:cubicBezTo>
                  <a:cubicBezTo>
                    <a:pt x="48" y="39"/>
                    <a:pt x="49" y="37"/>
                    <a:pt x="50" y="36"/>
                  </a:cubicBezTo>
                  <a:cubicBezTo>
                    <a:pt x="66" y="27"/>
                    <a:pt x="66" y="27"/>
                    <a:pt x="66" y="27"/>
                  </a:cubicBezTo>
                  <a:cubicBezTo>
                    <a:pt x="8" y="7"/>
                    <a:pt x="8" y="7"/>
                    <a:pt x="8" y="7"/>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300" dirty="0">
                <a:solidFill>
                  <a:schemeClr val="tx1">
                    <a:lumMod val="75000"/>
                    <a:lumOff val="25000"/>
                  </a:schemeClr>
                </a:solidFill>
                <a:latin typeface="张海山锐线体简" panose="02000000000000000000" pitchFamily="2" charset="-122"/>
                <a:ea typeface="张海山锐线体简" panose="02000000000000000000" pitchFamily="2" charset="-122"/>
              </a:endParaRPr>
            </a:p>
          </p:txBody>
        </p:sp>
      </p:grpSp>
      <p:grpSp>
        <p:nvGrpSpPr>
          <p:cNvPr id="17" name="组合 16"/>
          <p:cNvGrpSpPr/>
          <p:nvPr/>
        </p:nvGrpSpPr>
        <p:grpSpPr>
          <a:xfrm>
            <a:off x="6803227" y="4501122"/>
            <a:ext cx="620112" cy="622017"/>
            <a:chOff x="5399088" y="3571875"/>
            <a:chExt cx="492125" cy="493713"/>
          </a:xfrm>
        </p:grpSpPr>
        <p:sp>
          <p:nvSpPr>
            <p:cNvPr id="18" name="Oval 33"/>
            <p:cNvSpPr>
              <a:spLocks noChangeArrowheads="1"/>
            </p:cNvSpPr>
            <p:nvPr/>
          </p:nvSpPr>
          <p:spPr bwMode="auto">
            <a:xfrm>
              <a:off x="5399088" y="3571875"/>
              <a:ext cx="492125" cy="493713"/>
            </a:xfrm>
            <a:prstGeom prst="ellipse">
              <a:avLst/>
            </a:prstGeom>
            <a:solidFill>
              <a:srgbClr val="C7505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300" dirty="0">
                <a:solidFill>
                  <a:schemeClr val="tx1">
                    <a:lumMod val="75000"/>
                    <a:lumOff val="25000"/>
                  </a:schemeClr>
                </a:solidFill>
                <a:latin typeface="张海山锐线体简" panose="02000000000000000000" pitchFamily="2" charset="-122"/>
                <a:ea typeface="张海山锐线体简" panose="02000000000000000000" pitchFamily="2" charset="-122"/>
              </a:endParaRPr>
            </a:p>
          </p:txBody>
        </p:sp>
        <p:sp>
          <p:nvSpPr>
            <p:cNvPr id="19" name="Freeform 46"/>
            <p:cNvSpPr>
              <a:spLocks noEditPoints="1"/>
            </p:cNvSpPr>
            <p:nvPr/>
          </p:nvSpPr>
          <p:spPr bwMode="auto">
            <a:xfrm>
              <a:off x="5519738" y="3698875"/>
              <a:ext cx="238125" cy="239713"/>
            </a:xfrm>
            <a:custGeom>
              <a:avLst/>
              <a:gdLst>
                <a:gd name="T0" fmla="*/ 40 w 75"/>
                <a:gd name="T1" fmla="*/ 12 h 75"/>
                <a:gd name="T2" fmla="*/ 41 w 75"/>
                <a:gd name="T3" fmla="*/ 18 h 75"/>
                <a:gd name="T4" fmla="*/ 38 w 75"/>
                <a:gd name="T5" fmla="*/ 18 h 75"/>
                <a:gd name="T6" fmla="*/ 40 w 75"/>
                <a:gd name="T7" fmla="*/ 11 h 75"/>
                <a:gd name="T8" fmla="*/ 28 w 75"/>
                <a:gd name="T9" fmla="*/ 13 h 75"/>
                <a:gd name="T10" fmla="*/ 13 w 75"/>
                <a:gd name="T11" fmla="*/ 29 h 75"/>
                <a:gd name="T12" fmla="*/ 19 w 75"/>
                <a:gd name="T13" fmla="*/ 61 h 75"/>
                <a:gd name="T14" fmla="*/ 40 w 75"/>
                <a:gd name="T15" fmla="*/ 69 h 75"/>
                <a:gd name="T16" fmla="*/ 67 w 75"/>
                <a:gd name="T17" fmla="*/ 51 h 75"/>
                <a:gd name="T18" fmla="*/ 67 w 75"/>
                <a:gd name="T19" fmla="*/ 51 h 75"/>
                <a:gd name="T20" fmla="*/ 67 w 75"/>
                <a:gd name="T21" fmla="*/ 29 h 75"/>
                <a:gd name="T22" fmla="*/ 40 w 75"/>
                <a:gd name="T23" fmla="*/ 11 h 75"/>
                <a:gd name="T24" fmla="*/ 26 w 75"/>
                <a:gd name="T25" fmla="*/ 8 h 75"/>
                <a:gd name="T26" fmla="*/ 64 w 75"/>
                <a:gd name="T27" fmla="*/ 15 h 75"/>
                <a:gd name="T28" fmla="*/ 75 w 75"/>
                <a:gd name="T29" fmla="*/ 40 h 75"/>
                <a:gd name="T30" fmla="*/ 72 w 75"/>
                <a:gd name="T31" fmla="*/ 53 h 75"/>
                <a:gd name="T32" fmla="*/ 40 w 75"/>
                <a:gd name="T33" fmla="*/ 75 h 75"/>
                <a:gd name="T34" fmla="*/ 15 w 75"/>
                <a:gd name="T35" fmla="*/ 65 h 75"/>
                <a:gd name="T36" fmla="*/ 7 w 75"/>
                <a:gd name="T37" fmla="*/ 27 h 75"/>
                <a:gd name="T38" fmla="*/ 10 w 75"/>
                <a:gd name="T39" fmla="*/ 21 h 75"/>
                <a:gd name="T40" fmla="*/ 1 w 75"/>
                <a:gd name="T41" fmla="*/ 7 h 75"/>
                <a:gd name="T42" fmla="*/ 6 w 75"/>
                <a:gd name="T43" fmla="*/ 1 h 75"/>
                <a:gd name="T44" fmla="*/ 17 w 75"/>
                <a:gd name="T45" fmla="*/ 4 h 75"/>
                <a:gd name="T46" fmla="*/ 20 w 75"/>
                <a:gd name="T47" fmla="*/ 11 h 75"/>
                <a:gd name="T48" fmla="*/ 14 w 75"/>
                <a:gd name="T49" fmla="*/ 16 h 75"/>
                <a:gd name="T50" fmla="*/ 15 w 75"/>
                <a:gd name="T51" fmla="*/ 15 h 75"/>
                <a:gd name="T52" fmla="*/ 16 w 75"/>
                <a:gd name="T53" fmla="*/ 13 h 75"/>
                <a:gd name="T54" fmla="*/ 16 w 75"/>
                <a:gd name="T55" fmla="*/ 8 h 75"/>
                <a:gd name="T56" fmla="*/ 5 w 75"/>
                <a:gd name="T57" fmla="*/ 6 h 75"/>
                <a:gd name="T58" fmla="*/ 3 w 75"/>
                <a:gd name="T59" fmla="*/ 11 h 75"/>
                <a:gd name="T60" fmla="*/ 10 w 75"/>
                <a:gd name="T61" fmla="*/ 17 h 75"/>
                <a:gd name="T62" fmla="*/ 14 w 75"/>
                <a:gd name="T63" fmla="*/ 16 h 75"/>
                <a:gd name="T64" fmla="*/ 27 w 75"/>
                <a:gd name="T65" fmla="*/ 25 h 75"/>
                <a:gd name="T66" fmla="*/ 46 w 75"/>
                <a:gd name="T67" fmla="*/ 33 h 75"/>
                <a:gd name="T68" fmla="*/ 47 w 75"/>
                <a:gd name="T69" fmla="*/ 33 h 75"/>
                <a:gd name="T70" fmla="*/ 47 w 75"/>
                <a:gd name="T71" fmla="*/ 33 h 75"/>
                <a:gd name="T72" fmla="*/ 47 w 75"/>
                <a:gd name="T73" fmla="*/ 33 h 75"/>
                <a:gd name="T74" fmla="*/ 47 w 75"/>
                <a:gd name="T75" fmla="*/ 34 h 75"/>
                <a:gd name="T76" fmla="*/ 54 w 75"/>
                <a:gd name="T77" fmla="*/ 55 h 75"/>
                <a:gd name="T78" fmla="*/ 33 w 75"/>
                <a:gd name="T79" fmla="*/ 48 h 75"/>
                <a:gd name="T80" fmla="*/ 33 w 75"/>
                <a:gd name="T81" fmla="*/ 47 h 75"/>
                <a:gd name="T82" fmla="*/ 32 w 75"/>
                <a:gd name="T83" fmla="*/ 47 h 75"/>
                <a:gd name="T84" fmla="*/ 32 w 75"/>
                <a:gd name="T85" fmla="*/ 47 h 75"/>
                <a:gd name="T86" fmla="*/ 32 w 75"/>
                <a:gd name="T87" fmla="*/ 46 h 75"/>
                <a:gd name="T88" fmla="*/ 25 w 75"/>
                <a:gd name="T89" fmla="*/ 25 h 75"/>
                <a:gd name="T90" fmla="*/ 42 w 75"/>
                <a:gd name="T91" fmla="*/ 35 h 75"/>
                <a:gd name="T92" fmla="*/ 29 w 75"/>
                <a:gd name="T93" fmla="*/ 30 h 75"/>
                <a:gd name="T94" fmla="*/ 42 w 75"/>
                <a:gd name="T95" fmla="*/ 35 h 75"/>
                <a:gd name="T96" fmla="*/ 37 w 75"/>
                <a:gd name="T97" fmla="*/ 45 h 75"/>
                <a:gd name="T98" fmla="*/ 45 w 75"/>
                <a:gd name="T99" fmla="*/ 37 h 75"/>
                <a:gd name="T100" fmla="*/ 14 w 75"/>
                <a:gd name="T101" fmla="*/ 42 h 75"/>
                <a:gd name="T102" fmla="*/ 12 w 75"/>
                <a:gd name="T103" fmla="*/ 40 h 75"/>
                <a:gd name="T104" fmla="*/ 18 w 75"/>
                <a:gd name="T105" fmla="*/ 38 h 75"/>
                <a:gd name="T106" fmla="*/ 18 w 75"/>
                <a:gd name="T107" fmla="*/ 42 h 75"/>
                <a:gd name="T108" fmla="*/ 41 w 75"/>
                <a:gd name="T109" fmla="*/ 66 h 75"/>
                <a:gd name="T110" fmla="*/ 40 w 75"/>
                <a:gd name="T111" fmla="*/ 68 h 75"/>
                <a:gd name="T112" fmla="*/ 38 w 75"/>
                <a:gd name="T113" fmla="*/ 62 h 75"/>
                <a:gd name="T114" fmla="*/ 41 w 75"/>
                <a:gd name="T115" fmla="*/ 62 h 75"/>
                <a:gd name="T116" fmla="*/ 66 w 75"/>
                <a:gd name="T117" fmla="*/ 38 h 75"/>
                <a:gd name="T118" fmla="*/ 67 w 75"/>
                <a:gd name="T119" fmla="*/ 40 h 75"/>
                <a:gd name="T120" fmla="*/ 61 w 75"/>
                <a:gd name="T121" fmla="*/ 42 h 75"/>
                <a:gd name="T122" fmla="*/ 61 w 75"/>
                <a:gd name="T123" fmla="*/ 3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 h="75">
                  <a:moveTo>
                    <a:pt x="38" y="14"/>
                  </a:moveTo>
                  <a:cubicBezTo>
                    <a:pt x="38" y="13"/>
                    <a:pt x="39" y="12"/>
                    <a:pt x="40" y="12"/>
                  </a:cubicBezTo>
                  <a:cubicBezTo>
                    <a:pt x="41" y="12"/>
                    <a:pt x="41" y="13"/>
                    <a:pt x="41" y="14"/>
                  </a:cubicBezTo>
                  <a:cubicBezTo>
                    <a:pt x="41" y="18"/>
                    <a:pt x="41" y="18"/>
                    <a:pt x="41" y="18"/>
                  </a:cubicBezTo>
                  <a:cubicBezTo>
                    <a:pt x="41" y="19"/>
                    <a:pt x="41" y="20"/>
                    <a:pt x="40" y="20"/>
                  </a:cubicBezTo>
                  <a:cubicBezTo>
                    <a:pt x="39" y="20"/>
                    <a:pt x="38" y="19"/>
                    <a:pt x="38" y="18"/>
                  </a:cubicBezTo>
                  <a:cubicBezTo>
                    <a:pt x="38" y="14"/>
                    <a:pt x="38" y="14"/>
                    <a:pt x="38" y="14"/>
                  </a:cubicBezTo>
                  <a:close/>
                  <a:moveTo>
                    <a:pt x="40" y="11"/>
                  </a:moveTo>
                  <a:cubicBezTo>
                    <a:pt x="40" y="11"/>
                    <a:pt x="40" y="11"/>
                    <a:pt x="40" y="11"/>
                  </a:cubicBezTo>
                  <a:cubicBezTo>
                    <a:pt x="36" y="11"/>
                    <a:pt x="32" y="12"/>
                    <a:pt x="28" y="13"/>
                  </a:cubicBezTo>
                  <a:cubicBezTo>
                    <a:pt x="25" y="14"/>
                    <a:pt x="22" y="17"/>
                    <a:pt x="19" y="19"/>
                  </a:cubicBezTo>
                  <a:cubicBezTo>
                    <a:pt x="16" y="22"/>
                    <a:pt x="14" y="25"/>
                    <a:pt x="13" y="29"/>
                  </a:cubicBezTo>
                  <a:cubicBezTo>
                    <a:pt x="11" y="32"/>
                    <a:pt x="10" y="36"/>
                    <a:pt x="10" y="40"/>
                  </a:cubicBezTo>
                  <a:cubicBezTo>
                    <a:pt x="10" y="48"/>
                    <a:pt x="13" y="55"/>
                    <a:pt x="19" y="61"/>
                  </a:cubicBezTo>
                  <a:cubicBezTo>
                    <a:pt x="22" y="63"/>
                    <a:pt x="25" y="66"/>
                    <a:pt x="28" y="67"/>
                  </a:cubicBezTo>
                  <a:cubicBezTo>
                    <a:pt x="32" y="68"/>
                    <a:pt x="36" y="69"/>
                    <a:pt x="40" y="69"/>
                  </a:cubicBezTo>
                  <a:cubicBezTo>
                    <a:pt x="47" y="69"/>
                    <a:pt x="55" y="66"/>
                    <a:pt x="60" y="61"/>
                  </a:cubicBezTo>
                  <a:cubicBezTo>
                    <a:pt x="63" y="58"/>
                    <a:pt x="65" y="55"/>
                    <a:pt x="67" y="51"/>
                  </a:cubicBezTo>
                  <a:cubicBezTo>
                    <a:pt x="67" y="51"/>
                    <a:pt x="67" y="51"/>
                    <a:pt x="67" y="51"/>
                  </a:cubicBezTo>
                  <a:cubicBezTo>
                    <a:pt x="67" y="51"/>
                    <a:pt x="67" y="51"/>
                    <a:pt x="67" y="51"/>
                  </a:cubicBezTo>
                  <a:cubicBezTo>
                    <a:pt x="68" y="48"/>
                    <a:pt x="69" y="44"/>
                    <a:pt x="69" y="40"/>
                  </a:cubicBezTo>
                  <a:cubicBezTo>
                    <a:pt x="69" y="36"/>
                    <a:pt x="68" y="32"/>
                    <a:pt x="67" y="29"/>
                  </a:cubicBezTo>
                  <a:cubicBezTo>
                    <a:pt x="65" y="25"/>
                    <a:pt x="63" y="22"/>
                    <a:pt x="60" y="19"/>
                  </a:cubicBezTo>
                  <a:cubicBezTo>
                    <a:pt x="55" y="14"/>
                    <a:pt x="48" y="11"/>
                    <a:pt x="40" y="11"/>
                  </a:cubicBezTo>
                  <a:close/>
                  <a:moveTo>
                    <a:pt x="26" y="8"/>
                  </a:moveTo>
                  <a:cubicBezTo>
                    <a:pt x="26" y="8"/>
                    <a:pt x="26" y="8"/>
                    <a:pt x="26" y="8"/>
                  </a:cubicBezTo>
                  <a:cubicBezTo>
                    <a:pt x="30" y="6"/>
                    <a:pt x="35" y="5"/>
                    <a:pt x="40" y="5"/>
                  </a:cubicBezTo>
                  <a:cubicBezTo>
                    <a:pt x="49" y="5"/>
                    <a:pt x="58" y="9"/>
                    <a:pt x="64" y="15"/>
                  </a:cubicBezTo>
                  <a:cubicBezTo>
                    <a:pt x="68" y="18"/>
                    <a:pt x="70" y="22"/>
                    <a:pt x="72" y="27"/>
                  </a:cubicBezTo>
                  <a:cubicBezTo>
                    <a:pt x="74" y="31"/>
                    <a:pt x="75" y="35"/>
                    <a:pt x="75" y="40"/>
                  </a:cubicBezTo>
                  <a:cubicBezTo>
                    <a:pt x="75" y="45"/>
                    <a:pt x="74" y="49"/>
                    <a:pt x="72" y="53"/>
                  </a:cubicBezTo>
                  <a:cubicBezTo>
                    <a:pt x="72" y="53"/>
                    <a:pt x="72" y="53"/>
                    <a:pt x="72" y="53"/>
                  </a:cubicBezTo>
                  <a:cubicBezTo>
                    <a:pt x="70" y="58"/>
                    <a:pt x="68" y="62"/>
                    <a:pt x="64" y="65"/>
                  </a:cubicBezTo>
                  <a:cubicBezTo>
                    <a:pt x="58" y="71"/>
                    <a:pt x="49" y="75"/>
                    <a:pt x="40" y="75"/>
                  </a:cubicBezTo>
                  <a:cubicBezTo>
                    <a:pt x="35" y="75"/>
                    <a:pt x="30" y="74"/>
                    <a:pt x="26" y="72"/>
                  </a:cubicBezTo>
                  <a:cubicBezTo>
                    <a:pt x="22" y="71"/>
                    <a:pt x="18" y="68"/>
                    <a:pt x="15" y="65"/>
                  </a:cubicBezTo>
                  <a:cubicBezTo>
                    <a:pt x="8" y="58"/>
                    <a:pt x="5" y="49"/>
                    <a:pt x="5" y="40"/>
                  </a:cubicBezTo>
                  <a:cubicBezTo>
                    <a:pt x="5" y="35"/>
                    <a:pt x="6" y="31"/>
                    <a:pt x="7" y="27"/>
                  </a:cubicBezTo>
                  <a:cubicBezTo>
                    <a:pt x="8" y="25"/>
                    <a:pt x="9" y="23"/>
                    <a:pt x="10" y="21"/>
                  </a:cubicBezTo>
                  <a:cubicBezTo>
                    <a:pt x="10" y="21"/>
                    <a:pt x="10" y="21"/>
                    <a:pt x="10" y="21"/>
                  </a:cubicBezTo>
                  <a:cubicBezTo>
                    <a:pt x="4" y="21"/>
                    <a:pt x="0" y="16"/>
                    <a:pt x="0" y="11"/>
                  </a:cubicBezTo>
                  <a:cubicBezTo>
                    <a:pt x="0" y="9"/>
                    <a:pt x="0" y="8"/>
                    <a:pt x="1" y="7"/>
                  </a:cubicBezTo>
                  <a:cubicBezTo>
                    <a:pt x="1" y="6"/>
                    <a:pt x="2" y="5"/>
                    <a:pt x="3" y="4"/>
                  </a:cubicBezTo>
                  <a:cubicBezTo>
                    <a:pt x="4" y="3"/>
                    <a:pt x="5" y="2"/>
                    <a:pt x="6" y="1"/>
                  </a:cubicBezTo>
                  <a:cubicBezTo>
                    <a:pt x="6" y="1"/>
                    <a:pt x="6" y="1"/>
                    <a:pt x="6" y="1"/>
                  </a:cubicBezTo>
                  <a:cubicBezTo>
                    <a:pt x="10" y="0"/>
                    <a:pt x="14" y="1"/>
                    <a:pt x="17" y="4"/>
                  </a:cubicBezTo>
                  <a:cubicBezTo>
                    <a:pt x="18" y="5"/>
                    <a:pt x="19" y="6"/>
                    <a:pt x="19" y="7"/>
                  </a:cubicBezTo>
                  <a:cubicBezTo>
                    <a:pt x="20" y="8"/>
                    <a:pt x="20" y="9"/>
                    <a:pt x="20" y="11"/>
                  </a:cubicBezTo>
                  <a:cubicBezTo>
                    <a:pt x="22" y="10"/>
                    <a:pt x="24" y="8"/>
                    <a:pt x="26" y="8"/>
                  </a:cubicBezTo>
                  <a:close/>
                  <a:moveTo>
                    <a:pt x="14" y="16"/>
                  </a:moveTo>
                  <a:cubicBezTo>
                    <a:pt x="14" y="16"/>
                    <a:pt x="14" y="16"/>
                    <a:pt x="14" y="16"/>
                  </a:cubicBezTo>
                  <a:cubicBezTo>
                    <a:pt x="14" y="16"/>
                    <a:pt x="14" y="16"/>
                    <a:pt x="15" y="15"/>
                  </a:cubicBezTo>
                  <a:cubicBezTo>
                    <a:pt x="16" y="14"/>
                    <a:pt x="16" y="14"/>
                    <a:pt x="16" y="14"/>
                  </a:cubicBezTo>
                  <a:cubicBezTo>
                    <a:pt x="16" y="14"/>
                    <a:pt x="16" y="14"/>
                    <a:pt x="16" y="13"/>
                  </a:cubicBezTo>
                  <a:cubicBezTo>
                    <a:pt x="17" y="13"/>
                    <a:pt x="17" y="12"/>
                    <a:pt x="17" y="11"/>
                  </a:cubicBezTo>
                  <a:cubicBezTo>
                    <a:pt x="17" y="10"/>
                    <a:pt x="17" y="9"/>
                    <a:pt x="16" y="8"/>
                  </a:cubicBezTo>
                  <a:cubicBezTo>
                    <a:pt x="15" y="5"/>
                    <a:pt x="11" y="3"/>
                    <a:pt x="8" y="5"/>
                  </a:cubicBezTo>
                  <a:cubicBezTo>
                    <a:pt x="7" y="5"/>
                    <a:pt x="6" y="6"/>
                    <a:pt x="5" y="6"/>
                  </a:cubicBezTo>
                  <a:cubicBezTo>
                    <a:pt x="5" y="7"/>
                    <a:pt x="4" y="7"/>
                    <a:pt x="4" y="8"/>
                  </a:cubicBezTo>
                  <a:cubicBezTo>
                    <a:pt x="4" y="9"/>
                    <a:pt x="3" y="10"/>
                    <a:pt x="3" y="11"/>
                  </a:cubicBezTo>
                  <a:cubicBezTo>
                    <a:pt x="3" y="13"/>
                    <a:pt x="5" y="16"/>
                    <a:pt x="8" y="17"/>
                  </a:cubicBezTo>
                  <a:cubicBezTo>
                    <a:pt x="8" y="17"/>
                    <a:pt x="9" y="17"/>
                    <a:pt x="10" y="17"/>
                  </a:cubicBezTo>
                  <a:cubicBezTo>
                    <a:pt x="11" y="17"/>
                    <a:pt x="12" y="17"/>
                    <a:pt x="13" y="17"/>
                  </a:cubicBezTo>
                  <a:cubicBezTo>
                    <a:pt x="13" y="17"/>
                    <a:pt x="13" y="17"/>
                    <a:pt x="14" y="16"/>
                  </a:cubicBezTo>
                  <a:close/>
                  <a:moveTo>
                    <a:pt x="27" y="25"/>
                  </a:moveTo>
                  <a:cubicBezTo>
                    <a:pt x="27" y="25"/>
                    <a:pt x="27" y="25"/>
                    <a:pt x="27" y="25"/>
                  </a:cubicBezTo>
                  <a:cubicBezTo>
                    <a:pt x="46" y="33"/>
                    <a:pt x="46" y="33"/>
                    <a:pt x="46" y="33"/>
                  </a:cubicBezTo>
                  <a:cubicBezTo>
                    <a:pt x="46" y="33"/>
                    <a:pt x="46" y="33"/>
                    <a:pt x="46" y="33"/>
                  </a:cubicBezTo>
                  <a:cubicBezTo>
                    <a:pt x="46" y="33"/>
                    <a:pt x="46" y="33"/>
                    <a:pt x="46" y="33"/>
                  </a:cubicBezTo>
                  <a:cubicBezTo>
                    <a:pt x="46" y="33"/>
                    <a:pt x="47" y="33"/>
                    <a:pt x="47" y="33"/>
                  </a:cubicBezTo>
                  <a:cubicBezTo>
                    <a:pt x="47" y="33"/>
                    <a:pt x="47" y="33"/>
                    <a:pt x="47" y="33"/>
                  </a:cubicBezTo>
                  <a:cubicBezTo>
                    <a:pt x="47" y="33"/>
                    <a:pt x="47" y="33"/>
                    <a:pt x="47" y="33"/>
                  </a:cubicBezTo>
                  <a:cubicBezTo>
                    <a:pt x="47" y="33"/>
                    <a:pt x="47" y="33"/>
                    <a:pt x="47" y="33"/>
                  </a:cubicBezTo>
                  <a:cubicBezTo>
                    <a:pt x="47" y="33"/>
                    <a:pt x="47" y="33"/>
                    <a:pt x="47" y="33"/>
                  </a:cubicBezTo>
                  <a:cubicBezTo>
                    <a:pt x="47" y="33"/>
                    <a:pt x="47" y="34"/>
                    <a:pt x="47" y="34"/>
                  </a:cubicBezTo>
                  <a:cubicBezTo>
                    <a:pt x="47" y="34"/>
                    <a:pt x="47" y="34"/>
                    <a:pt x="47" y="34"/>
                  </a:cubicBezTo>
                  <a:cubicBezTo>
                    <a:pt x="55" y="53"/>
                    <a:pt x="55" y="53"/>
                    <a:pt x="55" y="53"/>
                  </a:cubicBezTo>
                  <a:cubicBezTo>
                    <a:pt x="55" y="54"/>
                    <a:pt x="55" y="55"/>
                    <a:pt x="54" y="55"/>
                  </a:cubicBezTo>
                  <a:cubicBezTo>
                    <a:pt x="53" y="55"/>
                    <a:pt x="53" y="55"/>
                    <a:pt x="53" y="55"/>
                  </a:cubicBezTo>
                  <a:cubicBezTo>
                    <a:pt x="33" y="48"/>
                    <a:pt x="33" y="48"/>
                    <a:pt x="33" y="48"/>
                  </a:cubicBezTo>
                  <a:cubicBezTo>
                    <a:pt x="33" y="48"/>
                    <a:pt x="33" y="48"/>
                    <a:pt x="33" y="48"/>
                  </a:cubicBezTo>
                  <a:cubicBezTo>
                    <a:pt x="33" y="47"/>
                    <a:pt x="33" y="47"/>
                    <a:pt x="33" y="47"/>
                  </a:cubicBezTo>
                  <a:cubicBezTo>
                    <a:pt x="32" y="47"/>
                    <a:pt x="32" y="47"/>
                    <a:pt x="32" y="47"/>
                  </a:cubicBezTo>
                  <a:cubicBezTo>
                    <a:pt x="32" y="47"/>
                    <a:pt x="32" y="47"/>
                    <a:pt x="32" y="47"/>
                  </a:cubicBezTo>
                  <a:cubicBezTo>
                    <a:pt x="32" y="47"/>
                    <a:pt x="32" y="47"/>
                    <a:pt x="32" y="47"/>
                  </a:cubicBezTo>
                  <a:cubicBezTo>
                    <a:pt x="32" y="47"/>
                    <a:pt x="32" y="47"/>
                    <a:pt x="32" y="47"/>
                  </a:cubicBezTo>
                  <a:cubicBezTo>
                    <a:pt x="32" y="47"/>
                    <a:pt x="32" y="47"/>
                    <a:pt x="32" y="46"/>
                  </a:cubicBezTo>
                  <a:cubicBezTo>
                    <a:pt x="32" y="46"/>
                    <a:pt x="32" y="46"/>
                    <a:pt x="32" y="46"/>
                  </a:cubicBezTo>
                  <a:cubicBezTo>
                    <a:pt x="24" y="27"/>
                    <a:pt x="24" y="27"/>
                    <a:pt x="24" y="27"/>
                  </a:cubicBezTo>
                  <a:cubicBezTo>
                    <a:pt x="24" y="26"/>
                    <a:pt x="25" y="25"/>
                    <a:pt x="25" y="25"/>
                  </a:cubicBezTo>
                  <a:cubicBezTo>
                    <a:pt x="26" y="25"/>
                    <a:pt x="26" y="25"/>
                    <a:pt x="27" y="25"/>
                  </a:cubicBezTo>
                  <a:close/>
                  <a:moveTo>
                    <a:pt x="42" y="35"/>
                  </a:moveTo>
                  <a:cubicBezTo>
                    <a:pt x="42" y="35"/>
                    <a:pt x="42" y="35"/>
                    <a:pt x="42" y="35"/>
                  </a:cubicBezTo>
                  <a:cubicBezTo>
                    <a:pt x="29" y="30"/>
                    <a:pt x="29" y="30"/>
                    <a:pt x="29" y="30"/>
                  </a:cubicBezTo>
                  <a:cubicBezTo>
                    <a:pt x="34" y="43"/>
                    <a:pt x="34" y="43"/>
                    <a:pt x="34" y="43"/>
                  </a:cubicBezTo>
                  <a:cubicBezTo>
                    <a:pt x="42" y="35"/>
                    <a:pt x="42" y="35"/>
                    <a:pt x="42" y="35"/>
                  </a:cubicBezTo>
                  <a:close/>
                  <a:moveTo>
                    <a:pt x="37" y="45"/>
                  </a:moveTo>
                  <a:cubicBezTo>
                    <a:pt x="37" y="45"/>
                    <a:pt x="37" y="45"/>
                    <a:pt x="37" y="45"/>
                  </a:cubicBezTo>
                  <a:cubicBezTo>
                    <a:pt x="50" y="50"/>
                    <a:pt x="50" y="50"/>
                    <a:pt x="50" y="50"/>
                  </a:cubicBezTo>
                  <a:cubicBezTo>
                    <a:pt x="45" y="37"/>
                    <a:pt x="45" y="37"/>
                    <a:pt x="45" y="37"/>
                  </a:cubicBezTo>
                  <a:cubicBezTo>
                    <a:pt x="37" y="45"/>
                    <a:pt x="37" y="45"/>
                    <a:pt x="37" y="45"/>
                  </a:cubicBezTo>
                  <a:close/>
                  <a:moveTo>
                    <a:pt x="14" y="42"/>
                  </a:moveTo>
                  <a:cubicBezTo>
                    <a:pt x="14" y="42"/>
                    <a:pt x="14" y="42"/>
                    <a:pt x="14" y="42"/>
                  </a:cubicBezTo>
                  <a:cubicBezTo>
                    <a:pt x="13" y="42"/>
                    <a:pt x="12" y="41"/>
                    <a:pt x="12" y="40"/>
                  </a:cubicBezTo>
                  <a:cubicBezTo>
                    <a:pt x="12" y="39"/>
                    <a:pt x="13" y="38"/>
                    <a:pt x="14" y="38"/>
                  </a:cubicBezTo>
                  <a:cubicBezTo>
                    <a:pt x="18" y="38"/>
                    <a:pt x="18" y="38"/>
                    <a:pt x="18" y="38"/>
                  </a:cubicBezTo>
                  <a:cubicBezTo>
                    <a:pt x="19" y="38"/>
                    <a:pt x="20" y="39"/>
                    <a:pt x="20" y="40"/>
                  </a:cubicBezTo>
                  <a:cubicBezTo>
                    <a:pt x="20" y="41"/>
                    <a:pt x="19" y="42"/>
                    <a:pt x="18" y="42"/>
                  </a:cubicBezTo>
                  <a:cubicBezTo>
                    <a:pt x="14" y="42"/>
                    <a:pt x="14" y="42"/>
                    <a:pt x="14" y="42"/>
                  </a:cubicBezTo>
                  <a:close/>
                  <a:moveTo>
                    <a:pt x="41" y="66"/>
                  </a:moveTo>
                  <a:cubicBezTo>
                    <a:pt x="41" y="66"/>
                    <a:pt x="41" y="66"/>
                    <a:pt x="41" y="66"/>
                  </a:cubicBezTo>
                  <a:cubicBezTo>
                    <a:pt x="41" y="67"/>
                    <a:pt x="41" y="68"/>
                    <a:pt x="40" y="68"/>
                  </a:cubicBezTo>
                  <a:cubicBezTo>
                    <a:pt x="39" y="68"/>
                    <a:pt x="38" y="67"/>
                    <a:pt x="38" y="66"/>
                  </a:cubicBezTo>
                  <a:cubicBezTo>
                    <a:pt x="38" y="62"/>
                    <a:pt x="38" y="62"/>
                    <a:pt x="38" y="62"/>
                  </a:cubicBezTo>
                  <a:cubicBezTo>
                    <a:pt x="38" y="61"/>
                    <a:pt x="39" y="60"/>
                    <a:pt x="40" y="60"/>
                  </a:cubicBezTo>
                  <a:cubicBezTo>
                    <a:pt x="41" y="60"/>
                    <a:pt x="41" y="61"/>
                    <a:pt x="41" y="62"/>
                  </a:cubicBezTo>
                  <a:cubicBezTo>
                    <a:pt x="41" y="66"/>
                    <a:pt x="41" y="66"/>
                    <a:pt x="41" y="66"/>
                  </a:cubicBezTo>
                  <a:close/>
                  <a:moveTo>
                    <a:pt x="66" y="38"/>
                  </a:moveTo>
                  <a:cubicBezTo>
                    <a:pt x="66" y="38"/>
                    <a:pt x="66" y="38"/>
                    <a:pt x="66" y="38"/>
                  </a:cubicBezTo>
                  <a:cubicBezTo>
                    <a:pt x="67" y="38"/>
                    <a:pt x="67" y="39"/>
                    <a:pt x="67" y="40"/>
                  </a:cubicBezTo>
                  <a:cubicBezTo>
                    <a:pt x="67" y="41"/>
                    <a:pt x="67" y="42"/>
                    <a:pt x="66" y="42"/>
                  </a:cubicBezTo>
                  <a:cubicBezTo>
                    <a:pt x="61" y="42"/>
                    <a:pt x="61" y="42"/>
                    <a:pt x="61" y="42"/>
                  </a:cubicBezTo>
                  <a:cubicBezTo>
                    <a:pt x="60" y="42"/>
                    <a:pt x="59" y="41"/>
                    <a:pt x="59" y="40"/>
                  </a:cubicBezTo>
                  <a:cubicBezTo>
                    <a:pt x="59" y="39"/>
                    <a:pt x="60" y="38"/>
                    <a:pt x="61" y="38"/>
                  </a:cubicBezTo>
                  <a:cubicBezTo>
                    <a:pt x="66" y="38"/>
                    <a:pt x="66" y="38"/>
                    <a:pt x="66" y="3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300" dirty="0">
                <a:solidFill>
                  <a:schemeClr val="tx1">
                    <a:lumMod val="75000"/>
                    <a:lumOff val="25000"/>
                  </a:schemeClr>
                </a:solidFill>
                <a:latin typeface="张海山锐线体简" panose="02000000000000000000" pitchFamily="2" charset="-122"/>
                <a:ea typeface="张海山锐线体简" panose="02000000000000000000" pitchFamily="2" charset="-122"/>
              </a:endParaRPr>
            </a:p>
          </p:txBody>
        </p:sp>
      </p:grpSp>
      <p:grpSp>
        <p:nvGrpSpPr>
          <p:cNvPr id="20" name="组合 19"/>
          <p:cNvGrpSpPr/>
          <p:nvPr/>
        </p:nvGrpSpPr>
        <p:grpSpPr>
          <a:xfrm>
            <a:off x="4368787" y="2155060"/>
            <a:ext cx="616111" cy="622016"/>
            <a:chOff x="3467100" y="1709738"/>
            <a:chExt cx="488950" cy="493712"/>
          </a:xfrm>
        </p:grpSpPr>
        <p:sp>
          <p:nvSpPr>
            <p:cNvPr id="21" name="Oval 31"/>
            <p:cNvSpPr>
              <a:spLocks noChangeArrowheads="1"/>
            </p:cNvSpPr>
            <p:nvPr/>
          </p:nvSpPr>
          <p:spPr bwMode="auto">
            <a:xfrm>
              <a:off x="3467100" y="1709738"/>
              <a:ext cx="488950" cy="493712"/>
            </a:xfrm>
            <a:prstGeom prst="ellipse">
              <a:avLst/>
            </a:prstGeom>
            <a:solidFill>
              <a:srgbClr val="C7505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300" dirty="0">
                <a:solidFill>
                  <a:schemeClr val="tx1">
                    <a:lumMod val="75000"/>
                    <a:lumOff val="25000"/>
                  </a:schemeClr>
                </a:solidFill>
                <a:latin typeface="张海山锐线体简" panose="02000000000000000000" pitchFamily="2" charset="-122"/>
                <a:ea typeface="张海山锐线体简" panose="02000000000000000000" pitchFamily="2" charset="-122"/>
              </a:endParaRPr>
            </a:p>
          </p:txBody>
        </p:sp>
        <p:sp>
          <p:nvSpPr>
            <p:cNvPr id="22" name="Freeform 49"/>
            <p:cNvSpPr>
              <a:spLocks noEditPoints="1"/>
            </p:cNvSpPr>
            <p:nvPr/>
          </p:nvSpPr>
          <p:spPr bwMode="auto">
            <a:xfrm>
              <a:off x="3568700" y="1824038"/>
              <a:ext cx="285750" cy="236537"/>
            </a:xfrm>
            <a:custGeom>
              <a:avLst/>
              <a:gdLst>
                <a:gd name="T0" fmla="*/ 65 w 90"/>
                <a:gd name="T1" fmla="*/ 17 h 74"/>
                <a:gd name="T2" fmla="*/ 81 w 90"/>
                <a:gd name="T3" fmla="*/ 21 h 74"/>
                <a:gd name="T4" fmla="*/ 81 w 90"/>
                <a:gd name="T5" fmla="*/ 43 h 74"/>
                <a:gd name="T6" fmla="*/ 89 w 90"/>
                <a:gd name="T7" fmla="*/ 52 h 74"/>
                <a:gd name="T8" fmla="*/ 90 w 90"/>
                <a:gd name="T9" fmla="*/ 64 h 74"/>
                <a:gd name="T10" fmla="*/ 85 w 90"/>
                <a:gd name="T11" fmla="*/ 69 h 74"/>
                <a:gd name="T12" fmla="*/ 81 w 90"/>
                <a:gd name="T13" fmla="*/ 69 h 74"/>
                <a:gd name="T14" fmla="*/ 78 w 90"/>
                <a:gd name="T15" fmla="*/ 74 h 74"/>
                <a:gd name="T16" fmla="*/ 12 w 90"/>
                <a:gd name="T17" fmla="*/ 74 h 74"/>
                <a:gd name="T18" fmla="*/ 9 w 90"/>
                <a:gd name="T19" fmla="*/ 69 h 74"/>
                <a:gd name="T20" fmla="*/ 5 w 90"/>
                <a:gd name="T21" fmla="*/ 69 h 74"/>
                <a:gd name="T22" fmla="*/ 0 w 90"/>
                <a:gd name="T23" fmla="*/ 64 h 74"/>
                <a:gd name="T24" fmla="*/ 1 w 90"/>
                <a:gd name="T25" fmla="*/ 52 h 74"/>
                <a:gd name="T26" fmla="*/ 9 w 90"/>
                <a:gd name="T27" fmla="*/ 43 h 74"/>
                <a:gd name="T28" fmla="*/ 9 w 90"/>
                <a:gd name="T29" fmla="*/ 21 h 74"/>
                <a:gd name="T30" fmla="*/ 25 w 90"/>
                <a:gd name="T31" fmla="*/ 17 h 74"/>
                <a:gd name="T32" fmla="*/ 45 w 90"/>
                <a:gd name="T33" fmla="*/ 68 h 74"/>
                <a:gd name="T34" fmla="*/ 54 w 90"/>
                <a:gd name="T35" fmla="*/ 68 h 74"/>
                <a:gd name="T36" fmla="*/ 56 w 90"/>
                <a:gd name="T37" fmla="*/ 53 h 74"/>
                <a:gd name="T38" fmla="*/ 57 w 90"/>
                <a:gd name="T39" fmla="*/ 62 h 74"/>
                <a:gd name="T40" fmla="*/ 65 w 90"/>
                <a:gd name="T41" fmla="*/ 62 h 74"/>
                <a:gd name="T42" fmla="*/ 54 w 90"/>
                <a:gd name="T43" fmla="*/ 38 h 74"/>
                <a:gd name="T44" fmla="*/ 36 w 90"/>
                <a:gd name="T45" fmla="*/ 38 h 74"/>
                <a:gd name="T46" fmla="*/ 25 w 90"/>
                <a:gd name="T47" fmla="*/ 62 h 74"/>
                <a:gd name="T48" fmla="*/ 32 w 90"/>
                <a:gd name="T49" fmla="*/ 62 h 74"/>
                <a:gd name="T50" fmla="*/ 34 w 90"/>
                <a:gd name="T51" fmla="*/ 53 h 74"/>
                <a:gd name="T52" fmla="*/ 36 w 90"/>
                <a:gd name="T53" fmla="*/ 68 h 74"/>
                <a:gd name="T54" fmla="*/ 45 w 90"/>
                <a:gd name="T55" fmla="*/ 34 h 74"/>
                <a:gd name="T56" fmla="*/ 59 w 90"/>
                <a:gd name="T57" fmla="*/ 20 h 74"/>
                <a:gd name="T58" fmla="*/ 31 w 90"/>
                <a:gd name="T59" fmla="*/ 20 h 74"/>
                <a:gd name="T60" fmla="*/ 14 w 90"/>
                <a:gd name="T61" fmla="*/ 68 h 74"/>
                <a:gd name="T62" fmla="*/ 23 w 90"/>
                <a:gd name="T63" fmla="*/ 68 h 74"/>
                <a:gd name="T64" fmla="*/ 19 w 90"/>
                <a:gd name="T65" fmla="*/ 62 h 74"/>
                <a:gd name="T66" fmla="*/ 20 w 90"/>
                <a:gd name="T67" fmla="*/ 48 h 74"/>
                <a:gd name="T68" fmla="*/ 7 w 90"/>
                <a:gd name="T69" fmla="*/ 55 h 74"/>
                <a:gd name="T70" fmla="*/ 7 w 90"/>
                <a:gd name="T71" fmla="*/ 55 h 74"/>
                <a:gd name="T72" fmla="*/ 6 w 90"/>
                <a:gd name="T73" fmla="*/ 64 h 74"/>
                <a:gd name="T74" fmla="*/ 11 w 90"/>
                <a:gd name="T75" fmla="*/ 59 h 74"/>
                <a:gd name="T76" fmla="*/ 14 w 90"/>
                <a:gd name="T77" fmla="*/ 59 h 74"/>
                <a:gd name="T78" fmla="*/ 25 w 90"/>
                <a:gd name="T79" fmla="*/ 23 h 74"/>
                <a:gd name="T80" fmla="*/ 24 w 90"/>
                <a:gd name="T81" fmla="*/ 23 h 74"/>
                <a:gd name="T82" fmla="*/ 13 w 90"/>
                <a:gd name="T83" fmla="*/ 25 h 74"/>
                <a:gd name="T84" fmla="*/ 13 w 90"/>
                <a:gd name="T85" fmla="*/ 39 h 74"/>
                <a:gd name="T86" fmla="*/ 24 w 90"/>
                <a:gd name="T87" fmla="*/ 42 h 74"/>
                <a:gd name="T88" fmla="*/ 25 w 90"/>
                <a:gd name="T89" fmla="*/ 23 h 74"/>
                <a:gd name="T90" fmla="*/ 76 w 90"/>
                <a:gd name="T91" fmla="*/ 68 h 74"/>
                <a:gd name="T92" fmla="*/ 77 w 90"/>
                <a:gd name="T93" fmla="*/ 57 h 74"/>
                <a:gd name="T94" fmla="*/ 79 w 90"/>
                <a:gd name="T95" fmla="*/ 64 h 74"/>
                <a:gd name="T96" fmla="*/ 84 w 90"/>
                <a:gd name="T97" fmla="*/ 59 h 74"/>
                <a:gd name="T98" fmla="*/ 81 w 90"/>
                <a:gd name="T99" fmla="*/ 51 h 74"/>
                <a:gd name="T100" fmla="*/ 70 w 90"/>
                <a:gd name="T101" fmla="*/ 48 h 74"/>
                <a:gd name="T102" fmla="*/ 71 w 90"/>
                <a:gd name="T103" fmla="*/ 62 h 74"/>
                <a:gd name="T104" fmla="*/ 67 w 90"/>
                <a:gd name="T105" fmla="*/ 68 h 74"/>
                <a:gd name="T106" fmla="*/ 65 w 90"/>
                <a:gd name="T107" fmla="*/ 23 h 74"/>
                <a:gd name="T108" fmla="*/ 59 w 90"/>
                <a:gd name="T109" fmla="*/ 34 h 74"/>
                <a:gd name="T110" fmla="*/ 67 w 90"/>
                <a:gd name="T111" fmla="*/ 42 h 74"/>
                <a:gd name="T112" fmla="*/ 77 w 90"/>
                <a:gd name="T113" fmla="*/ 39 h 74"/>
                <a:gd name="T114" fmla="*/ 77 w 90"/>
                <a:gd name="T115" fmla="*/ 25 h 74"/>
                <a:gd name="T116" fmla="*/ 66 w 90"/>
                <a:gd name="T117" fmla="*/ 2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 h="74">
                  <a:moveTo>
                    <a:pt x="45" y="0"/>
                  </a:moveTo>
                  <a:cubicBezTo>
                    <a:pt x="55" y="0"/>
                    <a:pt x="63" y="7"/>
                    <a:pt x="65" y="17"/>
                  </a:cubicBezTo>
                  <a:cubicBezTo>
                    <a:pt x="66" y="17"/>
                    <a:pt x="68" y="16"/>
                    <a:pt x="69" y="16"/>
                  </a:cubicBezTo>
                  <a:cubicBezTo>
                    <a:pt x="74" y="16"/>
                    <a:pt x="78" y="18"/>
                    <a:pt x="81" y="21"/>
                  </a:cubicBezTo>
                  <a:cubicBezTo>
                    <a:pt x="84" y="24"/>
                    <a:pt x="85" y="28"/>
                    <a:pt x="85" y="32"/>
                  </a:cubicBezTo>
                  <a:cubicBezTo>
                    <a:pt x="85" y="36"/>
                    <a:pt x="84" y="40"/>
                    <a:pt x="81" y="43"/>
                  </a:cubicBezTo>
                  <a:cubicBezTo>
                    <a:pt x="85" y="47"/>
                    <a:pt x="85" y="47"/>
                    <a:pt x="85" y="47"/>
                  </a:cubicBezTo>
                  <a:cubicBezTo>
                    <a:pt x="86" y="49"/>
                    <a:pt x="88" y="50"/>
                    <a:pt x="89" y="52"/>
                  </a:cubicBezTo>
                  <a:cubicBezTo>
                    <a:pt x="89" y="55"/>
                    <a:pt x="90" y="57"/>
                    <a:pt x="90" y="59"/>
                  </a:cubicBezTo>
                  <a:cubicBezTo>
                    <a:pt x="90" y="64"/>
                    <a:pt x="90" y="64"/>
                    <a:pt x="90" y="64"/>
                  </a:cubicBezTo>
                  <a:cubicBezTo>
                    <a:pt x="90" y="65"/>
                    <a:pt x="90" y="66"/>
                    <a:pt x="89" y="67"/>
                  </a:cubicBezTo>
                  <a:cubicBezTo>
                    <a:pt x="88" y="69"/>
                    <a:pt x="87" y="69"/>
                    <a:pt x="85" y="69"/>
                  </a:cubicBezTo>
                  <a:cubicBezTo>
                    <a:pt x="85" y="69"/>
                    <a:pt x="85" y="69"/>
                    <a:pt x="85" y="69"/>
                  </a:cubicBezTo>
                  <a:cubicBezTo>
                    <a:pt x="81" y="69"/>
                    <a:pt x="81" y="69"/>
                    <a:pt x="81" y="69"/>
                  </a:cubicBezTo>
                  <a:cubicBezTo>
                    <a:pt x="81" y="71"/>
                    <a:pt x="81" y="71"/>
                    <a:pt x="81" y="71"/>
                  </a:cubicBezTo>
                  <a:cubicBezTo>
                    <a:pt x="81" y="72"/>
                    <a:pt x="80" y="74"/>
                    <a:pt x="78" y="74"/>
                  </a:cubicBezTo>
                  <a:cubicBezTo>
                    <a:pt x="45" y="74"/>
                    <a:pt x="45" y="74"/>
                    <a:pt x="45" y="74"/>
                  </a:cubicBezTo>
                  <a:cubicBezTo>
                    <a:pt x="12" y="74"/>
                    <a:pt x="12" y="74"/>
                    <a:pt x="12" y="74"/>
                  </a:cubicBezTo>
                  <a:cubicBezTo>
                    <a:pt x="10" y="74"/>
                    <a:pt x="9" y="72"/>
                    <a:pt x="9" y="71"/>
                  </a:cubicBezTo>
                  <a:cubicBezTo>
                    <a:pt x="9" y="69"/>
                    <a:pt x="9" y="69"/>
                    <a:pt x="9" y="69"/>
                  </a:cubicBezTo>
                  <a:cubicBezTo>
                    <a:pt x="5" y="69"/>
                    <a:pt x="5" y="69"/>
                    <a:pt x="5" y="69"/>
                  </a:cubicBezTo>
                  <a:cubicBezTo>
                    <a:pt x="5" y="69"/>
                    <a:pt x="5" y="69"/>
                    <a:pt x="5" y="69"/>
                  </a:cubicBezTo>
                  <a:cubicBezTo>
                    <a:pt x="3" y="69"/>
                    <a:pt x="2" y="69"/>
                    <a:pt x="1" y="67"/>
                  </a:cubicBezTo>
                  <a:cubicBezTo>
                    <a:pt x="1" y="66"/>
                    <a:pt x="0" y="65"/>
                    <a:pt x="0" y="64"/>
                  </a:cubicBezTo>
                  <a:cubicBezTo>
                    <a:pt x="0" y="59"/>
                    <a:pt x="0" y="59"/>
                    <a:pt x="0" y="59"/>
                  </a:cubicBezTo>
                  <a:cubicBezTo>
                    <a:pt x="0" y="57"/>
                    <a:pt x="1" y="55"/>
                    <a:pt x="1" y="52"/>
                  </a:cubicBezTo>
                  <a:cubicBezTo>
                    <a:pt x="1" y="52"/>
                    <a:pt x="1" y="52"/>
                    <a:pt x="1" y="52"/>
                  </a:cubicBezTo>
                  <a:cubicBezTo>
                    <a:pt x="3" y="49"/>
                    <a:pt x="6" y="46"/>
                    <a:pt x="9" y="43"/>
                  </a:cubicBezTo>
                  <a:cubicBezTo>
                    <a:pt x="6" y="40"/>
                    <a:pt x="5" y="36"/>
                    <a:pt x="5" y="32"/>
                  </a:cubicBezTo>
                  <a:cubicBezTo>
                    <a:pt x="5" y="28"/>
                    <a:pt x="6" y="24"/>
                    <a:pt x="9" y="21"/>
                  </a:cubicBezTo>
                  <a:cubicBezTo>
                    <a:pt x="12" y="18"/>
                    <a:pt x="16" y="16"/>
                    <a:pt x="21" y="16"/>
                  </a:cubicBezTo>
                  <a:cubicBezTo>
                    <a:pt x="22" y="16"/>
                    <a:pt x="24" y="17"/>
                    <a:pt x="25" y="17"/>
                  </a:cubicBezTo>
                  <a:cubicBezTo>
                    <a:pt x="27" y="7"/>
                    <a:pt x="35" y="0"/>
                    <a:pt x="45" y="0"/>
                  </a:cubicBezTo>
                  <a:close/>
                  <a:moveTo>
                    <a:pt x="45" y="68"/>
                  </a:moveTo>
                  <a:cubicBezTo>
                    <a:pt x="45" y="68"/>
                    <a:pt x="45" y="68"/>
                    <a:pt x="45" y="68"/>
                  </a:cubicBezTo>
                  <a:cubicBezTo>
                    <a:pt x="54" y="68"/>
                    <a:pt x="54" y="68"/>
                    <a:pt x="54" y="68"/>
                  </a:cubicBezTo>
                  <a:cubicBezTo>
                    <a:pt x="54" y="63"/>
                    <a:pt x="54" y="59"/>
                    <a:pt x="54" y="55"/>
                  </a:cubicBezTo>
                  <a:cubicBezTo>
                    <a:pt x="54" y="54"/>
                    <a:pt x="55" y="53"/>
                    <a:pt x="56" y="53"/>
                  </a:cubicBezTo>
                  <a:cubicBezTo>
                    <a:pt x="57" y="53"/>
                    <a:pt x="57" y="54"/>
                    <a:pt x="57" y="55"/>
                  </a:cubicBezTo>
                  <a:cubicBezTo>
                    <a:pt x="57" y="62"/>
                    <a:pt x="57" y="62"/>
                    <a:pt x="57" y="62"/>
                  </a:cubicBezTo>
                  <a:cubicBezTo>
                    <a:pt x="65" y="62"/>
                    <a:pt x="65" y="62"/>
                    <a:pt x="65" y="62"/>
                  </a:cubicBezTo>
                  <a:cubicBezTo>
                    <a:pt x="65" y="62"/>
                    <a:pt x="65" y="62"/>
                    <a:pt x="65" y="62"/>
                  </a:cubicBezTo>
                  <a:cubicBezTo>
                    <a:pt x="65" y="55"/>
                    <a:pt x="65" y="55"/>
                    <a:pt x="65" y="55"/>
                  </a:cubicBezTo>
                  <a:cubicBezTo>
                    <a:pt x="65" y="47"/>
                    <a:pt x="60" y="43"/>
                    <a:pt x="54" y="38"/>
                  </a:cubicBezTo>
                  <a:cubicBezTo>
                    <a:pt x="51" y="39"/>
                    <a:pt x="48" y="40"/>
                    <a:pt x="45" y="40"/>
                  </a:cubicBezTo>
                  <a:cubicBezTo>
                    <a:pt x="42" y="40"/>
                    <a:pt x="39" y="39"/>
                    <a:pt x="36" y="38"/>
                  </a:cubicBezTo>
                  <a:cubicBezTo>
                    <a:pt x="30" y="43"/>
                    <a:pt x="25" y="47"/>
                    <a:pt x="25" y="55"/>
                  </a:cubicBezTo>
                  <a:cubicBezTo>
                    <a:pt x="25" y="62"/>
                    <a:pt x="25" y="62"/>
                    <a:pt x="25" y="62"/>
                  </a:cubicBezTo>
                  <a:cubicBezTo>
                    <a:pt x="25" y="62"/>
                    <a:pt x="25" y="62"/>
                    <a:pt x="25" y="62"/>
                  </a:cubicBezTo>
                  <a:cubicBezTo>
                    <a:pt x="32" y="62"/>
                    <a:pt x="32" y="62"/>
                    <a:pt x="32" y="62"/>
                  </a:cubicBezTo>
                  <a:cubicBezTo>
                    <a:pt x="32" y="55"/>
                    <a:pt x="32" y="55"/>
                    <a:pt x="32" y="55"/>
                  </a:cubicBezTo>
                  <a:cubicBezTo>
                    <a:pt x="32" y="54"/>
                    <a:pt x="33" y="53"/>
                    <a:pt x="34" y="53"/>
                  </a:cubicBezTo>
                  <a:cubicBezTo>
                    <a:pt x="35" y="53"/>
                    <a:pt x="36" y="54"/>
                    <a:pt x="36" y="55"/>
                  </a:cubicBezTo>
                  <a:cubicBezTo>
                    <a:pt x="36" y="59"/>
                    <a:pt x="36" y="63"/>
                    <a:pt x="36" y="68"/>
                  </a:cubicBezTo>
                  <a:cubicBezTo>
                    <a:pt x="45" y="68"/>
                    <a:pt x="45" y="68"/>
                    <a:pt x="45" y="68"/>
                  </a:cubicBezTo>
                  <a:close/>
                  <a:moveTo>
                    <a:pt x="45" y="34"/>
                  </a:moveTo>
                  <a:cubicBezTo>
                    <a:pt x="45" y="34"/>
                    <a:pt x="45" y="34"/>
                    <a:pt x="45" y="34"/>
                  </a:cubicBezTo>
                  <a:cubicBezTo>
                    <a:pt x="53" y="34"/>
                    <a:pt x="59" y="28"/>
                    <a:pt x="59" y="20"/>
                  </a:cubicBezTo>
                  <a:cubicBezTo>
                    <a:pt x="59" y="12"/>
                    <a:pt x="53" y="6"/>
                    <a:pt x="45" y="6"/>
                  </a:cubicBezTo>
                  <a:cubicBezTo>
                    <a:pt x="37" y="6"/>
                    <a:pt x="31" y="12"/>
                    <a:pt x="31" y="20"/>
                  </a:cubicBezTo>
                  <a:cubicBezTo>
                    <a:pt x="31" y="28"/>
                    <a:pt x="37" y="34"/>
                    <a:pt x="45" y="34"/>
                  </a:cubicBezTo>
                  <a:close/>
                  <a:moveTo>
                    <a:pt x="14" y="68"/>
                  </a:moveTo>
                  <a:cubicBezTo>
                    <a:pt x="14" y="68"/>
                    <a:pt x="14" y="68"/>
                    <a:pt x="14" y="68"/>
                  </a:cubicBezTo>
                  <a:cubicBezTo>
                    <a:pt x="23" y="68"/>
                    <a:pt x="23" y="68"/>
                    <a:pt x="23" y="68"/>
                  </a:cubicBezTo>
                  <a:cubicBezTo>
                    <a:pt x="22" y="67"/>
                    <a:pt x="21" y="67"/>
                    <a:pt x="20" y="66"/>
                  </a:cubicBezTo>
                  <a:cubicBezTo>
                    <a:pt x="19" y="65"/>
                    <a:pt x="19" y="63"/>
                    <a:pt x="19" y="62"/>
                  </a:cubicBezTo>
                  <a:cubicBezTo>
                    <a:pt x="19" y="55"/>
                    <a:pt x="19" y="55"/>
                    <a:pt x="19" y="55"/>
                  </a:cubicBezTo>
                  <a:cubicBezTo>
                    <a:pt x="19" y="53"/>
                    <a:pt x="19" y="50"/>
                    <a:pt x="20" y="48"/>
                  </a:cubicBezTo>
                  <a:cubicBezTo>
                    <a:pt x="18" y="48"/>
                    <a:pt x="16" y="48"/>
                    <a:pt x="14" y="47"/>
                  </a:cubicBezTo>
                  <a:cubicBezTo>
                    <a:pt x="11" y="49"/>
                    <a:pt x="8" y="51"/>
                    <a:pt x="7" y="55"/>
                  </a:cubicBezTo>
                  <a:cubicBezTo>
                    <a:pt x="7" y="55"/>
                    <a:pt x="7" y="55"/>
                    <a:pt x="7" y="55"/>
                  </a:cubicBezTo>
                  <a:cubicBezTo>
                    <a:pt x="7" y="55"/>
                    <a:pt x="7" y="55"/>
                    <a:pt x="7" y="55"/>
                  </a:cubicBezTo>
                  <a:cubicBezTo>
                    <a:pt x="6" y="56"/>
                    <a:pt x="6" y="58"/>
                    <a:pt x="6" y="59"/>
                  </a:cubicBezTo>
                  <a:cubicBezTo>
                    <a:pt x="6" y="64"/>
                    <a:pt x="6" y="64"/>
                    <a:pt x="6" y="64"/>
                  </a:cubicBezTo>
                  <a:cubicBezTo>
                    <a:pt x="11" y="64"/>
                    <a:pt x="11" y="64"/>
                    <a:pt x="11" y="64"/>
                  </a:cubicBezTo>
                  <a:cubicBezTo>
                    <a:pt x="11" y="59"/>
                    <a:pt x="11" y="59"/>
                    <a:pt x="11" y="59"/>
                  </a:cubicBezTo>
                  <a:cubicBezTo>
                    <a:pt x="11" y="58"/>
                    <a:pt x="12" y="57"/>
                    <a:pt x="13" y="57"/>
                  </a:cubicBezTo>
                  <a:cubicBezTo>
                    <a:pt x="14" y="57"/>
                    <a:pt x="14" y="58"/>
                    <a:pt x="14" y="59"/>
                  </a:cubicBezTo>
                  <a:cubicBezTo>
                    <a:pt x="14" y="68"/>
                    <a:pt x="14" y="68"/>
                    <a:pt x="14" y="68"/>
                  </a:cubicBezTo>
                  <a:close/>
                  <a:moveTo>
                    <a:pt x="25" y="23"/>
                  </a:moveTo>
                  <a:cubicBezTo>
                    <a:pt x="25" y="23"/>
                    <a:pt x="25" y="23"/>
                    <a:pt x="25" y="23"/>
                  </a:cubicBezTo>
                  <a:cubicBezTo>
                    <a:pt x="25" y="23"/>
                    <a:pt x="24" y="23"/>
                    <a:pt x="24" y="23"/>
                  </a:cubicBezTo>
                  <a:cubicBezTo>
                    <a:pt x="23" y="22"/>
                    <a:pt x="22" y="22"/>
                    <a:pt x="21" y="22"/>
                  </a:cubicBezTo>
                  <a:cubicBezTo>
                    <a:pt x="18" y="22"/>
                    <a:pt x="15" y="23"/>
                    <a:pt x="13" y="25"/>
                  </a:cubicBezTo>
                  <a:cubicBezTo>
                    <a:pt x="12" y="27"/>
                    <a:pt x="11" y="30"/>
                    <a:pt x="11" y="32"/>
                  </a:cubicBezTo>
                  <a:cubicBezTo>
                    <a:pt x="11" y="35"/>
                    <a:pt x="12" y="38"/>
                    <a:pt x="13" y="39"/>
                  </a:cubicBezTo>
                  <a:cubicBezTo>
                    <a:pt x="15" y="41"/>
                    <a:pt x="18" y="42"/>
                    <a:pt x="21" y="42"/>
                  </a:cubicBezTo>
                  <a:cubicBezTo>
                    <a:pt x="22" y="42"/>
                    <a:pt x="23" y="42"/>
                    <a:pt x="24" y="42"/>
                  </a:cubicBezTo>
                  <a:cubicBezTo>
                    <a:pt x="26" y="39"/>
                    <a:pt x="29" y="37"/>
                    <a:pt x="31" y="34"/>
                  </a:cubicBezTo>
                  <a:cubicBezTo>
                    <a:pt x="28" y="31"/>
                    <a:pt x="26" y="28"/>
                    <a:pt x="25" y="23"/>
                  </a:cubicBezTo>
                  <a:close/>
                  <a:moveTo>
                    <a:pt x="76" y="68"/>
                  </a:moveTo>
                  <a:cubicBezTo>
                    <a:pt x="76" y="68"/>
                    <a:pt x="76" y="68"/>
                    <a:pt x="76" y="68"/>
                  </a:cubicBezTo>
                  <a:cubicBezTo>
                    <a:pt x="76" y="59"/>
                    <a:pt x="76" y="59"/>
                    <a:pt x="76" y="59"/>
                  </a:cubicBezTo>
                  <a:cubicBezTo>
                    <a:pt x="76" y="58"/>
                    <a:pt x="76" y="57"/>
                    <a:pt x="77" y="57"/>
                  </a:cubicBezTo>
                  <a:cubicBezTo>
                    <a:pt x="78" y="57"/>
                    <a:pt x="79" y="58"/>
                    <a:pt x="79" y="59"/>
                  </a:cubicBezTo>
                  <a:cubicBezTo>
                    <a:pt x="79" y="64"/>
                    <a:pt x="79" y="64"/>
                    <a:pt x="79" y="64"/>
                  </a:cubicBezTo>
                  <a:cubicBezTo>
                    <a:pt x="84" y="64"/>
                    <a:pt x="84" y="64"/>
                    <a:pt x="84" y="64"/>
                  </a:cubicBezTo>
                  <a:cubicBezTo>
                    <a:pt x="84" y="59"/>
                    <a:pt x="84" y="59"/>
                    <a:pt x="84" y="59"/>
                  </a:cubicBezTo>
                  <a:cubicBezTo>
                    <a:pt x="84" y="58"/>
                    <a:pt x="84" y="56"/>
                    <a:pt x="83" y="55"/>
                  </a:cubicBezTo>
                  <a:cubicBezTo>
                    <a:pt x="83" y="53"/>
                    <a:pt x="82" y="52"/>
                    <a:pt x="81" y="51"/>
                  </a:cubicBezTo>
                  <a:cubicBezTo>
                    <a:pt x="76" y="47"/>
                    <a:pt x="76" y="47"/>
                    <a:pt x="76" y="47"/>
                  </a:cubicBezTo>
                  <a:cubicBezTo>
                    <a:pt x="74" y="48"/>
                    <a:pt x="72" y="48"/>
                    <a:pt x="70" y="48"/>
                  </a:cubicBezTo>
                  <a:cubicBezTo>
                    <a:pt x="71" y="50"/>
                    <a:pt x="71" y="53"/>
                    <a:pt x="71" y="55"/>
                  </a:cubicBezTo>
                  <a:cubicBezTo>
                    <a:pt x="71" y="62"/>
                    <a:pt x="71" y="62"/>
                    <a:pt x="71" y="62"/>
                  </a:cubicBezTo>
                  <a:cubicBezTo>
                    <a:pt x="71" y="63"/>
                    <a:pt x="71" y="65"/>
                    <a:pt x="70" y="66"/>
                  </a:cubicBezTo>
                  <a:cubicBezTo>
                    <a:pt x="69" y="67"/>
                    <a:pt x="68" y="67"/>
                    <a:pt x="67" y="68"/>
                  </a:cubicBezTo>
                  <a:cubicBezTo>
                    <a:pt x="76" y="68"/>
                    <a:pt x="76" y="68"/>
                    <a:pt x="76" y="68"/>
                  </a:cubicBezTo>
                  <a:close/>
                  <a:moveTo>
                    <a:pt x="65" y="23"/>
                  </a:moveTo>
                  <a:cubicBezTo>
                    <a:pt x="65" y="23"/>
                    <a:pt x="65" y="23"/>
                    <a:pt x="65" y="23"/>
                  </a:cubicBezTo>
                  <a:cubicBezTo>
                    <a:pt x="64" y="28"/>
                    <a:pt x="62" y="31"/>
                    <a:pt x="59" y="34"/>
                  </a:cubicBezTo>
                  <a:cubicBezTo>
                    <a:pt x="61" y="37"/>
                    <a:pt x="64" y="39"/>
                    <a:pt x="66" y="42"/>
                  </a:cubicBezTo>
                  <a:cubicBezTo>
                    <a:pt x="66" y="42"/>
                    <a:pt x="67" y="42"/>
                    <a:pt x="67" y="42"/>
                  </a:cubicBezTo>
                  <a:cubicBezTo>
                    <a:pt x="68" y="42"/>
                    <a:pt x="69" y="42"/>
                    <a:pt x="69" y="42"/>
                  </a:cubicBezTo>
                  <a:cubicBezTo>
                    <a:pt x="72" y="42"/>
                    <a:pt x="75" y="41"/>
                    <a:pt x="77" y="39"/>
                  </a:cubicBezTo>
                  <a:cubicBezTo>
                    <a:pt x="78" y="38"/>
                    <a:pt x="79" y="35"/>
                    <a:pt x="79" y="32"/>
                  </a:cubicBezTo>
                  <a:cubicBezTo>
                    <a:pt x="79" y="30"/>
                    <a:pt x="78" y="27"/>
                    <a:pt x="77" y="25"/>
                  </a:cubicBezTo>
                  <a:cubicBezTo>
                    <a:pt x="75" y="23"/>
                    <a:pt x="72" y="22"/>
                    <a:pt x="69" y="22"/>
                  </a:cubicBezTo>
                  <a:cubicBezTo>
                    <a:pt x="68" y="22"/>
                    <a:pt x="67" y="22"/>
                    <a:pt x="66" y="23"/>
                  </a:cubicBezTo>
                  <a:cubicBezTo>
                    <a:pt x="66" y="23"/>
                    <a:pt x="65" y="23"/>
                    <a:pt x="65" y="2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300" dirty="0">
                <a:solidFill>
                  <a:schemeClr val="tx1">
                    <a:lumMod val="75000"/>
                    <a:lumOff val="25000"/>
                  </a:schemeClr>
                </a:solidFill>
                <a:latin typeface="张海山锐线体简" panose="02000000000000000000" pitchFamily="2" charset="-122"/>
                <a:ea typeface="张海山锐线体简" panose="02000000000000000000" pitchFamily="2" charset="-122"/>
              </a:endParaRPr>
            </a:p>
          </p:txBody>
        </p:sp>
      </p:grpSp>
      <p:grpSp>
        <p:nvGrpSpPr>
          <p:cNvPr id="23" name="组合 22"/>
          <p:cNvGrpSpPr/>
          <p:nvPr/>
        </p:nvGrpSpPr>
        <p:grpSpPr>
          <a:xfrm>
            <a:off x="9299676" y="2155060"/>
            <a:ext cx="616111" cy="622016"/>
            <a:chOff x="7380288" y="1709738"/>
            <a:chExt cx="488950" cy="493712"/>
          </a:xfrm>
        </p:grpSpPr>
        <p:sp>
          <p:nvSpPr>
            <p:cNvPr id="24" name="Oval 35"/>
            <p:cNvSpPr>
              <a:spLocks noChangeArrowheads="1"/>
            </p:cNvSpPr>
            <p:nvPr/>
          </p:nvSpPr>
          <p:spPr bwMode="auto">
            <a:xfrm>
              <a:off x="7380288" y="1709738"/>
              <a:ext cx="488950" cy="493712"/>
            </a:xfrm>
            <a:prstGeom prst="ellipse">
              <a:avLst/>
            </a:prstGeom>
            <a:solidFill>
              <a:srgbClr val="C7505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300" dirty="0">
                <a:solidFill>
                  <a:schemeClr val="tx1">
                    <a:lumMod val="75000"/>
                    <a:lumOff val="25000"/>
                  </a:schemeClr>
                </a:solidFill>
                <a:latin typeface="张海山锐线体简" panose="02000000000000000000" pitchFamily="2" charset="-122"/>
                <a:ea typeface="张海山锐线体简" panose="02000000000000000000" pitchFamily="2" charset="-122"/>
              </a:endParaRPr>
            </a:p>
          </p:txBody>
        </p:sp>
        <p:sp>
          <p:nvSpPr>
            <p:cNvPr id="25" name="Freeform 51"/>
            <p:cNvSpPr>
              <a:spLocks noEditPoints="1"/>
            </p:cNvSpPr>
            <p:nvPr/>
          </p:nvSpPr>
          <p:spPr bwMode="auto">
            <a:xfrm>
              <a:off x="7504113" y="1827213"/>
              <a:ext cx="241300" cy="230187"/>
            </a:xfrm>
            <a:custGeom>
              <a:avLst/>
              <a:gdLst>
                <a:gd name="T0" fmla="*/ 22 w 76"/>
                <a:gd name="T1" fmla="*/ 59 h 72"/>
                <a:gd name="T2" fmla="*/ 65 w 76"/>
                <a:gd name="T3" fmla="*/ 58 h 72"/>
                <a:gd name="T4" fmla="*/ 65 w 76"/>
                <a:gd name="T5" fmla="*/ 61 h 72"/>
                <a:gd name="T6" fmla="*/ 23 w 76"/>
                <a:gd name="T7" fmla="*/ 10 h 72"/>
                <a:gd name="T8" fmla="*/ 22 w 76"/>
                <a:gd name="T9" fmla="*/ 12 h 72"/>
                <a:gd name="T10" fmla="*/ 22 w 76"/>
                <a:gd name="T11" fmla="*/ 24 h 72"/>
                <a:gd name="T12" fmla="*/ 23 w 76"/>
                <a:gd name="T13" fmla="*/ 26 h 72"/>
                <a:gd name="T14" fmla="*/ 65 w 76"/>
                <a:gd name="T15" fmla="*/ 26 h 72"/>
                <a:gd name="T16" fmla="*/ 67 w 76"/>
                <a:gd name="T17" fmla="*/ 12 h 72"/>
                <a:gd name="T18" fmla="*/ 65 w 76"/>
                <a:gd name="T19" fmla="*/ 10 h 72"/>
                <a:gd name="T20" fmla="*/ 25 w 76"/>
                <a:gd name="T21" fmla="*/ 22 h 72"/>
                <a:gd name="T22" fmla="*/ 25 w 76"/>
                <a:gd name="T23" fmla="*/ 14 h 72"/>
                <a:gd name="T24" fmla="*/ 63 w 76"/>
                <a:gd name="T25" fmla="*/ 22 h 72"/>
                <a:gd name="T26" fmla="*/ 12 w 76"/>
                <a:gd name="T27" fmla="*/ 22 h 72"/>
                <a:gd name="T28" fmla="*/ 6 w 76"/>
                <a:gd name="T29" fmla="*/ 22 h 72"/>
                <a:gd name="T30" fmla="*/ 12 w 76"/>
                <a:gd name="T31" fmla="*/ 63 h 72"/>
                <a:gd name="T32" fmla="*/ 9 w 76"/>
                <a:gd name="T33" fmla="*/ 72 h 72"/>
                <a:gd name="T34" fmla="*/ 3 w 76"/>
                <a:gd name="T35" fmla="*/ 69 h 72"/>
                <a:gd name="T36" fmla="*/ 0 w 76"/>
                <a:gd name="T37" fmla="*/ 63 h 72"/>
                <a:gd name="T38" fmla="*/ 0 w 76"/>
                <a:gd name="T39" fmla="*/ 19 h 72"/>
                <a:gd name="T40" fmla="*/ 12 w 76"/>
                <a:gd name="T41" fmla="*/ 16 h 72"/>
                <a:gd name="T42" fmla="*/ 15 w 76"/>
                <a:gd name="T43" fmla="*/ 0 h 72"/>
                <a:gd name="T44" fmla="*/ 73 w 76"/>
                <a:gd name="T45" fmla="*/ 0 h 72"/>
                <a:gd name="T46" fmla="*/ 76 w 76"/>
                <a:gd name="T47" fmla="*/ 3 h 72"/>
                <a:gd name="T48" fmla="*/ 73 w 76"/>
                <a:gd name="T49" fmla="*/ 69 h 72"/>
                <a:gd name="T50" fmla="*/ 73 w 76"/>
                <a:gd name="T51" fmla="*/ 69 h 72"/>
                <a:gd name="T52" fmla="*/ 9 w 76"/>
                <a:gd name="T53" fmla="*/ 72 h 72"/>
                <a:gd name="T54" fmla="*/ 9 w 76"/>
                <a:gd name="T55" fmla="*/ 72 h 72"/>
                <a:gd name="T56" fmla="*/ 70 w 76"/>
                <a:gd name="T57" fmla="*/ 63 h 72"/>
                <a:gd name="T58" fmla="*/ 18 w 76"/>
                <a:gd name="T59" fmla="*/ 6 h 72"/>
                <a:gd name="T60" fmla="*/ 17 w 76"/>
                <a:gd name="T61" fmla="*/ 66 h 72"/>
                <a:gd name="T62" fmla="*/ 69 w 76"/>
                <a:gd name="T63" fmla="*/ 65 h 72"/>
                <a:gd name="T64" fmla="*/ 70 w 76"/>
                <a:gd name="T65" fmla="*/ 63 h 72"/>
                <a:gd name="T66" fmla="*/ 46 w 76"/>
                <a:gd name="T67" fmla="*/ 30 h 72"/>
                <a:gd name="T68" fmla="*/ 65 w 76"/>
                <a:gd name="T69" fmla="*/ 30 h 72"/>
                <a:gd name="T70" fmla="*/ 67 w 76"/>
                <a:gd name="T71" fmla="*/ 31 h 72"/>
                <a:gd name="T72" fmla="*/ 65 w 76"/>
                <a:gd name="T73" fmla="*/ 42 h 72"/>
                <a:gd name="T74" fmla="*/ 46 w 76"/>
                <a:gd name="T75" fmla="*/ 42 h 72"/>
                <a:gd name="T76" fmla="*/ 44 w 76"/>
                <a:gd name="T77" fmla="*/ 41 h 72"/>
                <a:gd name="T78" fmla="*/ 46 w 76"/>
                <a:gd name="T79" fmla="*/ 30 h 72"/>
                <a:gd name="T80" fmla="*/ 63 w 76"/>
                <a:gd name="T81" fmla="*/ 33 h 72"/>
                <a:gd name="T82" fmla="*/ 48 w 76"/>
                <a:gd name="T83" fmla="*/ 39 h 72"/>
                <a:gd name="T84" fmla="*/ 63 w 76"/>
                <a:gd name="T85" fmla="*/ 33 h 72"/>
                <a:gd name="T86" fmla="*/ 23 w 76"/>
                <a:gd name="T87" fmla="*/ 33 h 72"/>
                <a:gd name="T88" fmla="*/ 23 w 76"/>
                <a:gd name="T89" fmla="*/ 30 h 72"/>
                <a:gd name="T90" fmla="*/ 42 w 76"/>
                <a:gd name="T91" fmla="*/ 31 h 72"/>
                <a:gd name="T92" fmla="*/ 23 w 76"/>
                <a:gd name="T93" fmla="*/ 33 h 72"/>
                <a:gd name="T94" fmla="*/ 23 w 76"/>
                <a:gd name="T95" fmla="*/ 42 h 72"/>
                <a:gd name="T96" fmla="*/ 23 w 76"/>
                <a:gd name="T97" fmla="*/ 39 h 72"/>
                <a:gd name="T98" fmla="*/ 42 w 76"/>
                <a:gd name="T99" fmla="*/ 41 h 72"/>
                <a:gd name="T100" fmla="*/ 23 w 76"/>
                <a:gd name="T101" fmla="*/ 42 h 72"/>
                <a:gd name="T102" fmla="*/ 23 w 76"/>
                <a:gd name="T103" fmla="*/ 52 h 72"/>
                <a:gd name="T104" fmla="*/ 23 w 76"/>
                <a:gd name="T105" fmla="*/ 48 h 72"/>
                <a:gd name="T106" fmla="*/ 67 w 76"/>
                <a:gd name="T107" fmla="*/ 50 h 72"/>
                <a:gd name="T108" fmla="*/ 23 w 76"/>
                <a:gd name="T109" fmla="*/ 5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 h="72">
                  <a:moveTo>
                    <a:pt x="23" y="61"/>
                  </a:moveTo>
                  <a:cubicBezTo>
                    <a:pt x="22" y="61"/>
                    <a:pt x="22" y="60"/>
                    <a:pt x="22" y="59"/>
                  </a:cubicBezTo>
                  <a:cubicBezTo>
                    <a:pt x="22" y="58"/>
                    <a:pt x="22" y="58"/>
                    <a:pt x="23" y="58"/>
                  </a:cubicBezTo>
                  <a:cubicBezTo>
                    <a:pt x="65" y="58"/>
                    <a:pt x="65" y="58"/>
                    <a:pt x="65" y="58"/>
                  </a:cubicBezTo>
                  <a:cubicBezTo>
                    <a:pt x="66" y="58"/>
                    <a:pt x="67" y="58"/>
                    <a:pt x="67" y="59"/>
                  </a:cubicBezTo>
                  <a:cubicBezTo>
                    <a:pt x="67" y="60"/>
                    <a:pt x="66" y="61"/>
                    <a:pt x="65" y="61"/>
                  </a:cubicBezTo>
                  <a:cubicBezTo>
                    <a:pt x="23" y="61"/>
                    <a:pt x="23" y="61"/>
                    <a:pt x="23" y="61"/>
                  </a:cubicBezTo>
                  <a:close/>
                  <a:moveTo>
                    <a:pt x="23" y="10"/>
                  </a:moveTo>
                  <a:cubicBezTo>
                    <a:pt x="23" y="10"/>
                    <a:pt x="23" y="10"/>
                    <a:pt x="23" y="10"/>
                  </a:cubicBezTo>
                  <a:cubicBezTo>
                    <a:pt x="22" y="10"/>
                    <a:pt x="22" y="11"/>
                    <a:pt x="22" y="12"/>
                  </a:cubicBezTo>
                  <a:cubicBezTo>
                    <a:pt x="22" y="12"/>
                    <a:pt x="22" y="12"/>
                    <a:pt x="22" y="12"/>
                  </a:cubicBezTo>
                  <a:cubicBezTo>
                    <a:pt x="22" y="24"/>
                    <a:pt x="22" y="24"/>
                    <a:pt x="22" y="24"/>
                  </a:cubicBezTo>
                  <a:cubicBezTo>
                    <a:pt x="22" y="25"/>
                    <a:pt x="22" y="26"/>
                    <a:pt x="23" y="26"/>
                  </a:cubicBezTo>
                  <a:cubicBezTo>
                    <a:pt x="23" y="26"/>
                    <a:pt x="23" y="26"/>
                    <a:pt x="23" y="26"/>
                  </a:cubicBezTo>
                  <a:cubicBezTo>
                    <a:pt x="65" y="26"/>
                    <a:pt x="65" y="26"/>
                    <a:pt x="65" y="26"/>
                  </a:cubicBezTo>
                  <a:cubicBezTo>
                    <a:pt x="65" y="26"/>
                    <a:pt x="65" y="26"/>
                    <a:pt x="65" y="26"/>
                  </a:cubicBezTo>
                  <a:cubicBezTo>
                    <a:pt x="66" y="26"/>
                    <a:pt x="67" y="25"/>
                    <a:pt x="67" y="24"/>
                  </a:cubicBezTo>
                  <a:cubicBezTo>
                    <a:pt x="67" y="12"/>
                    <a:pt x="67" y="12"/>
                    <a:pt x="67" y="12"/>
                  </a:cubicBezTo>
                  <a:cubicBezTo>
                    <a:pt x="67" y="12"/>
                    <a:pt x="67" y="12"/>
                    <a:pt x="67" y="12"/>
                  </a:cubicBezTo>
                  <a:cubicBezTo>
                    <a:pt x="67" y="11"/>
                    <a:pt x="66" y="10"/>
                    <a:pt x="65" y="10"/>
                  </a:cubicBezTo>
                  <a:cubicBezTo>
                    <a:pt x="23" y="10"/>
                    <a:pt x="23" y="10"/>
                    <a:pt x="23" y="10"/>
                  </a:cubicBezTo>
                  <a:close/>
                  <a:moveTo>
                    <a:pt x="25" y="22"/>
                  </a:moveTo>
                  <a:cubicBezTo>
                    <a:pt x="25" y="22"/>
                    <a:pt x="25" y="22"/>
                    <a:pt x="25" y="22"/>
                  </a:cubicBezTo>
                  <a:cubicBezTo>
                    <a:pt x="25" y="14"/>
                    <a:pt x="25" y="14"/>
                    <a:pt x="25" y="14"/>
                  </a:cubicBezTo>
                  <a:cubicBezTo>
                    <a:pt x="63" y="14"/>
                    <a:pt x="63" y="14"/>
                    <a:pt x="63" y="14"/>
                  </a:cubicBezTo>
                  <a:cubicBezTo>
                    <a:pt x="63" y="22"/>
                    <a:pt x="63" y="22"/>
                    <a:pt x="63" y="22"/>
                  </a:cubicBezTo>
                  <a:cubicBezTo>
                    <a:pt x="25" y="22"/>
                    <a:pt x="25" y="22"/>
                    <a:pt x="25" y="22"/>
                  </a:cubicBezTo>
                  <a:close/>
                  <a:moveTo>
                    <a:pt x="12" y="22"/>
                  </a:moveTo>
                  <a:cubicBezTo>
                    <a:pt x="12" y="22"/>
                    <a:pt x="12" y="22"/>
                    <a:pt x="12" y="22"/>
                  </a:cubicBezTo>
                  <a:cubicBezTo>
                    <a:pt x="6" y="22"/>
                    <a:pt x="6" y="22"/>
                    <a:pt x="6" y="22"/>
                  </a:cubicBezTo>
                  <a:cubicBezTo>
                    <a:pt x="6" y="63"/>
                    <a:pt x="6" y="63"/>
                    <a:pt x="6" y="63"/>
                  </a:cubicBezTo>
                  <a:cubicBezTo>
                    <a:pt x="6" y="67"/>
                    <a:pt x="12" y="67"/>
                    <a:pt x="12" y="63"/>
                  </a:cubicBezTo>
                  <a:cubicBezTo>
                    <a:pt x="12" y="22"/>
                    <a:pt x="12" y="22"/>
                    <a:pt x="12" y="22"/>
                  </a:cubicBezTo>
                  <a:close/>
                  <a:moveTo>
                    <a:pt x="9" y="72"/>
                  </a:moveTo>
                  <a:cubicBezTo>
                    <a:pt x="9" y="72"/>
                    <a:pt x="9" y="72"/>
                    <a:pt x="9" y="72"/>
                  </a:cubicBezTo>
                  <a:cubicBezTo>
                    <a:pt x="7" y="72"/>
                    <a:pt x="4" y="71"/>
                    <a:pt x="3" y="69"/>
                  </a:cubicBezTo>
                  <a:cubicBezTo>
                    <a:pt x="3" y="69"/>
                    <a:pt x="3" y="69"/>
                    <a:pt x="3" y="69"/>
                  </a:cubicBezTo>
                  <a:cubicBezTo>
                    <a:pt x="1" y="68"/>
                    <a:pt x="0" y="65"/>
                    <a:pt x="0" y="63"/>
                  </a:cubicBezTo>
                  <a:cubicBezTo>
                    <a:pt x="0" y="19"/>
                    <a:pt x="0" y="19"/>
                    <a:pt x="0" y="19"/>
                  </a:cubicBezTo>
                  <a:cubicBezTo>
                    <a:pt x="0" y="19"/>
                    <a:pt x="0" y="19"/>
                    <a:pt x="0" y="19"/>
                  </a:cubicBezTo>
                  <a:cubicBezTo>
                    <a:pt x="0" y="17"/>
                    <a:pt x="1" y="16"/>
                    <a:pt x="3" y="16"/>
                  </a:cubicBezTo>
                  <a:cubicBezTo>
                    <a:pt x="12" y="16"/>
                    <a:pt x="12" y="16"/>
                    <a:pt x="12" y="16"/>
                  </a:cubicBezTo>
                  <a:cubicBezTo>
                    <a:pt x="12" y="3"/>
                    <a:pt x="12" y="3"/>
                    <a:pt x="12" y="3"/>
                  </a:cubicBezTo>
                  <a:cubicBezTo>
                    <a:pt x="12" y="1"/>
                    <a:pt x="14" y="0"/>
                    <a:pt x="15" y="0"/>
                  </a:cubicBezTo>
                  <a:cubicBezTo>
                    <a:pt x="15" y="0"/>
                    <a:pt x="15" y="0"/>
                    <a:pt x="15" y="0"/>
                  </a:cubicBezTo>
                  <a:cubicBezTo>
                    <a:pt x="73" y="0"/>
                    <a:pt x="73" y="0"/>
                    <a:pt x="73" y="0"/>
                  </a:cubicBezTo>
                  <a:cubicBezTo>
                    <a:pt x="75" y="0"/>
                    <a:pt x="76" y="1"/>
                    <a:pt x="76" y="3"/>
                  </a:cubicBezTo>
                  <a:cubicBezTo>
                    <a:pt x="76" y="3"/>
                    <a:pt x="76" y="3"/>
                    <a:pt x="76" y="3"/>
                  </a:cubicBezTo>
                  <a:cubicBezTo>
                    <a:pt x="76" y="63"/>
                    <a:pt x="76" y="63"/>
                    <a:pt x="76" y="63"/>
                  </a:cubicBezTo>
                  <a:cubicBezTo>
                    <a:pt x="76" y="65"/>
                    <a:pt x="75" y="68"/>
                    <a:pt x="73" y="69"/>
                  </a:cubicBezTo>
                  <a:cubicBezTo>
                    <a:pt x="73" y="69"/>
                    <a:pt x="73" y="69"/>
                    <a:pt x="73" y="69"/>
                  </a:cubicBezTo>
                  <a:cubicBezTo>
                    <a:pt x="73" y="69"/>
                    <a:pt x="73" y="69"/>
                    <a:pt x="73" y="69"/>
                  </a:cubicBezTo>
                  <a:cubicBezTo>
                    <a:pt x="72" y="71"/>
                    <a:pt x="69" y="72"/>
                    <a:pt x="67" y="72"/>
                  </a:cubicBezTo>
                  <a:cubicBezTo>
                    <a:pt x="9" y="72"/>
                    <a:pt x="9" y="72"/>
                    <a:pt x="9" y="72"/>
                  </a:cubicBezTo>
                  <a:cubicBezTo>
                    <a:pt x="9" y="72"/>
                    <a:pt x="9" y="72"/>
                    <a:pt x="9" y="72"/>
                  </a:cubicBezTo>
                  <a:cubicBezTo>
                    <a:pt x="9" y="72"/>
                    <a:pt x="9" y="72"/>
                    <a:pt x="9" y="72"/>
                  </a:cubicBezTo>
                  <a:close/>
                  <a:moveTo>
                    <a:pt x="70" y="63"/>
                  </a:moveTo>
                  <a:cubicBezTo>
                    <a:pt x="70" y="63"/>
                    <a:pt x="70" y="63"/>
                    <a:pt x="70" y="63"/>
                  </a:cubicBezTo>
                  <a:cubicBezTo>
                    <a:pt x="70" y="6"/>
                    <a:pt x="70" y="6"/>
                    <a:pt x="70" y="6"/>
                  </a:cubicBezTo>
                  <a:cubicBezTo>
                    <a:pt x="18" y="6"/>
                    <a:pt x="18" y="6"/>
                    <a:pt x="18" y="6"/>
                  </a:cubicBezTo>
                  <a:cubicBezTo>
                    <a:pt x="18" y="25"/>
                    <a:pt x="18" y="44"/>
                    <a:pt x="18" y="63"/>
                  </a:cubicBezTo>
                  <a:cubicBezTo>
                    <a:pt x="18" y="64"/>
                    <a:pt x="18" y="65"/>
                    <a:pt x="17" y="66"/>
                  </a:cubicBezTo>
                  <a:cubicBezTo>
                    <a:pt x="67" y="66"/>
                    <a:pt x="67" y="66"/>
                    <a:pt x="67" y="66"/>
                  </a:cubicBezTo>
                  <a:cubicBezTo>
                    <a:pt x="68" y="66"/>
                    <a:pt x="69" y="66"/>
                    <a:pt x="69" y="65"/>
                  </a:cubicBezTo>
                  <a:cubicBezTo>
                    <a:pt x="69" y="65"/>
                    <a:pt x="69" y="65"/>
                    <a:pt x="69" y="65"/>
                  </a:cubicBezTo>
                  <a:cubicBezTo>
                    <a:pt x="70" y="64"/>
                    <a:pt x="70" y="64"/>
                    <a:pt x="70" y="63"/>
                  </a:cubicBezTo>
                  <a:close/>
                  <a:moveTo>
                    <a:pt x="46" y="30"/>
                  </a:moveTo>
                  <a:cubicBezTo>
                    <a:pt x="46" y="30"/>
                    <a:pt x="46" y="30"/>
                    <a:pt x="46" y="30"/>
                  </a:cubicBezTo>
                  <a:cubicBezTo>
                    <a:pt x="46" y="30"/>
                    <a:pt x="46" y="30"/>
                    <a:pt x="46" y="30"/>
                  </a:cubicBezTo>
                  <a:cubicBezTo>
                    <a:pt x="65" y="30"/>
                    <a:pt x="65" y="30"/>
                    <a:pt x="65" y="30"/>
                  </a:cubicBezTo>
                  <a:cubicBezTo>
                    <a:pt x="66" y="30"/>
                    <a:pt x="67" y="30"/>
                    <a:pt x="67" y="31"/>
                  </a:cubicBezTo>
                  <a:cubicBezTo>
                    <a:pt x="67" y="31"/>
                    <a:pt x="67" y="31"/>
                    <a:pt x="67" y="31"/>
                  </a:cubicBezTo>
                  <a:cubicBezTo>
                    <a:pt x="67" y="41"/>
                    <a:pt x="67" y="41"/>
                    <a:pt x="67" y="41"/>
                  </a:cubicBezTo>
                  <a:cubicBezTo>
                    <a:pt x="67" y="42"/>
                    <a:pt x="66" y="42"/>
                    <a:pt x="65" y="42"/>
                  </a:cubicBezTo>
                  <a:cubicBezTo>
                    <a:pt x="65" y="42"/>
                    <a:pt x="65" y="42"/>
                    <a:pt x="65" y="42"/>
                  </a:cubicBezTo>
                  <a:cubicBezTo>
                    <a:pt x="46" y="42"/>
                    <a:pt x="46" y="42"/>
                    <a:pt x="46" y="42"/>
                  </a:cubicBezTo>
                  <a:cubicBezTo>
                    <a:pt x="45" y="42"/>
                    <a:pt x="44" y="42"/>
                    <a:pt x="44" y="41"/>
                  </a:cubicBezTo>
                  <a:cubicBezTo>
                    <a:pt x="44" y="41"/>
                    <a:pt x="44" y="41"/>
                    <a:pt x="44" y="41"/>
                  </a:cubicBezTo>
                  <a:cubicBezTo>
                    <a:pt x="44" y="31"/>
                    <a:pt x="44" y="31"/>
                    <a:pt x="44" y="31"/>
                  </a:cubicBezTo>
                  <a:cubicBezTo>
                    <a:pt x="44" y="30"/>
                    <a:pt x="45" y="30"/>
                    <a:pt x="46" y="30"/>
                  </a:cubicBezTo>
                  <a:close/>
                  <a:moveTo>
                    <a:pt x="63" y="33"/>
                  </a:moveTo>
                  <a:cubicBezTo>
                    <a:pt x="63" y="33"/>
                    <a:pt x="63" y="33"/>
                    <a:pt x="63" y="33"/>
                  </a:cubicBezTo>
                  <a:cubicBezTo>
                    <a:pt x="48" y="33"/>
                    <a:pt x="48" y="33"/>
                    <a:pt x="48" y="33"/>
                  </a:cubicBezTo>
                  <a:cubicBezTo>
                    <a:pt x="48" y="39"/>
                    <a:pt x="48" y="39"/>
                    <a:pt x="48" y="39"/>
                  </a:cubicBezTo>
                  <a:cubicBezTo>
                    <a:pt x="63" y="39"/>
                    <a:pt x="63" y="39"/>
                    <a:pt x="63" y="39"/>
                  </a:cubicBezTo>
                  <a:cubicBezTo>
                    <a:pt x="63" y="33"/>
                    <a:pt x="63" y="33"/>
                    <a:pt x="63" y="33"/>
                  </a:cubicBezTo>
                  <a:close/>
                  <a:moveTo>
                    <a:pt x="23" y="33"/>
                  </a:moveTo>
                  <a:cubicBezTo>
                    <a:pt x="23" y="33"/>
                    <a:pt x="23" y="33"/>
                    <a:pt x="23" y="33"/>
                  </a:cubicBezTo>
                  <a:cubicBezTo>
                    <a:pt x="22" y="33"/>
                    <a:pt x="22" y="32"/>
                    <a:pt x="22" y="31"/>
                  </a:cubicBezTo>
                  <a:cubicBezTo>
                    <a:pt x="22" y="30"/>
                    <a:pt x="22" y="30"/>
                    <a:pt x="23" y="30"/>
                  </a:cubicBezTo>
                  <a:cubicBezTo>
                    <a:pt x="40" y="30"/>
                    <a:pt x="40" y="30"/>
                    <a:pt x="40" y="30"/>
                  </a:cubicBezTo>
                  <a:cubicBezTo>
                    <a:pt x="41" y="30"/>
                    <a:pt x="42" y="30"/>
                    <a:pt x="42" y="31"/>
                  </a:cubicBezTo>
                  <a:cubicBezTo>
                    <a:pt x="42" y="32"/>
                    <a:pt x="41" y="33"/>
                    <a:pt x="40" y="33"/>
                  </a:cubicBezTo>
                  <a:cubicBezTo>
                    <a:pt x="23" y="33"/>
                    <a:pt x="23" y="33"/>
                    <a:pt x="23" y="33"/>
                  </a:cubicBezTo>
                  <a:close/>
                  <a:moveTo>
                    <a:pt x="23" y="42"/>
                  </a:moveTo>
                  <a:cubicBezTo>
                    <a:pt x="23" y="42"/>
                    <a:pt x="23" y="42"/>
                    <a:pt x="23" y="42"/>
                  </a:cubicBezTo>
                  <a:cubicBezTo>
                    <a:pt x="22" y="42"/>
                    <a:pt x="22" y="42"/>
                    <a:pt x="22" y="41"/>
                  </a:cubicBezTo>
                  <a:cubicBezTo>
                    <a:pt x="22" y="40"/>
                    <a:pt x="22" y="39"/>
                    <a:pt x="23" y="39"/>
                  </a:cubicBezTo>
                  <a:cubicBezTo>
                    <a:pt x="40" y="39"/>
                    <a:pt x="40" y="39"/>
                    <a:pt x="40" y="39"/>
                  </a:cubicBezTo>
                  <a:cubicBezTo>
                    <a:pt x="41" y="39"/>
                    <a:pt x="42" y="40"/>
                    <a:pt x="42" y="41"/>
                  </a:cubicBezTo>
                  <a:cubicBezTo>
                    <a:pt x="42" y="42"/>
                    <a:pt x="41" y="42"/>
                    <a:pt x="40" y="42"/>
                  </a:cubicBezTo>
                  <a:cubicBezTo>
                    <a:pt x="23" y="42"/>
                    <a:pt x="23" y="42"/>
                    <a:pt x="23" y="42"/>
                  </a:cubicBezTo>
                  <a:close/>
                  <a:moveTo>
                    <a:pt x="23" y="52"/>
                  </a:moveTo>
                  <a:cubicBezTo>
                    <a:pt x="23" y="52"/>
                    <a:pt x="23" y="52"/>
                    <a:pt x="23" y="52"/>
                  </a:cubicBezTo>
                  <a:cubicBezTo>
                    <a:pt x="22" y="52"/>
                    <a:pt x="22" y="51"/>
                    <a:pt x="22" y="50"/>
                  </a:cubicBezTo>
                  <a:cubicBezTo>
                    <a:pt x="22" y="49"/>
                    <a:pt x="22" y="48"/>
                    <a:pt x="23" y="48"/>
                  </a:cubicBezTo>
                  <a:cubicBezTo>
                    <a:pt x="65" y="48"/>
                    <a:pt x="65" y="48"/>
                    <a:pt x="65" y="48"/>
                  </a:cubicBezTo>
                  <a:cubicBezTo>
                    <a:pt x="66" y="48"/>
                    <a:pt x="67" y="49"/>
                    <a:pt x="67" y="50"/>
                  </a:cubicBezTo>
                  <a:cubicBezTo>
                    <a:pt x="67" y="51"/>
                    <a:pt x="66" y="52"/>
                    <a:pt x="65" y="52"/>
                  </a:cubicBezTo>
                  <a:cubicBezTo>
                    <a:pt x="23" y="52"/>
                    <a:pt x="23" y="52"/>
                    <a:pt x="23" y="5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300" dirty="0">
                <a:solidFill>
                  <a:schemeClr val="tx1">
                    <a:lumMod val="75000"/>
                    <a:lumOff val="25000"/>
                  </a:schemeClr>
                </a:solidFill>
                <a:latin typeface="张海山锐线体简" panose="02000000000000000000" pitchFamily="2" charset="-122"/>
                <a:ea typeface="张海山锐线体简" panose="02000000000000000000" pitchFamily="2" charset="-122"/>
              </a:endParaRPr>
            </a:p>
          </p:txBody>
        </p:sp>
      </p:grpSp>
      <p:sp>
        <p:nvSpPr>
          <p:cNvPr id="26" name="Rectangle 52"/>
          <p:cNvSpPr>
            <a:spLocks noChangeArrowheads="1"/>
          </p:cNvSpPr>
          <p:nvPr/>
        </p:nvSpPr>
        <p:spPr bwMode="auto">
          <a:xfrm>
            <a:off x="3191970" y="4340993"/>
            <a:ext cx="2721942" cy="872084"/>
          </a:xfrm>
          <a:prstGeom prst="rect">
            <a:avLst/>
          </a:prstGeom>
          <a:noFill/>
          <a:extLst/>
        </p:spPr>
        <p:txBody>
          <a:bodyPr wrap="square" lIns="86411" tIns="43205" rIns="86411" bIns="43205" rtlCol="0">
            <a:spAutoFit/>
          </a:bodyPr>
          <a:lstStyle/>
          <a:p>
            <a:pPr algn="dist">
              <a:lnSpc>
                <a:spcPct val="150000"/>
              </a:lnSpc>
            </a:pPr>
            <a:r>
              <a:rPr lang="en-US" altLang="zh-CN" dirty="0" smtClean="0"/>
              <a:t>《</a:t>
            </a:r>
            <a:r>
              <a:rPr lang="zh-CN" altLang="en-US" dirty="0" smtClean="0"/>
              <a:t>关于规范债券市场参与者债券交易业务的通知</a:t>
            </a:r>
            <a:r>
              <a:rPr lang="en-US" altLang="zh-CN" dirty="0" smtClean="0"/>
              <a:t>》</a:t>
            </a:r>
            <a:endParaRPr lang="en-US" altLang="zh-CN" dirty="0"/>
          </a:p>
        </p:txBody>
      </p:sp>
      <p:sp>
        <p:nvSpPr>
          <p:cNvPr id="27" name="Rectangle 53"/>
          <p:cNvSpPr>
            <a:spLocks noChangeArrowheads="1"/>
          </p:cNvSpPr>
          <p:nvPr/>
        </p:nvSpPr>
        <p:spPr bwMode="auto">
          <a:xfrm>
            <a:off x="4108815" y="2967081"/>
            <a:ext cx="101610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lnSpc>
                <a:spcPct val="120000"/>
              </a:lnSpc>
              <a:buFont typeface="Arial" panose="020B0604020202020204" pitchFamily="34" charset="0"/>
              <a:buNone/>
            </a:pPr>
            <a:r>
              <a:rPr lang="en-US" altLang="zh-CN" sz="1500" dirty="0" smtClean="0">
                <a:solidFill>
                  <a:schemeClr val="tx1">
                    <a:lumMod val="75000"/>
                    <a:lumOff val="25000"/>
                  </a:schemeClr>
                </a:solidFill>
                <a:latin typeface="Segoe UI" panose="020B0502040204020203" pitchFamily="34" charset="0"/>
                <a:ea typeface="张海山锐线体简" panose="02000000000000000000" pitchFamily="2" charset="-122"/>
                <a:cs typeface="Segoe UI" panose="020B0502040204020203" pitchFamily="34" charset="0"/>
              </a:rPr>
              <a:t>2017.12.29</a:t>
            </a:r>
            <a:endParaRPr lang="zh-CN" altLang="en-US" sz="1500" dirty="0">
              <a:solidFill>
                <a:schemeClr val="tx1">
                  <a:lumMod val="75000"/>
                  <a:lumOff val="25000"/>
                </a:schemeClr>
              </a:solidFill>
              <a:latin typeface="Segoe UI" panose="020B0502040204020203" pitchFamily="34" charset="0"/>
              <a:ea typeface="张海山锐线体简" panose="02000000000000000000" pitchFamily="2" charset="-122"/>
              <a:cs typeface="Segoe UI" panose="020B0502040204020203" pitchFamily="34" charset="0"/>
            </a:endParaRPr>
          </a:p>
        </p:txBody>
      </p:sp>
      <p:sp>
        <p:nvSpPr>
          <p:cNvPr id="28" name="Rectangle 55"/>
          <p:cNvSpPr>
            <a:spLocks noChangeArrowheads="1"/>
          </p:cNvSpPr>
          <p:nvPr/>
        </p:nvSpPr>
        <p:spPr bwMode="auto">
          <a:xfrm>
            <a:off x="9141647" y="2967082"/>
            <a:ext cx="90016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en-US" altLang="zh-CN" sz="1500" dirty="0" smtClean="0">
                <a:solidFill>
                  <a:schemeClr val="tx1">
                    <a:lumMod val="75000"/>
                    <a:lumOff val="25000"/>
                  </a:schemeClr>
                </a:solidFill>
                <a:latin typeface="Segoe UI" panose="020B0502040204020203" pitchFamily="34" charset="0"/>
                <a:ea typeface="张海山锐线体简" panose="02000000000000000000" pitchFamily="2" charset="-122"/>
                <a:cs typeface="Segoe UI" panose="020B0502040204020203" pitchFamily="34" charset="0"/>
              </a:rPr>
              <a:t>2018.1.13</a:t>
            </a:r>
            <a:endParaRPr lang="zh-CN" altLang="en-US" sz="1500" dirty="0">
              <a:solidFill>
                <a:schemeClr val="tx1">
                  <a:lumMod val="75000"/>
                  <a:lumOff val="25000"/>
                </a:schemeClr>
              </a:solidFill>
              <a:latin typeface="Segoe UI" panose="020B0502040204020203" pitchFamily="34" charset="0"/>
              <a:ea typeface="张海山锐线体简" panose="02000000000000000000" pitchFamily="2" charset="-122"/>
              <a:cs typeface="Segoe UI" panose="020B0502040204020203" pitchFamily="34" charset="0"/>
            </a:endParaRPr>
          </a:p>
        </p:txBody>
      </p:sp>
      <p:sp>
        <p:nvSpPr>
          <p:cNvPr id="29" name="Rectangle 56"/>
          <p:cNvSpPr>
            <a:spLocks noChangeArrowheads="1"/>
          </p:cNvSpPr>
          <p:nvPr/>
        </p:nvSpPr>
        <p:spPr bwMode="auto">
          <a:xfrm>
            <a:off x="6643197" y="3985109"/>
            <a:ext cx="900162" cy="251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en-US" altLang="zh-CN" sz="1500" dirty="0" smtClean="0">
                <a:solidFill>
                  <a:schemeClr val="tx1">
                    <a:lumMod val="75000"/>
                    <a:lumOff val="25000"/>
                  </a:schemeClr>
                </a:solidFill>
                <a:latin typeface="Segoe UI" panose="020B0502040204020203" pitchFamily="34" charset="0"/>
                <a:ea typeface="张海山锐线体简" panose="02000000000000000000" pitchFamily="2" charset="-122"/>
                <a:cs typeface="Segoe UI" panose="020B0502040204020203" pitchFamily="34" charset="0"/>
              </a:rPr>
              <a:t>2018.1.6</a:t>
            </a:r>
            <a:endParaRPr lang="zh-CN" altLang="en-US" sz="1500" dirty="0">
              <a:solidFill>
                <a:schemeClr val="tx1">
                  <a:lumMod val="75000"/>
                  <a:lumOff val="25000"/>
                </a:schemeClr>
              </a:solidFill>
              <a:latin typeface="Segoe UI" panose="020B0502040204020203" pitchFamily="34" charset="0"/>
              <a:ea typeface="张海山锐线体简" panose="02000000000000000000" pitchFamily="2" charset="-122"/>
              <a:cs typeface="Segoe UI" panose="020B0502040204020203" pitchFamily="34" charset="0"/>
            </a:endParaRPr>
          </a:p>
        </p:txBody>
      </p:sp>
      <p:sp>
        <p:nvSpPr>
          <p:cNvPr id="30" name="Rectangle 52"/>
          <p:cNvSpPr>
            <a:spLocks noChangeArrowheads="1"/>
          </p:cNvSpPr>
          <p:nvPr/>
        </p:nvSpPr>
        <p:spPr bwMode="auto">
          <a:xfrm>
            <a:off x="8641557" y="4329118"/>
            <a:ext cx="2449995" cy="872084"/>
          </a:xfrm>
          <a:prstGeom prst="rect">
            <a:avLst/>
          </a:prstGeom>
          <a:noFill/>
          <a:extLst/>
        </p:spPr>
        <p:txBody>
          <a:bodyPr wrap="square" lIns="86411" tIns="43205" rIns="86411" bIns="43205" rtlCol="0">
            <a:spAutoFit/>
          </a:bodyPr>
          <a:lstStyle/>
          <a:p>
            <a:pPr algn="dist">
              <a:lnSpc>
                <a:spcPct val="150000"/>
              </a:lnSpc>
            </a:pPr>
            <a:r>
              <a:rPr lang="en-US" altLang="zh-CN" dirty="0" smtClean="0"/>
              <a:t>《</a:t>
            </a:r>
            <a:r>
              <a:rPr lang="zh-CN" altLang="en-US" dirty="0" smtClean="0"/>
              <a:t>关于进一步深化整治银行业市场乱象的通知</a:t>
            </a:r>
            <a:r>
              <a:rPr lang="en-US" altLang="zh-CN" dirty="0" smtClean="0"/>
              <a:t>》</a:t>
            </a:r>
            <a:endParaRPr lang="en-US" altLang="zh-CN" dirty="0"/>
          </a:p>
        </p:txBody>
      </p:sp>
      <p:sp>
        <p:nvSpPr>
          <p:cNvPr id="31" name="Rectangle 52"/>
          <p:cNvSpPr>
            <a:spLocks noChangeArrowheads="1"/>
          </p:cNvSpPr>
          <p:nvPr/>
        </p:nvSpPr>
        <p:spPr bwMode="auto">
          <a:xfrm>
            <a:off x="6251614" y="2249307"/>
            <a:ext cx="1760919" cy="872461"/>
          </a:xfrm>
          <a:prstGeom prst="rect">
            <a:avLst/>
          </a:prstGeom>
          <a:noFill/>
          <a:extLst/>
        </p:spPr>
        <p:txBody>
          <a:bodyPr wrap="square" lIns="86411" tIns="43205" rIns="86411" bIns="43205" rtlCol="0">
            <a:spAutoFit/>
          </a:bodyPr>
          <a:lstStyle/>
          <a:p>
            <a:pPr algn="dist">
              <a:lnSpc>
                <a:spcPct val="150000"/>
              </a:lnSpc>
            </a:pPr>
            <a:r>
              <a:rPr lang="en-US" altLang="zh-CN" dirty="0" smtClean="0"/>
              <a:t>《</a:t>
            </a:r>
            <a:r>
              <a:rPr lang="zh-CN" altLang="en-US" dirty="0" smtClean="0"/>
              <a:t>商业银行委托贷款管理办法</a:t>
            </a:r>
            <a:r>
              <a:rPr lang="en-US" altLang="zh-CN" dirty="0" smtClean="0"/>
              <a:t>》 </a:t>
            </a:r>
            <a:endParaRPr lang="en-US" altLang="zh-CN" dirty="0"/>
          </a:p>
        </p:txBody>
      </p:sp>
      <p:sp>
        <p:nvSpPr>
          <p:cNvPr id="32" name="Oval 30"/>
          <p:cNvSpPr>
            <a:spLocks noChangeArrowheads="1"/>
          </p:cNvSpPr>
          <p:nvPr/>
        </p:nvSpPr>
        <p:spPr bwMode="auto">
          <a:xfrm>
            <a:off x="2343791" y="3535412"/>
            <a:ext cx="224041" cy="224006"/>
          </a:xfrm>
          <a:prstGeom prst="ellipse">
            <a:avLst/>
          </a:prstGeom>
          <a:solidFill>
            <a:srgbClr val="C75050"/>
          </a:solidFill>
          <a:ln w="12700">
            <a:solidFill>
              <a:srgbClr val="FFFFFF"/>
            </a:solidFill>
            <a:round/>
            <a:headEnd/>
            <a:tailEnd/>
          </a:ln>
        </p:spPr>
        <p:txBody>
          <a:bodyPr lIns="86411" tIns="43205" rIns="86411" bIns="43205"/>
          <a:lstStyle/>
          <a:p>
            <a:endParaRPr lang="zh-CN" altLang="en-US" sz="2300" dirty="0">
              <a:solidFill>
                <a:schemeClr val="tx1">
                  <a:lumMod val="75000"/>
                  <a:lumOff val="25000"/>
                </a:schemeClr>
              </a:solidFill>
              <a:latin typeface="张海山锐线体简" panose="02000000000000000000" pitchFamily="2" charset="-122"/>
              <a:ea typeface="张海山锐线体简" panose="02000000000000000000" pitchFamily="2" charset="-122"/>
            </a:endParaRPr>
          </a:p>
        </p:txBody>
      </p:sp>
      <p:grpSp>
        <p:nvGrpSpPr>
          <p:cNvPr id="37" name="组合 36"/>
          <p:cNvGrpSpPr/>
          <p:nvPr/>
        </p:nvGrpSpPr>
        <p:grpSpPr>
          <a:xfrm>
            <a:off x="2204607" y="4618283"/>
            <a:ext cx="616111" cy="622016"/>
            <a:chOff x="2200442" y="2324824"/>
            <a:chExt cx="651933" cy="658283"/>
          </a:xfrm>
        </p:grpSpPr>
        <p:sp>
          <p:nvSpPr>
            <p:cNvPr id="34" name="Oval 31"/>
            <p:cNvSpPr>
              <a:spLocks noChangeArrowheads="1"/>
            </p:cNvSpPr>
            <p:nvPr/>
          </p:nvSpPr>
          <p:spPr bwMode="auto">
            <a:xfrm>
              <a:off x="2200442" y="2324824"/>
              <a:ext cx="651933" cy="658283"/>
            </a:xfrm>
            <a:prstGeom prst="ellipse">
              <a:avLst/>
            </a:prstGeom>
            <a:solidFill>
              <a:srgbClr val="C7505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300" dirty="0">
                <a:solidFill>
                  <a:schemeClr val="tx1">
                    <a:lumMod val="75000"/>
                    <a:lumOff val="25000"/>
                  </a:schemeClr>
                </a:solidFill>
                <a:latin typeface="张海山锐线体简" panose="02000000000000000000" pitchFamily="2" charset="-122"/>
                <a:ea typeface="张海山锐线体简" panose="02000000000000000000" pitchFamily="2" charset="-122"/>
              </a:endParaRPr>
            </a:p>
          </p:txBody>
        </p:sp>
        <p:sp>
          <p:nvSpPr>
            <p:cNvPr id="36" name="Freeform 25"/>
            <p:cNvSpPr>
              <a:spLocks noEditPoints="1"/>
            </p:cNvSpPr>
            <p:nvPr/>
          </p:nvSpPr>
          <p:spPr bwMode="auto">
            <a:xfrm>
              <a:off x="2358189" y="2526632"/>
              <a:ext cx="336884" cy="312821"/>
            </a:xfrm>
            <a:custGeom>
              <a:avLst/>
              <a:gdLst>
                <a:gd name="T0" fmla="*/ 183 w 189"/>
                <a:gd name="T1" fmla="*/ 152 h 192"/>
                <a:gd name="T2" fmla="*/ 117 w 189"/>
                <a:gd name="T3" fmla="*/ 87 h 192"/>
                <a:gd name="T4" fmla="*/ 107 w 189"/>
                <a:gd name="T5" fmla="*/ 18 h 192"/>
                <a:gd name="T6" fmla="*/ 65 w 189"/>
                <a:gd name="T7" fmla="*/ 0 h 192"/>
                <a:gd name="T8" fmla="*/ 23 w 189"/>
                <a:gd name="T9" fmla="*/ 18 h 192"/>
                <a:gd name="T10" fmla="*/ 23 w 189"/>
                <a:gd name="T11" fmla="*/ 101 h 192"/>
                <a:gd name="T12" fmla="*/ 65 w 189"/>
                <a:gd name="T13" fmla="*/ 118 h 192"/>
                <a:gd name="T14" fmla="*/ 92 w 189"/>
                <a:gd name="T15" fmla="*/ 112 h 192"/>
                <a:gd name="T16" fmla="*/ 115 w 189"/>
                <a:gd name="T17" fmla="*/ 134 h 192"/>
                <a:gd name="T18" fmla="*/ 96 w 189"/>
                <a:gd name="T19" fmla="*/ 153 h 192"/>
                <a:gd name="T20" fmla="*/ 96 w 189"/>
                <a:gd name="T21" fmla="*/ 154 h 192"/>
                <a:gd name="T22" fmla="*/ 96 w 189"/>
                <a:gd name="T23" fmla="*/ 154 h 192"/>
                <a:gd name="T24" fmla="*/ 113 w 189"/>
                <a:gd name="T25" fmla="*/ 171 h 192"/>
                <a:gd name="T26" fmla="*/ 114 w 189"/>
                <a:gd name="T27" fmla="*/ 171 h 192"/>
                <a:gd name="T28" fmla="*/ 123 w 189"/>
                <a:gd name="T29" fmla="*/ 162 h 192"/>
                <a:gd name="T30" fmla="*/ 132 w 189"/>
                <a:gd name="T31" fmla="*/ 170 h 192"/>
                <a:gd name="T32" fmla="*/ 127 w 189"/>
                <a:gd name="T33" fmla="*/ 175 h 192"/>
                <a:gd name="T34" fmla="*/ 127 w 189"/>
                <a:gd name="T35" fmla="*/ 177 h 192"/>
                <a:gd name="T36" fmla="*/ 142 w 189"/>
                <a:gd name="T37" fmla="*/ 192 h 192"/>
                <a:gd name="T38" fmla="*/ 143 w 189"/>
                <a:gd name="T39" fmla="*/ 192 h 192"/>
                <a:gd name="T40" fmla="*/ 143 w 189"/>
                <a:gd name="T41" fmla="*/ 192 h 192"/>
                <a:gd name="T42" fmla="*/ 158 w 189"/>
                <a:gd name="T43" fmla="*/ 177 h 192"/>
                <a:gd name="T44" fmla="*/ 168 w 189"/>
                <a:gd name="T45" fmla="*/ 182 h 192"/>
                <a:gd name="T46" fmla="*/ 168 w 189"/>
                <a:gd name="T47" fmla="*/ 182 h 192"/>
                <a:gd name="T48" fmla="*/ 179 w 189"/>
                <a:gd name="T49" fmla="*/ 177 h 192"/>
                <a:gd name="T50" fmla="*/ 183 w 189"/>
                <a:gd name="T51" fmla="*/ 173 h 192"/>
                <a:gd name="T52" fmla="*/ 183 w 189"/>
                <a:gd name="T53" fmla="*/ 152 h 192"/>
                <a:gd name="T54" fmla="*/ 66 w 189"/>
                <a:gd name="T55" fmla="*/ 61 h 192"/>
                <a:gd name="T56" fmla="*/ 42 w 189"/>
                <a:gd name="T57" fmla="*/ 73 h 192"/>
                <a:gd name="T58" fmla="*/ 35 w 189"/>
                <a:gd name="T59" fmla="*/ 71 h 192"/>
                <a:gd name="T60" fmla="*/ 33 w 189"/>
                <a:gd name="T61" fmla="*/ 57 h 192"/>
                <a:gd name="T62" fmla="*/ 45 w 189"/>
                <a:gd name="T63" fmla="*/ 39 h 192"/>
                <a:gd name="T64" fmla="*/ 69 w 189"/>
                <a:gd name="T65" fmla="*/ 27 h 192"/>
                <a:gd name="T66" fmla="*/ 76 w 189"/>
                <a:gd name="T67" fmla="*/ 29 h 192"/>
                <a:gd name="T68" fmla="*/ 66 w 189"/>
                <a:gd name="T69" fmla="*/ 6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 h="192">
                  <a:moveTo>
                    <a:pt x="183" y="152"/>
                  </a:moveTo>
                  <a:cubicBezTo>
                    <a:pt x="117" y="87"/>
                    <a:pt x="117" y="87"/>
                    <a:pt x="117" y="87"/>
                  </a:cubicBezTo>
                  <a:cubicBezTo>
                    <a:pt x="129" y="64"/>
                    <a:pt x="125" y="36"/>
                    <a:pt x="107" y="18"/>
                  </a:cubicBezTo>
                  <a:cubicBezTo>
                    <a:pt x="96" y="7"/>
                    <a:pt x="81" y="0"/>
                    <a:pt x="65" y="0"/>
                  </a:cubicBezTo>
                  <a:cubicBezTo>
                    <a:pt x="49" y="0"/>
                    <a:pt x="34" y="7"/>
                    <a:pt x="23" y="18"/>
                  </a:cubicBezTo>
                  <a:cubicBezTo>
                    <a:pt x="0" y="41"/>
                    <a:pt x="0" y="78"/>
                    <a:pt x="23" y="101"/>
                  </a:cubicBezTo>
                  <a:cubicBezTo>
                    <a:pt x="34" y="112"/>
                    <a:pt x="49" y="118"/>
                    <a:pt x="65" y="118"/>
                  </a:cubicBezTo>
                  <a:cubicBezTo>
                    <a:pt x="74" y="118"/>
                    <a:pt x="84" y="116"/>
                    <a:pt x="92" y="112"/>
                  </a:cubicBezTo>
                  <a:cubicBezTo>
                    <a:pt x="115" y="134"/>
                    <a:pt x="115" y="134"/>
                    <a:pt x="115" y="134"/>
                  </a:cubicBezTo>
                  <a:cubicBezTo>
                    <a:pt x="96" y="153"/>
                    <a:pt x="96" y="153"/>
                    <a:pt x="96" y="153"/>
                  </a:cubicBezTo>
                  <a:cubicBezTo>
                    <a:pt x="96" y="153"/>
                    <a:pt x="96" y="153"/>
                    <a:pt x="96" y="154"/>
                  </a:cubicBezTo>
                  <a:cubicBezTo>
                    <a:pt x="96" y="154"/>
                    <a:pt x="96" y="154"/>
                    <a:pt x="96" y="154"/>
                  </a:cubicBezTo>
                  <a:cubicBezTo>
                    <a:pt x="113" y="171"/>
                    <a:pt x="113" y="171"/>
                    <a:pt x="113" y="171"/>
                  </a:cubicBezTo>
                  <a:cubicBezTo>
                    <a:pt x="113" y="171"/>
                    <a:pt x="114" y="171"/>
                    <a:pt x="114" y="171"/>
                  </a:cubicBezTo>
                  <a:cubicBezTo>
                    <a:pt x="123" y="162"/>
                    <a:pt x="123" y="162"/>
                    <a:pt x="123" y="162"/>
                  </a:cubicBezTo>
                  <a:cubicBezTo>
                    <a:pt x="132" y="170"/>
                    <a:pt x="132" y="170"/>
                    <a:pt x="132" y="170"/>
                  </a:cubicBezTo>
                  <a:cubicBezTo>
                    <a:pt x="127" y="175"/>
                    <a:pt x="127" y="175"/>
                    <a:pt x="127" y="175"/>
                  </a:cubicBezTo>
                  <a:cubicBezTo>
                    <a:pt x="126" y="176"/>
                    <a:pt x="126" y="176"/>
                    <a:pt x="127" y="177"/>
                  </a:cubicBezTo>
                  <a:cubicBezTo>
                    <a:pt x="142" y="192"/>
                    <a:pt x="142" y="192"/>
                    <a:pt x="142" y="192"/>
                  </a:cubicBezTo>
                  <a:cubicBezTo>
                    <a:pt x="142" y="192"/>
                    <a:pt x="142" y="192"/>
                    <a:pt x="143" y="192"/>
                  </a:cubicBezTo>
                  <a:cubicBezTo>
                    <a:pt x="143" y="192"/>
                    <a:pt x="143" y="192"/>
                    <a:pt x="143" y="192"/>
                  </a:cubicBezTo>
                  <a:cubicBezTo>
                    <a:pt x="158" y="177"/>
                    <a:pt x="158" y="177"/>
                    <a:pt x="158" y="177"/>
                  </a:cubicBezTo>
                  <a:cubicBezTo>
                    <a:pt x="161" y="180"/>
                    <a:pt x="164" y="182"/>
                    <a:pt x="168" y="182"/>
                  </a:cubicBezTo>
                  <a:cubicBezTo>
                    <a:pt x="168" y="182"/>
                    <a:pt x="168" y="182"/>
                    <a:pt x="168" y="182"/>
                  </a:cubicBezTo>
                  <a:cubicBezTo>
                    <a:pt x="172" y="182"/>
                    <a:pt x="176" y="180"/>
                    <a:pt x="179" y="177"/>
                  </a:cubicBezTo>
                  <a:cubicBezTo>
                    <a:pt x="183" y="173"/>
                    <a:pt x="183" y="173"/>
                    <a:pt x="183" y="173"/>
                  </a:cubicBezTo>
                  <a:cubicBezTo>
                    <a:pt x="189" y="167"/>
                    <a:pt x="189" y="158"/>
                    <a:pt x="183" y="152"/>
                  </a:cubicBezTo>
                  <a:close/>
                  <a:moveTo>
                    <a:pt x="66" y="61"/>
                  </a:moveTo>
                  <a:cubicBezTo>
                    <a:pt x="59" y="69"/>
                    <a:pt x="49" y="73"/>
                    <a:pt x="42" y="73"/>
                  </a:cubicBezTo>
                  <a:cubicBezTo>
                    <a:pt x="39" y="73"/>
                    <a:pt x="37" y="73"/>
                    <a:pt x="35" y="71"/>
                  </a:cubicBezTo>
                  <a:cubicBezTo>
                    <a:pt x="32" y="68"/>
                    <a:pt x="32" y="63"/>
                    <a:pt x="33" y="57"/>
                  </a:cubicBezTo>
                  <a:cubicBezTo>
                    <a:pt x="35" y="51"/>
                    <a:pt x="39" y="45"/>
                    <a:pt x="45" y="39"/>
                  </a:cubicBezTo>
                  <a:cubicBezTo>
                    <a:pt x="53" y="32"/>
                    <a:pt x="62" y="27"/>
                    <a:pt x="69" y="27"/>
                  </a:cubicBezTo>
                  <a:cubicBezTo>
                    <a:pt x="72" y="27"/>
                    <a:pt x="75" y="28"/>
                    <a:pt x="76" y="29"/>
                  </a:cubicBezTo>
                  <a:cubicBezTo>
                    <a:pt x="82" y="35"/>
                    <a:pt x="78" y="49"/>
                    <a:pt x="66" y="6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38" name="Rectangle 53"/>
          <p:cNvSpPr>
            <a:spLocks noChangeArrowheads="1"/>
          </p:cNvSpPr>
          <p:nvPr/>
        </p:nvSpPr>
        <p:spPr bwMode="auto">
          <a:xfrm>
            <a:off x="2012859" y="4043322"/>
            <a:ext cx="101610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lnSpc>
                <a:spcPct val="120000"/>
              </a:lnSpc>
              <a:buFont typeface="Arial" panose="020B0604020202020204" pitchFamily="34" charset="0"/>
              <a:buNone/>
            </a:pPr>
            <a:r>
              <a:rPr lang="en-US" altLang="zh-CN" sz="1500" dirty="0" smtClean="0">
                <a:solidFill>
                  <a:schemeClr val="tx1">
                    <a:lumMod val="75000"/>
                    <a:lumOff val="25000"/>
                  </a:schemeClr>
                </a:solidFill>
                <a:latin typeface="Segoe UI" panose="020B0502040204020203" pitchFamily="34" charset="0"/>
                <a:ea typeface="张海山锐线体简" panose="02000000000000000000" pitchFamily="2" charset="-122"/>
                <a:cs typeface="Segoe UI" panose="020B0502040204020203" pitchFamily="34" charset="0"/>
              </a:rPr>
              <a:t>2017.5.3</a:t>
            </a:r>
            <a:endParaRPr lang="zh-CN" altLang="en-US" sz="1500" dirty="0">
              <a:solidFill>
                <a:schemeClr val="tx1">
                  <a:lumMod val="75000"/>
                  <a:lumOff val="25000"/>
                </a:schemeClr>
              </a:solidFill>
              <a:latin typeface="Segoe UI" panose="020B0502040204020203" pitchFamily="34" charset="0"/>
              <a:ea typeface="张海山锐线体简" panose="02000000000000000000" pitchFamily="2" charset="-122"/>
              <a:cs typeface="Segoe UI" panose="020B0502040204020203" pitchFamily="34" charset="0"/>
            </a:endParaRPr>
          </a:p>
        </p:txBody>
      </p:sp>
      <p:sp>
        <p:nvSpPr>
          <p:cNvPr id="39" name="TextBox 38"/>
          <p:cNvSpPr txBox="1"/>
          <p:nvPr/>
        </p:nvSpPr>
        <p:spPr>
          <a:xfrm>
            <a:off x="1211284" y="2249771"/>
            <a:ext cx="2602608" cy="872084"/>
          </a:xfrm>
          <a:prstGeom prst="rect">
            <a:avLst/>
          </a:prstGeom>
          <a:noFill/>
        </p:spPr>
        <p:txBody>
          <a:bodyPr wrap="square" lIns="86411" tIns="43205" rIns="86411" bIns="43205" rtlCol="0">
            <a:spAutoFit/>
          </a:bodyPr>
          <a:lstStyle/>
          <a:p>
            <a:pPr algn="dist">
              <a:lnSpc>
                <a:spcPct val="150000"/>
              </a:lnSpc>
            </a:pPr>
            <a:r>
              <a:rPr lang="en-US" altLang="zh-CN" dirty="0" smtClean="0"/>
              <a:t>《</a:t>
            </a:r>
            <a:r>
              <a:rPr lang="zh-CN" altLang="en-US" dirty="0" smtClean="0"/>
              <a:t>关于进一步规范地方政府举债融资行为的通知</a:t>
            </a:r>
            <a:r>
              <a:rPr lang="en-US" altLang="zh-CN" dirty="0" smtClean="0"/>
              <a:t>》</a:t>
            </a:r>
            <a:endParaRPr lang="zh-CN" altLang="en-US" dirty="0" smtClean="0"/>
          </a:p>
        </p:txBody>
      </p:sp>
    </p:spTree>
    <p:extLst>
      <p:ext uri="{BB962C8B-B14F-4D97-AF65-F5344CB8AC3E}">
        <p14:creationId xmlns:p14="http://schemas.microsoft.com/office/powerpoint/2010/main" xmlns="" val="98101633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1500"/>
                            </p:stCondLst>
                            <p:childTnLst>
                              <p:par>
                                <p:cTn id="12" presetID="14" presetClass="entr" presetSubtype="1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randombar(horizontal)">
                                      <p:cBhvr>
                                        <p:cTn id="14" dur="500"/>
                                        <p:tgtEl>
                                          <p:spTgt spid="14"/>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500"/>
                            </p:stCondLst>
                            <p:childTnLst>
                              <p:par>
                                <p:cTn id="20" presetID="21" presetClass="entr" presetSubtype="1"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heel(1)">
                                      <p:cBhvr>
                                        <p:cTn id="22" dur="500"/>
                                        <p:tgtEl>
                                          <p:spTgt spid="32"/>
                                        </p:tgtEl>
                                      </p:cBhvr>
                                    </p:animEffect>
                                  </p:childTnLst>
                                </p:cTn>
                              </p:par>
                            </p:childTnLst>
                          </p:cTn>
                        </p:par>
                        <p:par>
                          <p:cTn id="23" fill="hold">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par>
                          <p:cTn id="27" fill="hold">
                            <p:stCondLst>
                              <p:cond delay="3500"/>
                            </p:stCondLst>
                            <p:childTnLst>
                              <p:par>
                                <p:cTn id="28" presetID="19" presetClass="entr" presetSubtype="10"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fmla="#ppt_w*sin(2.5*pi*$)">
                                          <p:val>
                                            <p:fltVal val="0"/>
                                          </p:val>
                                        </p:tav>
                                        <p:tav tm="100000">
                                          <p:val>
                                            <p:fltVal val="1"/>
                                          </p:val>
                                        </p:tav>
                                      </p:tavLst>
                                    </p:anim>
                                    <p:anim calcmode="lin" valueType="num">
                                      <p:cBhvr>
                                        <p:cTn id="31" dur="500" fill="hold"/>
                                        <p:tgtEl>
                                          <p:spTgt spid="37"/>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childTnLst>
                          </p:cTn>
                        </p:par>
                        <p:par>
                          <p:cTn id="36" fill="hold">
                            <p:stCondLst>
                              <p:cond delay="4500"/>
                            </p:stCondLst>
                            <p:childTnLst>
                              <p:par>
                                <p:cTn id="37" presetID="21" presetClass="entr" presetSubtype="1"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heel(1)">
                                      <p:cBhvr>
                                        <p:cTn id="39" dur="500"/>
                                        <p:tgtEl>
                                          <p:spTgt spid="11"/>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par>
                          <p:cTn id="44" fill="hold">
                            <p:stCondLst>
                              <p:cond delay="5500"/>
                            </p:stCondLst>
                            <p:childTnLst>
                              <p:par>
                                <p:cTn id="45" presetID="45"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anim calcmode="lin" valueType="num">
                                      <p:cBhvr>
                                        <p:cTn id="48" dur="500" fill="hold"/>
                                        <p:tgtEl>
                                          <p:spTgt spid="20"/>
                                        </p:tgtEl>
                                        <p:attrNameLst>
                                          <p:attrName>ppt_w</p:attrName>
                                        </p:attrNameLst>
                                      </p:cBhvr>
                                      <p:tavLst>
                                        <p:tav tm="0" fmla="#ppt_w*sin(2.5*pi*$)">
                                          <p:val>
                                            <p:fltVal val="0"/>
                                          </p:val>
                                        </p:tav>
                                        <p:tav tm="100000">
                                          <p:val>
                                            <p:fltVal val="1"/>
                                          </p:val>
                                        </p:tav>
                                      </p:tavLst>
                                    </p:anim>
                                    <p:anim calcmode="lin" valueType="num">
                                      <p:cBhvr>
                                        <p:cTn id="49" dur="500" fill="hold"/>
                                        <p:tgtEl>
                                          <p:spTgt spid="20"/>
                                        </p:tgtEl>
                                        <p:attrNameLst>
                                          <p:attrName>ppt_h</p:attrName>
                                        </p:attrNameLst>
                                      </p:cBhvr>
                                      <p:tavLst>
                                        <p:tav tm="0">
                                          <p:val>
                                            <p:strVal val="#ppt_h"/>
                                          </p:val>
                                        </p:tav>
                                        <p:tav tm="100000">
                                          <p:val>
                                            <p:strVal val="#ppt_h"/>
                                          </p:val>
                                        </p:tav>
                                      </p:tavLst>
                                    </p:anim>
                                  </p:childTnLst>
                                </p:cTn>
                              </p:par>
                            </p:childTnLst>
                          </p:cTn>
                        </p:par>
                        <p:par>
                          <p:cTn id="50" fill="hold">
                            <p:stCondLst>
                              <p:cond delay="6000"/>
                            </p:stCondLst>
                            <p:childTnLst>
                              <p:par>
                                <p:cTn id="51" presetID="10"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par>
                          <p:cTn id="54" fill="hold">
                            <p:stCondLst>
                              <p:cond delay="6500"/>
                            </p:stCondLst>
                            <p:childTnLst>
                              <p:par>
                                <p:cTn id="55" presetID="21"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heel(1)">
                                      <p:cBhvr>
                                        <p:cTn id="57" dur="500"/>
                                        <p:tgtEl>
                                          <p:spTgt spid="12"/>
                                        </p:tgtEl>
                                      </p:cBhvr>
                                    </p:animEffect>
                                  </p:childTnLst>
                                </p:cTn>
                              </p:par>
                            </p:childTnLst>
                          </p:cTn>
                        </p:par>
                        <p:par>
                          <p:cTn id="58" fill="hold">
                            <p:stCondLst>
                              <p:cond delay="7000"/>
                            </p:stCondLst>
                            <p:childTnLst>
                              <p:par>
                                <p:cTn id="59" presetID="10" presetClass="entr" presetSubtype="0"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par>
                          <p:cTn id="62" fill="hold">
                            <p:stCondLst>
                              <p:cond delay="7500"/>
                            </p:stCondLst>
                            <p:childTnLst>
                              <p:par>
                                <p:cTn id="63" presetID="45" presetClass="entr" presetSubtype="0"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anim calcmode="lin" valueType="num">
                                      <p:cBhvr>
                                        <p:cTn id="66" dur="500" fill="hold"/>
                                        <p:tgtEl>
                                          <p:spTgt spid="17"/>
                                        </p:tgtEl>
                                        <p:attrNameLst>
                                          <p:attrName>ppt_w</p:attrName>
                                        </p:attrNameLst>
                                      </p:cBhvr>
                                      <p:tavLst>
                                        <p:tav tm="0" fmla="#ppt_w*sin(2.5*pi*$)">
                                          <p:val>
                                            <p:fltVal val="0"/>
                                          </p:val>
                                        </p:tav>
                                        <p:tav tm="100000">
                                          <p:val>
                                            <p:fltVal val="1"/>
                                          </p:val>
                                        </p:tav>
                                      </p:tavLst>
                                    </p:anim>
                                    <p:anim calcmode="lin" valueType="num">
                                      <p:cBhvr>
                                        <p:cTn id="67" dur="500" fill="hold"/>
                                        <p:tgtEl>
                                          <p:spTgt spid="17"/>
                                        </p:tgtEl>
                                        <p:attrNameLst>
                                          <p:attrName>ppt_h</p:attrName>
                                        </p:attrNameLst>
                                      </p:cBhvr>
                                      <p:tavLst>
                                        <p:tav tm="0">
                                          <p:val>
                                            <p:strVal val="#ppt_h"/>
                                          </p:val>
                                        </p:tav>
                                        <p:tav tm="100000">
                                          <p:val>
                                            <p:strVal val="#ppt_h"/>
                                          </p:val>
                                        </p:tav>
                                      </p:tavLst>
                                    </p:anim>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cTn>
                              </p:par>
                            </p:childTnLst>
                          </p:cTn>
                        </p:par>
                        <p:par>
                          <p:cTn id="72" fill="hold">
                            <p:stCondLst>
                              <p:cond delay="8500"/>
                            </p:stCondLst>
                            <p:childTnLst>
                              <p:par>
                                <p:cTn id="73" presetID="21" presetClass="entr" presetSubtype="1"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heel(1)">
                                      <p:cBhvr>
                                        <p:cTn id="75" dur="500"/>
                                        <p:tgtEl>
                                          <p:spTgt spid="13"/>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childTnLst>
                          </p:cTn>
                        </p:par>
                        <p:par>
                          <p:cTn id="80" fill="hold">
                            <p:stCondLst>
                              <p:cond delay="9500"/>
                            </p:stCondLst>
                            <p:childTnLst>
                              <p:par>
                                <p:cTn id="81" presetID="45" presetClass="entr" presetSubtype="0" fill="hold"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500"/>
                                        <p:tgtEl>
                                          <p:spTgt spid="23"/>
                                        </p:tgtEl>
                                      </p:cBhvr>
                                    </p:animEffect>
                                    <p:anim calcmode="lin" valueType="num">
                                      <p:cBhvr>
                                        <p:cTn id="84" dur="500" fill="hold"/>
                                        <p:tgtEl>
                                          <p:spTgt spid="23"/>
                                        </p:tgtEl>
                                        <p:attrNameLst>
                                          <p:attrName>ppt_w</p:attrName>
                                        </p:attrNameLst>
                                      </p:cBhvr>
                                      <p:tavLst>
                                        <p:tav tm="0" fmla="#ppt_w*sin(2.5*pi*$)">
                                          <p:val>
                                            <p:fltVal val="0"/>
                                          </p:val>
                                        </p:tav>
                                        <p:tav tm="100000">
                                          <p:val>
                                            <p:fltVal val="1"/>
                                          </p:val>
                                        </p:tav>
                                      </p:tavLst>
                                    </p:anim>
                                    <p:anim calcmode="lin" valueType="num">
                                      <p:cBhvr>
                                        <p:cTn id="85" dur="500" fill="hold"/>
                                        <p:tgtEl>
                                          <p:spTgt spid="23"/>
                                        </p:tgtEl>
                                        <p:attrNameLst>
                                          <p:attrName>ppt_h</p:attrName>
                                        </p:attrNameLst>
                                      </p:cBhvr>
                                      <p:tavLst>
                                        <p:tav tm="0">
                                          <p:val>
                                            <p:strVal val="#ppt_h"/>
                                          </p:val>
                                        </p:tav>
                                        <p:tav tm="100000">
                                          <p:val>
                                            <p:strVal val="#ppt_h"/>
                                          </p:val>
                                        </p:tav>
                                      </p:tavLst>
                                    </p:anim>
                                  </p:childTnLst>
                                </p:cTn>
                              </p:par>
                            </p:childTnLst>
                          </p:cTn>
                        </p:par>
                        <p:par>
                          <p:cTn id="86" fill="hold">
                            <p:stCondLst>
                              <p:cond delay="10000"/>
                            </p:stCondLst>
                            <p:childTnLst>
                              <p:par>
                                <p:cTn id="87" presetID="10"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26" grpId="0"/>
      <p:bldP spid="27" grpId="0"/>
      <p:bldP spid="28" grpId="0"/>
      <p:bldP spid="29" grpId="0"/>
      <p:bldP spid="30" grpId="0"/>
      <p:bldP spid="31" grpId="0"/>
      <p:bldP spid="32" grpId="0" animBg="1"/>
      <p:bldP spid="38" grpId="0"/>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9005398" y="3227214"/>
            <a:ext cx="752136" cy="756020"/>
            <a:chOff x="7278688" y="2570163"/>
            <a:chExt cx="596900" cy="600075"/>
          </a:xfrm>
          <a:solidFill>
            <a:srgbClr val="CC3300"/>
          </a:solidFill>
        </p:grpSpPr>
        <p:sp>
          <p:nvSpPr>
            <p:cNvPr id="37" name="Oval 6"/>
            <p:cNvSpPr>
              <a:spLocks noChangeArrowheads="1"/>
            </p:cNvSpPr>
            <p:nvPr/>
          </p:nvSpPr>
          <p:spPr bwMode="auto">
            <a:xfrm>
              <a:off x="7278688" y="2570163"/>
              <a:ext cx="596900" cy="60007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300" dirty="0">
                <a:solidFill>
                  <a:schemeClr val="tx1">
                    <a:lumMod val="75000"/>
                    <a:lumOff val="25000"/>
                  </a:schemeClr>
                </a:solidFill>
              </a:endParaRPr>
            </a:p>
          </p:txBody>
        </p:sp>
        <p:sp>
          <p:nvSpPr>
            <p:cNvPr id="38" name="Freeform 14"/>
            <p:cNvSpPr>
              <a:spLocks noEditPoints="1"/>
            </p:cNvSpPr>
            <p:nvPr/>
          </p:nvSpPr>
          <p:spPr bwMode="auto">
            <a:xfrm>
              <a:off x="7453313" y="2762250"/>
              <a:ext cx="244475" cy="215900"/>
            </a:xfrm>
            <a:custGeom>
              <a:avLst/>
              <a:gdLst>
                <a:gd name="T0" fmla="*/ 37 w 77"/>
                <a:gd name="T1" fmla="*/ 67 h 68"/>
                <a:gd name="T2" fmla="*/ 8 w 77"/>
                <a:gd name="T3" fmla="*/ 38 h 68"/>
                <a:gd name="T4" fmla="*/ 1 w 77"/>
                <a:gd name="T5" fmla="*/ 28 h 68"/>
                <a:gd name="T6" fmla="*/ 2 w 77"/>
                <a:gd name="T7" fmla="*/ 16 h 68"/>
                <a:gd name="T8" fmla="*/ 8 w 77"/>
                <a:gd name="T9" fmla="*/ 7 h 68"/>
                <a:gd name="T10" fmla="*/ 17 w 77"/>
                <a:gd name="T11" fmla="*/ 1 h 68"/>
                <a:gd name="T12" fmla="*/ 29 w 77"/>
                <a:gd name="T13" fmla="*/ 1 h 68"/>
                <a:gd name="T14" fmla="*/ 39 w 77"/>
                <a:gd name="T15" fmla="*/ 6 h 68"/>
                <a:gd name="T16" fmla="*/ 48 w 77"/>
                <a:gd name="T17" fmla="*/ 1 h 68"/>
                <a:gd name="T18" fmla="*/ 60 w 77"/>
                <a:gd name="T19" fmla="*/ 1 h 68"/>
                <a:gd name="T20" fmla="*/ 70 w 77"/>
                <a:gd name="T21" fmla="*/ 7 h 68"/>
                <a:gd name="T22" fmla="*/ 76 w 77"/>
                <a:gd name="T23" fmla="*/ 16 h 68"/>
                <a:gd name="T24" fmla="*/ 76 w 77"/>
                <a:gd name="T25" fmla="*/ 16 h 68"/>
                <a:gd name="T26" fmla="*/ 76 w 77"/>
                <a:gd name="T27" fmla="*/ 28 h 68"/>
                <a:gd name="T28" fmla="*/ 70 w 77"/>
                <a:gd name="T29" fmla="*/ 38 h 68"/>
                <a:gd name="T30" fmla="*/ 70 w 77"/>
                <a:gd name="T31" fmla="*/ 38 h 68"/>
                <a:gd name="T32" fmla="*/ 41 w 77"/>
                <a:gd name="T33" fmla="*/ 67 h 68"/>
                <a:gd name="T34" fmla="*/ 37 w 77"/>
                <a:gd name="T35" fmla="*/ 67 h 68"/>
                <a:gd name="T36" fmla="*/ 37 w 77"/>
                <a:gd name="T37" fmla="*/ 67 h 68"/>
                <a:gd name="T38" fmla="*/ 42 w 77"/>
                <a:gd name="T39" fmla="*/ 10 h 68"/>
                <a:gd name="T40" fmla="*/ 42 w 77"/>
                <a:gd name="T41" fmla="*/ 10 h 68"/>
                <a:gd name="T42" fmla="*/ 42 w 77"/>
                <a:gd name="T43" fmla="*/ 10 h 68"/>
                <a:gd name="T44" fmla="*/ 33 w 77"/>
                <a:gd name="T45" fmla="*/ 20 h 68"/>
                <a:gd name="T46" fmla="*/ 30 w 77"/>
                <a:gd name="T47" fmla="*/ 20 h 68"/>
                <a:gd name="T48" fmla="*/ 30 w 77"/>
                <a:gd name="T49" fmla="*/ 17 h 68"/>
                <a:gd name="T50" fmla="*/ 36 w 77"/>
                <a:gd name="T51" fmla="*/ 11 h 68"/>
                <a:gd name="T52" fmla="*/ 36 w 77"/>
                <a:gd name="T53" fmla="*/ 11 h 68"/>
                <a:gd name="T54" fmla="*/ 28 w 77"/>
                <a:gd name="T55" fmla="*/ 6 h 68"/>
                <a:gd name="T56" fmla="*/ 19 w 77"/>
                <a:gd name="T57" fmla="*/ 6 h 68"/>
                <a:gd name="T58" fmla="*/ 12 w 77"/>
                <a:gd name="T59" fmla="*/ 11 h 68"/>
                <a:gd name="T60" fmla="*/ 7 w 77"/>
                <a:gd name="T61" fmla="*/ 18 h 68"/>
                <a:gd name="T62" fmla="*/ 7 w 77"/>
                <a:gd name="T63" fmla="*/ 26 h 68"/>
                <a:gd name="T64" fmla="*/ 12 w 77"/>
                <a:gd name="T65" fmla="*/ 34 h 68"/>
                <a:gd name="T66" fmla="*/ 39 w 77"/>
                <a:gd name="T67" fmla="*/ 61 h 68"/>
                <a:gd name="T68" fmla="*/ 65 w 77"/>
                <a:gd name="T69" fmla="*/ 34 h 68"/>
                <a:gd name="T70" fmla="*/ 66 w 77"/>
                <a:gd name="T71" fmla="*/ 34 h 68"/>
                <a:gd name="T72" fmla="*/ 70 w 77"/>
                <a:gd name="T73" fmla="*/ 26 h 68"/>
                <a:gd name="T74" fmla="*/ 70 w 77"/>
                <a:gd name="T75" fmla="*/ 18 h 68"/>
                <a:gd name="T76" fmla="*/ 70 w 77"/>
                <a:gd name="T77" fmla="*/ 18 h 68"/>
                <a:gd name="T78" fmla="*/ 66 w 77"/>
                <a:gd name="T79" fmla="*/ 11 h 68"/>
                <a:gd name="T80" fmla="*/ 58 w 77"/>
                <a:gd name="T81" fmla="*/ 6 h 68"/>
                <a:gd name="T82" fmla="*/ 50 w 77"/>
                <a:gd name="T83" fmla="*/ 6 h 68"/>
                <a:gd name="T84" fmla="*/ 42 w 77"/>
                <a:gd name="T85" fmla="*/ 1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 h="68">
                  <a:moveTo>
                    <a:pt x="37" y="67"/>
                  </a:moveTo>
                  <a:cubicBezTo>
                    <a:pt x="8" y="38"/>
                    <a:pt x="8" y="38"/>
                    <a:pt x="8" y="38"/>
                  </a:cubicBezTo>
                  <a:cubicBezTo>
                    <a:pt x="5" y="35"/>
                    <a:pt x="2" y="32"/>
                    <a:pt x="1" y="28"/>
                  </a:cubicBezTo>
                  <a:cubicBezTo>
                    <a:pt x="0" y="24"/>
                    <a:pt x="0" y="20"/>
                    <a:pt x="2" y="16"/>
                  </a:cubicBezTo>
                  <a:cubicBezTo>
                    <a:pt x="3" y="12"/>
                    <a:pt x="5" y="9"/>
                    <a:pt x="8" y="7"/>
                  </a:cubicBezTo>
                  <a:cubicBezTo>
                    <a:pt x="10" y="4"/>
                    <a:pt x="14" y="2"/>
                    <a:pt x="17" y="1"/>
                  </a:cubicBezTo>
                  <a:cubicBezTo>
                    <a:pt x="21" y="0"/>
                    <a:pt x="25" y="0"/>
                    <a:pt x="29" y="1"/>
                  </a:cubicBezTo>
                  <a:cubicBezTo>
                    <a:pt x="33" y="1"/>
                    <a:pt x="36" y="3"/>
                    <a:pt x="39" y="6"/>
                  </a:cubicBezTo>
                  <a:cubicBezTo>
                    <a:pt x="42" y="3"/>
                    <a:pt x="45" y="2"/>
                    <a:pt x="48" y="1"/>
                  </a:cubicBezTo>
                  <a:cubicBezTo>
                    <a:pt x="52" y="0"/>
                    <a:pt x="56" y="0"/>
                    <a:pt x="60" y="1"/>
                  </a:cubicBezTo>
                  <a:cubicBezTo>
                    <a:pt x="64" y="2"/>
                    <a:pt x="67" y="4"/>
                    <a:pt x="70" y="7"/>
                  </a:cubicBezTo>
                  <a:cubicBezTo>
                    <a:pt x="72" y="9"/>
                    <a:pt x="74" y="12"/>
                    <a:pt x="76" y="16"/>
                  </a:cubicBezTo>
                  <a:cubicBezTo>
                    <a:pt x="76" y="16"/>
                    <a:pt x="76" y="16"/>
                    <a:pt x="76" y="16"/>
                  </a:cubicBezTo>
                  <a:cubicBezTo>
                    <a:pt x="77" y="20"/>
                    <a:pt x="77" y="24"/>
                    <a:pt x="76" y="28"/>
                  </a:cubicBezTo>
                  <a:cubicBezTo>
                    <a:pt x="75" y="32"/>
                    <a:pt x="73" y="35"/>
                    <a:pt x="70" y="38"/>
                  </a:cubicBezTo>
                  <a:cubicBezTo>
                    <a:pt x="70" y="38"/>
                    <a:pt x="70" y="38"/>
                    <a:pt x="70" y="38"/>
                  </a:cubicBezTo>
                  <a:cubicBezTo>
                    <a:pt x="41" y="67"/>
                    <a:pt x="41" y="67"/>
                    <a:pt x="41" y="67"/>
                  </a:cubicBezTo>
                  <a:cubicBezTo>
                    <a:pt x="40" y="68"/>
                    <a:pt x="38" y="68"/>
                    <a:pt x="37" y="67"/>
                  </a:cubicBezTo>
                  <a:cubicBezTo>
                    <a:pt x="37" y="67"/>
                    <a:pt x="37" y="67"/>
                    <a:pt x="37" y="67"/>
                  </a:cubicBezTo>
                  <a:close/>
                  <a:moveTo>
                    <a:pt x="42" y="10"/>
                  </a:moveTo>
                  <a:cubicBezTo>
                    <a:pt x="42" y="10"/>
                    <a:pt x="42" y="10"/>
                    <a:pt x="42" y="10"/>
                  </a:cubicBezTo>
                  <a:cubicBezTo>
                    <a:pt x="42" y="10"/>
                    <a:pt x="42" y="10"/>
                    <a:pt x="42" y="10"/>
                  </a:cubicBezTo>
                  <a:cubicBezTo>
                    <a:pt x="33" y="20"/>
                    <a:pt x="33" y="20"/>
                    <a:pt x="33" y="20"/>
                  </a:cubicBezTo>
                  <a:cubicBezTo>
                    <a:pt x="32" y="20"/>
                    <a:pt x="31" y="20"/>
                    <a:pt x="30" y="20"/>
                  </a:cubicBezTo>
                  <a:cubicBezTo>
                    <a:pt x="30" y="19"/>
                    <a:pt x="30" y="18"/>
                    <a:pt x="30" y="17"/>
                  </a:cubicBezTo>
                  <a:cubicBezTo>
                    <a:pt x="36" y="11"/>
                    <a:pt x="36" y="11"/>
                    <a:pt x="36" y="11"/>
                  </a:cubicBezTo>
                  <a:cubicBezTo>
                    <a:pt x="36" y="11"/>
                    <a:pt x="36" y="11"/>
                    <a:pt x="36" y="11"/>
                  </a:cubicBezTo>
                  <a:cubicBezTo>
                    <a:pt x="34" y="9"/>
                    <a:pt x="31" y="7"/>
                    <a:pt x="28" y="6"/>
                  </a:cubicBezTo>
                  <a:cubicBezTo>
                    <a:pt x="25" y="5"/>
                    <a:pt x="22" y="5"/>
                    <a:pt x="19" y="6"/>
                  </a:cubicBezTo>
                  <a:cubicBezTo>
                    <a:pt x="16" y="7"/>
                    <a:pt x="14" y="9"/>
                    <a:pt x="12" y="11"/>
                  </a:cubicBezTo>
                  <a:cubicBezTo>
                    <a:pt x="10" y="13"/>
                    <a:pt x="8" y="15"/>
                    <a:pt x="7" y="18"/>
                  </a:cubicBezTo>
                  <a:cubicBezTo>
                    <a:pt x="6" y="21"/>
                    <a:pt x="6" y="23"/>
                    <a:pt x="7" y="26"/>
                  </a:cubicBezTo>
                  <a:cubicBezTo>
                    <a:pt x="8" y="29"/>
                    <a:pt x="9" y="32"/>
                    <a:pt x="12" y="34"/>
                  </a:cubicBezTo>
                  <a:cubicBezTo>
                    <a:pt x="39" y="61"/>
                    <a:pt x="39" y="61"/>
                    <a:pt x="39" y="61"/>
                  </a:cubicBezTo>
                  <a:cubicBezTo>
                    <a:pt x="65" y="34"/>
                    <a:pt x="65" y="34"/>
                    <a:pt x="65" y="34"/>
                  </a:cubicBezTo>
                  <a:cubicBezTo>
                    <a:pt x="66" y="34"/>
                    <a:pt x="66" y="34"/>
                    <a:pt x="66" y="34"/>
                  </a:cubicBezTo>
                  <a:cubicBezTo>
                    <a:pt x="68" y="32"/>
                    <a:pt x="70" y="29"/>
                    <a:pt x="70" y="26"/>
                  </a:cubicBezTo>
                  <a:cubicBezTo>
                    <a:pt x="71" y="23"/>
                    <a:pt x="71" y="21"/>
                    <a:pt x="70" y="18"/>
                  </a:cubicBezTo>
                  <a:cubicBezTo>
                    <a:pt x="70" y="18"/>
                    <a:pt x="70" y="18"/>
                    <a:pt x="70" y="18"/>
                  </a:cubicBezTo>
                  <a:cubicBezTo>
                    <a:pt x="69" y="15"/>
                    <a:pt x="68" y="13"/>
                    <a:pt x="66" y="11"/>
                  </a:cubicBezTo>
                  <a:cubicBezTo>
                    <a:pt x="64" y="9"/>
                    <a:pt x="61" y="7"/>
                    <a:pt x="58" y="6"/>
                  </a:cubicBezTo>
                  <a:cubicBezTo>
                    <a:pt x="55" y="5"/>
                    <a:pt x="52" y="5"/>
                    <a:pt x="50" y="6"/>
                  </a:cubicBezTo>
                  <a:cubicBezTo>
                    <a:pt x="47" y="7"/>
                    <a:pt x="44" y="8"/>
                    <a:pt x="42" y="10"/>
                  </a:cubicBezTo>
                  <a:close/>
                </a:path>
              </a:pathLst>
            </a:custGeom>
            <a:grpFill/>
            <a:ln>
              <a:solidFill>
                <a:schemeClr val="bg1"/>
              </a:solid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300" dirty="0">
                <a:solidFill>
                  <a:schemeClr val="tx1">
                    <a:lumMod val="75000"/>
                    <a:lumOff val="25000"/>
                  </a:schemeClr>
                </a:solidFill>
              </a:endParaRPr>
            </a:p>
          </p:txBody>
        </p:sp>
      </p:grpSp>
      <p:sp>
        <p:nvSpPr>
          <p:cNvPr id="4" name="矩形 3"/>
          <p:cNvSpPr/>
          <p:nvPr/>
        </p:nvSpPr>
        <p:spPr>
          <a:xfrm flipH="1">
            <a:off x="1191554" y="255389"/>
            <a:ext cx="68044" cy="442217"/>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p>
        </p:txBody>
      </p:sp>
      <p:sp>
        <p:nvSpPr>
          <p:cNvPr id="5" name="文本框 4"/>
          <p:cNvSpPr txBox="1"/>
          <p:nvPr/>
        </p:nvSpPr>
        <p:spPr>
          <a:xfrm>
            <a:off x="615332" y="240317"/>
            <a:ext cx="644266" cy="494394"/>
          </a:xfrm>
          <a:prstGeom prst="rect">
            <a:avLst/>
          </a:prstGeom>
          <a:noFill/>
        </p:spPr>
        <p:txBody>
          <a:bodyPr wrap="square" lIns="86411" tIns="43205" rIns="86411" bIns="43205" rtlCol="0">
            <a:spAutoFit/>
          </a:bodyPr>
          <a:lstStyle/>
          <a:p>
            <a:r>
              <a:rPr lang="en-US" altLang="zh-CN" sz="2600" dirty="0" smtClean="0">
                <a:latin typeface="+mj-lt"/>
                <a:ea typeface="+mj-ea"/>
              </a:rPr>
              <a:t>02</a:t>
            </a:r>
            <a:endParaRPr lang="en-US" altLang="zh-CN" sz="2600" dirty="0">
              <a:latin typeface="+mj-lt"/>
              <a:ea typeface="+mj-ea"/>
            </a:endParaRPr>
          </a:p>
        </p:txBody>
      </p:sp>
      <p:sp>
        <p:nvSpPr>
          <p:cNvPr id="6" name="文本框 5"/>
          <p:cNvSpPr txBox="1"/>
          <p:nvPr/>
        </p:nvSpPr>
        <p:spPr>
          <a:xfrm>
            <a:off x="1325250" y="228317"/>
            <a:ext cx="4854243" cy="494394"/>
          </a:xfrm>
          <a:prstGeom prst="rect">
            <a:avLst/>
          </a:prstGeom>
          <a:noFill/>
        </p:spPr>
        <p:txBody>
          <a:bodyPr wrap="square" lIns="86411" tIns="43205" rIns="86411" bIns="43205" rtlCol="0">
            <a:spAutoFit/>
          </a:bodyPr>
          <a:lstStyle/>
          <a:p>
            <a:r>
              <a:rPr lang="zh-CN" altLang="en-US" sz="2600" dirty="0" smtClean="0">
                <a:latin typeface="黑体" panose="02010609060101010101" pitchFamily="49" charset="-122"/>
                <a:ea typeface="黑体" panose="02010609060101010101" pitchFamily="49" charset="-122"/>
              </a:rPr>
              <a:t>严监管态势</a:t>
            </a:r>
            <a:endParaRPr lang="zh-CN" altLang="en-US" sz="2600" dirty="0">
              <a:latin typeface="黑体" panose="02010609060101010101" pitchFamily="49" charset="-122"/>
              <a:ea typeface="黑体" panose="02010609060101010101" pitchFamily="49" charset="-122"/>
            </a:endParaRPr>
          </a:p>
        </p:txBody>
      </p:sp>
      <p:grpSp>
        <p:nvGrpSpPr>
          <p:cNvPr id="7" name="组合 6"/>
          <p:cNvGrpSpPr/>
          <p:nvPr/>
        </p:nvGrpSpPr>
        <p:grpSpPr>
          <a:xfrm rot="17100000">
            <a:off x="166320" y="246954"/>
            <a:ext cx="455324" cy="443854"/>
            <a:chOff x="1032060" y="5022216"/>
            <a:chExt cx="753746" cy="734645"/>
          </a:xfrm>
        </p:grpSpPr>
        <p:sp>
          <p:nvSpPr>
            <p:cNvPr id="8" name="等腰三角形 7"/>
            <p:cNvSpPr/>
            <p:nvPr/>
          </p:nvSpPr>
          <p:spPr>
            <a:xfrm rot="20627212" flipH="1" flipV="1">
              <a:off x="1032060" y="5107080"/>
              <a:ext cx="753746" cy="64978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6289781" flipH="1" flipV="1">
              <a:off x="1003006" y="5062727"/>
              <a:ext cx="587410" cy="506388"/>
            </a:xfrm>
            <a:prstGeom prst="triangle">
              <a:avLst/>
            </a:prstGeom>
            <a:solidFill>
              <a:srgbClr val="C7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Line 7"/>
          <p:cNvSpPr>
            <a:spLocks noChangeShapeType="1"/>
          </p:cNvSpPr>
          <p:nvPr/>
        </p:nvSpPr>
        <p:spPr bwMode="auto">
          <a:xfrm>
            <a:off x="0" y="3617098"/>
            <a:ext cx="8619553" cy="0"/>
          </a:xfrm>
          <a:prstGeom prst="line">
            <a:avLst/>
          </a:prstGeom>
          <a:noFill/>
          <a:ln w="12700">
            <a:solidFill>
              <a:srgbClr val="404040"/>
            </a:solidFill>
            <a:miter lim="800000"/>
            <a:headEnd/>
            <a:tailEnd type="oval" w="med" len="med"/>
          </a:ln>
          <a:extLst>
            <a:ext uri="{909E8E84-426E-40DD-AFC4-6F175D3DCCD1}">
              <a14:hiddenFill xmlns:a14="http://schemas.microsoft.com/office/drawing/2010/main" xmlns="">
                <a:noFill/>
              </a14:hiddenFill>
            </a:ext>
          </a:extLst>
        </p:spPr>
        <p:txBody>
          <a:bodyPr lIns="86411" tIns="43205" rIns="86411" bIns="43205"/>
          <a:lstStyle/>
          <a:p>
            <a:endParaRPr lang="zh-CN" altLang="en-US" sz="2300" dirty="0">
              <a:solidFill>
                <a:schemeClr val="tx1">
                  <a:lumMod val="75000"/>
                  <a:lumOff val="25000"/>
                </a:schemeClr>
              </a:solidFill>
            </a:endParaRPr>
          </a:p>
        </p:txBody>
      </p:sp>
      <p:sp>
        <p:nvSpPr>
          <p:cNvPr id="33" name="Oval 8"/>
          <p:cNvSpPr>
            <a:spLocks noChangeArrowheads="1"/>
          </p:cNvSpPr>
          <p:nvPr/>
        </p:nvSpPr>
        <p:spPr bwMode="auto">
          <a:xfrm>
            <a:off x="1660299" y="3505096"/>
            <a:ext cx="226041" cy="224006"/>
          </a:xfrm>
          <a:prstGeom prst="ellipse">
            <a:avLst/>
          </a:prstGeom>
          <a:solidFill>
            <a:srgbClr val="C00000"/>
          </a:solidFill>
          <a:ln w="12700">
            <a:solidFill>
              <a:schemeClr val="bg1"/>
            </a:solidFill>
            <a:round/>
            <a:headEnd/>
            <a:tailEnd/>
          </a:ln>
        </p:spPr>
        <p:txBody>
          <a:bodyPr lIns="86411" tIns="43205" rIns="86411" bIns="43205"/>
          <a:lstStyle/>
          <a:p>
            <a:endParaRPr lang="zh-CN" altLang="en-US" sz="2300" dirty="0">
              <a:solidFill>
                <a:schemeClr val="tx1">
                  <a:lumMod val="75000"/>
                  <a:lumOff val="25000"/>
                </a:schemeClr>
              </a:solidFill>
            </a:endParaRPr>
          </a:p>
        </p:txBody>
      </p:sp>
      <p:sp>
        <p:nvSpPr>
          <p:cNvPr id="34" name="Oval 10"/>
          <p:cNvSpPr>
            <a:spLocks noChangeArrowheads="1"/>
          </p:cNvSpPr>
          <p:nvPr/>
        </p:nvSpPr>
        <p:spPr bwMode="auto">
          <a:xfrm>
            <a:off x="4094738" y="3505096"/>
            <a:ext cx="224041" cy="224006"/>
          </a:xfrm>
          <a:prstGeom prst="ellipse">
            <a:avLst/>
          </a:prstGeom>
          <a:solidFill>
            <a:srgbClr val="C00000"/>
          </a:solidFill>
          <a:ln w="12700">
            <a:solidFill>
              <a:schemeClr val="bg1"/>
            </a:solidFill>
            <a:round/>
            <a:headEnd/>
            <a:tailEnd/>
          </a:ln>
        </p:spPr>
        <p:txBody>
          <a:bodyPr lIns="86411" tIns="43205" rIns="86411" bIns="43205"/>
          <a:lstStyle/>
          <a:p>
            <a:endParaRPr lang="zh-CN" altLang="en-US" sz="2300" dirty="0">
              <a:solidFill>
                <a:schemeClr val="tx1">
                  <a:lumMod val="75000"/>
                  <a:lumOff val="25000"/>
                </a:schemeClr>
              </a:solidFill>
            </a:endParaRPr>
          </a:p>
        </p:txBody>
      </p:sp>
      <p:sp>
        <p:nvSpPr>
          <p:cNvPr id="35" name="Oval 12"/>
          <p:cNvSpPr>
            <a:spLocks noChangeArrowheads="1"/>
          </p:cNvSpPr>
          <p:nvPr/>
        </p:nvSpPr>
        <p:spPr bwMode="auto">
          <a:xfrm>
            <a:off x="6593187" y="3505096"/>
            <a:ext cx="224041" cy="224006"/>
          </a:xfrm>
          <a:prstGeom prst="ellipse">
            <a:avLst/>
          </a:prstGeom>
          <a:solidFill>
            <a:srgbClr val="C00000"/>
          </a:solidFill>
          <a:ln w="12700">
            <a:solidFill>
              <a:schemeClr val="bg1"/>
            </a:solidFill>
            <a:round/>
            <a:headEnd/>
            <a:tailEnd/>
          </a:ln>
        </p:spPr>
        <p:txBody>
          <a:bodyPr lIns="86411" tIns="43205" rIns="86411" bIns="43205"/>
          <a:lstStyle/>
          <a:p>
            <a:endParaRPr lang="zh-CN" altLang="en-US" sz="2300" dirty="0">
              <a:solidFill>
                <a:schemeClr val="tx1">
                  <a:lumMod val="75000"/>
                  <a:lumOff val="25000"/>
                </a:schemeClr>
              </a:solidFill>
            </a:endParaRPr>
          </a:p>
        </p:txBody>
      </p:sp>
      <p:grpSp>
        <p:nvGrpSpPr>
          <p:cNvPr id="39" name="组合 38"/>
          <p:cNvGrpSpPr/>
          <p:nvPr/>
        </p:nvGrpSpPr>
        <p:grpSpPr>
          <a:xfrm>
            <a:off x="3915009" y="4452215"/>
            <a:ext cx="620112" cy="622017"/>
            <a:chOff x="3094038" y="3571875"/>
            <a:chExt cx="492125" cy="493713"/>
          </a:xfrm>
        </p:grpSpPr>
        <p:sp>
          <p:nvSpPr>
            <p:cNvPr id="40" name="Oval 11"/>
            <p:cNvSpPr>
              <a:spLocks noChangeArrowheads="1"/>
            </p:cNvSpPr>
            <p:nvPr/>
          </p:nvSpPr>
          <p:spPr bwMode="auto">
            <a:xfrm>
              <a:off x="3094038" y="3571875"/>
              <a:ext cx="492125" cy="493713"/>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300" dirty="0">
                <a:solidFill>
                  <a:schemeClr val="tx1">
                    <a:lumMod val="75000"/>
                    <a:lumOff val="25000"/>
                  </a:schemeClr>
                </a:solidFill>
              </a:endParaRPr>
            </a:p>
          </p:txBody>
        </p:sp>
        <p:sp>
          <p:nvSpPr>
            <p:cNvPr id="41" name="Freeform 15"/>
            <p:cNvSpPr>
              <a:spLocks noEditPoints="1"/>
            </p:cNvSpPr>
            <p:nvPr/>
          </p:nvSpPr>
          <p:spPr bwMode="auto">
            <a:xfrm>
              <a:off x="3230563" y="3698875"/>
              <a:ext cx="238125" cy="242888"/>
            </a:xfrm>
            <a:custGeom>
              <a:avLst/>
              <a:gdLst>
                <a:gd name="T0" fmla="*/ 47 w 75"/>
                <a:gd name="T1" fmla="*/ 0 h 76"/>
                <a:gd name="T2" fmla="*/ 48 w 75"/>
                <a:gd name="T3" fmla="*/ 0 h 76"/>
                <a:gd name="T4" fmla="*/ 54 w 75"/>
                <a:gd name="T5" fmla="*/ 3 h 76"/>
                <a:gd name="T6" fmla="*/ 51 w 75"/>
                <a:gd name="T7" fmla="*/ 6 h 76"/>
                <a:gd name="T8" fmla="*/ 73 w 75"/>
                <a:gd name="T9" fmla="*/ 68 h 76"/>
                <a:gd name="T10" fmla="*/ 68 w 75"/>
                <a:gd name="T11" fmla="*/ 76 h 76"/>
                <a:gd name="T12" fmla="*/ 6 w 75"/>
                <a:gd name="T13" fmla="*/ 76 h 76"/>
                <a:gd name="T14" fmla="*/ 2 w 75"/>
                <a:gd name="T15" fmla="*/ 68 h 76"/>
                <a:gd name="T16" fmla="*/ 24 w 75"/>
                <a:gd name="T17" fmla="*/ 6 h 76"/>
                <a:gd name="T18" fmla="*/ 20 w 75"/>
                <a:gd name="T19" fmla="*/ 3 h 76"/>
                <a:gd name="T20" fmla="*/ 27 w 75"/>
                <a:gd name="T21" fmla="*/ 0 h 76"/>
                <a:gd name="T22" fmla="*/ 27 w 75"/>
                <a:gd name="T23" fmla="*/ 0 h 76"/>
                <a:gd name="T24" fmla="*/ 19 w 75"/>
                <a:gd name="T25" fmla="*/ 61 h 76"/>
                <a:gd name="T26" fmla="*/ 21 w 75"/>
                <a:gd name="T27" fmla="*/ 63 h 76"/>
                <a:gd name="T28" fmla="*/ 17 w 75"/>
                <a:gd name="T29" fmla="*/ 63 h 76"/>
                <a:gd name="T30" fmla="*/ 28 w 75"/>
                <a:gd name="T31" fmla="*/ 56 h 76"/>
                <a:gd name="T32" fmla="*/ 30 w 75"/>
                <a:gd name="T33" fmla="*/ 58 h 76"/>
                <a:gd name="T34" fmla="*/ 26 w 75"/>
                <a:gd name="T35" fmla="*/ 58 h 76"/>
                <a:gd name="T36" fmla="*/ 26 w 75"/>
                <a:gd name="T37" fmla="*/ 45 h 76"/>
                <a:gd name="T38" fmla="*/ 27 w 75"/>
                <a:gd name="T39" fmla="*/ 46 h 76"/>
                <a:gd name="T40" fmla="*/ 24 w 75"/>
                <a:gd name="T41" fmla="*/ 46 h 76"/>
                <a:gd name="T42" fmla="*/ 26 w 75"/>
                <a:gd name="T43" fmla="*/ 62 h 76"/>
                <a:gd name="T44" fmla="*/ 29 w 75"/>
                <a:gd name="T45" fmla="*/ 65 h 76"/>
                <a:gd name="T46" fmla="*/ 23 w 75"/>
                <a:gd name="T47" fmla="*/ 65 h 76"/>
                <a:gd name="T48" fmla="*/ 22 w 75"/>
                <a:gd name="T49" fmla="*/ 51 h 76"/>
                <a:gd name="T50" fmla="*/ 25 w 75"/>
                <a:gd name="T51" fmla="*/ 54 h 76"/>
                <a:gd name="T52" fmla="*/ 19 w 75"/>
                <a:gd name="T53" fmla="*/ 54 h 76"/>
                <a:gd name="T54" fmla="*/ 26 w 75"/>
                <a:gd name="T55" fmla="*/ 38 h 76"/>
                <a:gd name="T56" fmla="*/ 49 w 75"/>
                <a:gd name="T57" fmla="*/ 38 h 76"/>
                <a:gd name="T58" fmla="*/ 45 w 75"/>
                <a:gd name="T59" fmla="*/ 30 h 76"/>
                <a:gd name="T60" fmla="*/ 30 w 75"/>
                <a:gd name="T61" fmla="*/ 6 h 76"/>
                <a:gd name="T62" fmla="*/ 30 w 75"/>
                <a:gd name="T63" fmla="*/ 30 h 76"/>
                <a:gd name="T64" fmla="*/ 26 w 75"/>
                <a:gd name="T65" fmla="*/ 38 h 76"/>
                <a:gd name="T66" fmla="*/ 51 w 75"/>
                <a:gd name="T67" fmla="*/ 41 h 76"/>
                <a:gd name="T68" fmla="*/ 7 w 75"/>
                <a:gd name="T69" fmla="*/ 70 h 76"/>
                <a:gd name="T70" fmla="*/ 51 w 75"/>
                <a:gd name="T71" fmla="*/ 41 h 76"/>
                <a:gd name="T72" fmla="*/ 34 w 75"/>
                <a:gd name="T73" fmla="*/ 64 h 76"/>
                <a:gd name="T74" fmla="*/ 34 w 75"/>
                <a:gd name="T75" fmla="*/ 61 h 76"/>
                <a:gd name="T76" fmla="*/ 42 w 75"/>
                <a:gd name="T77" fmla="*/ 63 h 76"/>
                <a:gd name="T78" fmla="*/ 34 w 75"/>
                <a:gd name="T79" fmla="*/ 64 h 76"/>
                <a:gd name="T80" fmla="*/ 36 w 75"/>
                <a:gd name="T81" fmla="*/ 55 h 76"/>
                <a:gd name="T82" fmla="*/ 36 w 75"/>
                <a:gd name="T83" fmla="*/ 52 h 76"/>
                <a:gd name="T84" fmla="*/ 40 w 75"/>
                <a:gd name="T85" fmla="*/ 53 h 76"/>
                <a:gd name="T86" fmla="*/ 36 w 75"/>
                <a:gd name="T87" fmla="*/ 55 h 76"/>
                <a:gd name="T88" fmla="*/ 36 w 75"/>
                <a:gd name="T89" fmla="*/ 36 h 76"/>
                <a:gd name="T90" fmla="*/ 36 w 75"/>
                <a:gd name="T91" fmla="*/ 33 h 76"/>
                <a:gd name="T92" fmla="*/ 40 w 75"/>
                <a:gd name="T93" fmla="*/ 35 h 76"/>
                <a:gd name="T94" fmla="*/ 36 w 75"/>
                <a:gd name="T95" fmla="*/ 36 h 76"/>
                <a:gd name="T96" fmla="*/ 34 w 75"/>
                <a:gd name="T97" fmla="*/ 46 h 76"/>
                <a:gd name="T98" fmla="*/ 34 w 75"/>
                <a:gd name="T99" fmla="*/ 42 h 76"/>
                <a:gd name="T100" fmla="*/ 42 w 75"/>
                <a:gd name="T101" fmla="*/ 44 h 76"/>
                <a:gd name="T102" fmla="*/ 34 w 75"/>
                <a:gd name="T103" fmla="*/ 46 h 76"/>
                <a:gd name="T104" fmla="*/ 34 w 75"/>
                <a:gd name="T105" fmla="*/ 27 h 76"/>
                <a:gd name="T106" fmla="*/ 34 w 75"/>
                <a:gd name="T107" fmla="*/ 24 h 76"/>
                <a:gd name="T108" fmla="*/ 42 w 75"/>
                <a:gd name="T109" fmla="*/ 25 h 76"/>
                <a:gd name="T110" fmla="*/ 34 w 75"/>
                <a:gd name="T111" fmla="*/ 2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 h="76">
                  <a:moveTo>
                    <a:pt x="28" y="0"/>
                  </a:moveTo>
                  <a:cubicBezTo>
                    <a:pt x="47" y="0"/>
                    <a:pt x="47" y="0"/>
                    <a:pt x="47" y="0"/>
                  </a:cubicBezTo>
                  <a:cubicBezTo>
                    <a:pt x="48" y="0"/>
                    <a:pt x="48" y="0"/>
                    <a:pt x="48" y="0"/>
                  </a:cubicBezTo>
                  <a:cubicBezTo>
                    <a:pt x="48" y="0"/>
                    <a:pt x="48" y="0"/>
                    <a:pt x="48" y="0"/>
                  </a:cubicBezTo>
                  <a:cubicBezTo>
                    <a:pt x="51" y="0"/>
                    <a:pt x="51" y="0"/>
                    <a:pt x="51" y="0"/>
                  </a:cubicBezTo>
                  <a:cubicBezTo>
                    <a:pt x="53" y="0"/>
                    <a:pt x="54" y="1"/>
                    <a:pt x="54" y="3"/>
                  </a:cubicBezTo>
                  <a:cubicBezTo>
                    <a:pt x="54" y="4"/>
                    <a:pt x="53" y="6"/>
                    <a:pt x="51" y="6"/>
                  </a:cubicBezTo>
                  <a:cubicBezTo>
                    <a:pt x="51" y="6"/>
                    <a:pt x="51" y="6"/>
                    <a:pt x="51" y="6"/>
                  </a:cubicBezTo>
                  <a:cubicBezTo>
                    <a:pt x="51" y="29"/>
                    <a:pt x="51" y="29"/>
                    <a:pt x="51" y="29"/>
                  </a:cubicBezTo>
                  <a:cubicBezTo>
                    <a:pt x="73" y="68"/>
                    <a:pt x="73" y="68"/>
                    <a:pt x="73" y="68"/>
                  </a:cubicBezTo>
                  <a:cubicBezTo>
                    <a:pt x="75" y="72"/>
                    <a:pt x="72" y="76"/>
                    <a:pt x="68" y="76"/>
                  </a:cubicBezTo>
                  <a:cubicBezTo>
                    <a:pt x="68" y="76"/>
                    <a:pt x="68" y="76"/>
                    <a:pt x="68" y="76"/>
                  </a:cubicBezTo>
                  <a:cubicBezTo>
                    <a:pt x="6" y="76"/>
                    <a:pt x="6" y="76"/>
                    <a:pt x="6" y="76"/>
                  </a:cubicBezTo>
                  <a:cubicBezTo>
                    <a:pt x="6" y="76"/>
                    <a:pt x="6" y="76"/>
                    <a:pt x="6" y="76"/>
                  </a:cubicBezTo>
                  <a:cubicBezTo>
                    <a:pt x="2" y="76"/>
                    <a:pt x="0" y="72"/>
                    <a:pt x="2" y="68"/>
                  </a:cubicBezTo>
                  <a:cubicBezTo>
                    <a:pt x="2" y="68"/>
                    <a:pt x="2" y="68"/>
                    <a:pt x="2" y="68"/>
                  </a:cubicBezTo>
                  <a:cubicBezTo>
                    <a:pt x="24" y="29"/>
                    <a:pt x="24" y="29"/>
                    <a:pt x="24" y="29"/>
                  </a:cubicBezTo>
                  <a:cubicBezTo>
                    <a:pt x="24" y="6"/>
                    <a:pt x="24" y="6"/>
                    <a:pt x="24" y="6"/>
                  </a:cubicBezTo>
                  <a:cubicBezTo>
                    <a:pt x="23" y="6"/>
                    <a:pt x="23" y="6"/>
                    <a:pt x="23" y="6"/>
                  </a:cubicBezTo>
                  <a:cubicBezTo>
                    <a:pt x="22" y="6"/>
                    <a:pt x="20" y="4"/>
                    <a:pt x="20" y="3"/>
                  </a:cubicBezTo>
                  <a:cubicBezTo>
                    <a:pt x="20" y="1"/>
                    <a:pt x="22" y="0"/>
                    <a:pt x="23" y="0"/>
                  </a:cubicBezTo>
                  <a:cubicBezTo>
                    <a:pt x="27" y="0"/>
                    <a:pt x="27" y="0"/>
                    <a:pt x="27" y="0"/>
                  </a:cubicBezTo>
                  <a:cubicBezTo>
                    <a:pt x="27" y="0"/>
                    <a:pt x="27" y="0"/>
                    <a:pt x="27" y="0"/>
                  </a:cubicBezTo>
                  <a:cubicBezTo>
                    <a:pt x="27" y="0"/>
                    <a:pt x="27" y="0"/>
                    <a:pt x="27" y="0"/>
                  </a:cubicBezTo>
                  <a:cubicBezTo>
                    <a:pt x="28" y="0"/>
                    <a:pt x="28" y="0"/>
                    <a:pt x="28" y="0"/>
                  </a:cubicBezTo>
                  <a:close/>
                  <a:moveTo>
                    <a:pt x="19" y="61"/>
                  </a:moveTo>
                  <a:cubicBezTo>
                    <a:pt x="19" y="61"/>
                    <a:pt x="19" y="61"/>
                    <a:pt x="19" y="61"/>
                  </a:cubicBezTo>
                  <a:cubicBezTo>
                    <a:pt x="20" y="61"/>
                    <a:pt x="21" y="62"/>
                    <a:pt x="21" y="63"/>
                  </a:cubicBezTo>
                  <a:cubicBezTo>
                    <a:pt x="21" y="64"/>
                    <a:pt x="20" y="65"/>
                    <a:pt x="19" y="65"/>
                  </a:cubicBezTo>
                  <a:cubicBezTo>
                    <a:pt x="18" y="65"/>
                    <a:pt x="17" y="64"/>
                    <a:pt x="17" y="63"/>
                  </a:cubicBezTo>
                  <a:cubicBezTo>
                    <a:pt x="17" y="62"/>
                    <a:pt x="18" y="61"/>
                    <a:pt x="19" y="61"/>
                  </a:cubicBezTo>
                  <a:close/>
                  <a:moveTo>
                    <a:pt x="28" y="56"/>
                  </a:moveTo>
                  <a:cubicBezTo>
                    <a:pt x="28" y="56"/>
                    <a:pt x="28" y="56"/>
                    <a:pt x="28" y="56"/>
                  </a:cubicBezTo>
                  <a:cubicBezTo>
                    <a:pt x="29" y="56"/>
                    <a:pt x="30" y="57"/>
                    <a:pt x="30" y="58"/>
                  </a:cubicBezTo>
                  <a:cubicBezTo>
                    <a:pt x="30" y="59"/>
                    <a:pt x="29" y="60"/>
                    <a:pt x="28" y="60"/>
                  </a:cubicBezTo>
                  <a:cubicBezTo>
                    <a:pt x="27" y="60"/>
                    <a:pt x="26" y="59"/>
                    <a:pt x="26" y="58"/>
                  </a:cubicBezTo>
                  <a:cubicBezTo>
                    <a:pt x="26" y="57"/>
                    <a:pt x="27" y="56"/>
                    <a:pt x="28" y="56"/>
                  </a:cubicBezTo>
                  <a:close/>
                  <a:moveTo>
                    <a:pt x="26" y="45"/>
                  </a:moveTo>
                  <a:cubicBezTo>
                    <a:pt x="26" y="45"/>
                    <a:pt x="26" y="45"/>
                    <a:pt x="26" y="45"/>
                  </a:cubicBezTo>
                  <a:cubicBezTo>
                    <a:pt x="26" y="45"/>
                    <a:pt x="27" y="45"/>
                    <a:pt x="27" y="46"/>
                  </a:cubicBezTo>
                  <a:cubicBezTo>
                    <a:pt x="27" y="47"/>
                    <a:pt x="26" y="48"/>
                    <a:pt x="26" y="48"/>
                  </a:cubicBezTo>
                  <a:cubicBezTo>
                    <a:pt x="25" y="48"/>
                    <a:pt x="24" y="47"/>
                    <a:pt x="24" y="46"/>
                  </a:cubicBezTo>
                  <a:cubicBezTo>
                    <a:pt x="24" y="45"/>
                    <a:pt x="25" y="45"/>
                    <a:pt x="26" y="45"/>
                  </a:cubicBezTo>
                  <a:close/>
                  <a:moveTo>
                    <a:pt x="26" y="62"/>
                  </a:moveTo>
                  <a:cubicBezTo>
                    <a:pt x="26" y="62"/>
                    <a:pt x="26" y="62"/>
                    <a:pt x="26" y="62"/>
                  </a:cubicBezTo>
                  <a:cubicBezTo>
                    <a:pt x="28" y="62"/>
                    <a:pt x="29" y="64"/>
                    <a:pt x="29" y="65"/>
                  </a:cubicBezTo>
                  <a:cubicBezTo>
                    <a:pt x="29" y="67"/>
                    <a:pt x="28" y="68"/>
                    <a:pt x="26" y="68"/>
                  </a:cubicBezTo>
                  <a:cubicBezTo>
                    <a:pt x="24" y="68"/>
                    <a:pt x="23" y="67"/>
                    <a:pt x="23" y="65"/>
                  </a:cubicBezTo>
                  <a:cubicBezTo>
                    <a:pt x="23" y="64"/>
                    <a:pt x="24" y="62"/>
                    <a:pt x="26" y="62"/>
                  </a:cubicBezTo>
                  <a:close/>
                  <a:moveTo>
                    <a:pt x="22" y="51"/>
                  </a:moveTo>
                  <a:cubicBezTo>
                    <a:pt x="22" y="51"/>
                    <a:pt x="22" y="51"/>
                    <a:pt x="22" y="51"/>
                  </a:cubicBezTo>
                  <a:cubicBezTo>
                    <a:pt x="24" y="51"/>
                    <a:pt x="25" y="52"/>
                    <a:pt x="25" y="54"/>
                  </a:cubicBezTo>
                  <a:cubicBezTo>
                    <a:pt x="25" y="56"/>
                    <a:pt x="24" y="57"/>
                    <a:pt x="22" y="57"/>
                  </a:cubicBezTo>
                  <a:cubicBezTo>
                    <a:pt x="21" y="57"/>
                    <a:pt x="19" y="56"/>
                    <a:pt x="19" y="54"/>
                  </a:cubicBezTo>
                  <a:cubicBezTo>
                    <a:pt x="19" y="52"/>
                    <a:pt x="21" y="51"/>
                    <a:pt x="22" y="51"/>
                  </a:cubicBezTo>
                  <a:close/>
                  <a:moveTo>
                    <a:pt x="26" y="38"/>
                  </a:moveTo>
                  <a:cubicBezTo>
                    <a:pt x="26" y="38"/>
                    <a:pt x="26" y="38"/>
                    <a:pt x="26" y="38"/>
                  </a:cubicBezTo>
                  <a:cubicBezTo>
                    <a:pt x="49" y="38"/>
                    <a:pt x="49" y="38"/>
                    <a:pt x="49" y="38"/>
                  </a:cubicBezTo>
                  <a:cubicBezTo>
                    <a:pt x="45" y="32"/>
                    <a:pt x="45" y="32"/>
                    <a:pt x="45" y="32"/>
                  </a:cubicBezTo>
                  <a:cubicBezTo>
                    <a:pt x="45" y="31"/>
                    <a:pt x="45" y="31"/>
                    <a:pt x="45" y="30"/>
                  </a:cubicBezTo>
                  <a:cubicBezTo>
                    <a:pt x="45" y="6"/>
                    <a:pt x="45" y="6"/>
                    <a:pt x="45" y="6"/>
                  </a:cubicBezTo>
                  <a:cubicBezTo>
                    <a:pt x="30" y="6"/>
                    <a:pt x="30" y="6"/>
                    <a:pt x="30" y="6"/>
                  </a:cubicBezTo>
                  <a:cubicBezTo>
                    <a:pt x="30" y="30"/>
                    <a:pt x="30" y="30"/>
                    <a:pt x="30" y="30"/>
                  </a:cubicBezTo>
                  <a:cubicBezTo>
                    <a:pt x="30" y="30"/>
                    <a:pt x="30" y="30"/>
                    <a:pt x="30" y="30"/>
                  </a:cubicBezTo>
                  <a:cubicBezTo>
                    <a:pt x="30" y="30"/>
                    <a:pt x="30" y="31"/>
                    <a:pt x="29" y="31"/>
                  </a:cubicBezTo>
                  <a:cubicBezTo>
                    <a:pt x="26" y="38"/>
                    <a:pt x="26" y="38"/>
                    <a:pt x="26" y="38"/>
                  </a:cubicBezTo>
                  <a:close/>
                  <a:moveTo>
                    <a:pt x="51" y="41"/>
                  </a:moveTo>
                  <a:cubicBezTo>
                    <a:pt x="51" y="41"/>
                    <a:pt x="51" y="41"/>
                    <a:pt x="51" y="41"/>
                  </a:cubicBezTo>
                  <a:cubicBezTo>
                    <a:pt x="24" y="41"/>
                    <a:pt x="24" y="41"/>
                    <a:pt x="24" y="41"/>
                  </a:cubicBezTo>
                  <a:cubicBezTo>
                    <a:pt x="7" y="70"/>
                    <a:pt x="7" y="70"/>
                    <a:pt x="7" y="70"/>
                  </a:cubicBezTo>
                  <a:cubicBezTo>
                    <a:pt x="67" y="70"/>
                    <a:pt x="67" y="70"/>
                    <a:pt x="67" y="70"/>
                  </a:cubicBezTo>
                  <a:cubicBezTo>
                    <a:pt x="51" y="41"/>
                    <a:pt x="51" y="41"/>
                    <a:pt x="51" y="41"/>
                  </a:cubicBezTo>
                  <a:close/>
                  <a:moveTo>
                    <a:pt x="34" y="64"/>
                  </a:moveTo>
                  <a:cubicBezTo>
                    <a:pt x="34" y="64"/>
                    <a:pt x="34" y="64"/>
                    <a:pt x="34" y="64"/>
                  </a:cubicBezTo>
                  <a:cubicBezTo>
                    <a:pt x="33" y="64"/>
                    <a:pt x="32" y="64"/>
                    <a:pt x="32" y="63"/>
                  </a:cubicBezTo>
                  <a:cubicBezTo>
                    <a:pt x="32" y="62"/>
                    <a:pt x="33" y="61"/>
                    <a:pt x="34" y="61"/>
                  </a:cubicBezTo>
                  <a:cubicBezTo>
                    <a:pt x="40" y="61"/>
                    <a:pt x="40" y="61"/>
                    <a:pt x="40" y="61"/>
                  </a:cubicBezTo>
                  <a:cubicBezTo>
                    <a:pt x="41" y="61"/>
                    <a:pt x="42" y="62"/>
                    <a:pt x="42" y="63"/>
                  </a:cubicBezTo>
                  <a:cubicBezTo>
                    <a:pt x="42" y="64"/>
                    <a:pt x="41" y="64"/>
                    <a:pt x="40" y="64"/>
                  </a:cubicBezTo>
                  <a:cubicBezTo>
                    <a:pt x="34" y="64"/>
                    <a:pt x="34" y="64"/>
                    <a:pt x="34" y="64"/>
                  </a:cubicBezTo>
                  <a:close/>
                  <a:moveTo>
                    <a:pt x="36" y="55"/>
                  </a:moveTo>
                  <a:cubicBezTo>
                    <a:pt x="36" y="55"/>
                    <a:pt x="36" y="55"/>
                    <a:pt x="36" y="55"/>
                  </a:cubicBezTo>
                  <a:cubicBezTo>
                    <a:pt x="35" y="55"/>
                    <a:pt x="34" y="54"/>
                    <a:pt x="34" y="53"/>
                  </a:cubicBezTo>
                  <a:cubicBezTo>
                    <a:pt x="34" y="52"/>
                    <a:pt x="35" y="52"/>
                    <a:pt x="36" y="52"/>
                  </a:cubicBezTo>
                  <a:cubicBezTo>
                    <a:pt x="39" y="52"/>
                    <a:pt x="39" y="52"/>
                    <a:pt x="39" y="52"/>
                  </a:cubicBezTo>
                  <a:cubicBezTo>
                    <a:pt x="40" y="52"/>
                    <a:pt x="40" y="52"/>
                    <a:pt x="40" y="53"/>
                  </a:cubicBezTo>
                  <a:cubicBezTo>
                    <a:pt x="40" y="54"/>
                    <a:pt x="40" y="55"/>
                    <a:pt x="39" y="55"/>
                  </a:cubicBezTo>
                  <a:cubicBezTo>
                    <a:pt x="36" y="55"/>
                    <a:pt x="36" y="55"/>
                    <a:pt x="36" y="55"/>
                  </a:cubicBezTo>
                  <a:close/>
                  <a:moveTo>
                    <a:pt x="36" y="36"/>
                  </a:moveTo>
                  <a:cubicBezTo>
                    <a:pt x="36" y="36"/>
                    <a:pt x="36" y="36"/>
                    <a:pt x="36" y="36"/>
                  </a:cubicBezTo>
                  <a:cubicBezTo>
                    <a:pt x="35" y="36"/>
                    <a:pt x="34" y="36"/>
                    <a:pt x="34" y="35"/>
                  </a:cubicBezTo>
                  <a:cubicBezTo>
                    <a:pt x="34" y="34"/>
                    <a:pt x="35" y="33"/>
                    <a:pt x="36" y="33"/>
                  </a:cubicBezTo>
                  <a:cubicBezTo>
                    <a:pt x="39" y="33"/>
                    <a:pt x="39" y="33"/>
                    <a:pt x="39" y="33"/>
                  </a:cubicBezTo>
                  <a:cubicBezTo>
                    <a:pt x="40" y="33"/>
                    <a:pt x="40" y="34"/>
                    <a:pt x="40" y="35"/>
                  </a:cubicBezTo>
                  <a:cubicBezTo>
                    <a:pt x="40" y="36"/>
                    <a:pt x="40" y="36"/>
                    <a:pt x="39" y="36"/>
                  </a:cubicBezTo>
                  <a:cubicBezTo>
                    <a:pt x="36" y="36"/>
                    <a:pt x="36" y="36"/>
                    <a:pt x="36" y="36"/>
                  </a:cubicBezTo>
                  <a:close/>
                  <a:moveTo>
                    <a:pt x="34" y="46"/>
                  </a:moveTo>
                  <a:cubicBezTo>
                    <a:pt x="34" y="46"/>
                    <a:pt x="34" y="46"/>
                    <a:pt x="34" y="46"/>
                  </a:cubicBezTo>
                  <a:cubicBezTo>
                    <a:pt x="33" y="46"/>
                    <a:pt x="32" y="45"/>
                    <a:pt x="32" y="44"/>
                  </a:cubicBezTo>
                  <a:cubicBezTo>
                    <a:pt x="32" y="43"/>
                    <a:pt x="33" y="42"/>
                    <a:pt x="34" y="42"/>
                  </a:cubicBezTo>
                  <a:cubicBezTo>
                    <a:pt x="40" y="42"/>
                    <a:pt x="40" y="42"/>
                    <a:pt x="40" y="42"/>
                  </a:cubicBezTo>
                  <a:cubicBezTo>
                    <a:pt x="41" y="42"/>
                    <a:pt x="42" y="43"/>
                    <a:pt x="42" y="44"/>
                  </a:cubicBezTo>
                  <a:cubicBezTo>
                    <a:pt x="42" y="45"/>
                    <a:pt x="41" y="46"/>
                    <a:pt x="40" y="46"/>
                  </a:cubicBezTo>
                  <a:cubicBezTo>
                    <a:pt x="34" y="46"/>
                    <a:pt x="34" y="46"/>
                    <a:pt x="34" y="46"/>
                  </a:cubicBezTo>
                  <a:close/>
                  <a:moveTo>
                    <a:pt x="34" y="27"/>
                  </a:moveTo>
                  <a:cubicBezTo>
                    <a:pt x="34" y="27"/>
                    <a:pt x="34" y="27"/>
                    <a:pt x="34" y="27"/>
                  </a:cubicBezTo>
                  <a:cubicBezTo>
                    <a:pt x="33" y="27"/>
                    <a:pt x="32" y="26"/>
                    <a:pt x="32" y="25"/>
                  </a:cubicBezTo>
                  <a:cubicBezTo>
                    <a:pt x="32" y="24"/>
                    <a:pt x="33" y="24"/>
                    <a:pt x="34" y="24"/>
                  </a:cubicBezTo>
                  <a:cubicBezTo>
                    <a:pt x="40" y="24"/>
                    <a:pt x="40" y="24"/>
                    <a:pt x="40" y="24"/>
                  </a:cubicBezTo>
                  <a:cubicBezTo>
                    <a:pt x="41" y="24"/>
                    <a:pt x="42" y="24"/>
                    <a:pt x="42" y="25"/>
                  </a:cubicBezTo>
                  <a:cubicBezTo>
                    <a:pt x="42" y="26"/>
                    <a:pt x="41" y="27"/>
                    <a:pt x="40" y="27"/>
                  </a:cubicBezTo>
                  <a:cubicBezTo>
                    <a:pt x="34" y="27"/>
                    <a:pt x="34" y="27"/>
                    <a:pt x="34" y="2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300" dirty="0">
                <a:solidFill>
                  <a:schemeClr val="tx1">
                    <a:lumMod val="75000"/>
                    <a:lumOff val="25000"/>
                  </a:schemeClr>
                </a:solidFill>
              </a:endParaRPr>
            </a:p>
          </p:txBody>
        </p:sp>
      </p:grpSp>
      <p:grpSp>
        <p:nvGrpSpPr>
          <p:cNvPr id="42" name="组合 41"/>
          <p:cNvGrpSpPr/>
          <p:nvPr/>
        </p:nvGrpSpPr>
        <p:grpSpPr>
          <a:xfrm>
            <a:off x="1460263" y="2155060"/>
            <a:ext cx="622113" cy="622016"/>
            <a:chOff x="1158875" y="1709738"/>
            <a:chExt cx="493713" cy="493712"/>
          </a:xfrm>
        </p:grpSpPr>
        <p:sp>
          <p:nvSpPr>
            <p:cNvPr id="43" name="Oval 9"/>
            <p:cNvSpPr>
              <a:spLocks noChangeArrowheads="1"/>
            </p:cNvSpPr>
            <p:nvPr/>
          </p:nvSpPr>
          <p:spPr bwMode="auto">
            <a:xfrm>
              <a:off x="1158875" y="1709738"/>
              <a:ext cx="493713" cy="493712"/>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300" dirty="0">
                <a:solidFill>
                  <a:schemeClr val="tx1">
                    <a:lumMod val="75000"/>
                    <a:lumOff val="25000"/>
                  </a:schemeClr>
                </a:solidFill>
              </a:endParaRPr>
            </a:p>
          </p:txBody>
        </p:sp>
        <p:sp>
          <p:nvSpPr>
            <p:cNvPr id="44" name="Freeform 16"/>
            <p:cNvSpPr>
              <a:spLocks noEditPoints="1"/>
            </p:cNvSpPr>
            <p:nvPr/>
          </p:nvSpPr>
          <p:spPr bwMode="auto">
            <a:xfrm>
              <a:off x="1282700" y="1820863"/>
              <a:ext cx="246063" cy="246062"/>
            </a:xfrm>
            <a:custGeom>
              <a:avLst/>
              <a:gdLst>
                <a:gd name="T0" fmla="*/ 64 w 77"/>
                <a:gd name="T1" fmla="*/ 63 h 77"/>
                <a:gd name="T2" fmla="*/ 51 w 77"/>
                <a:gd name="T3" fmla="*/ 52 h 77"/>
                <a:gd name="T4" fmla="*/ 54 w 77"/>
                <a:gd name="T5" fmla="*/ 50 h 77"/>
                <a:gd name="T6" fmla="*/ 60 w 77"/>
                <a:gd name="T7" fmla="*/ 0 h 77"/>
                <a:gd name="T8" fmla="*/ 63 w 77"/>
                <a:gd name="T9" fmla="*/ 0 h 77"/>
                <a:gd name="T10" fmla="*/ 68 w 77"/>
                <a:gd name="T11" fmla="*/ 5 h 77"/>
                <a:gd name="T12" fmla="*/ 67 w 77"/>
                <a:gd name="T13" fmla="*/ 6 h 77"/>
                <a:gd name="T14" fmla="*/ 61 w 77"/>
                <a:gd name="T15" fmla="*/ 14 h 77"/>
                <a:gd name="T16" fmla="*/ 63 w 77"/>
                <a:gd name="T17" fmla="*/ 16 h 77"/>
                <a:gd name="T18" fmla="*/ 71 w 77"/>
                <a:gd name="T19" fmla="*/ 9 h 77"/>
                <a:gd name="T20" fmla="*/ 75 w 77"/>
                <a:gd name="T21" fmla="*/ 11 h 77"/>
                <a:gd name="T22" fmla="*/ 76 w 77"/>
                <a:gd name="T23" fmla="*/ 14 h 77"/>
                <a:gd name="T24" fmla="*/ 77 w 77"/>
                <a:gd name="T25" fmla="*/ 17 h 77"/>
                <a:gd name="T26" fmla="*/ 60 w 77"/>
                <a:gd name="T27" fmla="*/ 34 h 77"/>
                <a:gd name="T28" fmla="*/ 55 w 77"/>
                <a:gd name="T29" fmla="*/ 37 h 77"/>
                <a:gd name="T30" fmla="*/ 73 w 77"/>
                <a:gd name="T31" fmla="*/ 55 h 77"/>
                <a:gd name="T32" fmla="*/ 73 w 77"/>
                <a:gd name="T33" fmla="*/ 72 h 77"/>
                <a:gd name="T34" fmla="*/ 73 w 77"/>
                <a:gd name="T35" fmla="*/ 72 h 77"/>
                <a:gd name="T36" fmla="*/ 56 w 77"/>
                <a:gd name="T37" fmla="*/ 72 h 77"/>
                <a:gd name="T38" fmla="*/ 20 w 77"/>
                <a:gd name="T39" fmla="*/ 73 h 77"/>
                <a:gd name="T40" fmla="*/ 4 w 77"/>
                <a:gd name="T41" fmla="*/ 72 h 77"/>
                <a:gd name="T42" fmla="*/ 2 w 77"/>
                <a:gd name="T43" fmla="*/ 69 h 77"/>
                <a:gd name="T44" fmla="*/ 4 w 77"/>
                <a:gd name="T45" fmla="*/ 56 h 77"/>
                <a:gd name="T46" fmla="*/ 17 w 77"/>
                <a:gd name="T47" fmla="*/ 29 h 77"/>
                <a:gd name="T48" fmla="*/ 9 w 77"/>
                <a:gd name="T49" fmla="*/ 25 h 77"/>
                <a:gd name="T50" fmla="*/ 3 w 77"/>
                <a:gd name="T51" fmla="*/ 7 h 77"/>
                <a:gd name="T52" fmla="*/ 8 w 77"/>
                <a:gd name="T53" fmla="*/ 2 h 77"/>
                <a:gd name="T54" fmla="*/ 26 w 77"/>
                <a:gd name="T55" fmla="*/ 7 h 77"/>
                <a:gd name="T56" fmla="*/ 30 w 77"/>
                <a:gd name="T57" fmla="*/ 16 h 77"/>
                <a:gd name="T58" fmla="*/ 43 w 77"/>
                <a:gd name="T59" fmla="*/ 18 h 77"/>
                <a:gd name="T60" fmla="*/ 43 w 77"/>
                <a:gd name="T61" fmla="*/ 17 h 77"/>
                <a:gd name="T62" fmla="*/ 48 w 77"/>
                <a:gd name="T63" fmla="*/ 5 h 77"/>
                <a:gd name="T64" fmla="*/ 51 w 77"/>
                <a:gd name="T65" fmla="*/ 41 h 77"/>
                <a:gd name="T66" fmla="*/ 42 w 77"/>
                <a:gd name="T67" fmla="*/ 50 h 77"/>
                <a:gd name="T68" fmla="*/ 65 w 77"/>
                <a:gd name="T69" fmla="*/ 70 h 77"/>
                <a:gd name="T70" fmla="*/ 69 w 77"/>
                <a:gd name="T71" fmla="*/ 68 h 77"/>
                <a:gd name="T72" fmla="*/ 69 w 77"/>
                <a:gd name="T73" fmla="*/ 59 h 77"/>
                <a:gd name="T74" fmla="*/ 51 w 77"/>
                <a:gd name="T75" fmla="*/ 41 h 77"/>
                <a:gd name="T76" fmla="*/ 28 w 77"/>
                <a:gd name="T77" fmla="*/ 32 h 77"/>
                <a:gd name="T78" fmla="*/ 25 w 77"/>
                <a:gd name="T79" fmla="*/ 20 h 77"/>
                <a:gd name="T80" fmla="*/ 23 w 77"/>
                <a:gd name="T81" fmla="*/ 12 h 77"/>
                <a:gd name="T82" fmla="*/ 9 w 77"/>
                <a:gd name="T83" fmla="*/ 8 h 77"/>
                <a:gd name="T84" fmla="*/ 13 w 77"/>
                <a:gd name="T85" fmla="*/ 22 h 77"/>
                <a:gd name="T86" fmla="*/ 21 w 77"/>
                <a:gd name="T87" fmla="*/ 24 h 77"/>
                <a:gd name="T88" fmla="*/ 59 w 77"/>
                <a:gd name="T89" fmla="*/ 6 h 77"/>
                <a:gd name="T90" fmla="*/ 52 w 77"/>
                <a:gd name="T91" fmla="*/ 9 h 77"/>
                <a:gd name="T92" fmla="*/ 48 w 77"/>
                <a:gd name="T93" fmla="*/ 17 h 77"/>
                <a:gd name="T94" fmla="*/ 48 w 77"/>
                <a:gd name="T95" fmla="*/ 18 h 77"/>
                <a:gd name="T96" fmla="*/ 48 w 77"/>
                <a:gd name="T97" fmla="*/ 19 h 77"/>
                <a:gd name="T98" fmla="*/ 8 w 77"/>
                <a:gd name="T99" fmla="*/ 61 h 77"/>
                <a:gd name="T100" fmla="*/ 7 w 77"/>
                <a:gd name="T101" fmla="*/ 66 h 77"/>
                <a:gd name="T102" fmla="*/ 10 w 77"/>
                <a:gd name="T103" fmla="*/ 70 h 77"/>
                <a:gd name="T104" fmla="*/ 36 w 77"/>
                <a:gd name="T105" fmla="*/ 48 h 77"/>
                <a:gd name="T106" fmla="*/ 49 w 77"/>
                <a:gd name="T107" fmla="*/ 35 h 77"/>
                <a:gd name="T108" fmla="*/ 55 w 77"/>
                <a:gd name="T109" fmla="*/ 29 h 77"/>
                <a:gd name="T110" fmla="*/ 58 w 77"/>
                <a:gd name="T111" fmla="*/ 28 h 77"/>
                <a:gd name="T112" fmla="*/ 60 w 77"/>
                <a:gd name="T113" fmla="*/ 28 h 77"/>
                <a:gd name="T114" fmla="*/ 68 w 77"/>
                <a:gd name="T115" fmla="*/ 25 h 77"/>
                <a:gd name="T116" fmla="*/ 67 w 77"/>
                <a:gd name="T117" fmla="*/ 21 h 77"/>
                <a:gd name="T118" fmla="*/ 61 w 77"/>
                <a:gd name="T119" fmla="*/ 21 h 77"/>
                <a:gd name="T120" fmla="*/ 56 w 77"/>
                <a:gd name="T121" fmla="*/ 18 h 77"/>
                <a:gd name="T122" fmla="*/ 54 w 77"/>
                <a:gd name="T123" fmla="*/ 13 h 77"/>
                <a:gd name="T124" fmla="*/ 59 w 77"/>
                <a:gd name="T125"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 h="77">
                  <a:moveTo>
                    <a:pt x="64" y="60"/>
                  </a:moveTo>
                  <a:cubicBezTo>
                    <a:pt x="65" y="61"/>
                    <a:pt x="65" y="62"/>
                    <a:pt x="64" y="63"/>
                  </a:cubicBezTo>
                  <a:cubicBezTo>
                    <a:pt x="64" y="64"/>
                    <a:pt x="63" y="64"/>
                    <a:pt x="62" y="63"/>
                  </a:cubicBezTo>
                  <a:cubicBezTo>
                    <a:pt x="51" y="52"/>
                    <a:pt x="51" y="52"/>
                    <a:pt x="51" y="52"/>
                  </a:cubicBezTo>
                  <a:cubicBezTo>
                    <a:pt x="50" y="51"/>
                    <a:pt x="50" y="50"/>
                    <a:pt x="51" y="50"/>
                  </a:cubicBezTo>
                  <a:cubicBezTo>
                    <a:pt x="52" y="49"/>
                    <a:pt x="53" y="49"/>
                    <a:pt x="54" y="50"/>
                  </a:cubicBezTo>
                  <a:cubicBezTo>
                    <a:pt x="64" y="60"/>
                    <a:pt x="64" y="60"/>
                    <a:pt x="64" y="60"/>
                  </a:cubicBezTo>
                  <a:close/>
                  <a:moveTo>
                    <a:pt x="60" y="0"/>
                  </a:moveTo>
                  <a:cubicBezTo>
                    <a:pt x="60" y="0"/>
                    <a:pt x="60" y="0"/>
                    <a:pt x="60" y="0"/>
                  </a:cubicBezTo>
                  <a:cubicBezTo>
                    <a:pt x="61" y="0"/>
                    <a:pt x="62" y="0"/>
                    <a:pt x="63" y="0"/>
                  </a:cubicBezTo>
                  <a:cubicBezTo>
                    <a:pt x="64" y="0"/>
                    <a:pt x="65" y="1"/>
                    <a:pt x="66" y="1"/>
                  </a:cubicBezTo>
                  <a:cubicBezTo>
                    <a:pt x="68" y="2"/>
                    <a:pt x="68" y="4"/>
                    <a:pt x="68" y="5"/>
                  </a:cubicBezTo>
                  <a:cubicBezTo>
                    <a:pt x="68" y="5"/>
                    <a:pt x="67" y="6"/>
                    <a:pt x="67" y="6"/>
                  </a:cubicBezTo>
                  <a:cubicBezTo>
                    <a:pt x="67" y="6"/>
                    <a:pt x="67" y="6"/>
                    <a:pt x="67" y="6"/>
                  </a:cubicBezTo>
                  <a:cubicBezTo>
                    <a:pt x="65" y="8"/>
                    <a:pt x="63" y="10"/>
                    <a:pt x="61" y="13"/>
                  </a:cubicBezTo>
                  <a:cubicBezTo>
                    <a:pt x="61" y="14"/>
                    <a:pt x="61" y="14"/>
                    <a:pt x="61" y="14"/>
                  </a:cubicBezTo>
                  <a:cubicBezTo>
                    <a:pt x="61" y="15"/>
                    <a:pt x="61" y="15"/>
                    <a:pt x="61" y="15"/>
                  </a:cubicBezTo>
                  <a:cubicBezTo>
                    <a:pt x="63" y="16"/>
                    <a:pt x="63" y="16"/>
                    <a:pt x="63" y="16"/>
                  </a:cubicBezTo>
                  <a:cubicBezTo>
                    <a:pt x="64" y="16"/>
                    <a:pt x="64" y="16"/>
                    <a:pt x="64" y="16"/>
                  </a:cubicBezTo>
                  <a:cubicBezTo>
                    <a:pt x="66" y="14"/>
                    <a:pt x="68" y="12"/>
                    <a:pt x="71" y="9"/>
                  </a:cubicBezTo>
                  <a:cubicBezTo>
                    <a:pt x="72" y="8"/>
                    <a:pt x="74" y="8"/>
                    <a:pt x="75" y="9"/>
                  </a:cubicBezTo>
                  <a:cubicBezTo>
                    <a:pt x="75" y="10"/>
                    <a:pt x="75" y="10"/>
                    <a:pt x="75" y="11"/>
                  </a:cubicBezTo>
                  <a:cubicBezTo>
                    <a:pt x="76" y="12"/>
                    <a:pt x="76" y="13"/>
                    <a:pt x="76" y="14"/>
                  </a:cubicBezTo>
                  <a:cubicBezTo>
                    <a:pt x="76" y="14"/>
                    <a:pt x="76" y="14"/>
                    <a:pt x="76" y="14"/>
                  </a:cubicBezTo>
                  <a:cubicBezTo>
                    <a:pt x="76" y="14"/>
                    <a:pt x="76" y="14"/>
                    <a:pt x="76" y="14"/>
                  </a:cubicBezTo>
                  <a:cubicBezTo>
                    <a:pt x="77" y="15"/>
                    <a:pt x="77" y="16"/>
                    <a:pt x="77" y="17"/>
                  </a:cubicBezTo>
                  <a:cubicBezTo>
                    <a:pt x="77" y="22"/>
                    <a:pt x="75" y="26"/>
                    <a:pt x="72" y="29"/>
                  </a:cubicBezTo>
                  <a:cubicBezTo>
                    <a:pt x="69" y="32"/>
                    <a:pt x="64" y="34"/>
                    <a:pt x="60" y="34"/>
                  </a:cubicBezTo>
                  <a:cubicBezTo>
                    <a:pt x="59" y="34"/>
                    <a:pt x="59" y="34"/>
                    <a:pt x="59" y="34"/>
                  </a:cubicBezTo>
                  <a:cubicBezTo>
                    <a:pt x="55" y="37"/>
                    <a:pt x="55" y="37"/>
                    <a:pt x="55" y="37"/>
                  </a:cubicBezTo>
                  <a:cubicBezTo>
                    <a:pt x="73" y="55"/>
                    <a:pt x="73" y="55"/>
                    <a:pt x="73" y="55"/>
                  </a:cubicBezTo>
                  <a:cubicBezTo>
                    <a:pt x="73" y="55"/>
                    <a:pt x="73" y="55"/>
                    <a:pt x="73" y="55"/>
                  </a:cubicBezTo>
                  <a:cubicBezTo>
                    <a:pt x="76" y="58"/>
                    <a:pt x="77" y="61"/>
                    <a:pt x="77" y="64"/>
                  </a:cubicBezTo>
                  <a:cubicBezTo>
                    <a:pt x="77" y="67"/>
                    <a:pt x="76" y="70"/>
                    <a:pt x="73" y="72"/>
                  </a:cubicBezTo>
                  <a:cubicBezTo>
                    <a:pt x="73" y="72"/>
                    <a:pt x="73" y="72"/>
                    <a:pt x="73" y="72"/>
                  </a:cubicBezTo>
                  <a:cubicBezTo>
                    <a:pt x="73" y="72"/>
                    <a:pt x="73" y="72"/>
                    <a:pt x="73" y="72"/>
                  </a:cubicBezTo>
                  <a:cubicBezTo>
                    <a:pt x="71" y="74"/>
                    <a:pt x="68" y="76"/>
                    <a:pt x="65" y="76"/>
                  </a:cubicBezTo>
                  <a:cubicBezTo>
                    <a:pt x="62" y="76"/>
                    <a:pt x="58" y="74"/>
                    <a:pt x="56" y="72"/>
                  </a:cubicBezTo>
                  <a:cubicBezTo>
                    <a:pt x="38" y="54"/>
                    <a:pt x="38" y="54"/>
                    <a:pt x="38" y="54"/>
                  </a:cubicBezTo>
                  <a:cubicBezTo>
                    <a:pt x="20" y="73"/>
                    <a:pt x="20" y="73"/>
                    <a:pt x="20" y="73"/>
                  </a:cubicBezTo>
                  <a:cubicBezTo>
                    <a:pt x="16" y="76"/>
                    <a:pt x="12" y="77"/>
                    <a:pt x="8" y="75"/>
                  </a:cubicBezTo>
                  <a:cubicBezTo>
                    <a:pt x="7" y="74"/>
                    <a:pt x="5" y="74"/>
                    <a:pt x="4" y="72"/>
                  </a:cubicBezTo>
                  <a:cubicBezTo>
                    <a:pt x="4" y="72"/>
                    <a:pt x="4" y="72"/>
                    <a:pt x="4" y="72"/>
                  </a:cubicBezTo>
                  <a:cubicBezTo>
                    <a:pt x="3" y="71"/>
                    <a:pt x="2" y="70"/>
                    <a:pt x="2" y="69"/>
                  </a:cubicBezTo>
                  <a:cubicBezTo>
                    <a:pt x="0" y="65"/>
                    <a:pt x="0" y="60"/>
                    <a:pt x="4" y="57"/>
                  </a:cubicBezTo>
                  <a:cubicBezTo>
                    <a:pt x="4" y="56"/>
                    <a:pt x="4" y="56"/>
                    <a:pt x="4" y="56"/>
                  </a:cubicBezTo>
                  <a:cubicBezTo>
                    <a:pt x="24" y="36"/>
                    <a:pt x="24" y="36"/>
                    <a:pt x="24" y="36"/>
                  </a:cubicBezTo>
                  <a:cubicBezTo>
                    <a:pt x="17" y="29"/>
                    <a:pt x="17" y="29"/>
                    <a:pt x="17" y="29"/>
                  </a:cubicBezTo>
                  <a:cubicBezTo>
                    <a:pt x="10" y="27"/>
                    <a:pt x="10" y="27"/>
                    <a:pt x="10" y="27"/>
                  </a:cubicBezTo>
                  <a:cubicBezTo>
                    <a:pt x="10" y="27"/>
                    <a:pt x="9" y="26"/>
                    <a:pt x="9" y="25"/>
                  </a:cubicBezTo>
                  <a:cubicBezTo>
                    <a:pt x="2" y="10"/>
                    <a:pt x="2" y="10"/>
                    <a:pt x="2" y="10"/>
                  </a:cubicBezTo>
                  <a:cubicBezTo>
                    <a:pt x="2" y="9"/>
                    <a:pt x="2" y="8"/>
                    <a:pt x="3" y="7"/>
                  </a:cubicBezTo>
                  <a:cubicBezTo>
                    <a:pt x="5" y="4"/>
                    <a:pt x="5" y="4"/>
                    <a:pt x="5" y="4"/>
                  </a:cubicBezTo>
                  <a:cubicBezTo>
                    <a:pt x="8" y="2"/>
                    <a:pt x="8" y="2"/>
                    <a:pt x="8" y="2"/>
                  </a:cubicBezTo>
                  <a:cubicBezTo>
                    <a:pt x="9" y="1"/>
                    <a:pt x="10" y="1"/>
                    <a:pt x="11" y="1"/>
                  </a:cubicBezTo>
                  <a:cubicBezTo>
                    <a:pt x="26" y="7"/>
                    <a:pt x="26" y="7"/>
                    <a:pt x="26" y="7"/>
                  </a:cubicBezTo>
                  <a:cubicBezTo>
                    <a:pt x="27" y="8"/>
                    <a:pt x="28" y="8"/>
                    <a:pt x="28" y="9"/>
                  </a:cubicBezTo>
                  <a:cubicBezTo>
                    <a:pt x="30" y="16"/>
                    <a:pt x="30" y="16"/>
                    <a:pt x="30" y="16"/>
                  </a:cubicBezTo>
                  <a:cubicBezTo>
                    <a:pt x="37" y="23"/>
                    <a:pt x="37" y="23"/>
                    <a:pt x="37" y="23"/>
                  </a:cubicBezTo>
                  <a:cubicBezTo>
                    <a:pt x="43" y="18"/>
                    <a:pt x="43" y="18"/>
                    <a:pt x="43" y="18"/>
                  </a:cubicBezTo>
                  <a:cubicBezTo>
                    <a:pt x="43" y="18"/>
                    <a:pt x="42" y="17"/>
                    <a:pt x="42" y="17"/>
                  </a:cubicBezTo>
                  <a:cubicBezTo>
                    <a:pt x="43" y="17"/>
                    <a:pt x="43" y="17"/>
                    <a:pt x="43" y="17"/>
                  </a:cubicBezTo>
                  <a:cubicBezTo>
                    <a:pt x="43" y="12"/>
                    <a:pt x="44" y="8"/>
                    <a:pt x="48" y="5"/>
                  </a:cubicBezTo>
                  <a:cubicBezTo>
                    <a:pt x="48" y="5"/>
                    <a:pt x="48" y="5"/>
                    <a:pt x="48" y="5"/>
                  </a:cubicBezTo>
                  <a:cubicBezTo>
                    <a:pt x="51" y="2"/>
                    <a:pt x="55" y="0"/>
                    <a:pt x="60" y="0"/>
                  </a:cubicBezTo>
                  <a:close/>
                  <a:moveTo>
                    <a:pt x="51" y="41"/>
                  </a:moveTo>
                  <a:cubicBezTo>
                    <a:pt x="51" y="41"/>
                    <a:pt x="51" y="41"/>
                    <a:pt x="51" y="41"/>
                  </a:cubicBezTo>
                  <a:cubicBezTo>
                    <a:pt x="42" y="50"/>
                    <a:pt x="42" y="50"/>
                    <a:pt x="42" y="50"/>
                  </a:cubicBezTo>
                  <a:cubicBezTo>
                    <a:pt x="60" y="68"/>
                    <a:pt x="60" y="68"/>
                    <a:pt x="60" y="68"/>
                  </a:cubicBezTo>
                  <a:cubicBezTo>
                    <a:pt x="61" y="69"/>
                    <a:pt x="63" y="70"/>
                    <a:pt x="65" y="70"/>
                  </a:cubicBezTo>
                  <a:cubicBezTo>
                    <a:pt x="66" y="70"/>
                    <a:pt x="68" y="69"/>
                    <a:pt x="69" y="68"/>
                  </a:cubicBezTo>
                  <a:cubicBezTo>
                    <a:pt x="69" y="68"/>
                    <a:pt x="69" y="68"/>
                    <a:pt x="69" y="68"/>
                  </a:cubicBezTo>
                  <a:cubicBezTo>
                    <a:pt x="70" y="67"/>
                    <a:pt x="71" y="65"/>
                    <a:pt x="71" y="64"/>
                  </a:cubicBezTo>
                  <a:cubicBezTo>
                    <a:pt x="71" y="62"/>
                    <a:pt x="70" y="61"/>
                    <a:pt x="69" y="59"/>
                  </a:cubicBezTo>
                  <a:cubicBezTo>
                    <a:pt x="69" y="59"/>
                    <a:pt x="69" y="59"/>
                    <a:pt x="69" y="59"/>
                  </a:cubicBezTo>
                  <a:cubicBezTo>
                    <a:pt x="51" y="41"/>
                    <a:pt x="51" y="41"/>
                    <a:pt x="51" y="41"/>
                  </a:cubicBezTo>
                  <a:close/>
                  <a:moveTo>
                    <a:pt x="28" y="32"/>
                  </a:moveTo>
                  <a:cubicBezTo>
                    <a:pt x="28" y="32"/>
                    <a:pt x="28" y="32"/>
                    <a:pt x="28" y="32"/>
                  </a:cubicBezTo>
                  <a:cubicBezTo>
                    <a:pt x="33" y="28"/>
                    <a:pt x="33" y="28"/>
                    <a:pt x="33" y="28"/>
                  </a:cubicBezTo>
                  <a:cubicBezTo>
                    <a:pt x="25" y="20"/>
                    <a:pt x="25" y="20"/>
                    <a:pt x="25" y="20"/>
                  </a:cubicBezTo>
                  <a:cubicBezTo>
                    <a:pt x="25" y="19"/>
                    <a:pt x="24" y="19"/>
                    <a:pt x="24" y="18"/>
                  </a:cubicBezTo>
                  <a:cubicBezTo>
                    <a:pt x="23" y="12"/>
                    <a:pt x="23" y="12"/>
                    <a:pt x="23" y="12"/>
                  </a:cubicBezTo>
                  <a:cubicBezTo>
                    <a:pt x="11" y="7"/>
                    <a:pt x="11" y="7"/>
                    <a:pt x="11" y="7"/>
                  </a:cubicBezTo>
                  <a:cubicBezTo>
                    <a:pt x="9" y="8"/>
                    <a:pt x="9" y="8"/>
                    <a:pt x="9" y="8"/>
                  </a:cubicBezTo>
                  <a:cubicBezTo>
                    <a:pt x="8" y="10"/>
                    <a:pt x="8" y="10"/>
                    <a:pt x="8" y="10"/>
                  </a:cubicBezTo>
                  <a:cubicBezTo>
                    <a:pt x="13" y="22"/>
                    <a:pt x="13" y="22"/>
                    <a:pt x="13" y="22"/>
                  </a:cubicBezTo>
                  <a:cubicBezTo>
                    <a:pt x="19" y="23"/>
                    <a:pt x="19" y="23"/>
                    <a:pt x="19" y="23"/>
                  </a:cubicBezTo>
                  <a:cubicBezTo>
                    <a:pt x="20" y="24"/>
                    <a:pt x="20" y="24"/>
                    <a:pt x="21" y="24"/>
                  </a:cubicBezTo>
                  <a:cubicBezTo>
                    <a:pt x="28" y="32"/>
                    <a:pt x="28" y="32"/>
                    <a:pt x="28" y="32"/>
                  </a:cubicBezTo>
                  <a:close/>
                  <a:moveTo>
                    <a:pt x="59" y="6"/>
                  </a:moveTo>
                  <a:cubicBezTo>
                    <a:pt x="59" y="6"/>
                    <a:pt x="59" y="6"/>
                    <a:pt x="59" y="6"/>
                  </a:cubicBezTo>
                  <a:cubicBezTo>
                    <a:pt x="56" y="6"/>
                    <a:pt x="54" y="7"/>
                    <a:pt x="52" y="9"/>
                  </a:cubicBezTo>
                  <a:cubicBezTo>
                    <a:pt x="52" y="9"/>
                    <a:pt x="52" y="9"/>
                    <a:pt x="52" y="9"/>
                  </a:cubicBezTo>
                  <a:cubicBezTo>
                    <a:pt x="50" y="11"/>
                    <a:pt x="48" y="14"/>
                    <a:pt x="48" y="17"/>
                  </a:cubicBezTo>
                  <a:cubicBezTo>
                    <a:pt x="48" y="17"/>
                    <a:pt x="48" y="17"/>
                    <a:pt x="48" y="17"/>
                  </a:cubicBezTo>
                  <a:cubicBezTo>
                    <a:pt x="48" y="17"/>
                    <a:pt x="48" y="18"/>
                    <a:pt x="48" y="18"/>
                  </a:cubicBezTo>
                  <a:cubicBezTo>
                    <a:pt x="48" y="18"/>
                    <a:pt x="48" y="18"/>
                    <a:pt x="48" y="18"/>
                  </a:cubicBezTo>
                  <a:cubicBezTo>
                    <a:pt x="48" y="19"/>
                    <a:pt x="48" y="19"/>
                    <a:pt x="48" y="19"/>
                  </a:cubicBezTo>
                  <a:cubicBezTo>
                    <a:pt x="49" y="19"/>
                    <a:pt x="48" y="20"/>
                    <a:pt x="48" y="21"/>
                  </a:cubicBezTo>
                  <a:cubicBezTo>
                    <a:pt x="8" y="61"/>
                    <a:pt x="8" y="61"/>
                    <a:pt x="8" y="61"/>
                  </a:cubicBezTo>
                  <a:cubicBezTo>
                    <a:pt x="8" y="61"/>
                    <a:pt x="8" y="61"/>
                    <a:pt x="8" y="61"/>
                  </a:cubicBezTo>
                  <a:cubicBezTo>
                    <a:pt x="6" y="62"/>
                    <a:pt x="6" y="65"/>
                    <a:pt x="7" y="66"/>
                  </a:cubicBezTo>
                  <a:cubicBezTo>
                    <a:pt x="7" y="67"/>
                    <a:pt x="8" y="68"/>
                    <a:pt x="8" y="68"/>
                  </a:cubicBezTo>
                  <a:cubicBezTo>
                    <a:pt x="9" y="69"/>
                    <a:pt x="10" y="69"/>
                    <a:pt x="10" y="70"/>
                  </a:cubicBezTo>
                  <a:cubicBezTo>
                    <a:pt x="12" y="70"/>
                    <a:pt x="14" y="70"/>
                    <a:pt x="16" y="68"/>
                  </a:cubicBezTo>
                  <a:cubicBezTo>
                    <a:pt x="36" y="48"/>
                    <a:pt x="36" y="48"/>
                    <a:pt x="36" y="48"/>
                  </a:cubicBezTo>
                  <a:cubicBezTo>
                    <a:pt x="36" y="48"/>
                    <a:pt x="36" y="48"/>
                    <a:pt x="36" y="48"/>
                  </a:cubicBezTo>
                  <a:cubicBezTo>
                    <a:pt x="49" y="35"/>
                    <a:pt x="49" y="35"/>
                    <a:pt x="49" y="35"/>
                  </a:cubicBezTo>
                  <a:cubicBezTo>
                    <a:pt x="49" y="35"/>
                    <a:pt x="49" y="35"/>
                    <a:pt x="49" y="35"/>
                  </a:cubicBezTo>
                  <a:cubicBezTo>
                    <a:pt x="55" y="29"/>
                    <a:pt x="55" y="29"/>
                    <a:pt x="55" y="29"/>
                  </a:cubicBezTo>
                  <a:cubicBezTo>
                    <a:pt x="55" y="29"/>
                    <a:pt x="55" y="29"/>
                    <a:pt x="55" y="29"/>
                  </a:cubicBezTo>
                  <a:cubicBezTo>
                    <a:pt x="56" y="28"/>
                    <a:pt x="57" y="28"/>
                    <a:pt x="58" y="28"/>
                  </a:cubicBezTo>
                  <a:cubicBezTo>
                    <a:pt x="58" y="28"/>
                    <a:pt x="58" y="28"/>
                    <a:pt x="59" y="28"/>
                  </a:cubicBezTo>
                  <a:cubicBezTo>
                    <a:pt x="59" y="28"/>
                    <a:pt x="59" y="28"/>
                    <a:pt x="60" y="28"/>
                  </a:cubicBezTo>
                  <a:cubicBezTo>
                    <a:pt x="63" y="28"/>
                    <a:pt x="66" y="27"/>
                    <a:pt x="68" y="25"/>
                  </a:cubicBezTo>
                  <a:cubicBezTo>
                    <a:pt x="68" y="25"/>
                    <a:pt x="68" y="25"/>
                    <a:pt x="68" y="25"/>
                  </a:cubicBezTo>
                  <a:cubicBezTo>
                    <a:pt x="69" y="23"/>
                    <a:pt x="71" y="20"/>
                    <a:pt x="71" y="17"/>
                  </a:cubicBezTo>
                  <a:cubicBezTo>
                    <a:pt x="70" y="19"/>
                    <a:pt x="68" y="20"/>
                    <a:pt x="67" y="21"/>
                  </a:cubicBezTo>
                  <a:cubicBezTo>
                    <a:pt x="66" y="22"/>
                    <a:pt x="65" y="22"/>
                    <a:pt x="64" y="22"/>
                  </a:cubicBezTo>
                  <a:cubicBezTo>
                    <a:pt x="61" y="21"/>
                    <a:pt x="61" y="21"/>
                    <a:pt x="61" y="21"/>
                  </a:cubicBezTo>
                  <a:cubicBezTo>
                    <a:pt x="58" y="21"/>
                    <a:pt x="58" y="21"/>
                    <a:pt x="58" y="21"/>
                  </a:cubicBezTo>
                  <a:cubicBezTo>
                    <a:pt x="57" y="20"/>
                    <a:pt x="56" y="20"/>
                    <a:pt x="56" y="18"/>
                  </a:cubicBezTo>
                  <a:cubicBezTo>
                    <a:pt x="55" y="15"/>
                    <a:pt x="55" y="15"/>
                    <a:pt x="55" y="15"/>
                  </a:cubicBezTo>
                  <a:cubicBezTo>
                    <a:pt x="54" y="13"/>
                    <a:pt x="54" y="13"/>
                    <a:pt x="54" y="13"/>
                  </a:cubicBezTo>
                  <a:cubicBezTo>
                    <a:pt x="54" y="12"/>
                    <a:pt x="54" y="10"/>
                    <a:pt x="55" y="10"/>
                  </a:cubicBezTo>
                  <a:cubicBezTo>
                    <a:pt x="57" y="8"/>
                    <a:pt x="58" y="7"/>
                    <a:pt x="59" y="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300" dirty="0">
                <a:solidFill>
                  <a:schemeClr val="tx1">
                    <a:lumMod val="75000"/>
                    <a:lumOff val="25000"/>
                  </a:schemeClr>
                </a:solidFill>
              </a:endParaRPr>
            </a:p>
          </p:txBody>
        </p:sp>
      </p:grpSp>
      <p:grpSp>
        <p:nvGrpSpPr>
          <p:cNvPr id="45" name="组合 44"/>
          <p:cNvGrpSpPr/>
          <p:nvPr/>
        </p:nvGrpSpPr>
        <p:grpSpPr>
          <a:xfrm>
            <a:off x="6393152" y="2155060"/>
            <a:ext cx="620112" cy="622016"/>
            <a:chOff x="5073650" y="1709738"/>
            <a:chExt cx="492125" cy="493712"/>
          </a:xfrm>
        </p:grpSpPr>
        <p:sp>
          <p:nvSpPr>
            <p:cNvPr id="46" name="Oval 13"/>
            <p:cNvSpPr>
              <a:spLocks noChangeArrowheads="1"/>
            </p:cNvSpPr>
            <p:nvPr/>
          </p:nvSpPr>
          <p:spPr bwMode="auto">
            <a:xfrm>
              <a:off x="5073650" y="1709738"/>
              <a:ext cx="492125" cy="493712"/>
            </a:xfrm>
            <a:prstGeom prst="ellipse">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300" dirty="0">
                <a:solidFill>
                  <a:schemeClr val="tx1">
                    <a:lumMod val="75000"/>
                    <a:lumOff val="25000"/>
                  </a:schemeClr>
                </a:solidFill>
              </a:endParaRPr>
            </a:p>
          </p:txBody>
        </p:sp>
        <p:sp>
          <p:nvSpPr>
            <p:cNvPr id="47" name="Freeform 17"/>
            <p:cNvSpPr>
              <a:spLocks noEditPoints="1"/>
            </p:cNvSpPr>
            <p:nvPr/>
          </p:nvSpPr>
          <p:spPr bwMode="auto">
            <a:xfrm>
              <a:off x="5200650" y="1820863"/>
              <a:ext cx="238125" cy="246062"/>
            </a:xfrm>
            <a:custGeom>
              <a:avLst/>
              <a:gdLst>
                <a:gd name="T0" fmla="*/ 38 w 75"/>
                <a:gd name="T1" fmla="*/ 20 h 77"/>
                <a:gd name="T2" fmla="*/ 55 w 75"/>
                <a:gd name="T3" fmla="*/ 38 h 77"/>
                <a:gd name="T4" fmla="*/ 60 w 75"/>
                <a:gd name="T5" fmla="*/ 34 h 77"/>
                <a:gd name="T6" fmla="*/ 42 w 75"/>
                <a:gd name="T7" fmla="*/ 16 h 77"/>
                <a:gd name="T8" fmla="*/ 38 w 75"/>
                <a:gd name="T9" fmla="*/ 20 h 77"/>
                <a:gd name="T10" fmla="*/ 53 w 75"/>
                <a:gd name="T11" fmla="*/ 40 h 77"/>
                <a:gd name="T12" fmla="*/ 53 w 75"/>
                <a:gd name="T13" fmla="*/ 40 h 77"/>
                <a:gd name="T14" fmla="*/ 35 w 75"/>
                <a:gd name="T15" fmla="*/ 23 h 77"/>
                <a:gd name="T16" fmla="*/ 13 w 75"/>
                <a:gd name="T17" fmla="*/ 45 h 77"/>
                <a:gd name="T18" fmla="*/ 30 w 75"/>
                <a:gd name="T19" fmla="*/ 63 h 77"/>
                <a:gd name="T20" fmla="*/ 53 w 75"/>
                <a:gd name="T21" fmla="*/ 40 h 77"/>
                <a:gd name="T22" fmla="*/ 45 w 75"/>
                <a:gd name="T23" fmla="*/ 5 h 77"/>
                <a:gd name="T24" fmla="*/ 45 w 75"/>
                <a:gd name="T25" fmla="*/ 5 h 77"/>
                <a:gd name="T26" fmla="*/ 57 w 75"/>
                <a:gd name="T27" fmla="*/ 1 h 77"/>
                <a:gd name="T28" fmla="*/ 75 w 75"/>
                <a:gd name="T29" fmla="*/ 19 h 77"/>
                <a:gd name="T30" fmla="*/ 70 w 75"/>
                <a:gd name="T31" fmla="*/ 32 h 77"/>
                <a:gd name="T32" fmla="*/ 33 w 75"/>
                <a:gd name="T33" fmla="*/ 68 h 77"/>
                <a:gd name="T34" fmla="*/ 23 w 75"/>
                <a:gd name="T35" fmla="*/ 73 h 77"/>
                <a:gd name="T36" fmla="*/ 14 w 75"/>
                <a:gd name="T37" fmla="*/ 72 h 77"/>
                <a:gd name="T38" fmla="*/ 13 w 75"/>
                <a:gd name="T39" fmla="*/ 73 h 77"/>
                <a:gd name="T40" fmla="*/ 13 w 75"/>
                <a:gd name="T41" fmla="*/ 73 h 77"/>
                <a:gd name="T42" fmla="*/ 13 w 75"/>
                <a:gd name="T43" fmla="*/ 73 h 77"/>
                <a:gd name="T44" fmla="*/ 1 w 75"/>
                <a:gd name="T45" fmla="*/ 71 h 77"/>
                <a:gd name="T46" fmla="*/ 3 w 75"/>
                <a:gd name="T47" fmla="*/ 63 h 77"/>
                <a:gd name="T48" fmla="*/ 4 w 75"/>
                <a:gd name="T49" fmla="*/ 62 h 77"/>
                <a:gd name="T50" fmla="*/ 3 w 75"/>
                <a:gd name="T51" fmla="*/ 53 h 77"/>
                <a:gd name="T52" fmla="*/ 8 w 75"/>
                <a:gd name="T53" fmla="*/ 42 h 77"/>
                <a:gd name="T54" fmla="*/ 43 w 75"/>
                <a:gd name="T55" fmla="*/ 7 h 77"/>
                <a:gd name="T56" fmla="*/ 40 w 75"/>
                <a:gd name="T57" fmla="*/ 5 h 77"/>
                <a:gd name="T58" fmla="*/ 21 w 75"/>
                <a:gd name="T59" fmla="*/ 25 h 77"/>
                <a:gd name="T60" fmla="*/ 18 w 75"/>
                <a:gd name="T61" fmla="*/ 25 h 77"/>
                <a:gd name="T62" fmla="*/ 18 w 75"/>
                <a:gd name="T63" fmla="*/ 22 h 77"/>
                <a:gd name="T64" fmla="*/ 39 w 75"/>
                <a:gd name="T65" fmla="*/ 1 h 77"/>
                <a:gd name="T66" fmla="*/ 41 w 75"/>
                <a:gd name="T67" fmla="*/ 1 h 77"/>
                <a:gd name="T68" fmla="*/ 45 w 75"/>
                <a:gd name="T69" fmla="*/ 5 h 77"/>
                <a:gd name="T70" fmla="*/ 57 w 75"/>
                <a:gd name="T71" fmla="*/ 7 h 77"/>
                <a:gd name="T72" fmla="*/ 57 w 75"/>
                <a:gd name="T73" fmla="*/ 7 h 77"/>
                <a:gd name="T74" fmla="*/ 48 w 75"/>
                <a:gd name="T75" fmla="*/ 10 h 77"/>
                <a:gd name="T76" fmla="*/ 48 w 75"/>
                <a:gd name="T77" fmla="*/ 10 h 77"/>
                <a:gd name="T78" fmla="*/ 45 w 75"/>
                <a:gd name="T79" fmla="*/ 14 h 77"/>
                <a:gd name="T80" fmla="*/ 62 w 75"/>
                <a:gd name="T81" fmla="*/ 31 h 77"/>
                <a:gd name="T82" fmla="*/ 66 w 75"/>
                <a:gd name="T83" fmla="*/ 28 h 77"/>
                <a:gd name="T84" fmla="*/ 69 w 75"/>
                <a:gd name="T85" fmla="*/ 19 h 77"/>
                <a:gd name="T86" fmla="*/ 57 w 75"/>
                <a:gd name="T87" fmla="*/ 7 h 77"/>
                <a:gd name="T88" fmla="*/ 11 w 75"/>
                <a:gd name="T89" fmla="*/ 48 h 77"/>
                <a:gd name="T90" fmla="*/ 11 w 75"/>
                <a:gd name="T91" fmla="*/ 48 h 77"/>
                <a:gd name="T92" fmla="*/ 8 w 75"/>
                <a:gd name="T93" fmla="*/ 54 h 77"/>
                <a:gd name="T94" fmla="*/ 10 w 75"/>
                <a:gd name="T95" fmla="*/ 61 h 77"/>
                <a:gd name="T96" fmla="*/ 9 w 75"/>
                <a:gd name="T97" fmla="*/ 65 h 77"/>
                <a:gd name="T98" fmla="*/ 7 w 75"/>
                <a:gd name="T99" fmla="*/ 67 h 77"/>
                <a:gd name="T100" fmla="*/ 7 w 75"/>
                <a:gd name="T101" fmla="*/ 67 h 77"/>
                <a:gd name="T102" fmla="*/ 9 w 75"/>
                <a:gd name="T103" fmla="*/ 69 h 77"/>
                <a:gd name="T104" fmla="*/ 11 w 75"/>
                <a:gd name="T105" fmla="*/ 67 h 77"/>
                <a:gd name="T106" fmla="*/ 15 w 75"/>
                <a:gd name="T107" fmla="*/ 66 h 77"/>
                <a:gd name="T108" fmla="*/ 22 w 75"/>
                <a:gd name="T109" fmla="*/ 67 h 77"/>
                <a:gd name="T110" fmla="*/ 28 w 75"/>
                <a:gd name="T111" fmla="*/ 65 h 77"/>
                <a:gd name="T112" fmla="*/ 11 w 75"/>
                <a:gd name="T113" fmla="*/ 4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 h="77">
                  <a:moveTo>
                    <a:pt x="38" y="20"/>
                  </a:moveTo>
                  <a:cubicBezTo>
                    <a:pt x="55" y="38"/>
                    <a:pt x="55" y="38"/>
                    <a:pt x="55" y="38"/>
                  </a:cubicBezTo>
                  <a:cubicBezTo>
                    <a:pt x="60" y="34"/>
                    <a:pt x="60" y="34"/>
                    <a:pt x="60" y="34"/>
                  </a:cubicBezTo>
                  <a:cubicBezTo>
                    <a:pt x="42" y="16"/>
                    <a:pt x="42" y="16"/>
                    <a:pt x="42" y="16"/>
                  </a:cubicBezTo>
                  <a:cubicBezTo>
                    <a:pt x="38" y="20"/>
                    <a:pt x="38" y="20"/>
                    <a:pt x="38" y="20"/>
                  </a:cubicBezTo>
                  <a:close/>
                  <a:moveTo>
                    <a:pt x="53" y="40"/>
                  </a:moveTo>
                  <a:cubicBezTo>
                    <a:pt x="53" y="40"/>
                    <a:pt x="53" y="40"/>
                    <a:pt x="53" y="40"/>
                  </a:cubicBezTo>
                  <a:cubicBezTo>
                    <a:pt x="35" y="23"/>
                    <a:pt x="35" y="23"/>
                    <a:pt x="35" y="23"/>
                  </a:cubicBezTo>
                  <a:cubicBezTo>
                    <a:pt x="13" y="45"/>
                    <a:pt x="13" y="45"/>
                    <a:pt x="13" y="45"/>
                  </a:cubicBezTo>
                  <a:cubicBezTo>
                    <a:pt x="30" y="63"/>
                    <a:pt x="30" y="63"/>
                    <a:pt x="30" y="63"/>
                  </a:cubicBezTo>
                  <a:cubicBezTo>
                    <a:pt x="53" y="40"/>
                    <a:pt x="53" y="40"/>
                    <a:pt x="53" y="40"/>
                  </a:cubicBezTo>
                  <a:close/>
                  <a:moveTo>
                    <a:pt x="45" y="5"/>
                  </a:moveTo>
                  <a:cubicBezTo>
                    <a:pt x="45" y="5"/>
                    <a:pt x="45" y="5"/>
                    <a:pt x="45" y="5"/>
                  </a:cubicBezTo>
                  <a:cubicBezTo>
                    <a:pt x="49" y="2"/>
                    <a:pt x="53" y="1"/>
                    <a:pt x="57" y="1"/>
                  </a:cubicBezTo>
                  <a:cubicBezTo>
                    <a:pt x="67" y="1"/>
                    <a:pt x="75" y="9"/>
                    <a:pt x="75" y="19"/>
                  </a:cubicBezTo>
                  <a:cubicBezTo>
                    <a:pt x="75" y="24"/>
                    <a:pt x="73" y="28"/>
                    <a:pt x="70" y="32"/>
                  </a:cubicBezTo>
                  <a:cubicBezTo>
                    <a:pt x="33" y="68"/>
                    <a:pt x="33" y="68"/>
                    <a:pt x="33" y="68"/>
                  </a:cubicBezTo>
                  <a:cubicBezTo>
                    <a:pt x="30" y="71"/>
                    <a:pt x="27" y="73"/>
                    <a:pt x="23" y="73"/>
                  </a:cubicBezTo>
                  <a:cubicBezTo>
                    <a:pt x="20" y="74"/>
                    <a:pt x="17" y="73"/>
                    <a:pt x="14" y="72"/>
                  </a:cubicBezTo>
                  <a:cubicBezTo>
                    <a:pt x="13" y="73"/>
                    <a:pt x="13" y="73"/>
                    <a:pt x="13" y="73"/>
                  </a:cubicBezTo>
                  <a:cubicBezTo>
                    <a:pt x="13" y="73"/>
                    <a:pt x="13" y="73"/>
                    <a:pt x="13" y="73"/>
                  </a:cubicBezTo>
                  <a:cubicBezTo>
                    <a:pt x="13" y="73"/>
                    <a:pt x="13" y="73"/>
                    <a:pt x="13" y="73"/>
                  </a:cubicBezTo>
                  <a:cubicBezTo>
                    <a:pt x="9" y="77"/>
                    <a:pt x="3" y="75"/>
                    <a:pt x="1" y="71"/>
                  </a:cubicBezTo>
                  <a:cubicBezTo>
                    <a:pt x="0" y="68"/>
                    <a:pt x="0" y="65"/>
                    <a:pt x="3" y="63"/>
                  </a:cubicBezTo>
                  <a:cubicBezTo>
                    <a:pt x="4" y="62"/>
                    <a:pt x="4" y="62"/>
                    <a:pt x="4" y="62"/>
                  </a:cubicBezTo>
                  <a:cubicBezTo>
                    <a:pt x="2" y="59"/>
                    <a:pt x="2" y="56"/>
                    <a:pt x="3" y="53"/>
                  </a:cubicBezTo>
                  <a:cubicBezTo>
                    <a:pt x="3" y="49"/>
                    <a:pt x="5" y="45"/>
                    <a:pt x="8" y="42"/>
                  </a:cubicBezTo>
                  <a:cubicBezTo>
                    <a:pt x="43" y="7"/>
                    <a:pt x="43" y="7"/>
                    <a:pt x="43" y="7"/>
                  </a:cubicBezTo>
                  <a:cubicBezTo>
                    <a:pt x="40" y="5"/>
                    <a:pt x="40" y="5"/>
                    <a:pt x="40" y="5"/>
                  </a:cubicBezTo>
                  <a:cubicBezTo>
                    <a:pt x="21" y="25"/>
                    <a:pt x="21" y="25"/>
                    <a:pt x="21" y="25"/>
                  </a:cubicBezTo>
                  <a:cubicBezTo>
                    <a:pt x="20" y="25"/>
                    <a:pt x="19" y="25"/>
                    <a:pt x="18" y="25"/>
                  </a:cubicBezTo>
                  <a:cubicBezTo>
                    <a:pt x="17" y="24"/>
                    <a:pt x="17" y="23"/>
                    <a:pt x="18" y="22"/>
                  </a:cubicBezTo>
                  <a:cubicBezTo>
                    <a:pt x="39" y="1"/>
                    <a:pt x="39" y="1"/>
                    <a:pt x="39" y="1"/>
                  </a:cubicBezTo>
                  <a:cubicBezTo>
                    <a:pt x="40" y="0"/>
                    <a:pt x="41" y="0"/>
                    <a:pt x="41" y="1"/>
                  </a:cubicBezTo>
                  <a:cubicBezTo>
                    <a:pt x="45" y="5"/>
                    <a:pt x="45" y="5"/>
                    <a:pt x="45" y="5"/>
                  </a:cubicBezTo>
                  <a:close/>
                  <a:moveTo>
                    <a:pt x="57" y="7"/>
                  </a:moveTo>
                  <a:cubicBezTo>
                    <a:pt x="57" y="7"/>
                    <a:pt x="57" y="7"/>
                    <a:pt x="57" y="7"/>
                  </a:cubicBezTo>
                  <a:cubicBezTo>
                    <a:pt x="54" y="7"/>
                    <a:pt x="51" y="8"/>
                    <a:pt x="48" y="10"/>
                  </a:cubicBezTo>
                  <a:cubicBezTo>
                    <a:pt x="48" y="10"/>
                    <a:pt x="48" y="10"/>
                    <a:pt x="48" y="10"/>
                  </a:cubicBezTo>
                  <a:cubicBezTo>
                    <a:pt x="45" y="14"/>
                    <a:pt x="45" y="14"/>
                    <a:pt x="45" y="14"/>
                  </a:cubicBezTo>
                  <a:cubicBezTo>
                    <a:pt x="62" y="31"/>
                    <a:pt x="62" y="31"/>
                    <a:pt x="62" y="31"/>
                  </a:cubicBezTo>
                  <a:cubicBezTo>
                    <a:pt x="66" y="28"/>
                    <a:pt x="66" y="28"/>
                    <a:pt x="66" y="28"/>
                  </a:cubicBezTo>
                  <a:cubicBezTo>
                    <a:pt x="68" y="25"/>
                    <a:pt x="69" y="22"/>
                    <a:pt x="69" y="19"/>
                  </a:cubicBezTo>
                  <a:cubicBezTo>
                    <a:pt x="69" y="12"/>
                    <a:pt x="64" y="7"/>
                    <a:pt x="57" y="7"/>
                  </a:cubicBezTo>
                  <a:close/>
                  <a:moveTo>
                    <a:pt x="11" y="48"/>
                  </a:moveTo>
                  <a:cubicBezTo>
                    <a:pt x="11" y="48"/>
                    <a:pt x="11" y="48"/>
                    <a:pt x="11" y="48"/>
                  </a:cubicBezTo>
                  <a:cubicBezTo>
                    <a:pt x="9" y="50"/>
                    <a:pt x="9" y="52"/>
                    <a:pt x="8" y="54"/>
                  </a:cubicBezTo>
                  <a:cubicBezTo>
                    <a:pt x="8" y="56"/>
                    <a:pt x="8" y="59"/>
                    <a:pt x="10" y="61"/>
                  </a:cubicBezTo>
                  <a:cubicBezTo>
                    <a:pt x="10" y="62"/>
                    <a:pt x="10" y="64"/>
                    <a:pt x="9" y="65"/>
                  </a:cubicBezTo>
                  <a:cubicBezTo>
                    <a:pt x="7" y="67"/>
                    <a:pt x="7" y="67"/>
                    <a:pt x="7" y="67"/>
                  </a:cubicBezTo>
                  <a:cubicBezTo>
                    <a:pt x="7" y="67"/>
                    <a:pt x="7" y="67"/>
                    <a:pt x="7" y="67"/>
                  </a:cubicBezTo>
                  <a:cubicBezTo>
                    <a:pt x="5" y="68"/>
                    <a:pt x="7" y="70"/>
                    <a:pt x="9" y="69"/>
                  </a:cubicBezTo>
                  <a:cubicBezTo>
                    <a:pt x="11" y="67"/>
                    <a:pt x="11" y="67"/>
                    <a:pt x="11" y="67"/>
                  </a:cubicBezTo>
                  <a:cubicBezTo>
                    <a:pt x="12" y="66"/>
                    <a:pt x="13" y="65"/>
                    <a:pt x="15" y="66"/>
                  </a:cubicBezTo>
                  <a:cubicBezTo>
                    <a:pt x="17" y="67"/>
                    <a:pt x="20" y="68"/>
                    <a:pt x="22" y="67"/>
                  </a:cubicBezTo>
                  <a:cubicBezTo>
                    <a:pt x="24" y="67"/>
                    <a:pt x="26" y="66"/>
                    <a:pt x="28" y="65"/>
                  </a:cubicBezTo>
                  <a:cubicBezTo>
                    <a:pt x="11" y="48"/>
                    <a:pt x="11" y="48"/>
                    <a:pt x="11" y="4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300" dirty="0">
                <a:solidFill>
                  <a:schemeClr val="tx1">
                    <a:lumMod val="75000"/>
                    <a:lumOff val="25000"/>
                  </a:schemeClr>
                </a:solidFill>
              </a:endParaRPr>
            </a:p>
          </p:txBody>
        </p:sp>
      </p:grpSp>
      <p:sp>
        <p:nvSpPr>
          <p:cNvPr id="48" name="Rectangle 19"/>
          <p:cNvSpPr>
            <a:spLocks noChangeArrowheads="1"/>
          </p:cNvSpPr>
          <p:nvPr/>
        </p:nvSpPr>
        <p:spPr bwMode="auto">
          <a:xfrm>
            <a:off x="1346244" y="2967082"/>
            <a:ext cx="90016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en-US" altLang="zh-CN" sz="1500" dirty="0" smtClean="0">
                <a:solidFill>
                  <a:schemeClr val="tx1">
                    <a:lumMod val="75000"/>
                    <a:lumOff val="25000"/>
                  </a:schemeClr>
                </a:solidFill>
                <a:latin typeface="Segoe UI" panose="020B0502040204020203" pitchFamily="34" charset="0"/>
                <a:cs typeface="Segoe UI" panose="020B0502040204020203" pitchFamily="34" charset="0"/>
              </a:rPr>
              <a:t>2018.3.28</a:t>
            </a:r>
            <a:endParaRPr lang="zh-CN" altLang="en-US" sz="15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49" name="Rectangle 21"/>
          <p:cNvSpPr>
            <a:spLocks noChangeArrowheads="1"/>
          </p:cNvSpPr>
          <p:nvPr/>
        </p:nvSpPr>
        <p:spPr bwMode="auto">
          <a:xfrm>
            <a:off x="6263130" y="2967082"/>
            <a:ext cx="90016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en-US" altLang="zh-CN" sz="1500" dirty="0" smtClean="0">
                <a:solidFill>
                  <a:schemeClr val="tx1">
                    <a:lumMod val="75000"/>
                    <a:lumOff val="25000"/>
                  </a:schemeClr>
                </a:solidFill>
                <a:latin typeface="Segoe UI" panose="020B0502040204020203" pitchFamily="34" charset="0"/>
                <a:cs typeface="Segoe UI" panose="020B0502040204020203" pitchFamily="34" charset="0"/>
              </a:rPr>
              <a:t>2018.5.4</a:t>
            </a:r>
            <a:endParaRPr lang="zh-CN" altLang="en-US" sz="15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50" name="Rectangle 22"/>
          <p:cNvSpPr>
            <a:spLocks noChangeArrowheads="1"/>
          </p:cNvSpPr>
          <p:nvPr/>
        </p:nvSpPr>
        <p:spPr bwMode="auto">
          <a:xfrm>
            <a:off x="3764678" y="3985109"/>
            <a:ext cx="900162" cy="251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lnSpc>
                <a:spcPct val="120000"/>
              </a:lnSpc>
              <a:buFont typeface="Arial" panose="020B0604020202020204" pitchFamily="34" charset="0"/>
              <a:buNone/>
            </a:pPr>
            <a:r>
              <a:rPr lang="en-US" altLang="zh-CN" sz="1500" dirty="0" smtClean="0">
                <a:solidFill>
                  <a:schemeClr val="tx1">
                    <a:lumMod val="75000"/>
                    <a:lumOff val="25000"/>
                  </a:schemeClr>
                </a:solidFill>
                <a:latin typeface="Segoe UI" panose="020B0502040204020203" pitchFamily="34" charset="0"/>
                <a:cs typeface="Segoe UI" panose="020B0502040204020203" pitchFamily="34" charset="0"/>
              </a:rPr>
              <a:t>2018.4.27</a:t>
            </a:r>
            <a:endParaRPr lang="zh-CN" altLang="en-US" sz="15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51" name="Rectangle 52"/>
          <p:cNvSpPr>
            <a:spLocks noChangeArrowheads="1"/>
          </p:cNvSpPr>
          <p:nvPr/>
        </p:nvSpPr>
        <p:spPr bwMode="auto">
          <a:xfrm>
            <a:off x="3162005" y="2456287"/>
            <a:ext cx="2283806" cy="784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dist">
              <a:lnSpc>
                <a:spcPct val="150000"/>
              </a:lnSpc>
            </a:pPr>
            <a:r>
              <a:rPr lang="en-US" altLang="zh-CN" dirty="0" smtClean="0"/>
              <a:t>《</a:t>
            </a:r>
            <a:r>
              <a:rPr lang="zh-CN" altLang="en-US" dirty="0" smtClean="0"/>
              <a:t>关于规范金融机构资产管理业务的指导意见</a:t>
            </a:r>
            <a:r>
              <a:rPr lang="en-US" altLang="zh-CN" dirty="0" smtClean="0"/>
              <a:t>》</a:t>
            </a:r>
            <a:endParaRPr lang="en-US" altLang="zh-CN" dirty="0"/>
          </a:p>
        </p:txBody>
      </p:sp>
      <p:sp>
        <p:nvSpPr>
          <p:cNvPr id="52" name="Rectangle 52"/>
          <p:cNvSpPr>
            <a:spLocks noChangeArrowheads="1"/>
          </p:cNvSpPr>
          <p:nvPr/>
        </p:nvSpPr>
        <p:spPr bwMode="auto">
          <a:xfrm>
            <a:off x="554365" y="4234306"/>
            <a:ext cx="2396809" cy="1177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dist">
              <a:lnSpc>
                <a:spcPct val="150000"/>
              </a:lnSpc>
            </a:pPr>
            <a:r>
              <a:rPr lang="en-US" altLang="zh-CN" dirty="0" smtClean="0"/>
              <a:t>《</a:t>
            </a:r>
            <a:r>
              <a:rPr lang="zh-CN" altLang="en-US" dirty="0" smtClean="0"/>
              <a:t>关于规范金融企业对地方政府和国有企业投融资行为有关问题的通知</a:t>
            </a:r>
            <a:r>
              <a:rPr lang="en-US" altLang="zh-CN" dirty="0" smtClean="0"/>
              <a:t>》</a:t>
            </a:r>
            <a:endParaRPr lang="en-US" altLang="zh-CN" dirty="0"/>
          </a:p>
        </p:txBody>
      </p:sp>
      <p:sp>
        <p:nvSpPr>
          <p:cNvPr id="53" name="Rectangle 52"/>
          <p:cNvSpPr>
            <a:spLocks noChangeArrowheads="1"/>
          </p:cNvSpPr>
          <p:nvPr/>
        </p:nvSpPr>
        <p:spPr bwMode="auto">
          <a:xfrm>
            <a:off x="5788212" y="4322545"/>
            <a:ext cx="1809837" cy="785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dist">
              <a:lnSpc>
                <a:spcPct val="150000"/>
              </a:lnSpc>
            </a:pPr>
            <a:r>
              <a:rPr lang="en-US" altLang="zh-CN" dirty="0" smtClean="0"/>
              <a:t>《</a:t>
            </a:r>
            <a:r>
              <a:rPr lang="zh-CN" altLang="en-US" dirty="0" smtClean="0"/>
              <a:t>商业银行大额风险暴露管理办法</a:t>
            </a:r>
            <a:r>
              <a:rPr lang="en-US" altLang="zh-CN" dirty="0" smtClean="0"/>
              <a:t>》</a:t>
            </a:r>
            <a:endParaRPr lang="en-US" altLang="zh-CN" dirty="0"/>
          </a:p>
        </p:txBody>
      </p:sp>
    </p:spTree>
    <p:extLst>
      <p:ext uri="{BB962C8B-B14F-4D97-AF65-F5344CB8AC3E}">
        <p14:creationId xmlns:p14="http://schemas.microsoft.com/office/powerpoint/2010/main" xmlns="" val="2425501162"/>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left)">
                                      <p:cBhvr>
                                        <p:cTn id="14" dur="1000"/>
                                        <p:tgtEl>
                                          <p:spTgt spid="32"/>
                                        </p:tgtEl>
                                      </p:cBhvr>
                                    </p:animEffect>
                                  </p:childTnLst>
                                </p:cTn>
                              </p:par>
                            </p:childTnLst>
                          </p:cTn>
                        </p:par>
                        <p:par>
                          <p:cTn id="15" fill="hold">
                            <p:stCondLst>
                              <p:cond delay="1500"/>
                            </p:stCondLst>
                            <p:childTnLst>
                              <p:par>
                                <p:cTn id="16" presetID="21" presetClass="entr" presetSubtype="1"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500"/>
                                        <p:tgtEl>
                                          <p:spTgt spid="33"/>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par>
                          <p:cTn id="23" fill="hold">
                            <p:stCondLst>
                              <p:cond delay="2500"/>
                            </p:stCondLst>
                            <p:childTnLst>
                              <p:par>
                                <p:cTn id="24" presetID="45" presetClass="entr" presetSubtype="0"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anim calcmode="lin" valueType="num">
                                      <p:cBhvr>
                                        <p:cTn id="27" dur="500" fill="hold"/>
                                        <p:tgtEl>
                                          <p:spTgt spid="42"/>
                                        </p:tgtEl>
                                        <p:attrNameLst>
                                          <p:attrName>ppt_w</p:attrName>
                                        </p:attrNameLst>
                                      </p:cBhvr>
                                      <p:tavLst>
                                        <p:tav tm="0" fmla="#ppt_w*sin(2.5*pi*$)">
                                          <p:val>
                                            <p:fltVal val="0"/>
                                          </p:val>
                                        </p:tav>
                                        <p:tav tm="100000">
                                          <p:val>
                                            <p:fltVal val="1"/>
                                          </p:val>
                                        </p:tav>
                                      </p:tavLst>
                                    </p:anim>
                                    <p:anim calcmode="lin" valueType="num">
                                      <p:cBhvr>
                                        <p:cTn id="28" dur="500" fill="hold"/>
                                        <p:tgtEl>
                                          <p:spTgt spid="42"/>
                                        </p:tgtEl>
                                        <p:attrNameLst>
                                          <p:attrName>ppt_h</p:attrName>
                                        </p:attrNameLst>
                                      </p:cBhvr>
                                      <p:tavLst>
                                        <p:tav tm="0">
                                          <p:val>
                                            <p:strVal val="#ppt_h"/>
                                          </p:val>
                                        </p:tav>
                                        <p:tav tm="100000">
                                          <p:val>
                                            <p:strVal val="#ppt_h"/>
                                          </p:val>
                                        </p:tav>
                                      </p:tavLst>
                                    </p:anim>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childTnLst>
                          </p:cTn>
                        </p:par>
                        <p:par>
                          <p:cTn id="33" fill="hold">
                            <p:stCondLst>
                              <p:cond delay="3500"/>
                            </p:stCondLst>
                            <p:childTnLst>
                              <p:par>
                                <p:cTn id="34" presetID="21" presetClass="entr" presetSubtype="1"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heel(1)">
                                      <p:cBhvr>
                                        <p:cTn id="36" dur="500"/>
                                        <p:tgtEl>
                                          <p:spTgt spid="34"/>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childTnLst>
                          </p:cTn>
                        </p:par>
                        <p:par>
                          <p:cTn id="41" fill="hold">
                            <p:stCondLst>
                              <p:cond delay="4500"/>
                            </p:stCondLst>
                            <p:childTnLst>
                              <p:par>
                                <p:cTn id="42" presetID="45" presetClass="entr" presetSubtype="0" fill="hold"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anim calcmode="lin" valueType="num">
                                      <p:cBhvr>
                                        <p:cTn id="45" dur="500" fill="hold"/>
                                        <p:tgtEl>
                                          <p:spTgt spid="39"/>
                                        </p:tgtEl>
                                        <p:attrNameLst>
                                          <p:attrName>ppt_w</p:attrName>
                                        </p:attrNameLst>
                                      </p:cBhvr>
                                      <p:tavLst>
                                        <p:tav tm="0" fmla="#ppt_w*sin(2.5*pi*$)">
                                          <p:val>
                                            <p:fltVal val="0"/>
                                          </p:val>
                                        </p:tav>
                                        <p:tav tm="100000">
                                          <p:val>
                                            <p:fltVal val="1"/>
                                          </p:val>
                                        </p:tav>
                                      </p:tavLst>
                                    </p:anim>
                                    <p:anim calcmode="lin" valueType="num">
                                      <p:cBhvr>
                                        <p:cTn id="46" dur="500" fill="hold"/>
                                        <p:tgtEl>
                                          <p:spTgt spid="39"/>
                                        </p:tgtEl>
                                        <p:attrNameLst>
                                          <p:attrName>ppt_h</p:attrName>
                                        </p:attrNameLst>
                                      </p:cBhvr>
                                      <p:tavLst>
                                        <p:tav tm="0">
                                          <p:val>
                                            <p:strVal val="#ppt_h"/>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500"/>
                                        <p:tgtEl>
                                          <p:spTgt spid="51"/>
                                        </p:tgtEl>
                                      </p:cBhvr>
                                    </p:animEffect>
                                  </p:childTnLst>
                                </p:cTn>
                              </p:par>
                            </p:childTnLst>
                          </p:cTn>
                        </p:par>
                        <p:par>
                          <p:cTn id="51" fill="hold">
                            <p:stCondLst>
                              <p:cond delay="5500"/>
                            </p:stCondLst>
                            <p:childTnLst>
                              <p:par>
                                <p:cTn id="52" presetID="21" presetClass="entr" presetSubtype="1"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heel(1)">
                                      <p:cBhvr>
                                        <p:cTn id="54" dur="500"/>
                                        <p:tgtEl>
                                          <p:spTgt spid="35"/>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childTnLst>
                          </p:cTn>
                        </p:par>
                        <p:par>
                          <p:cTn id="59" fill="hold">
                            <p:stCondLst>
                              <p:cond delay="6500"/>
                            </p:stCondLst>
                            <p:childTnLst>
                              <p:par>
                                <p:cTn id="60" presetID="45" presetClass="entr" presetSubtype="0"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500"/>
                                        <p:tgtEl>
                                          <p:spTgt spid="45"/>
                                        </p:tgtEl>
                                      </p:cBhvr>
                                    </p:animEffect>
                                    <p:anim calcmode="lin" valueType="num">
                                      <p:cBhvr>
                                        <p:cTn id="63" dur="500" fill="hold"/>
                                        <p:tgtEl>
                                          <p:spTgt spid="45"/>
                                        </p:tgtEl>
                                        <p:attrNameLst>
                                          <p:attrName>ppt_w</p:attrName>
                                        </p:attrNameLst>
                                      </p:cBhvr>
                                      <p:tavLst>
                                        <p:tav tm="0" fmla="#ppt_w*sin(2.5*pi*$)">
                                          <p:val>
                                            <p:fltVal val="0"/>
                                          </p:val>
                                        </p:tav>
                                        <p:tav tm="100000">
                                          <p:val>
                                            <p:fltVal val="1"/>
                                          </p:val>
                                        </p:tav>
                                      </p:tavLst>
                                    </p:anim>
                                    <p:anim calcmode="lin" valueType="num">
                                      <p:cBhvr>
                                        <p:cTn id="64" dur="500" fill="hold"/>
                                        <p:tgtEl>
                                          <p:spTgt spid="45"/>
                                        </p:tgtEl>
                                        <p:attrNameLst>
                                          <p:attrName>ppt_h</p:attrName>
                                        </p:attrNameLst>
                                      </p:cBhvr>
                                      <p:tavLst>
                                        <p:tav tm="0">
                                          <p:val>
                                            <p:strVal val="#ppt_h"/>
                                          </p:val>
                                        </p:tav>
                                        <p:tav tm="100000">
                                          <p:val>
                                            <p:strVal val="#ppt_h"/>
                                          </p:val>
                                        </p:tav>
                                      </p:tavLst>
                                    </p:anim>
                                  </p:childTnLst>
                                </p:cTn>
                              </p:par>
                            </p:childTnLst>
                          </p:cTn>
                        </p:par>
                        <p:par>
                          <p:cTn id="65" fill="hold">
                            <p:stCondLst>
                              <p:cond delay="7000"/>
                            </p:stCondLst>
                            <p:childTnLst>
                              <p:par>
                                <p:cTn id="66" presetID="10" presetClass="entr" presetSubtype="0" fill="hold" grpId="0"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fade">
                                      <p:cBhvr>
                                        <p:cTn id="68" dur="500"/>
                                        <p:tgtEl>
                                          <p:spTgt spid="53"/>
                                        </p:tgtEl>
                                      </p:cBhvr>
                                    </p:animEffect>
                                  </p:childTnLst>
                                </p:cTn>
                              </p:par>
                            </p:childTnLst>
                          </p:cTn>
                        </p:par>
                        <p:par>
                          <p:cTn id="69" fill="hold">
                            <p:stCondLst>
                              <p:cond delay="7500"/>
                            </p:stCondLst>
                            <p:childTnLst>
                              <p:par>
                                <p:cTn id="70" presetID="14" presetClass="entr" presetSubtype="1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randombar(horizontal)">
                                      <p:cBhvr>
                                        <p:cTn id="7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48" grpId="0"/>
      <p:bldP spid="49" grpId="0"/>
      <p:bldP spid="50" grpId="0"/>
      <p:bldP spid="51" grpId="0"/>
      <p:bldP spid="52" grpId="0"/>
      <p:bldP spid="5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rot="1320000">
            <a:off x="3399730" y="629375"/>
            <a:ext cx="5079271" cy="4375085"/>
            <a:chOff x="3404893" y="666070"/>
            <a:chExt cx="5374594" cy="4630173"/>
          </a:xfrm>
        </p:grpSpPr>
        <p:sp>
          <p:nvSpPr>
            <p:cNvPr id="5" name="等腰三角形 4"/>
            <p:cNvSpPr/>
            <p:nvPr/>
          </p:nvSpPr>
          <p:spPr>
            <a:xfrm>
              <a:off x="3466513" y="704830"/>
              <a:ext cx="5258974" cy="4533598"/>
            </a:xfrm>
            <a:prstGeom prst="triangle">
              <a:avLst/>
            </a:prstGeom>
            <a:noFill/>
            <a:ln w="127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049620" y="666070"/>
              <a:ext cx="108000" cy="108000"/>
            </a:xfrm>
            <a:prstGeom prst="ellipse">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404893" y="5188243"/>
              <a:ext cx="108000" cy="108000"/>
            </a:xfrm>
            <a:prstGeom prst="ellipse">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671487" y="5188243"/>
              <a:ext cx="108000" cy="108000"/>
            </a:xfrm>
            <a:prstGeom prst="ellipse">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3979512" y="1446289"/>
            <a:ext cx="3895560" cy="3894963"/>
            <a:chOff x="4034971" y="1530614"/>
            <a:chExt cx="4122058" cy="4122058"/>
          </a:xfrm>
        </p:grpSpPr>
        <p:sp>
          <p:nvSpPr>
            <p:cNvPr id="10" name="椭圆 9"/>
            <p:cNvSpPr/>
            <p:nvPr/>
          </p:nvSpPr>
          <p:spPr>
            <a:xfrm>
              <a:off x="4034971" y="1530614"/>
              <a:ext cx="4122058" cy="4122058"/>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178986" y="3018434"/>
              <a:ext cx="1838629" cy="1026022"/>
            </a:xfrm>
            <a:prstGeom prst="rect">
              <a:avLst/>
            </a:prstGeom>
            <a:noFill/>
          </p:spPr>
          <p:txBody>
            <a:bodyPr wrap="square" rtlCol="0">
              <a:spAutoFit/>
            </a:bodyPr>
            <a:lstStyle/>
            <a:p>
              <a:r>
                <a:rPr lang="zh-CN" altLang="en-US" sz="5700" dirty="0" smtClean="0">
                  <a:solidFill>
                    <a:schemeClr val="bg1"/>
                  </a:solidFill>
                  <a:latin typeface="黑体" panose="02010609060101010101" pitchFamily="49" charset="-122"/>
                  <a:ea typeface="黑体" panose="02010609060101010101" pitchFamily="49" charset="-122"/>
                </a:rPr>
                <a:t>谢谢</a:t>
              </a:r>
              <a:endParaRPr lang="zh-CN" altLang="en-US" sz="5700" dirty="0">
                <a:solidFill>
                  <a:schemeClr val="bg1"/>
                </a:solidFill>
                <a:latin typeface="黑体" panose="02010609060101010101" pitchFamily="49" charset="-122"/>
                <a:ea typeface="黑体" panose="02010609060101010101" pitchFamily="49" charset="-122"/>
              </a:endParaRPr>
            </a:p>
          </p:txBody>
        </p:sp>
      </p:grpSp>
      <p:grpSp>
        <p:nvGrpSpPr>
          <p:cNvPr id="14" name="组合 13"/>
          <p:cNvGrpSpPr/>
          <p:nvPr/>
        </p:nvGrpSpPr>
        <p:grpSpPr>
          <a:xfrm>
            <a:off x="975351" y="4745529"/>
            <a:ext cx="712329" cy="694172"/>
            <a:chOff x="1032060" y="5022216"/>
            <a:chExt cx="753746" cy="734645"/>
          </a:xfrm>
        </p:grpSpPr>
        <p:sp>
          <p:nvSpPr>
            <p:cNvPr id="15" name="等腰三角形 14"/>
            <p:cNvSpPr/>
            <p:nvPr/>
          </p:nvSpPr>
          <p:spPr>
            <a:xfrm rot="20627212" flipH="1" flipV="1">
              <a:off x="1032060" y="5107080"/>
              <a:ext cx="753746" cy="64978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6289781" flipH="1" flipV="1">
              <a:off x="1003006" y="5062727"/>
              <a:ext cx="587410" cy="506388"/>
            </a:xfrm>
            <a:prstGeom prst="triangle">
              <a:avLst/>
            </a:prstGeom>
            <a:solidFill>
              <a:srgbClr val="C7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等腰三角形 16"/>
          <p:cNvSpPr/>
          <p:nvPr/>
        </p:nvSpPr>
        <p:spPr>
          <a:xfrm rot="16200000" flipH="1" flipV="1">
            <a:off x="9981141" y="1974376"/>
            <a:ext cx="440509" cy="379808"/>
          </a:xfrm>
          <a:prstGeom prst="triangle">
            <a:avLst/>
          </a:prstGeom>
          <a:solidFill>
            <a:srgbClr val="C75050"/>
          </a:solid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p>
        </p:txBody>
      </p:sp>
      <p:sp>
        <p:nvSpPr>
          <p:cNvPr id="18" name="等腰三角形 17"/>
          <p:cNvSpPr/>
          <p:nvPr/>
        </p:nvSpPr>
        <p:spPr>
          <a:xfrm rot="5400000" flipV="1">
            <a:off x="10240035" y="2680739"/>
            <a:ext cx="295002" cy="254351"/>
          </a:xfrm>
          <a:prstGeom prst="triangle">
            <a:avLst/>
          </a:prstGeom>
          <a:solidFill>
            <a:srgbClr val="4040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p>
        </p:txBody>
      </p:sp>
      <p:sp>
        <p:nvSpPr>
          <p:cNvPr id="19" name="等腰三角形 18"/>
          <p:cNvSpPr/>
          <p:nvPr/>
        </p:nvSpPr>
        <p:spPr>
          <a:xfrm rot="20034423" flipH="1" flipV="1">
            <a:off x="9701543" y="3334035"/>
            <a:ext cx="440577" cy="379750"/>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p>
        </p:txBody>
      </p:sp>
      <p:sp>
        <p:nvSpPr>
          <p:cNvPr id="20" name="等腰三角形 19"/>
          <p:cNvSpPr/>
          <p:nvPr/>
        </p:nvSpPr>
        <p:spPr>
          <a:xfrm rot="3050067" flipH="1" flipV="1">
            <a:off x="1041460" y="3107217"/>
            <a:ext cx="440509" cy="379808"/>
          </a:xfrm>
          <a:prstGeom prst="triangle">
            <a:avLst/>
          </a:prstGeom>
          <a:solidFill>
            <a:srgbClr val="4040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p>
        </p:txBody>
      </p:sp>
    </p:spTree>
    <p:extLst>
      <p:ext uri="{BB962C8B-B14F-4D97-AF65-F5344CB8AC3E}">
        <p14:creationId xmlns:p14="http://schemas.microsoft.com/office/powerpoint/2010/main" xmlns="" val="23460776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out)">
                                      <p:cBhvr>
                                        <p:cTn id="7" dur="1250"/>
                                        <p:tgtEl>
                                          <p:spTgt spid="9"/>
                                        </p:tgtEl>
                                      </p:cBhvr>
                                    </p:animEffect>
                                  </p:childTnLst>
                                </p:cTn>
                              </p:par>
                            </p:childTnLst>
                          </p:cTn>
                        </p:par>
                        <p:par>
                          <p:cTn id="8" fill="hold">
                            <p:stCondLst>
                              <p:cond delay="1250"/>
                            </p:stCondLst>
                            <p:childTnLst>
                              <p:par>
                                <p:cTn id="9" presetID="49" presetClass="entr" presetSubtype="0" decel="10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800" fill="hold"/>
                                        <p:tgtEl>
                                          <p:spTgt spid="4"/>
                                        </p:tgtEl>
                                        <p:attrNameLst>
                                          <p:attrName>ppt_w</p:attrName>
                                        </p:attrNameLst>
                                      </p:cBhvr>
                                      <p:tavLst>
                                        <p:tav tm="0">
                                          <p:val>
                                            <p:fltVal val="0"/>
                                          </p:val>
                                        </p:tav>
                                        <p:tav tm="100000">
                                          <p:val>
                                            <p:strVal val="#ppt_w"/>
                                          </p:val>
                                        </p:tav>
                                      </p:tavLst>
                                    </p:anim>
                                    <p:anim calcmode="lin" valueType="num">
                                      <p:cBhvr>
                                        <p:cTn id="12" dur="800" fill="hold"/>
                                        <p:tgtEl>
                                          <p:spTgt spid="4"/>
                                        </p:tgtEl>
                                        <p:attrNameLst>
                                          <p:attrName>ppt_h</p:attrName>
                                        </p:attrNameLst>
                                      </p:cBhvr>
                                      <p:tavLst>
                                        <p:tav tm="0">
                                          <p:val>
                                            <p:fltVal val="0"/>
                                          </p:val>
                                        </p:tav>
                                        <p:tav tm="100000">
                                          <p:val>
                                            <p:strVal val="#ppt_h"/>
                                          </p:val>
                                        </p:tav>
                                      </p:tavLst>
                                    </p:anim>
                                    <p:anim calcmode="lin" valueType="num">
                                      <p:cBhvr>
                                        <p:cTn id="13" dur="800" fill="hold"/>
                                        <p:tgtEl>
                                          <p:spTgt spid="4"/>
                                        </p:tgtEl>
                                        <p:attrNameLst>
                                          <p:attrName>style.rotation</p:attrName>
                                        </p:attrNameLst>
                                      </p:cBhvr>
                                      <p:tavLst>
                                        <p:tav tm="0">
                                          <p:val>
                                            <p:fltVal val="360"/>
                                          </p:val>
                                        </p:tav>
                                        <p:tav tm="100000">
                                          <p:val>
                                            <p:fltVal val="0"/>
                                          </p:val>
                                        </p:tav>
                                      </p:tavLst>
                                    </p:anim>
                                    <p:animEffect transition="in" filter="fade">
                                      <p:cBhvr>
                                        <p:cTn id="14" dur="800"/>
                                        <p:tgtEl>
                                          <p:spTgt spid="4"/>
                                        </p:tgtEl>
                                      </p:cBhvr>
                                    </p:animEffect>
                                  </p:childTnLst>
                                </p:cTn>
                              </p:par>
                            </p:childTnLst>
                          </p:cTn>
                        </p:par>
                        <p:par>
                          <p:cTn id="15" fill="hold">
                            <p:stCondLst>
                              <p:cond delay="2050"/>
                            </p:stCondLst>
                            <p:childTnLst>
                              <p:par>
                                <p:cTn id="16" presetID="49" presetClass="entr" presetSubtype="0" decel="10000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800" fill="hold"/>
                                        <p:tgtEl>
                                          <p:spTgt spid="17"/>
                                        </p:tgtEl>
                                        <p:attrNameLst>
                                          <p:attrName>ppt_w</p:attrName>
                                        </p:attrNameLst>
                                      </p:cBhvr>
                                      <p:tavLst>
                                        <p:tav tm="0">
                                          <p:val>
                                            <p:fltVal val="0"/>
                                          </p:val>
                                        </p:tav>
                                        <p:tav tm="100000">
                                          <p:val>
                                            <p:strVal val="#ppt_w"/>
                                          </p:val>
                                        </p:tav>
                                      </p:tavLst>
                                    </p:anim>
                                    <p:anim calcmode="lin" valueType="num">
                                      <p:cBhvr>
                                        <p:cTn id="19" dur="800" fill="hold"/>
                                        <p:tgtEl>
                                          <p:spTgt spid="17"/>
                                        </p:tgtEl>
                                        <p:attrNameLst>
                                          <p:attrName>ppt_h</p:attrName>
                                        </p:attrNameLst>
                                      </p:cBhvr>
                                      <p:tavLst>
                                        <p:tav tm="0">
                                          <p:val>
                                            <p:fltVal val="0"/>
                                          </p:val>
                                        </p:tav>
                                        <p:tav tm="100000">
                                          <p:val>
                                            <p:strVal val="#ppt_h"/>
                                          </p:val>
                                        </p:tav>
                                      </p:tavLst>
                                    </p:anim>
                                    <p:anim calcmode="lin" valueType="num">
                                      <p:cBhvr>
                                        <p:cTn id="20" dur="800" fill="hold"/>
                                        <p:tgtEl>
                                          <p:spTgt spid="17"/>
                                        </p:tgtEl>
                                        <p:attrNameLst>
                                          <p:attrName>style.rotation</p:attrName>
                                        </p:attrNameLst>
                                      </p:cBhvr>
                                      <p:tavLst>
                                        <p:tav tm="0">
                                          <p:val>
                                            <p:fltVal val="360"/>
                                          </p:val>
                                        </p:tav>
                                        <p:tav tm="100000">
                                          <p:val>
                                            <p:fltVal val="0"/>
                                          </p:val>
                                        </p:tav>
                                      </p:tavLst>
                                    </p:anim>
                                    <p:animEffect transition="in" filter="fade">
                                      <p:cBhvr>
                                        <p:cTn id="21" dur="800"/>
                                        <p:tgtEl>
                                          <p:spTgt spid="17"/>
                                        </p:tgtEl>
                                      </p:cBhvr>
                                    </p:animEffect>
                                  </p:childTnLst>
                                </p:cTn>
                              </p:par>
                              <p:par>
                                <p:cTn id="22" presetID="49" presetClass="entr" presetSubtype="0" decel="10000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800" fill="hold"/>
                                        <p:tgtEl>
                                          <p:spTgt spid="18"/>
                                        </p:tgtEl>
                                        <p:attrNameLst>
                                          <p:attrName>ppt_w</p:attrName>
                                        </p:attrNameLst>
                                      </p:cBhvr>
                                      <p:tavLst>
                                        <p:tav tm="0">
                                          <p:val>
                                            <p:fltVal val="0"/>
                                          </p:val>
                                        </p:tav>
                                        <p:tav tm="100000">
                                          <p:val>
                                            <p:strVal val="#ppt_w"/>
                                          </p:val>
                                        </p:tav>
                                      </p:tavLst>
                                    </p:anim>
                                    <p:anim calcmode="lin" valueType="num">
                                      <p:cBhvr>
                                        <p:cTn id="25" dur="800" fill="hold"/>
                                        <p:tgtEl>
                                          <p:spTgt spid="18"/>
                                        </p:tgtEl>
                                        <p:attrNameLst>
                                          <p:attrName>ppt_h</p:attrName>
                                        </p:attrNameLst>
                                      </p:cBhvr>
                                      <p:tavLst>
                                        <p:tav tm="0">
                                          <p:val>
                                            <p:fltVal val="0"/>
                                          </p:val>
                                        </p:tav>
                                        <p:tav tm="100000">
                                          <p:val>
                                            <p:strVal val="#ppt_h"/>
                                          </p:val>
                                        </p:tav>
                                      </p:tavLst>
                                    </p:anim>
                                    <p:anim calcmode="lin" valueType="num">
                                      <p:cBhvr>
                                        <p:cTn id="26" dur="800" fill="hold"/>
                                        <p:tgtEl>
                                          <p:spTgt spid="18"/>
                                        </p:tgtEl>
                                        <p:attrNameLst>
                                          <p:attrName>style.rotation</p:attrName>
                                        </p:attrNameLst>
                                      </p:cBhvr>
                                      <p:tavLst>
                                        <p:tav tm="0">
                                          <p:val>
                                            <p:fltVal val="360"/>
                                          </p:val>
                                        </p:tav>
                                        <p:tav tm="100000">
                                          <p:val>
                                            <p:fltVal val="0"/>
                                          </p:val>
                                        </p:tav>
                                      </p:tavLst>
                                    </p:anim>
                                    <p:animEffect transition="in" filter="fade">
                                      <p:cBhvr>
                                        <p:cTn id="27" dur="800"/>
                                        <p:tgtEl>
                                          <p:spTgt spid="18"/>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800" fill="hold"/>
                                        <p:tgtEl>
                                          <p:spTgt spid="19"/>
                                        </p:tgtEl>
                                        <p:attrNameLst>
                                          <p:attrName>ppt_w</p:attrName>
                                        </p:attrNameLst>
                                      </p:cBhvr>
                                      <p:tavLst>
                                        <p:tav tm="0">
                                          <p:val>
                                            <p:fltVal val="0"/>
                                          </p:val>
                                        </p:tav>
                                        <p:tav tm="100000">
                                          <p:val>
                                            <p:strVal val="#ppt_w"/>
                                          </p:val>
                                        </p:tav>
                                      </p:tavLst>
                                    </p:anim>
                                    <p:anim calcmode="lin" valueType="num">
                                      <p:cBhvr>
                                        <p:cTn id="31" dur="800" fill="hold"/>
                                        <p:tgtEl>
                                          <p:spTgt spid="19"/>
                                        </p:tgtEl>
                                        <p:attrNameLst>
                                          <p:attrName>ppt_h</p:attrName>
                                        </p:attrNameLst>
                                      </p:cBhvr>
                                      <p:tavLst>
                                        <p:tav tm="0">
                                          <p:val>
                                            <p:fltVal val="0"/>
                                          </p:val>
                                        </p:tav>
                                        <p:tav tm="100000">
                                          <p:val>
                                            <p:strVal val="#ppt_h"/>
                                          </p:val>
                                        </p:tav>
                                      </p:tavLst>
                                    </p:anim>
                                    <p:anim calcmode="lin" valueType="num">
                                      <p:cBhvr>
                                        <p:cTn id="32" dur="800" fill="hold"/>
                                        <p:tgtEl>
                                          <p:spTgt spid="19"/>
                                        </p:tgtEl>
                                        <p:attrNameLst>
                                          <p:attrName>style.rotation</p:attrName>
                                        </p:attrNameLst>
                                      </p:cBhvr>
                                      <p:tavLst>
                                        <p:tav tm="0">
                                          <p:val>
                                            <p:fltVal val="360"/>
                                          </p:val>
                                        </p:tav>
                                        <p:tav tm="100000">
                                          <p:val>
                                            <p:fltVal val="0"/>
                                          </p:val>
                                        </p:tav>
                                      </p:tavLst>
                                    </p:anim>
                                    <p:animEffect transition="in" filter="fade">
                                      <p:cBhvr>
                                        <p:cTn id="33" dur="800"/>
                                        <p:tgtEl>
                                          <p:spTgt spid="19"/>
                                        </p:tgtEl>
                                      </p:cBhvr>
                                    </p:animEffect>
                                  </p:childTnLst>
                                </p:cTn>
                              </p:par>
                              <p:par>
                                <p:cTn id="34" presetID="49" presetClass="entr" presetSubtype="0" decel="10000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800" fill="hold"/>
                                        <p:tgtEl>
                                          <p:spTgt spid="20"/>
                                        </p:tgtEl>
                                        <p:attrNameLst>
                                          <p:attrName>ppt_w</p:attrName>
                                        </p:attrNameLst>
                                      </p:cBhvr>
                                      <p:tavLst>
                                        <p:tav tm="0">
                                          <p:val>
                                            <p:fltVal val="0"/>
                                          </p:val>
                                        </p:tav>
                                        <p:tav tm="100000">
                                          <p:val>
                                            <p:strVal val="#ppt_w"/>
                                          </p:val>
                                        </p:tav>
                                      </p:tavLst>
                                    </p:anim>
                                    <p:anim calcmode="lin" valueType="num">
                                      <p:cBhvr>
                                        <p:cTn id="37" dur="800" fill="hold"/>
                                        <p:tgtEl>
                                          <p:spTgt spid="20"/>
                                        </p:tgtEl>
                                        <p:attrNameLst>
                                          <p:attrName>ppt_h</p:attrName>
                                        </p:attrNameLst>
                                      </p:cBhvr>
                                      <p:tavLst>
                                        <p:tav tm="0">
                                          <p:val>
                                            <p:fltVal val="0"/>
                                          </p:val>
                                        </p:tav>
                                        <p:tav tm="100000">
                                          <p:val>
                                            <p:strVal val="#ppt_h"/>
                                          </p:val>
                                        </p:tav>
                                      </p:tavLst>
                                    </p:anim>
                                    <p:anim calcmode="lin" valueType="num">
                                      <p:cBhvr>
                                        <p:cTn id="38" dur="800" fill="hold"/>
                                        <p:tgtEl>
                                          <p:spTgt spid="20"/>
                                        </p:tgtEl>
                                        <p:attrNameLst>
                                          <p:attrName>style.rotation</p:attrName>
                                        </p:attrNameLst>
                                      </p:cBhvr>
                                      <p:tavLst>
                                        <p:tav tm="0">
                                          <p:val>
                                            <p:fltVal val="360"/>
                                          </p:val>
                                        </p:tav>
                                        <p:tav tm="100000">
                                          <p:val>
                                            <p:fltVal val="0"/>
                                          </p:val>
                                        </p:tav>
                                      </p:tavLst>
                                    </p:anim>
                                    <p:animEffect transition="in" filter="fade">
                                      <p:cBhvr>
                                        <p:cTn id="39" dur="800"/>
                                        <p:tgtEl>
                                          <p:spTgt spid="20"/>
                                        </p:tgtEl>
                                      </p:cBhvr>
                                    </p:animEffect>
                                  </p:childTnLst>
                                </p:cTn>
                              </p:par>
                              <p:par>
                                <p:cTn id="40" presetID="49" presetClass="entr" presetSubtype="0" decel="10000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800" fill="hold"/>
                                        <p:tgtEl>
                                          <p:spTgt spid="14"/>
                                        </p:tgtEl>
                                        <p:attrNameLst>
                                          <p:attrName>ppt_w</p:attrName>
                                        </p:attrNameLst>
                                      </p:cBhvr>
                                      <p:tavLst>
                                        <p:tav tm="0">
                                          <p:val>
                                            <p:fltVal val="0"/>
                                          </p:val>
                                        </p:tav>
                                        <p:tav tm="100000">
                                          <p:val>
                                            <p:strVal val="#ppt_w"/>
                                          </p:val>
                                        </p:tav>
                                      </p:tavLst>
                                    </p:anim>
                                    <p:anim calcmode="lin" valueType="num">
                                      <p:cBhvr>
                                        <p:cTn id="43" dur="800" fill="hold"/>
                                        <p:tgtEl>
                                          <p:spTgt spid="14"/>
                                        </p:tgtEl>
                                        <p:attrNameLst>
                                          <p:attrName>ppt_h</p:attrName>
                                        </p:attrNameLst>
                                      </p:cBhvr>
                                      <p:tavLst>
                                        <p:tav tm="0">
                                          <p:val>
                                            <p:fltVal val="0"/>
                                          </p:val>
                                        </p:tav>
                                        <p:tav tm="100000">
                                          <p:val>
                                            <p:strVal val="#ppt_h"/>
                                          </p:val>
                                        </p:tav>
                                      </p:tavLst>
                                    </p:anim>
                                    <p:anim calcmode="lin" valueType="num">
                                      <p:cBhvr>
                                        <p:cTn id="44" dur="800" fill="hold"/>
                                        <p:tgtEl>
                                          <p:spTgt spid="14"/>
                                        </p:tgtEl>
                                        <p:attrNameLst>
                                          <p:attrName>style.rotation</p:attrName>
                                        </p:attrNameLst>
                                      </p:cBhvr>
                                      <p:tavLst>
                                        <p:tav tm="0">
                                          <p:val>
                                            <p:fltVal val="360"/>
                                          </p:val>
                                        </p:tav>
                                        <p:tav tm="100000">
                                          <p:val>
                                            <p:fltVal val="0"/>
                                          </p:val>
                                        </p:tav>
                                      </p:tavLst>
                                    </p:anim>
                                    <p:animEffect transition="in" filter="fade">
                                      <p:cBhvr>
                                        <p:cTn id="45" dur="8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4856342" y="775077"/>
            <a:ext cx="1809394" cy="2877259"/>
          </a:xfrm>
          <a:prstGeom prst="rect">
            <a:avLst/>
          </a:prstGeom>
          <a:noFill/>
          <a:ln w="19050" cap="flat" cmpd="sng" algn="ctr">
            <a:solidFill>
              <a:srgbClr val="C75050"/>
            </a:solidFill>
            <a:prstDash val="solid"/>
            <a:miter lim="800000"/>
          </a:ln>
          <a:effectLst/>
        </p:spPr>
        <p:txBody>
          <a:bodyPr lIns="86411" tIns="43205" rIns="86411" bIns="43205" rtlCol="0" anchor="ctr"/>
          <a:lstStyle/>
          <a:p>
            <a:pPr algn="ctr">
              <a:defRPr/>
            </a:pPr>
            <a:endParaRPr lang="zh-CN" altLang="en-US" kern="0">
              <a:solidFill>
                <a:prstClr val="white"/>
              </a:solidFill>
            </a:endParaRPr>
          </a:p>
        </p:txBody>
      </p:sp>
      <p:sp>
        <p:nvSpPr>
          <p:cNvPr id="22" name="文本框 21"/>
          <p:cNvSpPr txBox="1"/>
          <p:nvPr/>
        </p:nvSpPr>
        <p:spPr>
          <a:xfrm>
            <a:off x="5019836" y="3135242"/>
            <a:ext cx="1482406" cy="457608"/>
          </a:xfrm>
          <a:prstGeom prst="rect">
            <a:avLst/>
          </a:prstGeom>
          <a:noFill/>
        </p:spPr>
        <p:txBody>
          <a:bodyPr vert="horz" wrap="none" lIns="86411" tIns="43205" rIns="86411" bIns="43205" rtlCol="0">
            <a:noAutofit/>
          </a:bodyPr>
          <a:lstStyle/>
          <a:p>
            <a:pPr algn="ctr"/>
            <a:r>
              <a:rPr lang="zh-CN" altLang="en-US" sz="2300" b="1" spc="378" dirty="0" smtClean="0">
                <a:solidFill>
                  <a:schemeClr val="tx1">
                    <a:lumMod val="75000"/>
                    <a:lumOff val="25000"/>
                  </a:schemeClr>
                </a:solidFill>
                <a:latin typeface="黑体" panose="02010609060101010101" pitchFamily="49" charset="-122"/>
                <a:ea typeface="黑体" panose="02010609060101010101" pitchFamily="49" charset="-122"/>
              </a:rPr>
              <a:t>一</a:t>
            </a:r>
            <a:endParaRPr lang="zh-CN" altLang="en-US" sz="2300" b="1" spc="378" dirty="0">
              <a:solidFill>
                <a:schemeClr val="tx1">
                  <a:lumMod val="75000"/>
                  <a:lumOff val="25000"/>
                </a:schemeClr>
              </a:solidFill>
              <a:latin typeface="黑体" panose="02010609060101010101" pitchFamily="49" charset="-122"/>
              <a:ea typeface="黑体" panose="02010609060101010101" pitchFamily="49" charset="-122"/>
            </a:endParaRPr>
          </a:p>
        </p:txBody>
      </p:sp>
      <p:sp>
        <p:nvSpPr>
          <p:cNvPr id="23" name="文本框 22"/>
          <p:cNvSpPr txBox="1"/>
          <p:nvPr/>
        </p:nvSpPr>
        <p:spPr>
          <a:xfrm>
            <a:off x="3794790" y="2508517"/>
            <a:ext cx="3932496" cy="588502"/>
          </a:xfrm>
          <a:prstGeom prst="rect">
            <a:avLst/>
          </a:prstGeom>
          <a:solidFill>
            <a:srgbClr val="C75050"/>
          </a:solidFill>
        </p:spPr>
        <p:txBody>
          <a:bodyPr wrap="square" lIns="86411" tIns="43205" rIns="86411" bIns="43205" rtlCol="0">
            <a:noAutofit/>
          </a:bodyPr>
          <a:lstStyle/>
          <a:p>
            <a:pPr algn="ctr">
              <a:lnSpc>
                <a:spcPct val="130000"/>
              </a:lnSpc>
            </a:pPr>
            <a:endParaRPr lang="zh-CN" altLang="en-US" sz="1500" kern="0" spc="1890" dirty="0">
              <a:solidFill>
                <a:srgbClr val="282728"/>
              </a:solidFill>
              <a:latin typeface="Mistral" panose="03090702030407020403" pitchFamily="66" charset="0"/>
              <a:ea typeface="幼圆" panose="02010509060101010101" pitchFamily="49" charset="-122"/>
            </a:endParaRPr>
          </a:p>
        </p:txBody>
      </p:sp>
      <p:sp>
        <p:nvSpPr>
          <p:cNvPr id="24" name="矩形 23"/>
          <p:cNvSpPr/>
          <p:nvPr/>
        </p:nvSpPr>
        <p:spPr>
          <a:xfrm>
            <a:off x="4856341" y="6260960"/>
            <a:ext cx="1809394" cy="219215"/>
          </a:xfrm>
          <a:prstGeom prst="rect">
            <a:avLst/>
          </a:prstGeom>
          <a:solidFill>
            <a:srgbClr val="C75050"/>
          </a:solidFill>
          <a:ln w="12700" cap="flat" cmpd="sng" algn="ctr">
            <a:noFill/>
            <a:prstDash val="solid"/>
            <a:miter lim="800000"/>
          </a:ln>
          <a:effectLst/>
        </p:spPr>
        <p:txBody>
          <a:bodyPr lIns="86411" tIns="43205" rIns="86411" bIns="43205" rtlCol="0" anchor="ctr"/>
          <a:lstStyle/>
          <a:p>
            <a:pPr algn="ctr">
              <a:defRPr/>
            </a:pPr>
            <a:endParaRPr lang="zh-CN" altLang="en-US" kern="0">
              <a:solidFill>
                <a:prstClr val="white"/>
              </a:solidFill>
            </a:endParaRPr>
          </a:p>
        </p:txBody>
      </p:sp>
      <p:sp>
        <p:nvSpPr>
          <p:cNvPr id="26" name="TextBox 4"/>
          <p:cNvSpPr txBox="1">
            <a:spLocks noChangeArrowheads="1"/>
          </p:cNvSpPr>
          <p:nvPr/>
        </p:nvSpPr>
        <p:spPr bwMode="auto">
          <a:xfrm>
            <a:off x="4470674" y="2396994"/>
            <a:ext cx="2552352" cy="6874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411" tIns="43205" rIns="86411" bIns="43205">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2600" dirty="0" smtClean="0">
                <a:solidFill>
                  <a:schemeClr val="bg1"/>
                </a:solidFill>
                <a:latin typeface="黑体" panose="02010609060101010101" pitchFamily="49" charset="-122"/>
                <a:ea typeface="黑体" panose="02010609060101010101" pitchFamily="49" charset="-122"/>
              </a:rPr>
              <a:t>协会发展概况</a:t>
            </a:r>
            <a:endParaRPr lang="en-US" altLang="zh-CN" sz="2600" dirty="0" smtClean="0">
              <a:solidFill>
                <a:schemeClr val="bg1"/>
              </a:solidFill>
              <a:latin typeface="黑体" panose="02010609060101010101" pitchFamily="49" charset="-122"/>
              <a:ea typeface="黑体" panose="02010609060101010101" pitchFamily="49" charset="-122"/>
            </a:endParaRPr>
          </a:p>
        </p:txBody>
      </p:sp>
      <p:sp>
        <p:nvSpPr>
          <p:cNvPr id="27" name="文本框 26"/>
          <p:cNvSpPr txBox="1"/>
          <p:nvPr/>
        </p:nvSpPr>
        <p:spPr>
          <a:xfrm>
            <a:off x="5159010" y="951496"/>
            <a:ext cx="1204056" cy="1483183"/>
          </a:xfrm>
          <a:prstGeom prst="rect">
            <a:avLst/>
          </a:prstGeom>
          <a:noFill/>
        </p:spPr>
        <p:txBody>
          <a:bodyPr wrap="square" lIns="86411" tIns="43205" rIns="86411" bIns="43205" rtlCol="0">
            <a:spAutoFit/>
          </a:bodyPr>
          <a:lstStyle/>
          <a:p>
            <a:pPr algn="ctr"/>
            <a:r>
              <a:rPr lang="en-US" altLang="zh-CN" sz="4500" b="1" dirty="0" smtClean="0">
                <a:solidFill>
                  <a:schemeClr val="tx1">
                    <a:lumMod val="75000"/>
                    <a:lumOff val="25000"/>
                  </a:schemeClr>
                </a:solidFill>
                <a:latin typeface="+mj-lt"/>
                <a:ea typeface="微软雅黑" panose="020B0503020204020204" pitchFamily="34" charset="-122"/>
              </a:rPr>
              <a:t>PART   ONE</a:t>
            </a:r>
            <a:endParaRPr lang="zh-CN" altLang="en-US" sz="4500" b="1" dirty="0">
              <a:solidFill>
                <a:schemeClr val="tx1">
                  <a:lumMod val="75000"/>
                  <a:lumOff val="25000"/>
                </a:schemeClr>
              </a:solidFill>
              <a:latin typeface="+mj-lt"/>
              <a:ea typeface="微软雅黑" panose="020B0503020204020204" pitchFamily="34" charset="-122"/>
            </a:endParaRPr>
          </a:p>
        </p:txBody>
      </p:sp>
    </p:spTree>
    <p:extLst>
      <p:ext uri="{BB962C8B-B14F-4D97-AF65-F5344CB8AC3E}">
        <p14:creationId xmlns:p14="http://schemas.microsoft.com/office/powerpoint/2010/main" xmlns="" val="17418295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7"/>
          <p:cNvSpPr txBox="1"/>
          <p:nvPr/>
        </p:nvSpPr>
        <p:spPr>
          <a:xfrm>
            <a:off x="615332" y="240317"/>
            <a:ext cx="644266" cy="494394"/>
          </a:xfrm>
          <a:prstGeom prst="rect">
            <a:avLst/>
          </a:prstGeom>
          <a:noFill/>
        </p:spPr>
        <p:txBody>
          <a:bodyPr wrap="square" lIns="86411" tIns="43205" rIns="86411" bIns="43205" rtlCol="0">
            <a:spAutoFit/>
          </a:bodyPr>
          <a:lstStyle/>
          <a:p>
            <a:r>
              <a:rPr lang="en-US" altLang="zh-CN" sz="2600" dirty="0" smtClean="0">
                <a:latin typeface="+mj-lt"/>
                <a:ea typeface="+mj-ea"/>
              </a:rPr>
              <a:t>01</a:t>
            </a:r>
            <a:endParaRPr lang="en-US" altLang="zh-CN" sz="2600" dirty="0">
              <a:latin typeface="+mj-lt"/>
              <a:ea typeface="+mj-ea"/>
            </a:endParaRPr>
          </a:p>
        </p:txBody>
      </p:sp>
      <p:sp>
        <p:nvSpPr>
          <p:cNvPr id="5" name="文本框 18"/>
          <p:cNvSpPr txBox="1"/>
          <p:nvPr/>
        </p:nvSpPr>
        <p:spPr>
          <a:xfrm>
            <a:off x="1325250" y="228317"/>
            <a:ext cx="4854243" cy="494394"/>
          </a:xfrm>
          <a:prstGeom prst="rect">
            <a:avLst/>
          </a:prstGeom>
          <a:noFill/>
        </p:spPr>
        <p:txBody>
          <a:bodyPr wrap="square" lIns="86411" tIns="43205" rIns="86411" bIns="43205" rtlCol="0">
            <a:spAutoFit/>
          </a:bodyPr>
          <a:lstStyle/>
          <a:p>
            <a:r>
              <a:rPr lang="zh-CN" altLang="en-US" sz="2600" dirty="0" smtClean="0">
                <a:latin typeface="黑体" panose="02010609060101010101" pitchFamily="49" charset="-122"/>
                <a:ea typeface="黑体" panose="02010609060101010101" pitchFamily="49" charset="-122"/>
              </a:rPr>
              <a:t>协会组织架构情况</a:t>
            </a:r>
            <a:endParaRPr lang="zh-CN" altLang="en-US" sz="2600" dirty="0">
              <a:latin typeface="黑体" panose="02010609060101010101" pitchFamily="49" charset="-122"/>
              <a:ea typeface="黑体" panose="02010609060101010101" pitchFamily="49" charset="-122"/>
            </a:endParaRPr>
          </a:p>
        </p:txBody>
      </p:sp>
      <p:grpSp>
        <p:nvGrpSpPr>
          <p:cNvPr id="6" name="组合 5"/>
          <p:cNvGrpSpPr/>
          <p:nvPr/>
        </p:nvGrpSpPr>
        <p:grpSpPr>
          <a:xfrm rot="17100000">
            <a:off x="166320" y="246954"/>
            <a:ext cx="455324" cy="443854"/>
            <a:chOff x="1032060" y="5022216"/>
            <a:chExt cx="753746" cy="734645"/>
          </a:xfrm>
        </p:grpSpPr>
        <p:sp>
          <p:nvSpPr>
            <p:cNvPr id="7" name="等腰三角形 6"/>
            <p:cNvSpPr/>
            <p:nvPr/>
          </p:nvSpPr>
          <p:spPr>
            <a:xfrm rot="20627212" flipH="1" flipV="1">
              <a:off x="1032060" y="5107080"/>
              <a:ext cx="753746" cy="64978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6289781" flipH="1" flipV="1">
              <a:off x="1003006" y="5062727"/>
              <a:ext cx="587410" cy="506388"/>
            </a:xfrm>
            <a:prstGeom prst="triangle">
              <a:avLst/>
            </a:prstGeom>
            <a:solidFill>
              <a:srgbClr val="C7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860555" y="926315"/>
            <a:ext cx="9646949" cy="4925913"/>
            <a:chOff x="393231" y="896101"/>
            <a:chExt cx="10207849" cy="5213117"/>
          </a:xfrm>
        </p:grpSpPr>
        <p:sp>
          <p:nvSpPr>
            <p:cNvPr id="11" name="圆角矩形 10"/>
            <p:cNvSpPr/>
            <p:nvPr/>
          </p:nvSpPr>
          <p:spPr>
            <a:xfrm>
              <a:off x="393231" y="3759996"/>
              <a:ext cx="1104180" cy="690113"/>
            </a:xfrm>
            <a:prstGeom prst="roundRect">
              <a:avLst/>
            </a:prstGeom>
            <a:solidFill>
              <a:schemeClr val="bg2">
                <a:lumMod val="50000"/>
              </a:schemeClr>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dirty="0" smtClean="0"/>
                <a:t>会员</a:t>
              </a:r>
              <a:r>
                <a:rPr lang="zh-CN" altLang="en-US" b="1" dirty="0" smtClean="0"/>
                <a:t>代表大会</a:t>
              </a:r>
              <a:endParaRPr lang="zh-CN" altLang="en-US" sz="1500" b="1" dirty="0"/>
            </a:p>
          </p:txBody>
        </p:sp>
        <p:sp>
          <p:nvSpPr>
            <p:cNvPr id="13" name="圆角矩形 12"/>
            <p:cNvSpPr/>
            <p:nvPr/>
          </p:nvSpPr>
          <p:spPr>
            <a:xfrm>
              <a:off x="2147715" y="3759623"/>
              <a:ext cx="1023667" cy="690113"/>
            </a:xfrm>
            <a:prstGeom prst="roundRect">
              <a:avLst/>
            </a:prstGeom>
            <a:solidFill>
              <a:schemeClr val="bg2">
                <a:lumMod val="50000"/>
              </a:schemeClr>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理事会</a:t>
              </a:r>
              <a:endParaRPr lang="zh-CN" altLang="en-US" b="1" dirty="0"/>
            </a:p>
          </p:txBody>
        </p:sp>
        <p:grpSp>
          <p:nvGrpSpPr>
            <p:cNvPr id="29" name="组合 28"/>
            <p:cNvGrpSpPr/>
            <p:nvPr/>
          </p:nvGrpSpPr>
          <p:grpSpPr>
            <a:xfrm>
              <a:off x="3169851" y="896101"/>
              <a:ext cx="7431229" cy="5213117"/>
              <a:chOff x="3169851" y="896101"/>
              <a:chExt cx="7431229" cy="5213117"/>
            </a:xfrm>
          </p:grpSpPr>
          <p:sp>
            <p:nvSpPr>
              <p:cNvPr id="25" name="圆角矩形 24"/>
              <p:cNvSpPr/>
              <p:nvPr/>
            </p:nvSpPr>
            <p:spPr>
              <a:xfrm>
                <a:off x="6766846" y="5419105"/>
                <a:ext cx="1026543" cy="690113"/>
              </a:xfrm>
              <a:prstGeom prst="roundRect">
                <a:avLst/>
              </a:prstGeom>
              <a:solidFill>
                <a:schemeClr val="bg2">
                  <a:lumMod val="50000"/>
                </a:schemeClr>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秘书处</a:t>
                </a:r>
                <a:endParaRPr lang="zh-CN" altLang="en-US" b="1" dirty="0"/>
              </a:p>
            </p:txBody>
          </p:sp>
          <p:sp>
            <p:nvSpPr>
              <p:cNvPr id="14" name="圆角矩形 13"/>
              <p:cNvSpPr/>
              <p:nvPr/>
            </p:nvSpPr>
            <p:spPr>
              <a:xfrm>
                <a:off x="3520809" y="3774002"/>
                <a:ext cx="1061049" cy="690113"/>
              </a:xfrm>
              <a:prstGeom prst="roundRect">
                <a:avLst/>
              </a:prstGeom>
              <a:solidFill>
                <a:schemeClr val="bg2">
                  <a:lumMod val="50000"/>
                </a:schemeClr>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常务理事会</a:t>
                </a:r>
                <a:endParaRPr lang="zh-CN" altLang="en-US" b="1" dirty="0"/>
              </a:p>
            </p:txBody>
          </p:sp>
          <p:cxnSp>
            <p:nvCxnSpPr>
              <p:cNvPr id="51" name="直接连接符 50"/>
              <p:cNvCxnSpPr/>
              <p:nvPr/>
            </p:nvCxnSpPr>
            <p:spPr>
              <a:xfrm flipV="1">
                <a:off x="3169851" y="4090825"/>
                <a:ext cx="329671" cy="373"/>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6514101" y="896101"/>
                <a:ext cx="4086979" cy="4352566"/>
                <a:chOff x="4772012" y="811405"/>
                <a:chExt cx="3801523" cy="4352566"/>
              </a:xfrm>
            </p:grpSpPr>
            <p:sp>
              <p:nvSpPr>
                <p:cNvPr id="24" name="圆角矩形 23"/>
                <p:cNvSpPr/>
                <p:nvPr/>
              </p:nvSpPr>
              <p:spPr>
                <a:xfrm>
                  <a:off x="4779033" y="2294626"/>
                  <a:ext cx="3778369" cy="396815"/>
                </a:xfrm>
                <a:prstGeom prst="roundRect">
                  <a:avLst/>
                </a:prstGeom>
                <a:solidFill>
                  <a:schemeClr val="bg2">
                    <a:lumMod val="50000"/>
                  </a:schemeClr>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金币市场专业委员会</a:t>
                  </a:r>
                  <a:endParaRPr lang="zh-CN" altLang="en-US" b="1" dirty="0"/>
                </a:p>
              </p:txBody>
            </p:sp>
            <p:sp>
              <p:nvSpPr>
                <p:cNvPr id="36" name="圆角矩形 35"/>
                <p:cNvSpPr/>
                <p:nvPr/>
              </p:nvSpPr>
              <p:spPr>
                <a:xfrm>
                  <a:off x="4776158" y="2792081"/>
                  <a:ext cx="3778369" cy="396815"/>
                </a:xfrm>
                <a:prstGeom prst="roundRect">
                  <a:avLst/>
                </a:prstGeom>
                <a:solidFill>
                  <a:schemeClr val="bg2">
                    <a:lumMod val="50000"/>
                  </a:schemeClr>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经纪业务专业委员会</a:t>
                  </a:r>
                  <a:endParaRPr lang="zh-CN" altLang="en-US" b="1" dirty="0"/>
                </a:p>
              </p:txBody>
            </p:sp>
            <p:sp>
              <p:nvSpPr>
                <p:cNvPr id="37" name="圆角矩形 36"/>
                <p:cNvSpPr/>
                <p:nvPr/>
              </p:nvSpPr>
              <p:spPr>
                <a:xfrm>
                  <a:off x="4790536" y="3284160"/>
                  <a:ext cx="3778369" cy="396815"/>
                </a:xfrm>
                <a:prstGeom prst="roundRect">
                  <a:avLst/>
                </a:prstGeom>
                <a:solidFill>
                  <a:schemeClr val="bg2">
                    <a:lumMod val="50000"/>
                  </a:schemeClr>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法律专业委员会</a:t>
                  </a:r>
                  <a:endParaRPr lang="zh-CN" altLang="en-US" b="1" dirty="0"/>
                </a:p>
              </p:txBody>
            </p:sp>
            <p:sp>
              <p:nvSpPr>
                <p:cNvPr id="38" name="圆角矩形 37"/>
                <p:cNvSpPr/>
                <p:nvPr/>
              </p:nvSpPr>
              <p:spPr>
                <a:xfrm>
                  <a:off x="4780042" y="3779152"/>
                  <a:ext cx="3778369" cy="396815"/>
                </a:xfrm>
                <a:prstGeom prst="roundRect">
                  <a:avLst/>
                </a:prstGeom>
                <a:solidFill>
                  <a:schemeClr val="bg2">
                    <a:lumMod val="50000"/>
                  </a:schemeClr>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会计专业委员会</a:t>
                  </a:r>
                  <a:endParaRPr lang="zh-CN" altLang="en-US" b="1" dirty="0"/>
                </a:p>
              </p:txBody>
            </p:sp>
            <p:sp>
              <p:nvSpPr>
                <p:cNvPr id="39" name="圆角矩形 38"/>
                <p:cNvSpPr/>
                <p:nvPr/>
              </p:nvSpPr>
              <p:spPr>
                <a:xfrm>
                  <a:off x="4772012" y="1299488"/>
                  <a:ext cx="3778369" cy="396815"/>
                </a:xfrm>
                <a:prstGeom prst="roundRect">
                  <a:avLst/>
                </a:prstGeom>
                <a:solidFill>
                  <a:schemeClr val="bg2">
                    <a:lumMod val="50000"/>
                  </a:schemeClr>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金融衍生品专业委员会</a:t>
                  </a:r>
                  <a:endParaRPr lang="zh-CN" altLang="en-US" b="1" dirty="0"/>
                </a:p>
              </p:txBody>
            </p:sp>
            <p:sp>
              <p:nvSpPr>
                <p:cNvPr id="40" name="圆角矩形 39"/>
                <p:cNvSpPr/>
                <p:nvPr/>
              </p:nvSpPr>
              <p:spPr>
                <a:xfrm>
                  <a:off x="4772498" y="1796271"/>
                  <a:ext cx="3778369" cy="396815"/>
                </a:xfrm>
                <a:prstGeom prst="roundRect">
                  <a:avLst/>
                </a:prstGeom>
                <a:solidFill>
                  <a:schemeClr val="bg2">
                    <a:lumMod val="50000"/>
                  </a:schemeClr>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信用评级专业委员会</a:t>
                  </a:r>
                  <a:endParaRPr lang="zh-CN" altLang="en-US" b="1" dirty="0"/>
                </a:p>
              </p:txBody>
            </p:sp>
            <p:sp>
              <p:nvSpPr>
                <p:cNvPr id="41" name="圆角矩形 40"/>
                <p:cNvSpPr/>
                <p:nvPr/>
              </p:nvSpPr>
              <p:spPr>
                <a:xfrm>
                  <a:off x="4795166" y="4767156"/>
                  <a:ext cx="3778369" cy="396815"/>
                </a:xfrm>
                <a:prstGeom prst="roundRect">
                  <a:avLst/>
                </a:prstGeom>
                <a:solidFill>
                  <a:schemeClr val="bg2">
                    <a:lumMod val="50000"/>
                  </a:schemeClr>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资产证券化暨结构化融资专业委员会</a:t>
                  </a:r>
                  <a:endParaRPr lang="zh-CN" altLang="en-US" b="1" dirty="0"/>
                </a:p>
              </p:txBody>
            </p:sp>
            <p:sp>
              <p:nvSpPr>
                <p:cNvPr id="42" name="圆角矩形 41"/>
                <p:cNvSpPr/>
                <p:nvPr/>
              </p:nvSpPr>
              <p:spPr>
                <a:xfrm>
                  <a:off x="4790275" y="4287252"/>
                  <a:ext cx="3778369" cy="396815"/>
                </a:xfrm>
                <a:prstGeom prst="roundRect">
                  <a:avLst/>
                </a:prstGeom>
                <a:solidFill>
                  <a:schemeClr val="bg2">
                    <a:lumMod val="50000"/>
                  </a:schemeClr>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从业人员培训专家委员会</a:t>
                  </a:r>
                  <a:endParaRPr lang="zh-CN" altLang="en-US" b="1" dirty="0"/>
                </a:p>
              </p:txBody>
            </p:sp>
            <p:sp>
              <p:nvSpPr>
                <p:cNvPr id="43" name="圆角矩形 42"/>
                <p:cNvSpPr/>
                <p:nvPr/>
              </p:nvSpPr>
              <p:spPr>
                <a:xfrm>
                  <a:off x="4778661" y="811405"/>
                  <a:ext cx="3778369" cy="396815"/>
                </a:xfrm>
                <a:prstGeom prst="roundRect">
                  <a:avLst/>
                </a:prstGeom>
                <a:solidFill>
                  <a:schemeClr val="bg2">
                    <a:lumMod val="50000"/>
                  </a:schemeClr>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债券市场专业委员会</a:t>
                  </a:r>
                  <a:endParaRPr lang="zh-CN" altLang="en-US" b="1" dirty="0"/>
                </a:p>
              </p:txBody>
            </p:sp>
          </p:grpSp>
          <p:cxnSp>
            <p:nvCxnSpPr>
              <p:cNvPr id="87" name="直接连接符 86"/>
              <p:cNvCxnSpPr/>
              <p:nvPr/>
            </p:nvCxnSpPr>
            <p:spPr>
              <a:xfrm rot="10800000">
                <a:off x="4569982" y="4119060"/>
                <a:ext cx="657628" cy="436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5124" name="Picture 4" descr="C:\Users\user1\Desktop\图片8.png"/>
              <p:cNvPicPr>
                <a:picLocks noChangeAspect="1" noChangeArrowheads="1"/>
              </p:cNvPicPr>
              <p:nvPr/>
            </p:nvPicPr>
            <p:blipFill>
              <a:blip r:embed="rId2"/>
              <a:srcRect/>
              <a:stretch>
                <a:fillRect/>
              </a:stretch>
            </p:blipFill>
            <p:spPr bwMode="auto">
              <a:xfrm>
                <a:off x="5200068" y="1089310"/>
                <a:ext cx="1584829" cy="4748392"/>
              </a:xfrm>
              <a:prstGeom prst="rect">
                <a:avLst/>
              </a:prstGeom>
              <a:noFill/>
            </p:spPr>
          </p:pic>
        </p:grpSp>
        <p:sp>
          <p:nvSpPr>
            <p:cNvPr id="31" name="圆角矩形 30"/>
            <p:cNvSpPr/>
            <p:nvPr/>
          </p:nvSpPr>
          <p:spPr>
            <a:xfrm>
              <a:off x="2169487" y="1881343"/>
              <a:ext cx="1023667" cy="690113"/>
            </a:xfrm>
            <a:prstGeom prst="roundRect">
              <a:avLst/>
            </a:prstGeom>
            <a:solidFill>
              <a:schemeClr val="bg2">
                <a:lumMod val="50000"/>
              </a:schemeClr>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监事会</a:t>
              </a:r>
              <a:endParaRPr lang="zh-CN" altLang="en-US" b="1" dirty="0"/>
            </a:p>
          </p:txBody>
        </p:sp>
        <p:grpSp>
          <p:nvGrpSpPr>
            <p:cNvPr id="28" name="组合 27"/>
            <p:cNvGrpSpPr/>
            <p:nvPr/>
          </p:nvGrpSpPr>
          <p:grpSpPr>
            <a:xfrm>
              <a:off x="1497411" y="2226400"/>
              <a:ext cx="672076" cy="1894338"/>
              <a:chOff x="1497411" y="2226400"/>
              <a:chExt cx="672076" cy="1894338"/>
            </a:xfrm>
          </p:grpSpPr>
          <p:cxnSp>
            <p:nvCxnSpPr>
              <p:cNvPr id="49" name="直接连接符 48"/>
              <p:cNvCxnSpPr>
                <a:stCxn id="11" idx="3"/>
                <a:endCxn id="13" idx="1"/>
              </p:cNvCxnSpPr>
              <p:nvPr/>
            </p:nvCxnSpPr>
            <p:spPr>
              <a:xfrm flipV="1">
                <a:off x="1497411" y="4104680"/>
                <a:ext cx="650304" cy="373"/>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3" name="形状 32"/>
              <p:cNvCxnSpPr>
                <a:stCxn id="31" idx="1"/>
              </p:cNvCxnSpPr>
              <p:nvPr/>
            </p:nvCxnSpPr>
            <p:spPr>
              <a:xfrm rot="10800000" flipV="1">
                <a:off x="1781299" y="2226400"/>
                <a:ext cx="388188" cy="1894338"/>
              </a:xfrm>
              <a:prstGeom prst="bentConnector2">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3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H="1">
            <a:off x="1191554" y="255389"/>
            <a:ext cx="68044" cy="442217"/>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p>
        </p:txBody>
      </p:sp>
      <p:sp>
        <p:nvSpPr>
          <p:cNvPr id="5" name="文本框 4"/>
          <p:cNvSpPr txBox="1"/>
          <p:nvPr/>
        </p:nvSpPr>
        <p:spPr>
          <a:xfrm>
            <a:off x="615332" y="240317"/>
            <a:ext cx="644266" cy="494394"/>
          </a:xfrm>
          <a:prstGeom prst="rect">
            <a:avLst/>
          </a:prstGeom>
          <a:noFill/>
        </p:spPr>
        <p:txBody>
          <a:bodyPr wrap="square" lIns="86411" tIns="43205" rIns="86411" bIns="43205" rtlCol="0">
            <a:spAutoFit/>
          </a:bodyPr>
          <a:lstStyle/>
          <a:p>
            <a:r>
              <a:rPr lang="en-US" altLang="zh-CN" sz="2600" dirty="0" smtClean="0">
                <a:latin typeface="+mj-lt"/>
                <a:ea typeface="+mj-ea"/>
              </a:rPr>
              <a:t>02</a:t>
            </a:r>
            <a:endParaRPr lang="en-US" altLang="zh-CN" sz="2600" dirty="0">
              <a:latin typeface="+mj-lt"/>
              <a:ea typeface="+mj-ea"/>
            </a:endParaRPr>
          </a:p>
        </p:txBody>
      </p:sp>
      <p:sp>
        <p:nvSpPr>
          <p:cNvPr id="6" name="文本框 5"/>
          <p:cNvSpPr txBox="1"/>
          <p:nvPr/>
        </p:nvSpPr>
        <p:spPr>
          <a:xfrm>
            <a:off x="1325250" y="228317"/>
            <a:ext cx="4854243" cy="487363"/>
          </a:xfrm>
          <a:prstGeom prst="rect">
            <a:avLst/>
          </a:prstGeom>
          <a:noFill/>
        </p:spPr>
        <p:txBody>
          <a:bodyPr wrap="square" lIns="86411" tIns="43205" rIns="86411" bIns="43205" rtlCol="0">
            <a:spAutoFit/>
          </a:bodyPr>
          <a:lstStyle/>
          <a:p>
            <a:r>
              <a:rPr lang="zh-CN" altLang="en-US" sz="2600" dirty="0" smtClean="0">
                <a:latin typeface="黑体" panose="02010609060101010101" pitchFamily="49" charset="-122"/>
                <a:ea typeface="黑体" panose="02010609060101010101" pitchFamily="49" charset="-122"/>
              </a:rPr>
              <a:t>注册制理念</a:t>
            </a:r>
            <a:endParaRPr lang="zh-CN" altLang="en-US" sz="2600" dirty="0">
              <a:latin typeface="黑体" panose="02010609060101010101" pitchFamily="49" charset="-122"/>
              <a:ea typeface="黑体" panose="02010609060101010101" pitchFamily="49" charset="-122"/>
            </a:endParaRPr>
          </a:p>
        </p:txBody>
      </p:sp>
      <p:grpSp>
        <p:nvGrpSpPr>
          <p:cNvPr id="2" name="组合 6"/>
          <p:cNvGrpSpPr/>
          <p:nvPr/>
        </p:nvGrpSpPr>
        <p:grpSpPr>
          <a:xfrm rot="17100000">
            <a:off x="166320" y="246954"/>
            <a:ext cx="455324" cy="443854"/>
            <a:chOff x="1032060" y="5022216"/>
            <a:chExt cx="753746" cy="734645"/>
          </a:xfrm>
        </p:grpSpPr>
        <p:sp>
          <p:nvSpPr>
            <p:cNvPr id="8" name="等腰三角形 7"/>
            <p:cNvSpPr/>
            <p:nvPr/>
          </p:nvSpPr>
          <p:spPr>
            <a:xfrm rot="20627212" flipH="1" flipV="1">
              <a:off x="1032060" y="5107080"/>
              <a:ext cx="753746" cy="64978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6289781" flipH="1" flipV="1">
              <a:off x="1003006" y="5062727"/>
              <a:ext cx="587410" cy="506388"/>
            </a:xfrm>
            <a:prstGeom prst="triangle">
              <a:avLst/>
            </a:prstGeom>
            <a:solidFill>
              <a:srgbClr val="C7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Freeform 13"/>
          <p:cNvSpPr>
            <a:spLocks/>
          </p:cNvSpPr>
          <p:nvPr/>
        </p:nvSpPr>
        <p:spPr bwMode="auto">
          <a:xfrm>
            <a:off x="1488544" y="2243338"/>
            <a:ext cx="868156" cy="874294"/>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2" y="0"/>
                  <a:pt x="0" y="0"/>
                </a:cubicBezTo>
              </a:path>
            </a:pathLst>
          </a:custGeom>
          <a:noFill/>
          <a:ln w="6350" cap="flat" cmpd="sng">
            <a:solidFill>
              <a:schemeClr val="bg1">
                <a:lumMod val="50000"/>
              </a:schemeClr>
            </a:solidFill>
            <a:prstDash val="solid"/>
            <a:round/>
            <a:headEnd type="triangle" w="med" len="med"/>
            <a:tailEnd/>
          </a:ln>
          <a:extLst>
            <a:ext uri="{909E8E84-426E-40DD-AFC4-6F175D3DCCD1}">
              <a14:hiddenFill xmlns:a14="http://schemas.microsoft.com/office/drawing/2010/main" xmlns="">
                <a:solidFill>
                  <a:srgbClr val="FFFFFF"/>
                </a:solidFill>
              </a14:hiddenFill>
            </a:ext>
          </a:extLst>
        </p:spPr>
        <p:txBody>
          <a:bodyPr lIns="86411" tIns="43205" rIns="86411" bIns="43205"/>
          <a:lstStyle/>
          <a:p>
            <a:endParaRPr lang="zh-CN" altLang="en-US" sz="2300" dirty="0">
              <a:solidFill>
                <a:schemeClr val="tx1">
                  <a:lumMod val="75000"/>
                  <a:lumOff val="25000"/>
                </a:schemeClr>
              </a:solidFill>
            </a:endParaRPr>
          </a:p>
        </p:txBody>
      </p:sp>
      <p:sp>
        <p:nvSpPr>
          <p:cNvPr id="21" name="Freeform 15"/>
          <p:cNvSpPr>
            <a:spLocks/>
          </p:cNvSpPr>
          <p:nvPr/>
        </p:nvSpPr>
        <p:spPr bwMode="auto">
          <a:xfrm>
            <a:off x="5349833" y="2278965"/>
            <a:ext cx="868156" cy="874294"/>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1" y="0"/>
                  <a:pt x="0" y="0"/>
                </a:cubicBezTo>
              </a:path>
            </a:pathLst>
          </a:custGeom>
          <a:noFill/>
          <a:ln w="6350" cap="flat" cmpd="sng">
            <a:solidFill>
              <a:schemeClr val="bg1">
                <a:lumMod val="50000"/>
              </a:schemeClr>
            </a:solidFill>
            <a:prstDash val="solid"/>
            <a:round/>
            <a:headEnd type="triangle" w="med" len="med"/>
            <a:tailEnd/>
          </a:ln>
          <a:extLst>
            <a:ext uri="{909E8E84-426E-40DD-AFC4-6F175D3DCCD1}">
              <a14:hiddenFill xmlns:a14="http://schemas.microsoft.com/office/drawing/2010/main" xmlns="">
                <a:solidFill>
                  <a:srgbClr val="FFFFFF"/>
                </a:solidFill>
              </a14:hiddenFill>
            </a:ext>
          </a:extLst>
        </p:spPr>
        <p:txBody>
          <a:bodyPr lIns="86411" tIns="43205" rIns="86411" bIns="43205"/>
          <a:lstStyle/>
          <a:p>
            <a:endParaRPr lang="zh-CN" altLang="en-US" sz="2300" dirty="0">
              <a:solidFill>
                <a:schemeClr val="tx1">
                  <a:lumMod val="75000"/>
                  <a:lumOff val="25000"/>
                </a:schemeClr>
              </a:solidFill>
            </a:endParaRPr>
          </a:p>
        </p:txBody>
      </p:sp>
      <p:sp>
        <p:nvSpPr>
          <p:cNvPr id="22" name="Freeform 17"/>
          <p:cNvSpPr>
            <a:spLocks/>
          </p:cNvSpPr>
          <p:nvPr/>
        </p:nvSpPr>
        <p:spPr bwMode="auto">
          <a:xfrm>
            <a:off x="3268921" y="4299316"/>
            <a:ext cx="874157" cy="874293"/>
          </a:xfrm>
          <a:custGeom>
            <a:avLst/>
            <a:gdLst>
              <a:gd name="T0" fmla="*/ 0 w 185"/>
              <a:gd name="T1" fmla="*/ 185 h 185"/>
              <a:gd name="T2" fmla="*/ 185 w 185"/>
              <a:gd name="T3" fmla="*/ 0 h 185"/>
            </a:gdLst>
            <a:ahLst/>
            <a:cxnLst>
              <a:cxn ang="0">
                <a:pos x="T0" y="T1"/>
              </a:cxn>
              <a:cxn ang="0">
                <a:pos x="T2" y="T3"/>
              </a:cxn>
            </a:cxnLst>
            <a:rect l="0" t="0" r="r" b="b"/>
            <a:pathLst>
              <a:path w="185" h="185">
                <a:moveTo>
                  <a:pt x="0" y="185"/>
                </a:moveTo>
                <a:cubicBezTo>
                  <a:pt x="102" y="185"/>
                  <a:pt x="185" y="102"/>
                  <a:pt x="185" y="0"/>
                </a:cubicBezTo>
              </a:path>
            </a:pathLst>
          </a:custGeom>
          <a:noFill/>
          <a:ln w="6350" cap="flat" cmpd="sng">
            <a:solidFill>
              <a:schemeClr val="bg1">
                <a:lumMod val="50000"/>
              </a:schemeClr>
            </a:solidFill>
            <a:prstDash val="solid"/>
            <a:round/>
            <a:headEnd/>
            <a:tailEnd type="triangle" w="med" len="med"/>
          </a:ln>
          <a:extLst>
            <a:ext uri="{909E8E84-426E-40DD-AFC4-6F175D3DCCD1}">
              <a14:hiddenFill xmlns:a14="http://schemas.microsoft.com/office/drawing/2010/main" xmlns="">
                <a:solidFill>
                  <a:srgbClr val="FFFFFF"/>
                </a:solidFill>
              </a14:hiddenFill>
            </a:ext>
          </a:extLst>
        </p:spPr>
        <p:txBody>
          <a:bodyPr lIns="86411" tIns="43205" rIns="86411" bIns="43205"/>
          <a:lstStyle/>
          <a:p>
            <a:endParaRPr lang="zh-CN" altLang="en-US" sz="2300" dirty="0">
              <a:solidFill>
                <a:schemeClr val="tx1">
                  <a:lumMod val="75000"/>
                  <a:lumOff val="25000"/>
                </a:schemeClr>
              </a:solidFill>
            </a:endParaRPr>
          </a:p>
        </p:txBody>
      </p:sp>
      <p:sp>
        <p:nvSpPr>
          <p:cNvPr id="23" name="Freeform 19"/>
          <p:cNvSpPr>
            <a:spLocks/>
          </p:cNvSpPr>
          <p:nvPr/>
        </p:nvSpPr>
        <p:spPr bwMode="auto">
          <a:xfrm>
            <a:off x="7350600" y="4299316"/>
            <a:ext cx="870156" cy="874293"/>
          </a:xfrm>
          <a:custGeom>
            <a:avLst/>
            <a:gdLst>
              <a:gd name="T0" fmla="*/ 0 w 184"/>
              <a:gd name="T1" fmla="*/ 185 h 185"/>
              <a:gd name="T2" fmla="*/ 184 w 184"/>
              <a:gd name="T3" fmla="*/ 0 h 185"/>
            </a:gdLst>
            <a:ahLst/>
            <a:cxnLst>
              <a:cxn ang="0">
                <a:pos x="T0" y="T1"/>
              </a:cxn>
              <a:cxn ang="0">
                <a:pos x="T2" y="T3"/>
              </a:cxn>
            </a:cxnLst>
            <a:rect l="0" t="0" r="r" b="b"/>
            <a:pathLst>
              <a:path w="184" h="185">
                <a:moveTo>
                  <a:pt x="0" y="185"/>
                </a:moveTo>
                <a:cubicBezTo>
                  <a:pt x="102" y="185"/>
                  <a:pt x="184" y="102"/>
                  <a:pt x="184" y="0"/>
                </a:cubicBezTo>
              </a:path>
            </a:pathLst>
          </a:custGeom>
          <a:noFill/>
          <a:ln w="6350" cap="flat" cmpd="sng">
            <a:solidFill>
              <a:schemeClr val="bg1">
                <a:lumMod val="50000"/>
              </a:schemeClr>
            </a:solidFill>
            <a:prstDash val="solid"/>
            <a:round/>
            <a:headEnd/>
            <a:tailEnd type="triangle" w="med" len="med"/>
          </a:ln>
          <a:extLst>
            <a:ext uri="{909E8E84-426E-40DD-AFC4-6F175D3DCCD1}">
              <a14:hiddenFill xmlns:a14="http://schemas.microsoft.com/office/drawing/2010/main" xmlns="">
                <a:solidFill>
                  <a:srgbClr val="FFFFFF"/>
                </a:solidFill>
              </a14:hiddenFill>
            </a:ext>
          </a:extLst>
        </p:spPr>
        <p:txBody>
          <a:bodyPr lIns="86411" tIns="43205" rIns="86411" bIns="43205"/>
          <a:lstStyle/>
          <a:p>
            <a:endParaRPr lang="zh-CN" altLang="en-US" sz="2300" dirty="0">
              <a:solidFill>
                <a:schemeClr val="tx1">
                  <a:lumMod val="75000"/>
                  <a:lumOff val="25000"/>
                </a:schemeClr>
              </a:solidFill>
            </a:endParaRPr>
          </a:p>
        </p:txBody>
      </p:sp>
      <p:sp>
        <p:nvSpPr>
          <p:cNvPr id="24" name="Rectangle 32"/>
          <p:cNvSpPr>
            <a:spLocks noChangeArrowheads="1"/>
          </p:cNvSpPr>
          <p:nvPr/>
        </p:nvSpPr>
        <p:spPr bwMode="auto">
          <a:xfrm>
            <a:off x="2520754" y="2721886"/>
            <a:ext cx="1906344" cy="651511"/>
          </a:xfrm>
          <a:prstGeom prst="rect">
            <a:avLst/>
          </a:prstGeom>
          <a:noFill/>
          <a:extLst/>
        </p:spPr>
        <p:txBody>
          <a:bodyPr wrap="square" lIns="86411" tIns="43205" rIns="86411" bIns="43205" rtlCol="0">
            <a:spAutoFit/>
          </a:bodyPr>
          <a:lstStyle/>
          <a:p>
            <a:pPr algn="ctr">
              <a:lnSpc>
                <a:spcPts val="2174"/>
              </a:lnSpc>
            </a:pPr>
            <a:r>
              <a:rPr lang="zh-CN" altLang="en-US" sz="1600" b="1" dirty="0" smtClean="0"/>
              <a:t>投资者风险自担是</a:t>
            </a:r>
            <a:endParaRPr lang="en-US" altLang="zh-CN" sz="1600" b="1" dirty="0" smtClean="0"/>
          </a:p>
          <a:p>
            <a:pPr algn="ctr">
              <a:lnSpc>
                <a:spcPts val="2174"/>
              </a:lnSpc>
            </a:pPr>
            <a:r>
              <a:rPr lang="zh-CN" altLang="en-US" sz="1600" b="1" dirty="0" smtClean="0">
                <a:solidFill>
                  <a:srgbClr val="FF0000"/>
                </a:solidFill>
              </a:rPr>
              <a:t>前提</a:t>
            </a:r>
            <a:endParaRPr lang="en-US" altLang="zh-CN" sz="1600" b="1" dirty="0">
              <a:solidFill>
                <a:srgbClr val="FF0000"/>
              </a:solidFill>
            </a:endParaRPr>
          </a:p>
        </p:txBody>
      </p:sp>
      <p:sp>
        <p:nvSpPr>
          <p:cNvPr id="25" name="Rectangle 33"/>
          <p:cNvSpPr>
            <a:spLocks noChangeArrowheads="1"/>
          </p:cNvSpPr>
          <p:nvPr/>
        </p:nvSpPr>
        <p:spPr bwMode="auto">
          <a:xfrm>
            <a:off x="498743" y="3880463"/>
            <a:ext cx="1906344" cy="651511"/>
          </a:xfrm>
          <a:prstGeom prst="rect">
            <a:avLst/>
          </a:prstGeom>
          <a:noFill/>
          <a:extLst/>
        </p:spPr>
        <p:txBody>
          <a:bodyPr wrap="square" lIns="86411" tIns="43205" rIns="86411" bIns="43205" rtlCol="0">
            <a:spAutoFit/>
          </a:bodyPr>
          <a:lstStyle/>
          <a:p>
            <a:pPr algn="ctr">
              <a:lnSpc>
                <a:spcPts val="2174"/>
              </a:lnSpc>
            </a:pPr>
            <a:r>
              <a:rPr lang="zh-CN" altLang="en-US" sz="1600" b="1" dirty="0" smtClean="0"/>
              <a:t>发行人信息披露是</a:t>
            </a:r>
            <a:endParaRPr lang="en-US" altLang="zh-CN" sz="1600" b="1" dirty="0" smtClean="0"/>
          </a:p>
          <a:p>
            <a:pPr algn="ctr">
              <a:lnSpc>
                <a:spcPts val="2174"/>
              </a:lnSpc>
            </a:pPr>
            <a:r>
              <a:rPr lang="zh-CN" altLang="en-US" sz="1600" b="1" dirty="0" smtClean="0">
                <a:solidFill>
                  <a:srgbClr val="FF0000"/>
                </a:solidFill>
              </a:rPr>
              <a:t>核心</a:t>
            </a:r>
            <a:endParaRPr lang="en-US" altLang="zh-CN" sz="1600" b="1" dirty="0">
              <a:solidFill>
                <a:srgbClr val="FF0000"/>
              </a:solidFill>
            </a:endParaRPr>
          </a:p>
        </p:txBody>
      </p:sp>
      <p:sp>
        <p:nvSpPr>
          <p:cNvPr id="26" name="Rectangle 34"/>
          <p:cNvSpPr>
            <a:spLocks noChangeArrowheads="1"/>
          </p:cNvSpPr>
          <p:nvPr/>
        </p:nvSpPr>
        <p:spPr bwMode="auto">
          <a:xfrm>
            <a:off x="6456920" y="2721885"/>
            <a:ext cx="1906343" cy="651511"/>
          </a:xfrm>
          <a:prstGeom prst="rect">
            <a:avLst/>
          </a:prstGeom>
          <a:noFill/>
          <a:extLst/>
        </p:spPr>
        <p:txBody>
          <a:bodyPr wrap="square" lIns="86411" tIns="43205" rIns="86411" bIns="43205" rtlCol="0">
            <a:spAutoFit/>
          </a:bodyPr>
          <a:lstStyle/>
          <a:p>
            <a:pPr algn="ctr">
              <a:lnSpc>
                <a:spcPts val="2174"/>
              </a:lnSpc>
            </a:pPr>
            <a:r>
              <a:rPr lang="zh-CN" altLang="en-US" sz="1600" b="1" dirty="0" smtClean="0"/>
              <a:t>协会注册评议是</a:t>
            </a:r>
            <a:endParaRPr lang="en-US" altLang="zh-CN" sz="1600" b="1" dirty="0" smtClean="0"/>
          </a:p>
          <a:p>
            <a:pPr algn="ctr">
              <a:lnSpc>
                <a:spcPts val="2174"/>
              </a:lnSpc>
            </a:pPr>
            <a:r>
              <a:rPr lang="zh-CN" altLang="en-US" sz="1600" b="1" dirty="0" smtClean="0">
                <a:solidFill>
                  <a:srgbClr val="FF0000"/>
                </a:solidFill>
              </a:rPr>
              <a:t>程序</a:t>
            </a:r>
            <a:endParaRPr lang="zh-CN" altLang="en-US" sz="1600" b="1" dirty="0">
              <a:solidFill>
                <a:srgbClr val="FF0000"/>
              </a:solidFill>
            </a:endParaRPr>
          </a:p>
        </p:txBody>
      </p:sp>
      <p:sp>
        <p:nvSpPr>
          <p:cNvPr id="27" name="Rectangle 35"/>
          <p:cNvSpPr>
            <a:spLocks noChangeArrowheads="1"/>
          </p:cNvSpPr>
          <p:nvPr/>
        </p:nvSpPr>
        <p:spPr bwMode="auto">
          <a:xfrm>
            <a:off x="4536374" y="3939840"/>
            <a:ext cx="2066134" cy="651511"/>
          </a:xfrm>
          <a:prstGeom prst="rect">
            <a:avLst/>
          </a:prstGeom>
          <a:noFill/>
          <a:extLst/>
        </p:spPr>
        <p:txBody>
          <a:bodyPr wrap="square" lIns="86411" tIns="43205" rIns="86411" bIns="43205" rtlCol="0">
            <a:spAutoFit/>
          </a:bodyPr>
          <a:lstStyle/>
          <a:p>
            <a:pPr algn="ctr">
              <a:lnSpc>
                <a:spcPts val="2174"/>
              </a:lnSpc>
            </a:pPr>
            <a:r>
              <a:rPr lang="zh-CN" altLang="en-US" sz="1600" b="1" dirty="0" smtClean="0"/>
              <a:t>中介机构尽职履责是</a:t>
            </a:r>
            <a:endParaRPr lang="en-US" altLang="zh-CN" sz="1600" b="1" dirty="0" smtClean="0"/>
          </a:p>
          <a:p>
            <a:pPr algn="ctr">
              <a:lnSpc>
                <a:spcPts val="2174"/>
              </a:lnSpc>
            </a:pPr>
            <a:r>
              <a:rPr lang="zh-CN" altLang="en-US" sz="1600" b="1" dirty="0" smtClean="0">
                <a:solidFill>
                  <a:srgbClr val="FF0000"/>
                </a:solidFill>
              </a:rPr>
              <a:t>基础</a:t>
            </a:r>
            <a:endParaRPr lang="en-US" altLang="zh-CN" sz="1600" b="1" dirty="0">
              <a:solidFill>
                <a:srgbClr val="FF0000"/>
              </a:solidFill>
            </a:endParaRPr>
          </a:p>
        </p:txBody>
      </p:sp>
      <p:grpSp>
        <p:nvGrpSpPr>
          <p:cNvPr id="3" name="组合 27"/>
          <p:cNvGrpSpPr/>
          <p:nvPr/>
        </p:nvGrpSpPr>
        <p:grpSpPr>
          <a:xfrm>
            <a:off x="6807743" y="3768235"/>
            <a:ext cx="1230222" cy="1228413"/>
            <a:chOff x="9038169" y="3887400"/>
            <a:chExt cx="1301751" cy="1300035"/>
          </a:xfrm>
        </p:grpSpPr>
        <p:sp>
          <p:nvSpPr>
            <p:cNvPr id="29" name="Oval 18"/>
            <p:cNvSpPr>
              <a:spLocks noChangeArrowheads="1"/>
            </p:cNvSpPr>
            <p:nvPr/>
          </p:nvSpPr>
          <p:spPr bwMode="auto">
            <a:xfrm>
              <a:off x="9038169" y="3887400"/>
              <a:ext cx="1301751" cy="1300035"/>
            </a:xfrm>
            <a:prstGeom prst="ellipse">
              <a:avLst/>
            </a:prstGeom>
            <a:solidFill>
              <a:srgbClr val="C75050"/>
            </a:solidFill>
            <a:ln w="6350">
              <a:solidFill>
                <a:schemeClr val="bg1"/>
              </a:solidFill>
            </a:ln>
            <a:extLst/>
          </p:spPr>
          <p:txBody>
            <a:bodyPr/>
            <a:lstStyle/>
            <a:p>
              <a:endParaRPr lang="zh-CN" altLang="en-US" sz="2300" dirty="0">
                <a:solidFill>
                  <a:schemeClr val="tx1">
                    <a:lumMod val="75000"/>
                    <a:lumOff val="25000"/>
                  </a:schemeClr>
                </a:solidFill>
              </a:endParaRPr>
            </a:p>
          </p:txBody>
        </p:sp>
        <p:grpSp>
          <p:nvGrpSpPr>
            <p:cNvPr id="7" name="组合 29"/>
            <p:cNvGrpSpPr/>
            <p:nvPr/>
          </p:nvGrpSpPr>
          <p:grpSpPr>
            <a:xfrm>
              <a:off x="9502446" y="4249420"/>
              <a:ext cx="371077" cy="575997"/>
              <a:chOff x="8402638" y="-3309938"/>
              <a:chExt cx="212725" cy="330201"/>
            </a:xfrm>
          </p:grpSpPr>
          <p:sp>
            <p:nvSpPr>
              <p:cNvPr id="31" name="Freeform 6"/>
              <p:cNvSpPr>
                <a:spLocks/>
              </p:cNvSpPr>
              <p:nvPr/>
            </p:nvSpPr>
            <p:spPr bwMode="auto">
              <a:xfrm>
                <a:off x="8420100" y="-3309938"/>
                <a:ext cx="176212" cy="146050"/>
              </a:xfrm>
              <a:custGeom>
                <a:avLst/>
                <a:gdLst>
                  <a:gd name="T0" fmla="*/ 47 w 47"/>
                  <a:gd name="T1" fmla="*/ 39 h 39"/>
                  <a:gd name="T2" fmla="*/ 47 w 47"/>
                  <a:gd name="T3" fmla="*/ 21 h 39"/>
                  <a:gd name="T4" fmla="*/ 47 w 47"/>
                  <a:gd name="T5" fmla="*/ 21 h 39"/>
                  <a:gd name="T6" fmla="*/ 24 w 47"/>
                  <a:gd name="T7" fmla="*/ 0 h 39"/>
                  <a:gd name="T8" fmla="*/ 0 w 47"/>
                  <a:gd name="T9" fmla="*/ 21 h 39"/>
                  <a:gd name="T10" fmla="*/ 0 w 47"/>
                  <a:gd name="T11" fmla="*/ 26 h 39"/>
                  <a:gd name="T12" fmla="*/ 0 w 47"/>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47" h="39">
                    <a:moveTo>
                      <a:pt x="47" y="39"/>
                    </a:moveTo>
                    <a:cubicBezTo>
                      <a:pt x="47" y="21"/>
                      <a:pt x="47" y="21"/>
                      <a:pt x="47" y="21"/>
                    </a:cubicBezTo>
                    <a:cubicBezTo>
                      <a:pt x="47" y="21"/>
                      <a:pt x="47" y="21"/>
                      <a:pt x="47" y="21"/>
                    </a:cubicBezTo>
                    <a:cubicBezTo>
                      <a:pt x="47" y="9"/>
                      <a:pt x="36" y="0"/>
                      <a:pt x="24" y="0"/>
                    </a:cubicBezTo>
                    <a:cubicBezTo>
                      <a:pt x="11" y="0"/>
                      <a:pt x="0" y="9"/>
                      <a:pt x="0" y="21"/>
                    </a:cubicBezTo>
                    <a:cubicBezTo>
                      <a:pt x="0" y="21"/>
                      <a:pt x="0" y="26"/>
                      <a:pt x="0" y="26"/>
                    </a:cubicBezTo>
                    <a:cubicBezTo>
                      <a:pt x="0" y="39"/>
                      <a:pt x="0" y="39"/>
                      <a:pt x="0" y="39"/>
                    </a:cubicBezTo>
                  </a:path>
                </a:pathLst>
              </a:cu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endParaRPr lang="zh-CN" altLang="en-US" sz="2300" dirty="0">
                  <a:solidFill>
                    <a:schemeClr val="tx1">
                      <a:lumMod val="75000"/>
                      <a:lumOff val="25000"/>
                    </a:schemeClr>
                  </a:solidFill>
                </a:endParaRPr>
              </a:p>
            </p:txBody>
          </p:sp>
          <p:sp>
            <p:nvSpPr>
              <p:cNvPr id="32" name="Freeform 7"/>
              <p:cNvSpPr>
                <a:spLocks noEditPoints="1"/>
              </p:cNvSpPr>
              <p:nvPr/>
            </p:nvSpPr>
            <p:spPr bwMode="auto">
              <a:xfrm>
                <a:off x="8402638" y="-3133725"/>
                <a:ext cx="212725" cy="153988"/>
              </a:xfrm>
              <a:custGeom>
                <a:avLst/>
                <a:gdLst>
                  <a:gd name="T0" fmla="*/ 55 w 57"/>
                  <a:gd name="T1" fmla="*/ 0 h 41"/>
                  <a:gd name="T2" fmla="*/ 3 w 57"/>
                  <a:gd name="T3" fmla="*/ 0 h 41"/>
                  <a:gd name="T4" fmla="*/ 0 w 57"/>
                  <a:gd name="T5" fmla="*/ 2 h 41"/>
                  <a:gd name="T6" fmla="*/ 0 w 57"/>
                  <a:gd name="T7" fmla="*/ 39 h 41"/>
                  <a:gd name="T8" fmla="*/ 3 w 57"/>
                  <a:gd name="T9" fmla="*/ 41 h 41"/>
                  <a:gd name="T10" fmla="*/ 55 w 57"/>
                  <a:gd name="T11" fmla="*/ 41 h 41"/>
                  <a:gd name="T12" fmla="*/ 57 w 57"/>
                  <a:gd name="T13" fmla="*/ 39 h 41"/>
                  <a:gd name="T14" fmla="*/ 57 w 57"/>
                  <a:gd name="T15" fmla="*/ 2 h 41"/>
                  <a:gd name="T16" fmla="*/ 55 w 57"/>
                  <a:gd name="T17" fmla="*/ 0 h 41"/>
                  <a:gd name="T18" fmla="*/ 30 w 57"/>
                  <a:gd name="T19" fmla="*/ 19 h 41"/>
                  <a:gd name="T20" fmla="*/ 32 w 57"/>
                  <a:gd name="T21" fmla="*/ 26 h 41"/>
                  <a:gd name="T22" fmla="*/ 31 w 57"/>
                  <a:gd name="T23" fmla="*/ 27 h 41"/>
                  <a:gd name="T24" fmla="*/ 30 w 57"/>
                  <a:gd name="T25" fmla="*/ 27 h 41"/>
                  <a:gd name="T26" fmla="*/ 27 w 57"/>
                  <a:gd name="T27" fmla="*/ 27 h 41"/>
                  <a:gd name="T28" fmla="*/ 26 w 57"/>
                  <a:gd name="T29" fmla="*/ 27 h 41"/>
                  <a:gd name="T30" fmla="*/ 26 w 57"/>
                  <a:gd name="T31" fmla="*/ 26 h 41"/>
                  <a:gd name="T32" fmla="*/ 27 w 57"/>
                  <a:gd name="T33" fmla="*/ 19 h 41"/>
                  <a:gd name="T34" fmla="*/ 24 w 57"/>
                  <a:gd name="T35" fmla="*/ 15 h 41"/>
                  <a:gd name="T36" fmla="*/ 29 w 57"/>
                  <a:gd name="T37" fmla="*/ 10 h 41"/>
                  <a:gd name="T38" fmla="*/ 33 w 57"/>
                  <a:gd name="T39" fmla="*/ 15 h 41"/>
                  <a:gd name="T40" fmla="*/ 30 w 57"/>
                  <a:gd name="T41"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41">
                    <a:moveTo>
                      <a:pt x="55" y="0"/>
                    </a:moveTo>
                    <a:cubicBezTo>
                      <a:pt x="3" y="0"/>
                      <a:pt x="3" y="0"/>
                      <a:pt x="3" y="0"/>
                    </a:cubicBezTo>
                    <a:cubicBezTo>
                      <a:pt x="1" y="0"/>
                      <a:pt x="0" y="1"/>
                      <a:pt x="0" y="2"/>
                    </a:cubicBezTo>
                    <a:cubicBezTo>
                      <a:pt x="0" y="39"/>
                      <a:pt x="0" y="39"/>
                      <a:pt x="0" y="39"/>
                    </a:cubicBezTo>
                    <a:cubicBezTo>
                      <a:pt x="0" y="40"/>
                      <a:pt x="1" y="41"/>
                      <a:pt x="3" y="41"/>
                    </a:cubicBezTo>
                    <a:cubicBezTo>
                      <a:pt x="55" y="41"/>
                      <a:pt x="55" y="41"/>
                      <a:pt x="55" y="41"/>
                    </a:cubicBezTo>
                    <a:cubicBezTo>
                      <a:pt x="56" y="41"/>
                      <a:pt x="57" y="40"/>
                      <a:pt x="57" y="39"/>
                    </a:cubicBezTo>
                    <a:cubicBezTo>
                      <a:pt x="57" y="2"/>
                      <a:pt x="57" y="2"/>
                      <a:pt x="57" y="2"/>
                    </a:cubicBezTo>
                    <a:cubicBezTo>
                      <a:pt x="57" y="1"/>
                      <a:pt x="56" y="0"/>
                      <a:pt x="55" y="0"/>
                    </a:cubicBezTo>
                    <a:close/>
                    <a:moveTo>
                      <a:pt x="30" y="19"/>
                    </a:moveTo>
                    <a:cubicBezTo>
                      <a:pt x="32" y="26"/>
                      <a:pt x="32" y="26"/>
                      <a:pt x="32" y="26"/>
                    </a:cubicBezTo>
                    <a:cubicBezTo>
                      <a:pt x="32" y="26"/>
                      <a:pt x="32" y="27"/>
                      <a:pt x="31" y="27"/>
                    </a:cubicBezTo>
                    <a:cubicBezTo>
                      <a:pt x="31" y="27"/>
                      <a:pt x="31" y="27"/>
                      <a:pt x="30" y="27"/>
                    </a:cubicBezTo>
                    <a:cubicBezTo>
                      <a:pt x="27" y="27"/>
                      <a:pt x="27" y="27"/>
                      <a:pt x="27" y="27"/>
                    </a:cubicBezTo>
                    <a:cubicBezTo>
                      <a:pt x="27" y="27"/>
                      <a:pt x="26" y="27"/>
                      <a:pt x="26" y="27"/>
                    </a:cubicBezTo>
                    <a:cubicBezTo>
                      <a:pt x="26" y="27"/>
                      <a:pt x="26" y="26"/>
                      <a:pt x="26" y="26"/>
                    </a:cubicBezTo>
                    <a:cubicBezTo>
                      <a:pt x="27" y="19"/>
                      <a:pt x="27" y="19"/>
                      <a:pt x="27" y="19"/>
                    </a:cubicBezTo>
                    <a:cubicBezTo>
                      <a:pt x="25" y="18"/>
                      <a:pt x="24" y="17"/>
                      <a:pt x="24" y="15"/>
                    </a:cubicBezTo>
                    <a:cubicBezTo>
                      <a:pt x="24" y="12"/>
                      <a:pt x="26" y="10"/>
                      <a:pt x="29" y="10"/>
                    </a:cubicBezTo>
                    <a:cubicBezTo>
                      <a:pt x="31" y="10"/>
                      <a:pt x="33" y="12"/>
                      <a:pt x="33" y="15"/>
                    </a:cubicBezTo>
                    <a:cubicBezTo>
                      <a:pt x="33" y="17"/>
                      <a:pt x="32" y="18"/>
                      <a:pt x="30" y="19"/>
                    </a:cubicBezTo>
                    <a:close/>
                  </a:path>
                </a:pathLst>
              </a:cu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endParaRPr lang="zh-CN" altLang="en-US" sz="2300" dirty="0">
                  <a:solidFill>
                    <a:schemeClr val="tx1">
                      <a:lumMod val="75000"/>
                      <a:lumOff val="25000"/>
                    </a:schemeClr>
                  </a:solidFill>
                </a:endParaRPr>
              </a:p>
            </p:txBody>
          </p:sp>
        </p:grpSp>
      </p:grpSp>
      <p:grpSp>
        <p:nvGrpSpPr>
          <p:cNvPr id="10" name="组合 32"/>
          <p:cNvGrpSpPr/>
          <p:nvPr/>
        </p:nvGrpSpPr>
        <p:grpSpPr>
          <a:xfrm>
            <a:off x="4864347" y="2503427"/>
            <a:ext cx="1224220" cy="1230413"/>
            <a:chOff x="6680200" y="2511143"/>
            <a:chExt cx="1295400" cy="1302152"/>
          </a:xfrm>
        </p:grpSpPr>
        <p:sp>
          <p:nvSpPr>
            <p:cNvPr id="34" name="Oval 14"/>
            <p:cNvSpPr>
              <a:spLocks noChangeArrowheads="1"/>
            </p:cNvSpPr>
            <p:nvPr/>
          </p:nvSpPr>
          <p:spPr bwMode="auto">
            <a:xfrm>
              <a:off x="6680200" y="2511143"/>
              <a:ext cx="1295400" cy="1302152"/>
            </a:xfrm>
            <a:prstGeom prst="ellipse">
              <a:avLst/>
            </a:prstGeom>
            <a:solidFill>
              <a:schemeClr val="accent2">
                <a:lumMod val="75000"/>
              </a:schemeClr>
            </a:solidFill>
            <a:ln w="6350">
              <a:solidFill>
                <a:schemeClr val="bg1"/>
              </a:solidFill>
            </a:ln>
            <a:extLst/>
          </p:spPr>
          <p:txBody>
            <a:bodyPr/>
            <a:lstStyle/>
            <a:p>
              <a:endParaRPr lang="zh-CN" altLang="en-US" sz="2300" dirty="0">
                <a:solidFill>
                  <a:schemeClr val="tx1">
                    <a:lumMod val="75000"/>
                    <a:lumOff val="25000"/>
                  </a:schemeClr>
                </a:solidFill>
              </a:endParaRPr>
            </a:p>
          </p:txBody>
        </p:sp>
        <p:sp>
          <p:nvSpPr>
            <p:cNvPr id="35" name="Freeform 14"/>
            <p:cNvSpPr>
              <a:spLocks/>
            </p:cNvSpPr>
            <p:nvPr/>
          </p:nvSpPr>
          <p:spPr bwMode="auto">
            <a:xfrm>
              <a:off x="7089775" y="2895795"/>
              <a:ext cx="484716" cy="520700"/>
            </a:xfrm>
            <a:custGeom>
              <a:avLst/>
              <a:gdLst>
                <a:gd name="T0" fmla="*/ 91 w 97"/>
                <a:gd name="T1" fmla="*/ 56 h 104"/>
                <a:gd name="T2" fmla="*/ 53 w 97"/>
                <a:gd name="T3" fmla="*/ 93 h 104"/>
                <a:gd name="T4" fmla="*/ 11 w 97"/>
                <a:gd name="T5" fmla="*/ 93 h 104"/>
                <a:gd name="T6" fmla="*/ 11 w 97"/>
                <a:gd name="T7" fmla="*/ 53 h 104"/>
                <a:gd name="T8" fmla="*/ 59 w 97"/>
                <a:gd name="T9" fmla="*/ 8 h 104"/>
                <a:gd name="T10" fmla="*/ 88 w 97"/>
                <a:gd name="T11" fmla="*/ 8 h 104"/>
                <a:gd name="T12" fmla="*/ 88 w 97"/>
                <a:gd name="T13" fmla="*/ 36 h 104"/>
                <a:gd name="T14" fmla="*/ 47 w 97"/>
                <a:gd name="T15" fmla="*/ 76 h 104"/>
                <a:gd name="T16" fmla="*/ 29 w 97"/>
                <a:gd name="T17" fmla="*/ 76 h 104"/>
                <a:gd name="T18" fmla="*/ 29 w 97"/>
                <a:gd name="T19" fmla="*/ 59 h 104"/>
                <a:gd name="T20" fmla="*/ 62 w 97"/>
                <a:gd name="T21" fmla="*/ 2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104">
                  <a:moveTo>
                    <a:pt x="91" y="56"/>
                  </a:moveTo>
                  <a:cubicBezTo>
                    <a:pt x="53" y="93"/>
                    <a:pt x="53" y="93"/>
                    <a:pt x="53" y="93"/>
                  </a:cubicBezTo>
                  <a:cubicBezTo>
                    <a:pt x="42" y="104"/>
                    <a:pt x="23" y="104"/>
                    <a:pt x="11" y="93"/>
                  </a:cubicBezTo>
                  <a:cubicBezTo>
                    <a:pt x="0" y="82"/>
                    <a:pt x="0" y="64"/>
                    <a:pt x="11" y="53"/>
                  </a:cubicBezTo>
                  <a:cubicBezTo>
                    <a:pt x="59" y="8"/>
                    <a:pt x="59" y="8"/>
                    <a:pt x="59" y="8"/>
                  </a:cubicBezTo>
                  <a:cubicBezTo>
                    <a:pt x="67" y="0"/>
                    <a:pt x="80" y="0"/>
                    <a:pt x="88" y="8"/>
                  </a:cubicBezTo>
                  <a:cubicBezTo>
                    <a:pt x="97" y="15"/>
                    <a:pt x="97" y="28"/>
                    <a:pt x="88" y="36"/>
                  </a:cubicBezTo>
                  <a:cubicBezTo>
                    <a:pt x="47" y="76"/>
                    <a:pt x="47" y="76"/>
                    <a:pt x="47" y="76"/>
                  </a:cubicBezTo>
                  <a:cubicBezTo>
                    <a:pt x="42" y="80"/>
                    <a:pt x="34" y="80"/>
                    <a:pt x="29" y="76"/>
                  </a:cubicBezTo>
                  <a:cubicBezTo>
                    <a:pt x="24" y="71"/>
                    <a:pt x="24" y="63"/>
                    <a:pt x="29" y="59"/>
                  </a:cubicBezTo>
                  <a:cubicBezTo>
                    <a:pt x="62" y="27"/>
                    <a:pt x="62" y="27"/>
                    <a:pt x="62" y="27"/>
                  </a:cubicBezTo>
                </a:path>
              </a:pathLst>
            </a:cu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endParaRPr lang="zh-CN" altLang="en-US" sz="2300" dirty="0">
                <a:solidFill>
                  <a:schemeClr val="tx1">
                    <a:lumMod val="75000"/>
                    <a:lumOff val="25000"/>
                  </a:schemeClr>
                </a:solidFill>
              </a:endParaRPr>
            </a:p>
          </p:txBody>
        </p:sp>
      </p:grpSp>
      <p:grpSp>
        <p:nvGrpSpPr>
          <p:cNvPr id="12" name="组合 38"/>
          <p:cNvGrpSpPr/>
          <p:nvPr/>
        </p:nvGrpSpPr>
        <p:grpSpPr>
          <a:xfrm>
            <a:off x="2749812" y="3732608"/>
            <a:ext cx="1228221" cy="1228413"/>
            <a:chOff x="4229102" y="3887400"/>
            <a:chExt cx="1299633" cy="1300035"/>
          </a:xfrm>
        </p:grpSpPr>
        <p:sp>
          <p:nvSpPr>
            <p:cNvPr id="40" name="Oval 16"/>
            <p:cNvSpPr>
              <a:spLocks noChangeArrowheads="1"/>
            </p:cNvSpPr>
            <p:nvPr/>
          </p:nvSpPr>
          <p:spPr bwMode="auto">
            <a:xfrm>
              <a:off x="4229102" y="3887400"/>
              <a:ext cx="1299633" cy="1300035"/>
            </a:xfrm>
            <a:prstGeom prst="ellipse">
              <a:avLst/>
            </a:prstGeom>
            <a:solidFill>
              <a:srgbClr val="C75050"/>
            </a:solidFill>
            <a:ln w="6350">
              <a:solidFill>
                <a:schemeClr val="bg1"/>
              </a:solidFill>
            </a:ln>
            <a:extLst/>
          </p:spPr>
          <p:txBody>
            <a:bodyPr/>
            <a:lstStyle/>
            <a:p>
              <a:endParaRPr lang="zh-CN" altLang="en-US" sz="2300" dirty="0">
                <a:solidFill>
                  <a:schemeClr val="tx1">
                    <a:lumMod val="75000"/>
                    <a:lumOff val="25000"/>
                  </a:schemeClr>
                </a:solidFill>
              </a:endParaRPr>
            </a:p>
          </p:txBody>
        </p:sp>
        <p:grpSp>
          <p:nvGrpSpPr>
            <p:cNvPr id="13" name="组合 40"/>
            <p:cNvGrpSpPr/>
            <p:nvPr/>
          </p:nvGrpSpPr>
          <p:grpSpPr>
            <a:xfrm>
              <a:off x="4669367" y="4287652"/>
              <a:ext cx="419100" cy="499533"/>
              <a:chOff x="6932613" y="-3332163"/>
              <a:chExt cx="314325" cy="374650"/>
            </a:xfrm>
          </p:grpSpPr>
          <p:sp>
            <p:nvSpPr>
              <p:cNvPr id="42" name="Oval 28"/>
              <p:cNvSpPr>
                <a:spLocks noChangeArrowheads="1"/>
              </p:cNvSpPr>
              <p:nvPr/>
            </p:nvSpPr>
            <p:spPr bwMode="auto">
              <a:xfrm>
                <a:off x="6932613" y="-3271838"/>
                <a:ext cx="314325" cy="314325"/>
              </a:xfrm>
              <a:prstGeom prst="ellipse">
                <a:avLst/>
              </a:pr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endParaRPr lang="zh-CN" altLang="en-US" sz="2300" dirty="0">
                  <a:solidFill>
                    <a:schemeClr val="tx1">
                      <a:lumMod val="75000"/>
                      <a:lumOff val="25000"/>
                    </a:schemeClr>
                  </a:solidFill>
                </a:endParaRPr>
              </a:p>
            </p:txBody>
          </p:sp>
          <p:sp>
            <p:nvSpPr>
              <p:cNvPr id="43" name="Line 29"/>
              <p:cNvSpPr>
                <a:spLocks noChangeShapeType="1"/>
              </p:cNvSpPr>
              <p:nvPr/>
            </p:nvSpPr>
            <p:spPr bwMode="auto">
              <a:xfrm flipV="1">
                <a:off x="7089775" y="-3241675"/>
                <a:ext cx="0" cy="127000"/>
              </a:xfrm>
              <a:prstGeom prst="line">
                <a:avLst/>
              </a:prstGeom>
              <a:noFill/>
              <a:ln w="1270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endParaRPr lang="zh-CN" altLang="en-US" sz="2300" dirty="0">
                  <a:solidFill>
                    <a:schemeClr val="tx1">
                      <a:lumMod val="75000"/>
                      <a:lumOff val="25000"/>
                    </a:schemeClr>
                  </a:solidFill>
                </a:endParaRPr>
              </a:p>
            </p:txBody>
          </p:sp>
          <p:sp>
            <p:nvSpPr>
              <p:cNvPr id="44" name="Line 30"/>
              <p:cNvSpPr>
                <a:spLocks noChangeShapeType="1"/>
              </p:cNvSpPr>
              <p:nvPr/>
            </p:nvSpPr>
            <p:spPr bwMode="auto">
              <a:xfrm>
                <a:off x="7089775" y="-3321050"/>
                <a:ext cx="0" cy="38100"/>
              </a:xfrm>
              <a:prstGeom prst="line">
                <a:avLst/>
              </a:prstGeom>
              <a:noFill/>
              <a:ln w="1270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endParaRPr lang="zh-CN" altLang="en-US" sz="2300" dirty="0">
                  <a:solidFill>
                    <a:schemeClr val="tx1">
                      <a:lumMod val="75000"/>
                      <a:lumOff val="25000"/>
                    </a:schemeClr>
                  </a:solidFill>
                </a:endParaRPr>
              </a:p>
            </p:txBody>
          </p:sp>
          <p:sp>
            <p:nvSpPr>
              <p:cNvPr id="45" name="Line 31"/>
              <p:cNvSpPr>
                <a:spLocks noChangeShapeType="1"/>
              </p:cNvSpPr>
              <p:nvPr/>
            </p:nvSpPr>
            <p:spPr bwMode="auto">
              <a:xfrm>
                <a:off x="7059613" y="-3332163"/>
                <a:ext cx="60325" cy="0"/>
              </a:xfrm>
              <a:prstGeom prst="line">
                <a:avLst/>
              </a:prstGeom>
              <a:noFill/>
              <a:ln w="1270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endParaRPr lang="zh-CN" altLang="en-US" sz="2300" dirty="0">
                  <a:solidFill>
                    <a:schemeClr val="tx1">
                      <a:lumMod val="75000"/>
                      <a:lumOff val="25000"/>
                    </a:schemeClr>
                  </a:solidFill>
                </a:endParaRPr>
              </a:p>
            </p:txBody>
          </p:sp>
          <p:sp>
            <p:nvSpPr>
              <p:cNvPr id="46" name="Line 32"/>
              <p:cNvSpPr>
                <a:spLocks noChangeShapeType="1"/>
              </p:cNvSpPr>
              <p:nvPr/>
            </p:nvSpPr>
            <p:spPr bwMode="auto">
              <a:xfrm flipV="1">
                <a:off x="7089775" y="-3208338"/>
                <a:ext cx="93662" cy="93663"/>
              </a:xfrm>
              <a:prstGeom prst="line">
                <a:avLst/>
              </a:prstGeom>
              <a:noFill/>
              <a:ln w="1270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endParaRPr lang="zh-CN" altLang="en-US" sz="2300" dirty="0">
                  <a:solidFill>
                    <a:schemeClr val="tx1">
                      <a:lumMod val="75000"/>
                      <a:lumOff val="25000"/>
                    </a:schemeClr>
                  </a:solidFill>
                </a:endParaRPr>
              </a:p>
            </p:txBody>
          </p:sp>
          <p:sp>
            <p:nvSpPr>
              <p:cNvPr id="47" name="Line 33"/>
              <p:cNvSpPr>
                <a:spLocks noChangeShapeType="1"/>
              </p:cNvSpPr>
              <p:nvPr/>
            </p:nvSpPr>
            <p:spPr bwMode="auto">
              <a:xfrm flipV="1">
                <a:off x="7213600" y="-3271838"/>
                <a:ext cx="33337" cy="33338"/>
              </a:xfrm>
              <a:prstGeom prst="line">
                <a:avLst/>
              </a:prstGeom>
              <a:noFill/>
              <a:ln w="1270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121920" tIns="60960" rIns="121920" bIns="60960" numCol="1" anchor="t" anchorCtr="0" compatLnSpc="1">
                <a:prstTxWarp prst="textNoShape">
                  <a:avLst/>
                </a:prstTxWarp>
              </a:bodyPr>
              <a:lstStyle/>
              <a:p>
                <a:endParaRPr lang="zh-CN" altLang="en-US" sz="2300" dirty="0">
                  <a:solidFill>
                    <a:schemeClr val="tx1">
                      <a:lumMod val="75000"/>
                      <a:lumOff val="25000"/>
                    </a:schemeClr>
                  </a:solidFill>
                </a:endParaRPr>
              </a:p>
            </p:txBody>
          </p:sp>
        </p:grpSp>
      </p:grpSp>
      <p:grpSp>
        <p:nvGrpSpPr>
          <p:cNvPr id="36" name="组合 35"/>
          <p:cNvGrpSpPr/>
          <p:nvPr/>
        </p:nvGrpSpPr>
        <p:grpSpPr>
          <a:xfrm>
            <a:off x="8633777" y="2538443"/>
            <a:ext cx="1246491" cy="1226034"/>
            <a:chOff x="1322388" y="2570163"/>
            <a:chExt cx="596900" cy="600075"/>
          </a:xfrm>
        </p:grpSpPr>
        <p:sp>
          <p:nvSpPr>
            <p:cNvPr id="39" name="Oval 28"/>
            <p:cNvSpPr>
              <a:spLocks noChangeArrowheads="1"/>
            </p:cNvSpPr>
            <p:nvPr/>
          </p:nvSpPr>
          <p:spPr bwMode="auto">
            <a:xfrm>
              <a:off x="1322388" y="2570163"/>
              <a:ext cx="596900" cy="600075"/>
            </a:xfrm>
            <a:prstGeom prst="ellipse">
              <a:avLst/>
            </a:prstGeom>
            <a:solidFill>
              <a:schemeClr val="accent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300" dirty="0">
                <a:solidFill>
                  <a:schemeClr val="tx1">
                    <a:lumMod val="75000"/>
                    <a:lumOff val="25000"/>
                  </a:schemeClr>
                </a:solidFill>
                <a:latin typeface="张海山锐线体简" panose="02000000000000000000" pitchFamily="2" charset="-122"/>
                <a:ea typeface="张海山锐线体简" panose="02000000000000000000" pitchFamily="2" charset="-122"/>
              </a:endParaRPr>
            </a:p>
          </p:txBody>
        </p:sp>
        <p:sp>
          <p:nvSpPr>
            <p:cNvPr id="41" name="Freeform 45"/>
            <p:cNvSpPr>
              <a:spLocks noEditPoints="1"/>
            </p:cNvSpPr>
            <p:nvPr/>
          </p:nvSpPr>
          <p:spPr bwMode="auto">
            <a:xfrm>
              <a:off x="1526909" y="2775002"/>
              <a:ext cx="214579" cy="215848"/>
            </a:xfrm>
            <a:custGeom>
              <a:avLst/>
              <a:gdLst>
                <a:gd name="T0" fmla="*/ 4 w 76"/>
                <a:gd name="T1" fmla="*/ 0 h 76"/>
                <a:gd name="T2" fmla="*/ 74 w 76"/>
                <a:gd name="T3" fmla="*/ 23 h 76"/>
                <a:gd name="T4" fmla="*/ 76 w 76"/>
                <a:gd name="T5" fmla="*/ 27 h 76"/>
                <a:gd name="T6" fmla="*/ 74 w 76"/>
                <a:gd name="T7" fmla="*/ 29 h 76"/>
                <a:gd name="T8" fmla="*/ 56 w 76"/>
                <a:gd name="T9" fmla="*/ 39 h 76"/>
                <a:gd name="T10" fmla="*/ 72 w 76"/>
                <a:gd name="T11" fmla="*/ 55 h 76"/>
                <a:gd name="T12" fmla="*/ 72 w 76"/>
                <a:gd name="T13" fmla="*/ 59 h 76"/>
                <a:gd name="T14" fmla="*/ 72 w 76"/>
                <a:gd name="T15" fmla="*/ 59 h 76"/>
                <a:gd name="T16" fmla="*/ 59 w 76"/>
                <a:gd name="T17" fmla="*/ 72 h 76"/>
                <a:gd name="T18" fmla="*/ 55 w 76"/>
                <a:gd name="T19" fmla="*/ 72 h 76"/>
                <a:gd name="T20" fmla="*/ 55 w 76"/>
                <a:gd name="T21" fmla="*/ 72 h 76"/>
                <a:gd name="T22" fmla="*/ 39 w 76"/>
                <a:gd name="T23" fmla="*/ 56 h 76"/>
                <a:gd name="T24" fmla="*/ 29 w 76"/>
                <a:gd name="T25" fmla="*/ 74 h 76"/>
                <a:gd name="T26" fmla="*/ 25 w 76"/>
                <a:gd name="T27" fmla="*/ 75 h 76"/>
                <a:gd name="T28" fmla="*/ 23 w 76"/>
                <a:gd name="T29" fmla="*/ 74 h 76"/>
                <a:gd name="T30" fmla="*/ 0 w 76"/>
                <a:gd name="T31" fmla="*/ 4 h 76"/>
                <a:gd name="T32" fmla="*/ 2 w 76"/>
                <a:gd name="T33" fmla="*/ 0 h 76"/>
                <a:gd name="T34" fmla="*/ 4 w 76"/>
                <a:gd name="T35" fmla="*/ 0 h 76"/>
                <a:gd name="T36" fmla="*/ 4 w 76"/>
                <a:gd name="T37" fmla="*/ 0 h 76"/>
                <a:gd name="T38" fmla="*/ 8 w 76"/>
                <a:gd name="T39" fmla="*/ 7 h 76"/>
                <a:gd name="T40" fmla="*/ 8 w 76"/>
                <a:gd name="T41" fmla="*/ 7 h 76"/>
                <a:gd name="T42" fmla="*/ 27 w 76"/>
                <a:gd name="T43" fmla="*/ 66 h 76"/>
                <a:gd name="T44" fmla="*/ 36 w 76"/>
                <a:gd name="T45" fmla="*/ 50 h 76"/>
                <a:gd name="T46" fmla="*/ 37 w 76"/>
                <a:gd name="T47" fmla="*/ 49 h 76"/>
                <a:gd name="T48" fmla="*/ 41 w 76"/>
                <a:gd name="T49" fmla="*/ 49 h 76"/>
                <a:gd name="T50" fmla="*/ 57 w 76"/>
                <a:gd name="T51" fmla="*/ 66 h 76"/>
                <a:gd name="T52" fmla="*/ 66 w 76"/>
                <a:gd name="T53" fmla="*/ 57 h 76"/>
                <a:gd name="T54" fmla="*/ 50 w 76"/>
                <a:gd name="T55" fmla="*/ 41 h 76"/>
                <a:gd name="T56" fmla="*/ 50 w 76"/>
                <a:gd name="T57" fmla="*/ 41 h 76"/>
                <a:gd name="T58" fmla="*/ 49 w 76"/>
                <a:gd name="T59" fmla="*/ 40 h 76"/>
                <a:gd name="T60" fmla="*/ 50 w 76"/>
                <a:gd name="T61" fmla="*/ 36 h 76"/>
                <a:gd name="T62" fmla="*/ 66 w 76"/>
                <a:gd name="T63" fmla="*/ 27 h 76"/>
                <a:gd name="T64" fmla="*/ 8 w 76"/>
                <a:gd name="T65" fmla="*/ 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6">
                  <a:moveTo>
                    <a:pt x="4" y="0"/>
                  </a:moveTo>
                  <a:cubicBezTo>
                    <a:pt x="74" y="23"/>
                    <a:pt x="74" y="23"/>
                    <a:pt x="74" y="23"/>
                  </a:cubicBezTo>
                  <a:cubicBezTo>
                    <a:pt x="75" y="24"/>
                    <a:pt x="76" y="26"/>
                    <a:pt x="76" y="27"/>
                  </a:cubicBezTo>
                  <a:cubicBezTo>
                    <a:pt x="76" y="28"/>
                    <a:pt x="75" y="28"/>
                    <a:pt x="74" y="29"/>
                  </a:cubicBezTo>
                  <a:cubicBezTo>
                    <a:pt x="56" y="39"/>
                    <a:pt x="56" y="39"/>
                    <a:pt x="56" y="39"/>
                  </a:cubicBezTo>
                  <a:cubicBezTo>
                    <a:pt x="72" y="55"/>
                    <a:pt x="72" y="55"/>
                    <a:pt x="72" y="55"/>
                  </a:cubicBezTo>
                  <a:cubicBezTo>
                    <a:pt x="73" y="56"/>
                    <a:pt x="73" y="58"/>
                    <a:pt x="72" y="59"/>
                  </a:cubicBezTo>
                  <a:cubicBezTo>
                    <a:pt x="72" y="59"/>
                    <a:pt x="72" y="59"/>
                    <a:pt x="72" y="59"/>
                  </a:cubicBezTo>
                  <a:cubicBezTo>
                    <a:pt x="59" y="72"/>
                    <a:pt x="59" y="72"/>
                    <a:pt x="59" y="72"/>
                  </a:cubicBezTo>
                  <a:cubicBezTo>
                    <a:pt x="58" y="73"/>
                    <a:pt x="56" y="73"/>
                    <a:pt x="55" y="72"/>
                  </a:cubicBezTo>
                  <a:cubicBezTo>
                    <a:pt x="55" y="72"/>
                    <a:pt x="55" y="72"/>
                    <a:pt x="55" y="72"/>
                  </a:cubicBezTo>
                  <a:cubicBezTo>
                    <a:pt x="39" y="56"/>
                    <a:pt x="39" y="56"/>
                    <a:pt x="39" y="56"/>
                  </a:cubicBezTo>
                  <a:cubicBezTo>
                    <a:pt x="29" y="74"/>
                    <a:pt x="29" y="74"/>
                    <a:pt x="29" y="74"/>
                  </a:cubicBezTo>
                  <a:cubicBezTo>
                    <a:pt x="28" y="76"/>
                    <a:pt x="26" y="76"/>
                    <a:pt x="25" y="75"/>
                  </a:cubicBezTo>
                  <a:cubicBezTo>
                    <a:pt x="24" y="75"/>
                    <a:pt x="24" y="74"/>
                    <a:pt x="23" y="74"/>
                  </a:cubicBezTo>
                  <a:cubicBezTo>
                    <a:pt x="0" y="4"/>
                    <a:pt x="0" y="4"/>
                    <a:pt x="0" y="4"/>
                  </a:cubicBezTo>
                  <a:cubicBezTo>
                    <a:pt x="0" y="2"/>
                    <a:pt x="0" y="1"/>
                    <a:pt x="2" y="0"/>
                  </a:cubicBezTo>
                  <a:cubicBezTo>
                    <a:pt x="3" y="0"/>
                    <a:pt x="3" y="0"/>
                    <a:pt x="4" y="0"/>
                  </a:cubicBezTo>
                  <a:cubicBezTo>
                    <a:pt x="4" y="0"/>
                    <a:pt x="4" y="0"/>
                    <a:pt x="4" y="0"/>
                  </a:cubicBezTo>
                  <a:close/>
                  <a:moveTo>
                    <a:pt x="8" y="7"/>
                  </a:moveTo>
                  <a:cubicBezTo>
                    <a:pt x="8" y="7"/>
                    <a:pt x="8" y="7"/>
                    <a:pt x="8" y="7"/>
                  </a:cubicBezTo>
                  <a:cubicBezTo>
                    <a:pt x="27" y="66"/>
                    <a:pt x="27" y="66"/>
                    <a:pt x="27" y="66"/>
                  </a:cubicBezTo>
                  <a:cubicBezTo>
                    <a:pt x="36" y="50"/>
                    <a:pt x="36" y="50"/>
                    <a:pt x="36" y="50"/>
                  </a:cubicBezTo>
                  <a:cubicBezTo>
                    <a:pt x="36" y="50"/>
                    <a:pt x="36" y="50"/>
                    <a:pt x="37" y="49"/>
                  </a:cubicBezTo>
                  <a:cubicBezTo>
                    <a:pt x="38" y="48"/>
                    <a:pt x="40" y="48"/>
                    <a:pt x="41" y="49"/>
                  </a:cubicBezTo>
                  <a:cubicBezTo>
                    <a:pt x="57" y="66"/>
                    <a:pt x="57" y="66"/>
                    <a:pt x="57" y="66"/>
                  </a:cubicBezTo>
                  <a:cubicBezTo>
                    <a:pt x="66" y="57"/>
                    <a:pt x="66" y="57"/>
                    <a:pt x="66" y="57"/>
                  </a:cubicBezTo>
                  <a:cubicBezTo>
                    <a:pt x="50" y="41"/>
                    <a:pt x="50" y="41"/>
                    <a:pt x="50" y="41"/>
                  </a:cubicBezTo>
                  <a:cubicBezTo>
                    <a:pt x="50" y="41"/>
                    <a:pt x="50" y="41"/>
                    <a:pt x="50" y="41"/>
                  </a:cubicBezTo>
                  <a:cubicBezTo>
                    <a:pt x="49" y="41"/>
                    <a:pt x="49" y="40"/>
                    <a:pt x="49" y="40"/>
                  </a:cubicBezTo>
                  <a:cubicBezTo>
                    <a:pt x="48" y="39"/>
                    <a:pt x="49" y="37"/>
                    <a:pt x="50" y="36"/>
                  </a:cubicBezTo>
                  <a:cubicBezTo>
                    <a:pt x="66" y="27"/>
                    <a:pt x="66" y="27"/>
                    <a:pt x="66" y="27"/>
                  </a:cubicBezTo>
                  <a:cubicBezTo>
                    <a:pt x="8" y="7"/>
                    <a:pt x="8" y="7"/>
                    <a:pt x="8" y="7"/>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500" dirty="0">
                <a:solidFill>
                  <a:schemeClr val="tx1">
                    <a:lumMod val="75000"/>
                    <a:lumOff val="25000"/>
                  </a:schemeClr>
                </a:solidFill>
                <a:latin typeface="张海山锐线体简" panose="02000000000000000000" pitchFamily="2" charset="-122"/>
                <a:ea typeface="张海山锐线体简" panose="02000000000000000000" pitchFamily="2" charset="-122"/>
              </a:endParaRPr>
            </a:p>
          </p:txBody>
        </p:sp>
      </p:grpSp>
      <p:sp>
        <p:nvSpPr>
          <p:cNvPr id="48" name="Rectangle 34"/>
          <p:cNvSpPr>
            <a:spLocks noChangeArrowheads="1"/>
          </p:cNvSpPr>
          <p:nvPr/>
        </p:nvSpPr>
        <p:spPr bwMode="auto">
          <a:xfrm>
            <a:off x="8461870" y="3907438"/>
            <a:ext cx="1906343" cy="651511"/>
          </a:xfrm>
          <a:prstGeom prst="rect">
            <a:avLst/>
          </a:prstGeom>
          <a:noFill/>
          <a:extLst/>
        </p:spPr>
        <p:txBody>
          <a:bodyPr wrap="square" lIns="86411" tIns="43205" rIns="86411" bIns="43205" rtlCol="0">
            <a:spAutoFit/>
          </a:bodyPr>
          <a:lstStyle/>
          <a:p>
            <a:pPr algn="ctr">
              <a:lnSpc>
                <a:spcPts val="2174"/>
              </a:lnSpc>
            </a:pPr>
            <a:r>
              <a:rPr lang="zh-CN" altLang="en-US" sz="1600" b="1" dirty="0" smtClean="0"/>
              <a:t>市场自律管理是</a:t>
            </a:r>
            <a:endParaRPr lang="en-US" altLang="zh-CN" sz="1600" b="1" dirty="0" smtClean="0"/>
          </a:p>
          <a:p>
            <a:pPr algn="ctr">
              <a:lnSpc>
                <a:spcPts val="2174"/>
              </a:lnSpc>
            </a:pPr>
            <a:r>
              <a:rPr lang="zh-CN" altLang="en-US" sz="1600" b="1" dirty="0" smtClean="0">
                <a:solidFill>
                  <a:srgbClr val="FF0000"/>
                </a:solidFill>
              </a:rPr>
              <a:t>保障</a:t>
            </a:r>
            <a:endParaRPr lang="zh-CN" altLang="en-US" sz="1600" b="1" dirty="0">
              <a:solidFill>
                <a:srgbClr val="FF0000"/>
              </a:solidFill>
            </a:endParaRPr>
          </a:p>
        </p:txBody>
      </p:sp>
      <p:sp>
        <p:nvSpPr>
          <p:cNvPr id="51" name="Freeform 15"/>
          <p:cNvSpPr>
            <a:spLocks/>
          </p:cNvSpPr>
          <p:nvPr/>
        </p:nvSpPr>
        <p:spPr bwMode="auto">
          <a:xfrm>
            <a:off x="9219208" y="2300735"/>
            <a:ext cx="868156" cy="874294"/>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1" y="0"/>
                  <a:pt x="0" y="0"/>
                </a:cubicBezTo>
              </a:path>
            </a:pathLst>
          </a:custGeom>
          <a:noFill/>
          <a:ln w="6350" cap="flat" cmpd="sng">
            <a:solidFill>
              <a:schemeClr val="bg1">
                <a:lumMod val="50000"/>
              </a:schemeClr>
            </a:solidFill>
            <a:prstDash val="solid"/>
            <a:round/>
            <a:headEnd type="triangle" w="med" len="med"/>
            <a:tailEnd/>
          </a:ln>
          <a:extLst>
            <a:ext uri="{909E8E84-426E-40DD-AFC4-6F175D3DCCD1}">
              <a14:hiddenFill xmlns:a14="http://schemas.microsoft.com/office/drawing/2010/main" xmlns="">
                <a:solidFill>
                  <a:srgbClr val="FFFFFF"/>
                </a:solidFill>
              </a14:hiddenFill>
            </a:ext>
          </a:extLst>
        </p:spPr>
        <p:txBody>
          <a:bodyPr lIns="86411" tIns="43205" rIns="86411" bIns="43205"/>
          <a:lstStyle/>
          <a:p>
            <a:endParaRPr lang="zh-CN" altLang="en-US" sz="2300" dirty="0">
              <a:solidFill>
                <a:schemeClr val="tx1">
                  <a:lumMod val="75000"/>
                  <a:lumOff val="25000"/>
                </a:schemeClr>
              </a:solidFill>
            </a:endParaRPr>
          </a:p>
        </p:txBody>
      </p:sp>
      <p:grpSp>
        <p:nvGrpSpPr>
          <p:cNvPr id="49" name="组合 48"/>
          <p:cNvGrpSpPr/>
          <p:nvPr/>
        </p:nvGrpSpPr>
        <p:grpSpPr>
          <a:xfrm>
            <a:off x="921933" y="2467800"/>
            <a:ext cx="1228221" cy="1230413"/>
            <a:chOff x="921933" y="2467800"/>
            <a:chExt cx="1228221" cy="1230413"/>
          </a:xfrm>
        </p:grpSpPr>
        <p:sp>
          <p:nvSpPr>
            <p:cNvPr id="37" name="Oval 12"/>
            <p:cNvSpPr>
              <a:spLocks noChangeArrowheads="1"/>
            </p:cNvSpPr>
            <p:nvPr/>
          </p:nvSpPr>
          <p:spPr bwMode="auto">
            <a:xfrm>
              <a:off x="921933" y="2467800"/>
              <a:ext cx="1228221" cy="1230413"/>
            </a:xfrm>
            <a:prstGeom prst="ellipse">
              <a:avLst/>
            </a:prstGeom>
            <a:solidFill>
              <a:schemeClr val="accent2">
                <a:lumMod val="75000"/>
              </a:schemeClr>
            </a:solidFill>
            <a:ln w="6350">
              <a:solidFill>
                <a:schemeClr val="bg1"/>
              </a:solidFill>
            </a:ln>
            <a:extLst/>
          </p:spPr>
          <p:txBody>
            <a:bodyPr/>
            <a:lstStyle/>
            <a:p>
              <a:endParaRPr lang="zh-CN" altLang="en-US" sz="2300" dirty="0">
                <a:solidFill>
                  <a:schemeClr val="tx1">
                    <a:lumMod val="75000"/>
                    <a:lumOff val="25000"/>
                  </a:schemeClr>
                </a:solidFill>
              </a:endParaRPr>
            </a:p>
          </p:txBody>
        </p:sp>
        <p:sp>
          <p:nvSpPr>
            <p:cNvPr id="50" name="Freeform 92"/>
            <p:cNvSpPr>
              <a:spLocks noEditPoints="1"/>
            </p:cNvSpPr>
            <p:nvPr/>
          </p:nvSpPr>
          <p:spPr bwMode="auto">
            <a:xfrm>
              <a:off x="1258784" y="2792617"/>
              <a:ext cx="588922" cy="579973"/>
            </a:xfrm>
            <a:custGeom>
              <a:avLst/>
              <a:gdLst>
                <a:gd name="T0" fmla="*/ 64 w 198"/>
                <a:gd name="T1" fmla="*/ 8 h 186"/>
                <a:gd name="T2" fmla="*/ 99 w 198"/>
                <a:gd name="T3" fmla="*/ 23 h 186"/>
                <a:gd name="T4" fmla="*/ 112 w 198"/>
                <a:gd name="T5" fmla="*/ 71 h 186"/>
                <a:gd name="T6" fmla="*/ 111 w 198"/>
                <a:gd name="T7" fmla="*/ 75 h 186"/>
                <a:gd name="T8" fmla="*/ 114 w 198"/>
                <a:gd name="T9" fmla="*/ 78 h 186"/>
                <a:gd name="T10" fmla="*/ 128 w 198"/>
                <a:gd name="T11" fmla="*/ 92 h 186"/>
                <a:gd name="T12" fmla="*/ 127 w 198"/>
                <a:gd name="T13" fmla="*/ 93 h 186"/>
                <a:gd name="T14" fmla="*/ 121 w 198"/>
                <a:gd name="T15" fmla="*/ 99 h 186"/>
                <a:gd name="T16" fmla="*/ 127 w 198"/>
                <a:gd name="T17" fmla="*/ 104 h 186"/>
                <a:gd name="T18" fmla="*/ 190 w 198"/>
                <a:gd name="T19" fmla="*/ 167 h 186"/>
                <a:gd name="T20" fmla="*/ 189 w 198"/>
                <a:gd name="T21" fmla="*/ 176 h 186"/>
                <a:gd name="T22" fmla="*/ 177 w 198"/>
                <a:gd name="T23" fmla="*/ 178 h 186"/>
                <a:gd name="T24" fmla="*/ 172 w 198"/>
                <a:gd name="T25" fmla="*/ 172 h 186"/>
                <a:gd name="T26" fmla="*/ 170 w 198"/>
                <a:gd name="T27" fmla="*/ 170 h 186"/>
                <a:gd name="T28" fmla="*/ 167 w 198"/>
                <a:gd name="T29" fmla="*/ 170 h 186"/>
                <a:gd name="T30" fmla="*/ 164 w 198"/>
                <a:gd name="T31" fmla="*/ 170 h 186"/>
                <a:gd name="T32" fmla="*/ 165 w 198"/>
                <a:gd name="T33" fmla="*/ 160 h 186"/>
                <a:gd name="T34" fmla="*/ 167 w 198"/>
                <a:gd name="T35" fmla="*/ 151 h 186"/>
                <a:gd name="T36" fmla="*/ 157 w 198"/>
                <a:gd name="T37" fmla="*/ 151 h 186"/>
                <a:gd name="T38" fmla="*/ 144 w 198"/>
                <a:gd name="T39" fmla="*/ 152 h 186"/>
                <a:gd name="T40" fmla="*/ 143 w 198"/>
                <a:gd name="T41" fmla="*/ 139 h 186"/>
                <a:gd name="T42" fmla="*/ 142 w 198"/>
                <a:gd name="T43" fmla="*/ 131 h 186"/>
                <a:gd name="T44" fmla="*/ 134 w 198"/>
                <a:gd name="T45" fmla="*/ 132 h 186"/>
                <a:gd name="T46" fmla="*/ 125 w 198"/>
                <a:gd name="T47" fmla="*/ 133 h 186"/>
                <a:gd name="T48" fmla="*/ 112 w 198"/>
                <a:gd name="T49" fmla="*/ 120 h 186"/>
                <a:gd name="T50" fmla="*/ 106 w 198"/>
                <a:gd name="T51" fmla="*/ 114 h 186"/>
                <a:gd name="T52" fmla="*/ 100 w 198"/>
                <a:gd name="T53" fmla="*/ 120 h 186"/>
                <a:gd name="T54" fmla="*/ 98 w 198"/>
                <a:gd name="T55" fmla="*/ 122 h 186"/>
                <a:gd name="T56" fmla="*/ 84 w 198"/>
                <a:gd name="T57" fmla="*/ 108 h 186"/>
                <a:gd name="T58" fmla="*/ 81 w 198"/>
                <a:gd name="T59" fmla="*/ 105 h 186"/>
                <a:gd name="T60" fmla="*/ 76 w 198"/>
                <a:gd name="T61" fmla="*/ 106 h 186"/>
                <a:gd name="T62" fmla="*/ 64 w 198"/>
                <a:gd name="T63" fmla="*/ 108 h 186"/>
                <a:gd name="T64" fmla="*/ 28 w 198"/>
                <a:gd name="T65" fmla="*/ 93 h 186"/>
                <a:gd name="T66" fmla="*/ 28 w 198"/>
                <a:gd name="T67" fmla="*/ 23 h 186"/>
                <a:gd name="T68" fmla="*/ 64 w 198"/>
                <a:gd name="T69" fmla="*/ 8 h 186"/>
                <a:gd name="T70" fmla="*/ 64 w 198"/>
                <a:gd name="T71" fmla="*/ 0 h 186"/>
                <a:gd name="T72" fmla="*/ 23 w 198"/>
                <a:gd name="T73" fmla="*/ 17 h 186"/>
                <a:gd name="T74" fmla="*/ 23 w 198"/>
                <a:gd name="T75" fmla="*/ 99 h 186"/>
                <a:gd name="T76" fmla="*/ 64 w 198"/>
                <a:gd name="T77" fmla="*/ 116 h 186"/>
                <a:gd name="T78" fmla="*/ 78 w 198"/>
                <a:gd name="T79" fmla="*/ 114 h 186"/>
                <a:gd name="T80" fmla="*/ 98 w 198"/>
                <a:gd name="T81" fmla="*/ 134 h 186"/>
                <a:gd name="T82" fmla="*/ 106 w 198"/>
                <a:gd name="T83" fmla="*/ 125 h 186"/>
                <a:gd name="T84" fmla="*/ 122 w 198"/>
                <a:gd name="T85" fmla="*/ 142 h 186"/>
                <a:gd name="T86" fmla="*/ 135 w 198"/>
                <a:gd name="T87" fmla="*/ 140 h 186"/>
                <a:gd name="T88" fmla="*/ 137 w 198"/>
                <a:gd name="T89" fmla="*/ 160 h 186"/>
                <a:gd name="T90" fmla="*/ 157 w 198"/>
                <a:gd name="T91" fmla="*/ 159 h 186"/>
                <a:gd name="T92" fmla="*/ 155 w 198"/>
                <a:gd name="T93" fmla="*/ 178 h 186"/>
                <a:gd name="T94" fmla="*/ 166 w 198"/>
                <a:gd name="T95" fmla="*/ 178 h 186"/>
                <a:gd name="T96" fmla="*/ 175 w 198"/>
                <a:gd name="T97" fmla="*/ 186 h 186"/>
                <a:gd name="T98" fmla="*/ 197 w 198"/>
                <a:gd name="T99" fmla="*/ 183 h 186"/>
                <a:gd name="T100" fmla="*/ 198 w 198"/>
                <a:gd name="T101" fmla="*/ 164 h 186"/>
                <a:gd name="T102" fmla="*/ 133 w 198"/>
                <a:gd name="T103" fmla="*/ 99 h 186"/>
                <a:gd name="T104" fmla="*/ 139 w 198"/>
                <a:gd name="T105" fmla="*/ 92 h 186"/>
                <a:gd name="T106" fmla="*/ 119 w 198"/>
                <a:gd name="T107" fmla="*/ 73 h 186"/>
                <a:gd name="T108" fmla="*/ 104 w 198"/>
                <a:gd name="T109" fmla="*/ 17 h 186"/>
                <a:gd name="T110" fmla="*/ 64 w 198"/>
                <a:gd name="T111"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8" h="186">
                  <a:moveTo>
                    <a:pt x="64" y="8"/>
                  </a:moveTo>
                  <a:cubicBezTo>
                    <a:pt x="77" y="8"/>
                    <a:pt x="89" y="14"/>
                    <a:pt x="99" y="23"/>
                  </a:cubicBezTo>
                  <a:cubicBezTo>
                    <a:pt x="111" y="35"/>
                    <a:pt x="116" y="54"/>
                    <a:pt x="112" y="71"/>
                  </a:cubicBezTo>
                  <a:cubicBezTo>
                    <a:pt x="111" y="75"/>
                    <a:pt x="111" y="75"/>
                    <a:pt x="111" y="75"/>
                  </a:cubicBezTo>
                  <a:cubicBezTo>
                    <a:pt x="114" y="78"/>
                    <a:pt x="114" y="78"/>
                    <a:pt x="114" y="78"/>
                  </a:cubicBezTo>
                  <a:cubicBezTo>
                    <a:pt x="128" y="92"/>
                    <a:pt x="128" y="92"/>
                    <a:pt x="128" y="92"/>
                  </a:cubicBezTo>
                  <a:cubicBezTo>
                    <a:pt x="127" y="93"/>
                    <a:pt x="127" y="93"/>
                    <a:pt x="127" y="93"/>
                  </a:cubicBezTo>
                  <a:cubicBezTo>
                    <a:pt x="121" y="99"/>
                    <a:pt x="121" y="99"/>
                    <a:pt x="121" y="99"/>
                  </a:cubicBezTo>
                  <a:cubicBezTo>
                    <a:pt x="127" y="104"/>
                    <a:pt x="127" y="104"/>
                    <a:pt x="127" y="104"/>
                  </a:cubicBezTo>
                  <a:cubicBezTo>
                    <a:pt x="190" y="167"/>
                    <a:pt x="190" y="167"/>
                    <a:pt x="190" y="167"/>
                  </a:cubicBezTo>
                  <a:cubicBezTo>
                    <a:pt x="189" y="176"/>
                    <a:pt x="189" y="176"/>
                    <a:pt x="189" y="176"/>
                  </a:cubicBezTo>
                  <a:cubicBezTo>
                    <a:pt x="177" y="178"/>
                    <a:pt x="177" y="178"/>
                    <a:pt x="177" y="178"/>
                  </a:cubicBezTo>
                  <a:cubicBezTo>
                    <a:pt x="172" y="172"/>
                    <a:pt x="172" y="172"/>
                    <a:pt x="172" y="172"/>
                  </a:cubicBezTo>
                  <a:cubicBezTo>
                    <a:pt x="170" y="170"/>
                    <a:pt x="170" y="170"/>
                    <a:pt x="170" y="170"/>
                  </a:cubicBezTo>
                  <a:cubicBezTo>
                    <a:pt x="167" y="170"/>
                    <a:pt x="167" y="170"/>
                    <a:pt x="167" y="170"/>
                  </a:cubicBezTo>
                  <a:cubicBezTo>
                    <a:pt x="164" y="170"/>
                    <a:pt x="164" y="170"/>
                    <a:pt x="164" y="170"/>
                  </a:cubicBezTo>
                  <a:cubicBezTo>
                    <a:pt x="165" y="160"/>
                    <a:pt x="165" y="160"/>
                    <a:pt x="165" y="160"/>
                  </a:cubicBezTo>
                  <a:cubicBezTo>
                    <a:pt x="167" y="151"/>
                    <a:pt x="167" y="151"/>
                    <a:pt x="167" y="151"/>
                  </a:cubicBezTo>
                  <a:cubicBezTo>
                    <a:pt x="157" y="151"/>
                    <a:pt x="157" y="151"/>
                    <a:pt x="157" y="151"/>
                  </a:cubicBezTo>
                  <a:cubicBezTo>
                    <a:pt x="144" y="152"/>
                    <a:pt x="144" y="152"/>
                    <a:pt x="144" y="152"/>
                  </a:cubicBezTo>
                  <a:cubicBezTo>
                    <a:pt x="143" y="139"/>
                    <a:pt x="143" y="139"/>
                    <a:pt x="143" y="139"/>
                  </a:cubicBezTo>
                  <a:cubicBezTo>
                    <a:pt x="142" y="131"/>
                    <a:pt x="142" y="131"/>
                    <a:pt x="142" y="131"/>
                  </a:cubicBezTo>
                  <a:cubicBezTo>
                    <a:pt x="134" y="132"/>
                    <a:pt x="134" y="132"/>
                    <a:pt x="134" y="132"/>
                  </a:cubicBezTo>
                  <a:cubicBezTo>
                    <a:pt x="125" y="133"/>
                    <a:pt x="125" y="133"/>
                    <a:pt x="125" y="133"/>
                  </a:cubicBezTo>
                  <a:cubicBezTo>
                    <a:pt x="112" y="120"/>
                    <a:pt x="112" y="120"/>
                    <a:pt x="112" y="120"/>
                  </a:cubicBezTo>
                  <a:cubicBezTo>
                    <a:pt x="106" y="114"/>
                    <a:pt x="106" y="114"/>
                    <a:pt x="106" y="114"/>
                  </a:cubicBezTo>
                  <a:cubicBezTo>
                    <a:pt x="100" y="120"/>
                    <a:pt x="100" y="120"/>
                    <a:pt x="100" y="120"/>
                  </a:cubicBezTo>
                  <a:cubicBezTo>
                    <a:pt x="98" y="122"/>
                    <a:pt x="98" y="122"/>
                    <a:pt x="98" y="122"/>
                  </a:cubicBezTo>
                  <a:cubicBezTo>
                    <a:pt x="84" y="108"/>
                    <a:pt x="84" y="108"/>
                    <a:pt x="84" y="108"/>
                  </a:cubicBezTo>
                  <a:cubicBezTo>
                    <a:pt x="81" y="105"/>
                    <a:pt x="81" y="105"/>
                    <a:pt x="81" y="105"/>
                  </a:cubicBezTo>
                  <a:cubicBezTo>
                    <a:pt x="76" y="106"/>
                    <a:pt x="76" y="106"/>
                    <a:pt x="76" y="106"/>
                  </a:cubicBezTo>
                  <a:cubicBezTo>
                    <a:pt x="72" y="107"/>
                    <a:pt x="68" y="108"/>
                    <a:pt x="64" y="108"/>
                  </a:cubicBezTo>
                  <a:cubicBezTo>
                    <a:pt x="50" y="108"/>
                    <a:pt x="38" y="103"/>
                    <a:pt x="28" y="93"/>
                  </a:cubicBezTo>
                  <a:cubicBezTo>
                    <a:pt x="9" y="74"/>
                    <a:pt x="9" y="42"/>
                    <a:pt x="28" y="23"/>
                  </a:cubicBezTo>
                  <a:cubicBezTo>
                    <a:pt x="38" y="14"/>
                    <a:pt x="50" y="8"/>
                    <a:pt x="64" y="8"/>
                  </a:cubicBezTo>
                  <a:moveTo>
                    <a:pt x="64" y="0"/>
                  </a:moveTo>
                  <a:cubicBezTo>
                    <a:pt x="49" y="0"/>
                    <a:pt x="34" y="6"/>
                    <a:pt x="23" y="17"/>
                  </a:cubicBezTo>
                  <a:cubicBezTo>
                    <a:pt x="0" y="40"/>
                    <a:pt x="0" y="76"/>
                    <a:pt x="23" y="99"/>
                  </a:cubicBezTo>
                  <a:cubicBezTo>
                    <a:pt x="34" y="110"/>
                    <a:pt x="49" y="116"/>
                    <a:pt x="64" y="116"/>
                  </a:cubicBezTo>
                  <a:cubicBezTo>
                    <a:pt x="68" y="116"/>
                    <a:pt x="73" y="115"/>
                    <a:pt x="78" y="114"/>
                  </a:cubicBezTo>
                  <a:cubicBezTo>
                    <a:pt x="98" y="134"/>
                    <a:pt x="98" y="134"/>
                    <a:pt x="98" y="134"/>
                  </a:cubicBezTo>
                  <a:cubicBezTo>
                    <a:pt x="106" y="125"/>
                    <a:pt x="106" y="125"/>
                    <a:pt x="106" y="125"/>
                  </a:cubicBezTo>
                  <a:cubicBezTo>
                    <a:pt x="122" y="142"/>
                    <a:pt x="122" y="142"/>
                    <a:pt x="122" y="142"/>
                  </a:cubicBezTo>
                  <a:cubicBezTo>
                    <a:pt x="135" y="140"/>
                    <a:pt x="135" y="140"/>
                    <a:pt x="135" y="140"/>
                  </a:cubicBezTo>
                  <a:cubicBezTo>
                    <a:pt x="137" y="160"/>
                    <a:pt x="137" y="160"/>
                    <a:pt x="137" y="160"/>
                  </a:cubicBezTo>
                  <a:cubicBezTo>
                    <a:pt x="157" y="159"/>
                    <a:pt x="157" y="159"/>
                    <a:pt x="157" y="159"/>
                  </a:cubicBezTo>
                  <a:cubicBezTo>
                    <a:pt x="155" y="178"/>
                    <a:pt x="155" y="178"/>
                    <a:pt x="155" y="178"/>
                  </a:cubicBezTo>
                  <a:cubicBezTo>
                    <a:pt x="166" y="178"/>
                    <a:pt x="166" y="178"/>
                    <a:pt x="166" y="178"/>
                  </a:cubicBezTo>
                  <a:cubicBezTo>
                    <a:pt x="175" y="186"/>
                    <a:pt x="175" y="186"/>
                    <a:pt x="175" y="186"/>
                  </a:cubicBezTo>
                  <a:cubicBezTo>
                    <a:pt x="197" y="183"/>
                    <a:pt x="197" y="183"/>
                    <a:pt x="197" y="183"/>
                  </a:cubicBezTo>
                  <a:cubicBezTo>
                    <a:pt x="198" y="164"/>
                    <a:pt x="198" y="164"/>
                    <a:pt x="198" y="164"/>
                  </a:cubicBezTo>
                  <a:cubicBezTo>
                    <a:pt x="133" y="99"/>
                    <a:pt x="133" y="99"/>
                    <a:pt x="133" y="99"/>
                  </a:cubicBezTo>
                  <a:cubicBezTo>
                    <a:pt x="139" y="92"/>
                    <a:pt x="139" y="92"/>
                    <a:pt x="139" y="92"/>
                  </a:cubicBezTo>
                  <a:cubicBezTo>
                    <a:pt x="119" y="73"/>
                    <a:pt x="119" y="73"/>
                    <a:pt x="119" y="73"/>
                  </a:cubicBezTo>
                  <a:cubicBezTo>
                    <a:pt x="124" y="54"/>
                    <a:pt x="120" y="32"/>
                    <a:pt x="104" y="17"/>
                  </a:cubicBezTo>
                  <a:cubicBezTo>
                    <a:pt x="93" y="6"/>
                    <a:pt x="78" y="0"/>
                    <a:pt x="64"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grpSp>
    </p:spTree>
    <p:extLst>
      <p:ext uri="{BB962C8B-B14F-4D97-AF65-F5344CB8AC3E}">
        <p14:creationId xmlns:p14="http://schemas.microsoft.com/office/powerpoint/2010/main" xmlns="" val="4022241661"/>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53"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 calcmode="lin" valueType="num">
                                      <p:cBhvr>
                                        <p:cTn id="14" dur="500" fill="hold"/>
                                        <p:tgtEl>
                                          <p:spTgt spid="49"/>
                                        </p:tgtEl>
                                        <p:attrNameLst>
                                          <p:attrName>ppt_w</p:attrName>
                                        </p:attrNameLst>
                                      </p:cBhvr>
                                      <p:tavLst>
                                        <p:tav tm="0">
                                          <p:val>
                                            <p:fltVal val="0"/>
                                          </p:val>
                                        </p:tav>
                                        <p:tav tm="100000">
                                          <p:val>
                                            <p:strVal val="#ppt_w"/>
                                          </p:val>
                                        </p:tav>
                                      </p:tavLst>
                                    </p:anim>
                                    <p:anim calcmode="lin" valueType="num">
                                      <p:cBhvr>
                                        <p:cTn id="15" dur="500" fill="hold"/>
                                        <p:tgtEl>
                                          <p:spTgt spid="49"/>
                                        </p:tgtEl>
                                        <p:attrNameLst>
                                          <p:attrName>ppt_h</p:attrName>
                                        </p:attrNameLst>
                                      </p:cBhvr>
                                      <p:tavLst>
                                        <p:tav tm="0">
                                          <p:val>
                                            <p:fltVal val="0"/>
                                          </p:val>
                                        </p:tav>
                                        <p:tav tm="100000">
                                          <p:val>
                                            <p:strVal val="#ppt_h"/>
                                          </p:val>
                                        </p:tav>
                                      </p:tavLst>
                                    </p:anim>
                                    <p:animEffect transition="in" filter="fade">
                                      <p:cBhvr>
                                        <p:cTn id="16" dur="500"/>
                                        <p:tgtEl>
                                          <p:spTgt spid="49"/>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500"/>
                                        <p:tgtEl>
                                          <p:spTgt spid="20"/>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randombar(horizontal)">
                                      <p:cBhvr>
                                        <p:cTn id="24" dur="500"/>
                                        <p:tgtEl>
                                          <p:spTgt spid="25"/>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childTnLst>
                          </p:cTn>
                        </p:par>
                        <p:par>
                          <p:cTn id="35" fill="hold">
                            <p:stCondLst>
                              <p:cond delay="3000"/>
                            </p:stCondLst>
                            <p:childTnLst>
                              <p:par>
                                <p:cTn id="36" presetID="14" presetClass="entr" presetSubtype="1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randombar(horizontal)">
                                      <p:cBhvr>
                                        <p:cTn id="38" dur="500"/>
                                        <p:tgtEl>
                                          <p:spTgt spid="24"/>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up)">
                                      <p:cBhvr>
                                        <p:cTn id="48" dur="500"/>
                                        <p:tgtEl>
                                          <p:spTgt spid="21"/>
                                        </p:tgtEl>
                                      </p:cBhvr>
                                    </p:animEffect>
                                  </p:childTnLst>
                                </p:cTn>
                              </p:par>
                            </p:childTnLst>
                          </p:cTn>
                        </p:par>
                        <p:par>
                          <p:cTn id="49" fill="hold">
                            <p:stCondLst>
                              <p:cond delay="4500"/>
                            </p:stCondLst>
                            <p:childTnLst>
                              <p:par>
                                <p:cTn id="50" presetID="14" presetClass="entr" presetSubtype="10"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randombar(horizontal)">
                                      <p:cBhvr>
                                        <p:cTn id="52" dur="500"/>
                                        <p:tgtEl>
                                          <p:spTgt spid="27"/>
                                        </p:tgtEl>
                                      </p:cBhvr>
                                    </p:animEffect>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ppt_w</p:attrName>
                                        </p:attrNameLst>
                                      </p:cBhvr>
                                      <p:tavLst>
                                        <p:tav tm="0">
                                          <p:val>
                                            <p:fltVal val="0"/>
                                          </p:val>
                                        </p:tav>
                                        <p:tav tm="100000">
                                          <p:val>
                                            <p:strVal val="#ppt_w"/>
                                          </p:val>
                                        </p:tav>
                                      </p:tavLst>
                                    </p:anim>
                                    <p:anim calcmode="lin" valueType="num">
                                      <p:cBhvr>
                                        <p:cTn id="57" dur="500" fill="hold"/>
                                        <p:tgtEl>
                                          <p:spTgt spid="3"/>
                                        </p:tgtEl>
                                        <p:attrNameLst>
                                          <p:attrName>ppt_h</p:attrName>
                                        </p:attrNameLst>
                                      </p:cBhvr>
                                      <p:tavLst>
                                        <p:tav tm="0">
                                          <p:val>
                                            <p:fltVal val="0"/>
                                          </p:val>
                                        </p:tav>
                                        <p:tav tm="100000">
                                          <p:val>
                                            <p:strVal val="#ppt_h"/>
                                          </p:val>
                                        </p:tav>
                                      </p:tavLst>
                                    </p:anim>
                                    <p:animEffect transition="in" filter="fade">
                                      <p:cBhvr>
                                        <p:cTn id="58" dur="500"/>
                                        <p:tgtEl>
                                          <p:spTgt spid="3"/>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14" presetClass="entr" presetSubtype="10"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randombar(horizontal)">
                                      <p:cBhvr>
                                        <p:cTn id="66" dur="500"/>
                                        <p:tgtEl>
                                          <p:spTgt spid="26"/>
                                        </p:tgtEl>
                                      </p:cBhvr>
                                    </p:animEffect>
                                  </p:childTnLst>
                                </p:cTn>
                              </p:par>
                            </p:childTnLst>
                          </p:cTn>
                        </p:par>
                        <p:par>
                          <p:cTn id="67" fill="hold">
                            <p:stCondLst>
                              <p:cond delay="6500"/>
                            </p:stCondLst>
                            <p:childTnLst>
                              <p:par>
                                <p:cTn id="68" presetID="14" presetClass="entr" presetSubtype="10" fill="hold" nodeType="after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randombar(horizontal)">
                                      <p:cBhvr>
                                        <p:cTn id="70" dur="500"/>
                                        <p:tgtEl>
                                          <p:spTgt spid="36"/>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childTnLst>
                                </p:cTn>
                              </p:par>
                            </p:childTnLst>
                          </p:cTn>
                        </p:par>
                        <p:par>
                          <p:cTn id="77" fill="hold">
                            <p:stCondLst>
                              <p:cond delay="7500"/>
                            </p:stCondLst>
                            <p:childTnLst>
                              <p:par>
                                <p:cTn id="78" presetID="14" presetClass="entr" presetSubtype="10"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randombar(horizontal)">
                                      <p:cBhvr>
                                        <p:cTn id="8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p:bldP spid="25" grpId="0"/>
      <p:bldP spid="26" grpId="0"/>
      <p:bldP spid="27" grpId="0"/>
      <p:bldP spid="48" grpId="0"/>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flipH="1">
            <a:off x="1191554" y="255389"/>
            <a:ext cx="68044" cy="442217"/>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p>
        </p:txBody>
      </p:sp>
      <p:sp>
        <p:nvSpPr>
          <p:cNvPr id="18" name="文本框 17"/>
          <p:cNvSpPr txBox="1"/>
          <p:nvPr/>
        </p:nvSpPr>
        <p:spPr>
          <a:xfrm>
            <a:off x="615332" y="240317"/>
            <a:ext cx="644266" cy="494394"/>
          </a:xfrm>
          <a:prstGeom prst="rect">
            <a:avLst/>
          </a:prstGeom>
          <a:noFill/>
        </p:spPr>
        <p:txBody>
          <a:bodyPr wrap="square" lIns="86411" tIns="43205" rIns="86411" bIns="43205" rtlCol="0">
            <a:spAutoFit/>
          </a:bodyPr>
          <a:lstStyle/>
          <a:p>
            <a:r>
              <a:rPr lang="en-US" altLang="zh-CN" sz="2600" dirty="0" smtClean="0">
                <a:latin typeface="+mj-lt"/>
                <a:ea typeface="+mj-ea"/>
              </a:rPr>
              <a:t>03</a:t>
            </a:r>
            <a:endParaRPr lang="en-US" altLang="zh-CN" sz="2600" dirty="0">
              <a:latin typeface="+mj-lt"/>
              <a:ea typeface="+mj-ea"/>
            </a:endParaRPr>
          </a:p>
        </p:txBody>
      </p:sp>
      <p:sp>
        <p:nvSpPr>
          <p:cNvPr id="19" name="文本框 18"/>
          <p:cNvSpPr txBox="1"/>
          <p:nvPr/>
        </p:nvSpPr>
        <p:spPr>
          <a:xfrm>
            <a:off x="1325250" y="228317"/>
            <a:ext cx="4854243" cy="494394"/>
          </a:xfrm>
          <a:prstGeom prst="rect">
            <a:avLst/>
          </a:prstGeom>
          <a:noFill/>
        </p:spPr>
        <p:txBody>
          <a:bodyPr wrap="square" lIns="86411" tIns="43205" rIns="86411" bIns="43205" rtlCol="0">
            <a:spAutoFit/>
          </a:bodyPr>
          <a:lstStyle/>
          <a:p>
            <a:r>
              <a:rPr lang="zh-CN" altLang="en-US" sz="2600" dirty="0" smtClean="0">
                <a:latin typeface="黑体" panose="02010609060101010101" pitchFamily="49" charset="-122"/>
                <a:ea typeface="黑体" panose="02010609060101010101" pitchFamily="49" charset="-122"/>
              </a:rPr>
              <a:t>发行存量情况</a:t>
            </a:r>
            <a:endParaRPr lang="zh-CN" altLang="en-US" sz="2600" dirty="0">
              <a:latin typeface="黑体" panose="02010609060101010101" pitchFamily="49" charset="-122"/>
              <a:ea typeface="黑体" panose="02010609060101010101" pitchFamily="49" charset="-122"/>
            </a:endParaRPr>
          </a:p>
        </p:txBody>
      </p:sp>
      <p:grpSp>
        <p:nvGrpSpPr>
          <p:cNvPr id="20" name="组合 19"/>
          <p:cNvGrpSpPr/>
          <p:nvPr/>
        </p:nvGrpSpPr>
        <p:grpSpPr>
          <a:xfrm rot="17100000">
            <a:off x="166320" y="246954"/>
            <a:ext cx="455324" cy="443854"/>
            <a:chOff x="1032060" y="5022216"/>
            <a:chExt cx="753746" cy="734645"/>
          </a:xfrm>
        </p:grpSpPr>
        <p:sp>
          <p:nvSpPr>
            <p:cNvPr id="21" name="等腰三角形 20"/>
            <p:cNvSpPr/>
            <p:nvPr/>
          </p:nvSpPr>
          <p:spPr>
            <a:xfrm rot="20627212" flipH="1" flipV="1">
              <a:off x="1032060" y="5107080"/>
              <a:ext cx="753746" cy="64978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6289781" flipH="1" flipV="1">
              <a:off x="1003006" y="5062727"/>
              <a:ext cx="587410" cy="506388"/>
            </a:xfrm>
            <a:prstGeom prst="triangle">
              <a:avLst/>
            </a:prstGeom>
            <a:solidFill>
              <a:srgbClr val="C7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615332" y="2404658"/>
            <a:ext cx="4397751" cy="3505138"/>
            <a:chOff x="651109" y="2376419"/>
            <a:chExt cx="4653448" cy="3709504"/>
          </a:xfrm>
        </p:grpSpPr>
        <p:grpSp>
          <p:nvGrpSpPr>
            <p:cNvPr id="26" name="组合 25"/>
            <p:cNvGrpSpPr/>
            <p:nvPr/>
          </p:nvGrpSpPr>
          <p:grpSpPr>
            <a:xfrm>
              <a:off x="651109" y="2376419"/>
              <a:ext cx="4653448" cy="3709504"/>
              <a:chOff x="676860" y="2373244"/>
              <a:chExt cx="4653448" cy="3709504"/>
            </a:xfrm>
          </p:grpSpPr>
          <p:grpSp>
            <p:nvGrpSpPr>
              <p:cNvPr id="5" name="Group 4"/>
              <p:cNvGrpSpPr>
                <a:grpSpLocks noChangeAspect="1"/>
              </p:cNvGrpSpPr>
              <p:nvPr/>
            </p:nvGrpSpPr>
            <p:grpSpPr bwMode="auto">
              <a:xfrm>
                <a:off x="676860" y="2373244"/>
                <a:ext cx="4653448" cy="3709504"/>
                <a:chOff x="223" y="839"/>
                <a:chExt cx="3109" cy="2530"/>
              </a:xfrm>
            </p:grpSpPr>
            <p:sp>
              <p:nvSpPr>
                <p:cNvPr id="7" name="Freeform 5"/>
                <p:cNvSpPr>
                  <a:spLocks/>
                </p:cNvSpPr>
                <p:nvPr/>
              </p:nvSpPr>
              <p:spPr bwMode="auto">
                <a:xfrm>
                  <a:off x="223" y="839"/>
                  <a:ext cx="3109" cy="1927"/>
                </a:xfrm>
                <a:custGeom>
                  <a:avLst/>
                  <a:gdLst>
                    <a:gd name="T0" fmla="*/ 0 w 1313"/>
                    <a:gd name="T1" fmla="*/ 795 h 795"/>
                    <a:gd name="T2" fmla="*/ 0 w 1313"/>
                    <a:gd name="T3" fmla="*/ 29 h 795"/>
                    <a:gd name="T4" fmla="*/ 29 w 1313"/>
                    <a:gd name="T5" fmla="*/ 0 h 795"/>
                    <a:gd name="T6" fmla="*/ 1284 w 1313"/>
                    <a:gd name="T7" fmla="*/ 0 h 795"/>
                    <a:gd name="T8" fmla="*/ 1313 w 1313"/>
                    <a:gd name="T9" fmla="*/ 29 h 795"/>
                    <a:gd name="T10" fmla="*/ 1313 w 1313"/>
                    <a:gd name="T11" fmla="*/ 795 h 795"/>
                    <a:gd name="T12" fmla="*/ 0 w 1313"/>
                    <a:gd name="T13" fmla="*/ 795 h 795"/>
                  </a:gdLst>
                  <a:ahLst/>
                  <a:cxnLst>
                    <a:cxn ang="0">
                      <a:pos x="T0" y="T1"/>
                    </a:cxn>
                    <a:cxn ang="0">
                      <a:pos x="T2" y="T3"/>
                    </a:cxn>
                    <a:cxn ang="0">
                      <a:pos x="T4" y="T5"/>
                    </a:cxn>
                    <a:cxn ang="0">
                      <a:pos x="T6" y="T7"/>
                    </a:cxn>
                    <a:cxn ang="0">
                      <a:pos x="T8" y="T9"/>
                    </a:cxn>
                    <a:cxn ang="0">
                      <a:pos x="T10" y="T11"/>
                    </a:cxn>
                    <a:cxn ang="0">
                      <a:pos x="T12" y="T13"/>
                    </a:cxn>
                  </a:cxnLst>
                  <a:rect l="0" t="0" r="r" b="b"/>
                  <a:pathLst>
                    <a:path w="1313" h="795">
                      <a:moveTo>
                        <a:pt x="0" y="795"/>
                      </a:moveTo>
                      <a:cubicBezTo>
                        <a:pt x="0" y="29"/>
                        <a:pt x="0" y="29"/>
                        <a:pt x="0" y="29"/>
                      </a:cubicBezTo>
                      <a:cubicBezTo>
                        <a:pt x="0" y="13"/>
                        <a:pt x="13" y="0"/>
                        <a:pt x="29" y="0"/>
                      </a:cubicBezTo>
                      <a:cubicBezTo>
                        <a:pt x="1284" y="0"/>
                        <a:pt x="1284" y="0"/>
                        <a:pt x="1284" y="0"/>
                      </a:cubicBezTo>
                      <a:cubicBezTo>
                        <a:pt x="1300" y="0"/>
                        <a:pt x="1313" y="13"/>
                        <a:pt x="1313" y="29"/>
                      </a:cubicBezTo>
                      <a:cubicBezTo>
                        <a:pt x="1313" y="795"/>
                        <a:pt x="1313" y="795"/>
                        <a:pt x="1313" y="795"/>
                      </a:cubicBezTo>
                      <a:lnTo>
                        <a:pt x="0" y="795"/>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6"/>
                <p:cNvSpPr>
                  <a:spLocks/>
                </p:cNvSpPr>
                <p:nvPr/>
              </p:nvSpPr>
              <p:spPr bwMode="auto">
                <a:xfrm>
                  <a:off x="223" y="2766"/>
                  <a:ext cx="3109" cy="139"/>
                </a:xfrm>
                <a:custGeom>
                  <a:avLst/>
                  <a:gdLst>
                    <a:gd name="T0" fmla="*/ 1284 w 1313"/>
                    <a:gd name="T1" fmla="*/ 118 h 118"/>
                    <a:gd name="T2" fmla="*/ 29 w 1313"/>
                    <a:gd name="T3" fmla="*/ 118 h 118"/>
                    <a:gd name="T4" fmla="*/ 0 w 1313"/>
                    <a:gd name="T5" fmla="*/ 89 h 118"/>
                    <a:gd name="T6" fmla="*/ 0 w 1313"/>
                    <a:gd name="T7" fmla="*/ 0 h 118"/>
                    <a:gd name="T8" fmla="*/ 1313 w 1313"/>
                    <a:gd name="T9" fmla="*/ 0 h 118"/>
                    <a:gd name="T10" fmla="*/ 1313 w 1313"/>
                    <a:gd name="T11" fmla="*/ 89 h 118"/>
                    <a:gd name="T12" fmla="*/ 1284 w 1313"/>
                    <a:gd name="T13" fmla="*/ 118 h 118"/>
                  </a:gdLst>
                  <a:ahLst/>
                  <a:cxnLst>
                    <a:cxn ang="0">
                      <a:pos x="T0" y="T1"/>
                    </a:cxn>
                    <a:cxn ang="0">
                      <a:pos x="T2" y="T3"/>
                    </a:cxn>
                    <a:cxn ang="0">
                      <a:pos x="T4" y="T5"/>
                    </a:cxn>
                    <a:cxn ang="0">
                      <a:pos x="T6" y="T7"/>
                    </a:cxn>
                    <a:cxn ang="0">
                      <a:pos x="T8" y="T9"/>
                    </a:cxn>
                    <a:cxn ang="0">
                      <a:pos x="T10" y="T11"/>
                    </a:cxn>
                    <a:cxn ang="0">
                      <a:pos x="T12" y="T13"/>
                    </a:cxn>
                  </a:cxnLst>
                  <a:rect l="0" t="0" r="r" b="b"/>
                  <a:pathLst>
                    <a:path w="1313" h="118">
                      <a:moveTo>
                        <a:pt x="1284" y="118"/>
                      </a:moveTo>
                      <a:cubicBezTo>
                        <a:pt x="29" y="118"/>
                        <a:pt x="29" y="118"/>
                        <a:pt x="29" y="118"/>
                      </a:cubicBezTo>
                      <a:cubicBezTo>
                        <a:pt x="13" y="118"/>
                        <a:pt x="0" y="105"/>
                        <a:pt x="0" y="89"/>
                      </a:cubicBezTo>
                      <a:cubicBezTo>
                        <a:pt x="0" y="0"/>
                        <a:pt x="0" y="0"/>
                        <a:pt x="0" y="0"/>
                      </a:cubicBezTo>
                      <a:cubicBezTo>
                        <a:pt x="1313" y="0"/>
                        <a:pt x="1313" y="0"/>
                        <a:pt x="1313" y="0"/>
                      </a:cubicBezTo>
                      <a:cubicBezTo>
                        <a:pt x="1313" y="89"/>
                        <a:pt x="1313" y="89"/>
                        <a:pt x="1313" y="89"/>
                      </a:cubicBezTo>
                      <a:cubicBezTo>
                        <a:pt x="1313" y="105"/>
                        <a:pt x="1300" y="118"/>
                        <a:pt x="1284" y="118"/>
                      </a:cubicBezTo>
                    </a:path>
                  </a:pathLst>
                </a:custGeom>
                <a:solidFill>
                  <a:srgbClr val="404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7"/>
                <p:cNvSpPr>
                  <a:spLocks/>
                </p:cNvSpPr>
                <p:nvPr/>
              </p:nvSpPr>
              <p:spPr bwMode="auto">
                <a:xfrm>
                  <a:off x="1284" y="2905"/>
                  <a:ext cx="1041" cy="376"/>
                </a:xfrm>
                <a:custGeom>
                  <a:avLst/>
                  <a:gdLst>
                    <a:gd name="T0" fmla="*/ 0 w 1041"/>
                    <a:gd name="T1" fmla="*/ 376 h 376"/>
                    <a:gd name="T2" fmla="*/ 0 w 1041"/>
                    <a:gd name="T3" fmla="*/ 338 h 376"/>
                    <a:gd name="T4" fmla="*/ 120 w 1041"/>
                    <a:gd name="T5" fmla="*/ 324 h 376"/>
                    <a:gd name="T6" fmla="*/ 206 w 1041"/>
                    <a:gd name="T7" fmla="*/ 0 h 376"/>
                    <a:gd name="T8" fmla="*/ 833 w 1041"/>
                    <a:gd name="T9" fmla="*/ 0 h 376"/>
                    <a:gd name="T10" fmla="*/ 918 w 1041"/>
                    <a:gd name="T11" fmla="*/ 324 h 376"/>
                    <a:gd name="T12" fmla="*/ 1041 w 1041"/>
                    <a:gd name="T13" fmla="*/ 338 h 376"/>
                    <a:gd name="T14" fmla="*/ 1041 w 1041"/>
                    <a:gd name="T15" fmla="*/ 376 h 376"/>
                    <a:gd name="T16" fmla="*/ 0 w 1041"/>
                    <a:gd name="T17" fmla="*/ 37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1" h="376">
                      <a:moveTo>
                        <a:pt x="0" y="376"/>
                      </a:moveTo>
                      <a:lnTo>
                        <a:pt x="0" y="338"/>
                      </a:lnTo>
                      <a:lnTo>
                        <a:pt x="120" y="324"/>
                      </a:lnTo>
                      <a:lnTo>
                        <a:pt x="206" y="0"/>
                      </a:lnTo>
                      <a:lnTo>
                        <a:pt x="833" y="0"/>
                      </a:lnTo>
                      <a:lnTo>
                        <a:pt x="918" y="324"/>
                      </a:lnTo>
                      <a:lnTo>
                        <a:pt x="1041" y="338"/>
                      </a:lnTo>
                      <a:lnTo>
                        <a:pt x="1041" y="376"/>
                      </a:lnTo>
                      <a:lnTo>
                        <a:pt x="0" y="376"/>
                      </a:lnTo>
                      <a:close/>
                    </a:path>
                  </a:pathLst>
                </a:custGeom>
                <a:solidFill>
                  <a:srgbClr val="6464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8"/>
                <p:cNvSpPr>
                  <a:spLocks/>
                </p:cNvSpPr>
                <p:nvPr/>
              </p:nvSpPr>
              <p:spPr bwMode="auto">
                <a:xfrm>
                  <a:off x="1284" y="2993"/>
                  <a:ext cx="1041" cy="376"/>
                </a:xfrm>
                <a:custGeom>
                  <a:avLst/>
                  <a:gdLst>
                    <a:gd name="T0" fmla="*/ 0 w 1041"/>
                    <a:gd name="T1" fmla="*/ 376 h 376"/>
                    <a:gd name="T2" fmla="*/ 0 w 1041"/>
                    <a:gd name="T3" fmla="*/ 338 h 376"/>
                    <a:gd name="T4" fmla="*/ 120 w 1041"/>
                    <a:gd name="T5" fmla="*/ 324 h 376"/>
                    <a:gd name="T6" fmla="*/ 206 w 1041"/>
                    <a:gd name="T7" fmla="*/ 0 h 376"/>
                    <a:gd name="T8" fmla="*/ 833 w 1041"/>
                    <a:gd name="T9" fmla="*/ 0 h 376"/>
                    <a:gd name="T10" fmla="*/ 918 w 1041"/>
                    <a:gd name="T11" fmla="*/ 324 h 376"/>
                    <a:gd name="T12" fmla="*/ 1041 w 1041"/>
                    <a:gd name="T13" fmla="*/ 338 h 376"/>
                    <a:gd name="T14" fmla="*/ 1041 w 1041"/>
                    <a:gd name="T15" fmla="*/ 376 h 376"/>
                    <a:gd name="T16" fmla="*/ 0 w 1041"/>
                    <a:gd name="T17" fmla="*/ 37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1" h="376">
                      <a:moveTo>
                        <a:pt x="0" y="376"/>
                      </a:moveTo>
                      <a:lnTo>
                        <a:pt x="0" y="338"/>
                      </a:lnTo>
                      <a:lnTo>
                        <a:pt x="120" y="324"/>
                      </a:lnTo>
                      <a:lnTo>
                        <a:pt x="206" y="0"/>
                      </a:lnTo>
                      <a:lnTo>
                        <a:pt x="833" y="0"/>
                      </a:lnTo>
                      <a:lnTo>
                        <a:pt x="918" y="324"/>
                      </a:lnTo>
                      <a:lnTo>
                        <a:pt x="1041" y="338"/>
                      </a:lnTo>
                      <a:lnTo>
                        <a:pt x="1041" y="376"/>
                      </a:lnTo>
                      <a:lnTo>
                        <a:pt x="0" y="37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Oval 9"/>
                <p:cNvSpPr>
                  <a:spLocks noChangeArrowheads="1"/>
                </p:cNvSpPr>
                <p:nvPr/>
              </p:nvSpPr>
              <p:spPr bwMode="auto">
                <a:xfrm>
                  <a:off x="1793" y="882"/>
                  <a:ext cx="30" cy="33"/>
                </a:xfrm>
                <a:prstGeom prst="ellipse">
                  <a:avLst/>
                </a:prstGeom>
                <a:solidFill>
                  <a:srgbClr val="E9E9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Rectangle 10"/>
                <p:cNvSpPr>
                  <a:spLocks noChangeArrowheads="1"/>
                </p:cNvSpPr>
                <p:nvPr/>
              </p:nvSpPr>
              <p:spPr bwMode="auto">
                <a:xfrm>
                  <a:off x="318" y="960"/>
                  <a:ext cx="2919" cy="1639"/>
                </a:xfrm>
                <a:prstGeom prst="rect">
                  <a:avLst/>
                </a:prstGeom>
                <a:solidFill>
                  <a:srgbClr val="40404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1"/>
                <p:cNvSpPr>
                  <a:spLocks/>
                </p:cNvSpPr>
                <p:nvPr/>
              </p:nvSpPr>
              <p:spPr bwMode="auto">
                <a:xfrm>
                  <a:off x="1478" y="2993"/>
                  <a:ext cx="651" cy="61"/>
                </a:xfrm>
                <a:custGeom>
                  <a:avLst/>
                  <a:gdLst>
                    <a:gd name="T0" fmla="*/ 639 w 651"/>
                    <a:gd name="T1" fmla="*/ 0 h 61"/>
                    <a:gd name="T2" fmla="*/ 12 w 651"/>
                    <a:gd name="T3" fmla="*/ 0 h 61"/>
                    <a:gd name="T4" fmla="*/ 0 w 651"/>
                    <a:gd name="T5" fmla="*/ 61 h 61"/>
                    <a:gd name="T6" fmla="*/ 651 w 651"/>
                    <a:gd name="T7" fmla="*/ 61 h 61"/>
                    <a:gd name="T8" fmla="*/ 639 w 651"/>
                    <a:gd name="T9" fmla="*/ 0 h 61"/>
                  </a:gdLst>
                  <a:ahLst/>
                  <a:cxnLst>
                    <a:cxn ang="0">
                      <a:pos x="T0" y="T1"/>
                    </a:cxn>
                    <a:cxn ang="0">
                      <a:pos x="T2" y="T3"/>
                    </a:cxn>
                    <a:cxn ang="0">
                      <a:pos x="T4" y="T5"/>
                    </a:cxn>
                    <a:cxn ang="0">
                      <a:pos x="T6" y="T7"/>
                    </a:cxn>
                    <a:cxn ang="0">
                      <a:pos x="T8" y="T9"/>
                    </a:cxn>
                  </a:cxnLst>
                  <a:rect l="0" t="0" r="r" b="b"/>
                  <a:pathLst>
                    <a:path w="651" h="61">
                      <a:moveTo>
                        <a:pt x="639" y="0"/>
                      </a:moveTo>
                      <a:lnTo>
                        <a:pt x="12" y="0"/>
                      </a:lnTo>
                      <a:lnTo>
                        <a:pt x="0" y="61"/>
                      </a:lnTo>
                      <a:lnTo>
                        <a:pt x="651" y="61"/>
                      </a:lnTo>
                      <a:lnTo>
                        <a:pt x="639" y="0"/>
                      </a:lnTo>
                      <a:close/>
                    </a:path>
                  </a:pathLst>
                </a:custGeom>
                <a:solidFill>
                  <a:srgbClr val="6464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2"/>
                <p:cNvSpPr>
                  <a:spLocks/>
                </p:cNvSpPr>
                <p:nvPr/>
              </p:nvSpPr>
              <p:spPr bwMode="auto">
                <a:xfrm>
                  <a:off x="1478" y="2993"/>
                  <a:ext cx="651" cy="61"/>
                </a:xfrm>
                <a:custGeom>
                  <a:avLst/>
                  <a:gdLst>
                    <a:gd name="T0" fmla="*/ 639 w 651"/>
                    <a:gd name="T1" fmla="*/ 0 h 61"/>
                    <a:gd name="T2" fmla="*/ 12 w 651"/>
                    <a:gd name="T3" fmla="*/ 0 h 61"/>
                    <a:gd name="T4" fmla="*/ 0 w 651"/>
                    <a:gd name="T5" fmla="*/ 61 h 61"/>
                    <a:gd name="T6" fmla="*/ 651 w 651"/>
                    <a:gd name="T7" fmla="*/ 61 h 61"/>
                    <a:gd name="T8" fmla="*/ 639 w 651"/>
                    <a:gd name="T9" fmla="*/ 0 h 61"/>
                  </a:gdLst>
                  <a:ahLst/>
                  <a:cxnLst>
                    <a:cxn ang="0">
                      <a:pos x="T0" y="T1"/>
                    </a:cxn>
                    <a:cxn ang="0">
                      <a:pos x="T2" y="T3"/>
                    </a:cxn>
                    <a:cxn ang="0">
                      <a:pos x="T4" y="T5"/>
                    </a:cxn>
                    <a:cxn ang="0">
                      <a:pos x="T6" y="T7"/>
                    </a:cxn>
                    <a:cxn ang="0">
                      <a:pos x="T8" y="T9"/>
                    </a:cxn>
                  </a:cxnLst>
                  <a:rect l="0" t="0" r="r" b="b"/>
                  <a:pathLst>
                    <a:path w="651" h="61">
                      <a:moveTo>
                        <a:pt x="639" y="0"/>
                      </a:moveTo>
                      <a:lnTo>
                        <a:pt x="12" y="0"/>
                      </a:lnTo>
                      <a:lnTo>
                        <a:pt x="0" y="61"/>
                      </a:lnTo>
                      <a:lnTo>
                        <a:pt x="651" y="61"/>
                      </a:lnTo>
                      <a:lnTo>
                        <a:pt x="63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16" name="图片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13773" y="2623870"/>
                <a:ext cx="4185139" cy="2520208"/>
              </a:xfrm>
              <a:prstGeom prst="rect">
                <a:avLst/>
              </a:prstGeom>
            </p:spPr>
          </p:pic>
        </p:grpSp>
        <p:sp>
          <p:nvSpPr>
            <p:cNvPr id="2" name="同心圆 1"/>
            <p:cNvSpPr/>
            <p:nvPr/>
          </p:nvSpPr>
          <p:spPr>
            <a:xfrm>
              <a:off x="2892923" y="5500243"/>
              <a:ext cx="247650" cy="247650"/>
            </a:xfrm>
            <a:prstGeom prst="donut">
              <a:avLst>
                <a:gd name="adj" fmla="val 70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椭圆 2"/>
            <p:cNvSpPr/>
            <p:nvPr/>
          </p:nvSpPr>
          <p:spPr>
            <a:xfrm>
              <a:off x="2947469" y="5554789"/>
              <a:ext cx="138557" cy="1385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28" name="表格 27"/>
          <p:cNvGraphicFramePr>
            <a:graphicFrameLocks noGrp="1"/>
          </p:cNvGraphicFramePr>
          <p:nvPr>
            <p:extLst>
              <p:ext uri="{D42A27DB-BD31-4B8C-83A1-F6EECF244321}">
                <p14:modId xmlns:p14="http://schemas.microsoft.com/office/powerpoint/2010/main" xmlns="" val="464138116"/>
              </p:ext>
            </p:extLst>
          </p:nvPr>
        </p:nvGraphicFramePr>
        <p:xfrm>
          <a:off x="5348499" y="1916545"/>
          <a:ext cx="5122373" cy="3767817"/>
        </p:xfrm>
        <a:graphic>
          <a:graphicData uri="http://schemas.openxmlformats.org/drawingml/2006/table">
            <a:tbl>
              <a:tblPr firstRow="1" bandRow="1">
                <a:tableStyleId>{5C22544A-7EE6-4342-B048-85BDC9FD1C3A}</a:tableStyleId>
              </a:tblPr>
              <a:tblGrid>
                <a:gridCol w="781931">
                  <a:extLst>
                    <a:ext uri="{9D8B030D-6E8A-4147-A177-3AD203B41FA5}">
                      <a16:colId xmlns="" xmlns:a16="http://schemas.microsoft.com/office/drawing/2014/main" val="3731804523"/>
                    </a:ext>
                  </a:extLst>
                </a:gridCol>
                <a:gridCol w="3558511">
                  <a:extLst>
                    <a:ext uri="{9D8B030D-6E8A-4147-A177-3AD203B41FA5}">
                      <a16:colId xmlns="" xmlns:a16="http://schemas.microsoft.com/office/drawing/2014/main" val="975111632"/>
                    </a:ext>
                  </a:extLst>
                </a:gridCol>
                <a:gridCol w="781931">
                  <a:extLst>
                    <a:ext uri="{9D8B030D-6E8A-4147-A177-3AD203B41FA5}">
                      <a16:colId xmlns="" xmlns:a16="http://schemas.microsoft.com/office/drawing/2014/main" val="3794544177"/>
                    </a:ext>
                  </a:extLst>
                </a:gridCol>
              </a:tblGrid>
              <a:tr h="680333">
                <a:tc>
                  <a:txBody>
                    <a:bodyPr/>
                    <a:lstStyle/>
                    <a:p>
                      <a:endParaRPr lang="zh-CN" altLang="en-US" sz="1700" dirty="0"/>
                    </a:p>
                  </a:txBody>
                  <a:tcPr marL="86416" marR="86416" marT="43201" marB="43201">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4657F"/>
                    </a:solidFill>
                  </a:tcPr>
                </a:tc>
                <a:tc gridSpan="2">
                  <a:txBody>
                    <a:bodyPr/>
                    <a:lstStyle/>
                    <a:p>
                      <a:endParaRPr lang="zh-CN" altLang="en-US" sz="1700" dirty="0"/>
                    </a:p>
                  </a:txBody>
                  <a:tcPr marL="86416" marR="86416" marT="43201" marB="43201">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dirty="0"/>
                    </a:p>
                  </a:txBody>
                  <a:tcPr/>
                </a:tc>
                <a:extLst>
                  <a:ext uri="{0D108BD9-81ED-4DB2-BD59-A6C34878D82A}">
                    <a16:rowId xmlns="" xmlns:a16="http://schemas.microsoft.com/office/drawing/2014/main" val="1191089309"/>
                  </a:ext>
                </a:extLst>
              </a:tr>
              <a:tr h="345609">
                <a:tc>
                  <a:txBody>
                    <a:bodyPr/>
                    <a:lstStyle/>
                    <a:p>
                      <a:endParaRPr lang="zh-CN" altLang="en-US" sz="1700" dirty="0"/>
                    </a:p>
                  </a:txBody>
                  <a:tcPr marL="86416" marR="86416" marT="43201" marB="4320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endParaRPr lang="zh-CN" altLang="en-US" sz="1700" dirty="0"/>
                    </a:p>
                  </a:txBody>
                  <a:tcPr marL="86416" marR="86416" marT="43201" marB="43201">
                    <a:lnL w="12700" cmpd="sng">
                      <a:noFill/>
                    </a:lnL>
                    <a:lnR w="12700" cmpd="sng">
                      <a:noFill/>
                    </a:lnR>
                    <a:lnT w="12700" cap="flat" cmpd="sng" algn="ctr">
                      <a:solidFill>
                        <a:schemeClr val="tx1"/>
                      </a:solidFill>
                      <a:prstDash val="sysDot"/>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zh-CN" altLang="en-US"/>
                    </a:p>
                  </a:txBody>
                  <a:tcPr/>
                </a:tc>
                <a:extLst>
                  <a:ext uri="{0D108BD9-81ED-4DB2-BD59-A6C34878D82A}">
                    <a16:rowId xmlns="" xmlns:a16="http://schemas.microsoft.com/office/drawing/2014/main" val="922921144"/>
                  </a:ext>
                </a:extLst>
              </a:tr>
              <a:tr h="680333">
                <a:tc gridSpan="2">
                  <a:txBody>
                    <a:bodyPr/>
                    <a:lstStyle/>
                    <a:p>
                      <a:endParaRPr lang="zh-CN" altLang="en-US" sz="1700" dirty="0"/>
                    </a:p>
                  </a:txBody>
                  <a:tcPr marL="86416" marR="86416" marT="43201" marB="43201">
                    <a:lnL w="12700" cmpd="sng">
                      <a:noFill/>
                    </a:lnL>
                    <a:lnR w="12700" cmpd="sng">
                      <a:noFill/>
                    </a:lnR>
                    <a:lnT w="381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p>
                      <a:endParaRPr lang="zh-CN" altLang="en-US" sz="1700" dirty="0"/>
                    </a:p>
                  </a:txBody>
                  <a:tcPr marL="86416" marR="86416" marT="43201" marB="43201">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8B7566"/>
                    </a:solidFill>
                  </a:tcPr>
                </a:tc>
                <a:extLst>
                  <a:ext uri="{0D108BD9-81ED-4DB2-BD59-A6C34878D82A}">
                    <a16:rowId xmlns="" xmlns:a16="http://schemas.microsoft.com/office/drawing/2014/main" val="3615458158"/>
                  </a:ext>
                </a:extLst>
              </a:tr>
              <a:tr h="345609">
                <a:tc gridSpan="2">
                  <a:txBody>
                    <a:bodyPr/>
                    <a:lstStyle/>
                    <a:p>
                      <a:endParaRPr lang="zh-CN" altLang="en-US" sz="1700" dirty="0"/>
                    </a:p>
                  </a:txBody>
                  <a:tcPr marL="86416" marR="86416" marT="43201" marB="43201">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zh-CN" altLang="en-US"/>
                    </a:p>
                  </a:txBody>
                  <a:tcPr/>
                </a:tc>
                <a:tc>
                  <a:txBody>
                    <a:bodyPr/>
                    <a:lstStyle/>
                    <a:p>
                      <a:endParaRPr lang="zh-CN" altLang="en-US" sz="1700" dirty="0"/>
                    </a:p>
                  </a:txBody>
                  <a:tcPr marL="86416" marR="86416" marT="43201" marB="43201">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472612067"/>
                  </a:ext>
                </a:extLst>
              </a:tr>
              <a:tr h="680333">
                <a:tc>
                  <a:txBody>
                    <a:bodyPr/>
                    <a:lstStyle/>
                    <a:p>
                      <a:endParaRPr lang="zh-CN" altLang="en-US" sz="1700" b="1" kern="1200" dirty="0">
                        <a:solidFill>
                          <a:schemeClr val="lt1"/>
                        </a:solidFill>
                        <a:latin typeface="+mn-lt"/>
                        <a:ea typeface="+mn-ea"/>
                        <a:cs typeface="+mn-cs"/>
                      </a:endParaRPr>
                    </a:p>
                  </a:txBody>
                  <a:tcPr marL="86416" marR="86416" marT="43201" marB="43201">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29CAC"/>
                    </a:solidFill>
                  </a:tcPr>
                </a:tc>
                <a:tc gridSpan="2">
                  <a:txBody>
                    <a:bodyPr/>
                    <a:lstStyle/>
                    <a:p>
                      <a:endParaRPr lang="zh-CN" altLang="en-US" sz="1700" dirty="0"/>
                    </a:p>
                  </a:txBody>
                  <a:tcPr marL="86416" marR="86416" marT="43201" marB="43201">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dirty="0"/>
                    </a:p>
                  </a:txBody>
                  <a:tcPr/>
                </a:tc>
                <a:extLst>
                  <a:ext uri="{0D108BD9-81ED-4DB2-BD59-A6C34878D82A}">
                    <a16:rowId xmlns="" xmlns:a16="http://schemas.microsoft.com/office/drawing/2014/main" val="1702480906"/>
                  </a:ext>
                </a:extLst>
              </a:tr>
              <a:tr h="345609">
                <a:tc>
                  <a:txBody>
                    <a:bodyPr/>
                    <a:lstStyle/>
                    <a:p>
                      <a:endParaRPr lang="zh-CN" altLang="en-US" sz="1700" b="1" kern="1200" dirty="0">
                        <a:solidFill>
                          <a:schemeClr val="lt1"/>
                        </a:solidFill>
                        <a:latin typeface="+mn-lt"/>
                        <a:ea typeface="+mn-ea"/>
                        <a:cs typeface="+mn-cs"/>
                      </a:endParaRPr>
                    </a:p>
                  </a:txBody>
                  <a:tcPr marL="86416" marR="86416" marT="43201" marB="4320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endParaRPr lang="zh-CN" altLang="en-US" sz="1700" dirty="0"/>
                    </a:p>
                  </a:txBody>
                  <a:tcPr marL="86416" marR="86416" marT="43201" marB="43201">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zh-CN" altLang="en-US"/>
                    </a:p>
                  </a:txBody>
                  <a:tcPr/>
                </a:tc>
                <a:extLst>
                  <a:ext uri="{0D108BD9-81ED-4DB2-BD59-A6C34878D82A}">
                    <a16:rowId xmlns="" xmlns:a16="http://schemas.microsoft.com/office/drawing/2014/main" val="3232590698"/>
                  </a:ext>
                </a:extLst>
              </a:tr>
              <a:tr h="689991">
                <a:tc gridSpan="2">
                  <a:txBody>
                    <a:bodyPr/>
                    <a:lstStyle/>
                    <a:p>
                      <a:endParaRPr lang="zh-CN" altLang="en-US" sz="1700" dirty="0"/>
                    </a:p>
                  </a:txBody>
                  <a:tcPr marL="86416" marR="86416" marT="43201" marB="43201">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p>
                      <a:endParaRPr lang="zh-CN" altLang="en-US" sz="1700" dirty="0"/>
                    </a:p>
                  </a:txBody>
                  <a:tcPr marL="86416" marR="86416" marT="43201" marB="43201">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646464"/>
                    </a:solidFill>
                  </a:tcPr>
                </a:tc>
                <a:extLst>
                  <a:ext uri="{0D108BD9-81ED-4DB2-BD59-A6C34878D82A}">
                    <a16:rowId xmlns="" xmlns:a16="http://schemas.microsoft.com/office/drawing/2014/main" val="716303397"/>
                  </a:ext>
                </a:extLst>
              </a:tr>
            </a:tbl>
          </a:graphicData>
        </a:graphic>
      </p:graphicFrame>
      <p:sp>
        <p:nvSpPr>
          <p:cNvPr id="29" name="Freeform 5"/>
          <p:cNvSpPr>
            <a:spLocks noEditPoints="1"/>
          </p:cNvSpPr>
          <p:nvPr/>
        </p:nvSpPr>
        <p:spPr bwMode="auto">
          <a:xfrm>
            <a:off x="5444215" y="2015891"/>
            <a:ext cx="476306" cy="476233"/>
          </a:xfrm>
          <a:custGeom>
            <a:avLst/>
            <a:gdLst>
              <a:gd name="T0" fmla="*/ 140 w 145"/>
              <a:gd name="T1" fmla="*/ 124 h 144"/>
              <a:gd name="T2" fmla="*/ 106 w 145"/>
              <a:gd name="T3" fmla="*/ 89 h 144"/>
              <a:gd name="T4" fmla="*/ 105 w 145"/>
              <a:gd name="T5" fmla="*/ 88 h 144"/>
              <a:gd name="T6" fmla="*/ 114 w 145"/>
              <a:gd name="T7" fmla="*/ 57 h 144"/>
              <a:gd name="T8" fmla="*/ 57 w 145"/>
              <a:gd name="T9" fmla="*/ 0 h 144"/>
              <a:gd name="T10" fmla="*/ 0 w 145"/>
              <a:gd name="T11" fmla="*/ 57 h 144"/>
              <a:gd name="T12" fmla="*/ 57 w 145"/>
              <a:gd name="T13" fmla="*/ 114 h 144"/>
              <a:gd name="T14" fmla="*/ 88 w 145"/>
              <a:gd name="T15" fmla="*/ 105 h 144"/>
              <a:gd name="T16" fmla="*/ 89 w 145"/>
              <a:gd name="T17" fmla="*/ 106 h 144"/>
              <a:gd name="T18" fmla="*/ 124 w 145"/>
              <a:gd name="T19" fmla="*/ 140 h 144"/>
              <a:gd name="T20" fmla="*/ 132 w 145"/>
              <a:gd name="T21" fmla="*/ 144 h 144"/>
              <a:gd name="T22" fmla="*/ 140 w 145"/>
              <a:gd name="T23" fmla="*/ 140 h 144"/>
              <a:gd name="T24" fmla="*/ 140 w 145"/>
              <a:gd name="T25" fmla="*/ 124 h 144"/>
              <a:gd name="T26" fmla="*/ 57 w 145"/>
              <a:gd name="T27" fmla="*/ 96 h 144"/>
              <a:gd name="T28" fmla="*/ 18 w 145"/>
              <a:gd name="T29" fmla="*/ 57 h 144"/>
              <a:gd name="T30" fmla="*/ 57 w 145"/>
              <a:gd name="T31" fmla="*/ 18 h 144"/>
              <a:gd name="T32" fmla="*/ 96 w 145"/>
              <a:gd name="T33" fmla="*/ 57 h 144"/>
              <a:gd name="T34" fmla="*/ 57 w 145"/>
              <a:gd name="T35"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5" h="144">
                <a:moveTo>
                  <a:pt x="140" y="124"/>
                </a:moveTo>
                <a:cubicBezTo>
                  <a:pt x="106" y="89"/>
                  <a:pt x="106" y="89"/>
                  <a:pt x="106" y="89"/>
                </a:cubicBezTo>
                <a:cubicBezTo>
                  <a:pt x="106" y="89"/>
                  <a:pt x="105" y="88"/>
                  <a:pt x="105" y="88"/>
                </a:cubicBezTo>
                <a:cubicBezTo>
                  <a:pt x="111" y="79"/>
                  <a:pt x="114" y="68"/>
                  <a:pt x="114" y="57"/>
                </a:cubicBezTo>
                <a:cubicBezTo>
                  <a:pt x="114" y="26"/>
                  <a:pt x="88" y="0"/>
                  <a:pt x="57" y="0"/>
                </a:cubicBezTo>
                <a:cubicBezTo>
                  <a:pt x="26" y="0"/>
                  <a:pt x="0" y="26"/>
                  <a:pt x="0" y="57"/>
                </a:cubicBezTo>
                <a:cubicBezTo>
                  <a:pt x="0" y="88"/>
                  <a:pt x="26" y="114"/>
                  <a:pt x="57" y="114"/>
                </a:cubicBezTo>
                <a:cubicBezTo>
                  <a:pt x="68" y="114"/>
                  <a:pt x="79" y="111"/>
                  <a:pt x="88" y="105"/>
                </a:cubicBezTo>
                <a:cubicBezTo>
                  <a:pt x="88" y="105"/>
                  <a:pt x="89" y="106"/>
                  <a:pt x="89" y="106"/>
                </a:cubicBezTo>
                <a:cubicBezTo>
                  <a:pt x="124" y="140"/>
                  <a:pt x="124" y="140"/>
                  <a:pt x="124" y="140"/>
                </a:cubicBezTo>
                <a:cubicBezTo>
                  <a:pt x="126" y="143"/>
                  <a:pt x="129" y="144"/>
                  <a:pt x="132" y="144"/>
                </a:cubicBezTo>
                <a:cubicBezTo>
                  <a:pt x="135" y="144"/>
                  <a:pt x="138" y="143"/>
                  <a:pt x="140" y="140"/>
                </a:cubicBezTo>
                <a:cubicBezTo>
                  <a:pt x="145" y="136"/>
                  <a:pt x="145" y="128"/>
                  <a:pt x="140" y="124"/>
                </a:cubicBezTo>
                <a:moveTo>
                  <a:pt x="57" y="96"/>
                </a:moveTo>
                <a:cubicBezTo>
                  <a:pt x="36" y="96"/>
                  <a:pt x="18" y="78"/>
                  <a:pt x="18" y="57"/>
                </a:cubicBezTo>
                <a:cubicBezTo>
                  <a:pt x="18" y="35"/>
                  <a:pt x="36" y="18"/>
                  <a:pt x="57" y="18"/>
                </a:cubicBezTo>
                <a:cubicBezTo>
                  <a:pt x="78" y="18"/>
                  <a:pt x="96" y="35"/>
                  <a:pt x="96" y="57"/>
                </a:cubicBezTo>
                <a:cubicBezTo>
                  <a:pt x="96" y="78"/>
                  <a:pt x="78" y="96"/>
                  <a:pt x="57" y="96"/>
                </a:cubicBezTo>
              </a:path>
            </a:pathLst>
          </a:custGeom>
          <a:solidFill>
            <a:schemeClr val="bg1"/>
          </a:solidFill>
          <a:ln>
            <a:noFill/>
          </a:ln>
        </p:spPr>
        <p:txBody>
          <a:bodyPr vert="horz" wrap="square" lIns="86411" tIns="43205" rIns="86411" bIns="43205" numCol="1" anchor="t" anchorCtr="0" compatLnSpc="1">
            <a:prstTxWarp prst="textNoShape">
              <a:avLst/>
            </a:prstTxWarp>
          </a:bodyPr>
          <a:lstStyle/>
          <a:p>
            <a:endParaRPr lang="zh-CN" altLang="en-US"/>
          </a:p>
        </p:txBody>
      </p:sp>
      <p:sp>
        <p:nvSpPr>
          <p:cNvPr id="30" name="Freeform 9"/>
          <p:cNvSpPr>
            <a:spLocks noEditPoints="1"/>
          </p:cNvSpPr>
          <p:nvPr/>
        </p:nvSpPr>
        <p:spPr bwMode="auto">
          <a:xfrm>
            <a:off x="5466660" y="4096505"/>
            <a:ext cx="476306" cy="476233"/>
          </a:xfrm>
          <a:custGeom>
            <a:avLst/>
            <a:gdLst>
              <a:gd name="T0" fmla="*/ 132 w 144"/>
              <a:gd name="T1" fmla="*/ 61 h 144"/>
              <a:gd name="T2" fmla="*/ 121 w 144"/>
              <a:gd name="T3" fmla="*/ 46 h 144"/>
              <a:gd name="T4" fmla="*/ 127 w 144"/>
              <a:gd name="T5" fmla="*/ 33 h 144"/>
              <a:gd name="T6" fmla="*/ 119 w 144"/>
              <a:gd name="T7" fmla="*/ 17 h 144"/>
              <a:gd name="T8" fmla="*/ 106 w 144"/>
              <a:gd name="T9" fmla="*/ 22 h 144"/>
              <a:gd name="T10" fmla="*/ 88 w 144"/>
              <a:gd name="T11" fmla="*/ 19 h 144"/>
              <a:gd name="T12" fmla="*/ 83 w 144"/>
              <a:gd name="T13" fmla="*/ 6 h 144"/>
              <a:gd name="T14" fmla="*/ 66 w 144"/>
              <a:gd name="T15" fmla="*/ 0 h 144"/>
              <a:gd name="T16" fmla="*/ 61 w 144"/>
              <a:gd name="T17" fmla="*/ 12 h 144"/>
              <a:gd name="T18" fmla="*/ 46 w 144"/>
              <a:gd name="T19" fmla="*/ 23 h 144"/>
              <a:gd name="T20" fmla="*/ 33 w 144"/>
              <a:gd name="T21" fmla="*/ 17 h 144"/>
              <a:gd name="T22" fmla="*/ 17 w 144"/>
              <a:gd name="T23" fmla="*/ 25 h 144"/>
              <a:gd name="T24" fmla="*/ 22 w 144"/>
              <a:gd name="T25" fmla="*/ 38 h 144"/>
              <a:gd name="T26" fmla="*/ 19 w 144"/>
              <a:gd name="T27" fmla="*/ 56 h 144"/>
              <a:gd name="T28" fmla="*/ 6 w 144"/>
              <a:gd name="T29" fmla="*/ 61 h 144"/>
              <a:gd name="T30" fmla="*/ 0 w 144"/>
              <a:gd name="T31" fmla="*/ 78 h 144"/>
              <a:gd name="T32" fmla="*/ 12 w 144"/>
              <a:gd name="T33" fmla="*/ 83 h 144"/>
              <a:gd name="T34" fmla="*/ 23 w 144"/>
              <a:gd name="T35" fmla="*/ 98 h 144"/>
              <a:gd name="T36" fmla="*/ 17 w 144"/>
              <a:gd name="T37" fmla="*/ 111 h 144"/>
              <a:gd name="T38" fmla="*/ 25 w 144"/>
              <a:gd name="T39" fmla="*/ 127 h 144"/>
              <a:gd name="T40" fmla="*/ 38 w 144"/>
              <a:gd name="T41" fmla="*/ 122 h 144"/>
              <a:gd name="T42" fmla="*/ 56 w 144"/>
              <a:gd name="T43" fmla="*/ 125 h 144"/>
              <a:gd name="T44" fmla="*/ 61 w 144"/>
              <a:gd name="T45" fmla="*/ 138 h 144"/>
              <a:gd name="T46" fmla="*/ 78 w 144"/>
              <a:gd name="T47" fmla="*/ 144 h 144"/>
              <a:gd name="T48" fmla="*/ 83 w 144"/>
              <a:gd name="T49" fmla="*/ 132 h 144"/>
              <a:gd name="T50" fmla="*/ 98 w 144"/>
              <a:gd name="T51" fmla="*/ 121 h 144"/>
              <a:gd name="T52" fmla="*/ 111 w 144"/>
              <a:gd name="T53" fmla="*/ 127 h 144"/>
              <a:gd name="T54" fmla="*/ 127 w 144"/>
              <a:gd name="T55" fmla="*/ 119 h 144"/>
              <a:gd name="T56" fmla="*/ 122 w 144"/>
              <a:gd name="T57" fmla="*/ 106 h 144"/>
              <a:gd name="T58" fmla="*/ 125 w 144"/>
              <a:gd name="T59" fmla="*/ 88 h 144"/>
              <a:gd name="T60" fmla="*/ 138 w 144"/>
              <a:gd name="T61" fmla="*/ 83 h 144"/>
              <a:gd name="T62" fmla="*/ 144 w 144"/>
              <a:gd name="T63" fmla="*/ 66 h 144"/>
              <a:gd name="T64" fmla="*/ 100 w 144"/>
              <a:gd name="T65" fmla="*/ 72 h 144"/>
              <a:gd name="T66" fmla="*/ 44 w 144"/>
              <a:gd name="T67" fmla="*/ 72 h 144"/>
              <a:gd name="T68" fmla="*/ 100 w 144"/>
              <a:gd name="T69"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solidFill>
            <a:schemeClr val="bg1"/>
          </a:solidFill>
          <a:ln>
            <a:noFill/>
          </a:ln>
        </p:spPr>
        <p:txBody>
          <a:bodyPr vert="horz" wrap="square" lIns="86411" tIns="43205" rIns="86411" bIns="43205" numCol="1" anchor="t" anchorCtr="0" compatLnSpc="1">
            <a:prstTxWarp prst="textNoShape">
              <a:avLst/>
            </a:prstTxWarp>
          </a:bodyPr>
          <a:lstStyle/>
          <a:p>
            <a:endParaRPr lang="zh-CN" altLang="en-US"/>
          </a:p>
        </p:txBody>
      </p:sp>
      <p:grpSp>
        <p:nvGrpSpPr>
          <p:cNvPr id="31" name="Group 12"/>
          <p:cNvGrpSpPr>
            <a:grpSpLocks/>
          </p:cNvGrpSpPr>
          <p:nvPr/>
        </p:nvGrpSpPr>
        <p:grpSpPr bwMode="auto">
          <a:xfrm>
            <a:off x="9817272" y="3050521"/>
            <a:ext cx="493790" cy="442217"/>
            <a:chOff x="4638" y="1688"/>
            <a:chExt cx="418" cy="361"/>
          </a:xfrm>
          <a:solidFill>
            <a:schemeClr val="bg1"/>
          </a:solidFill>
        </p:grpSpPr>
        <p:sp>
          <p:nvSpPr>
            <p:cNvPr id="32" name="Freeform 13"/>
            <p:cNvSpPr>
              <a:spLocks/>
            </p:cNvSpPr>
            <p:nvPr/>
          </p:nvSpPr>
          <p:spPr bwMode="auto">
            <a:xfrm>
              <a:off x="4638" y="1782"/>
              <a:ext cx="331" cy="267"/>
            </a:xfrm>
            <a:custGeom>
              <a:avLst/>
              <a:gdLst>
                <a:gd name="T0" fmla="*/ 123 w 138"/>
                <a:gd name="T1" fmla="*/ 83 h 111"/>
                <a:gd name="T2" fmla="*/ 89 w 138"/>
                <a:gd name="T3" fmla="*/ 93 h 111"/>
                <a:gd name="T4" fmla="*/ 85 w 138"/>
                <a:gd name="T5" fmla="*/ 93 h 111"/>
                <a:gd name="T6" fmla="*/ 83 w 138"/>
                <a:gd name="T7" fmla="*/ 92 h 111"/>
                <a:gd name="T8" fmla="*/ 79 w 138"/>
                <a:gd name="T9" fmla="*/ 92 h 111"/>
                <a:gd name="T10" fmla="*/ 77 w 138"/>
                <a:gd name="T11" fmla="*/ 91 h 111"/>
                <a:gd name="T12" fmla="*/ 74 w 138"/>
                <a:gd name="T13" fmla="*/ 91 h 111"/>
                <a:gd name="T14" fmla="*/ 72 w 138"/>
                <a:gd name="T15" fmla="*/ 90 h 111"/>
                <a:gd name="T16" fmla="*/ 68 w 138"/>
                <a:gd name="T17" fmla="*/ 89 h 111"/>
                <a:gd name="T18" fmla="*/ 67 w 138"/>
                <a:gd name="T19" fmla="*/ 88 h 111"/>
                <a:gd name="T20" fmla="*/ 63 w 138"/>
                <a:gd name="T21" fmla="*/ 86 h 111"/>
                <a:gd name="T22" fmla="*/ 63 w 138"/>
                <a:gd name="T23" fmla="*/ 86 h 111"/>
                <a:gd name="T24" fmla="*/ 50 w 138"/>
                <a:gd name="T25" fmla="*/ 76 h 111"/>
                <a:gd name="T26" fmla="*/ 50 w 138"/>
                <a:gd name="T27" fmla="*/ 76 h 111"/>
                <a:gd name="T28" fmla="*/ 46 w 138"/>
                <a:gd name="T29" fmla="*/ 72 h 111"/>
                <a:gd name="T30" fmla="*/ 45 w 138"/>
                <a:gd name="T31" fmla="*/ 71 h 111"/>
                <a:gd name="T32" fmla="*/ 33 w 138"/>
                <a:gd name="T33" fmla="*/ 36 h 111"/>
                <a:gd name="T34" fmla="*/ 48 w 138"/>
                <a:gd name="T35" fmla="*/ 36 h 111"/>
                <a:gd name="T36" fmla="*/ 24 w 138"/>
                <a:gd name="T37" fmla="*/ 0 h 111"/>
                <a:gd name="T38" fmla="*/ 0 w 138"/>
                <a:gd name="T39" fmla="*/ 36 h 111"/>
                <a:gd name="T40" fmla="*/ 15 w 138"/>
                <a:gd name="T41" fmla="*/ 36 h 111"/>
                <a:gd name="T42" fmla="*/ 28 w 138"/>
                <a:gd name="T43" fmla="*/ 78 h 111"/>
                <a:gd name="T44" fmla="*/ 29 w 138"/>
                <a:gd name="T45" fmla="*/ 79 h 111"/>
                <a:gd name="T46" fmla="*/ 31 w 138"/>
                <a:gd name="T47" fmla="*/ 83 h 111"/>
                <a:gd name="T48" fmla="*/ 32 w 138"/>
                <a:gd name="T49" fmla="*/ 84 h 111"/>
                <a:gd name="T50" fmla="*/ 37 w 138"/>
                <a:gd name="T51" fmla="*/ 89 h 111"/>
                <a:gd name="T52" fmla="*/ 37 w 138"/>
                <a:gd name="T53" fmla="*/ 89 h 111"/>
                <a:gd name="T54" fmla="*/ 54 w 138"/>
                <a:gd name="T55" fmla="*/ 102 h 111"/>
                <a:gd name="T56" fmla="*/ 54 w 138"/>
                <a:gd name="T57" fmla="*/ 102 h 111"/>
                <a:gd name="T58" fmla="*/ 60 w 138"/>
                <a:gd name="T59" fmla="*/ 105 h 111"/>
                <a:gd name="T60" fmla="*/ 61 w 138"/>
                <a:gd name="T61" fmla="*/ 105 h 111"/>
                <a:gd name="T62" fmla="*/ 66 w 138"/>
                <a:gd name="T63" fmla="*/ 107 h 111"/>
                <a:gd name="T64" fmla="*/ 68 w 138"/>
                <a:gd name="T65" fmla="*/ 108 h 111"/>
                <a:gd name="T66" fmla="*/ 73 w 138"/>
                <a:gd name="T67" fmla="*/ 109 h 111"/>
                <a:gd name="T68" fmla="*/ 76 w 138"/>
                <a:gd name="T69" fmla="*/ 110 h 111"/>
                <a:gd name="T70" fmla="*/ 77 w 138"/>
                <a:gd name="T71" fmla="*/ 110 h 111"/>
                <a:gd name="T72" fmla="*/ 81 w 138"/>
                <a:gd name="T73" fmla="*/ 110 h 111"/>
                <a:gd name="T74" fmla="*/ 83 w 138"/>
                <a:gd name="T75" fmla="*/ 111 h 111"/>
                <a:gd name="T76" fmla="*/ 90 w 138"/>
                <a:gd name="T77" fmla="*/ 111 h 111"/>
                <a:gd name="T78" fmla="*/ 133 w 138"/>
                <a:gd name="T79" fmla="*/ 97 h 111"/>
                <a:gd name="T80" fmla="*/ 135 w 138"/>
                <a:gd name="T81" fmla="*/ 85 h 111"/>
                <a:gd name="T82" fmla="*/ 123 w 138"/>
                <a:gd name="T83" fmla="*/ 8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111">
                  <a:moveTo>
                    <a:pt x="123" y="83"/>
                  </a:moveTo>
                  <a:cubicBezTo>
                    <a:pt x="113" y="90"/>
                    <a:pt x="101" y="93"/>
                    <a:pt x="89" y="93"/>
                  </a:cubicBezTo>
                  <a:cubicBezTo>
                    <a:pt x="88" y="93"/>
                    <a:pt x="86" y="93"/>
                    <a:pt x="85" y="93"/>
                  </a:cubicBezTo>
                  <a:cubicBezTo>
                    <a:pt x="84" y="93"/>
                    <a:pt x="83" y="93"/>
                    <a:pt x="83" y="92"/>
                  </a:cubicBezTo>
                  <a:cubicBezTo>
                    <a:pt x="82" y="92"/>
                    <a:pt x="80" y="92"/>
                    <a:pt x="79" y="92"/>
                  </a:cubicBezTo>
                  <a:cubicBezTo>
                    <a:pt x="78" y="92"/>
                    <a:pt x="78" y="92"/>
                    <a:pt x="77" y="91"/>
                  </a:cubicBezTo>
                  <a:cubicBezTo>
                    <a:pt x="76" y="91"/>
                    <a:pt x="75" y="91"/>
                    <a:pt x="74" y="91"/>
                  </a:cubicBezTo>
                  <a:cubicBezTo>
                    <a:pt x="73" y="90"/>
                    <a:pt x="72" y="90"/>
                    <a:pt x="72" y="90"/>
                  </a:cubicBezTo>
                  <a:cubicBezTo>
                    <a:pt x="71" y="90"/>
                    <a:pt x="69" y="89"/>
                    <a:pt x="68" y="89"/>
                  </a:cubicBezTo>
                  <a:cubicBezTo>
                    <a:pt x="68" y="88"/>
                    <a:pt x="68" y="88"/>
                    <a:pt x="67" y="88"/>
                  </a:cubicBezTo>
                  <a:cubicBezTo>
                    <a:pt x="66" y="88"/>
                    <a:pt x="64" y="87"/>
                    <a:pt x="63" y="86"/>
                  </a:cubicBezTo>
                  <a:cubicBezTo>
                    <a:pt x="63" y="86"/>
                    <a:pt x="63" y="86"/>
                    <a:pt x="63" y="86"/>
                  </a:cubicBezTo>
                  <a:cubicBezTo>
                    <a:pt x="58" y="83"/>
                    <a:pt x="54" y="80"/>
                    <a:pt x="50" y="76"/>
                  </a:cubicBezTo>
                  <a:cubicBezTo>
                    <a:pt x="50" y="76"/>
                    <a:pt x="50" y="76"/>
                    <a:pt x="50" y="76"/>
                  </a:cubicBezTo>
                  <a:cubicBezTo>
                    <a:pt x="48" y="75"/>
                    <a:pt x="47" y="74"/>
                    <a:pt x="46" y="72"/>
                  </a:cubicBezTo>
                  <a:cubicBezTo>
                    <a:pt x="46" y="72"/>
                    <a:pt x="46" y="72"/>
                    <a:pt x="45" y="71"/>
                  </a:cubicBezTo>
                  <a:cubicBezTo>
                    <a:pt x="38" y="62"/>
                    <a:pt x="33" y="49"/>
                    <a:pt x="33" y="36"/>
                  </a:cubicBezTo>
                  <a:cubicBezTo>
                    <a:pt x="48" y="36"/>
                    <a:pt x="48" y="36"/>
                    <a:pt x="48" y="36"/>
                  </a:cubicBezTo>
                  <a:cubicBezTo>
                    <a:pt x="24" y="0"/>
                    <a:pt x="24" y="0"/>
                    <a:pt x="24" y="0"/>
                  </a:cubicBezTo>
                  <a:cubicBezTo>
                    <a:pt x="0" y="36"/>
                    <a:pt x="0" y="36"/>
                    <a:pt x="0" y="36"/>
                  </a:cubicBezTo>
                  <a:cubicBezTo>
                    <a:pt x="15" y="36"/>
                    <a:pt x="15" y="36"/>
                    <a:pt x="15" y="36"/>
                  </a:cubicBezTo>
                  <a:cubicBezTo>
                    <a:pt x="15" y="52"/>
                    <a:pt x="20" y="66"/>
                    <a:pt x="28" y="78"/>
                  </a:cubicBezTo>
                  <a:cubicBezTo>
                    <a:pt x="28" y="79"/>
                    <a:pt x="28" y="79"/>
                    <a:pt x="29" y="79"/>
                  </a:cubicBezTo>
                  <a:cubicBezTo>
                    <a:pt x="29" y="80"/>
                    <a:pt x="30" y="81"/>
                    <a:pt x="31" y="83"/>
                  </a:cubicBezTo>
                  <a:cubicBezTo>
                    <a:pt x="32" y="83"/>
                    <a:pt x="32" y="83"/>
                    <a:pt x="32" y="84"/>
                  </a:cubicBezTo>
                  <a:cubicBezTo>
                    <a:pt x="34" y="86"/>
                    <a:pt x="35" y="87"/>
                    <a:pt x="37" y="89"/>
                  </a:cubicBezTo>
                  <a:cubicBezTo>
                    <a:pt x="37" y="89"/>
                    <a:pt x="37" y="89"/>
                    <a:pt x="37" y="89"/>
                  </a:cubicBezTo>
                  <a:cubicBezTo>
                    <a:pt x="42" y="94"/>
                    <a:pt x="48" y="98"/>
                    <a:pt x="54" y="102"/>
                  </a:cubicBezTo>
                  <a:cubicBezTo>
                    <a:pt x="54" y="102"/>
                    <a:pt x="54" y="102"/>
                    <a:pt x="54" y="102"/>
                  </a:cubicBezTo>
                  <a:cubicBezTo>
                    <a:pt x="56" y="103"/>
                    <a:pt x="58" y="104"/>
                    <a:pt x="60" y="105"/>
                  </a:cubicBezTo>
                  <a:cubicBezTo>
                    <a:pt x="60" y="105"/>
                    <a:pt x="61" y="105"/>
                    <a:pt x="61" y="105"/>
                  </a:cubicBezTo>
                  <a:cubicBezTo>
                    <a:pt x="63" y="106"/>
                    <a:pt x="64" y="106"/>
                    <a:pt x="66" y="107"/>
                  </a:cubicBezTo>
                  <a:cubicBezTo>
                    <a:pt x="67" y="107"/>
                    <a:pt x="68" y="108"/>
                    <a:pt x="68" y="108"/>
                  </a:cubicBezTo>
                  <a:cubicBezTo>
                    <a:pt x="70" y="108"/>
                    <a:pt x="71" y="109"/>
                    <a:pt x="73" y="109"/>
                  </a:cubicBezTo>
                  <a:cubicBezTo>
                    <a:pt x="74" y="109"/>
                    <a:pt x="75" y="109"/>
                    <a:pt x="76" y="110"/>
                  </a:cubicBezTo>
                  <a:cubicBezTo>
                    <a:pt x="76" y="110"/>
                    <a:pt x="77" y="110"/>
                    <a:pt x="77" y="110"/>
                  </a:cubicBezTo>
                  <a:cubicBezTo>
                    <a:pt x="78" y="110"/>
                    <a:pt x="80" y="110"/>
                    <a:pt x="81" y="110"/>
                  </a:cubicBezTo>
                  <a:cubicBezTo>
                    <a:pt x="82" y="110"/>
                    <a:pt x="82" y="111"/>
                    <a:pt x="83" y="111"/>
                  </a:cubicBezTo>
                  <a:cubicBezTo>
                    <a:pt x="85" y="111"/>
                    <a:pt x="88" y="111"/>
                    <a:pt x="90" y="111"/>
                  </a:cubicBezTo>
                  <a:cubicBezTo>
                    <a:pt x="105" y="111"/>
                    <a:pt x="120" y="106"/>
                    <a:pt x="133" y="97"/>
                  </a:cubicBezTo>
                  <a:cubicBezTo>
                    <a:pt x="137" y="95"/>
                    <a:pt x="138" y="89"/>
                    <a:pt x="135" y="85"/>
                  </a:cubicBezTo>
                  <a:cubicBezTo>
                    <a:pt x="132" y="81"/>
                    <a:pt x="127" y="80"/>
                    <a:pt x="123" y="8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4"/>
            <p:cNvSpPr>
              <a:spLocks/>
            </p:cNvSpPr>
            <p:nvPr/>
          </p:nvSpPr>
          <p:spPr bwMode="auto">
            <a:xfrm>
              <a:off x="4739" y="1688"/>
              <a:ext cx="317" cy="267"/>
            </a:xfrm>
            <a:custGeom>
              <a:avLst/>
              <a:gdLst>
                <a:gd name="T0" fmla="*/ 123 w 138"/>
                <a:gd name="T1" fmla="*/ 75 h 111"/>
                <a:gd name="T2" fmla="*/ 110 w 138"/>
                <a:gd name="T3" fmla="*/ 33 h 111"/>
                <a:gd name="T4" fmla="*/ 109 w 138"/>
                <a:gd name="T5" fmla="*/ 32 h 111"/>
                <a:gd name="T6" fmla="*/ 106 w 138"/>
                <a:gd name="T7" fmla="*/ 28 h 111"/>
                <a:gd name="T8" fmla="*/ 106 w 138"/>
                <a:gd name="T9" fmla="*/ 27 h 111"/>
                <a:gd name="T10" fmla="*/ 78 w 138"/>
                <a:gd name="T11" fmla="*/ 6 h 111"/>
                <a:gd name="T12" fmla="*/ 77 w 138"/>
                <a:gd name="T13" fmla="*/ 6 h 111"/>
                <a:gd name="T14" fmla="*/ 72 w 138"/>
                <a:gd name="T15" fmla="*/ 4 h 111"/>
                <a:gd name="T16" fmla="*/ 70 w 138"/>
                <a:gd name="T17" fmla="*/ 3 h 111"/>
                <a:gd name="T18" fmla="*/ 65 w 138"/>
                <a:gd name="T19" fmla="*/ 2 h 111"/>
                <a:gd name="T20" fmla="*/ 62 w 138"/>
                <a:gd name="T21" fmla="*/ 1 h 111"/>
                <a:gd name="T22" fmla="*/ 61 w 138"/>
                <a:gd name="T23" fmla="*/ 1 h 111"/>
                <a:gd name="T24" fmla="*/ 57 w 138"/>
                <a:gd name="T25" fmla="*/ 1 h 111"/>
                <a:gd name="T26" fmla="*/ 55 w 138"/>
                <a:gd name="T27" fmla="*/ 0 h 111"/>
                <a:gd name="T28" fmla="*/ 49 w 138"/>
                <a:gd name="T29" fmla="*/ 0 h 111"/>
                <a:gd name="T30" fmla="*/ 48 w 138"/>
                <a:gd name="T31" fmla="*/ 0 h 111"/>
                <a:gd name="T32" fmla="*/ 48 w 138"/>
                <a:gd name="T33" fmla="*/ 0 h 111"/>
                <a:gd name="T34" fmla="*/ 5 w 138"/>
                <a:gd name="T35" fmla="*/ 14 h 111"/>
                <a:gd name="T36" fmla="*/ 3 w 138"/>
                <a:gd name="T37" fmla="*/ 26 h 111"/>
                <a:gd name="T38" fmla="*/ 15 w 138"/>
                <a:gd name="T39" fmla="*/ 28 h 111"/>
                <a:gd name="T40" fmla="*/ 48 w 138"/>
                <a:gd name="T41" fmla="*/ 18 h 111"/>
                <a:gd name="T42" fmla="*/ 53 w 138"/>
                <a:gd name="T43" fmla="*/ 18 h 111"/>
                <a:gd name="T44" fmla="*/ 55 w 138"/>
                <a:gd name="T45" fmla="*/ 18 h 111"/>
                <a:gd name="T46" fmla="*/ 59 w 138"/>
                <a:gd name="T47" fmla="*/ 19 h 111"/>
                <a:gd name="T48" fmla="*/ 61 w 138"/>
                <a:gd name="T49" fmla="*/ 19 h 111"/>
                <a:gd name="T50" fmla="*/ 65 w 138"/>
                <a:gd name="T51" fmla="*/ 20 h 111"/>
                <a:gd name="T52" fmla="*/ 66 w 138"/>
                <a:gd name="T53" fmla="*/ 21 h 111"/>
                <a:gd name="T54" fmla="*/ 70 w 138"/>
                <a:gd name="T55" fmla="*/ 22 h 111"/>
                <a:gd name="T56" fmla="*/ 70 w 138"/>
                <a:gd name="T57" fmla="*/ 23 h 111"/>
                <a:gd name="T58" fmla="*/ 92 w 138"/>
                <a:gd name="T59" fmla="*/ 39 h 111"/>
                <a:gd name="T60" fmla="*/ 92 w 138"/>
                <a:gd name="T61" fmla="*/ 39 h 111"/>
                <a:gd name="T62" fmla="*/ 105 w 138"/>
                <a:gd name="T63" fmla="*/ 75 h 111"/>
                <a:gd name="T64" fmla="*/ 90 w 138"/>
                <a:gd name="T65" fmla="*/ 75 h 111"/>
                <a:gd name="T66" fmla="*/ 114 w 138"/>
                <a:gd name="T67" fmla="*/ 111 h 111"/>
                <a:gd name="T68" fmla="*/ 138 w 138"/>
                <a:gd name="T69" fmla="*/ 75 h 111"/>
                <a:gd name="T70" fmla="*/ 123 w 138"/>
                <a:gd name="T71" fmla="*/ 7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8" h="111">
                  <a:moveTo>
                    <a:pt x="123" y="75"/>
                  </a:moveTo>
                  <a:cubicBezTo>
                    <a:pt x="123" y="59"/>
                    <a:pt x="118" y="45"/>
                    <a:pt x="110" y="33"/>
                  </a:cubicBezTo>
                  <a:cubicBezTo>
                    <a:pt x="110" y="32"/>
                    <a:pt x="110" y="32"/>
                    <a:pt x="109" y="32"/>
                  </a:cubicBezTo>
                  <a:cubicBezTo>
                    <a:pt x="108" y="30"/>
                    <a:pt x="107" y="29"/>
                    <a:pt x="106" y="28"/>
                  </a:cubicBezTo>
                  <a:cubicBezTo>
                    <a:pt x="106" y="28"/>
                    <a:pt x="106" y="27"/>
                    <a:pt x="106" y="27"/>
                  </a:cubicBezTo>
                  <a:cubicBezTo>
                    <a:pt x="98" y="18"/>
                    <a:pt x="89" y="11"/>
                    <a:pt x="78" y="6"/>
                  </a:cubicBezTo>
                  <a:cubicBezTo>
                    <a:pt x="77" y="6"/>
                    <a:pt x="77" y="6"/>
                    <a:pt x="77" y="6"/>
                  </a:cubicBezTo>
                  <a:cubicBezTo>
                    <a:pt x="75" y="5"/>
                    <a:pt x="73" y="4"/>
                    <a:pt x="72" y="4"/>
                  </a:cubicBezTo>
                  <a:cubicBezTo>
                    <a:pt x="71" y="4"/>
                    <a:pt x="70" y="3"/>
                    <a:pt x="70" y="3"/>
                  </a:cubicBezTo>
                  <a:cubicBezTo>
                    <a:pt x="68" y="3"/>
                    <a:pt x="67" y="2"/>
                    <a:pt x="65" y="2"/>
                  </a:cubicBezTo>
                  <a:cubicBezTo>
                    <a:pt x="64" y="2"/>
                    <a:pt x="63" y="2"/>
                    <a:pt x="62" y="1"/>
                  </a:cubicBezTo>
                  <a:cubicBezTo>
                    <a:pt x="62" y="1"/>
                    <a:pt x="61" y="1"/>
                    <a:pt x="61" y="1"/>
                  </a:cubicBezTo>
                  <a:cubicBezTo>
                    <a:pt x="60" y="1"/>
                    <a:pt x="59" y="1"/>
                    <a:pt x="57" y="1"/>
                  </a:cubicBezTo>
                  <a:cubicBezTo>
                    <a:pt x="57" y="1"/>
                    <a:pt x="56" y="0"/>
                    <a:pt x="55" y="0"/>
                  </a:cubicBezTo>
                  <a:cubicBezTo>
                    <a:pt x="53" y="0"/>
                    <a:pt x="51" y="0"/>
                    <a:pt x="49" y="0"/>
                  </a:cubicBezTo>
                  <a:cubicBezTo>
                    <a:pt x="49" y="0"/>
                    <a:pt x="48" y="0"/>
                    <a:pt x="48" y="0"/>
                  </a:cubicBezTo>
                  <a:cubicBezTo>
                    <a:pt x="48" y="0"/>
                    <a:pt x="48" y="0"/>
                    <a:pt x="48" y="0"/>
                  </a:cubicBezTo>
                  <a:cubicBezTo>
                    <a:pt x="33" y="0"/>
                    <a:pt x="18" y="5"/>
                    <a:pt x="5" y="14"/>
                  </a:cubicBezTo>
                  <a:cubicBezTo>
                    <a:pt x="1" y="16"/>
                    <a:pt x="0" y="22"/>
                    <a:pt x="3" y="26"/>
                  </a:cubicBezTo>
                  <a:cubicBezTo>
                    <a:pt x="6" y="30"/>
                    <a:pt x="11" y="31"/>
                    <a:pt x="15" y="28"/>
                  </a:cubicBezTo>
                  <a:cubicBezTo>
                    <a:pt x="25" y="21"/>
                    <a:pt x="37" y="18"/>
                    <a:pt x="48" y="18"/>
                  </a:cubicBezTo>
                  <a:cubicBezTo>
                    <a:pt x="50" y="18"/>
                    <a:pt x="52" y="18"/>
                    <a:pt x="53" y="18"/>
                  </a:cubicBezTo>
                  <a:cubicBezTo>
                    <a:pt x="54" y="18"/>
                    <a:pt x="54" y="18"/>
                    <a:pt x="55" y="18"/>
                  </a:cubicBezTo>
                  <a:cubicBezTo>
                    <a:pt x="56" y="19"/>
                    <a:pt x="58" y="19"/>
                    <a:pt x="59" y="19"/>
                  </a:cubicBezTo>
                  <a:cubicBezTo>
                    <a:pt x="60" y="19"/>
                    <a:pt x="60" y="19"/>
                    <a:pt x="61" y="19"/>
                  </a:cubicBezTo>
                  <a:cubicBezTo>
                    <a:pt x="62" y="20"/>
                    <a:pt x="63" y="20"/>
                    <a:pt x="65" y="20"/>
                  </a:cubicBezTo>
                  <a:cubicBezTo>
                    <a:pt x="65" y="21"/>
                    <a:pt x="65" y="21"/>
                    <a:pt x="66" y="21"/>
                  </a:cubicBezTo>
                  <a:cubicBezTo>
                    <a:pt x="67" y="21"/>
                    <a:pt x="69" y="22"/>
                    <a:pt x="70" y="22"/>
                  </a:cubicBezTo>
                  <a:cubicBezTo>
                    <a:pt x="70" y="22"/>
                    <a:pt x="70" y="23"/>
                    <a:pt x="70" y="23"/>
                  </a:cubicBezTo>
                  <a:cubicBezTo>
                    <a:pt x="79" y="26"/>
                    <a:pt x="86" y="32"/>
                    <a:pt x="92" y="39"/>
                  </a:cubicBezTo>
                  <a:cubicBezTo>
                    <a:pt x="92" y="39"/>
                    <a:pt x="92" y="39"/>
                    <a:pt x="92" y="39"/>
                  </a:cubicBezTo>
                  <a:cubicBezTo>
                    <a:pt x="100" y="49"/>
                    <a:pt x="105" y="61"/>
                    <a:pt x="105" y="75"/>
                  </a:cubicBezTo>
                  <a:cubicBezTo>
                    <a:pt x="90" y="75"/>
                    <a:pt x="90" y="75"/>
                    <a:pt x="90" y="75"/>
                  </a:cubicBezTo>
                  <a:cubicBezTo>
                    <a:pt x="114" y="111"/>
                    <a:pt x="114" y="111"/>
                    <a:pt x="114" y="111"/>
                  </a:cubicBezTo>
                  <a:cubicBezTo>
                    <a:pt x="138" y="75"/>
                    <a:pt x="138" y="75"/>
                    <a:pt x="138" y="75"/>
                  </a:cubicBezTo>
                  <a:lnTo>
                    <a:pt x="123" y="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4" name="Group 17"/>
          <p:cNvGrpSpPr>
            <a:grpSpLocks noChangeAspect="1"/>
          </p:cNvGrpSpPr>
          <p:nvPr/>
        </p:nvGrpSpPr>
        <p:grpSpPr bwMode="auto">
          <a:xfrm>
            <a:off x="9960520" y="5144000"/>
            <a:ext cx="322759" cy="476233"/>
            <a:chOff x="3735" y="2006"/>
            <a:chExt cx="206" cy="304"/>
          </a:xfrm>
          <a:solidFill>
            <a:schemeClr val="bg1"/>
          </a:solidFill>
        </p:grpSpPr>
        <p:sp>
          <p:nvSpPr>
            <p:cNvPr id="35" name="Rectangle 18"/>
            <p:cNvSpPr>
              <a:spLocks noChangeArrowheads="1"/>
            </p:cNvSpPr>
            <p:nvPr/>
          </p:nvSpPr>
          <p:spPr bwMode="auto">
            <a:xfrm>
              <a:off x="3823" y="2295"/>
              <a:ext cx="29" cy="1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Rectangle 19"/>
            <p:cNvSpPr>
              <a:spLocks noChangeArrowheads="1"/>
            </p:cNvSpPr>
            <p:nvPr/>
          </p:nvSpPr>
          <p:spPr bwMode="auto">
            <a:xfrm>
              <a:off x="3793" y="2237"/>
              <a:ext cx="89" cy="1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Rectangle 20"/>
            <p:cNvSpPr>
              <a:spLocks noChangeArrowheads="1"/>
            </p:cNvSpPr>
            <p:nvPr/>
          </p:nvSpPr>
          <p:spPr bwMode="auto">
            <a:xfrm>
              <a:off x="3793" y="2266"/>
              <a:ext cx="89" cy="1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1"/>
            <p:cNvSpPr>
              <a:spLocks/>
            </p:cNvSpPr>
            <p:nvPr/>
          </p:nvSpPr>
          <p:spPr bwMode="auto">
            <a:xfrm>
              <a:off x="3735" y="2006"/>
              <a:ext cx="206" cy="217"/>
            </a:xfrm>
            <a:custGeom>
              <a:avLst/>
              <a:gdLst>
                <a:gd name="T0" fmla="*/ 84 w 84"/>
                <a:gd name="T1" fmla="*/ 42 h 90"/>
                <a:gd name="T2" fmla="*/ 42 w 84"/>
                <a:gd name="T3" fmla="*/ 0 h 90"/>
                <a:gd name="T4" fmla="*/ 0 w 84"/>
                <a:gd name="T5" fmla="*/ 42 h 90"/>
                <a:gd name="T6" fmla="*/ 24 w 84"/>
                <a:gd name="T7" fmla="*/ 80 h 90"/>
                <a:gd name="T8" fmla="*/ 24 w 84"/>
                <a:gd name="T9" fmla="*/ 90 h 90"/>
                <a:gd name="T10" fmla="*/ 60 w 84"/>
                <a:gd name="T11" fmla="*/ 90 h 90"/>
                <a:gd name="T12" fmla="*/ 60 w 84"/>
                <a:gd name="T13" fmla="*/ 80 h 90"/>
                <a:gd name="T14" fmla="*/ 84 w 84"/>
                <a:gd name="T15" fmla="*/ 42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90">
                  <a:moveTo>
                    <a:pt x="84" y="42"/>
                  </a:moveTo>
                  <a:cubicBezTo>
                    <a:pt x="84" y="19"/>
                    <a:pt x="65" y="0"/>
                    <a:pt x="42" y="0"/>
                  </a:cubicBezTo>
                  <a:cubicBezTo>
                    <a:pt x="19" y="0"/>
                    <a:pt x="0" y="19"/>
                    <a:pt x="0" y="42"/>
                  </a:cubicBezTo>
                  <a:cubicBezTo>
                    <a:pt x="0" y="59"/>
                    <a:pt x="10" y="73"/>
                    <a:pt x="24" y="80"/>
                  </a:cubicBezTo>
                  <a:cubicBezTo>
                    <a:pt x="24" y="90"/>
                    <a:pt x="24" y="90"/>
                    <a:pt x="24" y="90"/>
                  </a:cubicBezTo>
                  <a:cubicBezTo>
                    <a:pt x="60" y="90"/>
                    <a:pt x="60" y="90"/>
                    <a:pt x="60" y="90"/>
                  </a:cubicBezTo>
                  <a:cubicBezTo>
                    <a:pt x="60" y="80"/>
                    <a:pt x="60" y="80"/>
                    <a:pt x="60" y="80"/>
                  </a:cubicBezTo>
                  <a:cubicBezTo>
                    <a:pt x="74" y="73"/>
                    <a:pt x="84" y="59"/>
                    <a:pt x="84" y="4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9" name="文本框 38"/>
          <p:cNvSpPr txBox="1"/>
          <p:nvPr/>
        </p:nvSpPr>
        <p:spPr>
          <a:xfrm>
            <a:off x="6219507" y="2086338"/>
            <a:ext cx="4507974" cy="348985"/>
          </a:xfrm>
          <a:prstGeom prst="rect">
            <a:avLst/>
          </a:prstGeom>
          <a:noFill/>
        </p:spPr>
        <p:txBody>
          <a:bodyPr wrap="square" lIns="86411" tIns="43205" rIns="86411" bIns="43205" rtlCol="0">
            <a:spAutoFit/>
          </a:bodyPr>
          <a:lstStyle/>
          <a:p>
            <a:pPr algn="just"/>
            <a:r>
              <a:rPr lang="zh-CN" altLang="en-US" dirty="0" smtClean="0"/>
              <a:t>截至</a:t>
            </a:r>
            <a:r>
              <a:rPr lang="en-US" altLang="zh-CN" dirty="0" smtClean="0"/>
              <a:t>5</a:t>
            </a:r>
            <a:r>
              <a:rPr lang="zh-CN" altLang="en-US" dirty="0" smtClean="0"/>
              <a:t>月末，</a:t>
            </a:r>
            <a:r>
              <a:rPr lang="en-US" altLang="zh-CN" dirty="0" smtClean="0"/>
              <a:t>2018</a:t>
            </a:r>
            <a:r>
              <a:rPr lang="zh-CN" altLang="en-US" dirty="0" smtClean="0"/>
              <a:t>年已发行</a:t>
            </a:r>
            <a:r>
              <a:rPr lang="en-US" altLang="zh-CN" dirty="0" smtClean="0"/>
              <a:t>2.16</a:t>
            </a:r>
            <a:r>
              <a:rPr lang="zh-CN" altLang="en-US" dirty="0" smtClean="0"/>
              <a:t>万亿元</a:t>
            </a:r>
            <a:endParaRPr lang="en-US" altLang="zh-CN" dirty="0"/>
          </a:p>
        </p:txBody>
      </p:sp>
      <p:sp>
        <p:nvSpPr>
          <p:cNvPr id="40" name="文本框 39"/>
          <p:cNvSpPr txBox="1"/>
          <p:nvPr/>
        </p:nvSpPr>
        <p:spPr>
          <a:xfrm>
            <a:off x="6275619" y="4136838"/>
            <a:ext cx="4507974" cy="610723"/>
          </a:xfrm>
          <a:prstGeom prst="rect">
            <a:avLst/>
          </a:prstGeom>
          <a:noFill/>
        </p:spPr>
        <p:txBody>
          <a:bodyPr wrap="square" lIns="86411" tIns="43205" rIns="86411" bIns="43205" rtlCol="0">
            <a:spAutoFit/>
          </a:bodyPr>
          <a:lstStyle/>
          <a:p>
            <a:pPr algn="just"/>
            <a:r>
              <a:rPr lang="zh-CN" altLang="en-US" dirty="0" smtClean="0"/>
              <a:t>截至</a:t>
            </a:r>
            <a:r>
              <a:rPr lang="en-US" altLang="zh-CN" dirty="0" smtClean="0"/>
              <a:t>5</a:t>
            </a:r>
            <a:r>
              <a:rPr lang="zh-CN" altLang="en-US" dirty="0" smtClean="0"/>
              <a:t>月末，累计发行量达</a:t>
            </a:r>
            <a:r>
              <a:rPr lang="en-US" altLang="zh-CN" dirty="0" smtClean="0"/>
              <a:t>32.16</a:t>
            </a:r>
            <a:r>
              <a:rPr lang="zh-CN" altLang="en-US" dirty="0" smtClean="0"/>
              <a:t>万亿元</a:t>
            </a:r>
          </a:p>
          <a:p>
            <a:pPr algn="just"/>
            <a:endParaRPr lang="en-US" altLang="zh-CN" dirty="0" smtClean="0"/>
          </a:p>
        </p:txBody>
      </p:sp>
      <p:sp>
        <p:nvSpPr>
          <p:cNvPr id="41" name="文本框 40"/>
          <p:cNvSpPr txBox="1"/>
          <p:nvPr/>
        </p:nvSpPr>
        <p:spPr>
          <a:xfrm>
            <a:off x="5096065" y="3082279"/>
            <a:ext cx="4507974" cy="319902"/>
          </a:xfrm>
          <a:prstGeom prst="rect">
            <a:avLst/>
          </a:prstGeom>
          <a:noFill/>
        </p:spPr>
        <p:txBody>
          <a:bodyPr wrap="square" lIns="86411" tIns="43205" rIns="86411" bIns="43205" rtlCol="0">
            <a:spAutoFit/>
          </a:bodyPr>
          <a:lstStyle/>
          <a:p>
            <a:pPr algn="r"/>
            <a:endParaRPr lang="en-US" altLang="zh-CN" sz="1500" dirty="0"/>
          </a:p>
        </p:txBody>
      </p:sp>
      <p:sp>
        <p:nvSpPr>
          <p:cNvPr id="42" name="文本框 41"/>
          <p:cNvSpPr txBox="1"/>
          <p:nvPr/>
        </p:nvSpPr>
        <p:spPr>
          <a:xfrm>
            <a:off x="5332751" y="5235634"/>
            <a:ext cx="4423112" cy="610723"/>
          </a:xfrm>
          <a:prstGeom prst="rect">
            <a:avLst/>
          </a:prstGeom>
          <a:noFill/>
        </p:spPr>
        <p:txBody>
          <a:bodyPr wrap="square" lIns="86411" tIns="43205" rIns="86411" bIns="43205" rtlCol="0">
            <a:spAutoFit/>
          </a:bodyPr>
          <a:lstStyle/>
          <a:p>
            <a:pPr algn="just"/>
            <a:r>
              <a:rPr lang="en-US" altLang="zh-CN" dirty="0" smtClean="0"/>
              <a:t>5</a:t>
            </a:r>
            <a:r>
              <a:rPr lang="zh-CN" altLang="en-US" dirty="0" smtClean="0"/>
              <a:t>月末存量规模</a:t>
            </a:r>
            <a:r>
              <a:rPr lang="en-US" altLang="zh-CN" dirty="0" smtClean="0"/>
              <a:t>9.06</a:t>
            </a:r>
            <a:r>
              <a:rPr lang="zh-CN" altLang="en-US" dirty="0" smtClean="0"/>
              <a:t>万亿，整体处于较高水平</a:t>
            </a:r>
            <a:endParaRPr lang="en-US" altLang="zh-CN" dirty="0" smtClean="0"/>
          </a:p>
          <a:p>
            <a:pPr algn="just"/>
            <a:endParaRPr lang="en-US" altLang="zh-CN" dirty="0"/>
          </a:p>
        </p:txBody>
      </p:sp>
      <p:sp>
        <p:nvSpPr>
          <p:cNvPr id="44" name="文本框 38"/>
          <p:cNvSpPr txBox="1"/>
          <p:nvPr/>
        </p:nvSpPr>
        <p:spPr>
          <a:xfrm>
            <a:off x="5465709" y="3071924"/>
            <a:ext cx="4507974" cy="348985"/>
          </a:xfrm>
          <a:prstGeom prst="rect">
            <a:avLst/>
          </a:prstGeom>
          <a:noFill/>
        </p:spPr>
        <p:txBody>
          <a:bodyPr wrap="square" lIns="86411" tIns="43205" rIns="86411" bIns="43205" rtlCol="0">
            <a:spAutoFit/>
          </a:bodyPr>
          <a:lstStyle/>
          <a:p>
            <a:pPr algn="just"/>
            <a:r>
              <a:rPr lang="zh-CN" altLang="en-US" dirty="0" smtClean="0"/>
              <a:t>一季度发行量同比增加五成，发行情况回暖</a:t>
            </a:r>
            <a:endParaRPr lang="en-US" altLang="zh-CN" dirty="0"/>
          </a:p>
        </p:txBody>
      </p:sp>
    </p:spTree>
    <p:extLst>
      <p:ext uri="{BB962C8B-B14F-4D97-AF65-F5344CB8AC3E}">
        <p14:creationId xmlns:p14="http://schemas.microsoft.com/office/powerpoint/2010/main" xmlns="" val="1147219176"/>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 calcmode="lin" valueType="num">
                                      <p:cBhvr>
                                        <p:cTn id="9" dur="500" fill="hold"/>
                                        <p:tgtEl>
                                          <p:spTgt spid="20"/>
                                        </p:tgtEl>
                                        <p:attrNameLst>
                                          <p:attrName>style.rotation</p:attrName>
                                        </p:attrNameLst>
                                      </p:cBhvr>
                                      <p:tavLst>
                                        <p:tav tm="0">
                                          <p:val>
                                            <p:fltVal val="360"/>
                                          </p:val>
                                        </p:tav>
                                        <p:tav tm="100000">
                                          <p:val>
                                            <p:fltVal val="0"/>
                                          </p:val>
                                        </p:tav>
                                      </p:tavLst>
                                    </p:anim>
                                    <p:animEffect transition="in" filter="fade">
                                      <p:cBhvr>
                                        <p:cTn id="10" dur="500"/>
                                        <p:tgtEl>
                                          <p:spTgt spid="20"/>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1000"/>
                                        <p:tgtEl>
                                          <p:spTgt spid="28"/>
                                        </p:tgtEl>
                                      </p:cBhvr>
                                    </p:animEffect>
                                    <p:anim calcmode="lin" valueType="num">
                                      <p:cBhvr>
                                        <p:cTn id="21" dur="1000" fill="hold"/>
                                        <p:tgtEl>
                                          <p:spTgt spid="28"/>
                                        </p:tgtEl>
                                        <p:attrNameLst>
                                          <p:attrName>ppt_x</p:attrName>
                                        </p:attrNameLst>
                                      </p:cBhvr>
                                      <p:tavLst>
                                        <p:tav tm="0">
                                          <p:val>
                                            <p:strVal val="#ppt_x"/>
                                          </p:val>
                                        </p:tav>
                                        <p:tav tm="100000">
                                          <p:val>
                                            <p:strVal val="#ppt_x"/>
                                          </p:val>
                                        </p:tav>
                                      </p:tavLst>
                                    </p:anim>
                                    <p:anim calcmode="lin" valueType="num">
                                      <p:cBhvr>
                                        <p:cTn id="22" dur="1000" fill="hold"/>
                                        <p:tgtEl>
                                          <p:spTgt spid="28"/>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750"/>
                                        <p:tgtEl>
                                          <p:spTgt spid="2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blinds(horizontal)">
                                      <p:cBhvr>
                                        <p:cTn id="29" dur="500"/>
                                        <p:tgtEl>
                                          <p:spTgt spid="39"/>
                                        </p:tgtEl>
                                      </p:cBhvr>
                                    </p:animEffect>
                                  </p:childTnLst>
                                </p:cTn>
                              </p:par>
                            </p:childTnLst>
                          </p:cTn>
                        </p:par>
                        <p:par>
                          <p:cTn id="30" fill="hold">
                            <p:stCondLst>
                              <p:cond delay="2750"/>
                            </p:stCondLst>
                            <p:childTnLst>
                              <p:par>
                                <p:cTn id="31" presetID="10" presetClass="entr" presetSubtype="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50"/>
                                        <p:tgtEl>
                                          <p:spTgt spid="3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blinds(horizontal)">
                                      <p:cBhvr>
                                        <p:cTn id="36" dur="500"/>
                                        <p:tgtEl>
                                          <p:spTgt spid="44"/>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750"/>
                                        <p:tgtEl>
                                          <p:spTgt spid="30"/>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blinds(horizontal)">
                                      <p:cBhvr>
                                        <p:cTn id="43" dur="500"/>
                                        <p:tgtEl>
                                          <p:spTgt spid="40"/>
                                        </p:tgtEl>
                                      </p:cBhvr>
                                    </p:animEffect>
                                  </p:childTnLst>
                                </p:cTn>
                              </p:par>
                            </p:childTnLst>
                          </p:cTn>
                        </p:par>
                        <p:par>
                          <p:cTn id="44" fill="hold">
                            <p:stCondLst>
                              <p:cond delay="4250"/>
                            </p:stCondLst>
                            <p:childTnLst>
                              <p:par>
                                <p:cTn id="45" presetID="10" presetClass="entr" presetSubtype="0"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750"/>
                                        <p:tgtEl>
                                          <p:spTgt spid="34"/>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blinds(horizontal)">
                                      <p:cBhvr>
                                        <p:cTn id="5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9" grpId="0"/>
      <p:bldP spid="40" grpId="0"/>
      <p:bldP spid="42"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任意多边形 74"/>
          <p:cNvSpPr/>
          <p:nvPr/>
        </p:nvSpPr>
        <p:spPr>
          <a:xfrm>
            <a:off x="5128860" y="0"/>
            <a:ext cx="3059833" cy="6503238"/>
          </a:xfrm>
          <a:custGeom>
            <a:avLst/>
            <a:gdLst>
              <a:gd name="connsiteX0" fmla="*/ 513267 w 2428305"/>
              <a:gd name="connsiteY0" fmla="*/ 0 h 5161806"/>
              <a:gd name="connsiteX1" fmla="*/ 683837 w 2428305"/>
              <a:gd name="connsiteY1" fmla="*/ 0 h 5161806"/>
              <a:gd name="connsiteX2" fmla="*/ 631377 w 2428305"/>
              <a:gd name="connsiteY2" fmla="*/ 84528 h 5161806"/>
              <a:gd name="connsiteX3" fmla="*/ 169936 w 2428305"/>
              <a:gd name="connsiteY3" fmla="*/ 1863735 h 5161806"/>
              <a:gd name="connsiteX4" fmla="*/ 2159444 w 2428305"/>
              <a:gd name="connsiteY4" fmla="*/ 5057110 h 5161806"/>
              <a:gd name="connsiteX5" fmla="*/ 2428305 w 2428305"/>
              <a:gd name="connsiteY5" fmla="*/ 5161806 h 5161806"/>
              <a:gd name="connsiteX6" fmla="*/ 2187906 w 2428305"/>
              <a:gd name="connsiteY6" fmla="*/ 5161806 h 5161806"/>
              <a:gd name="connsiteX7" fmla="*/ 1962208 w 2428305"/>
              <a:gd name="connsiteY7" fmla="*/ 5072695 h 5161806"/>
              <a:gd name="connsiteX8" fmla="*/ 0 w 2428305"/>
              <a:gd name="connsiteY8" fmla="*/ 1879320 h 5161806"/>
              <a:gd name="connsiteX9" fmla="*/ 364893 w 2428305"/>
              <a:gd name="connsiteY9" fmla="*/ 273595 h 516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8305" h="5161806">
                <a:moveTo>
                  <a:pt x="513267" y="0"/>
                </a:moveTo>
                <a:lnTo>
                  <a:pt x="683837" y="0"/>
                </a:lnTo>
                <a:lnTo>
                  <a:pt x="631377" y="84528"/>
                </a:lnTo>
                <a:cubicBezTo>
                  <a:pt x="338374" y="604622"/>
                  <a:pt x="169936" y="1213251"/>
                  <a:pt x="169936" y="1863735"/>
                </a:cubicBezTo>
                <a:cubicBezTo>
                  <a:pt x="169936" y="3299287"/>
                  <a:pt x="990294" y="4530984"/>
                  <a:pt x="2159444" y="5057110"/>
                </a:cubicBezTo>
                <a:lnTo>
                  <a:pt x="2428305" y="5161806"/>
                </a:lnTo>
                <a:lnTo>
                  <a:pt x="2187906" y="5161806"/>
                </a:lnTo>
                <a:lnTo>
                  <a:pt x="1962208" y="5072695"/>
                </a:lnTo>
                <a:cubicBezTo>
                  <a:pt x="809101" y="4546569"/>
                  <a:pt x="0" y="3314872"/>
                  <a:pt x="0" y="1879320"/>
                </a:cubicBezTo>
                <a:cubicBezTo>
                  <a:pt x="0" y="1299866"/>
                  <a:pt x="131827" y="753625"/>
                  <a:pt x="364893" y="273595"/>
                </a:cubicBezTo>
                <a:close/>
              </a:path>
            </a:pathLst>
          </a:custGeom>
          <a:solidFill>
            <a:srgbClr val="5454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5214" tIns="57607" rIns="115214" bIns="57607" numCol="1" spcCol="0" rtlCol="0" fromWordArt="0" anchor="ctr" anchorCtr="0" forceAA="0" compatLnSpc="1">
            <a:prstTxWarp prst="textNoShape">
              <a:avLst/>
            </a:prstTxWarp>
            <a:noAutofit/>
          </a:bodyPr>
          <a:lstStyle/>
          <a:p>
            <a:pPr algn="ctr" defTabSz="1152116"/>
            <a:endParaRPr lang="zh-CN" altLang="en-US" sz="2300" kern="0" dirty="0">
              <a:solidFill>
                <a:sysClr val="windowText" lastClr="000000"/>
              </a:solidFill>
            </a:endParaRPr>
          </a:p>
        </p:txBody>
      </p:sp>
      <p:grpSp>
        <p:nvGrpSpPr>
          <p:cNvPr id="14" name="组合 13"/>
          <p:cNvGrpSpPr/>
          <p:nvPr/>
        </p:nvGrpSpPr>
        <p:grpSpPr>
          <a:xfrm>
            <a:off x="5002009" y="1074065"/>
            <a:ext cx="685469" cy="685364"/>
            <a:chOff x="5000599" y="688042"/>
            <a:chExt cx="543993" cy="543993"/>
          </a:xfrm>
        </p:grpSpPr>
        <p:sp>
          <p:nvSpPr>
            <p:cNvPr id="12" name="椭圆 11"/>
            <p:cNvSpPr/>
            <p:nvPr/>
          </p:nvSpPr>
          <p:spPr>
            <a:xfrm>
              <a:off x="5000599" y="688042"/>
              <a:ext cx="543993" cy="543993"/>
            </a:xfrm>
            <a:prstGeom prst="ellipse">
              <a:avLst/>
            </a:prstGeom>
            <a:gradFill flip="none" rotWithShape="1">
              <a:gsLst>
                <a:gs pos="3000">
                  <a:schemeClr val="bg1"/>
                </a:gs>
                <a:gs pos="99000">
                  <a:schemeClr val="bg1">
                    <a:lumMod val="75000"/>
                  </a:schemeClr>
                </a:gs>
                <a:gs pos="45000">
                  <a:schemeClr val="bg1">
                    <a:lumMod val="95000"/>
                  </a:schemeClr>
                </a:gs>
              </a:gsLst>
              <a:path path="circle">
                <a:fillToRect r="100000" b="100000"/>
              </a:path>
              <a:tileRect l="-100000" t="-100000"/>
            </a:gradFill>
            <a:ln w="635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52116"/>
              <a:endParaRPr lang="zh-CN" altLang="en-US" sz="2300" kern="0" dirty="0">
                <a:solidFill>
                  <a:sysClr val="windowText" lastClr="000000"/>
                </a:solidFill>
              </a:endParaRPr>
            </a:p>
          </p:txBody>
        </p:sp>
        <p:sp>
          <p:nvSpPr>
            <p:cNvPr id="13" name="任意多边形 12"/>
            <p:cNvSpPr/>
            <p:nvPr/>
          </p:nvSpPr>
          <p:spPr>
            <a:xfrm>
              <a:off x="5004048" y="867090"/>
              <a:ext cx="540544" cy="78581"/>
            </a:xfrm>
            <a:custGeom>
              <a:avLst/>
              <a:gdLst>
                <a:gd name="connsiteX0" fmla="*/ 0 w 540544"/>
                <a:gd name="connsiteY0" fmla="*/ 76200 h 78581"/>
                <a:gd name="connsiteX1" fmla="*/ 126206 w 540544"/>
                <a:gd name="connsiteY1" fmla="*/ 76200 h 78581"/>
                <a:gd name="connsiteX2" fmla="*/ 171450 w 540544"/>
                <a:gd name="connsiteY2" fmla="*/ 0 h 78581"/>
                <a:gd name="connsiteX3" fmla="*/ 364331 w 540544"/>
                <a:gd name="connsiteY3" fmla="*/ 0 h 78581"/>
                <a:gd name="connsiteX4" fmla="*/ 426244 w 540544"/>
                <a:gd name="connsiteY4" fmla="*/ 78581 h 78581"/>
                <a:gd name="connsiteX5" fmla="*/ 540544 w 540544"/>
                <a:gd name="connsiteY5" fmla="*/ 78581 h 7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44" h="78581">
                  <a:moveTo>
                    <a:pt x="0" y="76200"/>
                  </a:moveTo>
                  <a:lnTo>
                    <a:pt x="126206" y="76200"/>
                  </a:lnTo>
                  <a:lnTo>
                    <a:pt x="171450" y="0"/>
                  </a:lnTo>
                  <a:lnTo>
                    <a:pt x="364331" y="0"/>
                  </a:lnTo>
                  <a:lnTo>
                    <a:pt x="426244" y="78581"/>
                  </a:lnTo>
                  <a:lnTo>
                    <a:pt x="540544" y="78581"/>
                  </a:lnTo>
                </a:path>
              </a:pathLst>
            </a:custGeom>
            <a:no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52116"/>
              <a:endParaRPr lang="zh-CN" altLang="en-US" sz="2300" kern="0" dirty="0">
                <a:solidFill>
                  <a:sysClr val="windowText" lastClr="000000"/>
                </a:solidFill>
              </a:endParaRPr>
            </a:p>
          </p:txBody>
        </p:sp>
      </p:grpSp>
      <p:grpSp>
        <p:nvGrpSpPr>
          <p:cNvPr id="19" name="组合 18"/>
          <p:cNvGrpSpPr/>
          <p:nvPr/>
        </p:nvGrpSpPr>
        <p:grpSpPr>
          <a:xfrm>
            <a:off x="4951942" y="2825100"/>
            <a:ext cx="685469" cy="685364"/>
            <a:chOff x="5000599" y="688042"/>
            <a:chExt cx="543993" cy="543993"/>
          </a:xfrm>
        </p:grpSpPr>
        <p:sp>
          <p:nvSpPr>
            <p:cNvPr id="20" name="椭圆 19"/>
            <p:cNvSpPr/>
            <p:nvPr/>
          </p:nvSpPr>
          <p:spPr>
            <a:xfrm>
              <a:off x="5000599" y="688042"/>
              <a:ext cx="543993" cy="543993"/>
            </a:xfrm>
            <a:prstGeom prst="ellipse">
              <a:avLst/>
            </a:prstGeom>
            <a:gradFill flip="none" rotWithShape="1">
              <a:gsLst>
                <a:gs pos="3000">
                  <a:schemeClr val="bg1"/>
                </a:gs>
                <a:gs pos="99000">
                  <a:schemeClr val="bg1">
                    <a:lumMod val="75000"/>
                  </a:schemeClr>
                </a:gs>
                <a:gs pos="45000">
                  <a:schemeClr val="bg1">
                    <a:lumMod val="95000"/>
                  </a:schemeClr>
                </a:gs>
              </a:gsLst>
              <a:path path="circle">
                <a:fillToRect r="100000" b="100000"/>
              </a:path>
              <a:tileRect l="-100000" t="-100000"/>
            </a:gradFill>
            <a:ln w="635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52116"/>
              <a:endParaRPr lang="zh-CN" altLang="en-US" sz="2300" kern="0" dirty="0">
                <a:solidFill>
                  <a:sysClr val="windowText" lastClr="000000"/>
                </a:solidFill>
              </a:endParaRPr>
            </a:p>
          </p:txBody>
        </p:sp>
        <p:sp>
          <p:nvSpPr>
            <p:cNvPr id="21" name="任意多边形 20"/>
            <p:cNvSpPr/>
            <p:nvPr/>
          </p:nvSpPr>
          <p:spPr>
            <a:xfrm>
              <a:off x="5004048" y="867090"/>
              <a:ext cx="540544" cy="78581"/>
            </a:xfrm>
            <a:custGeom>
              <a:avLst/>
              <a:gdLst>
                <a:gd name="connsiteX0" fmla="*/ 0 w 540544"/>
                <a:gd name="connsiteY0" fmla="*/ 76200 h 78581"/>
                <a:gd name="connsiteX1" fmla="*/ 126206 w 540544"/>
                <a:gd name="connsiteY1" fmla="*/ 76200 h 78581"/>
                <a:gd name="connsiteX2" fmla="*/ 171450 w 540544"/>
                <a:gd name="connsiteY2" fmla="*/ 0 h 78581"/>
                <a:gd name="connsiteX3" fmla="*/ 364331 w 540544"/>
                <a:gd name="connsiteY3" fmla="*/ 0 h 78581"/>
                <a:gd name="connsiteX4" fmla="*/ 426244 w 540544"/>
                <a:gd name="connsiteY4" fmla="*/ 78581 h 78581"/>
                <a:gd name="connsiteX5" fmla="*/ 540544 w 540544"/>
                <a:gd name="connsiteY5" fmla="*/ 78581 h 7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44" h="78581">
                  <a:moveTo>
                    <a:pt x="0" y="76200"/>
                  </a:moveTo>
                  <a:lnTo>
                    <a:pt x="126206" y="76200"/>
                  </a:lnTo>
                  <a:lnTo>
                    <a:pt x="171450" y="0"/>
                  </a:lnTo>
                  <a:lnTo>
                    <a:pt x="364331" y="0"/>
                  </a:lnTo>
                  <a:lnTo>
                    <a:pt x="426244" y="78581"/>
                  </a:lnTo>
                  <a:lnTo>
                    <a:pt x="540544" y="78581"/>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52116"/>
              <a:endParaRPr lang="zh-CN" altLang="en-US" sz="2300" kern="0" dirty="0">
                <a:solidFill>
                  <a:sysClr val="windowText" lastClr="000000"/>
                </a:solidFill>
              </a:endParaRPr>
            </a:p>
          </p:txBody>
        </p:sp>
      </p:grpSp>
      <p:grpSp>
        <p:nvGrpSpPr>
          <p:cNvPr id="22" name="组合 21"/>
          <p:cNvGrpSpPr/>
          <p:nvPr/>
        </p:nvGrpSpPr>
        <p:grpSpPr>
          <a:xfrm>
            <a:off x="5573053" y="4437577"/>
            <a:ext cx="685469" cy="685364"/>
            <a:chOff x="5000599" y="688042"/>
            <a:chExt cx="543993" cy="543993"/>
          </a:xfrm>
        </p:grpSpPr>
        <p:sp>
          <p:nvSpPr>
            <p:cNvPr id="23" name="椭圆 22"/>
            <p:cNvSpPr/>
            <p:nvPr/>
          </p:nvSpPr>
          <p:spPr>
            <a:xfrm>
              <a:off x="5000599" y="688042"/>
              <a:ext cx="543993" cy="543993"/>
            </a:xfrm>
            <a:prstGeom prst="ellipse">
              <a:avLst/>
            </a:prstGeom>
            <a:gradFill flip="none" rotWithShape="1">
              <a:gsLst>
                <a:gs pos="3000">
                  <a:schemeClr val="bg1"/>
                </a:gs>
                <a:gs pos="99000">
                  <a:schemeClr val="bg1">
                    <a:lumMod val="75000"/>
                  </a:schemeClr>
                </a:gs>
                <a:gs pos="45000">
                  <a:schemeClr val="bg1">
                    <a:lumMod val="95000"/>
                  </a:schemeClr>
                </a:gs>
              </a:gsLst>
              <a:path path="circle">
                <a:fillToRect r="100000" b="100000"/>
              </a:path>
              <a:tileRect l="-100000" t="-100000"/>
            </a:gradFill>
            <a:ln w="635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52116"/>
              <a:endParaRPr lang="zh-CN" altLang="en-US" sz="2300" kern="0" dirty="0">
                <a:solidFill>
                  <a:sysClr val="windowText" lastClr="000000"/>
                </a:solidFill>
              </a:endParaRPr>
            </a:p>
          </p:txBody>
        </p:sp>
        <p:sp>
          <p:nvSpPr>
            <p:cNvPr id="24" name="任意多边形 23"/>
            <p:cNvSpPr/>
            <p:nvPr/>
          </p:nvSpPr>
          <p:spPr>
            <a:xfrm>
              <a:off x="5004048" y="867090"/>
              <a:ext cx="540544" cy="78581"/>
            </a:xfrm>
            <a:custGeom>
              <a:avLst/>
              <a:gdLst>
                <a:gd name="connsiteX0" fmla="*/ 0 w 540544"/>
                <a:gd name="connsiteY0" fmla="*/ 76200 h 78581"/>
                <a:gd name="connsiteX1" fmla="*/ 126206 w 540544"/>
                <a:gd name="connsiteY1" fmla="*/ 76200 h 78581"/>
                <a:gd name="connsiteX2" fmla="*/ 171450 w 540544"/>
                <a:gd name="connsiteY2" fmla="*/ 0 h 78581"/>
                <a:gd name="connsiteX3" fmla="*/ 364331 w 540544"/>
                <a:gd name="connsiteY3" fmla="*/ 0 h 78581"/>
                <a:gd name="connsiteX4" fmla="*/ 426244 w 540544"/>
                <a:gd name="connsiteY4" fmla="*/ 78581 h 78581"/>
                <a:gd name="connsiteX5" fmla="*/ 540544 w 540544"/>
                <a:gd name="connsiteY5" fmla="*/ 78581 h 7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44" h="78581">
                  <a:moveTo>
                    <a:pt x="0" y="76200"/>
                  </a:moveTo>
                  <a:lnTo>
                    <a:pt x="126206" y="76200"/>
                  </a:lnTo>
                  <a:lnTo>
                    <a:pt x="171450" y="0"/>
                  </a:lnTo>
                  <a:lnTo>
                    <a:pt x="364331" y="0"/>
                  </a:lnTo>
                  <a:lnTo>
                    <a:pt x="426244" y="78581"/>
                  </a:lnTo>
                  <a:lnTo>
                    <a:pt x="540544" y="78581"/>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52116"/>
              <a:endParaRPr lang="zh-CN" altLang="en-US" sz="2300" kern="0" dirty="0">
                <a:solidFill>
                  <a:sysClr val="windowText" lastClr="000000"/>
                </a:solidFill>
              </a:endParaRPr>
            </a:p>
          </p:txBody>
        </p:sp>
      </p:grpSp>
      <p:sp>
        <p:nvSpPr>
          <p:cNvPr id="79" name="矩形 78"/>
          <p:cNvSpPr/>
          <p:nvPr/>
        </p:nvSpPr>
        <p:spPr>
          <a:xfrm flipH="1">
            <a:off x="1191554" y="255389"/>
            <a:ext cx="68044" cy="442217"/>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p>
        </p:txBody>
      </p:sp>
      <p:sp>
        <p:nvSpPr>
          <p:cNvPr id="80" name="文本框 79"/>
          <p:cNvSpPr txBox="1"/>
          <p:nvPr/>
        </p:nvSpPr>
        <p:spPr>
          <a:xfrm>
            <a:off x="615332" y="240317"/>
            <a:ext cx="644266" cy="494394"/>
          </a:xfrm>
          <a:prstGeom prst="rect">
            <a:avLst/>
          </a:prstGeom>
          <a:noFill/>
        </p:spPr>
        <p:txBody>
          <a:bodyPr wrap="square" lIns="86411" tIns="43205" rIns="86411" bIns="43205" rtlCol="0">
            <a:spAutoFit/>
          </a:bodyPr>
          <a:lstStyle/>
          <a:p>
            <a:r>
              <a:rPr lang="en-US" altLang="zh-CN" sz="2600" dirty="0" smtClean="0">
                <a:latin typeface="+mj-lt"/>
                <a:ea typeface="+mj-ea"/>
              </a:rPr>
              <a:t>03</a:t>
            </a:r>
            <a:endParaRPr lang="en-US" altLang="zh-CN" sz="2600" dirty="0">
              <a:latin typeface="+mj-lt"/>
              <a:ea typeface="+mj-ea"/>
            </a:endParaRPr>
          </a:p>
        </p:txBody>
      </p:sp>
      <p:sp>
        <p:nvSpPr>
          <p:cNvPr id="81" name="文本框 80"/>
          <p:cNvSpPr txBox="1"/>
          <p:nvPr/>
        </p:nvSpPr>
        <p:spPr>
          <a:xfrm>
            <a:off x="1325250" y="228317"/>
            <a:ext cx="4854243" cy="494394"/>
          </a:xfrm>
          <a:prstGeom prst="rect">
            <a:avLst/>
          </a:prstGeom>
          <a:noFill/>
        </p:spPr>
        <p:txBody>
          <a:bodyPr wrap="square" lIns="86411" tIns="43205" rIns="86411" bIns="43205" rtlCol="0">
            <a:spAutoFit/>
          </a:bodyPr>
          <a:lstStyle/>
          <a:p>
            <a:r>
              <a:rPr lang="zh-CN" altLang="en-US" sz="2600" dirty="0" smtClean="0">
                <a:latin typeface="黑体" panose="02010609060101010101" pitchFamily="49" charset="-122"/>
                <a:ea typeface="黑体" panose="02010609060101010101" pitchFamily="49" charset="-122"/>
              </a:rPr>
              <a:t>发行存量情况</a:t>
            </a:r>
            <a:endParaRPr lang="zh-CN" altLang="en-US" sz="2600" dirty="0">
              <a:latin typeface="黑体" panose="02010609060101010101" pitchFamily="49" charset="-122"/>
              <a:ea typeface="黑体" panose="02010609060101010101" pitchFamily="49" charset="-122"/>
            </a:endParaRPr>
          </a:p>
        </p:txBody>
      </p:sp>
      <p:grpSp>
        <p:nvGrpSpPr>
          <p:cNvPr id="82" name="组合 81"/>
          <p:cNvGrpSpPr/>
          <p:nvPr/>
        </p:nvGrpSpPr>
        <p:grpSpPr>
          <a:xfrm rot="17100000">
            <a:off x="166320" y="246954"/>
            <a:ext cx="455324" cy="443854"/>
            <a:chOff x="1032060" y="5022216"/>
            <a:chExt cx="753746" cy="734645"/>
          </a:xfrm>
        </p:grpSpPr>
        <p:sp>
          <p:nvSpPr>
            <p:cNvPr id="83" name="等腰三角形 82"/>
            <p:cNvSpPr/>
            <p:nvPr/>
          </p:nvSpPr>
          <p:spPr>
            <a:xfrm rot="20627212" flipH="1" flipV="1">
              <a:off x="1032060" y="5107080"/>
              <a:ext cx="753746" cy="64978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等腰三角形 83"/>
            <p:cNvSpPr/>
            <p:nvPr/>
          </p:nvSpPr>
          <p:spPr>
            <a:xfrm rot="6289781" flipH="1" flipV="1">
              <a:off x="1003006" y="5062727"/>
              <a:ext cx="587410" cy="506388"/>
            </a:xfrm>
            <a:prstGeom prst="triangle">
              <a:avLst/>
            </a:prstGeom>
            <a:solidFill>
              <a:srgbClr val="C7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25" name="图表 24"/>
          <p:cNvGraphicFramePr/>
          <p:nvPr/>
        </p:nvGraphicFramePr>
        <p:xfrm>
          <a:off x="217566" y="1744349"/>
          <a:ext cx="5016281" cy="3765838"/>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p:cNvSpPr txBox="1"/>
          <p:nvPr/>
        </p:nvSpPr>
        <p:spPr>
          <a:xfrm>
            <a:off x="7587586" y="1163298"/>
            <a:ext cx="1989188" cy="687418"/>
          </a:xfrm>
          <a:prstGeom prst="rect">
            <a:avLst/>
          </a:prstGeom>
          <a:noFill/>
        </p:spPr>
        <p:txBody>
          <a:bodyPr wrap="square" lIns="86411" tIns="43205" rIns="86411" bIns="43205" rtlCol="0">
            <a:spAutoFit/>
          </a:bodyPr>
          <a:lstStyle/>
          <a:p>
            <a:pPr algn="ctr"/>
            <a:r>
              <a:rPr lang="zh-CN" altLang="en-US" sz="1900" b="1" dirty="0" smtClean="0"/>
              <a:t>近年存量情况</a:t>
            </a:r>
          </a:p>
          <a:p>
            <a:pPr algn="ctr"/>
            <a:endParaRPr lang="zh-CN" altLang="en-US" sz="1900" b="1" dirty="0"/>
          </a:p>
        </p:txBody>
      </p:sp>
      <p:sp>
        <p:nvSpPr>
          <p:cNvPr id="27" name="TextBox 26"/>
          <p:cNvSpPr txBox="1"/>
          <p:nvPr/>
        </p:nvSpPr>
        <p:spPr>
          <a:xfrm>
            <a:off x="763611" y="1154748"/>
            <a:ext cx="2595183" cy="687418"/>
          </a:xfrm>
          <a:prstGeom prst="rect">
            <a:avLst/>
          </a:prstGeom>
          <a:noFill/>
        </p:spPr>
        <p:txBody>
          <a:bodyPr wrap="square" lIns="86411" tIns="43205" rIns="86411" bIns="43205" rtlCol="0">
            <a:spAutoFit/>
          </a:bodyPr>
          <a:lstStyle/>
          <a:p>
            <a:pPr algn="ctr"/>
            <a:r>
              <a:rPr lang="zh-CN" altLang="en-US" sz="1900" b="1" dirty="0" smtClean="0"/>
              <a:t>近三年一季度发行情况</a:t>
            </a:r>
          </a:p>
          <a:p>
            <a:pPr algn="ctr"/>
            <a:endParaRPr lang="zh-CN" altLang="en-US" sz="1900" b="1" dirty="0"/>
          </a:p>
        </p:txBody>
      </p:sp>
      <p:graphicFrame>
        <p:nvGraphicFramePr>
          <p:cNvPr id="28" name="图表 27"/>
          <p:cNvGraphicFramePr/>
          <p:nvPr/>
        </p:nvGraphicFramePr>
        <p:xfrm>
          <a:off x="6188075" y="1741321"/>
          <a:ext cx="5176611" cy="3733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4041282192"/>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ppt_w</p:attrName>
                                        </p:attrNameLst>
                                      </p:cBhvr>
                                      <p:tavLst>
                                        <p:tav tm="0">
                                          <p:val>
                                            <p:fltVal val="0"/>
                                          </p:val>
                                        </p:tav>
                                        <p:tav tm="100000">
                                          <p:val>
                                            <p:strVal val="#ppt_w"/>
                                          </p:val>
                                        </p:tav>
                                      </p:tavLst>
                                    </p:anim>
                                    <p:anim calcmode="lin" valueType="num">
                                      <p:cBhvr>
                                        <p:cTn id="8" dur="500" fill="hold"/>
                                        <p:tgtEl>
                                          <p:spTgt spid="82"/>
                                        </p:tgtEl>
                                        <p:attrNameLst>
                                          <p:attrName>ppt_h</p:attrName>
                                        </p:attrNameLst>
                                      </p:cBhvr>
                                      <p:tavLst>
                                        <p:tav tm="0">
                                          <p:val>
                                            <p:fltVal val="0"/>
                                          </p:val>
                                        </p:tav>
                                        <p:tav tm="100000">
                                          <p:val>
                                            <p:strVal val="#ppt_h"/>
                                          </p:val>
                                        </p:tav>
                                      </p:tavLst>
                                    </p:anim>
                                    <p:anim calcmode="lin" valueType="num">
                                      <p:cBhvr>
                                        <p:cTn id="9" dur="500" fill="hold"/>
                                        <p:tgtEl>
                                          <p:spTgt spid="82"/>
                                        </p:tgtEl>
                                        <p:attrNameLst>
                                          <p:attrName>style.rotation</p:attrName>
                                        </p:attrNameLst>
                                      </p:cBhvr>
                                      <p:tavLst>
                                        <p:tav tm="0">
                                          <p:val>
                                            <p:fltVal val="360"/>
                                          </p:val>
                                        </p:tav>
                                        <p:tav tm="100000">
                                          <p:val>
                                            <p:fltVal val="0"/>
                                          </p:val>
                                        </p:tav>
                                      </p:tavLst>
                                    </p:anim>
                                    <p:animEffect transition="in" filter="fade">
                                      <p:cBhvr>
                                        <p:cTn id="10" dur="500"/>
                                        <p:tgtEl>
                                          <p:spTgt spid="8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wipe(up)">
                                      <p:cBhvr>
                                        <p:cTn id="14" dur="500"/>
                                        <p:tgtEl>
                                          <p:spTgt spid="75"/>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par>
                          <p:cTn id="25" fill="hold">
                            <p:stCondLst>
                              <p:cond delay="1500"/>
                            </p:stCondLst>
                            <p:childTnLst>
                              <p:par>
                                <p:cTn id="26" presetID="3" presetClass="entr" presetSubtype="1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linds(horizontal)">
                                      <p:cBhvr>
                                        <p:cTn id="28" dur="500"/>
                                        <p:tgtEl>
                                          <p:spTgt spid="2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linds(horizontal)">
                                      <p:cBhvr>
                                        <p:cTn id="31" dur="500"/>
                                        <p:tgtEl>
                                          <p:spTgt spid="26"/>
                                        </p:tgtEl>
                                      </p:cBhvr>
                                    </p:animEffect>
                                  </p:childTnLst>
                                </p:cTn>
                              </p:par>
                            </p:childTnLst>
                          </p:cTn>
                        </p:par>
                        <p:par>
                          <p:cTn id="32" fill="hold">
                            <p:stCondLst>
                              <p:cond delay="2000"/>
                            </p:stCondLst>
                            <p:childTnLst>
                              <p:par>
                                <p:cTn id="33" presetID="14" presetClass="entr" presetSubtype="1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randombar(horizontal)">
                                      <p:cBhvr>
                                        <p:cTn id="35" dur="500"/>
                                        <p:tgtEl>
                                          <p:spTgt spid="25"/>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randombar(horizontal)">
                                      <p:cBhvr>
                                        <p:cTn id="3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Graphic spid="25" grpId="0">
        <p:bldAsOne/>
      </p:bldGraphic>
      <p:bldP spid="26" grpId="0"/>
      <p:bldP spid="27" grpId="0"/>
      <p:bldGraphic spid="2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椭圆 25"/>
          <p:cNvSpPr/>
          <p:nvPr/>
        </p:nvSpPr>
        <p:spPr>
          <a:xfrm>
            <a:off x="7585284" y="1687003"/>
            <a:ext cx="289993" cy="2899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p>
        </p:txBody>
      </p:sp>
      <p:graphicFrame>
        <p:nvGraphicFramePr>
          <p:cNvPr id="11" name="图表 10"/>
          <p:cNvGraphicFramePr/>
          <p:nvPr>
            <p:extLst>
              <p:ext uri="{D42A27DB-BD31-4B8C-83A1-F6EECF244321}">
                <p14:modId xmlns:p14="http://schemas.microsoft.com/office/powerpoint/2010/main" xmlns="" val="2916397001"/>
              </p:ext>
            </p:extLst>
          </p:nvPr>
        </p:nvGraphicFramePr>
        <p:xfrm>
          <a:off x="1712664" y="1200591"/>
          <a:ext cx="7688944" cy="5204550"/>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直接连接符 16"/>
          <p:cNvCxnSpPr/>
          <p:nvPr/>
        </p:nvCxnSpPr>
        <p:spPr>
          <a:xfrm>
            <a:off x="7482007" y="2714206"/>
            <a:ext cx="2449521" cy="0"/>
          </a:xfrm>
          <a:prstGeom prst="line">
            <a:avLst/>
          </a:prstGeom>
          <a:ln w="28575">
            <a:solidFill>
              <a:srgbClr val="C75050"/>
            </a:solidFill>
            <a:round/>
            <a:headEnd type="none"/>
            <a:tailEnd type="oval" w="lg" len="lg"/>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7885140" y="1555756"/>
            <a:ext cx="1506438" cy="552558"/>
          </a:xfrm>
          <a:prstGeom prst="rect">
            <a:avLst/>
          </a:prstGeom>
          <a:noFill/>
        </p:spPr>
        <p:txBody>
          <a:bodyPr wrap="square" lIns="86411" tIns="43205" rIns="86411" bIns="43205" rtlCol="0">
            <a:spAutoFit/>
          </a:bodyPr>
          <a:lstStyle/>
          <a:p>
            <a:r>
              <a:rPr lang="en-US" altLang="zh-CN" sz="3000" dirty="0" smtClean="0">
                <a:solidFill>
                  <a:schemeClr val="tx1">
                    <a:lumMod val="75000"/>
                    <a:lumOff val="25000"/>
                  </a:schemeClr>
                </a:solidFill>
                <a:latin typeface="微软雅黑" panose="020B0503020204020204" pitchFamily="34" charset="-122"/>
                <a:ea typeface="微软雅黑" panose="020B0503020204020204" pitchFamily="34" charset="-122"/>
              </a:rPr>
              <a:t>9.21%</a:t>
            </a:r>
            <a:endPar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椭圆 26"/>
          <p:cNvSpPr/>
          <p:nvPr/>
        </p:nvSpPr>
        <p:spPr>
          <a:xfrm>
            <a:off x="1231306" y="2335778"/>
            <a:ext cx="289993" cy="2899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p>
        </p:txBody>
      </p:sp>
      <p:cxnSp>
        <p:nvCxnSpPr>
          <p:cNvPr id="28" name="直接连接符 27"/>
          <p:cNvCxnSpPr/>
          <p:nvPr/>
        </p:nvCxnSpPr>
        <p:spPr>
          <a:xfrm flipH="1" flipV="1">
            <a:off x="2648080" y="2097411"/>
            <a:ext cx="2661178" cy="21095"/>
          </a:xfrm>
          <a:prstGeom prst="line">
            <a:avLst/>
          </a:prstGeom>
          <a:ln w="28575">
            <a:solidFill>
              <a:srgbClr val="C75050"/>
            </a:solidFill>
            <a:round/>
            <a:headEnd type="none"/>
            <a:tailEnd type="oval" w="lg" len="lg"/>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6206932" y="4868276"/>
            <a:ext cx="289993" cy="2899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p>
        </p:txBody>
      </p:sp>
      <p:cxnSp>
        <p:nvCxnSpPr>
          <p:cNvPr id="34" name="直接连接符 33"/>
          <p:cNvCxnSpPr/>
          <p:nvPr/>
        </p:nvCxnSpPr>
        <p:spPr>
          <a:xfrm>
            <a:off x="4649233" y="4654600"/>
            <a:ext cx="2048694" cy="0"/>
          </a:xfrm>
          <a:prstGeom prst="line">
            <a:avLst/>
          </a:prstGeom>
          <a:ln w="28575">
            <a:solidFill>
              <a:srgbClr val="C75050"/>
            </a:solidFill>
            <a:round/>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6463522" y="4764115"/>
            <a:ext cx="1656279" cy="552558"/>
          </a:xfrm>
          <a:prstGeom prst="rect">
            <a:avLst/>
          </a:prstGeom>
          <a:noFill/>
        </p:spPr>
        <p:txBody>
          <a:bodyPr wrap="square" lIns="86411" tIns="43205" rIns="86411" bIns="43205" rtlCol="0">
            <a:spAutoFit/>
          </a:bodyPr>
          <a:lstStyle/>
          <a:p>
            <a:r>
              <a:rPr lang="en-US" altLang="zh-CN" sz="3000" dirty="0" smtClean="0">
                <a:solidFill>
                  <a:schemeClr val="tx1">
                    <a:lumMod val="75000"/>
                    <a:lumOff val="25000"/>
                  </a:schemeClr>
                </a:solidFill>
                <a:latin typeface="微软雅黑" panose="020B0503020204020204" pitchFamily="34" charset="-122"/>
                <a:ea typeface="微软雅黑" panose="020B0503020204020204" pitchFamily="34" charset="-122"/>
              </a:rPr>
              <a:t>60.82%</a:t>
            </a:r>
            <a:endPar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1515102" y="2240581"/>
            <a:ext cx="1631729" cy="552558"/>
          </a:xfrm>
          <a:prstGeom prst="rect">
            <a:avLst/>
          </a:prstGeom>
          <a:noFill/>
        </p:spPr>
        <p:txBody>
          <a:bodyPr wrap="square" lIns="86411" tIns="43205" rIns="86411" bIns="43205" rtlCol="0">
            <a:spAutoFit/>
          </a:bodyPr>
          <a:lstStyle/>
          <a:p>
            <a:r>
              <a:rPr lang="en-US" altLang="zh-CN" sz="3000" dirty="0" smtClean="0">
                <a:solidFill>
                  <a:schemeClr val="tx1">
                    <a:lumMod val="75000"/>
                    <a:lumOff val="25000"/>
                  </a:schemeClr>
                </a:solidFill>
                <a:latin typeface="微软雅黑" panose="020B0503020204020204" pitchFamily="34" charset="-122"/>
                <a:ea typeface="微软雅黑" panose="020B0503020204020204" pitchFamily="34" charset="-122"/>
              </a:rPr>
              <a:t>25.31%</a:t>
            </a:r>
            <a:endPar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1157643" y="2832013"/>
            <a:ext cx="2213936" cy="348985"/>
          </a:xfrm>
          <a:prstGeom prst="rect">
            <a:avLst/>
          </a:prstGeom>
          <a:noFill/>
        </p:spPr>
        <p:txBody>
          <a:bodyPr wrap="square" lIns="86411" tIns="43205" rIns="86411" bIns="43205" rtlCol="0">
            <a:spAutoFit/>
          </a:bodyPr>
          <a:lstStyle/>
          <a:p>
            <a:r>
              <a:rPr lang="zh-CN" altLang="en-US" dirty="0" smtClean="0"/>
              <a:t>投资人会员</a:t>
            </a:r>
            <a:r>
              <a:rPr lang="en-US" altLang="zh-CN" dirty="0" smtClean="0"/>
              <a:t>1600</a:t>
            </a:r>
            <a:r>
              <a:rPr lang="zh-CN" altLang="en-US" dirty="0" smtClean="0"/>
              <a:t>家</a:t>
            </a:r>
            <a:endParaRPr lang="zh-CN" altLang="en-US" dirty="0"/>
          </a:p>
        </p:txBody>
      </p:sp>
      <p:sp>
        <p:nvSpPr>
          <p:cNvPr id="37" name="文本框 36"/>
          <p:cNvSpPr txBox="1"/>
          <p:nvPr/>
        </p:nvSpPr>
        <p:spPr>
          <a:xfrm>
            <a:off x="7510646" y="2190901"/>
            <a:ext cx="2565735" cy="348985"/>
          </a:xfrm>
          <a:prstGeom prst="rect">
            <a:avLst/>
          </a:prstGeom>
          <a:noFill/>
        </p:spPr>
        <p:txBody>
          <a:bodyPr wrap="square" lIns="86411" tIns="43205" rIns="86411" bIns="43205" rtlCol="0">
            <a:spAutoFit/>
          </a:bodyPr>
          <a:lstStyle/>
          <a:p>
            <a:r>
              <a:rPr lang="zh-CN" altLang="en-US" dirty="0" smtClean="0"/>
              <a:t>非金融性中介机构</a:t>
            </a:r>
            <a:r>
              <a:rPr lang="en-US" altLang="zh-CN" dirty="0" smtClean="0"/>
              <a:t>582</a:t>
            </a:r>
            <a:r>
              <a:rPr lang="zh-CN" altLang="en-US" dirty="0" smtClean="0"/>
              <a:t>家</a:t>
            </a:r>
            <a:endParaRPr lang="zh-CN" altLang="en-US" dirty="0"/>
          </a:p>
        </p:txBody>
      </p:sp>
      <p:sp>
        <p:nvSpPr>
          <p:cNvPr id="38" name="文本框 37"/>
          <p:cNvSpPr txBox="1"/>
          <p:nvPr/>
        </p:nvSpPr>
        <p:spPr>
          <a:xfrm>
            <a:off x="6182481" y="5325882"/>
            <a:ext cx="2165588" cy="348985"/>
          </a:xfrm>
          <a:prstGeom prst="rect">
            <a:avLst/>
          </a:prstGeom>
          <a:noFill/>
        </p:spPr>
        <p:txBody>
          <a:bodyPr wrap="square" lIns="86411" tIns="43205" rIns="86411" bIns="43205" rtlCol="0">
            <a:spAutoFit/>
          </a:bodyPr>
          <a:lstStyle/>
          <a:p>
            <a:r>
              <a:rPr lang="zh-CN" altLang="en-US" dirty="0" smtClean="0"/>
              <a:t>发行人会员</a:t>
            </a:r>
            <a:r>
              <a:rPr lang="en-US" altLang="zh-CN" dirty="0" smtClean="0"/>
              <a:t>3845</a:t>
            </a:r>
            <a:r>
              <a:rPr lang="zh-CN" altLang="en-US" dirty="0" smtClean="0"/>
              <a:t>家</a:t>
            </a:r>
            <a:endParaRPr lang="zh-CN" altLang="en-US" dirty="0"/>
          </a:p>
        </p:txBody>
      </p:sp>
      <p:sp>
        <p:nvSpPr>
          <p:cNvPr id="24" name="矩形 23"/>
          <p:cNvSpPr/>
          <p:nvPr/>
        </p:nvSpPr>
        <p:spPr>
          <a:xfrm flipH="1">
            <a:off x="1191554" y="255389"/>
            <a:ext cx="68044" cy="442217"/>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p>
        </p:txBody>
      </p:sp>
      <p:sp>
        <p:nvSpPr>
          <p:cNvPr id="25" name="文本框 24"/>
          <p:cNvSpPr txBox="1"/>
          <p:nvPr/>
        </p:nvSpPr>
        <p:spPr>
          <a:xfrm>
            <a:off x="615332" y="240317"/>
            <a:ext cx="644266" cy="494394"/>
          </a:xfrm>
          <a:prstGeom prst="rect">
            <a:avLst/>
          </a:prstGeom>
          <a:noFill/>
        </p:spPr>
        <p:txBody>
          <a:bodyPr wrap="square" lIns="86411" tIns="43205" rIns="86411" bIns="43205" rtlCol="0">
            <a:spAutoFit/>
          </a:bodyPr>
          <a:lstStyle/>
          <a:p>
            <a:r>
              <a:rPr lang="en-US" altLang="zh-CN" sz="2600" dirty="0" smtClean="0">
                <a:latin typeface="+mj-lt"/>
                <a:ea typeface="+mj-ea"/>
              </a:rPr>
              <a:t>04</a:t>
            </a:r>
            <a:endParaRPr lang="en-US" altLang="zh-CN" sz="2600" dirty="0">
              <a:latin typeface="+mj-lt"/>
              <a:ea typeface="+mj-ea"/>
            </a:endParaRPr>
          </a:p>
        </p:txBody>
      </p:sp>
      <p:sp>
        <p:nvSpPr>
          <p:cNvPr id="31" name="文本框 30"/>
          <p:cNvSpPr txBox="1"/>
          <p:nvPr/>
        </p:nvSpPr>
        <p:spPr>
          <a:xfrm>
            <a:off x="1325250" y="228317"/>
            <a:ext cx="4854243" cy="494394"/>
          </a:xfrm>
          <a:prstGeom prst="rect">
            <a:avLst/>
          </a:prstGeom>
          <a:noFill/>
        </p:spPr>
        <p:txBody>
          <a:bodyPr wrap="square" lIns="86411" tIns="43205" rIns="86411" bIns="43205" rtlCol="0">
            <a:spAutoFit/>
          </a:bodyPr>
          <a:lstStyle/>
          <a:p>
            <a:r>
              <a:rPr lang="zh-CN" altLang="en-US" sz="2600" dirty="0" smtClean="0">
                <a:latin typeface="黑体" panose="02010609060101010101" pitchFamily="49" charset="-122"/>
                <a:ea typeface="黑体" panose="02010609060101010101" pitchFamily="49" charset="-122"/>
              </a:rPr>
              <a:t>会员结构情况</a:t>
            </a:r>
            <a:endParaRPr lang="zh-CN" altLang="en-US" sz="2600" dirty="0">
              <a:latin typeface="黑体" panose="02010609060101010101" pitchFamily="49" charset="-122"/>
              <a:ea typeface="黑体" panose="02010609060101010101" pitchFamily="49" charset="-122"/>
            </a:endParaRPr>
          </a:p>
        </p:txBody>
      </p:sp>
      <p:grpSp>
        <p:nvGrpSpPr>
          <p:cNvPr id="32" name="组合 31"/>
          <p:cNvGrpSpPr/>
          <p:nvPr/>
        </p:nvGrpSpPr>
        <p:grpSpPr>
          <a:xfrm rot="17100000">
            <a:off x="166320" y="246954"/>
            <a:ext cx="455324" cy="443854"/>
            <a:chOff x="1032060" y="5022216"/>
            <a:chExt cx="753746" cy="734645"/>
          </a:xfrm>
        </p:grpSpPr>
        <p:sp>
          <p:nvSpPr>
            <p:cNvPr id="36" name="等腰三角形 35"/>
            <p:cNvSpPr/>
            <p:nvPr/>
          </p:nvSpPr>
          <p:spPr>
            <a:xfrm rot="20627212" flipH="1" flipV="1">
              <a:off x="1032060" y="5107080"/>
              <a:ext cx="753746" cy="64978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等腰三角形 41"/>
            <p:cNvSpPr/>
            <p:nvPr/>
          </p:nvSpPr>
          <p:spPr>
            <a:xfrm rot="6289781" flipH="1" flipV="1">
              <a:off x="1003006" y="5062727"/>
              <a:ext cx="587410" cy="506388"/>
            </a:xfrm>
            <a:prstGeom prst="triangle">
              <a:avLst/>
            </a:prstGeom>
            <a:solidFill>
              <a:srgbClr val="C7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TextBox 28"/>
          <p:cNvSpPr txBox="1"/>
          <p:nvPr/>
        </p:nvSpPr>
        <p:spPr>
          <a:xfrm>
            <a:off x="1434825" y="4417930"/>
            <a:ext cx="2021798" cy="348985"/>
          </a:xfrm>
          <a:prstGeom prst="rect">
            <a:avLst/>
          </a:prstGeom>
          <a:noFill/>
        </p:spPr>
        <p:txBody>
          <a:bodyPr wrap="square" lIns="86411" tIns="43205" rIns="86411" bIns="43205" rtlCol="0">
            <a:spAutoFit/>
          </a:bodyPr>
          <a:lstStyle/>
          <a:p>
            <a:endParaRPr lang="zh-CN" altLang="en-US" dirty="0"/>
          </a:p>
        </p:txBody>
      </p:sp>
      <p:sp>
        <p:nvSpPr>
          <p:cNvPr id="30" name="TextBox 29"/>
          <p:cNvSpPr txBox="1"/>
          <p:nvPr/>
        </p:nvSpPr>
        <p:spPr>
          <a:xfrm>
            <a:off x="1045492" y="4579339"/>
            <a:ext cx="2706602" cy="825918"/>
          </a:xfrm>
          <a:prstGeom prst="rect">
            <a:avLst/>
          </a:prstGeom>
          <a:noFill/>
          <a:ln w="12700">
            <a:solidFill>
              <a:schemeClr val="accent1"/>
            </a:solidFill>
            <a:prstDash val="dash"/>
          </a:ln>
        </p:spPr>
        <p:txBody>
          <a:bodyPr wrap="square" lIns="86411" tIns="43205" rIns="86411" bIns="43205" rtlCol="0">
            <a:spAutoFit/>
          </a:bodyPr>
          <a:lstStyle/>
          <a:p>
            <a:pPr algn="dist"/>
            <a:r>
              <a:rPr lang="zh-CN" altLang="en-US" sz="2300" dirty="0" smtClean="0">
                <a:solidFill>
                  <a:schemeClr val="bg2">
                    <a:lumMod val="25000"/>
                  </a:schemeClr>
                </a:solidFill>
              </a:rPr>
              <a:t>截至</a:t>
            </a:r>
            <a:r>
              <a:rPr lang="en-US" altLang="zh-CN" sz="2300" dirty="0" smtClean="0">
                <a:solidFill>
                  <a:schemeClr val="bg2">
                    <a:lumMod val="25000"/>
                  </a:schemeClr>
                </a:solidFill>
              </a:rPr>
              <a:t>2017</a:t>
            </a:r>
            <a:r>
              <a:rPr lang="zh-CN" altLang="en-US" sz="2300" dirty="0" smtClean="0">
                <a:solidFill>
                  <a:schemeClr val="bg2">
                    <a:lumMod val="25000"/>
                  </a:schemeClr>
                </a:solidFill>
              </a:rPr>
              <a:t>年底，协会共有会员</a:t>
            </a:r>
            <a:r>
              <a:rPr lang="en-US" altLang="zh-CN" sz="2300" dirty="0" smtClean="0">
                <a:solidFill>
                  <a:schemeClr val="bg2">
                    <a:lumMod val="25000"/>
                  </a:schemeClr>
                </a:solidFill>
              </a:rPr>
              <a:t>6322</a:t>
            </a:r>
            <a:r>
              <a:rPr lang="zh-CN" altLang="en-US" sz="2300" dirty="0" smtClean="0">
                <a:solidFill>
                  <a:schemeClr val="bg2">
                    <a:lumMod val="25000"/>
                  </a:schemeClr>
                </a:solidFill>
              </a:rPr>
              <a:t>家</a:t>
            </a:r>
            <a:endParaRPr lang="zh-CN" altLang="en-US" sz="2300" dirty="0">
              <a:solidFill>
                <a:schemeClr val="bg2">
                  <a:lumMod val="25000"/>
                </a:schemeClr>
              </a:solidFill>
            </a:endParaRPr>
          </a:p>
        </p:txBody>
      </p:sp>
    </p:spTree>
    <p:extLst>
      <p:ext uri="{BB962C8B-B14F-4D97-AF65-F5344CB8AC3E}">
        <p14:creationId xmlns:p14="http://schemas.microsoft.com/office/powerpoint/2010/main" xmlns="" val="80925289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 calcmode="lin" valueType="num">
                                      <p:cBhvr>
                                        <p:cTn id="14" dur="500" fill="hold"/>
                                        <p:tgtEl>
                                          <p:spTgt spid="32"/>
                                        </p:tgtEl>
                                        <p:attrNameLst>
                                          <p:attrName>style.rotation</p:attrName>
                                        </p:attrNameLst>
                                      </p:cBhvr>
                                      <p:tavLst>
                                        <p:tav tm="0">
                                          <p:val>
                                            <p:fltVal val="360"/>
                                          </p:val>
                                        </p:tav>
                                        <p:tav tm="100000">
                                          <p:val>
                                            <p:fltVal val="0"/>
                                          </p:val>
                                        </p:tav>
                                      </p:tavLst>
                                    </p:anim>
                                    <p:animEffect transition="in" filter="fade">
                                      <p:cBhvr>
                                        <p:cTn id="15" dur="500"/>
                                        <p:tgtEl>
                                          <p:spTgt spid="32"/>
                                        </p:tgtEl>
                                      </p:cBhvr>
                                    </p:animEffect>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750"/>
                                        <p:tgtEl>
                                          <p:spTgt spid="17"/>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750" fill="hold"/>
                                        <p:tgtEl>
                                          <p:spTgt spid="21"/>
                                        </p:tgtEl>
                                        <p:attrNameLst>
                                          <p:attrName>ppt_w</p:attrName>
                                        </p:attrNameLst>
                                      </p:cBhvr>
                                      <p:tavLst>
                                        <p:tav tm="0">
                                          <p:val>
                                            <p:fltVal val="0"/>
                                          </p:val>
                                        </p:tav>
                                        <p:tav tm="100000">
                                          <p:val>
                                            <p:strVal val="#ppt_w"/>
                                          </p:val>
                                        </p:tav>
                                      </p:tavLst>
                                    </p:anim>
                                    <p:anim calcmode="lin" valueType="num">
                                      <p:cBhvr>
                                        <p:cTn id="35" dur="750" fill="hold"/>
                                        <p:tgtEl>
                                          <p:spTgt spid="21"/>
                                        </p:tgtEl>
                                        <p:attrNameLst>
                                          <p:attrName>ppt_h</p:attrName>
                                        </p:attrNameLst>
                                      </p:cBhvr>
                                      <p:tavLst>
                                        <p:tav tm="0">
                                          <p:val>
                                            <p:fltVal val="0"/>
                                          </p:val>
                                        </p:tav>
                                        <p:tav tm="100000">
                                          <p:val>
                                            <p:strVal val="#ppt_h"/>
                                          </p:val>
                                        </p:tav>
                                      </p:tavLst>
                                    </p:anim>
                                    <p:animEffect transition="in" filter="fade">
                                      <p:cBhvr>
                                        <p:cTn id="36" dur="750"/>
                                        <p:tgtEl>
                                          <p:spTgt spid="21"/>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650"/>
                                        <p:tgtEl>
                                          <p:spTgt spid="37"/>
                                        </p:tgtEl>
                                      </p:cBhvr>
                                    </p:animEffect>
                                  </p:childTnLst>
                                </p:cTn>
                              </p:par>
                            </p:childTnLst>
                          </p:cTn>
                        </p:par>
                        <p:par>
                          <p:cTn id="41" fill="hold">
                            <p:stCondLst>
                              <p:cond delay="4650"/>
                            </p:stCondLst>
                            <p:childTnLst>
                              <p:par>
                                <p:cTn id="42" presetID="22" presetClass="entr" presetSubtype="2" fill="hold"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right)">
                                      <p:cBhvr>
                                        <p:cTn id="44" dur="750"/>
                                        <p:tgtEl>
                                          <p:spTgt spid="28"/>
                                        </p:tgtEl>
                                      </p:cBhvr>
                                    </p:animEffect>
                                  </p:childTnLst>
                                </p:cTn>
                              </p:par>
                            </p:childTnLst>
                          </p:cTn>
                        </p:par>
                        <p:par>
                          <p:cTn id="45" fill="hold">
                            <p:stCondLst>
                              <p:cond delay="5400"/>
                            </p:stCondLst>
                            <p:childTnLst>
                              <p:par>
                                <p:cTn id="46" presetID="53" presetClass="entr" presetSubtype="16"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childTnLst>
                          </p:cTn>
                        </p:par>
                        <p:par>
                          <p:cTn id="51" fill="hold">
                            <p:stCondLst>
                              <p:cond delay="5900"/>
                            </p:stCondLst>
                            <p:childTnLst>
                              <p:par>
                                <p:cTn id="52" presetID="53" presetClass="entr" presetSubtype="16"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750" fill="hold"/>
                                        <p:tgtEl>
                                          <p:spTgt spid="18"/>
                                        </p:tgtEl>
                                        <p:attrNameLst>
                                          <p:attrName>ppt_w</p:attrName>
                                        </p:attrNameLst>
                                      </p:cBhvr>
                                      <p:tavLst>
                                        <p:tav tm="0">
                                          <p:val>
                                            <p:fltVal val="0"/>
                                          </p:val>
                                        </p:tav>
                                        <p:tav tm="100000">
                                          <p:val>
                                            <p:strVal val="#ppt_w"/>
                                          </p:val>
                                        </p:tav>
                                      </p:tavLst>
                                    </p:anim>
                                    <p:anim calcmode="lin" valueType="num">
                                      <p:cBhvr>
                                        <p:cTn id="55" dur="750" fill="hold"/>
                                        <p:tgtEl>
                                          <p:spTgt spid="18"/>
                                        </p:tgtEl>
                                        <p:attrNameLst>
                                          <p:attrName>ppt_h</p:attrName>
                                        </p:attrNameLst>
                                      </p:cBhvr>
                                      <p:tavLst>
                                        <p:tav tm="0">
                                          <p:val>
                                            <p:fltVal val="0"/>
                                          </p:val>
                                        </p:tav>
                                        <p:tav tm="100000">
                                          <p:val>
                                            <p:strVal val="#ppt_h"/>
                                          </p:val>
                                        </p:tav>
                                      </p:tavLst>
                                    </p:anim>
                                    <p:animEffect transition="in" filter="fade">
                                      <p:cBhvr>
                                        <p:cTn id="56" dur="750"/>
                                        <p:tgtEl>
                                          <p:spTgt spid="18"/>
                                        </p:tgtEl>
                                      </p:cBhvr>
                                    </p:animEffect>
                                  </p:childTnLst>
                                </p:cTn>
                              </p:par>
                            </p:childTnLst>
                          </p:cTn>
                        </p:par>
                        <p:par>
                          <p:cTn id="57" fill="hold">
                            <p:stCondLst>
                              <p:cond delay="6650"/>
                            </p:stCondLst>
                            <p:childTnLst>
                              <p:par>
                                <p:cTn id="58" presetID="22" presetClass="entr" presetSubtype="8"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left)">
                                      <p:cBhvr>
                                        <p:cTn id="60" dur="650"/>
                                        <p:tgtEl>
                                          <p:spTgt spid="35"/>
                                        </p:tgtEl>
                                      </p:cBhvr>
                                    </p:animEffect>
                                  </p:childTnLst>
                                </p:cTn>
                              </p:par>
                            </p:childTnLst>
                          </p:cTn>
                        </p:par>
                        <p:par>
                          <p:cTn id="61" fill="hold">
                            <p:stCondLst>
                              <p:cond delay="7300"/>
                            </p:stCondLst>
                            <p:childTnLst>
                              <p:par>
                                <p:cTn id="62" presetID="22" presetClass="entr" presetSubtype="8" fill="hold"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left)">
                                      <p:cBhvr>
                                        <p:cTn id="64" dur="750"/>
                                        <p:tgtEl>
                                          <p:spTgt spid="34"/>
                                        </p:tgtEl>
                                      </p:cBhvr>
                                    </p:animEffect>
                                  </p:childTnLst>
                                </p:cTn>
                              </p:par>
                            </p:childTnLst>
                          </p:cTn>
                        </p:par>
                        <p:par>
                          <p:cTn id="65" fill="hold">
                            <p:stCondLst>
                              <p:cond delay="80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50"/>
                            </p:stCondLst>
                            <p:childTnLst>
                              <p:par>
                                <p:cTn id="72" presetID="53" presetClass="entr" presetSubtype="16"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750" fill="hold"/>
                                        <p:tgtEl>
                                          <p:spTgt spid="16"/>
                                        </p:tgtEl>
                                        <p:attrNameLst>
                                          <p:attrName>ppt_w</p:attrName>
                                        </p:attrNameLst>
                                      </p:cBhvr>
                                      <p:tavLst>
                                        <p:tav tm="0">
                                          <p:val>
                                            <p:fltVal val="0"/>
                                          </p:val>
                                        </p:tav>
                                        <p:tav tm="100000">
                                          <p:val>
                                            <p:strVal val="#ppt_w"/>
                                          </p:val>
                                        </p:tav>
                                      </p:tavLst>
                                    </p:anim>
                                    <p:anim calcmode="lin" valueType="num">
                                      <p:cBhvr>
                                        <p:cTn id="75" dur="750" fill="hold"/>
                                        <p:tgtEl>
                                          <p:spTgt spid="16"/>
                                        </p:tgtEl>
                                        <p:attrNameLst>
                                          <p:attrName>ppt_h</p:attrName>
                                        </p:attrNameLst>
                                      </p:cBhvr>
                                      <p:tavLst>
                                        <p:tav tm="0">
                                          <p:val>
                                            <p:fltVal val="0"/>
                                          </p:val>
                                        </p:tav>
                                        <p:tav tm="100000">
                                          <p:val>
                                            <p:strVal val="#ppt_h"/>
                                          </p:val>
                                        </p:tav>
                                      </p:tavLst>
                                    </p:anim>
                                    <p:animEffect transition="in" filter="fade">
                                      <p:cBhvr>
                                        <p:cTn id="76" dur="750"/>
                                        <p:tgtEl>
                                          <p:spTgt spid="16"/>
                                        </p:tgtEl>
                                      </p:cBhvr>
                                    </p:animEffect>
                                  </p:childTnLst>
                                </p:cTn>
                              </p:par>
                            </p:childTnLst>
                          </p:cTn>
                        </p:par>
                        <p:par>
                          <p:cTn id="77" fill="hold">
                            <p:stCondLst>
                              <p:cond delay="93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6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11" grpId="0">
        <p:bldAsOne/>
      </p:bldGraphic>
      <p:bldP spid="21" grpId="0"/>
      <p:bldP spid="27" grpId="0" animBg="1"/>
      <p:bldP spid="33" grpId="0" animBg="1"/>
      <p:bldP spid="16" grpId="0"/>
      <p:bldP spid="18" grpId="0"/>
      <p:bldP spid="35" grpId="0"/>
      <p:bldP spid="37" grpId="0"/>
      <p:bldP spid="38" grpId="0"/>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p:nvPr/>
        </p:nvGraphicFramePr>
        <p:xfrm>
          <a:off x="2728914" y="1921314"/>
          <a:ext cx="6117311" cy="3763049"/>
        </p:xfrm>
        <a:graphic>
          <a:graphicData uri="http://schemas.openxmlformats.org/drawingml/2006/chart">
            <c:chart xmlns:c="http://schemas.openxmlformats.org/drawingml/2006/chart" xmlns:r="http://schemas.openxmlformats.org/officeDocument/2006/relationships" r:id="rId2"/>
          </a:graphicData>
        </a:graphic>
      </p:graphicFrame>
      <p:sp>
        <p:nvSpPr>
          <p:cNvPr id="5" name="矩形 4"/>
          <p:cNvSpPr/>
          <p:nvPr/>
        </p:nvSpPr>
        <p:spPr>
          <a:xfrm flipH="1">
            <a:off x="1191554" y="255389"/>
            <a:ext cx="68044" cy="442217"/>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rtlCol="0" anchor="ctr"/>
          <a:lstStyle/>
          <a:p>
            <a:pPr algn="ctr"/>
            <a:endParaRPr lang="zh-CN" altLang="en-US"/>
          </a:p>
        </p:txBody>
      </p:sp>
      <p:sp>
        <p:nvSpPr>
          <p:cNvPr id="6" name="文本框 24"/>
          <p:cNvSpPr txBox="1"/>
          <p:nvPr/>
        </p:nvSpPr>
        <p:spPr>
          <a:xfrm>
            <a:off x="615332" y="240317"/>
            <a:ext cx="644266" cy="494394"/>
          </a:xfrm>
          <a:prstGeom prst="rect">
            <a:avLst/>
          </a:prstGeom>
          <a:noFill/>
        </p:spPr>
        <p:txBody>
          <a:bodyPr wrap="square" lIns="86411" tIns="43205" rIns="86411" bIns="43205" rtlCol="0">
            <a:spAutoFit/>
          </a:bodyPr>
          <a:lstStyle/>
          <a:p>
            <a:r>
              <a:rPr lang="en-US" altLang="zh-CN" sz="2600" dirty="0" smtClean="0">
                <a:latin typeface="+mj-lt"/>
                <a:ea typeface="+mj-ea"/>
              </a:rPr>
              <a:t>05</a:t>
            </a:r>
            <a:endParaRPr lang="en-US" altLang="zh-CN" sz="2600" dirty="0">
              <a:latin typeface="+mj-lt"/>
              <a:ea typeface="+mj-ea"/>
            </a:endParaRPr>
          </a:p>
        </p:txBody>
      </p:sp>
      <p:sp>
        <p:nvSpPr>
          <p:cNvPr id="7" name="文本框 30"/>
          <p:cNvSpPr txBox="1"/>
          <p:nvPr/>
        </p:nvSpPr>
        <p:spPr>
          <a:xfrm>
            <a:off x="1325250" y="228317"/>
            <a:ext cx="4854243" cy="487363"/>
          </a:xfrm>
          <a:prstGeom prst="rect">
            <a:avLst/>
          </a:prstGeom>
          <a:noFill/>
        </p:spPr>
        <p:txBody>
          <a:bodyPr wrap="square" lIns="86411" tIns="43205" rIns="86411" bIns="43205" rtlCol="0">
            <a:spAutoFit/>
          </a:bodyPr>
          <a:lstStyle/>
          <a:p>
            <a:r>
              <a:rPr lang="zh-CN" altLang="en-US" sz="2600" dirty="0" smtClean="0">
                <a:latin typeface="黑体" panose="02010609060101010101" pitchFamily="49" charset="-122"/>
                <a:ea typeface="黑体" panose="02010609060101010101" pitchFamily="49" charset="-122"/>
              </a:rPr>
              <a:t>投资人结构情况</a:t>
            </a:r>
            <a:endParaRPr lang="zh-CN" altLang="en-US" sz="2600" dirty="0">
              <a:latin typeface="黑体" panose="02010609060101010101" pitchFamily="49" charset="-122"/>
              <a:ea typeface="黑体" panose="02010609060101010101" pitchFamily="49" charset="-122"/>
            </a:endParaRPr>
          </a:p>
        </p:txBody>
      </p:sp>
      <p:grpSp>
        <p:nvGrpSpPr>
          <p:cNvPr id="8" name="组合 7"/>
          <p:cNvGrpSpPr/>
          <p:nvPr/>
        </p:nvGrpSpPr>
        <p:grpSpPr>
          <a:xfrm rot="17100000">
            <a:off x="166320" y="246954"/>
            <a:ext cx="455324" cy="443854"/>
            <a:chOff x="1032060" y="5022216"/>
            <a:chExt cx="753746" cy="734645"/>
          </a:xfrm>
        </p:grpSpPr>
        <p:sp>
          <p:nvSpPr>
            <p:cNvPr id="9" name="等腰三角形 8"/>
            <p:cNvSpPr/>
            <p:nvPr/>
          </p:nvSpPr>
          <p:spPr>
            <a:xfrm rot="20627212" flipH="1" flipV="1">
              <a:off x="1032060" y="5107080"/>
              <a:ext cx="753746" cy="64978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6289781" flipH="1" flipV="1">
              <a:off x="1003006" y="5062727"/>
              <a:ext cx="587410" cy="506388"/>
            </a:xfrm>
            <a:prstGeom prst="triangle">
              <a:avLst/>
            </a:prstGeom>
            <a:solidFill>
              <a:srgbClr val="C7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10"/>
          <p:cNvSpPr txBox="1"/>
          <p:nvPr/>
        </p:nvSpPr>
        <p:spPr>
          <a:xfrm>
            <a:off x="3388400" y="989078"/>
            <a:ext cx="4980265" cy="379642"/>
          </a:xfrm>
          <a:prstGeom prst="rect">
            <a:avLst/>
          </a:prstGeom>
          <a:noFill/>
        </p:spPr>
        <p:txBody>
          <a:bodyPr wrap="square" lIns="86411" tIns="43205" rIns="86411" bIns="43205" rtlCol="0">
            <a:spAutoFit/>
          </a:bodyPr>
          <a:lstStyle/>
          <a:p>
            <a:r>
              <a:rPr lang="zh-CN" altLang="en-US" sz="1900" b="1" dirty="0" smtClean="0"/>
              <a:t>截至</a:t>
            </a:r>
            <a:r>
              <a:rPr lang="en-US" altLang="zh-CN" sz="1900" b="1" dirty="0" smtClean="0"/>
              <a:t>2018</a:t>
            </a:r>
            <a:r>
              <a:rPr lang="zh-CN" altLang="en-US" sz="1900" b="1" dirty="0" smtClean="0"/>
              <a:t>年</a:t>
            </a:r>
            <a:r>
              <a:rPr lang="en-US" altLang="zh-CN" sz="1900" b="1" dirty="0" smtClean="0"/>
              <a:t>3</a:t>
            </a:r>
            <a:r>
              <a:rPr lang="zh-CN" altLang="en-US" sz="1900" b="1" dirty="0" smtClean="0"/>
              <a:t>月末各类投资人持有占比情况</a:t>
            </a:r>
            <a:endParaRPr lang="zh-CN" altLang="en-US" sz="1900" b="1" dirty="0"/>
          </a:p>
        </p:txBody>
      </p:sp>
      <p:sp>
        <p:nvSpPr>
          <p:cNvPr id="12" name="TextBox 11"/>
          <p:cNvSpPr txBox="1"/>
          <p:nvPr/>
        </p:nvSpPr>
        <p:spPr>
          <a:xfrm>
            <a:off x="1489530" y="4013162"/>
            <a:ext cx="1648718" cy="610723"/>
          </a:xfrm>
          <a:prstGeom prst="rect">
            <a:avLst/>
          </a:prstGeom>
          <a:noFill/>
        </p:spPr>
        <p:txBody>
          <a:bodyPr wrap="square" lIns="86411" tIns="43205" rIns="86411" bIns="43205" rtlCol="0">
            <a:spAutoFit/>
          </a:bodyPr>
          <a:lstStyle/>
          <a:p>
            <a:pPr algn="ctr"/>
            <a:r>
              <a:rPr lang="zh-CN" altLang="en-US" dirty="0" smtClean="0">
                <a:solidFill>
                  <a:schemeClr val="bg2">
                    <a:lumMod val="25000"/>
                  </a:schemeClr>
                </a:solidFill>
              </a:rPr>
              <a:t>非法人产品</a:t>
            </a:r>
            <a:r>
              <a:rPr lang="en-US" altLang="zh-CN" dirty="0" smtClean="0">
                <a:solidFill>
                  <a:schemeClr val="bg2">
                    <a:lumMod val="25000"/>
                  </a:schemeClr>
                </a:solidFill>
              </a:rPr>
              <a:t>6.16</a:t>
            </a:r>
            <a:r>
              <a:rPr lang="zh-CN" altLang="en-US" dirty="0" smtClean="0">
                <a:solidFill>
                  <a:schemeClr val="bg2">
                    <a:lumMod val="25000"/>
                  </a:schemeClr>
                </a:solidFill>
              </a:rPr>
              <a:t>万亿</a:t>
            </a:r>
            <a:endParaRPr lang="zh-CN" altLang="en-US" dirty="0">
              <a:solidFill>
                <a:schemeClr val="bg2">
                  <a:lumMod val="25000"/>
                </a:schemeClr>
              </a:solidFill>
            </a:endParaRPr>
          </a:p>
        </p:txBody>
      </p:sp>
      <p:cxnSp>
        <p:nvCxnSpPr>
          <p:cNvPr id="13" name="直接连接符 12"/>
          <p:cNvCxnSpPr/>
          <p:nvPr/>
        </p:nvCxnSpPr>
        <p:spPr>
          <a:xfrm rot="10800000" flipV="1">
            <a:off x="3013174" y="3971610"/>
            <a:ext cx="1022594" cy="7445"/>
          </a:xfrm>
          <a:prstGeom prst="line">
            <a:avLst/>
          </a:prstGeom>
          <a:ln w="28575">
            <a:solidFill>
              <a:srgbClr val="C75050"/>
            </a:solidFill>
            <a:round/>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662918" y="3457037"/>
            <a:ext cx="1631729" cy="552558"/>
          </a:xfrm>
          <a:prstGeom prst="rect">
            <a:avLst/>
          </a:prstGeom>
          <a:noFill/>
        </p:spPr>
        <p:txBody>
          <a:bodyPr wrap="square" lIns="86411" tIns="43205" rIns="86411" bIns="43205" rtlCol="0">
            <a:spAutoFit/>
          </a:bodyPr>
          <a:lstStyle/>
          <a:p>
            <a:r>
              <a:rPr lang="en-US" altLang="zh-CN" sz="3000" dirty="0" smtClean="0">
                <a:solidFill>
                  <a:schemeClr val="tx1">
                    <a:lumMod val="75000"/>
                    <a:lumOff val="25000"/>
                  </a:schemeClr>
                </a:solidFill>
                <a:latin typeface="微软雅黑" panose="020B0503020204020204" pitchFamily="34" charset="-122"/>
                <a:ea typeface="微软雅黑" panose="020B0503020204020204" pitchFamily="34" charset="-122"/>
              </a:rPr>
              <a:t>69.65%</a:t>
            </a:r>
            <a:endPar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6765668" y="2373144"/>
            <a:ext cx="1227772" cy="2921"/>
          </a:xfrm>
          <a:prstGeom prst="line">
            <a:avLst/>
          </a:prstGeom>
          <a:ln w="28575">
            <a:solidFill>
              <a:srgbClr val="C75050"/>
            </a:solidFill>
            <a:round/>
            <a:headEnd type="none"/>
            <a:tailEnd type="oval" w="lg" len="lg"/>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8055697" y="2044610"/>
            <a:ext cx="1631942" cy="552558"/>
          </a:xfrm>
          <a:prstGeom prst="rect">
            <a:avLst/>
          </a:prstGeom>
          <a:noFill/>
        </p:spPr>
        <p:txBody>
          <a:bodyPr wrap="square" lIns="86411" tIns="43205" rIns="86411" bIns="43205" rtlCol="0">
            <a:spAutoFit/>
          </a:bodyPr>
          <a:lstStyle/>
          <a:p>
            <a:r>
              <a:rPr lang="en-US" altLang="zh-CN" sz="3000" dirty="0" smtClean="0">
                <a:solidFill>
                  <a:schemeClr val="tx1">
                    <a:lumMod val="75000"/>
                    <a:lumOff val="25000"/>
                  </a:schemeClr>
                </a:solidFill>
                <a:latin typeface="微软雅黑" panose="020B0503020204020204" pitchFamily="34" charset="-122"/>
                <a:ea typeface="微软雅黑" panose="020B0503020204020204" pitchFamily="34" charset="-122"/>
              </a:rPr>
              <a:t>22.05%</a:t>
            </a:r>
            <a:endPar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7887314" y="2554175"/>
            <a:ext cx="1720732" cy="610723"/>
          </a:xfrm>
          <a:prstGeom prst="rect">
            <a:avLst/>
          </a:prstGeom>
          <a:noFill/>
        </p:spPr>
        <p:txBody>
          <a:bodyPr wrap="square" lIns="86411" tIns="43205" rIns="86411" bIns="43205" rtlCol="0">
            <a:spAutoFit/>
          </a:bodyPr>
          <a:lstStyle/>
          <a:p>
            <a:pPr algn="ctr"/>
            <a:r>
              <a:rPr lang="zh-CN" altLang="en-US" dirty="0" smtClean="0">
                <a:solidFill>
                  <a:schemeClr val="bg2">
                    <a:lumMod val="25000"/>
                  </a:schemeClr>
                </a:solidFill>
              </a:rPr>
              <a:t>银行类金融机构</a:t>
            </a:r>
            <a:r>
              <a:rPr lang="en-US" altLang="zh-CN" dirty="0" smtClean="0">
                <a:solidFill>
                  <a:schemeClr val="bg2">
                    <a:lumMod val="25000"/>
                  </a:schemeClr>
                </a:solidFill>
              </a:rPr>
              <a:t>1.95</a:t>
            </a:r>
            <a:r>
              <a:rPr lang="zh-CN" altLang="en-US" dirty="0" smtClean="0">
                <a:solidFill>
                  <a:schemeClr val="bg2">
                    <a:lumMod val="25000"/>
                  </a:schemeClr>
                </a:solidFill>
              </a:rPr>
              <a:t>万亿</a:t>
            </a:r>
            <a:endParaRPr lang="zh-CN" altLang="en-US" dirty="0">
              <a:solidFill>
                <a:schemeClr val="bg2">
                  <a:lumMod val="25000"/>
                </a:schemeClr>
              </a:solidFill>
            </a:endParaRPr>
          </a:p>
        </p:txBody>
      </p:sp>
      <p:cxnSp>
        <p:nvCxnSpPr>
          <p:cNvPr id="23" name="直接连接符 22"/>
          <p:cNvCxnSpPr/>
          <p:nvPr/>
        </p:nvCxnSpPr>
        <p:spPr>
          <a:xfrm>
            <a:off x="7523699" y="3983714"/>
            <a:ext cx="788113" cy="6710"/>
          </a:xfrm>
          <a:prstGeom prst="line">
            <a:avLst/>
          </a:prstGeom>
          <a:ln w="28575">
            <a:solidFill>
              <a:srgbClr val="C75050"/>
            </a:solidFill>
            <a:round/>
            <a:headEnd type="none"/>
            <a:tailEnd type="oval" w="lg" len="lg"/>
          </a:ln>
        </p:spPr>
        <p:style>
          <a:lnRef idx="1">
            <a:schemeClr val="accent1"/>
          </a:lnRef>
          <a:fillRef idx="0">
            <a:schemeClr val="accent1"/>
          </a:fillRef>
          <a:effectRef idx="0">
            <a:schemeClr val="accent1"/>
          </a:effectRef>
          <a:fontRef idx="minor">
            <a:schemeClr val="tx1"/>
          </a:fontRef>
        </p:style>
      </p:cxnSp>
      <p:sp>
        <p:nvSpPr>
          <p:cNvPr id="25" name="文本框 20"/>
          <p:cNvSpPr txBox="1"/>
          <p:nvPr/>
        </p:nvSpPr>
        <p:spPr>
          <a:xfrm>
            <a:off x="8529468" y="3473281"/>
            <a:ext cx="1506438" cy="552558"/>
          </a:xfrm>
          <a:prstGeom prst="rect">
            <a:avLst/>
          </a:prstGeom>
          <a:noFill/>
        </p:spPr>
        <p:txBody>
          <a:bodyPr wrap="square" lIns="86411" tIns="43205" rIns="86411" bIns="43205" rtlCol="0">
            <a:spAutoFit/>
          </a:bodyPr>
          <a:lstStyle/>
          <a:p>
            <a:r>
              <a:rPr lang="en-US" altLang="zh-CN" sz="3000" dirty="0" smtClean="0">
                <a:solidFill>
                  <a:schemeClr val="tx1">
                    <a:lumMod val="75000"/>
                    <a:lumOff val="25000"/>
                  </a:schemeClr>
                </a:solidFill>
                <a:latin typeface="微软雅黑" panose="020B0503020204020204" pitchFamily="34" charset="-122"/>
                <a:ea typeface="微软雅黑" panose="020B0503020204020204" pitchFamily="34" charset="-122"/>
              </a:rPr>
              <a:t>7.80%</a:t>
            </a:r>
            <a:endPar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8247378" y="4016951"/>
            <a:ext cx="1826857" cy="610723"/>
          </a:xfrm>
          <a:prstGeom prst="rect">
            <a:avLst/>
          </a:prstGeom>
          <a:noFill/>
        </p:spPr>
        <p:txBody>
          <a:bodyPr wrap="square" lIns="86411" tIns="43205" rIns="86411" bIns="43205" rtlCol="0">
            <a:spAutoFit/>
          </a:bodyPr>
          <a:lstStyle/>
          <a:p>
            <a:pPr algn="ctr"/>
            <a:r>
              <a:rPr lang="zh-CN" altLang="en-US" dirty="0" smtClean="0">
                <a:solidFill>
                  <a:schemeClr val="bg2">
                    <a:lumMod val="25000"/>
                  </a:schemeClr>
                </a:solidFill>
              </a:rPr>
              <a:t>非银行金融机构</a:t>
            </a:r>
            <a:r>
              <a:rPr lang="en-US" altLang="zh-CN" dirty="0" smtClean="0">
                <a:solidFill>
                  <a:schemeClr val="bg2">
                    <a:lumMod val="25000"/>
                  </a:schemeClr>
                </a:solidFill>
              </a:rPr>
              <a:t>0.69</a:t>
            </a:r>
            <a:r>
              <a:rPr lang="zh-CN" altLang="en-US" dirty="0" smtClean="0">
                <a:solidFill>
                  <a:schemeClr val="bg2">
                    <a:lumMod val="25000"/>
                  </a:schemeClr>
                </a:solidFill>
              </a:rPr>
              <a:t>万亿</a:t>
            </a:r>
            <a:endParaRPr lang="zh-CN" altLang="en-US" dirty="0">
              <a:solidFill>
                <a:schemeClr val="bg2">
                  <a:lumMod val="25000"/>
                </a:schemeClr>
              </a:solidFill>
            </a:endParaRPr>
          </a:p>
        </p:txBody>
      </p:sp>
      <p:grpSp>
        <p:nvGrpSpPr>
          <p:cNvPr id="33" name="组合 32"/>
          <p:cNvGrpSpPr/>
          <p:nvPr/>
        </p:nvGrpSpPr>
        <p:grpSpPr>
          <a:xfrm>
            <a:off x="3809107" y="1830365"/>
            <a:ext cx="1954971" cy="193266"/>
            <a:chOff x="3271279" y="1858751"/>
            <a:chExt cx="2815906" cy="294900"/>
          </a:xfrm>
        </p:grpSpPr>
        <p:cxnSp>
          <p:nvCxnSpPr>
            <p:cNvPr id="27" name="直接连接符 26"/>
            <p:cNvCxnSpPr/>
            <p:nvPr/>
          </p:nvCxnSpPr>
          <p:spPr>
            <a:xfrm flipH="1" flipV="1">
              <a:off x="3271279" y="1858751"/>
              <a:ext cx="2815906" cy="22325"/>
            </a:xfrm>
            <a:prstGeom prst="line">
              <a:avLst/>
            </a:prstGeom>
            <a:ln w="28575">
              <a:solidFill>
                <a:srgbClr val="C75050"/>
              </a:solidFill>
              <a:round/>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16200000" flipH="1">
              <a:off x="5937587" y="2015289"/>
              <a:ext cx="276722" cy="2"/>
            </a:xfrm>
            <a:prstGeom prst="line">
              <a:avLst/>
            </a:prstGeom>
            <a:ln w="19050">
              <a:solidFill>
                <a:srgbClr val="C75050"/>
              </a:solidFill>
            </a:ln>
          </p:spPr>
          <p:style>
            <a:lnRef idx="1">
              <a:schemeClr val="accent1"/>
            </a:lnRef>
            <a:fillRef idx="0">
              <a:schemeClr val="accent1"/>
            </a:fillRef>
            <a:effectRef idx="0">
              <a:schemeClr val="accent1"/>
            </a:effectRef>
            <a:fontRef idx="minor">
              <a:schemeClr val="tx1"/>
            </a:fontRef>
          </p:style>
        </p:cxnSp>
      </p:grpSp>
      <p:sp>
        <p:nvSpPr>
          <p:cNvPr id="34" name="文本框 17"/>
          <p:cNvSpPr txBox="1"/>
          <p:nvPr/>
        </p:nvSpPr>
        <p:spPr>
          <a:xfrm>
            <a:off x="2352726" y="1656987"/>
            <a:ext cx="1631729" cy="552558"/>
          </a:xfrm>
          <a:prstGeom prst="rect">
            <a:avLst/>
          </a:prstGeom>
          <a:noFill/>
        </p:spPr>
        <p:txBody>
          <a:bodyPr wrap="square" lIns="86411" tIns="43205" rIns="86411" bIns="43205" rtlCol="0">
            <a:spAutoFit/>
          </a:bodyPr>
          <a:lstStyle/>
          <a:p>
            <a:r>
              <a:rPr lang="en-US" altLang="zh-CN" sz="3000" dirty="0" smtClean="0">
                <a:solidFill>
                  <a:schemeClr val="tx1">
                    <a:lumMod val="75000"/>
                    <a:lumOff val="25000"/>
                  </a:schemeClr>
                </a:solidFill>
                <a:latin typeface="微软雅黑" panose="020B0503020204020204" pitchFamily="34" charset="-122"/>
                <a:ea typeface="微软雅黑" panose="020B0503020204020204" pitchFamily="34" charset="-122"/>
              </a:rPr>
              <a:t>0.50%</a:t>
            </a:r>
            <a:endPar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2099745" y="2167638"/>
            <a:ext cx="1648718" cy="610723"/>
          </a:xfrm>
          <a:prstGeom prst="rect">
            <a:avLst/>
          </a:prstGeom>
          <a:noFill/>
        </p:spPr>
        <p:txBody>
          <a:bodyPr wrap="square" lIns="86411" tIns="43205" rIns="86411" bIns="43205" rtlCol="0">
            <a:spAutoFit/>
          </a:bodyPr>
          <a:lstStyle/>
          <a:p>
            <a:pPr algn="ctr"/>
            <a:r>
              <a:rPr lang="zh-CN" altLang="en-US" dirty="0" smtClean="0">
                <a:solidFill>
                  <a:schemeClr val="bg2">
                    <a:lumMod val="25000"/>
                  </a:schemeClr>
                </a:solidFill>
              </a:rPr>
              <a:t>境外机构</a:t>
            </a:r>
            <a:endParaRPr lang="en-US" altLang="zh-CN" dirty="0" smtClean="0">
              <a:solidFill>
                <a:schemeClr val="bg2">
                  <a:lumMod val="25000"/>
                </a:schemeClr>
              </a:solidFill>
            </a:endParaRPr>
          </a:p>
          <a:p>
            <a:pPr algn="ctr"/>
            <a:r>
              <a:rPr lang="en-US" altLang="zh-CN" dirty="0" smtClean="0">
                <a:solidFill>
                  <a:schemeClr val="bg2">
                    <a:lumMod val="25000"/>
                  </a:schemeClr>
                </a:solidFill>
              </a:rPr>
              <a:t>438</a:t>
            </a:r>
            <a:r>
              <a:rPr lang="zh-CN" altLang="en-US" dirty="0" smtClean="0">
                <a:solidFill>
                  <a:schemeClr val="bg2">
                    <a:lumMod val="25000"/>
                  </a:schemeClr>
                </a:solidFill>
              </a:rPr>
              <a:t>亿</a:t>
            </a:r>
            <a:endParaRPr lang="zh-CN" altLang="en-US" dirty="0">
              <a:solidFill>
                <a:schemeClr val="bg2">
                  <a:lumMod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linds(horizontal)">
                                      <p:cBhvr>
                                        <p:cTn id="14" dur="1000"/>
                                        <p:tgtEl>
                                          <p:spTgt spid="11"/>
                                        </p:tgtEl>
                                      </p:cBhvr>
                                    </p:animEffect>
                                  </p:childTnLst>
                                </p:cTn>
                              </p:par>
                            </p:childTnLst>
                          </p:cTn>
                        </p:par>
                        <p:par>
                          <p:cTn id="15" fill="hold">
                            <p:stCondLst>
                              <p:cond delay="1500"/>
                            </p:stCondLst>
                            <p:childTnLst>
                              <p:par>
                                <p:cTn id="16" presetID="21"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8)">
                                      <p:cBhvr>
                                        <p:cTn id="18" dur="1000"/>
                                        <p:tgtEl>
                                          <p:spTgt spid="3"/>
                                        </p:tgtEl>
                                      </p:cBhvr>
                                    </p:animEffect>
                                  </p:childTnLst>
                                </p:cTn>
                              </p:par>
                            </p:childTnLst>
                          </p:cTn>
                        </p:par>
                        <p:par>
                          <p:cTn id="19" fill="hold">
                            <p:stCondLst>
                              <p:cond delay="2500"/>
                            </p:stCondLst>
                            <p:childTnLst>
                              <p:par>
                                <p:cTn id="20" presetID="2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750"/>
                                        <p:tgtEl>
                                          <p:spTgt spid="13"/>
                                        </p:tgtEl>
                                      </p:cBhvr>
                                    </p:animEffect>
                                  </p:childTnLst>
                                </p:cTn>
                              </p:par>
                            </p:childTnLst>
                          </p:cTn>
                        </p:par>
                        <p:par>
                          <p:cTn id="23" fill="hold">
                            <p:stCondLst>
                              <p:cond delay="3250"/>
                            </p:stCondLst>
                            <p:childTnLst>
                              <p:par>
                                <p:cTn id="24" presetID="53" presetClass="entr" presetSubtype="16"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750" fill="hold"/>
                                        <p:tgtEl>
                                          <p:spTgt spid="18"/>
                                        </p:tgtEl>
                                        <p:attrNameLst>
                                          <p:attrName>ppt_w</p:attrName>
                                        </p:attrNameLst>
                                      </p:cBhvr>
                                      <p:tavLst>
                                        <p:tav tm="0">
                                          <p:val>
                                            <p:fltVal val="0"/>
                                          </p:val>
                                        </p:tav>
                                        <p:tav tm="100000">
                                          <p:val>
                                            <p:strVal val="#ppt_w"/>
                                          </p:val>
                                        </p:tav>
                                      </p:tavLst>
                                    </p:anim>
                                    <p:anim calcmode="lin" valueType="num">
                                      <p:cBhvr>
                                        <p:cTn id="27" dur="750" fill="hold"/>
                                        <p:tgtEl>
                                          <p:spTgt spid="18"/>
                                        </p:tgtEl>
                                        <p:attrNameLst>
                                          <p:attrName>ppt_h</p:attrName>
                                        </p:attrNameLst>
                                      </p:cBhvr>
                                      <p:tavLst>
                                        <p:tav tm="0">
                                          <p:val>
                                            <p:fltVal val="0"/>
                                          </p:val>
                                        </p:tav>
                                        <p:tav tm="100000">
                                          <p:val>
                                            <p:strVal val="#ppt_h"/>
                                          </p:val>
                                        </p:tav>
                                      </p:tavLst>
                                    </p:anim>
                                    <p:animEffect transition="in" filter="fade">
                                      <p:cBhvr>
                                        <p:cTn id="28" dur="75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750"/>
                                        <p:tgtEl>
                                          <p:spTgt spid="19"/>
                                        </p:tgtEl>
                                      </p:cBhvr>
                                    </p:animEffect>
                                  </p:childTnLst>
                                </p:cTn>
                              </p:par>
                            </p:childTnLst>
                          </p:cTn>
                        </p:par>
                        <p:par>
                          <p:cTn id="36" fill="hold">
                            <p:stCondLst>
                              <p:cond delay="4750"/>
                            </p:stCondLst>
                            <p:childTnLst>
                              <p:par>
                                <p:cTn id="37" presetID="53" presetClass="entr" presetSubtype="16"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750" fill="hold"/>
                                        <p:tgtEl>
                                          <p:spTgt spid="21"/>
                                        </p:tgtEl>
                                        <p:attrNameLst>
                                          <p:attrName>ppt_w</p:attrName>
                                        </p:attrNameLst>
                                      </p:cBhvr>
                                      <p:tavLst>
                                        <p:tav tm="0">
                                          <p:val>
                                            <p:fltVal val="0"/>
                                          </p:val>
                                        </p:tav>
                                        <p:tav tm="100000">
                                          <p:val>
                                            <p:strVal val="#ppt_w"/>
                                          </p:val>
                                        </p:tav>
                                      </p:tavLst>
                                    </p:anim>
                                    <p:anim calcmode="lin" valueType="num">
                                      <p:cBhvr>
                                        <p:cTn id="40" dur="750" fill="hold"/>
                                        <p:tgtEl>
                                          <p:spTgt spid="21"/>
                                        </p:tgtEl>
                                        <p:attrNameLst>
                                          <p:attrName>ppt_h</p:attrName>
                                        </p:attrNameLst>
                                      </p:cBhvr>
                                      <p:tavLst>
                                        <p:tav tm="0">
                                          <p:val>
                                            <p:fltVal val="0"/>
                                          </p:val>
                                        </p:tav>
                                        <p:tav tm="100000">
                                          <p:val>
                                            <p:strVal val="#ppt_h"/>
                                          </p:val>
                                        </p:tav>
                                      </p:tavLst>
                                    </p:anim>
                                    <p:animEffect transition="in" filter="fade">
                                      <p:cBhvr>
                                        <p:cTn id="41" dur="750"/>
                                        <p:tgtEl>
                                          <p:spTgt spid="21"/>
                                        </p:tgtEl>
                                      </p:cBhvr>
                                    </p:animEffect>
                                  </p:childTnLst>
                                </p:cTn>
                              </p:par>
                              <p:par>
                                <p:cTn id="42" presetID="10" presetClass="entr" presetSubtype="0" fill="hold" grpId="1"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par>
                          <p:cTn id="45" fill="hold">
                            <p:stCondLst>
                              <p:cond delay="5500"/>
                            </p:stCondLst>
                            <p:childTnLst>
                              <p:par>
                                <p:cTn id="46" presetID="22" presetClass="entr" presetSubtype="8"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left)">
                                      <p:cBhvr>
                                        <p:cTn id="48" dur="750"/>
                                        <p:tgtEl>
                                          <p:spTgt spid="23"/>
                                        </p:tgtEl>
                                      </p:cBhvr>
                                    </p:animEffect>
                                  </p:childTnLst>
                                </p:cTn>
                              </p:par>
                            </p:childTnLst>
                          </p:cTn>
                        </p:par>
                        <p:par>
                          <p:cTn id="49" fill="hold">
                            <p:stCondLst>
                              <p:cond delay="6250"/>
                            </p:stCondLst>
                            <p:childTnLst>
                              <p:par>
                                <p:cTn id="50" presetID="53" presetClass="entr" presetSubtype="16"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750" fill="hold"/>
                                        <p:tgtEl>
                                          <p:spTgt spid="25"/>
                                        </p:tgtEl>
                                        <p:attrNameLst>
                                          <p:attrName>ppt_w</p:attrName>
                                        </p:attrNameLst>
                                      </p:cBhvr>
                                      <p:tavLst>
                                        <p:tav tm="0">
                                          <p:val>
                                            <p:fltVal val="0"/>
                                          </p:val>
                                        </p:tav>
                                        <p:tav tm="100000">
                                          <p:val>
                                            <p:strVal val="#ppt_w"/>
                                          </p:val>
                                        </p:tav>
                                      </p:tavLst>
                                    </p:anim>
                                    <p:anim calcmode="lin" valueType="num">
                                      <p:cBhvr>
                                        <p:cTn id="53" dur="750" fill="hold"/>
                                        <p:tgtEl>
                                          <p:spTgt spid="25"/>
                                        </p:tgtEl>
                                        <p:attrNameLst>
                                          <p:attrName>ppt_h</p:attrName>
                                        </p:attrNameLst>
                                      </p:cBhvr>
                                      <p:tavLst>
                                        <p:tav tm="0">
                                          <p:val>
                                            <p:fltVal val="0"/>
                                          </p:val>
                                        </p:tav>
                                        <p:tav tm="100000">
                                          <p:val>
                                            <p:strVal val="#ppt_h"/>
                                          </p:val>
                                        </p:tav>
                                      </p:tavLst>
                                    </p:anim>
                                    <p:animEffect transition="in" filter="fade">
                                      <p:cBhvr>
                                        <p:cTn id="54" dur="750"/>
                                        <p:tgtEl>
                                          <p:spTgt spid="2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wipe(right)">
                                      <p:cBhvr>
                                        <p:cTn id="61" dur="1000"/>
                                        <p:tgtEl>
                                          <p:spTgt spid="33"/>
                                        </p:tgtEl>
                                      </p:cBhvr>
                                    </p:animEffect>
                                  </p:childTnLst>
                                </p:cTn>
                              </p:par>
                            </p:childTnLst>
                          </p:cTn>
                        </p:par>
                        <p:par>
                          <p:cTn id="62" fill="hold">
                            <p:stCondLst>
                              <p:cond delay="80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750" fill="hold"/>
                                        <p:tgtEl>
                                          <p:spTgt spid="34"/>
                                        </p:tgtEl>
                                        <p:attrNameLst>
                                          <p:attrName>ppt_w</p:attrName>
                                        </p:attrNameLst>
                                      </p:cBhvr>
                                      <p:tavLst>
                                        <p:tav tm="0">
                                          <p:val>
                                            <p:fltVal val="0"/>
                                          </p:val>
                                        </p:tav>
                                        <p:tav tm="100000">
                                          <p:val>
                                            <p:strVal val="#ppt_w"/>
                                          </p:val>
                                        </p:tav>
                                      </p:tavLst>
                                    </p:anim>
                                    <p:anim calcmode="lin" valueType="num">
                                      <p:cBhvr>
                                        <p:cTn id="66" dur="750" fill="hold"/>
                                        <p:tgtEl>
                                          <p:spTgt spid="34"/>
                                        </p:tgtEl>
                                        <p:attrNameLst>
                                          <p:attrName>ppt_h</p:attrName>
                                        </p:attrNameLst>
                                      </p:cBhvr>
                                      <p:tavLst>
                                        <p:tav tm="0">
                                          <p:val>
                                            <p:fltVal val="0"/>
                                          </p:val>
                                        </p:tav>
                                        <p:tav tm="100000">
                                          <p:val>
                                            <p:strVal val="#ppt_h"/>
                                          </p:val>
                                        </p:tav>
                                      </p:tavLst>
                                    </p:anim>
                                    <p:animEffect transition="in" filter="fade">
                                      <p:cBhvr>
                                        <p:cTn id="67" dur="750"/>
                                        <p:tgtEl>
                                          <p:spTgt spid="3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1" grpId="0"/>
      <p:bldP spid="12" grpId="0"/>
      <p:bldP spid="18" grpId="0"/>
      <p:bldP spid="21" grpId="0"/>
      <p:bldP spid="22" grpId="1"/>
      <p:bldP spid="25" grpId="0"/>
      <p:bldP spid="26" grpId="0"/>
      <p:bldP spid="34" grpId="0"/>
      <p:bldP spid="3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ULTRA_SCORM_COURSE_ID" val="1E2F398C-C7B4-4454-8F6F-76CFD20B0B8B"/>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Content List"/>
  <p:tag name="ISPRING_PLAYERS_CUSTOMIZATION" val="UEsDBBQAAgAIAJVte0o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CVbXtK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JVte0q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lW17Si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lW17Sm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lW17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lW17Sp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lW17Sr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lm17SgXZichKDQAA1SEAABcAAAB1bml2ZXJzYWwvdW5pdmVyc2FsLnBuZ+2a+VdS6/rAqdNpVvNU15xLvXmuOZQnp+NAmROna6UNZk61zLxhgqhoKGLTdUiJopaWiZ6sk+KAqZm6EbBDSR5E6jig4lBxFAXBgRAVkbupzr1r3fVd3z/gLn5gb57ns9/9Ps+73+d5n/1C7rEj/jobjTZCIBAdWIBPMASyBgaBfINcvxbU7Gq6MQGeViUF+3tDKF0mk6CwJvZg4EEIpI6wafnct6C8ISEgNAkC0WVqPqtYyIrzYDs4zOfgicuRkuGjebbyAdYHWdHc6rnV9Trn9ev1U78jntz8/fe7cy7o5+8MWPOuevNPOectLV79c+3W9Tt8bm8pM1Zf+Vn69/0bVNjpLpn7IulHxafSBxc9jydtD/9UTKmUUkRSt4hSSmVL3YMsLlSNla0op5EjGYrhmqZRnDFo0lknP1nFSpDpeTOEH1EPuvyMZKjR1lRm558zhnmpPnWneIOKK41V9vV4qyjsrK/7KlBuQwdl/OFner0bvwaUmu0rCUML4ij14K1/ixN+4DdIuIvFBvB0IMdKI+0iao43AlaDxy1aoAVaoAVaoAVaoAVaoAVaoAVaoAVaoAVaoAVa8L8HUAJz9QJLs2X6HtgK02i8rTRbiuvvaPYOd/p8p9lu3PL/g4/hd/5o4HrxWz/9fvihdSk2UfbGknAJtywwH0WJUL2CKlYooSlMF7yyDzmSJXlhXnszbXmsiaGSBPFbnOI5P4xPI5SVFazM3yTLjy07/M0znmNmXq7jr0svr2SFEahhZpqmYppihBrNGGLkDHbVxIgLMKe6wxvjFw71JKW9mTMXTwTMDSVxG/VmjoSALUryljhIXEMvPgxQryhdpulKaTxP/UEvs99j9tXWMK6Xcipe4EZqGkkTjwOZi2OFSEMXqIPTsAfiFHfgvlRAgNJjhppX3grl1bw3MUMs+qRZxqd3JDYmKInGyFc/mbJbC2nzkscsGn3TMdP5A/c527PqIoDh/VzCZ4/s+jgRkHhy0wlPKQJjX+bszJjFIy+5eFBnD6eOZijieSfPksVx11ux4rDRwUj7csF++HCICRm9wjRfmbnwPXnLvpK8OdI0VtjZdlLWG8MJ68aj5EDFzDFBO1fWSpI6JRoq6uKAM32AKs2Ot4ChsxNFnm9FLyQam6rpAelTdaxBLiHudztl9cPYQJEbvdMhkHDLavg6YAOMudUOVlTje4FqfBeiKDT+bKrxs0ZhW+u5M03oNxIUqnFE+P5YetCJHeTSwl2Prp32DJEn/bNmthj/xvFpFY/Z31BRxmzlsVwYixzn55tjaX5d6eaNmwXCiO5eRwJPRrboCKlbN0ie/8s3kPfwSs9bVC4+rvuzIfGiFmmBysOHmGSU/VcTIye4ZfrIW888Txj9R3mxbSn15gZ0S36IXNbPfuzdnrNtu3H7/phWM5sDtoqN5MzpNAQ3DV+s8BIJ00jSh4hXxEWAPX9y6mrKTdprCKS5SBS+fTi23UlUkNnHaXButEsIFVrrw+z/celZiuCCPFC1HIgrd+5kjWwsjlQM4QPqN6+Vyxz339un2otoeIiLuuEqdkp8p3RNBjII0xaAQvC3ZIUOpE0enB1ZvehhdXj4x/toWXWQaUq3nbrOh7jJyLh6uHkg0RJ9yrjdKXLnIhzNHeYZwgC+g0XHB0C5FvI+LVSW+5P7l3YnVQ8ECFOTQ1YtP9e9HMQbi7bcbHhKPhAsvDbR5fvyYu+uH5LuF3FhwTzCIfhv2CPE0ECobsjfBNhd6OHmmnM8N1gKzc8+zTz7iDUYxgm9tNl2Y4nwlZO4jwmOK2cEK+OkeJqI4vKs2B/eogze2XF9Tb+D2VwplpefjGOmF+9NOo1oTTRqLNnzl3zh05I8fW8b7x5ZsH7cjWr9QFHiqxuYEoDk5nXi/n1haNbNATrvDUb6OLKQ5VHgbkdsnfttj0ROxVl/GZAEEaPicrmo77WmZ/ulQgdf4qZKna66WUzB2CNdpmvnhYujEhQGHsH7YBvjc2cf5ddXO0LSkfli4damW1ccnz4spervFy0BQ9t3ijDTFAchjQBw9CN1MbZUb44veprV0OPQyFCrpmPpCi5A/9rpHagiLOqtnUoUwgDc6F57uAKcgjoaj1tkRyFws3lRUzTS3LKMO9qKX8KUlPfE9zYD4bf45WEGDYiSDFFdj2MXD886zQ5SU8YqMlPh2BrGEiaS8AuiiVLLVck8DgtDDZi+XUctiBBrHs3cXZ43I+NC1erUFQnDYJx9JHUUAqmOIuWVKbGXKxqy9DeKkkShTD6SQVOkiA63GUG9xPaKy4vvr+u94BEgqHxERieAmTdkmtjYhHfy8A7O1EftIQcqHxVgbJHf3jVqX+p36lH17heiR2R3c6zaOkC3z/GeFSPoU5/9BWiyLndJLDO6Z6/z0OHXdxYBfdi4jmKjUSluaXJ+Sd8Ffh8ZO8nNXJGlFGEc8EVNWRv/KnueLerrAB9K6b6eOby466ZVNDa28zg74tF5n7KYzUbiVB7gTkiLTxafN7izxrVFqnKdMmpfkNZ3D7tAIOIUw0zO06yxtUv91Mc4qQUMI2nkgb4kHGNSdFR1qa9NfPxuT+oy3XyajlwY9lB2Mk+Py3yIjn2C+7gWXTbZAkZzBtD1eQGri8MVOJMUnWhs6sCk1BhyBS32MjCryhq8X4uXO370lyweEwjxC4NvHNgX2yXJTJO17SPWAuxuSwtbvZduJ77cvecY+wyhpqB2ftl1D9E2O2Zix7mKLAz33gDYz2Rfh71Fh26mkj/qfNRT3jP/7b4qMTzcRS+B+l8u9WXYe/SFMl0nJ/pzzK8+zrq5Du1FHPQrRpZTavGqgdbCNzl70KGyvmPZj/NnWV8Hz0iEIoxRxjz2EDvZofCWcX6RXgN5VtZ80Cp3LGGiOW+ioPz4qieR1dCFl3rOUOUA15kAXVmwM8MtfOB4KoYaSH62V1Vg+ngWt0NA/Tpx+JYEj99xzh5+OrISK8s1m6MtcVP6jtdeOq7veYY8lOn1aNK158Kiwdlb72ruhrpwvZzyx3YIg8iZvL19nAWFR1T56sM6lns5wmjD9iXaVEBwLR5BmrIg2mLnOqwfmqsm/Plbgh16GjxUn7r5F+GDReVUu/eMzzacPuISlaLJRmeHIzPkvfMNH/bB+xuv0vOtYkx2NyyLnbMvTXDTnxSj1//2CEA7iscHyrPqTGQlO51MtsLgekVG8EE3XfwhfNZxX+LXqXP+0fy2FnA5Hdz7O/liXIn0xRW1aIRACvqDtZdgrDYrJEnpqyCnGWAVUK8Cg8UoJf7n1DvnTWyOM9evc0rO5tsi06cOBjMTkfei0eJoMFcf1ZFFU+JH99ladrTmH/K9fQbaaP+TKlyWP0Zp24+gFlsQe+LKwsyVOVZ3wdU6Ln0Hx/HGlIw2nYGUfcxzQKzMFTISXrfO/LqJz6x0DVNdE484sCZGCLHkqNuPT6QK/swhSxnzA7FCr9mLZLwsoq7MaytvP5tx4LixCq3KsZbLQscXbYzyxf4HXGu/BC+Z1Rhuju4PjIDOrybPRhsWwIvOgNfNzRSh3BvtPCnGYkXZy39U8LxpuwF5HSHAkby1vs8toED/SckQLyozowoXeUs9eTQTwEw8yh7EJ0ixETvenxpWju0YVqIKl345xbCiov6dVWe63Kefl+rzKJ8zVmO6jOPCR6Nyau2IWFNg7EGGWjk6isvzXHe7MpKNFwGIkqcpgkVpKiOdnxyuE7HtzxvPbvu89CxdnvylcJCbG9dXkw1OqCJwYiZJ0lzvBTi2KKVUZK75L/wKe/YkXSVBNnWjhOIySJPoy6iVv9WEDo8dTfDsw50Kr0KYgmPRV7lSxMHoNRj6EHMDEj3RQVfC0NOF0cnTrOMTmhAXjz0meAFvF2GUoi/Xi8BKLY73cp8PEZbaHEi6fr4liObhkMuMp7yw35hQJVUl5td+hJIBgmauNONExdv+s3T7IVtn/ajLrO9gu+XlWOrWppUVBYPRcjAC6sDi5YaJj67iGo+Em/7pMzr8rKKk9e8GnvNbwFyzaON1fWQDEFMKrrmcGMQmE1MYRYQ4nI1lL7OgKyjqweb8ncohNC/iYZR6iSdZ65r6AqqaPNr07SoEepqmeAF6VZxWyAIkX02jw2vVUpngTI+bKzBW0rt/uDUuiItqGhKik61aKp2kb+s/tX2jd0kT/c5ZyV9DL1O00HZ82fpkE8aQZbYa8swrDgrt2MVviRt5PL4tqsAMtOlj3tT97QrNj//cwLm7pctP8BbM7qNQGunp0xoMwAeL9Pfik1EVNfvumQAkat+xE+zkmw6HwRJu7MTo+tJfMfQYykSQ0JrM3CxKNAzArchKkXqHKlCrwbq+jSSxiWeafeyXDInpyyzXEKsWe03sczTPSNXd1gBQ2tEyTdUecvf/ehsoVS/Huq/+/DpQ4ZUoYDswLvlrxHCDXn/EshCqvvgf8ZJj/8PP/zCgVOb1PMNbOS2Lo9Rwa43qdJVoV3SzIQy+oGCoaYtgpA4+0HTQV7bkj76t1nnIUa/KjXsT7L356opGD/M94kPxPnvtX1BLAwQUAAIACACWbXtKKwvAbUoAAABrAAAAGwAAAHVuaXZlcnNhbC91bml2ZXJzYWwucG5nLnhtbLOxr8jNUShLLSrOzM+zVTLUM1Cyt+PlsikoSi3LTC1XqACKGekZQICSQiUqtzwzpSQDKGRgbowQzEjNTM8osVWyMDCFC+oDzQQAUEsBAgAAFAACAAgAlW17ShUOrShkBAAABxEAAB0AAAAAAAAAAQAAAAAAAAAAAHVuaXZlcnNhbC9jb21tb25fbWVzc2FnZXMubG5nUEsBAgAAFAACAAgAlW17Sgh+CyMpAwAAhgwAACcAAAAAAAAAAQAAAAAAnwQAAHVuaXZlcnNhbC9mbGFzaF9wdWJsaXNoaW5nX3NldHRpbmdzLnhtbFBLAQIAABQAAgAIAJVte0q1/AlkugIAAFUKAAAhAAAAAAAAAAEAAAAAAA0IAAB1bml2ZXJzYWwvZmxhc2hfc2tpbl9zZXR0aW5ncy54bWxQSwECAAAUAAIACACVbXtKKpYPZ/4CAACXCwAAJgAAAAAAAAABAAAAAAAGCwAAdW5pdmVyc2FsL2h0bWxfcHVibGlzaGluZ19zZXR0aW5ncy54bWxQSwECAAAUAAIACACVbXtKaHFSkZoBAAAfBgAAHwAAAAAAAAABAAAAAABIDgAAdW5pdmVyc2FsL2h0bWxfc2tpbl9zZXR0aW5ncy5qc1BLAQIAABQAAgAIAJVte0o9PC/RwQAAAOUBAAAaAAAAAAAAAAEAAAAAAB8QAAB1bml2ZXJzYWwvaTE4bl9wcmVzZXRzLnhtbFBLAQIAABQAAgAIAJVte0qa+ZZkawAAAGsAAAAcAAAAAAAAAAEAAAAAABgRAAB1bml2ZXJzYWwvbG9jYWxfc2V0dGluZ3MueG1sUEsBAgAAFAACAAgARJRXRyO0Tvv7AgAAsAgAABQAAAAAAAAAAQAAAAAAvREAAHVuaXZlcnNhbC9wbGF5ZXIueG1sUEsBAgAAFAACAAgAlW17SrCHI/RsAQAA9wIAACkAAAAAAAAAAQAAAAAA6hQAAHVuaXZlcnNhbC9za2luX2N1c3RvbWl6YXRpb25fc2V0dGluZ3MueG1sUEsBAgAAFAACAAgAlm17SgXZichKDQAA1SEAABcAAAAAAAAAAAAAAAAAnRYAAHVuaXZlcnNhbC91bml2ZXJzYWwucG5nUEsBAgAAFAACAAgAlm17SisLwG1KAAAAawAAABsAAAAAAAAAAQAAAAAAHCQAAHVuaXZlcnNhbC91bml2ZXJzYWwucG5nLnhtbFBLBQYAAAAACwALAEkDAACfJAAAAAA="/>
</p:tagLst>
</file>

<file path=ppt/tags/tag10.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8"/>
</p:tagLst>
</file>

<file path=ppt/tags/tag11.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7"/>
</p:tagLst>
</file>

<file path=ppt/tags/tag13.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6"/>
</p:tagLst>
</file>

<file path=ppt/tags/tag14.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6"/>
</p:tagLst>
</file>

<file path=ppt/tags/tag15.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3"/>
</p:tagLst>
</file>

<file path=ppt/tags/tag16.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4"/>
</p:tagLst>
</file>

<file path=ppt/tags/tag17.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5"/>
</p:tagLst>
</file>

<file path=ppt/tags/tag18.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8"/>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315165528"/>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9"/>
</p:tagLst>
</file>

<file path=ppt/tags/tag21.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0"/>
</p:tagLst>
</file>

<file path=ppt/tags/tag22.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1"/>
</p:tagLst>
</file>

<file path=ppt/tags/tag23.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2"/>
</p:tagLst>
</file>

<file path=ppt/tags/tag24.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3"/>
</p:tagLst>
</file>

<file path=ppt/tags/tag3.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5"/>
</p:tagLst>
</file>

<file path=ppt/tags/tag5.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19"/>
</p:tagLst>
</file>

<file path=ppt/tags/tag6.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20"/>
</p:tagLst>
</file>

<file path=ppt/tags/tag7.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21"/>
</p:tagLst>
</file>

<file path=ppt/tags/tag8.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22"/>
</p:tagLst>
</file>

<file path=ppt/tags/tag9.xml><?xml version="1.0" encoding="utf-8"?>
<p:tagLst xmlns:a="http://schemas.openxmlformats.org/drawingml/2006/main" xmlns:r="http://schemas.openxmlformats.org/officeDocument/2006/relationships" xmlns:p="http://schemas.openxmlformats.org/presentationml/2006/main">
  <p:tag name="MH" val="20150803134832"/>
  <p:tag name="MH_LIBRARY" val="GRAPHIC"/>
  <p:tag name="MH_TYPE" val="Other"/>
  <p:tag name="MH_ORDER" val="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gency FB"/>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4690</TotalTime>
  <Words>1108</Words>
  <Application>Microsoft Office PowerPoint</Application>
  <PresentationFormat>自定义</PresentationFormat>
  <Paragraphs>216</Paragraphs>
  <Slides>24</Slides>
  <Notes>20</Notes>
  <HiddenSlides>0</HiddenSlides>
  <MMClips>0</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vector>
  </TitlesOfParts>
  <Company>http://www.ypppt.com/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user1</cp:lastModifiedBy>
  <cp:revision>383</cp:revision>
  <dcterms:created xsi:type="dcterms:W3CDTF">2015-12-31T14:36:27Z</dcterms:created>
  <dcterms:modified xsi:type="dcterms:W3CDTF">2018-06-20T09:22:18Z</dcterms:modified>
</cp:coreProperties>
</file>