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p:sldMasterIdLst>
    <p:sldMasterId id="2147483648" r:id="rId1"/>
    <p:sldMasterId id="2147483660" r:id="rId2"/>
    <p:sldMasterId id="2147483675" r:id="rId3"/>
    <p:sldMasterId id="2147483689" r:id="rId4"/>
    <p:sldMasterId id="2147483703" r:id="rId5"/>
    <p:sldMasterId id="2147483707" r:id="rId6"/>
  </p:sldMasterIdLst>
  <p:notesMasterIdLst>
    <p:notesMasterId r:id="rId53"/>
  </p:notesMasterIdLst>
  <p:handoutMasterIdLst>
    <p:handoutMasterId r:id="rId54"/>
  </p:handoutMasterIdLst>
  <p:sldIdLst>
    <p:sldId id="4884" r:id="rId7"/>
    <p:sldId id="4885" r:id="rId8"/>
    <p:sldId id="4918" r:id="rId9"/>
    <p:sldId id="4911" r:id="rId10"/>
    <p:sldId id="4912" r:id="rId11"/>
    <p:sldId id="4913" r:id="rId12"/>
    <p:sldId id="4914" r:id="rId13"/>
    <p:sldId id="4915" r:id="rId14"/>
    <p:sldId id="4916" r:id="rId15"/>
    <p:sldId id="4917" r:id="rId16"/>
    <p:sldId id="4769" r:id="rId17"/>
    <p:sldId id="4770" r:id="rId18"/>
    <p:sldId id="4771" r:id="rId19"/>
    <p:sldId id="4756" r:id="rId20"/>
    <p:sldId id="4766" r:id="rId21"/>
    <p:sldId id="4767" r:id="rId22"/>
    <p:sldId id="4768" r:id="rId23"/>
    <p:sldId id="4757" r:id="rId24"/>
    <p:sldId id="4773" r:id="rId25"/>
    <p:sldId id="4774" r:id="rId26"/>
    <p:sldId id="4775" r:id="rId27"/>
    <p:sldId id="4776" r:id="rId28"/>
    <p:sldId id="4777" r:id="rId29"/>
    <p:sldId id="4758" r:id="rId30"/>
    <p:sldId id="4759" r:id="rId31"/>
    <p:sldId id="4638" r:id="rId32"/>
    <p:sldId id="4779" r:id="rId33"/>
    <p:sldId id="4780" r:id="rId34"/>
    <p:sldId id="4778" r:id="rId35"/>
    <p:sldId id="4787" r:id="rId36"/>
    <p:sldId id="4788" r:id="rId37"/>
    <p:sldId id="4789" r:id="rId38"/>
    <p:sldId id="4784" r:id="rId39"/>
    <p:sldId id="4790" r:id="rId40"/>
    <p:sldId id="4785" r:id="rId41"/>
    <p:sldId id="4791" r:id="rId42"/>
    <p:sldId id="4639" r:id="rId43"/>
    <p:sldId id="4640" r:id="rId44"/>
    <p:sldId id="4641" r:id="rId45"/>
    <p:sldId id="4642" r:id="rId46"/>
    <p:sldId id="4643" r:id="rId47"/>
    <p:sldId id="4664" r:id="rId48"/>
    <p:sldId id="4667" r:id="rId49"/>
    <p:sldId id="4666" r:id="rId50"/>
    <p:sldId id="4665" r:id="rId51"/>
    <p:sldId id="4298" r:id="rId52"/>
  </p:sldIdLst>
  <p:sldSz cx="10058400" cy="7543800"/>
  <p:notesSz cx="9931400" cy="6819900"/>
  <p:defaultTextStyle>
    <a:defPPr>
      <a:defRPr lang="en-US"/>
    </a:defPPr>
    <a:lvl1pPr algn="l" rtl="0" fontAlgn="base">
      <a:spcBef>
        <a:spcPct val="0"/>
      </a:spcBef>
      <a:spcAft>
        <a:spcPct val="0"/>
      </a:spcAft>
      <a:defRPr sz="1600" kern="1200">
        <a:solidFill>
          <a:srgbClr val="FFFFFF"/>
        </a:solidFill>
        <a:latin typeface="Arial" panose="020B0604020202020204" pitchFamily="34" charset="0"/>
        <a:ea typeface="楷体_GB2312" pitchFamily="49" charset="-122"/>
        <a:cs typeface="+mn-cs"/>
      </a:defRPr>
    </a:lvl1pPr>
    <a:lvl2pPr marL="457200" algn="l" rtl="0" fontAlgn="base">
      <a:spcBef>
        <a:spcPct val="0"/>
      </a:spcBef>
      <a:spcAft>
        <a:spcPct val="0"/>
      </a:spcAft>
      <a:defRPr sz="1600" kern="1200">
        <a:solidFill>
          <a:srgbClr val="FFFFFF"/>
        </a:solidFill>
        <a:latin typeface="Arial" panose="020B0604020202020204" pitchFamily="34" charset="0"/>
        <a:ea typeface="楷体_GB2312" pitchFamily="49" charset="-122"/>
        <a:cs typeface="+mn-cs"/>
      </a:defRPr>
    </a:lvl2pPr>
    <a:lvl3pPr marL="914400" algn="l" rtl="0" fontAlgn="base">
      <a:spcBef>
        <a:spcPct val="0"/>
      </a:spcBef>
      <a:spcAft>
        <a:spcPct val="0"/>
      </a:spcAft>
      <a:defRPr sz="1600" kern="1200">
        <a:solidFill>
          <a:srgbClr val="FFFFFF"/>
        </a:solidFill>
        <a:latin typeface="Arial" panose="020B0604020202020204" pitchFamily="34" charset="0"/>
        <a:ea typeface="楷体_GB2312" pitchFamily="49" charset="-122"/>
        <a:cs typeface="+mn-cs"/>
      </a:defRPr>
    </a:lvl3pPr>
    <a:lvl4pPr marL="1371600" algn="l" rtl="0" fontAlgn="base">
      <a:spcBef>
        <a:spcPct val="0"/>
      </a:spcBef>
      <a:spcAft>
        <a:spcPct val="0"/>
      </a:spcAft>
      <a:defRPr sz="1600" kern="1200">
        <a:solidFill>
          <a:srgbClr val="FFFFFF"/>
        </a:solidFill>
        <a:latin typeface="Arial" panose="020B0604020202020204" pitchFamily="34" charset="0"/>
        <a:ea typeface="楷体_GB2312" pitchFamily="49" charset="-122"/>
        <a:cs typeface="+mn-cs"/>
      </a:defRPr>
    </a:lvl4pPr>
    <a:lvl5pPr marL="1828800" algn="l" rtl="0" fontAlgn="base">
      <a:spcBef>
        <a:spcPct val="0"/>
      </a:spcBef>
      <a:spcAft>
        <a:spcPct val="0"/>
      </a:spcAft>
      <a:defRPr sz="1600" kern="1200">
        <a:solidFill>
          <a:srgbClr val="FFFFFF"/>
        </a:solidFill>
        <a:latin typeface="Arial" panose="020B0604020202020204" pitchFamily="34" charset="0"/>
        <a:ea typeface="楷体_GB2312" pitchFamily="49" charset="-122"/>
        <a:cs typeface="+mn-cs"/>
      </a:defRPr>
    </a:lvl5pPr>
    <a:lvl6pPr marL="2286000" algn="l" defTabSz="914400" rtl="0" eaLnBrk="1" latinLnBrk="0" hangingPunct="1">
      <a:defRPr sz="1600" kern="1200">
        <a:solidFill>
          <a:srgbClr val="FFFFFF"/>
        </a:solidFill>
        <a:latin typeface="Arial" panose="020B0604020202020204" pitchFamily="34" charset="0"/>
        <a:ea typeface="楷体_GB2312" pitchFamily="49" charset="-122"/>
        <a:cs typeface="+mn-cs"/>
      </a:defRPr>
    </a:lvl6pPr>
    <a:lvl7pPr marL="2743200" algn="l" defTabSz="914400" rtl="0" eaLnBrk="1" latinLnBrk="0" hangingPunct="1">
      <a:defRPr sz="1600" kern="1200">
        <a:solidFill>
          <a:srgbClr val="FFFFFF"/>
        </a:solidFill>
        <a:latin typeface="Arial" panose="020B0604020202020204" pitchFamily="34" charset="0"/>
        <a:ea typeface="楷体_GB2312" pitchFamily="49" charset="-122"/>
        <a:cs typeface="+mn-cs"/>
      </a:defRPr>
    </a:lvl7pPr>
    <a:lvl8pPr marL="3200400" algn="l" defTabSz="914400" rtl="0" eaLnBrk="1" latinLnBrk="0" hangingPunct="1">
      <a:defRPr sz="1600" kern="1200">
        <a:solidFill>
          <a:srgbClr val="FFFFFF"/>
        </a:solidFill>
        <a:latin typeface="Arial" panose="020B0604020202020204" pitchFamily="34" charset="0"/>
        <a:ea typeface="楷体_GB2312" pitchFamily="49" charset="-122"/>
        <a:cs typeface="+mn-cs"/>
      </a:defRPr>
    </a:lvl8pPr>
    <a:lvl9pPr marL="3657600" algn="l" defTabSz="914400" rtl="0" eaLnBrk="1" latinLnBrk="0" hangingPunct="1">
      <a:defRPr sz="1600" kern="1200">
        <a:solidFill>
          <a:srgbClr val="FFFFFF"/>
        </a:solidFill>
        <a:latin typeface="Arial" panose="020B0604020202020204" pitchFamily="34" charset="0"/>
        <a:ea typeface="楷体_GB2312" pitchFamily="49" charset="-122"/>
        <a:cs typeface="+mn-cs"/>
      </a:defRPr>
    </a:lvl9pPr>
  </p:defaultTextStyle>
  <p:extLst>
    <p:ext uri="{EFAFB233-063F-42B5-8137-9DF3F51BA10A}">
      <p15:sldGuideLst xmlns:p15="http://schemas.microsoft.com/office/powerpoint/2012/main">
        <p15:guide id="1" orient="horz" pos="537">
          <p15:clr>
            <a:srgbClr val="A4A3A4"/>
          </p15:clr>
        </p15:guide>
        <p15:guide id="2" orient="horz" pos="4325">
          <p15:clr>
            <a:srgbClr val="A4A3A4"/>
          </p15:clr>
        </p15:guide>
        <p15:guide id="3" orient="horz" pos="864">
          <p15:clr>
            <a:srgbClr val="A4A3A4"/>
          </p15:clr>
        </p15:guide>
        <p15:guide id="4" orient="horz" pos="2716">
          <p15:clr>
            <a:srgbClr val="A4A3A4"/>
          </p15:clr>
        </p15:guide>
        <p15:guide id="5" pos="5980">
          <p15:clr>
            <a:srgbClr val="A4A3A4"/>
          </p15:clr>
        </p15:guide>
        <p15:guide id="6" pos="3207">
          <p15:clr>
            <a:srgbClr val="A4A3A4"/>
          </p15:clr>
        </p15:guide>
        <p15:guide id="7" pos="202">
          <p15:clr>
            <a:srgbClr val="A4A3A4"/>
          </p15:clr>
        </p15:guide>
      </p15:sldGuideLst>
    </p:ext>
    <p:ext uri="{2D200454-40CA-4A62-9FC3-DE9A4176ACB9}">
      <p15:notesGuideLst xmlns:p15="http://schemas.microsoft.com/office/powerpoint/2012/main">
        <p15:guide id="1" orient="horz" pos="95">
          <p15:clr>
            <a:srgbClr val="A4A3A4"/>
          </p15:clr>
        </p15:guide>
        <p15:guide id="2" orient="horz" pos="1792">
          <p15:clr>
            <a:srgbClr val="A4A3A4"/>
          </p15:clr>
        </p15:guide>
        <p15:guide id="3" pos="1204">
          <p15:clr>
            <a:srgbClr val="A4A3A4"/>
          </p15:clr>
        </p15:guide>
        <p15:guide id="4" pos="51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1D5"/>
    <a:srgbClr val="E8F2E9"/>
    <a:srgbClr val="CCCCFF"/>
    <a:srgbClr val="DDDDDD"/>
    <a:srgbClr val="BEE2CA"/>
    <a:srgbClr val="CCECFF"/>
    <a:srgbClr val="99CCFF"/>
    <a:srgbClr val="B41E3E"/>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62" autoAdjust="0"/>
    <p:restoredTop sz="95494" autoAdjust="0"/>
  </p:normalViewPr>
  <p:slideViewPr>
    <p:cSldViewPr>
      <p:cViewPr varScale="1">
        <p:scale>
          <a:sx n="80" d="100"/>
          <a:sy n="80" d="100"/>
        </p:scale>
        <p:origin x="1248" y="66"/>
      </p:cViewPr>
      <p:guideLst>
        <p:guide orient="horz" pos="537"/>
        <p:guide orient="horz" pos="4325"/>
        <p:guide orient="horz" pos="864"/>
        <p:guide orient="horz" pos="2716"/>
        <p:guide pos="5980"/>
        <p:guide pos="3207"/>
        <p:guide pos="2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32" y="1494"/>
      </p:cViewPr>
      <p:guideLst>
        <p:guide orient="horz" pos="95"/>
        <p:guide orient="horz" pos="1792"/>
        <p:guide pos="1204"/>
        <p:guide pos="519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2" y="3"/>
            <a:ext cx="65" cy="169830"/>
          </a:xfrm>
          <a:prstGeom prst="rect">
            <a:avLst/>
          </a:prstGeom>
          <a:noFill/>
          <a:ln w="28575">
            <a:noFill/>
            <a:miter lim="800000"/>
          </a:ln>
          <a:effectLst/>
        </p:spPr>
        <p:txBody>
          <a:bodyPr vert="horz" wrap="none" lIns="0" tIns="0" rIns="0" bIns="0" numCol="1" anchor="t" anchorCtr="0" compatLnSpc="1">
            <a:spAutoFit/>
          </a:bodyPr>
          <a:lstStyle>
            <a:lvl1pPr algn="l" defTabSz="892175" eaLnBrk="0" hangingPunct="0">
              <a:spcBef>
                <a:spcPct val="50000"/>
              </a:spcBef>
              <a:defRPr sz="110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defRPr>
            </a:lvl1pPr>
          </a:lstStyle>
          <a:p>
            <a:pPr>
              <a:defRPr/>
            </a:pPr>
            <a:endParaRPr lang="en-US" altLang="zh-TW"/>
          </a:p>
        </p:txBody>
      </p:sp>
      <p:sp>
        <p:nvSpPr>
          <p:cNvPr id="112643" name="Rectangle 3"/>
          <p:cNvSpPr>
            <a:spLocks noGrp="1" noChangeArrowheads="1"/>
          </p:cNvSpPr>
          <p:nvPr>
            <p:ph type="dt" sz="quarter" idx="1"/>
          </p:nvPr>
        </p:nvSpPr>
        <p:spPr bwMode="auto">
          <a:xfrm>
            <a:off x="9899403" y="3"/>
            <a:ext cx="65" cy="169830"/>
          </a:xfrm>
          <a:prstGeom prst="rect">
            <a:avLst/>
          </a:prstGeom>
          <a:noFill/>
          <a:ln w="28575">
            <a:noFill/>
            <a:miter lim="800000"/>
          </a:ln>
          <a:effectLst/>
        </p:spPr>
        <p:txBody>
          <a:bodyPr vert="horz" wrap="none" lIns="0" tIns="0" rIns="0" bIns="0" numCol="1" anchor="t" anchorCtr="0" compatLnSpc="1">
            <a:spAutoFit/>
          </a:bodyPr>
          <a:lstStyle>
            <a:lvl1pPr algn="r" defTabSz="892175" eaLnBrk="0" hangingPunct="0">
              <a:spcBef>
                <a:spcPct val="50000"/>
              </a:spcBef>
              <a:defRPr sz="110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defRPr>
            </a:lvl1pPr>
          </a:lstStyle>
          <a:p>
            <a:pPr>
              <a:defRPr/>
            </a:pPr>
            <a:endParaRPr lang="en-US" altLang="zh-TW"/>
          </a:p>
        </p:txBody>
      </p:sp>
      <p:sp>
        <p:nvSpPr>
          <p:cNvPr id="112644" name="Rectangle 4"/>
          <p:cNvSpPr>
            <a:spLocks noGrp="1" noChangeArrowheads="1"/>
          </p:cNvSpPr>
          <p:nvPr>
            <p:ph type="ftr" sz="quarter" idx="2"/>
          </p:nvPr>
        </p:nvSpPr>
        <p:spPr bwMode="auto">
          <a:xfrm>
            <a:off x="2" y="6626183"/>
            <a:ext cx="65" cy="169830"/>
          </a:xfrm>
          <a:prstGeom prst="rect">
            <a:avLst/>
          </a:prstGeom>
          <a:noFill/>
          <a:ln w="28575">
            <a:noFill/>
            <a:miter lim="800000"/>
          </a:ln>
          <a:effectLst/>
        </p:spPr>
        <p:txBody>
          <a:bodyPr vert="horz" wrap="none" lIns="0" tIns="0" rIns="0" bIns="0" numCol="1" anchor="b" anchorCtr="0" compatLnSpc="1">
            <a:spAutoFit/>
          </a:bodyPr>
          <a:lstStyle>
            <a:lvl1pPr algn="l" defTabSz="892175" eaLnBrk="0" hangingPunct="0">
              <a:spcBef>
                <a:spcPct val="50000"/>
              </a:spcBef>
              <a:defRPr sz="110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defRPr>
            </a:lvl1pPr>
          </a:lstStyle>
          <a:p>
            <a:pPr>
              <a:defRPr/>
            </a:pPr>
            <a:endParaRPr lang="en-US" altLang="zh-TW"/>
          </a:p>
        </p:txBody>
      </p:sp>
      <p:sp>
        <p:nvSpPr>
          <p:cNvPr id="112645" name="Rectangle 5"/>
          <p:cNvSpPr>
            <a:spLocks noGrp="1" noChangeArrowheads="1"/>
          </p:cNvSpPr>
          <p:nvPr>
            <p:ph type="sldNum" sz="quarter" idx="3"/>
          </p:nvPr>
        </p:nvSpPr>
        <p:spPr bwMode="auto">
          <a:xfrm>
            <a:off x="9727024" y="6625595"/>
            <a:ext cx="172442" cy="170418"/>
          </a:xfrm>
          <a:prstGeom prst="rect">
            <a:avLst/>
          </a:prstGeom>
          <a:noFill/>
          <a:ln w="28575">
            <a:noFill/>
            <a:miter lim="800000"/>
          </a:ln>
          <a:effectLst/>
        </p:spPr>
        <p:txBody>
          <a:bodyPr vert="horz" wrap="none" lIns="0" tIns="0" rIns="0" bIns="0" numCol="1" anchor="b" anchorCtr="0" compatLnSpc="1">
            <a:spAutoFit/>
          </a:bodyPr>
          <a:lstStyle>
            <a:lvl1pPr algn="r" defTabSz="892175" eaLnBrk="0" hangingPunct="0">
              <a:spcBef>
                <a:spcPct val="50000"/>
              </a:spcBef>
              <a:defRPr sz="110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defRPr>
            </a:lvl1pPr>
          </a:lstStyle>
          <a:p>
            <a:pPr>
              <a:defRPr/>
            </a:pPr>
            <a:fld id="{4A30B4AB-8950-431A-A546-B49294ECA4F0}" type="slidenum">
              <a:rPr lang="zh-TW" altLang="en-US"/>
              <a:t>‹#›</a:t>
            </a:fld>
            <a:endParaRPr lang="en-US" altLang="zh-TW"/>
          </a:p>
        </p:txBody>
      </p:sp>
    </p:spTree>
    <p:extLst>
      <p:ext uri="{BB962C8B-B14F-4D97-AF65-F5344CB8AC3E}">
        <p14:creationId xmlns:p14="http://schemas.microsoft.com/office/powerpoint/2010/main" val="13940350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3482975" y="196850"/>
            <a:ext cx="3290888" cy="2470150"/>
          </a:xfrm>
          <a:prstGeom prst="rect">
            <a:avLst/>
          </a:prstGeom>
          <a:noFill/>
          <a:ln w="9525">
            <a:solidFill>
              <a:srgbClr val="000000"/>
            </a:solidFill>
            <a:miter lim="800000"/>
          </a:ln>
        </p:spPr>
      </p:sp>
      <p:sp>
        <p:nvSpPr>
          <p:cNvPr id="10245" name="Rectangle 5"/>
          <p:cNvSpPr>
            <a:spLocks noGrp="1" noChangeArrowheads="1"/>
          </p:cNvSpPr>
          <p:nvPr>
            <p:ph type="body" sz="quarter" idx="3"/>
          </p:nvPr>
        </p:nvSpPr>
        <p:spPr bwMode="auto">
          <a:xfrm>
            <a:off x="964399" y="2768096"/>
            <a:ext cx="8430513" cy="3538958"/>
          </a:xfrm>
          <a:prstGeom prst="rect">
            <a:avLst/>
          </a:prstGeom>
          <a:noFill/>
          <a:ln w="9525">
            <a:noFill/>
            <a:miter lim="800000"/>
          </a:ln>
          <a:effectLst/>
        </p:spPr>
        <p:txBody>
          <a:bodyPr vert="horz" wrap="square" lIns="0" tIns="0" rIns="0" bIns="0" numCol="1" anchor="t" anchorCtr="0" compatLnSpc="1"/>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10247" name="Rectangle 7"/>
          <p:cNvSpPr>
            <a:spLocks noGrp="1" noChangeArrowheads="1"/>
          </p:cNvSpPr>
          <p:nvPr>
            <p:ph type="sldNum" sz="quarter" idx="5"/>
          </p:nvPr>
        </p:nvSpPr>
        <p:spPr bwMode="auto">
          <a:xfrm>
            <a:off x="5380841" y="6479064"/>
            <a:ext cx="4304671" cy="307390"/>
          </a:xfrm>
          <a:prstGeom prst="rect">
            <a:avLst/>
          </a:prstGeom>
          <a:noFill/>
          <a:ln w="9525">
            <a:noFill/>
            <a:miter lim="800000"/>
          </a:ln>
          <a:effectLst/>
        </p:spPr>
        <p:txBody>
          <a:bodyPr vert="horz" wrap="square" lIns="20082" tIns="0" rIns="20082" bIns="0" numCol="1" anchor="b" anchorCtr="0" compatLnSpc="1"/>
          <a:lstStyle>
            <a:lvl1pPr algn="r" defTabSz="960120" eaLnBrk="0" hangingPunct="0">
              <a:defRPr sz="1000">
                <a:solidFill>
                  <a:schemeClr val="tx1"/>
                </a:solidFill>
                <a:ea typeface="Arial Unicode MS" panose="020B0604020202020204" pitchFamily="34" charset="-122"/>
                <a:cs typeface="Arial Unicode MS" panose="020B0604020202020204" pitchFamily="34" charset="-122"/>
              </a:defRPr>
            </a:lvl1pPr>
          </a:lstStyle>
          <a:p>
            <a:pPr>
              <a:defRPr/>
            </a:pPr>
            <a:fld id="{F7E21B06-58FC-454F-9581-4AEB98103B6A}" type="slidenum">
              <a:rPr lang="zh-TW" altLang="en-US"/>
              <a:t>‹#›</a:t>
            </a:fld>
            <a:endParaRPr lang="en-US" altLang="zh-TW"/>
          </a:p>
        </p:txBody>
      </p:sp>
      <p:sp>
        <p:nvSpPr>
          <p:cNvPr id="74757" name="Line 8"/>
          <p:cNvSpPr>
            <a:spLocks noChangeShapeType="1"/>
          </p:cNvSpPr>
          <p:nvPr/>
        </p:nvSpPr>
        <p:spPr bwMode="gray">
          <a:xfrm>
            <a:off x="983562" y="2694832"/>
            <a:ext cx="8396983" cy="0"/>
          </a:xfrm>
          <a:prstGeom prst="line">
            <a:avLst/>
          </a:prstGeom>
          <a:noFill/>
          <a:ln w="25400">
            <a:solidFill>
              <a:schemeClr val="bg2"/>
            </a:solidFill>
            <a:round/>
            <a:headEnd type="none" w="sm" len="sm"/>
            <a:tailEnd type="none" w="sm" len="sm"/>
          </a:ln>
        </p:spPr>
        <p:txBody>
          <a:bodyPr wrap="none" lIns="91458" tIns="45729" rIns="91458" bIns="45729" anchor="ctr"/>
          <a:lstStyle/>
          <a:p>
            <a:pPr>
              <a:defRPr/>
            </a:pPr>
            <a:endParaRPr lang="zh-CN" altLang="en-US"/>
          </a:p>
        </p:txBody>
      </p:sp>
    </p:spTree>
    <p:extLst>
      <p:ext uri="{BB962C8B-B14F-4D97-AF65-F5344CB8AC3E}">
        <p14:creationId xmlns:p14="http://schemas.microsoft.com/office/powerpoint/2010/main" val="2625674637"/>
      </p:ext>
    </p:extLst>
  </p:cSld>
  <p:clrMap bg1="lt1" tx1="dk1" bg2="lt2" tx2="dk2" accent1="accent1" accent2="accent2" accent3="accent3" accent4="accent4" accent5="accent5" accent6="accent6" hlink="hlink" folHlink="folHlink"/>
  <p:hf hdr="0" dt="0"/>
  <p:notesStyle>
    <a:lvl1pPr marL="193675" indent="-193675" algn="l" rtl="0" eaLnBrk="0" fontAlgn="base" hangingPunct="0">
      <a:spcBef>
        <a:spcPct val="30000"/>
      </a:spcBef>
      <a:spcAft>
        <a:spcPct val="0"/>
      </a:spcAft>
      <a:buClr>
        <a:schemeClr val="tx2"/>
      </a:buClr>
      <a:buSzPct val="123000"/>
      <a:buFont typeface="Symbol" panose="05050102010706020507" pitchFamily="18" charset="2"/>
      <a:buChar char="¨"/>
      <a:defRPr sz="1200" kern="1200">
        <a:solidFill>
          <a:schemeClr val="tx1"/>
        </a:solidFill>
        <a:latin typeface="Arial Unicode MS" panose="020B0604020202020204" pitchFamily="34" charset="-122"/>
        <a:ea typeface="+mn-ea"/>
        <a:cs typeface="Arial" panose="020B0604020202020204" pitchFamily="34" charset="0"/>
      </a:defRPr>
    </a:lvl1pPr>
    <a:lvl2pPr marL="563880" indent="-179705" algn="l" rtl="0" eaLnBrk="0" fontAlgn="base" hangingPunct="0">
      <a:spcBef>
        <a:spcPct val="30000"/>
      </a:spcBef>
      <a:spcAft>
        <a:spcPct val="0"/>
      </a:spcAft>
      <a:buSzPct val="80000"/>
      <a:buChar char="—"/>
      <a:defRPr sz="1200" kern="1200">
        <a:solidFill>
          <a:schemeClr val="tx1"/>
        </a:solidFill>
        <a:latin typeface="Arial Unicode MS" panose="020B0604020202020204" pitchFamily="34" charset="-122"/>
        <a:ea typeface="+mn-ea"/>
        <a:cs typeface="Arial" panose="020B0604020202020204" pitchFamily="34" charset="0"/>
      </a:defRPr>
    </a:lvl2pPr>
    <a:lvl3pPr marL="948055" indent="-193675" algn="l" rtl="0" eaLnBrk="0" fontAlgn="base" hangingPunct="0">
      <a:spcBef>
        <a:spcPct val="30000"/>
      </a:spcBef>
      <a:spcAft>
        <a:spcPct val="0"/>
      </a:spcAft>
      <a:buSzPct val="85000"/>
      <a:buChar char="–"/>
      <a:defRPr sz="1200" kern="1200">
        <a:solidFill>
          <a:schemeClr val="tx1"/>
        </a:solidFill>
        <a:latin typeface="Arial Unicode MS" panose="020B0604020202020204" pitchFamily="34" charset="-122"/>
        <a:ea typeface="+mn-ea"/>
        <a:cs typeface="Arial" panose="020B0604020202020204" pitchFamily="34" charset="0"/>
      </a:defRPr>
    </a:lvl3pPr>
    <a:lvl4pPr marL="1341755" indent="-203200" algn="l" rtl="0" eaLnBrk="0" fontAlgn="base" hangingPunct="0">
      <a:spcBef>
        <a:spcPct val="30000"/>
      </a:spcBef>
      <a:spcAft>
        <a:spcPct val="0"/>
      </a:spcAft>
      <a:buSzPct val="85000"/>
      <a:buChar char="–"/>
      <a:defRPr sz="1200" kern="1200">
        <a:solidFill>
          <a:schemeClr val="tx1"/>
        </a:solidFill>
        <a:latin typeface="Arial Unicode MS" panose="020B0604020202020204" pitchFamily="34" charset="-122"/>
        <a:ea typeface="+mn-ea"/>
        <a:cs typeface="Arial" panose="020B0604020202020204" pitchFamily="34" charset="0"/>
      </a:defRPr>
    </a:lvl4pPr>
    <a:lvl5pPr marL="1711325" indent="-179705" algn="l" rtl="0" eaLnBrk="0" fontAlgn="base" hangingPunct="0">
      <a:spcBef>
        <a:spcPct val="30000"/>
      </a:spcBef>
      <a:spcAft>
        <a:spcPct val="0"/>
      </a:spcAft>
      <a:buSzPct val="85000"/>
      <a:buChar char="–"/>
      <a:defRPr sz="1200" kern="1200">
        <a:solidFill>
          <a:schemeClr val="tx1"/>
        </a:solidFill>
        <a:latin typeface="Arial Unicode MS" panose="020B0604020202020204" pitchFamily="34" charset="-122"/>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95EAC7-C422-4405-8B8A-7B13C21AC4E8}" type="slidenum">
              <a:rPr lang="en-US" smtClean="0"/>
              <a:t>0</a:t>
            </a:fld>
            <a:endParaRPr lang="en-US"/>
          </a:p>
        </p:txBody>
      </p:sp>
    </p:spTree>
    <p:extLst>
      <p:ext uri="{BB962C8B-B14F-4D97-AF65-F5344CB8AC3E}">
        <p14:creationId xmlns:p14="http://schemas.microsoft.com/office/powerpoint/2010/main" val="3123475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10</a:t>
            </a:fld>
            <a:endParaRPr lang="en-US" altLang="zh-CN">
              <a:latin typeface="Calibri" panose="020F0502020204030204" pitchFamily="34" charset="0"/>
            </a:endParaRPr>
          </a:p>
        </p:txBody>
      </p:sp>
    </p:spTree>
    <p:extLst>
      <p:ext uri="{BB962C8B-B14F-4D97-AF65-F5344CB8AC3E}">
        <p14:creationId xmlns:p14="http://schemas.microsoft.com/office/powerpoint/2010/main" val="1832071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11</a:t>
            </a:fld>
            <a:endParaRPr lang="en-US" altLang="zh-CN">
              <a:latin typeface="Calibri" panose="020F0502020204030204" pitchFamily="34" charset="0"/>
            </a:endParaRPr>
          </a:p>
        </p:txBody>
      </p:sp>
    </p:spTree>
    <p:extLst>
      <p:ext uri="{BB962C8B-B14F-4D97-AF65-F5344CB8AC3E}">
        <p14:creationId xmlns:p14="http://schemas.microsoft.com/office/powerpoint/2010/main" val="4079849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12</a:t>
            </a:fld>
            <a:endParaRPr lang="en-US" altLang="zh-CN">
              <a:latin typeface="Calibri" panose="020F0502020204030204" pitchFamily="34" charset="0"/>
            </a:endParaRPr>
          </a:p>
        </p:txBody>
      </p:sp>
    </p:spTree>
    <p:extLst>
      <p:ext uri="{BB962C8B-B14F-4D97-AF65-F5344CB8AC3E}">
        <p14:creationId xmlns:p14="http://schemas.microsoft.com/office/powerpoint/2010/main" val="1947403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13</a:t>
            </a:fld>
            <a:endParaRPr lang="en-US" altLang="zh-CN">
              <a:latin typeface="Calibri" panose="020F0502020204030204" pitchFamily="34" charset="0"/>
            </a:endParaRPr>
          </a:p>
        </p:txBody>
      </p:sp>
    </p:spTree>
    <p:extLst>
      <p:ext uri="{BB962C8B-B14F-4D97-AF65-F5344CB8AC3E}">
        <p14:creationId xmlns:p14="http://schemas.microsoft.com/office/powerpoint/2010/main" val="1977024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14</a:t>
            </a:fld>
            <a:endParaRPr lang="en-US" altLang="zh-CN">
              <a:latin typeface="Calibri" panose="020F0502020204030204" pitchFamily="34" charset="0"/>
            </a:endParaRPr>
          </a:p>
        </p:txBody>
      </p:sp>
    </p:spTree>
    <p:extLst>
      <p:ext uri="{BB962C8B-B14F-4D97-AF65-F5344CB8AC3E}">
        <p14:creationId xmlns:p14="http://schemas.microsoft.com/office/powerpoint/2010/main" val="1203678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15</a:t>
            </a:fld>
            <a:endParaRPr lang="en-US" altLang="zh-CN">
              <a:latin typeface="Calibri" panose="020F0502020204030204" pitchFamily="34" charset="0"/>
            </a:endParaRPr>
          </a:p>
        </p:txBody>
      </p:sp>
    </p:spTree>
    <p:extLst>
      <p:ext uri="{BB962C8B-B14F-4D97-AF65-F5344CB8AC3E}">
        <p14:creationId xmlns:p14="http://schemas.microsoft.com/office/powerpoint/2010/main" val="1230405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16</a:t>
            </a:fld>
            <a:endParaRPr lang="en-US" altLang="zh-CN">
              <a:latin typeface="Calibri" panose="020F0502020204030204" pitchFamily="34" charset="0"/>
            </a:endParaRPr>
          </a:p>
        </p:txBody>
      </p:sp>
    </p:spTree>
    <p:extLst>
      <p:ext uri="{BB962C8B-B14F-4D97-AF65-F5344CB8AC3E}">
        <p14:creationId xmlns:p14="http://schemas.microsoft.com/office/powerpoint/2010/main" val="2575512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17</a:t>
            </a:fld>
            <a:endParaRPr lang="en-US" altLang="zh-CN">
              <a:latin typeface="Calibri" panose="020F0502020204030204" pitchFamily="34" charset="0"/>
            </a:endParaRPr>
          </a:p>
        </p:txBody>
      </p:sp>
    </p:spTree>
    <p:extLst>
      <p:ext uri="{BB962C8B-B14F-4D97-AF65-F5344CB8AC3E}">
        <p14:creationId xmlns:p14="http://schemas.microsoft.com/office/powerpoint/2010/main" val="3479389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18</a:t>
            </a:fld>
            <a:endParaRPr lang="en-US" altLang="zh-CN">
              <a:latin typeface="Calibri" panose="020F0502020204030204" pitchFamily="34" charset="0"/>
            </a:endParaRPr>
          </a:p>
        </p:txBody>
      </p:sp>
    </p:spTree>
    <p:extLst>
      <p:ext uri="{BB962C8B-B14F-4D97-AF65-F5344CB8AC3E}">
        <p14:creationId xmlns:p14="http://schemas.microsoft.com/office/powerpoint/2010/main" val="3882056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19</a:t>
            </a:fld>
            <a:endParaRPr lang="en-US" altLang="zh-CN">
              <a:latin typeface="Calibri" panose="020F0502020204030204" pitchFamily="34" charset="0"/>
            </a:endParaRPr>
          </a:p>
        </p:txBody>
      </p:sp>
    </p:spTree>
    <p:extLst>
      <p:ext uri="{BB962C8B-B14F-4D97-AF65-F5344CB8AC3E}">
        <p14:creationId xmlns:p14="http://schemas.microsoft.com/office/powerpoint/2010/main" val="3124093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325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6913982D-5AA4-4EFC-8C8A-2D9561DF2FAD}" type="slidenum">
              <a:rPr lang="en-US" altLang="zh-CN" b="0"/>
              <a:t>1</a:t>
            </a:fld>
            <a:endParaRPr lang="en-US" altLang="zh-CN" b="0"/>
          </a:p>
        </p:txBody>
      </p:sp>
    </p:spTree>
    <p:extLst>
      <p:ext uri="{BB962C8B-B14F-4D97-AF65-F5344CB8AC3E}">
        <p14:creationId xmlns:p14="http://schemas.microsoft.com/office/powerpoint/2010/main" val="33789247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20</a:t>
            </a:fld>
            <a:endParaRPr lang="en-US" altLang="zh-CN">
              <a:latin typeface="Calibri" panose="020F0502020204030204" pitchFamily="34" charset="0"/>
            </a:endParaRPr>
          </a:p>
        </p:txBody>
      </p:sp>
    </p:spTree>
    <p:extLst>
      <p:ext uri="{BB962C8B-B14F-4D97-AF65-F5344CB8AC3E}">
        <p14:creationId xmlns:p14="http://schemas.microsoft.com/office/powerpoint/2010/main" val="523385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21</a:t>
            </a:fld>
            <a:endParaRPr lang="en-US" altLang="zh-CN">
              <a:latin typeface="Calibri" panose="020F0502020204030204" pitchFamily="34" charset="0"/>
            </a:endParaRPr>
          </a:p>
        </p:txBody>
      </p:sp>
    </p:spTree>
    <p:extLst>
      <p:ext uri="{BB962C8B-B14F-4D97-AF65-F5344CB8AC3E}">
        <p14:creationId xmlns:p14="http://schemas.microsoft.com/office/powerpoint/2010/main" val="2222354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22</a:t>
            </a:fld>
            <a:endParaRPr lang="en-US" altLang="zh-CN">
              <a:latin typeface="Calibri" panose="020F0502020204030204" pitchFamily="34" charset="0"/>
            </a:endParaRPr>
          </a:p>
        </p:txBody>
      </p:sp>
    </p:spTree>
    <p:extLst>
      <p:ext uri="{BB962C8B-B14F-4D97-AF65-F5344CB8AC3E}">
        <p14:creationId xmlns:p14="http://schemas.microsoft.com/office/powerpoint/2010/main" val="23350303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23</a:t>
            </a:fld>
            <a:endParaRPr lang="en-US" altLang="zh-CN">
              <a:latin typeface="Calibri" panose="020F0502020204030204" pitchFamily="34" charset="0"/>
            </a:endParaRPr>
          </a:p>
        </p:txBody>
      </p:sp>
    </p:spTree>
    <p:extLst>
      <p:ext uri="{BB962C8B-B14F-4D97-AF65-F5344CB8AC3E}">
        <p14:creationId xmlns:p14="http://schemas.microsoft.com/office/powerpoint/2010/main" val="264064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24</a:t>
            </a:fld>
            <a:endParaRPr lang="en-US" altLang="zh-CN">
              <a:latin typeface="Calibri" panose="020F0502020204030204" pitchFamily="34" charset="0"/>
            </a:endParaRPr>
          </a:p>
        </p:txBody>
      </p:sp>
    </p:spTree>
    <p:extLst>
      <p:ext uri="{BB962C8B-B14F-4D97-AF65-F5344CB8AC3E}">
        <p14:creationId xmlns:p14="http://schemas.microsoft.com/office/powerpoint/2010/main" val="22924686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25</a:t>
            </a:fld>
            <a:endParaRPr lang="en-US" altLang="zh-CN">
              <a:latin typeface="Calibri" panose="020F0502020204030204" pitchFamily="34" charset="0"/>
            </a:endParaRPr>
          </a:p>
        </p:txBody>
      </p:sp>
    </p:spTree>
    <p:extLst>
      <p:ext uri="{BB962C8B-B14F-4D97-AF65-F5344CB8AC3E}">
        <p14:creationId xmlns:p14="http://schemas.microsoft.com/office/powerpoint/2010/main" val="14455535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26</a:t>
            </a:fld>
            <a:endParaRPr lang="en-US" altLang="zh-CN">
              <a:latin typeface="Calibri" panose="020F0502020204030204" pitchFamily="34" charset="0"/>
            </a:endParaRPr>
          </a:p>
        </p:txBody>
      </p:sp>
    </p:spTree>
    <p:extLst>
      <p:ext uri="{BB962C8B-B14F-4D97-AF65-F5344CB8AC3E}">
        <p14:creationId xmlns:p14="http://schemas.microsoft.com/office/powerpoint/2010/main" val="39361120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27</a:t>
            </a:fld>
            <a:endParaRPr lang="en-US" altLang="zh-CN">
              <a:latin typeface="Calibri" panose="020F0502020204030204" pitchFamily="34" charset="0"/>
            </a:endParaRPr>
          </a:p>
        </p:txBody>
      </p:sp>
    </p:spTree>
    <p:extLst>
      <p:ext uri="{BB962C8B-B14F-4D97-AF65-F5344CB8AC3E}">
        <p14:creationId xmlns:p14="http://schemas.microsoft.com/office/powerpoint/2010/main" val="37669614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28</a:t>
            </a:fld>
            <a:endParaRPr lang="en-US" altLang="zh-CN">
              <a:latin typeface="Calibri" panose="020F0502020204030204" pitchFamily="34" charset="0"/>
            </a:endParaRPr>
          </a:p>
        </p:txBody>
      </p:sp>
    </p:spTree>
    <p:extLst>
      <p:ext uri="{BB962C8B-B14F-4D97-AF65-F5344CB8AC3E}">
        <p14:creationId xmlns:p14="http://schemas.microsoft.com/office/powerpoint/2010/main" val="2317639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29</a:t>
            </a:fld>
            <a:endParaRPr lang="en-US" altLang="zh-CN">
              <a:latin typeface="Calibri" panose="020F0502020204030204" pitchFamily="34" charset="0"/>
            </a:endParaRPr>
          </a:p>
        </p:txBody>
      </p:sp>
    </p:spTree>
    <p:extLst>
      <p:ext uri="{BB962C8B-B14F-4D97-AF65-F5344CB8AC3E}">
        <p14:creationId xmlns:p14="http://schemas.microsoft.com/office/powerpoint/2010/main" val="2673461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F7E21B06-58FC-454F-9581-4AEB98103B6A}" type="slidenum">
              <a:rPr lang="zh-TW" altLang="en-US" smtClean="0"/>
              <a:t>2</a:t>
            </a:fld>
            <a:endParaRPr lang="en-US" altLang="zh-TW"/>
          </a:p>
        </p:txBody>
      </p:sp>
    </p:spTree>
    <p:extLst>
      <p:ext uri="{BB962C8B-B14F-4D97-AF65-F5344CB8AC3E}">
        <p14:creationId xmlns:p14="http://schemas.microsoft.com/office/powerpoint/2010/main" val="3807130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30</a:t>
            </a:fld>
            <a:endParaRPr lang="en-US" altLang="zh-CN">
              <a:latin typeface="Calibri" panose="020F0502020204030204" pitchFamily="34" charset="0"/>
            </a:endParaRPr>
          </a:p>
        </p:txBody>
      </p:sp>
    </p:spTree>
    <p:extLst>
      <p:ext uri="{BB962C8B-B14F-4D97-AF65-F5344CB8AC3E}">
        <p14:creationId xmlns:p14="http://schemas.microsoft.com/office/powerpoint/2010/main" val="1980464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31</a:t>
            </a:fld>
            <a:endParaRPr lang="en-US" altLang="zh-CN">
              <a:latin typeface="Calibri" panose="020F0502020204030204" pitchFamily="34" charset="0"/>
            </a:endParaRPr>
          </a:p>
        </p:txBody>
      </p:sp>
    </p:spTree>
    <p:extLst>
      <p:ext uri="{BB962C8B-B14F-4D97-AF65-F5344CB8AC3E}">
        <p14:creationId xmlns:p14="http://schemas.microsoft.com/office/powerpoint/2010/main" val="21951878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32</a:t>
            </a:fld>
            <a:endParaRPr lang="en-US" altLang="zh-CN">
              <a:latin typeface="Calibri" panose="020F0502020204030204" pitchFamily="34" charset="0"/>
            </a:endParaRPr>
          </a:p>
        </p:txBody>
      </p:sp>
    </p:spTree>
    <p:extLst>
      <p:ext uri="{BB962C8B-B14F-4D97-AF65-F5344CB8AC3E}">
        <p14:creationId xmlns:p14="http://schemas.microsoft.com/office/powerpoint/2010/main" val="30191911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33</a:t>
            </a:fld>
            <a:endParaRPr lang="en-US" altLang="zh-CN">
              <a:latin typeface="Calibri" panose="020F0502020204030204" pitchFamily="34" charset="0"/>
            </a:endParaRPr>
          </a:p>
        </p:txBody>
      </p:sp>
    </p:spTree>
    <p:extLst>
      <p:ext uri="{BB962C8B-B14F-4D97-AF65-F5344CB8AC3E}">
        <p14:creationId xmlns:p14="http://schemas.microsoft.com/office/powerpoint/2010/main" val="3503481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34</a:t>
            </a:fld>
            <a:endParaRPr lang="en-US" altLang="zh-CN">
              <a:latin typeface="Calibri" panose="020F0502020204030204" pitchFamily="34" charset="0"/>
            </a:endParaRPr>
          </a:p>
        </p:txBody>
      </p:sp>
    </p:spTree>
    <p:extLst>
      <p:ext uri="{BB962C8B-B14F-4D97-AF65-F5344CB8AC3E}">
        <p14:creationId xmlns:p14="http://schemas.microsoft.com/office/powerpoint/2010/main" val="14459937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35</a:t>
            </a:fld>
            <a:endParaRPr lang="en-US" altLang="zh-CN">
              <a:latin typeface="Calibri" panose="020F0502020204030204" pitchFamily="34" charset="0"/>
            </a:endParaRPr>
          </a:p>
        </p:txBody>
      </p:sp>
    </p:spTree>
    <p:extLst>
      <p:ext uri="{BB962C8B-B14F-4D97-AF65-F5344CB8AC3E}">
        <p14:creationId xmlns:p14="http://schemas.microsoft.com/office/powerpoint/2010/main" val="2203414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36</a:t>
            </a:fld>
            <a:endParaRPr lang="en-US" altLang="zh-CN">
              <a:latin typeface="Calibri" panose="020F0502020204030204" pitchFamily="34" charset="0"/>
            </a:endParaRPr>
          </a:p>
        </p:txBody>
      </p:sp>
    </p:spTree>
    <p:extLst>
      <p:ext uri="{BB962C8B-B14F-4D97-AF65-F5344CB8AC3E}">
        <p14:creationId xmlns:p14="http://schemas.microsoft.com/office/powerpoint/2010/main" val="13379957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37</a:t>
            </a:fld>
            <a:endParaRPr lang="en-US" altLang="zh-CN">
              <a:latin typeface="Calibri" panose="020F0502020204030204" pitchFamily="34" charset="0"/>
            </a:endParaRPr>
          </a:p>
        </p:txBody>
      </p:sp>
    </p:spTree>
    <p:extLst>
      <p:ext uri="{BB962C8B-B14F-4D97-AF65-F5344CB8AC3E}">
        <p14:creationId xmlns:p14="http://schemas.microsoft.com/office/powerpoint/2010/main" val="12084732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38</a:t>
            </a:fld>
            <a:endParaRPr lang="en-US" altLang="zh-CN">
              <a:latin typeface="Calibri" panose="020F0502020204030204" pitchFamily="34" charset="0"/>
            </a:endParaRPr>
          </a:p>
        </p:txBody>
      </p:sp>
    </p:spTree>
    <p:extLst>
      <p:ext uri="{BB962C8B-B14F-4D97-AF65-F5344CB8AC3E}">
        <p14:creationId xmlns:p14="http://schemas.microsoft.com/office/powerpoint/2010/main" val="10338080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39</a:t>
            </a:fld>
            <a:endParaRPr lang="en-US" altLang="zh-CN">
              <a:latin typeface="Calibri" panose="020F0502020204030204" pitchFamily="34" charset="0"/>
            </a:endParaRPr>
          </a:p>
        </p:txBody>
      </p:sp>
    </p:spTree>
    <p:extLst>
      <p:ext uri="{BB962C8B-B14F-4D97-AF65-F5344CB8AC3E}">
        <p14:creationId xmlns:p14="http://schemas.microsoft.com/office/powerpoint/2010/main" val="2349217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3</a:t>
            </a:fld>
            <a:endParaRPr lang="en-US" altLang="zh-CN" b="0"/>
          </a:p>
        </p:txBody>
      </p:sp>
    </p:spTree>
    <p:extLst>
      <p:ext uri="{BB962C8B-B14F-4D97-AF65-F5344CB8AC3E}">
        <p14:creationId xmlns:p14="http://schemas.microsoft.com/office/powerpoint/2010/main" val="31064428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3491" name="备注占位符 2"/>
          <p:cNvSpPr>
            <a:spLocks noGrp="1"/>
          </p:cNvSpPr>
          <p:nvPr>
            <p:ph type="body" idx="1"/>
          </p:nvPr>
        </p:nvSpPr>
        <p:spPr/>
        <p:txBody>
          <a:bodyPr/>
          <a:lstStyle/>
          <a:p>
            <a:pPr eaLnBrk="1" hangingPunct="1">
              <a:spcBef>
                <a:spcPct val="0"/>
              </a:spcBef>
            </a:pPr>
            <a:endParaRPr lang="zh-CN" altLang="en-US" smtClean="0"/>
          </a:p>
        </p:txBody>
      </p:sp>
      <p:sp>
        <p:nvSpPr>
          <p:cNvPr id="63492" name="灯片编号占位符 3"/>
          <p:cNvSpPr>
            <a:spLocks noGrp="1"/>
          </p:cNvSpPr>
          <p:nvPr>
            <p:ph type="sldNum" sz="quarter" idx="5"/>
          </p:nvPr>
        </p:nvSpPr>
        <p:spPr>
          <a:noFill/>
        </p:spPr>
        <p:txBody>
          <a:bodyPr/>
          <a:lstStyle>
            <a:lvl1pPr defTabSz="916940">
              <a:defRPr>
                <a:solidFill>
                  <a:schemeClr val="tx1"/>
                </a:solidFill>
                <a:latin typeface="Arial" panose="020B0604020202020204" pitchFamily="34" charset="0"/>
                <a:ea typeface="宋体" panose="02010600030101010101" pitchFamily="2" charset="-122"/>
              </a:defRPr>
            </a:lvl1pPr>
            <a:lvl2pPr marL="745490" indent="-287655" defTabSz="916940">
              <a:defRPr>
                <a:solidFill>
                  <a:schemeClr val="tx1"/>
                </a:solidFill>
                <a:latin typeface="Arial" panose="020B0604020202020204" pitchFamily="34" charset="0"/>
                <a:ea typeface="宋体" panose="02010600030101010101" pitchFamily="2" charset="-122"/>
              </a:defRPr>
            </a:lvl2pPr>
            <a:lvl3pPr marL="1146175" indent="-229235" defTabSz="916940">
              <a:defRPr>
                <a:solidFill>
                  <a:schemeClr val="tx1"/>
                </a:solidFill>
                <a:latin typeface="Arial" panose="020B0604020202020204" pitchFamily="34" charset="0"/>
                <a:ea typeface="宋体" panose="02010600030101010101" pitchFamily="2" charset="-122"/>
              </a:defRPr>
            </a:lvl3pPr>
            <a:lvl4pPr marL="1605915" indent="-230505" defTabSz="916940">
              <a:defRPr>
                <a:solidFill>
                  <a:schemeClr val="tx1"/>
                </a:solidFill>
                <a:latin typeface="Arial" panose="020B0604020202020204" pitchFamily="34" charset="0"/>
                <a:ea typeface="宋体" panose="02010600030101010101" pitchFamily="2" charset="-122"/>
              </a:defRPr>
            </a:lvl4pPr>
            <a:lvl5pPr marL="2063750" indent="-229235" defTabSz="916940">
              <a:defRPr>
                <a:solidFill>
                  <a:schemeClr val="tx1"/>
                </a:solidFill>
                <a:latin typeface="Arial" panose="020B0604020202020204" pitchFamily="34" charset="0"/>
                <a:ea typeface="宋体" panose="02010600030101010101" pitchFamily="2" charset="-122"/>
              </a:defRPr>
            </a:lvl5pPr>
            <a:lvl6pPr marL="252158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942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37255"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95090" indent="-229235" defTabSz="91694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D0F9F7A-A498-4F88-AF41-124A6CB1A1CE}" type="slidenum">
              <a:rPr lang="zh-CN" altLang="en-US">
                <a:latin typeface="Calibri" panose="020F0502020204030204" pitchFamily="34" charset="0"/>
              </a:rPr>
              <a:t>40</a:t>
            </a:fld>
            <a:endParaRPr lang="en-US" altLang="zh-CN">
              <a:latin typeface="Calibri" panose="020F0502020204030204" pitchFamily="34" charset="0"/>
            </a:endParaRPr>
          </a:p>
        </p:txBody>
      </p:sp>
    </p:spTree>
    <p:extLst>
      <p:ext uri="{BB962C8B-B14F-4D97-AF65-F5344CB8AC3E}">
        <p14:creationId xmlns:p14="http://schemas.microsoft.com/office/powerpoint/2010/main" val="4098462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5</a:t>
            </a:fld>
            <a:endParaRPr lang="en-US" altLang="zh-CN" b="0"/>
          </a:p>
        </p:txBody>
      </p:sp>
    </p:spTree>
    <p:extLst>
      <p:ext uri="{BB962C8B-B14F-4D97-AF65-F5344CB8AC3E}">
        <p14:creationId xmlns:p14="http://schemas.microsoft.com/office/powerpoint/2010/main" val="410516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6</a:t>
            </a:fld>
            <a:endParaRPr lang="en-US" altLang="zh-CN" b="0"/>
          </a:p>
        </p:txBody>
      </p:sp>
    </p:spTree>
    <p:extLst>
      <p:ext uri="{BB962C8B-B14F-4D97-AF65-F5344CB8AC3E}">
        <p14:creationId xmlns:p14="http://schemas.microsoft.com/office/powerpoint/2010/main" val="3717684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7</a:t>
            </a:fld>
            <a:endParaRPr lang="en-US" altLang="zh-CN" b="0"/>
          </a:p>
        </p:txBody>
      </p:sp>
    </p:spTree>
    <p:extLst>
      <p:ext uri="{BB962C8B-B14F-4D97-AF65-F5344CB8AC3E}">
        <p14:creationId xmlns:p14="http://schemas.microsoft.com/office/powerpoint/2010/main" val="2690023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8</a:t>
            </a:fld>
            <a:endParaRPr lang="en-US" altLang="zh-CN" b="0"/>
          </a:p>
        </p:txBody>
      </p:sp>
    </p:spTree>
    <p:extLst>
      <p:ext uri="{BB962C8B-B14F-4D97-AF65-F5344CB8AC3E}">
        <p14:creationId xmlns:p14="http://schemas.microsoft.com/office/powerpoint/2010/main" val="2780138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fld id="{13DDCF0C-BF1D-4198-A799-D0CC52E0D252}" type="slidenum">
              <a:rPr lang="en-US" altLang="zh-CN" b="0"/>
              <a:t>9</a:t>
            </a:fld>
            <a:endParaRPr lang="en-US" altLang="zh-CN" b="0"/>
          </a:p>
        </p:txBody>
      </p:sp>
    </p:spTree>
    <p:extLst>
      <p:ext uri="{BB962C8B-B14F-4D97-AF65-F5344CB8AC3E}">
        <p14:creationId xmlns:p14="http://schemas.microsoft.com/office/powerpoint/2010/main" val="1247999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4063" y="2343150"/>
            <a:ext cx="8550275" cy="161766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08125" y="4275138"/>
            <a:ext cx="7042150" cy="19272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PAGE NUMBER"/>
          <p:cNvSpPr>
            <a:spLocks noGrp="1" noChangeArrowheads="1"/>
          </p:cNvSpPr>
          <p:nvPr>
            <p:ph type="sldNum" sz="quarter" idx="10"/>
            <p:custDataLst>
              <p:tags r:id="rId1"/>
            </p:custDataLst>
          </p:nvPr>
        </p:nvSpPr>
        <p:spPr/>
        <p:txBody>
          <a:bodyPr/>
          <a:lstStyle>
            <a:lvl1pPr>
              <a:defRPr/>
            </a:lvl1pPr>
          </a:lstStyle>
          <a:p>
            <a:pPr>
              <a:defRPr/>
            </a:pPr>
            <a:fld id="{E24DAC45-FAF7-46DD-8334-BFFE01C398F3}" type="slidenum">
              <a:rPr lang="zh-TW" altLang="en-US"/>
              <a:t>‹#›</a:t>
            </a:fld>
            <a:endParaRPr lang="en-US" altLang="zh-TW"/>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a:defRPr/>
            </a:lvl1pPr>
          </a:lstStyle>
          <a:p>
            <a:pPr>
              <a:defRPr/>
            </a:pPr>
            <a:fld id="{2BD9F071-7BF2-4163-9D45-A434FC932A35}" type="slidenum">
              <a:rPr lang="zh-TW" altLang="en-US"/>
              <a:t>‹#›</a:t>
            </a:fld>
            <a:endParaRPr lang="en-US" altLang="zh-TW"/>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56463" y="166688"/>
            <a:ext cx="2162175" cy="6445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5175" y="166688"/>
            <a:ext cx="6338888" cy="64452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a:defRPr/>
            </a:lvl1pPr>
          </a:lstStyle>
          <a:p>
            <a:pPr>
              <a:defRPr/>
            </a:pPr>
            <a:fld id="{D9F5F132-5103-445B-948A-12E661E87A3C}" type="slidenum">
              <a:rPr lang="zh-TW" altLang="en-US"/>
              <a:t>‹#›</a:t>
            </a:fld>
            <a:endParaRPr lang="en-US" altLang="zh-TW"/>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4063" y="2343150"/>
            <a:ext cx="8550275" cy="161766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08125" y="4275138"/>
            <a:ext cx="7042150" cy="19272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59E630A-F68C-4AF2-8ED1-CEC399B459C0}" type="slidenum">
              <a:rPr lang="zh-TW" altLang="en-US"/>
              <a:t>‹#›</a:t>
            </a:fld>
            <a:endParaRPr lang="en-US" altLang="zh-TW"/>
          </a:p>
        </p:txBody>
      </p:sp>
    </p:spTree>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A15AE6F-0850-4BF0-900F-DC7188A11441}" type="slidenum">
              <a:rPr lang="zh-TW" altLang="en-US"/>
              <a:t>‹#›</a:t>
            </a:fld>
            <a:endParaRPr lang="en-US" altLang="zh-TW"/>
          </a:p>
        </p:txBody>
      </p:sp>
    </p:spTree>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95338" y="4848225"/>
            <a:ext cx="8548687" cy="149701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95338" y="3197225"/>
            <a:ext cx="8548687" cy="165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1F870C86-1EB3-4491-B7B6-B185F88FA7B8}" type="slidenum">
              <a:rPr lang="zh-TW" altLang="en-US"/>
              <a:t>‹#›</a:t>
            </a:fld>
            <a:endParaRPr lang="en-US" altLang="zh-TW"/>
          </a:p>
        </p:txBody>
      </p:sp>
    </p:spTree>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517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5302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B1ED25E4-6377-44F0-AF49-337D1CD57BF3}" type="slidenum">
              <a:rPr lang="zh-TW" altLang="en-US"/>
              <a:t>‹#›</a:t>
            </a:fld>
            <a:endParaRPr lang="en-US" altLang="zh-TW"/>
          </a:p>
        </p:txBody>
      </p:sp>
    </p:spTree>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3238" y="301625"/>
            <a:ext cx="9051925" cy="12573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3238" y="1689100"/>
            <a:ext cx="4443412"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3238" y="2392363"/>
            <a:ext cx="4443412"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10163" y="1689100"/>
            <a:ext cx="4445000"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10163" y="2392363"/>
            <a:ext cx="4445000"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597B939D-406B-4439-BAAC-6DE9639A702E}" type="slidenum">
              <a:rPr lang="zh-TW" altLang="en-US"/>
              <a:t>‹#›</a:t>
            </a:fld>
            <a:endParaRPr lang="en-US" altLang="zh-TW"/>
          </a:p>
        </p:txBody>
      </p:sp>
    </p:spTree>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15A6E453-E993-4FCA-9A72-56C21E71CF11}" type="slidenum">
              <a:rPr lang="zh-TW" altLang="en-US"/>
              <a:t>‹#›</a:t>
            </a:fld>
            <a:endParaRPr lang="en-US" altLang="zh-TW"/>
          </a:p>
        </p:txBody>
      </p:sp>
    </p:spTree>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BA5DF3F-437C-4318-94E8-D911EB2D2660}" type="slidenum">
              <a:rPr lang="zh-TW" altLang="en-US"/>
              <a:t>‹#›</a:t>
            </a:fld>
            <a:endParaRPr lang="en-US" altLang="zh-TW"/>
          </a:p>
        </p:txBody>
      </p:sp>
    </p:spTree>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3238" y="300038"/>
            <a:ext cx="3308350" cy="1277937"/>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32238" y="300038"/>
            <a:ext cx="5622925" cy="6438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3238" y="1577975"/>
            <a:ext cx="3308350" cy="5160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9149B77E-9374-4EEC-AE0F-87CEADA0B06D}" type="slidenum">
              <a:rPr lang="zh-TW" altLang="en-US"/>
              <a:t>‹#›</a:t>
            </a:fld>
            <a:endParaRPr lang="en-US" altLang="zh-TW"/>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a:defRPr/>
            </a:lvl1pPr>
          </a:lstStyle>
          <a:p>
            <a:pPr>
              <a:defRPr/>
            </a:pPr>
            <a:fld id="{361C0F76-8625-4920-A351-F05AFC97E528}" type="slidenum">
              <a:rPr lang="zh-TW" altLang="en-US"/>
              <a:t>‹#›</a:t>
            </a:fld>
            <a:endParaRPr lang="en-US" altLang="zh-TW"/>
          </a:p>
        </p:txBody>
      </p:sp>
    </p:spTree>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675" y="5280025"/>
            <a:ext cx="6035675" cy="62388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675" y="674688"/>
            <a:ext cx="6035675" cy="45259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971675" y="5903913"/>
            <a:ext cx="6035675" cy="8858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04146EF-6EDD-4898-95AE-2ED3EA35576B}" type="slidenum">
              <a:rPr lang="zh-TW" altLang="en-US"/>
              <a:t>‹#›</a:t>
            </a:fld>
            <a:endParaRPr lang="en-US" altLang="zh-TW"/>
          </a:p>
        </p:txBody>
      </p:sp>
    </p:spTree>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5557F924-F0D6-421E-B060-ABBC7442076A}" type="slidenum">
              <a:rPr lang="zh-TW" altLang="en-US"/>
              <a:t>‹#›</a:t>
            </a:fld>
            <a:endParaRPr lang="en-US" altLang="zh-TW"/>
          </a:p>
        </p:txBody>
      </p:sp>
    </p:spTree>
  </p:cSld>
  <p:clrMapOvr>
    <a:masterClrMapping/>
  </p:clrMapOvr>
  <p:transition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56463" y="166688"/>
            <a:ext cx="2162175" cy="64452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5175" y="166688"/>
            <a:ext cx="6338888" cy="64452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8504933D-84BE-4114-8D3F-EA668FBE08E8}" type="slidenum">
              <a:rPr lang="zh-TW" altLang="en-US"/>
              <a:t>‹#›</a:t>
            </a:fld>
            <a:endParaRPr lang="en-US" altLang="zh-TW"/>
          </a:p>
        </p:txBody>
      </p:sp>
    </p:spTree>
  </p:cSld>
  <p:clrMapOvr>
    <a:masterClrMapping/>
  </p:clrMapOvr>
  <p:transition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765175" y="166688"/>
            <a:ext cx="8653463" cy="64452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PAGE NUMBER"/>
          <p:cNvSpPr>
            <a:spLocks noGrp="1" noChangeArrowheads="1"/>
          </p:cNvSpPr>
          <p:nvPr>
            <p:ph type="sldNum" sz="quarter" idx="10"/>
            <p:custDataLst>
              <p:tags r:id="rId1"/>
            </p:custDataLst>
          </p:nvPr>
        </p:nvSpPr>
        <p:spPr/>
        <p:txBody>
          <a:bodyPr/>
          <a:lstStyle>
            <a:lvl1pPr eaLnBrk="1" hangingPunct="1">
              <a:defRPr/>
            </a:lvl1pPr>
          </a:lstStyle>
          <a:p>
            <a:pPr>
              <a:defRPr/>
            </a:pPr>
            <a:fld id="{70EBABB3-262E-4B91-B805-3DDEEAC7B9E9}" type="slidenum">
              <a:rPr lang="zh-TW" altLang="en-US"/>
              <a:t>‹#›</a:t>
            </a:fld>
            <a:endParaRPr lang="en-US" altLang="zh-TW"/>
          </a:p>
        </p:txBody>
      </p:sp>
    </p:spTree>
  </p:cSld>
  <p:clrMapOvr>
    <a:masterClrMapping/>
  </p:clrMapOvr>
  <p:transition advClick="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2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0058400" cy="7543800"/>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95338" y="4848225"/>
            <a:ext cx="8548687" cy="149701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95338" y="3197225"/>
            <a:ext cx="8548687" cy="165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PAGE NUMBER"/>
          <p:cNvSpPr>
            <a:spLocks noGrp="1" noChangeArrowheads="1"/>
          </p:cNvSpPr>
          <p:nvPr>
            <p:ph type="sldNum" sz="quarter" idx="10"/>
            <p:custDataLst>
              <p:tags r:id="rId1"/>
            </p:custDataLst>
          </p:nvPr>
        </p:nvSpPr>
        <p:spPr/>
        <p:txBody>
          <a:bodyPr/>
          <a:lstStyle>
            <a:lvl1pPr>
              <a:defRPr/>
            </a:lvl1pPr>
          </a:lstStyle>
          <a:p>
            <a:pPr>
              <a:defRPr/>
            </a:pPr>
            <a:fld id="{8CF12CC5-4A72-4CE9-8F5C-910B14427C99}" type="slidenum">
              <a:rPr lang="zh-TW" altLang="en-US"/>
              <a:t>‹#›</a:t>
            </a:fld>
            <a:endParaRPr lang="en-US" altLang="zh-TW"/>
          </a:p>
        </p:txBody>
      </p:sp>
    </p:spTree>
  </p:cSld>
  <p:clrMapOvr>
    <a:masterClrMapping/>
  </p:clrMapOvr>
  <p:transition advClick="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517" y="5280666"/>
            <a:ext cx="6035040" cy="623414"/>
          </a:xfrm>
          <a:prstGeom prst="rect">
            <a:avLst/>
          </a:prstGeom>
        </p:spPr>
        <p:txBody>
          <a:bodyPr lIns="72545" tIns="36273" rIns="72545" bIns="36273" anchor="b"/>
          <a:lstStyle>
            <a:lvl1pPr algn="l">
              <a:defRPr sz="209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517" y="674052"/>
            <a:ext cx="6035040" cy="4526280"/>
          </a:xfrm>
          <a:prstGeom prst="rect">
            <a:avLst/>
          </a:prstGeom>
        </p:spPr>
        <p:txBody>
          <a:bodyPr lIns="72545" tIns="36273" rIns="72545" bIns="36273"/>
          <a:lstStyle>
            <a:lvl1pPr marL="0" indent="0">
              <a:buNone/>
              <a:defRPr sz="3190"/>
            </a:lvl1pPr>
            <a:lvl2pPr marL="466725" indent="0">
              <a:buNone/>
              <a:defRPr sz="2860"/>
            </a:lvl2pPr>
            <a:lvl3pPr marL="933450" indent="0">
              <a:buNone/>
              <a:defRPr sz="2420"/>
            </a:lvl3pPr>
            <a:lvl4pPr marL="1398905" indent="0">
              <a:buNone/>
              <a:defRPr sz="2090"/>
            </a:lvl4pPr>
            <a:lvl5pPr marL="1865630" indent="0">
              <a:buNone/>
              <a:defRPr sz="2090"/>
            </a:lvl5pPr>
            <a:lvl6pPr marL="2332355" indent="0">
              <a:buNone/>
              <a:defRPr sz="2090"/>
            </a:lvl6pPr>
            <a:lvl7pPr marL="2799080" indent="0">
              <a:buNone/>
              <a:defRPr sz="2090"/>
            </a:lvl7pPr>
            <a:lvl8pPr marL="3264535" indent="0">
              <a:buNone/>
              <a:defRPr sz="2090"/>
            </a:lvl8pPr>
            <a:lvl9pPr marL="3731260" indent="0">
              <a:buNone/>
              <a:defRPr sz="2090"/>
            </a:lvl9pPr>
          </a:lstStyle>
          <a:p>
            <a:pPr lvl="0"/>
            <a:endParaRPr lang="zh-CN" altLang="en-US" noProof="0" smtClean="0"/>
          </a:p>
        </p:txBody>
      </p:sp>
      <p:sp>
        <p:nvSpPr>
          <p:cNvPr id="4" name="文本占位符 3"/>
          <p:cNvSpPr>
            <a:spLocks noGrp="1"/>
          </p:cNvSpPr>
          <p:nvPr>
            <p:ph type="body" sz="half" idx="2"/>
          </p:nvPr>
        </p:nvSpPr>
        <p:spPr>
          <a:xfrm>
            <a:off x="1971517" y="5904080"/>
            <a:ext cx="6035040" cy="885346"/>
          </a:xfrm>
          <a:prstGeom prst="rect">
            <a:avLst/>
          </a:prstGeom>
        </p:spPr>
        <p:txBody>
          <a:bodyPr lIns="72545" tIns="36273" rIns="72545" bIns="36273"/>
          <a:lstStyle>
            <a:lvl1pPr marL="0" indent="0">
              <a:buNone/>
              <a:defRPr sz="1430"/>
            </a:lvl1pPr>
            <a:lvl2pPr marL="466725" indent="0">
              <a:buNone/>
              <a:defRPr sz="1210"/>
            </a:lvl2pPr>
            <a:lvl3pPr marL="933450" indent="0">
              <a:buNone/>
              <a:defRPr sz="1100"/>
            </a:lvl3pPr>
            <a:lvl4pPr marL="1398905" indent="0">
              <a:buNone/>
              <a:defRPr sz="880"/>
            </a:lvl4pPr>
            <a:lvl5pPr marL="1865630" indent="0">
              <a:buNone/>
              <a:defRPr sz="880"/>
            </a:lvl5pPr>
            <a:lvl6pPr marL="2332355" indent="0">
              <a:buNone/>
              <a:defRPr sz="880"/>
            </a:lvl6pPr>
            <a:lvl7pPr marL="2799080" indent="0">
              <a:buNone/>
              <a:defRPr sz="880"/>
            </a:lvl7pPr>
            <a:lvl8pPr marL="3264535" indent="0">
              <a:buNone/>
              <a:defRPr sz="880"/>
            </a:lvl8pPr>
            <a:lvl9pPr marL="3731260" indent="0">
              <a:buNone/>
              <a:defRPr sz="880"/>
            </a:lvl9pPr>
          </a:lstStyle>
          <a:p>
            <a:pPr lvl="0"/>
            <a:r>
              <a:rPr lang="zh-CN" altLang="en-US" smtClean="0"/>
              <a:t>单击此处编辑母版文本样式</a:t>
            </a:r>
          </a:p>
        </p:txBody>
      </p:sp>
      <p:sp>
        <p:nvSpPr>
          <p:cNvPr id="5" name="矩形 4"/>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6" name="矩形 5"/>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7"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out)">
                                      <p:cBhvr>
                                        <p:cTn id="10" dur="500"/>
                                        <p:tgtEl>
                                          <p:spTgt spid="6"/>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15538" y="128061"/>
            <a:ext cx="9027338" cy="713467"/>
          </a:xfrm>
          <a:prstGeom prst="rect">
            <a:avLst/>
          </a:prstGeom>
        </p:spPr>
        <p:txBody>
          <a:bodyPr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538" y="1079349"/>
            <a:ext cx="9027338" cy="5910640"/>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87102" y="127486"/>
            <a:ext cx="2256155" cy="6862762"/>
          </a:xfrm>
          <a:prstGeom prst="rect">
            <a:avLst/>
          </a:prstGeom>
        </p:spPr>
        <p:txBody>
          <a:bodyPr vert="eaVert"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150" y="127486"/>
            <a:ext cx="6604318" cy="6862762"/>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9_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tx1">
                    <a:lumMod val="75000"/>
                    <a:lumOff val="25000"/>
                  </a:schemeClr>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
        <p:nvSpPr>
          <p:cNvPr id="5" name="Picture Placeholder 4"/>
          <p:cNvSpPr>
            <a:spLocks noGrp="1"/>
          </p:cNvSpPr>
          <p:nvPr>
            <p:ph type="pic" sz="quarter" idx="19"/>
          </p:nvPr>
        </p:nvSpPr>
        <p:spPr>
          <a:xfrm>
            <a:off x="0" y="0"/>
            <a:ext cx="10058400" cy="7543800"/>
          </a:xfrm>
          <a:prstGeom prst="rect">
            <a:avLst/>
          </a:prstGeom>
        </p:spPr>
        <p:txBody>
          <a:bodyPr/>
          <a:lstStyle/>
          <a:p>
            <a:endParaRPr lang="en-US"/>
          </a:p>
        </p:txBody>
      </p:sp>
      <p:sp>
        <p:nvSpPr>
          <p:cNvPr id="3" name="Text Placeholder 4"/>
          <p:cNvSpPr>
            <a:spLocks noGrp="1"/>
          </p:cNvSpPr>
          <p:nvPr>
            <p:ph type="body" sz="quarter" idx="18"/>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bg1"/>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 y="0"/>
            <a:ext cx="10058400" cy="5195573"/>
          </a:xfrm>
          <a:custGeom>
            <a:avLst/>
            <a:gdLst>
              <a:gd name="connsiteX0" fmla="*/ 0 w 12192000"/>
              <a:gd name="connsiteY0" fmla="*/ 0 h 4723248"/>
              <a:gd name="connsiteX1" fmla="*/ 12192000 w 12192000"/>
              <a:gd name="connsiteY1" fmla="*/ 0 h 4723248"/>
              <a:gd name="connsiteX2" fmla="*/ 12192000 w 12192000"/>
              <a:gd name="connsiteY2" fmla="*/ 4105988 h 4723248"/>
              <a:gd name="connsiteX3" fmla="*/ 11968315 w 12192000"/>
              <a:gd name="connsiteY3" fmla="*/ 4175697 h 4723248"/>
              <a:gd name="connsiteX4" fmla="*/ 9026012 w 12192000"/>
              <a:gd name="connsiteY4" fmla="*/ 4723231 h 4723248"/>
              <a:gd name="connsiteX5" fmla="*/ 2566218 w 12192000"/>
              <a:gd name="connsiteY5" fmla="*/ 3661347 h 4723248"/>
              <a:gd name="connsiteX6" fmla="*/ 58992 w 12192000"/>
              <a:gd name="connsiteY6" fmla="*/ 3919444 h 4723248"/>
              <a:gd name="connsiteX7" fmla="*/ 0 w 12192000"/>
              <a:gd name="connsiteY7" fmla="*/ 3934028 h 472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723248">
                <a:moveTo>
                  <a:pt x="0" y="0"/>
                </a:moveTo>
                <a:lnTo>
                  <a:pt x="12192000" y="0"/>
                </a:lnTo>
                <a:lnTo>
                  <a:pt x="12192000" y="4105988"/>
                </a:lnTo>
                <a:lnTo>
                  <a:pt x="11968315" y="4175697"/>
                </a:lnTo>
                <a:cubicBezTo>
                  <a:pt x="11068663" y="4447928"/>
                  <a:pt x="9940412" y="4720773"/>
                  <a:pt x="9026012" y="4723231"/>
                </a:cubicBezTo>
                <a:cubicBezTo>
                  <a:pt x="7197212" y="4728147"/>
                  <a:pt x="4336026" y="3681011"/>
                  <a:pt x="2566218" y="3661347"/>
                </a:cubicBezTo>
                <a:cubicBezTo>
                  <a:pt x="1681315" y="3651515"/>
                  <a:pt x="798870" y="3749838"/>
                  <a:pt x="58992" y="3919444"/>
                </a:cubicBezTo>
                <a:lnTo>
                  <a:pt x="0" y="3934028"/>
                </a:lnTo>
                <a:close/>
              </a:path>
            </a:pathLst>
          </a:custGeom>
        </p:spPr>
        <p:txBody>
          <a:bodyPr wrap="square">
            <a:noAutofit/>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2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0058400" cy="7543800"/>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517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53025" y="1681163"/>
            <a:ext cx="4235450" cy="4930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PAGE NUMBER"/>
          <p:cNvSpPr>
            <a:spLocks noGrp="1" noChangeArrowheads="1"/>
          </p:cNvSpPr>
          <p:nvPr>
            <p:ph type="sldNum" sz="quarter" idx="10"/>
            <p:custDataLst>
              <p:tags r:id="rId1"/>
            </p:custDataLst>
          </p:nvPr>
        </p:nvSpPr>
        <p:spPr/>
        <p:txBody>
          <a:bodyPr/>
          <a:lstStyle>
            <a:lvl1pPr>
              <a:defRPr/>
            </a:lvl1pPr>
          </a:lstStyle>
          <a:p>
            <a:pPr>
              <a:defRPr/>
            </a:pPr>
            <a:fld id="{08BD1169-22AF-4F52-A440-88977D05103F}" type="slidenum">
              <a:rPr lang="zh-TW" altLang="en-US"/>
              <a:t>‹#›</a:t>
            </a:fld>
            <a:endParaRPr lang="en-US" altLang="zh-TW"/>
          </a:p>
        </p:txBody>
      </p:sp>
    </p:spTree>
  </p:cSld>
  <p:clrMapOvr>
    <a:masterClrMapping/>
  </p:clrMapOvr>
  <p:transition advClick="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517" y="5280666"/>
            <a:ext cx="6035040" cy="623414"/>
          </a:xfrm>
          <a:prstGeom prst="rect">
            <a:avLst/>
          </a:prstGeom>
        </p:spPr>
        <p:txBody>
          <a:bodyPr lIns="72545" tIns="36273" rIns="72545" bIns="36273" anchor="b"/>
          <a:lstStyle>
            <a:lvl1pPr algn="l">
              <a:defRPr sz="209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517" y="674052"/>
            <a:ext cx="6035040" cy="4526280"/>
          </a:xfrm>
          <a:prstGeom prst="rect">
            <a:avLst/>
          </a:prstGeom>
        </p:spPr>
        <p:txBody>
          <a:bodyPr lIns="72545" tIns="36273" rIns="72545" bIns="36273"/>
          <a:lstStyle>
            <a:lvl1pPr marL="0" indent="0">
              <a:buNone/>
              <a:defRPr sz="3190"/>
            </a:lvl1pPr>
            <a:lvl2pPr marL="466725" indent="0">
              <a:buNone/>
              <a:defRPr sz="2860"/>
            </a:lvl2pPr>
            <a:lvl3pPr marL="933450" indent="0">
              <a:buNone/>
              <a:defRPr sz="2420"/>
            </a:lvl3pPr>
            <a:lvl4pPr marL="1398905" indent="0">
              <a:buNone/>
              <a:defRPr sz="2090"/>
            </a:lvl4pPr>
            <a:lvl5pPr marL="1865630" indent="0">
              <a:buNone/>
              <a:defRPr sz="2090"/>
            </a:lvl5pPr>
            <a:lvl6pPr marL="2332355" indent="0">
              <a:buNone/>
              <a:defRPr sz="2090"/>
            </a:lvl6pPr>
            <a:lvl7pPr marL="2799080" indent="0">
              <a:buNone/>
              <a:defRPr sz="2090"/>
            </a:lvl7pPr>
            <a:lvl8pPr marL="3264535" indent="0">
              <a:buNone/>
              <a:defRPr sz="2090"/>
            </a:lvl8pPr>
            <a:lvl9pPr marL="3731260" indent="0">
              <a:buNone/>
              <a:defRPr sz="2090"/>
            </a:lvl9pPr>
          </a:lstStyle>
          <a:p>
            <a:pPr lvl="0"/>
            <a:endParaRPr lang="zh-CN" altLang="en-US" noProof="0" smtClean="0"/>
          </a:p>
        </p:txBody>
      </p:sp>
      <p:sp>
        <p:nvSpPr>
          <p:cNvPr id="4" name="文本占位符 3"/>
          <p:cNvSpPr>
            <a:spLocks noGrp="1"/>
          </p:cNvSpPr>
          <p:nvPr>
            <p:ph type="body" sz="half" idx="2"/>
          </p:nvPr>
        </p:nvSpPr>
        <p:spPr>
          <a:xfrm>
            <a:off x="1971517" y="5904080"/>
            <a:ext cx="6035040" cy="885346"/>
          </a:xfrm>
          <a:prstGeom prst="rect">
            <a:avLst/>
          </a:prstGeom>
        </p:spPr>
        <p:txBody>
          <a:bodyPr lIns="72545" tIns="36273" rIns="72545" bIns="36273"/>
          <a:lstStyle>
            <a:lvl1pPr marL="0" indent="0">
              <a:buNone/>
              <a:defRPr sz="1430"/>
            </a:lvl1pPr>
            <a:lvl2pPr marL="466725" indent="0">
              <a:buNone/>
              <a:defRPr sz="1210"/>
            </a:lvl2pPr>
            <a:lvl3pPr marL="933450" indent="0">
              <a:buNone/>
              <a:defRPr sz="1100"/>
            </a:lvl3pPr>
            <a:lvl4pPr marL="1398905" indent="0">
              <a:buNone/>
              <a:defRPr sz="880"/>
            </a:lvl4pPr>
            <a:lvl5pPr marL="1865630" indent="0">
              <a:buNone/>
              <a:defRPr sz="880"/>
            </a:lvl5pPr>
            <a:lvl6pPr marL="2332355" indent="0">
              <a:buNone/>
              <a:defRPr sz="880"/>
            </a:lvl6pPr>
            <a:lvl7pPr marL="2799080" indent="0">
              <a:buNone/>
              <a:defRPr sz="880"/>
            </a:lvl7pPr>
            <a:lvl8pPr marL="3264535" indent="0">
              <a:buNone/>
              <a:defRPr sz="880"/>
            </a:lvl8pPr>
            <a:lvl9pPr marL="3731260" indent="0">
              <a:buNone/>
              <a:defRPr sz="880"/>
            </a:lvl9pPr>
          </a:lstStyle>
          <a:p>
            <a:pPr lvl="0"/>
            <a:r>
              <a:rPr lang="zh-CN" altLang="en-US" smtClean="0"/>
              <a:t>单击此处编辑母版文本样式</a:t>
            </a:r>
          </a:p>
        </p:txBody>
      </p:sp>
      <p:sp>
        <p:nvSpPr>
          <p:cNvPr id="5" name="矩形 4"/>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6" name="矩形 5"/>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7"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out)">
                                      <p:cBhvr>
                                        <p:cTn id="10" dur="500"/>
                                        <p:tgtEl>
                                          <p:spTgt spid="6"/>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15538" y="128061"/>
            <a:ext cx="9027338" cy="713467"/>
          </a:xfrm>
          <a:prstGeom prst="rect">
            <a:avLst/>
          </a:prstGeom>
        </p:spPr>
        <p:txBody>
          <a:bodyPr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538" y="1079349"/>
            <a:ext cx="9027338" cy="5910640"/>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87102" y="127486"/>
            <a:ext cx="2256155" cy="6862762"/>
          </a:xfrm>
          <a:prstGeom prst="rect">
            <a:avLst/>
          </a:prstGeom>
        </p:spPr>
        <p:txBody>
          <a:bodyPr vert="eaVert"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150" y="127486"/>
            <a:ext cx="6604318" cy="6862762"/>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9_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tx1">
                    <a:lumMod val="75000"/>
                    <a:lumOff val="25000"/>
                  </a:schemeClr>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
        <p:nvSpPr>
          <p:cNvPr id="5" name="Picture Placeholder 4"/>
          <p:cNvSpPr>
            <a:spLocks noGrp="1"/>
          </p:cNvSpPr>
          <p:nvPr>
            <p:ph type="pic" sz="quarter" idx="19"/>
          </p:nvPr>
        </p:nvSpPr>
        <p:spPr>
          <a:xfrm>
            <a:off x="0" y="0"/>
            <a:ext cx="10058400" cy="7543800"/>
          </a:xfrm>
          <a:prstGeom prst="rect">
            <a:avLst/>
          </a:prstGeom>
        </p:spPr>
        <p:txBody>
          <a:bodyPr/>
          <a:lstStyle/>
          <a:p>
            <a:endParaRPr lang="en-US"/>
          </a:p>
        </p:txBody>
      </p:sp>
      <p:sp>
        <p:nvSpPr>
          <p:cNvPr id="3" name="Text Placeholder 4"/>
          <p:cNvSpPr>
            <a:spLocks noGrp="1"/>
          </p:cNvSpPr>
          <p:nvPr>
            <p:ph type="body" sz="quarter" idx="18"/>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bg1"/>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03238" y="301625"/>
            <a:ext cx="9051925" cy="12573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3238" y="1689100"/>
            <a:ext cx="4443412"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3238" y="2392363"/>
            <a:ext cx="4443412"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10163" y="1689100"/>
            <a:ext cx="4445000" cy="703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10163" y="2392363"/>
            <a:ext cx="4445000" cy="434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PAGE NUMBER"/>
          <p:cNvSpPr>
            <a:spLocks noGrp="1" noChangeArrowheads="1"/>
          </p:cNvSpPr>
          <p:nvPr>
            <p:ph type="sldNum" sz="quarter" idx="10"/>
            <p:custDataLst>
              <p:tags r:id="rId1"/>
            </p:custDataLst>
          </p:nvPr>
        </p:nvSpPr>
        <p:spPr/>
        <p:txBody>
          <a:bodyPr/>
          <a:lstStyle>
            <a:lvl1pPr>
              <a:defRPr/>
            </a:lvl1pPr>
          </a:lstStyle>
          <a:p>
            <a:pPr>
              <a:defRPr/>
            </a:pPr>
            <a:fld id="{55AD0E9C-2D6E-43F8-ADC6-868EF5EEA509}" type="slidenum">
              <a:rPr lang="zh-TW" altLang="en-US"/>
              <a:t>‹#›</a:t>
            </a:fld>
            <a:endParaRPr lang="en-US" altLang="zh-TW"/>
          </a:p>
        </p:txBody>
      </p:sp>
    </p:spTree>
  </p:cSld>
  <p:clrMapOvr>
    <a:masterClrMapping/>
  </p:clrMapOvr>
  <p:transition advClick="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 y="0"/>
            <a:ext cx="10058400" cy="5195573"/>
          </a:xfrm>
          <a:custGeom>
            <a:avLst/>
            <a:gdLst>
              <a:gd name="connsiteX0" fmla="*/ 0 w 12192000"/>
              <a:gd name="connsiteY0" fmla="*/ 0 h 4723248"/>
              <a:gd name="connsiteX1" fmla="*/ 12192000 w 12192000"/>
              <a:gd name="connsiteY1" fmla="*/ 0 h 4723248"/>
              <a:gd name="connsiteX2" fmla="*/ 12192000 w 12192000"/>
              <a:gd name="connsiteY2" fmla="*/ 4105988 h 4723248"/>
              <a:gd name="connsiteX3" fmla="*/ 11968315 w 12192000"/>
              <a:gd name="connsiteY3" fmla="*/ 4175697 h 4723248"/>
              <a:gd name="connsiteX4" fmla="*/ 9026012 w 12192000"/>
              <a:gd name="connsiteY4" fmla="*/ 4723231 h 4723248"/>
              <a:gd name="connsiteX5" fmla="*/ 2566218 w 12192000"/>
              <a:gd name="connsiteY5" fmla="*/ 3661347 h 4723248"/>
              <a:gd name="connsiteX6" fmla="*/ 58992 w 12192000"/>
              <a:gd name="connsiteY6" fmla="*/ 3919444 h 4723248"/>
              <a:gd name="connsiteX7" fmla="*/ 0 w 12192000"/>
              <a:gd name="connsiteY7" fmla="*/ 3934028 h 472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723248">
                <a:moveTo>
                  <a:pt x="0" y="0"/>
                </a:moveTo>
                <a:lnTo>
                  <a:pt x="12192000" y="0"/>
                </a:lnTo>
                <a:lnTo>
                  <a:pt x="12192000" y="4105988"/>
                </a:lnTo>
                <a:lnTo>
                  <a:pt x="11968315" y="4175697"/>
                </a:lnTo>
                <a:cubicBezTo>
                  <a:pt x="11068663" y="4447928"/>
                  <a:pt x="9940412" y="4720773"/>
                  <a:pt x="9026012" y="4723231"/>
                </a:cubicBezTo>
                <a:cubicBezTo>
                  <a:pt x="7197212" y="4728147"/>
                  <a:pt x="4336026" y="3681011"/>
                  <a:pt x="2566218" y="3661347"/>
                </a:cubicBezTo>
                <a:cubicBezTo>
                  <a:pt x="1681315" y="3651515"/>
                  <a:pt x="798870" y="3749838"/>
                  <a:pt x="58992" y="3919444"/>
                </a:cubicBezTo>
                <a:lnTo>
                  <a:pt x="0" y="3934028"/>
                </a:lnTo>
                <a:close/>
              </a:path>
            </a:pathLst>
          </a:custGeom>
        </p:spPr>
        <p:txBody>
          <a:bodyPr wrap="square">
            <a:noAutofit/>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2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0058400" cy="7543800"/>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advClick="0"/>
    </mc:Choice>
    <mc:Fallback xmlns="">
      <p:transition spd="slow" advClick="0"/>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advClick="0"/>
    </mc:Choice>
    <mc:Fallback xmlns="">
      <p:transition spd="slow" advClick="0"/>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54381" y="2343615"/>
            <a:ext cx="8549640" cy="1617129"/>
          </a:xfrm>
        </p:spPr>
        <p:txBody>
          <a:bodyPr/>
          <a:lstStyle/>
          <a:p>
            <a:r>
              <a:rPr lang="zh-CN" altLang="en-US"/>
              <a:t>单击此处编辑母版标题样式</a:t>
            </a:r>
          </a:p>
        </p:txBody>
      </p:sp>
      <p:sp>
        <p:nvSpPr>
          <p:cNvPr id="3" name="副标题 2"/>
          <p:cNvSpPr>
            <a:spLocks noGrp="1"/>
          </p:cNvSpPr>
          <p:nvPr>
            <p:ph type="subTitle" idx="1"/>
          </p:nvPr>
        </p:nvSpPr>
        <p:spPr>
          <a:xfrm>
            <a:off x="1508760" y="4275089"/>
            <a:ext cx="7040881" cy="1927982"/>
          </a:xfrm>
        </p:spPr>
        <p:txBody>
          <a:bodyPr/>
          <a:lstStyle>
            <a:lvl1pPr marL="0" indent="0" algn="ctr">
              <a:buNone/>
              <a:defRPr>
                <a:solidFill>
                  <a:schemeClr val="tx1">
                    <a:tint val="75000"/>
                  </a:schemeClr>
                </a:solidFill>
              </a:defRPr>
            </a:lvl1pPr>
            <a:lvl2pPr marL="448310" indent="0" algn="ctr">
              <a:buNone/>
              <a:defRPr>
                <a:solidFill>
                  <a:schemeClr val="tx1">
                    <a:tint val="75000"/>
                  </a:schemeClr>
                </a:solidFill>
              </a:defRPr>
            </a:lvl2pPr>
            <a:lvl3pPr marL="895985" indent="0" algn="ctr">
              <a:buNone/>
              <a:defRPr>
                <a:solidFill>
                  <a:schemeClr val="tx1">
                    <a:tint val="75000"/>
                  </a:schemeClr>
                </a:solidFill>
              </a:defRPr>
            </a:lvl3pPr>
            <a:lvl4pPr marL="1344295" indent="0" algn="ctr">
              <a:buNone/>
              <a:defRPr>
                <a:solidFill>
                  <a:schemeClr val="tx1">
                    <a:tint val="75000"/>
                  </a:schemeClr>
                </a:solidFill>
              </a:defRPr>
            </a:lvl4pPr>
            <a:lvl5pPr marL="1793240" indent="0" algn="ctr">
              <a:buNone/>
              <a:defRPr>
                <a:solidFill>
                  <a:schemeClr val="tx1">
                    <a:tint val="75000"/>
                  </a:schemeClr>
                </a:solidFill>
              </a:defRPr>
            </a:lvl5pPr>
            <a:lvl6pPr marL="2241550" indent="0" algn="ctr">
              <a:buNone/>
              <a:defRPr>
                <a:solidFill>
                  <a:schemeClr val="tx1">
                    <a:tint val="75000"/>
                  </a:schemeClr>
                </a:solidFill>
              </a:defRPr>
            </a:lvl6pPr>
            <a:lvl7pPr marL="2689225" indent="0" algn="ctr">
              <a:buNone/>
              <a:defRPr>
                <a:solidFill>
                  <a:schemeClr val="tx1">
                    <a:tint val="75000"/>
                  </a:schemeClr>
                </a:solidFill>
              </a:defRPr>
            </a:lvl7pPr>
            <a:lvl8pPr marL="3137535" indent="0" algn="ctr">
              <a:buNone/>
              <a:defRPr>
                <a:solidFill>
                  <a:schemeClr val="tx1">
                    <a:tint val="75000"/>
                  </a:schemeClr>
                </a:solidFill>
              </a:defRPr>
            </a:lvl8pPr>
            <a:lvl9pPr marL="358648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advClick="0"/>
    </mc:Choice>
    <mc:Fallback xmlns="">
      <p:transition spd="slow" advClick="0"/>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PAGE NUMBER"/>
          <p:cNvSpPr>
            <a:spLocks noGrp="1" noChangeArrowheads="1"/>
          </p:cNvSpPr>
          <p:nvPr>
            <p:ph type="sldNum" sz="quarter" idx="10"/>
            <p:custDataLst>
              <p:tags r:id="rId1"/>
            </p:custDataLst>
          </p:nvPr>
        </p:nvSpPr>
        <p:spPr/>
        <p:txBody>
          <a:bodyPr/>
          <a:lstStyle>
            <a:lvl1pPr>
              <a:defRPr/>
            </a:lvl1pPr>
          </a:lstStyle>
          <a:p>
            <a:pPr>
              <a:defRPr/>
            </a:pPr>
            <a:fld id="{3A40213B-E376-4630-AB99-510060F85ABB}" type="slidenum">
              <a:rPr lang="zh-TW" altLang="en-US"/>
              <a:t>‹#›</a:t>
            </a:fld>
            <a:endParaRPr lang="en-US" altLang="zh-TW"/>
          </a:p>
        </p:txBody>
      </p:sp>
    </p:spTree>
  </p:cSld>
  <p:clrMapOvr>
    <a:masterClrMapping/>
  </p:clrMapOvr>
  <p:transition advClick="0"/>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矩形 1"/>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3" name="矩形 2"/>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4"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ou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517" y="5280666"/>
            <a:ext cx="6035040" cy="623414"/>
          </a:xfrm>
          <a:prstGeom prst="rect">
            <a:avLst/>
          </a:prstGeom>
        </p:spPr>
        <p:txBody>
          <a:bodyPr lIns="72545" tIns="36273" rIns="72545" bIns="36273" anchor="b"/>
          <a:lstStyle>
            <a:lvl1pPr algn="l">
              <a:defRPr sz="209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517" y="674052"/>
            <a:ext cx="6035040" cy="4526280"/>
          </a:xfrm>
          <a:prstGeom prst="rect">
            <a:avLst/>
          </a:prstGeom>
        </p:spPr>
        <p:txBody>
          <a:bodyPr lIns="72545" tIns="36273" rIns="72545" bIns="36273"/>
          <a:lstStyle>
            <a:lvl1pPr marL="0" indent="0">
              <a:buNone/>
              <a:defRPr sz="3190"/>
            </a:lvl1pPr>
            <a:lvl2pPr marL="466725" indent="0">
              <a:buNone/>
              <a:defRPr sz="2860"/>
            </a:lvl2pPr>
            <a:lvl3pPr marL="933450" indent="0">
              <a:buNone/>
              <a:defRPr sz="2420"/>
            </a:lvl3pPr>
            <a:lvl4pPr marL="1398905" indent="0">
              <a:buNone/>
              <a:defRPr sz="2090"/>
            </a:lvl4pPr>
            <a:lvl5pPr marL="1865630" indent="0">
              <a:buNone/>
              <a:defRPr sz="2090"/>
            </a:lvl5pPr>
            <a:lvl6pPr marL="2332355" indent="0">
              <a:buNone/>
              <a:defRPr sz="2090"/>
            </a:lvl6pPr>
            <a:lvl7pPr marL="2799080" indent="0">
              <a:buNone/>
              <a:defRPr sz="2090"/>
            </a:lvl7pPr>
            <a:lvl8pPr marL="3264535" indent="0">
              <a:buNone/>
              <a:defRPr sz="2090"/>
            </a:lvl8pPr>
            <a:lvl9pPr marL="3731260" indent="0">
              <a:buNone/>
              <a:defRPr sz="2090"/>
            </a:lvl9pPr>
          </a:lstStyle>
          <a:p>
            <a:pPr lvl="0"/>
            <a:endParaRPr lang="zh-CN" altLang="en-US" noProof="0" smtClean="0"/>
          </a:p>
        </p:txBody>
      </p:sp>
      <p:sp>
        <p:nvSpPr>
          <p:cNvPr id="4" name="文本占位符 3"/>
          <p:cNvSpPr>
            <a:spLocks noGrp="1"/>
          </p:cNvSpPr>
          <p:nvPr>
            <p:ph type="body" sz="half" idx="2"/>
          </p:nvPr>
        </p:nvSpPr>
        <p:spPr>
          <a:xfrm>
            <a:off x="1971517" y="5904080"/>
            <a:ext cx="6035040" cy="885346"/>
          </a:xfrm>
          <a:prstGeom prst="rect">
            <a:avLst/>
          </a:prstGeom>
        </p:spPr>
        <p:txBody>
          <a:bodyPr lIns="72545" tIns="36273" rIns="72545" bIns="36273"/>
          <a:lstStyle>
            <a:lvl1pPr marL="0" indent="0">
              <a:buNone/>
              <a:defRPr sz="1430"/>
            </a:lvl1pPr>
            <a:lvl2pPr marL="466725" indent="0">
              <a:buNone/>
              <a:defRPr sz="1210"/>
            </a:lvl2pPr>
            <a:lvl3pPr marL="933450" indent="0">
              <a:buNone/>
              <a:defRPr sz="1100"/>
            </a:lvl3pPr>
            <a:lvl4pPr marL="1398905" indent="0">
              <a:buNone/>
              <a:defRPr sz="880"/>
            </a:lvl4pPr>
            <a:lvl5pPr marL="1865630" indent="0">
              <a:buNone/>
              <a:defRPr sz="880"/>
            </a:lvl5pPr>
            <a:lvl6pPr marL="2332355" indent="0">
              <a:buNone/>
              <a:defRPr sz="880"/>
            </a:lvl6pPr>
            <a:lvl7pPr marL="2799080" indent="0">
              <a:buNone/>
              <a:defRPr sz="880"/>
            </a:lvl7pPr>
            <a:lvl8pPr marL="3264535" indent="0">
              <a:buNone/>
              <a:defRPr sz="880"/>
            </a:lvl8pPr>
            <a:lvl9pPr marL="3731260" indent="0">
              <a:buNone/>
              <a:defRPr sz="880"/>
            </a:lvl9pPr>
          </a:lstStyle>
          <a:p>
            <a:pPr lvl="0"/>
            <a:r>
              <a:rPr lang="zh-CN" altLang="en-US" smtClean="0"/>
              <a:t>单击此处编辑母版文本样式</a:t>
            </a:r>
          </a:p>
        </p:txBody>
      </p:sp>
      <p:sp>
        <p:nvSpPr>
          <p:cNvPr id="5" name="矩形 4"/>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6" name="矩形 5"/>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7"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out)">
                                      <p:cBhvr>
                                        <p:cTn id="10" dur="500"/>
                                        <p:tgtEl>
                                          <p:spTgt spid="6"/>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15538" y="128061"/>
            <a:ext cx="9027338" cy="713467"/>
          </a:xfrm>
          <a:prstGeom prst="rect">
            <a:avLst/>
          </a:prstGeom>
        </p:spPr>
        <p:txBody>
          <a:bodyPr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538" y="1079349"/>
            <a:ext cx="9027338" cy="5910640"/>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87102" y="127486"/>
            <a:ext cx="2256155" cy="6862762"/>
          </a:xfrm>
          <a:prstGeom prst="rect">
            <a:avLst/>
          </a:prstGeom>
        </p:spPr>
        <p:txBody>
          <a:bodyPr vert="eaVert" lIns="72545" tIns="36273" rIns="72545" bIns="36273"/>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15150" y="127486"/>
            <a:ext cx="6604318" cy="6862762"/>
          </a:xfrm>
          <a:prstGeom prst="rect">
            <a:avLst/>
          </a:prstGeom>
        </p:spPr>
        <p:txBody>
          <a:bodyPr vert="eaVert" lIns="72545" tIns="36273" rIns="72545" bIns="36273"/>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矩形 3"/>
          <p:cNvSpPr/>
          <p:nvPr userDrawn="1"/>
        </p:nvSpPr>
        <p:spPr>
          <a:xfrm>
            <a:off x="192088" y="223520"/>
            <a:ext cx="410369" cy="547159"/>
          </a:xfrm>
          <a:prstGeom prst="rect">
            <a:avLst/>
          </a:prstGeom>
          <a:solidFill>
            <a:srgbClr val="A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sp>
        <p:nvSpPr>
          <p:cNvPr id="5" name="矩形 4"/>
          <p:cNvSpPr/>
          <p:nvPr userDrawn="1"/>
        </p:nvSpPr>
        <p:spPr>
          <a:xfrm>
            <a:off x="394653" y="516890"/>
            <a:ext cx="274162" cy="363220"/>
          </a:xfrm>
          <a:prstGeom prst="rect">
            <a:avLst/>
          </a:prstGeom>
          <a:solidFill>
            <a:srgbClr val="FFAF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760"/>
          </a:p>
        </p:txBody>
      </p:sp>
      <p:cxnSp>
        <p:nvCxnSpPr>
          <p:cNvPr id="6" name="直接连接符 46"/>
          <p:cNvCxnSpPr>
            <a:cxnSpLocks noChangeShapeType="1"/>
          </p:cNvCxnSpPr>
          <p:nvPr userDrawn="1"/>
        </p:nvCxnSpPr>
        <p:spPr bwMode="auto">
          <a:xfrm flipH="1">
            <a:off x="705485" y="1131570"/>
            <a:ext cx="9187022" cy="0"/>
          </a:xfrm>
          <a:prstGeom prst="line">
            <a:avLst/>
          </a:prstGeom>
          <a:noFill/>
          <a:ln w="15875">
            <a:solidFill>
              <a:srgbClr val="C00000"/>
            </a:solidFill>
            <a:prstDash val="dash"/>
            <a:round/>
          </a:ln>
          <a:extLst>
            <a:ext uri="{909E8E84-426E-40DD-AFC4-6F175D3DCCD1}">
              <a14:hiddenFill xmlns:a14="http://schemas.microsoft.com/office/drawing/2010/main">
                <a:noFill/>
              </a14:hiddenFill>
            </a:ext>
          </a:extLst>
        </p:spPr>
      </p:cxn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out)">
                                      <p:cBhvr>
                                        <p:cTn id="10" dur="500"/>
                                        <p:tgtEl>
                                          <p:spTgt spid="5"/>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49_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tx1">
                    <a:lumMod val="75000"/>
                    <a:lumOff val="25000"/>
                  </a:schemeClr>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
        <p:nvSpPr>
          <p:cNvPr id="5" name="Picture Placeholder 4"/>
          <p:cNvSpPr>
            <a:spLocks noGrp="1"/>
          </p:cNvSpPr>
          <p:nvPr>
            <p:ph type="pic" sz="quarter" idx="19"/>
          </p:nvPr>
        </p:nvSpPr>
        <p:spPr>
          <a:xfrm>
            <a:off x="0" y="0"/>
            <a:ext cx="10058400" cy="7543800"/>
          </a:xfrm>
          <a:prstGeom prst="rect">
            <a:avLst/>
          </a:prstGeom>
        </p:spPr>
        <p:txBody>
          <a:bodyPr/>
          <a:lstStyle/>
          <a:p>
            <a:endParaRPr lang="en-US"/>
          </a:p>
        </p:txBody>
      </p:sp>
      <p:sp>
        <p:nvSpPr>
          <p:cNvPr id="3" name="Text Placeholder 4"/>
          <p:cNvSpPr>
            <a:spLocks noGrp="1"/>
          </p:cNvSpPr>
          <p:nvPr>
            <p:ph type="body" sz="quarter" idx="18"/>
          </p:nvPr>
        </p:nvSpPr>
        <p:spPr>
          <a:xfrm>
            <a:off x="850175" y="722157"/>
            <a:ext cx="8358052" cy="650024"/>
          </a:xfrm>
          <a:prstGeom prst="rect">
            <a:avLst/>
          </a:prstGeom>
          <a:noFill/>
        </p:spPr>
        <p:txBody>
          <a:bodyPr wrap="square" rtlCol="0">
            <a:spAutoFit/>
          </a:bodyPr>
          <a:lstStyle>
            <a:lvl1pPr marL="0" indent="0" algn="ctr">
              <a:buNone/>
              <a:defRPr lang="en-US" sz="2970" dirty="0">
                <a:solidFill>
                  <a:schemeClr val="bg1"/>
                </a:solidFill>
                <a:latin typeface="+mj-lt"/>
              </a:defRPr>
            </a:lvl1pPr>
          </a:lstStyle>
          <a:p>
            <a:pPr marL="0" lvl="0" algn="ctr"/>
            <a:endParaRPr lang="en-US" dirty="0"/>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 y="0"/>
            <a:ext cx="10058400" cy="5195573"/>
          </a:xfrm>
          <a:custGeom>
            <a:avLst/>
            <a:gdLst>
              <a:gd name="connsiteX0" fmla="*/ 0 w 12192000"/>
              <a:gd name="connsiteY0" fmla="*/ 0 h 4723248"/>
              <a:gd name="connsiteX1" fmla="*/ 12192000 w 12192000"/>
              <a:gd name="connsiteY1" fmla="*/ 0 h 4723248"/>
              <a:gd name="connsiteX2" fmla="*/ 12192000 w 12192000"/>
              <a:gd name="connsiteY2" fmla="*/ 4105988 h 4723248"/>
              <a:gd name="connsiteX3" fmla="*/ 11968315 w 12192000"/>
              <a:gd name="connsiteY3" fmla="*/ 4175697 h 4723248"/>
              <a:gd name="connsiteX4" fmla="*/ 9026012 w 12192000"/>
              <a:gd name="connsiteY4" fmla="*/ 4723231 h 4723248"/>
              <a:gd name="connsiteX5" fmla="*/ 2566218 w 12192000"/>
              <a:gd name="connsiteY5" fmla="*/ 3661347 h 4723248"/>
              <a:gd name="connsiteX6" fmla="*/ 58992 w 12192000"/>
              <a:gd name="connsiteY6" fmla="*/ 3919444 h 4723248"/>
              <a:gd name="connsiteX7" fmla="*/ 0 w 12192000"/>
              <a:gd name="connsiteY7" fmla="*/ 3934028 h 472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723248">
                <a:moveTo>
                  <a:pt x="0" y="0"/>
                </a:moveTo>
                <a:lnTo>
                  <a:pt x="12192000" y="0"/>
                </a:lnTo>
                <a:lnTo>
                  <a:pt x="12192000" y="4105988"/>
                </a:lnTo>
                <a:lnTo>
                  <a:pt x="11968315" y="4175697"/>
                </a:lnTo>
                <a:cubicBezTo>
                  <a:pt x="11068663" y="4447928"/>
                  <a:pt x="9940412" y="4720773"/>
                  <a:pt x="9026012" y="4723231"/>
                </a:cubicBezTo>
                <a:cubicBezTo>
                  <a:pt x="7197212" y="4728147"/>
                  <a:pt x="4336026" y="3681011"/>
                  <a:pt x="2566218" y="3661347"/>
                </a:cubicBezTo>
                <a:cubicBezTo>
                  <a:pt x="1681315" y="3651515"/>
                  <a:pt x="798870" y="3749838"/>
                  <a:pt x="58992" y="3919444"/>
                </a:cubicBezTo>
                <a:lnTo>
                  <a:pt x="0" y="3934028"/>
                </a:lnTo>
                <a:close/>
              </a:path>
            </a:pathLst>
          </a:custGeom>
        </p:spPr>
        <p:txBody>
          <a:bodyPr wrap="square">
            <a:noAutofit/>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2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0058400" cy="7543800"/>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PAGE NUMBER"/>
          <p:cNvSpPr>
            <a:spLocks noGrp="1" noChangeArrowheads="1"/>
          </p:cNvSpPr>
          <p:nvPr>
            <p:ph type="sldNum" sz="quarter" idx="10"/>
            <p:custDataLst>
              <p:tags r:id="rId1"/>
            </p:custDataLst>
          </p:nvPr>
        </p:nvSpPr>
        <p:spPr/>
        <p:txBody>
          <a:bodyPr/>
          <a:lstStyle>
            <a:lvl1pPr>
              <a:defRPr/>
            </a:lvl1pPr>
          </a:lstStyle>
          <a:p>
            <a:pPr>
              <a:defRPr/>
            </a:pPr>
            <a:fld id="{6611E432-4124-4F6E-A919-806856989119}" type="slidenum">
              <a:rPr lang="zh-TW" altLang="en-US"/>
              <a:t>‹#›</a:t>
            </a:fld>
            <a:endParaRPr lang="en-US" altLang="zh-TW"/>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03238" y="300038"/>
            <a:ext cx="3308350" cy="1277937"/>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32238" y="300038"/>
            <a:ext cx="5622925" cy="6438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3238" y="1577975"/>
            <a:ext cx="3308350" cy="5160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a:defRPr/>
            </a:lvl1pPr>
          </a:lstStyle>
          <a:p>
            <a:pPr>
              <a:defRPr/>
            </a:pPr>
            <a:fld id="{9080C48E-A757-4C5F-A10C-275EFE5EACBD}" type="slidenum">
              <a:rPr lang="zh-TW" altLang="en-US"/>
              <a:t>‹#›</a:t>
            </a:fld>
            <a:endParaRPr lang="en-US" altLang="zh-TW"/>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71675" y="5280025"/>
            <a:ext cx="6035675" cy="62388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71675" y="674688"/>
            <a:ext cx="6035675" cy="45259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971675" y="5903913"/>
            <a:ext cx="6035675" cy="8858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PAGE NUMBER"/>
          <p:cNvSpPr>
            <a:spLocks noGrp="1" noChangeArrowheads="1"/>
          </p:cNvSpPr>
          <p:nvPr>
            <p:ph type="sldNum" sz="quarter" idx="10"/>
            <p:custDataLst>
              <p:tags r:id="rId1"/>
            </p:custDataLst>
          </p:nvPr>
        </p:nvSpPr>
        <p:spPr/>
        <p:txBody>
          <a:bodyPr/>
          <a:lstStyle>
            <a:lvl1pPr>
              <a:defRPr/>
            </a:lvl1pPr>
          </a:lstStyle>
          <a:p>
            <a:pPr>
              <a:defRPr/>
            </a:pPr>
            <a:fld id="{AF73E38A-5FB7-4286-A0E6-56B4A494FCC8}" type="slidenum">
              <a:rPr lang="zh-TW" altLang="en-US"/>
              <a:t>‹#›</a:t>
            </a:fld>
            <a:endParaRPr lang="en-US" altLang="zh-TW"/>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ags" Target="../tags/tag18.xml"/><Relationship Id="rId3" Type="http://schemas.openxmlformats.org/officeDocument/2006/relationships/slideLayout" Target="../slideLayouts/slideLayout14.xml"/><Relationship Id="rId21" Type="http://schemas.openxmlformats.org/officeDocument/2006/relationships/image" Target="../media/image2.emf"/><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ags" Target="../tags/tag17.xml"/><Relationship Id="rId2" Type="http://schemas.openxmlformats.org/officeDocument/2006/relationships/slideLayout" Target="../slideLayouts/slideLayout13.xml"/><Relationship Id="rId16" Type="http://schemas.openxmlformats.org/officeDocument/2006/relationships/tags" Target="../tags/tag16.xml"/><Relationship Id="rId20"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tags" Target="../tags/tag19.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1.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image" Target="../media/image1.png"/><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5" Type="http://schemas.openxmlformats.org/officeDocument/2006/relationships/image" Target="../media/image3.jpeg"/><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7170" name="PAGE HEADING"/>
          <p:cNvSpPr>
            <a:spLocks noGrp="1" noChangeArrowheads="1"/>
          </p:cNvSpPr>
          <p:nvPr>
            <p:ph type="title"/>
            <p:custDataLst>
              <p:tags r:id="rId13"/>
            </p:custDataLst>
          </p:nvPr>
        </p:nvSpPr>
        <p:spPr bwMode="black">
          <a:xfrm>
            <a:off x="765175" y="166688"/>
            <a:ext cx="8653463" cy="685800"/>
          </a:xfrm>
          <a:prstGeom prst="rect">
            <a:avLst/>
          </a:prstGeom>
          <a:noFill/>
          <a:ln w="9525">
            <a:noFill/>
            <a:miter lim="800000"/>
          </a:ln>
        </p:spPr>
        <p:txBody>
          <a:bodyPr vert="horz" wrap="square" lIns="0" tIns="0" rIns="0" bIns="0" numCol="1" anchor="b" anchorCtr="0" compatLnSpc="1"/>
          <a:lstStyle/>
          <a:p>
            <a:pPr lvl="0"/>
            <a:r>
              <a:rPr lang="en-US" altLang="zh-TW" smtClean="0"/>
              <a:t>Click to edit Master title style</a:t>
            </a:r>
          </a:p>
        </p:txBody>
      </p:sp>
      <p:sp>
        <p:nvSpPr>
          <p:cNvPr id="7171" name="BODY TEXT"/>
          <p:cNvSpPr>
            <a:spLocks noGrp="1" noChangeArrowheads="1"/>
          </p:cNvSpPr>
          <p:nvPr>
            <p:ph type="body" idx="1"/>
            <p:custDataLst>
              <p:tags r:id="rId14"/>
            </p:custDataLst>
          </p:nvPr>
        </p:nvSpPr>
        <p:spPr bwMode="gray">
          <a:xfrm>
            <a:off x="765175" y="1681163"/>
            <a:ext cx="8623300" cy="4930775"/>
          </a:xfrm>
          <a:prstGeom prst="rect">
            <a:avLst/>
          </a:prstGeom>
          <a:noFill/>
          <a:ln w="9525">
            <a:noFill/>
            <a:miter lim="800000"/>
          </a:ln>
        </p:spPr>
        <p:txBody>
          <a:bodyPr vert="horz" wrap="square" lIns="0" tIns="0" rIns="0" bIns="0" numCol="1" anchor="t" anchorCtr="0" compatLnSpc="1"/>
          <a:lstStyle/>
          <a:p>
            <a:pPr lvl="0"/>
            <a:r>
              <a:rPr lang="en-US" altLang="zh-TW" smtClean="0"/>
              <a:t>First Level</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028" name="DOCUMENT ID" hidden="1"/>
          <p:cNvSpPr>
            <a:spLocks noChangeArrowheads="1"/>
          </p:cNvSpPr>
          <p:nvPr>
            <p:custDataLst>
              <p:tags r:id="rId15"/>
            </p:custDataLst>
          </p:nvPr>
        </p:nvSpPr>
        <p:spPr bwMode="auto">
          <a:xfrm>
            <a:off x="2108200" y="358775"/>
            <a:ext cx="7313613" cy="90488"/>
          </a:xfrm>
          <a:prstGeom prst="rect">
            <a:avLst/>
          </a:prstGeom>
          <a:noFill/>
          <a:ln w="19050">
            <a:noFill/>
            <a:miter lim="800000"/>
          </a:ln>
        </p:spPr>
        <p:txBody>
          <a:bodyPr lIns="0" tIns="0" rIns="0" bIns="0"/>
          <a:lstStyle/>
          <a:p>
            <a:pPr algn="r" eaLnBrk="0" hangingPunct="0">
              <a:defRPr/>
            </a:pPr>
            <a:r>
              <a:rPr lang="en-US" altLang="zh-TW" sz="600" noProof="1">
                <a:latin typeface="Times New Roman" panose="02020603050405020304" pitchFamily="18" charset="0"/>
                <a:cs typeface="Times New Roman" panose="02020603050405020304" pitchFamily="18" charset="0"/>
              </a:rPr>
              <a:t>C:\ProgramFiles\UBS\Pres\Templates\PresPrintOnScreen.pot</a:t>
            </a:r>
            <a:endParaRPr lang="en-US" altLang="zh-TW" sz="2400" noProof="1">
              <a:latin typeface="Times New Roman" panose="02020603050405020304" pitchFamily="18" charset="0"/>
              <a:ea typeface="Arial Unicode MS" panose="020B0604020202020204" pitchFamily="34" charset="-122"/>
              <a:cs typeface="Arial Unicode MS" panose="020B0604020202020204" pitchFamily="34" charset="-122"/>
            </a:endParaRPr>
          </a:p>
        </p:txBody>
      </p:sp>
      <p:pic>
        <p:nvPicPr>
          <p:cNvPr id="7173" name="Picture 1271" descr="Bank of China2"/>
          <p:cNvPicPr>
            <a:picLocks noChangeAspect="1" noChangeArrowheads="1"/>
          </p:cNvPicPr>
          <p:nvPr/>
        </p:nvPicPr>
        <p:blipFill>
          <a:blip r:embed="rId18" cstate="print"/>
          <a:srcRect/>
          <a:stretch>
            <a:fillRect/>
          </a:stretch>
        </p:blipFill>
        <p:spPr bwMode="auto">
          <a:xfrm>
            <a:off x="371475" y="6992938"/>
            <a:ext cx="1289050" cy="366712"/>
          </a:xfrm>
          <a:prstGeom prst="rect">
            <a:avLst/>
          </a:prstGeom>
          <a:noFill/>
          <a:ln w="9525">
            <a:noFill/>
            <a:miter lim="800000"/>
            <a:headEnd/>
            <a:tailEnd/>
          </a:ln>
        </p:spPr>
      </p:pic>
      <p:sp>
        <p:nvSpPr>
          <p:cNvPr id="114695" name="PAGE NUMBER"/>
          <p:cNvSpPr>
            <a:spLocks noGrp="1" noChangeArrowheads="1"/>
          </p:cNvSpPr>
          <p:nvPr>
            <p:ph type="sldNum" sz="quarter" idx="4"/>
            <p:custDataLst>
              <p:tags r:id="rId16"/>
            </p:custDataLst>
          </p:nvPr>
        </p:nvSpPr>
        <p:spPr bwMode="black">
          <a:xfrm>
            <a:off x="9296400" y="6858000"/>
            <a:ext cx="412750" cy="381000"/>
          </a:xfrm>
          <a:prstGeom prst="rect">
            <a:avLst/>
          </a:prstGeom>
          <a:noFill/>
          <a:ln w="9525">
            <a:noFill/>
            <a:miter lim="800000"/>
          </a:ln>
          <a:effectLst/>
        </p:spPr>
        <p:txBody>
          <a:bodyPr vert="horz" wrap="none" lIns="0" tIns="0" rIns="0" bIns="0" numCol="1" anchor="b" anchorCtr="0" compatLnSpc="1"/>
          <a:lstStyle>
            <a:lvl1pPr algn="r" eaLnBrk="0" hangingPunct="0">
              <a:defRPr sz="1200" b="1">
                <a:solidFill>
                  <a:schemeClr val="tx1"/>
                </a:solidFill>
                <a:latin typeface="Times New Roman" panose="02020603050405020304" pitchFamily="18" charset="0"/>
                <a:ea typeface="Arial Unicode MS" panose="020B0604020202020204" pitchFamily="34" charset="-122"/>
                <a:cs typeface="Arial Unicode MS" panose="020B0604020202020204" pitchFamily="34" charset="-122"/>
              </a:defRPr>
            </a:lvl1pPr>
          </a:lstStyle>
          <a:p>
            <a:pPr>
              <a:defRPr/>
            </a:pPr>
            <a:fld id="{FFCF0BA6-F1F8-4359-834F-3E4F8B3E73EC}" type="slidenum">
              <a:rPr lang="zh-TW" altLang="en-US"/>
              <a:t>‹#›</a:t>
            </a:fld>
            <a:endParaRPr lang="en-US" altLang="zh-TW"/>
          </a:p>
        </p:txBody>
      </p:sp>
      <p:grpSp>
        <p:nvGrpSpPr>
          <p:cNvPr id="7175" name="Group 1285"/>
          <p:cNvGrpSpPr/>
          <p:nvPr/>
        </p:nvGrpSpPr>
        <p:grpSpPr bwMode="auto">
          <a:xfrm>
            <a:off x="395288" y="989013"/>
            <a:ext cx="8637587" cy="42862"/>
            <a:chOff x="816" y="1008"/>
            <a:chExt cx="4320" cy="48"/>
          </a:xfrm>
        </p:grpSpPr>
        <p:sp>
          <p:nvSpPr>
            <p:cNvPr id="1032" name="Rectangle 1286"/>
            <p:cNvSpPr>
              <a:spLocks noChangeArrowheads="1"/>
            </p:cNvSpPr>
            <p:nvPr/>
          </p:nvSpPr>
          <p:spPr bwMode="auto">
            <a:xfrm>
              <a:off x="816" y="1008"/>
              <a:ext cx="624" cy="48"/>
            </a:xfrm>
            <a:prstGeom prst="rect">
              <a:avLst/>
            </a:prstGeom>
            <a:solidFill>
              <a:srgbClr val="969696"/>
            </a:solidFill>
            <a:ln w="9525">
              <a:noFill/>
              <a:miter lim="800000"/>
            </a:ln>
          </p:spPr>
          <p:txBody>
            <a:bodyPr wrap="none" anchor="ctr"/>
            <a:lstStyle/>
            <a:p>
              <a:pPr algn="ctr" eaLnBrk="0" hangingPunct="0">
                <a:defRPr/>
              </a:pPr>
              <a:endParaRPr lang="zh-CN" altLang="en-US"/>
            </a:p>
          </p:txBody>
        </p:sp>
        <p:sp>
          <p:nvSpPr>
            <p:cNvPr id="1033" name="Rectangle 1287"/>
            <p:cNvSpPr>
              <a:spLocks noChangeArrowheads="1"/>
            </p:cNvSpPr>
            <p:nvPr/>
          </p:nvSpPr>
          <p:spPr bwMode="auto">
            <a:xfrm>
              <a:off x="1440" y="1008"/>
              <a:ext cx="3696" cy="48"/>
            </a:xfrm>
            <a:prstGeom prst="rect">
              <a:avLst/>
            </a:prstGeom>
            <a:gradFill rotWithShape="0">
              <a:gsLst>
                <a:gs pos="0">
                  <a:srgbClr val="EE0A20"/>
                </a:gs>
                <a:gs pos="100000">
                  <a:schemeClr val="bg1"/>
                </a:gs>
              </a:gsLst>
              <a:lin ang="0" scaled="1"/>
            </a:gradFill>
            <a:ln w="9525">
              <a:noFill/>
              <a:miter lim="800000"/>
            </a:ln>
          </p:spPr>
          <p:txBody>
            <a:bodyPr wrap="none" anchor="ctr"/>
            <a:lstStyle/>
            <a:p>
              <a:pPr algn="ctr" eaLnBrk="0" hangingPunct="0">
                <a:defRPr/>
              </a:pPr>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hf hdr="0" dt="0"/>
  <p:txStyles>
    <p:title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p:titleStyle>
    <p:body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sp>
        <p:nvSpPr>
          <p:cNvPr id="8194" name="PAGE HEADING"/>
          <p:cNvSpPr>
            <a:spLocks noGrp="1" noChangeArrowheads="1"/>
          </p:cNvSpPr>
          <p:nvPr>
            <p:ph type="title"/>
            <p:custDataLst>
              <p:tags r:id="rId16"/>
            </p:custDataLst>
          </p:nvPr>
        </p:nvSpPr>
        <p:spPr bwMode="black">
          <a:xfrm>
            <a:off x="765175" y="166688"/>
            <a:ext cx="8653463" cy="685800"/>
          </a:xfrm>
          <a:prstGeom prst="rect">
            <a:avLst/>
          </a:prstGeom>
          <a:noFill/>
          <a:ln w="9525">
            <a:noFill/>
            <a:miter lim="800000"/>
          </a:ln>
        </p:spPr>
        <p:txBody>
          <a:bodyPr vert="horz" wrap="square" lIns="0" tIns="0" rIns="0" bIns="0" numCol="1" anchor="b" anchorCtr="0" compatLnSpc="1"/>
          <a:lstStyle/>
          <a:p>
            <a:pPr lvl="0"/>
            <a:r>
              <a:rPr lang="en-US" altLang="zh-TW" smtClean="0"/>
              <a:t>Click to edit Master title style</a:t>
            </a:r>
          </a:p>
        </p:txBody>
      </p:sp>
      <p:sp>
        <p:nvSpPr>
          <p:cNvPr id="8195" name="BODY TEXT"/>
          <p:cNvSpPr>
            <a:spLocks noGrp="1" noChangeArrowheads="1"/>
          </p:cNvSpPr>
          <p:nvPr>
            <p:ph type="body" idx="1"/>
            <p:custDataLst>
              <p:tags r:id="rId17"/>
            </p:custDataLst>
          </p:nvPr>
        </p:nvSpPr>
        <p:spPr bwMode="gray">
          <a:xfrm>
            <a:off x="765175" y="1681163"/>
            <a:ext cx="8623300" cy="4930775"/>
          </a:xfrm>
          <a:prstGeom prst="rect">
            <a:avLst/>
          </a:prstGeom>
          <a:noFill/>
          <a:ln w="9525">
            <a:noFill/>
            <a:miter lim="800000"/>
          </a:ln>
        </p:spPr>
        <p:txBody>
          <a:bodyPr vert="horz" wrap="square" lIns="0" tIns="0" rIns="0" bIns="0" numCol="1" anchor="t" anchorCtr="0" compatLnSpc="1"/>
          <a:lstStyle/>
          <a:p>
            <a:pPr lvl="0"/>
            <a:r>
              <a:rPr lang="en-US" altLang="zh-TW" smtClean="0"/>
              <a:t>First Level</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052" name="DOCUMENT ID" hidden="1"/>
          <p:cNvSpPr>
            <a:spLocks noChangeArrowheads="1"/>
          </p:cNvSpPr>
          <p:nvPr>
            <p:custDataLst>
              <p:tags r:id="rId18"/>
            </p:custDataLst>
          </p:nvPr>
        </p:nvSpPr>
        <p:spPr bwMode="auto">
          <a:xfrm>
            <a:off x="2108200" y="358775"/>
            <a:ext cx="7313613" cy="90488"/>
          </a:xfrm>
          <a:prstGeom prst="rect">
            <a:avLst/>
          </a:prstGeom>
          <a:noFill/>
          <a:ln w="19050">
            <a:noFill/>
            <a:miter lim="800000"/>
          </a:ln>
        </p:spPr>
        <p:txBody>
          <a:bodyPr lIns="0" tIns="0" rIns="0" bIns="0"/>
          <a:lstStyle/>
          <a:p>
            <a:pPr algn="r" eaLnBrk="0" hangingPunct="0">
              <a:defRPr/>
            </a:pPr>
            <a:r>
              <a:rPr lang="en-US" altLang="zh-TW" sz="600" noProof="1">
                <a:latin typeface="Times New Roman" panose="02020603050405020304" pitchFamily="18" charset="0"/>
                <a:cs typeface="Times New Roman" panose="02020603050405020304" pitchFamily="18" charset="0"/>
              </a:rPr>
              <a:t>C:\ProgramFiles\UBS\Pres\Templates\PresPrintOnScreen.pot</a:t>
            </a:r>
            <a:endParaRPr lang="en-US" altLang="zh-TW" sz="2400" noProof="1">
              <a:latin typeface="Times New Roman" panose="02020603050405020304" pitchFamily="18" charset="0"/>
              <a:ea typeface="Arial Unicode MS" panose="020B0604020202020204" pitchFamily="34" charset="-122"/>
              <a:cs typeface="Arial Unicode MS" panose="020B0604020202020204" pitchFamily="34" charset="-122"/>
            </a:endParaRPr>
          </a:p>
        </p:txBody>
      </p:sp>
      <p:pic>
        <p:nvPicPr>
          <p:cNvPr id="8197" name="Picture 1271" descr="Bank of China2"/>
          <p:cNvPicPr>
            <a:picLocks noChangeAspect="1" noChangeArrowheads="1"/>
          </p:cNvPicPr>
          <p:nvPr/>
        </p:nvPicPr>
        <p:blipFill>
          <a:blip r:embed="rId21" cstate="print"/>
          <a:srcRect/>
          <a:stretch>
            <a:fillRect/>
          </a:stretch>
        </p:blipFill>
        <p:spPr bwMode="auto">
          <a:xfrm>
            <a:off x="371475" y="6992938"/>
            <a:ext cx="1289050" cy="366712"/>
          </a:xfrm>
          <a:prstGeom prst="rect">
            <a:avLst/>
          </a:prstGeom>
          <a:noFill/>
          <a:ln w="9525">
            <a:noFill/>
            <a:miter lim="800000"/>
            <a:headEnd/>
            <a:tailEnd/>
          </a:ln>
        </p:spPr>
      </p:pic>
      <p:sp>
        <p:nvSpPr>
          <p:cNvPr id="114695" name="PAGE NUMBER"/>
          <p:cNvSpPr>
            <a:spLocks noGrp="1" noChangeArrowheads="1"/>
          </p:cNvSpPr>
          <p:nvPr>
            <p:ph type="sldNum" sz="quarter" idx="4"/>
            <p:custDataLst>
              <p:tags r:id="rId19"/>
            </p:custDataLst>
          </p:nvPr>
        </p:nvSpPr>
        <p:spPr bwMode="black">
          <a:xfrm>
            <a:off x="9296400" y="6858000"/>
            <a:ext cx="412750" cy="381000"/>
          </a:xfrm>
          <a:prstGeom prst="rect">
            <a:avLst/>
          </a:prstGeom>
          <a:noFill/>
          <a:ln w="9525">
            <a:noFill/>
            <a:miter lim="800000"/>
          </a:ln>
          <a:effectLst/>
        </p:spPr>
        <p:txBody>
          <a:bodyPr vert="horz" wrap="none" lIns="0" tIns="0" rIns="0" bIns="0" numCol="1" anchor="b" anchorCtr="0" compatLnSpc="1"/>
          <a:lstStyle>
            <a:lvl1pPr algn="r" eaLnBrk="0" hangingPunct="0">
              <a:defRPr sz="1200" b="1">
                <a:solidFill>
                  <a:srgbClr val="000000"/>
                </a:solidFill>
                <a:latin typeface="Times New Roman" panose="02020603050405020304" pitchFamily="18" charset="0"/>
                <a:ea typeface="Arial Unicode MS" panose="020B0604020202020204" pitchFamily="34" charset="-122"/>
                <a:cs typeface="Arial Unicode MS" panose="020B0604020202020204" pitchFamily="34" charset="-122"/>
              </a:defRPr>
            </a:lvl1pPr>
          </a:lstStyle>
          <a:p>
            <a:pPr>
              <a:defRPr/>
            </a:pPr>
            <a:fld id="{482E7B32-6BE1-44E5-A16F-5F3ABB12896E}" type="slidenum">
              <a:rPr lang="zh-TW" altLang="en-US"/>
              <a:t>‹#›</a:t>
            </a:fld>
            <a:endParaRPr lang="en-US" altLang="zh-TW"/>
          </a:p>
        </p:txBody>
      </p:sp>
      <p:grpSp>
        <p:nvGrpSpPr>
          <p:cNvPr id="8199" name="Group 1285"/>
          <p:cNvGrpSpPr/>
          <p:nvPr/>
        </p:nvGrpSpPr>
        <p:grpSpPr bwMode="auto">
          <a:xfrm>
            <a:off x="395288" y="989013"/>
            <a:ext cx="8637587" cy="42862"/>
            <a:chOff x="816" y="1008"/>
            <a:chExt cx="4320" cy="48"/>
          </a:xfrm>
        </p:grpSpPr>
        <p:sp>
          <p:nvSpPr>
            <p:cNvPr id="2056" name="Rectangle 1286"/>
            <p:cNvSpPr>
              <a:spLocks noChangeArrowheads="1"/>
            </p:cNvSpPr>
            <p:nvPr/>
          </p:nvSpPr>
          <p:spPr bwMode="auto">
            <a:xfrm>
              <a:off x="816" y="1008"/>
              <a:ext cx="624" cy="48"/>
            </a:xfrm>
            <a:prstGeom prst="rect">
              <a:avLst/>
            </a:prstGeom>
            <a:solidFill>
              <a:srgbClr val="969696"/>
            </a:solidFill>
            <a:ln w="9525">
              <a:noFill/>
              <a:miter lim="800000"/>
            </a:ln>
          </p:spPr>
          <p:txBody>
            <a:bodyPr wrap="none" anchor="ctr"/>
            <a:lstStyle/>
            <a:p>
              <a:pPr algn="ctr" eaLnBrk="0" hangingPunct="0">
                <a:defRPr/>
              </a:pPr>
              <a:endParaRPr lang="zh-CN" altLang="en-US"/>
            </a:p>
          </p:txBody>
        </p:sp>
        <p:sp>
          <p:nvSpPr>
            <p:cNvPr id="2057" name="Rectangle 1287"/>
            <p:cNvSpPr>
              <a:spLocks noChangeArrowheads="1"/>
            </p:cNvSpPr>
            <p:nvPr/>
          </p:nvSpPr>
          <p:spPr bwMode="auto">
            <a:xfrm>
              <a:off x="1440" y="1008"/>
              <a:ext cx="3696" cy="48"/>
            </a:xfrm>
            <a:prstGeom prst="rect">
              <a:avLst/>
            </a:prstGeom>
            <a:gradFill rotWithShape="0">
              <a:gsLst>
                <a:gs pos="0">
                  <a:srgbClr val="EE0A20"/>
                </a:gs>
                <a:gs pos="100000">
                  <a:schemeClr val="bg1"/>
                </a:gs>
              </a:gsLst>
              <a:lin ang="0" scaled="1"/>
            </a:gradFill>
            <a:ln w="9525">
              <a:noFill/>
              <a:miter lim="800000"/>
            </a:ln>
          </p:spPr>
          <p:txBody>
            <a:bodyPr wrap="none" anchor="ctr"/>
            <a:lstStyle/>
            <a:p>
              <a:pPr algn="ctr" eaLnBrk="0" hangingPunct="0">
                <a:defRPr/>
              </a:pPr>
              <a:endParaRPr lang="zh-CN" alt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advClick="0"/>
  <p:hf hdr="0" dt="0"/>
  <p:txStyles>
    <p:title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p:titleStyle>
    <p:body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286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2pPr>
      <a:lvl3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3pPr>
      <a:lvl4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4pPr>
      <a:lvl5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5pPr>
      <a:lvl6pPr marL="42418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6pPr>
      <a:lvl7pPr marL="84836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7pPr>
      <a:lvl8pPr marL="127190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8pPr>
      <a:lvl9pPr marL="169608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9pPr>
    </p:titleStyle>
    <p:bodyStyle>
      <a:lvl1pPr marL="18351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2090" b="1">
          <a:solidFill>
            <a:schemeClr val="tx1"/>
          </a:solidFill>
          <a:latin typeface="+mn-lt"/>
          <a:ea typeface="+mn-ea"/>
          <a:cs typeface="+mn-cs"/>
        </a:defRPr>
      </a:lvl1pPr>
      <a:lvl2pPr marL="55054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a:solidFill>
            <a:schemeClr val="tx1"/>
          </a:solidFill>
          <a:latin typeface="+mn-lt"/>
          <a:ea typeface="+mn-ea"/>
          <a:cs typeface="+mn-cs"/>
        </a:defRPr>
      </a:lvl2pPr>
      <a:lvl3pPr marL="911860" indent="-176530"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540">
          <a:solidFill>
            <a:schemeClr val="tx1"/>
          </a:solidFill>
          <a:latin typeface="+mn-lt"/>
          <a:ea typeface="+mn-ea"/>
          <a:cs typeface="+mn-cs"/>
        </a:defRPr>
      </a:lvl3pPr>
      <a:lvl4pPr marL="1280160"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430">
          <a:solidFill>
            <a:schemeClr val="tx1"/>
          </a:solidFill>
          <a:latin typeface="+mn-lt"/>
          <a:ea typeface="+mn-ea"/>
          <a:cs typeface="+mn-cs"/>
        </a:defRPr>
      </a:lvl4pPr>
      <a:lvl5pPr marL="1650365" indent="-18732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5pPr>
      <a:lvl6pPr marL="211836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6pPr>
      <a:lvl7pPr marL="258508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7pPr>
      <a:lvl8pPr marL="305117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8pPr>
      <a:lvl9pPr marL="351790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9pPr>
    </p:bodyStyle>
    <p:otherStyle>
      <a:defPPr>
        <a:defRPr lang="zh-CN"/>
      </a:defPPr>
      <a:lvl1pPr marL="0" algn="l" defTabSz="932815" rtl="0" eaLnBrk="1" latinLnBrk="0" hangingPunct="1">
        <a:defRPr sz="1870" kern="1200">
          <a:solidFill>
            <a:schemeClr val="tx1"/>
          </a:solidFill>
          <a:latin typeface="+mn-lt"/>
          <a:ea typeface="+mn-ea"/>
          <a:cs typeface="+mn-cs"/>
        </a:defRPr>
      </a:lvl1pPr>
      <a:lvl2pPr marL="466725" algn="l" defTabSz="932815" rtl="0" eaLnBrk="1" latinLnBrk="0" hangingPunct="1">
        <a:defRPr sz="1870" kern="1200">
          <a:solidFill>
            <a:schemeClr val="tx1"/>
          </a:solidFill>
          <a:latin typeface="+mn-lt"/>
          <a:ea typeface="+mn-ea"/>
          <a:cs typeface="+mn-cs"/>
        </a:defRPr>
      </a:lvl2pPr>
      <a:lvl3pPr marL="933450" algn="l" defTabSz="932815" rtl="0" eaLnBrk="1" latinLnBrk="0" hangingPunct="1">
        <a:defRPr sz="1870" kern="1200">
          <a:solidFill>
            <a:schemeClr val="tx1"/>
          </a:solidFill>
          <a:latin typeface="+mn-lt"/>
          <a:ea typeface="+mn-ea"/>
          <a:cs typeface="+mn-cs"/>
        </a:defRPr>
      </a:lvl3pPr>
      <a:lvl4pPr marL="1398905" algn="l" defTabSz="932815" rtl="0" eaLnBrk="1" latinLnBrk="0" hangingPunct="1">
        <a:defRPr sz="1870" kern="1200">
          <a:solidFill>
            <a:schemeClr val="tx1"/>
          </a:solidFill>
          <a:latin typeface="+mn-lt"/>
          <a:ea typeface="+mn-ea"/>
          <a:cs typeface="+mn-cs"/>
        </a:defRPr>
      </a:lvl4pPr>
      <a:lvl5pPr marL="1865630" algn="l" defTabSz="932815" rtl="0" eaLnBrk="1" latinLnBrk="0" hangingPunct="1">
        <a:defRPr sz="1870" kern="1200">
          <a:solidFill>
            <a:schemeClr val="tx1"/>
          </a:solidFill>
          <a:latin typeface="+mn-lt"/>
          <a:ea typeface="+mn-ea"/>
          <a:cs typeface="+mn-cs"/>
        </a:defRPr>
      </a:lvl5pPr>
      <a:lvl6pPr marL="2332355" algn="l" defTabSz="932815" rtl="0" eaLnBrk="1" latinLnBrk="0" hangingPunct="1">
        <a:defRPr sz="1870" kern="1200">
          <a:solidFill>
            <a:schemeClr val="tx1"/>
          </a:solidFill>
          <a:latin typeface="+mn-lt"/>
          <a:ea typeface="+mn-ea"/>
          <a:cs typeface="+mn-cs"/>
        </a:defRPr>
      </a:lvl6pPr>
      <a:lvl7pPr marL="2799080" algn="l" defTabSz="932815" rtl="0" eaLnBrk="1" latinLnBrk="0" hangingPunct="1">
        <a:defRPr sz="1870" kern="1200">
          <a:solidFill>
            <a:schemeClr val="tx1"/>
          </a:solidFill>
          <a:latin typeface="+mn-lt"/>
          <a:ea typeface="+mn-ea"/>
          <a:cs typeface="+mn-cs"/>
        </a:defRPr>
      </a:lvl7pPr>
      <a:lvl8pPr marL="3264535" algn="l" defTabSz="932815" rtl="0" eaLnBrk="1" latinLnBrk="0" hangingPunct="1">
        <a:defRPr sz="1870" kern="1200">
          <a:solidFill>
            <a:schemeClr val="tx1"/>
          </a:solidFill>
          <a:latin typeface="+mn-lt"/>
          <a:ea typeface="+mn-ea"/>
          <a:cs typeface="+mn-cs"/>
        </a:defRPr>
      </a:lvl8pPr>
      <a:lvl9pPr marL="3731260" algn="l" defTabSz="932815" rtl="0" eaLnBrk="1" latinLnBrk="0" hangingPunct="1">
        <a:defRPr sz="187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286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2pPr>
      <a:lvl3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3pPr>
      <a:lvl4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4pPr>
      <a:lvl5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5pPr>
      <a:lvl6pPr marL="42418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6pPr>
      <a:lvl7pPr marL="84836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7pPr>
      <a:lvl8pPr marL="127190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8pPr>
      <a:lvl9pPr marL="169608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9pPr>
    </p:titleStyle>
    <p:bodyStyle>
      <a:lvl1pPr marL="18351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2090" b="1">
          <a:solidFill>
            <a:schemeClr val="tx1"/>
          </a:solidFill>
          <a:latin typeface="+mn-lt"/>
          <a:ea typeface="+mn-ea"/>
          <a:cs typeface="+mn-cs"/>
        </a:defRPr>
      </a:lvl1pPr>
      <a:lvl2pPr marL="55054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a:solidFill>
            <a:schemeClr val="tx1"/>
          </a:solidFill>
          <a:latin typeface="+mn-lt"/>
          <a:ea typeface="+mn-ea"/>
          <a:cs typeface="+mn-cs"/>
        </a:defRPr>
      </a:lvl2pPr>
      <a:lvl3pPr marL="911860" indent="-176530"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540">
          <a:solidFill>
            <a:schemeClr val="tx1"/>
          </a:solidFill>
          <a:latin typeface="+mn-lt"/>
          <a:ea typeface="+mn-ea"/>
          <a:cs typeface="+mn-cs"/>
        </a:defRPr>
      </a:lvl3pPr>
      <a:lvl4pPr marL="1280160"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430">
          <a:solidFill>
            <a:schemeClr val="tx1"/>
          </a:solidFill>
          <a:latin typeface="+mn-lt"/>
          <a:ea typeface="+mn-ea"/>
          <a:cs typeface="+mn-cs"/>
        </a:defRPr>
      </a:lvl4pPr>
      <a:lvl5pPr marL="1650365" indent="-18732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5pPr>
      <a:lvl6pPr marL="211836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6pPr>
      <a:lvl7pPr marL="258508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7pPr>
      <a:lvl8pPr marL="305117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8pPr>
      <a:lvl9pPr marL="351790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9pPr>
    </p:bodyStyle>
    <p:otherStyle>
      <a:defPPr>
        <a:defRPr lang="zh-CN"/>
      </a:defPPr>
      <a:lvl1pPr marL="0" algn="l" defTabSz="932815" rtl="0" eaLnBrk="1" latinLnBrk="0" hangingPunct="1">
        <a:defRPr sz="1870" kern="1200">
          <a:solidFill>
            <a:schemeClr val="tx1"/>
          </a:solidFill>
          <a:latin typeface="+mn-lt"/>
          <a:ea typeface="+mn-ea"/>
          <a:cs typeface="+mn-cs"/>
        </a:defRPr>
      </a:lvl1pPr>
      <a:lvl2pPr marL="466725" algn="l" defTabSz="932815" rtl="0" eaLnBrk="1" latinLnBrk="0" hangingPunct="1">
        <a:defRPr sz="1870" kern="1200">
          <a:solidFill>
            <a:schemeClr val="tx1"/>
          </a:solidFill>
          <a:latin typeface="+mn-lt"/>
          <a:ea typeface="+mn-ea"/>
          <a:cs typeface="+mn-cs"/>
        </a:defRPr>
      </a:lvl2pPr>
      <a:lvl3pPr marL="933450" algn="l" defTabSz="932815" rtl="0" eaLnBrk="1" latinLnBrk="0" hangingPunct="1">
        <a:defRPr sz="1870" kern="1200">
          <a:solidFill>
            <a:schemeClr val="tx1"/>
          </a:solidFill>
          <a:latin typeface="+mn-lt"/>
          <a:ea typeface="+mn-ea"/>
          <a:cs typeface="+mn-cs"/>
        </a:defRPr>
      </a:lvl3pPr>
      <a:lvl4pPr marL="1398905" algn="l" defTabSz="932815" rtl="0" eaLnBrk="1" latinLnBrk="0" hangingPunct="1">
        <a:defRPr sz="1870" kern="1200">
          <a:solidFill>
            <a:schemeClr val="tx1"/>
          </a:solidFill>
          <a:latin typeface="+mn-lt"/>
          <a:ea typeface="+mn-ea"/>
          <a:cs typeface="+mn-cs"/>
        </a:defRPr>
      </a:lvl4pPr>
      <a:lvl5pPr marL="1865630" algn="l" defTabSz="932815" rtl="0" eaLnBrk="1" latinLnBrk="0" hangingPunct="1">
        <a:defRPr sz="1870" kern="1200">
          <a:solidFill>
            <a:schemeClr val="tx1"/>
          </a:solidFill>
          <a:latin typeface="+mn-lt"/>
          <a:ea typeface="+mn-ea"/>
          <a:cs typeface="+mn-cs"/>
        </a:defRPr>
      </a:lvl5pPr>
      <a:lvl6pPr marL="2332355" algn="l" defTabSz="932815" rtl="0" eaLnBrk="1" latinLnBrk="0" hangingPunct="1">
        <a:defRPr sz="1870" kern="1200">
          <a:solidFill>
            <a:schemeClr val="tx1"/>
          </a:solidFill>
          <a:latin typeface="+mn-lt"/>
          <a:ea typeface="+mn-ea"/>
          <a:cs typeface="+mn-cs"/>
        </a:defRPr>
      </a:lvl6pPr>
      <a:lvl7pPr marL="2799080" algn="l" defTabSz="932815" rtl="0" eaLnBrk="1" latinLnBrk="0" hangingPunct="1">
        <a:defRPr sz="1870" kern="1200">
          <a:solidFill>
            <a:schemeClr val="tx1"/>
          </a:solidFill>
          <a:latin typeface="+mn-lt"/>
          <a:ea typeface="+mn-ea"/>
          <a:cs typeface="+mn-cs"/>
        </a:defRPr>
      </a:lvl7pPr>
      <a:lvl8pPr marL="3264535" algn="l" defTabSz="932815" rtl="0" eaLnBrk="1" latinLnBrk="0" hangingPunct="1">
        <a:defRPr sz="1870" kern="1200">
          <a:solidFill>
            <a:schemeClr val="tx1"/>
          </a:solidFill>
          <a:latin typeface="+mn-lt"/>
          <a:ea typeface="+mn-ea"/>
          <a:cs typeface="+mn-cs"/>
        </a:defRPr>
      </a:lvl8pPr>
      <a:lvl9pPr marL="3731260" algn="l" defTabSz="932815" rtl="0" eaLnBrk="1" latinLnBrk="0" hangingPunct="1">
        <a:defRPr sz="187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91671" y="402359"/>
            <a:ext cx="8675060" cy="1457099"/>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91671" y="2008479"/>
            <a:ext cx="8675060" cy="478690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91671" y="6992421"/>
            <a:ext cx="2262519" cy="400702"/>
          </a:xfrm>
          <a:prstGeom prst="rect">
            <a:avLst/>
          </a:prstGeom>
        </p:spPr>
        <p:txBody>
          <a:bodyPr vert="horz" lIns="91440" tIns="45720" rIns="91440" bIns="45720" rtlCol="0" anchor="ctr"/>
          <a:lstStyle>
            <a:lvl1pPr algn="l">
              <a:defRPr sz="940">
                <a:solidFill>
                  <a:schemeClr val="tx1">
                    <a:tint val="75000"/>
                  </a:schemeClr>
                </a:solidFill>
              </a:defRPr>
            </a:lvl1pPr>
          </a:lstStyle>
          <a:p>
            <a:fld id="{43A93E93-166D-47F5-9EF1-ACEABE24AEEA}" type="datetimeFigureOut">
              <a:rPr lang="zh-CN" altLang="en-US" smtClean="0"/>
              <a:t>2018/5/30</a:t>
            </a:fld>
            <a:endParaRPr lang="zh-CN" altLang="en-US"/>
          </a:p>
        </p:txBody>
      </p:sp>
      <p:sp>
        <p:nvSpPr>
          <p:cNvPr id="5" name="页脚占位符 4"/>
          <p:cNvSpPr>
            <a:spLocks noGrp="1"/>
          </p:cNvSpPr>
          <p:nvPr>
            <p:ph type="ftr" sz="quarter" idx="3"/>
          </p:nvPr>
        </p:nvSpPr>
        <p:spPr>
          <a:xfrm>
            <a:off x="3331690" y="6992421"/>
            <a:ext cx="3395020" cy="400702"/>
          </a:xfrm>
          <a:prstGeom prst="rect">
            <a:avLst/>
          </a:prstGeom>
        </p:spPr>
        <p:txBody>
          <a:bodyPr vert="horz" lIns="91440" tIns="45720" rIns="91440" bIns="45720" rtlCol="0" anchor="ctr"/>
          <a:lstStyle>
            <a:lvl1pPr algn="ctr">
              <a:defRPr sz="94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104211" y="6992421"/>
            <a:ext cx="2262519" cy="400702"/>
          </a:xfrm>
          <a:prstGeom prst="rect">
            <a:avLst/>
          </a:prstGeom>
        </p:spPr>
        <p:txBody>
          <a:bodyPr vert="horz" lIns="91440" tIns="45720" rIns="91440" bIns="45720" rtlCol="0" anchor="ctr"/>
          <a:lstStyle>
            <a:lvl1pPr algn="r">
              <a:defRPr sz="940">
                <a:solidFill>
                  <a:schemeClr val="tx1">
                    <a:tint val="75000"/>
                  </a:schemeClr>
                </a:solidFill>
              </a:defRPr>
            </a:lvl1pPr>
          </a:lstStyle>
          <a:p>
            <a:fld id="{118D5ACA-62CA-46DB-AD6B-12EDD6D51A2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Lst>
  <mc:AlternateContent xmlns:mc="http://schemas.openxmlformats.org/markup-compatibility/2006" xmlns:p14="http://schemas.microsoft.com/office/powerpoint/2010/main">
    <mc:Choice Requires="p14">
      <p:transition spd="slow" advClick="0"/>
    </mc:Choice>
    <mc:Fallback xmlns="">
      <p:transition spd="slow" advClick="0"/>
    </mc:Fallback>
  </mc:AlternateContent>
  <p:txStyles>
    <p:titleStyle>
      <a:lvl1pPr algn="l" defTabSz="715010" rtl="0" eaLnBrk="1" latinLnBrk="0" hangingPunct="1">
        <a:lnSpc>
          <a:spcPct val="90000"/>
        </a:lnSpc>
        <a:spcBef>
          <a:spcPct val="0"/>
        </a:spcBef>
        <a:buNone/>
        <a:defRPr sz="3440" kern="1200">
          <a:solidFill>
            <a:schemeClr val="tx1"/>
          </a:solidFill>
          <a:latin typeface="+mj-lt"/>
          <a:ea typeface="+mj-ea"/>
          <a:cs typeface="+mj-cs"/>
        </a:defRPr>
      </a:lvl1pPr>
    </p:titleStyle>
    <p:bodyStyle>
      <a:lvl1pPr marL="179070" indent="-179070" algn="l" defTabSz="715010" rtl="0" eaLnBrk="1" latinLnBrk="0" hangingPunct="1">
        <a:lnSpc>
          <a:spcPct val="90000"/>
        </a:lnSpc>
        <a:spcBef>
          <a:spcPts val="780"/>
        </a:spcBef>
        <a:buFont typeface="Arial" panose="020B0604020202020204" pitchFamily="34" charset="0"/>
        <a:buChar char="•"/>
        <a:defRPr sz="2190" kern="1200">
          <a:solidFill>
            <a:schemeClr val="tx1"/>
          </a:solidFill>
          <a:latin typeface="+mn-lt"/>
          <a:ea typeface="+mn-ea"/>
          <a:cs typeface="+mn-cs"/>
        </a:defRPr>
      </a:lvl1pPr>
      <a:lvl2pPr marL="536575" indent="-179070" algn="l" defTabSz="715010" rtl="0" eaLnBrk="1" latinLnBrk="0" hangingPunct="1">
        <a:lnSpc>
          <a:spcPct val="90000"/>
        </a:lnSpc>
        <a:spcBef>
          <a:spcPts val="390"/>
        </a:spcBef>
        <a:buFont typeface="Arial" panose="020B0604020202020204" pitchFamily="34" charset="0"/>
        <a:buChar char="•"/>
        <a:defRPr sz="1875" kern="1200">
          <a:solidFill>
            <a:schemeClr val="tx1"/>
          </a:solidFill>
          <a:latin typeface="+mn-lt"/>
          <a:ea typeface="+mn-ea"/>
          <a:cs typeface="+mn-cs"/>
        </a:defRPr>
      </a:lvl2pPr>
      <a:lvl3pPr marL="894080" indent="-179070" algn="l" defTabSz="715010" rtl="0" eaLnBrk="1" latinLnBrk="0" hangingPunct="1">
        <a:lnSpc>
          <a:spcPct val="90000"/>
        </a:lnSpc>
        <a:spcBef>
          <a:spcPts val="390"/>
        </a:spcBef>
        <a:buFont typeface="Arial" panose="020B0604020202020204" pitchFamily="34" charset="0"/>
        <a:buChar char="•"/>
        <a:defRPr sz="1565" kern="1200">
          <a:solidFill>
            <a:schemeClr val="tx1"/>
          </a:solidFill>
          <a:latin typeface="+mn-lt"/>
          <a:ea typeface="+mn-ea"/>
          <a:cs typeface="+mn-cs"/>
        </a:defRPr>
      </a:lvl3pPr>
      <a:lvl4pPr marL="1251585"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4pPr>
      <a:lvl5pPr marL="1609090"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5pPr>
      <a:lvl6pPr marL="1967230"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6pPr>
      <a:lvl7pPr marL="2324735"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7pPr>
      <a:lvl8pPr marL="2682240"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8pPr>
      <a:lvl9pPr marL="3039745" indent="-179070" algn="l" defTabSz="715010" rtl="0" eaLnBrk="1" latinLnBrk="0" hangingPunct="1">
        <a:lnSpc>
          <a:spcPct val="90000"/>
        </a:lnSpc>
        <a:spcBef>
          <a:spcPts val="390"/>
        </a:spcBef>
        <a:buFont typeface="Arial" panose="020B0604020202020204" pitchFamily="34" charset="0"/>
        <a:buChar char="•"/>
        <a:defRPr sz="1410" kern="1200">
          <a:solidFill>
            <a:schemeClr val="tx1"/>
          </a:solidFill>
          <a:latin typeface="+mn-lt"/>
          <a:ea typeface="+mn-ea"/>
          <a:cs typeface="+mn-cs"/>
        </a:defRPr>
      </a:lvl9pPr>
    </p:bodyStyle>
    <p:otherStyle>
      <a:defPPr>
        <a:defRPr lang="zh-CN"/>
      </a:defPPr>
      <a:lvl1pPr marL="0" algn="l" defTabSz="715010" rtl="0" eaLnBrk="1" latinLnBrk="0" hangingPunct="1">
        <a:defRPr sz="1410" kern="1200">
          <a:solidFill>
            <a:schemeClr val="tx1"/>
          </a:solidFill>
          <a:latin typeface="+mn-lt"/>
          <a:ea typeface="+mn-ea"/>
          <a:cs typeface="+mn-cs"/>
        </a:defRPr>
      </a:lvl1pPr>
      <a:lvl2pPr marL="357505" algn="l" defTabSz="715010" rtl="0" eaLnBrk="1" latinLnBrk="0" hangingPunct="1">
        <a:defRPr sz="1410" kern="1200">
          <a:solidFill>
            <a:schemeClr val="tx1"/>
          </a:solidFill>
          <a:latin typeface="+mn-lt"/>
          <a:ea typeface="+mn-ea"/>
          <a:cs typeface="+mn-cs"/>
        </a:defRPr>
      </a:lvl2pPr>
      <a:lvl3pPr marL="715010" algn="l" defTabSz="715010" rtl="0" eaLnBrk="1" latinLnBrk="0" hangingPunct="1">
        <a:defRPr sz="1410" kern="1200">
          <a:solidFill>
            <a:schemeClr val="tx1"/>
          </a:solidFill>
          <a:latin typeface="+mn-lt"/>
          <a:ea typeface="+mn-ea"/>
          <a:cs typeface="+mn-cs"/>
        </a:defRPr>
      </a:lvl3pPr>
      <a:lvl4pPr marL="1073150" algn="l" defTabSz="715010" rtl="0" eaLnBrk="1" latinLnBrk="0" hangingPunct="1">
        <a:defRPr sz="1410" kern="1200">
          <a:solidFill>
            <a:schemeClr val="tx1"/>
          </a:solidFill>
          <a:latin typeface="+mn-lt"/>
          <a:ea typeface="+mn-ea"/>
          <a:cs typeface="+mn-cs"/>
        </a:defRPr>
      </a:lvl4pPr>
      <a:lvl5pPr marL="1430655" algn="l" defTabSz="715010" rtl="0" eaLnBrk="1" latinLnBrk="0" hangingPunct="1">
        <a:defRPr sz="1410" kern="1200">
          <a:solidFill>
            <a:schemeClr val="tx1"/>
          </a:solidFill>
          <a:latin typeface="+mn-lt"/>
          <a:ea typeface="+mn-ea"/>
          <a:cs typeface="+mn-cs"/>
        </a:defRPr>
      </a:lvl5pPr>
      <a:lvl6pPr marL="1788160" algn="l" defTabSz="715010" rtl="0" eaLnBrk="1" latinLnBrk="0" hangingPunct="1">
        <a:defRPr sz="1410" kern="1200">
          <a:solidFill>
            <a:schemeClr val="tx1"/>
          </a:solidFill>
          <a:latin typeface="+mn-lt"/>
          <a:ea typeface="+mn-ea"/>
          <a:cs typeface="+mn-cs"/>
        </a:defRPr>
      </a:lvl6pPr>
      <a:lvl7pPr marL="2145665" algn="l" defTabSz="715010" rtl="0" eaLnBrk="1" latinLnBrk="0" hangingPunct="1">
        <a:defRPr sz="1410" kern="1200">
          <a:solidFill>
            <a:schemeClr val="tx1"/>
          </a:solidFill>
          <a:latin typeface="+mn-lt"/>
          <a:ea typeface="+mn-ea"/>
          <a:cs typeface="+mn-cs"/>
        </a:defRPr>
      </a:lvl7pPr>
      <a:lvl8pPr marL="2503170" algn="l" defTabSz="715010" rtl="0" eaLnBrk="1" latinLnBrk="0" hangingPunct="1">
        <a:defRPr sz="1410" kern="1200">
          <a:solidFill>
            <a:schemeClr val="tx1"/>
          </a:solidFill>
          <a:latin typeface="+mn-lt"/>
          <a:ea typeface="+mn-ea"/>
          <a:cs typeface="+mn-cs"/>
        </a:defRPr>
      </a:lvl8pPr>
      <a:lvl9pPr marL="2861310" algn="l" defTabSz="715010" rtl="0" eaLnBrk="1" latinLnBrk="0" hangingPunct="1">
        <a:defRPr sz="141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Lst>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286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2pPr>
      <a:lvl3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3pPr>
      <a:lvl4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4pPr>
      <a:lvl5pPr algn="l" rtl="0" eaLnBrk="0" fontAlgn="base" hangingPunct="0">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5pPr>
      <a:lvl6pPr marL="42418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6pPr>
      <a:lvl7pPr marL="848360"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7pPr>
      <a:lvl8pPr marL="127190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8pPr>
      <a:lvl9pPr marL="1696085" algn="l" rtl="0" fontAlgn="base">
        <a:spcBef>
          <a:spcPct val="0"/>
        </a:spcBef>
        <a:spcAft>
          <a:spcPct val="0"/>
        </a:spcAft>
        <a:defRPr sz="2600" b="1">
          <a:solidFill>
            <a:schemeClr val="tx1"/>
          </a:solidFill>
          <a:latin typeface="Arial" panose="020B0604020202020204" pitchFamily="34" charset="0"/>
          <a:ea typeface="微软雅黑" panose="020B0503020204020204" charset="-122"/>
          <a:cs typeface="宋体" panose="02010600030101010101" pitchFamily="2" charset="-122"/>
        </a:defRPr>
      </a:lvl9pPr>
    </p:titleStyle>
    <p:bodyStyle>
      <a:lvl1pPr marL="18351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2090" b="1">
          <a:solidFill>
            <a:schemeClr val="tx1"/>
          </a:solidFill>
          <a:latin typeface="+mn-lt"/>
          <a:ea typeface="+mn-ea"/>
          <a:cs typeface="+mn-cs"/>
        </a:defRPr>
      </a:lvl1pPr>
      <a:lvl2pPr marL="550545"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a:solidFill>
            <a:schemeClr val="tx1"/>
          </a:solidFill>
          <a:latin typeface="+mn-lt"/>
          <a:ea typeface="+mn-ea"/>
          <a:cs typeface="+mn-cs"/>
        </a:defRPr>
      </a:lvl2pPr>
      <a:lvl3pPr marL="911860" indent="-176530"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540">
          <a:solidFill>
            <a:schemeClr val="tx1"/>
          </a:solidFill>
          <a:latin typeface="+mn-lt"/>
          <a:ea typeface="+mn-ea"/>
          <a:cs typeface="+mn-cs"/>
        </a:defRPr>
      </a:lvl3pPr>
      <a:lvl4pPr marL="1280160" indent="-18351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430">
          <a:solidFill>
            <a:schemeClr val="tx1"/>
          </a:solidFill>
          <a:latin typeface="+mn-lt"/>
          <a:ea typeface="+mn-ea"/>
          <a:cs typeface="+mn-cs"/>
        </a:defRPr>
      </a:lvl4pPr>
      <a:lvl5pPr marL="1650365" indent="-187325" algn="l" rtl="0" eaLnBrk="0" fontAlgn="ctr" hangingPunct="0">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5pPr>
      <a:lvl6pPr marL="211836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6pPr>
      <a:lvl7pPr marL="258508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7pPr>
      <a:lvl8pPr marL="3051175"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8pPr>
      <a:lvl9pPr marL="3517900" indent="-187960" algn="l" rtl="0" fontAlgn="ctr">
        <a:lnSpc>
          <a:spcPct val="120000"/>
        </a:lnSpc>
        <a:spcBef>
          <a:spcPct val="22000"/>
        </a:spcBef>
        <a:spcAft>
          <a:spcPct val="0"/>
        </a:spcAft>
        <a:buClr>
          <a:schemeClr val="accent1"/>
        </a:buClr>
        <a:buSzPct val="60000"/>
        <a:buFont typeface="Wingdings" panose="05000000000000000000" pitchFamily="2" charset="2"/>
        <a:buChar char="l"/>
        <a:defRPr sz="1210">
          <a:solidFill>
            <a:schemeClr val="tx1"/>
          </a:solidFill>
          <a:latin typeface="+mn-lt"/>
          <a:ea typeface="+mn-ea"/>
          <a:cs typeface="+mn-cs"/>
        </a:defRPr>
      </a:lvl9pPr>
    </p:bodyStyle>
    <p:otherStyle>
      <a:defPPr>
        <a:defRPr lang="zh-CN"/>
      </a:defPPr>
      <a:lvl1pPr marL="0" algn="l" defTabSz="932815" rtl="0" eaLnBrk="1" latinLnBrk="0" hangingPunct="1">
        <a:defRPr sz="1870" kern="1200">
          <a:solidFill>
            <a:schemeClr val="tx1"/>
          </a:solidFill>
          <a:latin typeface="+mn-lt"/>
          <a:ea typeface="+mn-ea"/>
          <a:cs typeface="+mn-cs"/>
        </a:defRPr>
      </a:lvl1pPr>
      <a:lvl2pPr marL="466725" algn="l" defTabSz="932815" rtl="0" eaLnBrk="1" latinLnBrk="0" hangingPunct="1">
        <a:defRPr sz="1870" kern="1200">
          <a:solidFill>
            <a:schemeClr val="tx1"/>
          </a:solidFill>
          <a:latin typeface="+mn-lt"/>
          <a:ea typeface="+mn-ea"/>
          <a:cs typeface="+mn-cs"/>
        </a:defRPr>
      </a:lvl2pPr>
      <a:lvl3pPr marL="933450" algn="l" defTabSz="932815" rtl="0" eaLnBrk="1" latinLnBrk="0" hangingPunct="1">
        <a:defRPr sz="1870" kern="1200">
          <a:solidFill>
            <a:schemeClr val="tx1"/>
          </a:solidFill>
          <a:latin typeface="+mn-lt"/>
          <a:ea typeface="+mn-ea"/>
          <a:cs typeface="+mn-cs"/>
        </a:defRPr>
      </a:lvl3pPr>
      <a:lvl4pPr marL="1398905" algn="l" defTabSz="932815" rtl="0" eaLnBrk="1" latinLnBrk="0" hangingPunct="1">
        <a:defRPr sz="1870" kern="1200">
          <a:solidFill>
            <a:schemeClr val="tx1"/>
          </a:solidFill>
          <a:latin typeface="+mn-lt"/>
          <a:ea typeface="+mn-ea"/>
          <a:cs typeface="+mn-cs"/>
        </a:defRPr>
      </a:lvl4pPr>
      <a:lvl5pPr marL="1865630" algn="l" defTabSz="932815" rtl="0" eaLnBrk="1" latinLnBrk="0" hangingPunct="1">
        <a:defRPr sz="1870" kern="1200">
          <a:solidFill>
            <a:schemeClr val="tx1"/>
          </a:solidFill>
          <a:latin typeface="+mn-lt"/>
          <a:ea typeface="+mn-ea"/>
          <a:cs typeface="+mn-cs"/>
        </a:defRPr>
      </a:lvl5pPr>
      <a:lvl6pPr marL="2332355" algn="l" defTabSz="932815" rtl="0" eaLnBrk="1" latinLnBrk="0" hangingPunct="1">
        <a:defRPr sz="1870" kern="1200">
          <a:solidFill>
            <a:schemeClr val="tx1"/>
          </a:solidFill>
          <a:latin typeface="+mn-lt"/>
          <a:ea typeface="+mn-ea"/>
          <a:cs typeface="+mn-cs"/>
        </a:defRPr>
      </a:lvl6pPr>
      <a:lvl7pPr marL="2799080" algn="l" defTabSz="932815" rtl="0" eaLnBrk="1" latinLnBrk="0" hangingPunct="1">
        <a:defRPr sz="1870" kern="1200">
          <a:solidFill>
            <a:schemeClr val="tx1"/>
          </a:solidFill>
          <a:latin typeface="+mn-lt"/>
          <a:ea typeface="+mn-ea"/>
          <a:cs typeface="+mn-cs"/>
        </a:defRPr>
      </a:lvl7pPr>
      <a:lvl8pPr marL="3264535" algn="l" defTabSz="932815" rtl="0" eaLnBrk="1" latinLnBrk="0" hangingPunct="1">
        <a:defRPr sz="1870" kern="1200">
          <a:solidFill>
            <a:schemeClr val="tx1"/>
          </a:solidFill>
          <a:latin typeface="+mn-lt"/>
          <a:ea typeface="+mn-ea"/>
          <a:cs typeface="+mn-cs"/>
        </a:defRPr>
      </a:lvl8pPr>
      <a:lvl9pPr marL="3731260" algn="l" defTabSz="932815" rtl="0" eaLnBrk="1" latinLnBrk="0" hangingPunct="1">
        <a:defRPr sz="18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p:nvPr/>
        </p:nvSpPr>
        <p:spPr>
          <a:xfrm>
            <a:off x="1" y="3239220"/>
            <a:ext cx="10058399" cy="2463773"/>
          </a:xfrm>
          <a:prstGeom prst="rect">
            <a:avLst/>
          </a:prstGeom>
          <a:gradFill>
            <a:gsLst>
              <a:gs pos="0">
                <a:srgbClr val="E30000"/>
              </a:gs>
              <a:gs pos="100000">
                <a:srgbClr val="76030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dirty="0">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银行</a:t>
            </a:r>
            <a:r>
              <a:rPr lang="zh-CN" altLang="en-US" sz="4000" b="1" dirty="0" smtClean="0">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外汇业务展业</a:t>
            </a:r>
            <a:r>
              <a:rPr lang="zh-CN" altLang="en-US" sz="4000" b="1" dirty="0">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原则</a:t>
            </a:r>
            <a:r>
              <a:rPr lang="zh-CN" altLang="en-US" sz="4000" b="1" dirty="0" smtClean="0">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培训</a:t>
            </a:r>
            <a:endParaRPr lang="en-US" altLang="zh-CN" sz="1650" dirty="0" smtClean="0">
              <a:latin typeface="微软雅黑" panose="020B0503020204020204" charset="-122"/>
              <a:ea typeface="微软雅黑" panose="020B0503020204020204" charset="-122"/>
            </a:endParaRPr>
          </a:p>
          <a:p>
            <a:pPr algn="ctr">
              <a:lnSpc>
                <a:spcPct val="130000"/>
              </a:lnSpc>
            </a:pPr>
            <a:endPar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algn="ctr">
              <a:lnSpc>
                <a:spcPct val="130000"/>
              </a:lnSpc>
            </a:pPr>
            <a:r>
              <a:rPr lang="en-US" altLang="zh-CN"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  </a:t>
            </a:r>
            <a:r>
              <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中国银行总行  </a:t>
            </a:r>
            <a:r>
              <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贸易金融部 </a:t>
            </a:r>
            <a:r>
              <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 </a:t>
            </a:r>
            <a:endPar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algn="ctr">
              <a:lnSpc>
                <a:spcPct val="130000"/>
              </a:lnSpc>
            </a:pPr>
            <a:r>
              <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 </a:t>
            </a:r>
            <a:r>
              <a:rPr lang="en-US" altLang="zh-CN"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徐 红  </a:t>
            </a:r>
            <a:r>
              <a:rPr lang="zh-CN" altLang="en-US" sz="1650" dirty="0" smtClean="0">
                <a:effectLst>
                  <a:outerShdw blurRad="38100" dist="38100" dir="2700000" algn="tl">
                    <a:srgbClr val="000000">
                      <a:alpha val="43137"/>
                    </a:srgbClr>
                  </a:outerShdw>
                </a:effectLst>
                <a:latin typeface="微软雅黑" panose="020B0503020204020204" charset="-122"/>
                <a:ea typeface="微软雅黑" panose="020B0503020204020204" charset="-122"/>
              </a:rPr>
              <a:t>高级经理</a:t>
            </a:r>
          </a:p>
        </p:txBody>
      </p:sp>
      <p:cxnSp>
        <p:nvCxnSpPr>
          <p:cNvPr id="36" name="Straight Connector 19"/>
          <p:cNvCxnSpPr/>
          <p:nvPr/>
        </p:nvCxnSpPr>
        <p:spPr>
          <a:xfrm>
            <a:off x="4115046" y="6309375"/>
            <a:ext cx="1849012" cy="0"/>
          </a:xfrm>
          <a:prstGeom prst="line">
            <a:avLst/>
          </a:prstGeom>
          <a:ln w="12700">
            <a:gradFill flip="none" rotWithShape="1">
              <a:gsLst>
                <a:gs pos="51000">
                  <a:schemeClr val="bg1"/>
                </a:gs>
                <a:gs pos="12000">
                  <a:srgbClr val="861419"/>
                </a:gs>
                <a:gs pos="90000">
                  <a:srgbClr val="861419"/>
                </a:gs>
              </a:gsLst>
              <a:lin ang="0" scaled="0"/>
              <a:tileRect/>
            </a:gra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316656" y="5889927"/>
            <a:ext cx="2406428" cy="600164"/>
          </a:xfrm>
          <a:prstGeom prst="rect">
            <a:avLst/>
          </a:prstGeom>
          <a:noFill/>
        </p:spPr>
        <p:txBody>
          <a:bodyPr wrap="none" rtlCol="0">
            <a:spAutoFit/>
          </a:bodyPr>
          <a:lstStyle/>
          <a:p>
            <a:r>
              <a:rPr lang="en-US" altLang="zh-CN"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2018</a:t>
            </a:r>
            <a:r>
              <a:rPr lang="zh-CN" altLang="en-US"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年</a:t>
            </a:r>
            <a:r>
              <a:rPr lang="en-US" altLang="zh-CN"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6</a:t>
            </a:r>
            <a:r>
              <a:rPr lang="zh-CN" altLang="en-US"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月</a:t>
            </a:r>
            <a:r>
              <a:rPr lang="en-US" altLang="zh-CN"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9</a:t>
            </a:r>
            <a:r>
              <a:rPr lang="zh-CN" altLang="en-US"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rPr>
              <a:t>日（珠海）</a:t>
            </a:r>
            <a:endParaRPr lang="zh-CN" altLang="en-US"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endParaRPr lang="zh-CN" altLang="en-US" sz="1650" dirty="0"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nvSpPr>
        <p:spPr>
          <a:xfrm>
            <a:off x="636712" y="1395637"/>
            <a:ext cx="8805738" cy="5486264"/>
          </a:xfrm>
          <a:prstGeom prst="rect">
            <a:avLst/>
          </a:prstGeom>
          <a:noFill/>
          <a:ln w="9525">
            <a:noFill/>
            <a:miter lim="800000"/>
          </a:ln>
        </p:spPr>
        <p:txBody>
          <a:bodyPr vert="horz" wrap="square" lIns="0" tIns="0" rIns="0" bIns="0" numCol="1" anchor="t" anchorCtr="0" compatLnSpc="1"/>
          <a:lst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a:lstStyle>
          <a:p>
            <a:pPr marL="0" algn="l">
              <a:buNone/>
            </a:pPr>
            <a:r>
              <a:rPr lang="zh-CN" altLang="en-US" sz="2800" b="1" dirty="0" smtClean="0">
                <a:latin typeface="黑体" panose="02010609060101010101" pitchFamily="49" charset="-122"/>
                <a:ea typeface="黑体" panose="02010609060101010101" pitchFamily="49" charset="-122"/>
                <a:sym typeface="+mn-ea"/>
              </a:rPr>
              <a:t>二、 实施《银行外汇业务展业规范》应把握的重点</a:t>
            </a:r>
            <a:endParaRPr lang="zh-CN" altLang="en-US" sz="2800" b="1" dirty="0" smtClean="0">
              <a:latin typeface="黑体" panose="02010609060101010101" pitchFamily="49" charset="-122"/>
              <a:ea typeface="黑体" panose="02010609060101010101" pitchFamily="49" charset="-122"/>
            </a:endParaRPr>
          </a:p>
          <a:p>
            <a:pPr marL="0" indent="0" algn="l">
              <a:buNone/>
            </a:pPr>
            <a:endParaRPr lang="zh-CN" altLang="zh-CN" sz="2400" b="1" dirty="0">
              <a:latin typeface="宋体" panose="02010600030101010101" pitchFamily="2" charset="-122"/>
              <a:ea typeface="宋体" panose="02010600030101010101" pitchFamily="2" charset="-122"/>
            </a:endParaRPr>
          </a:p>
          <a:p>
            <a:endParaRPr lang="zh-CN" altLang="en-US" sz="2800" dirty="0"/>
          </a:p>
        </p:txBody>
      </p:sp>
      <p:sp>
        <p:nvSpPr>
          <p:cNvPr id="2"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1507" name="文本框 2"/>
          <p:cNvSpPr txBox="1">
            <a:spLocks noChangeArrowheads="1"/>
          </p:cNvSpPr>
          <p:nvPr/>
        </p:nvSpPr>
        <p:spPr bwMode="auto">
          <a:xfrm>
            <a:off x="694690" y="2219960"/>
            <a:ext cx="8805545" cy="5115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50000"/>
              </a:spcBef>
              <a:buClr>
                <a:schemeClr val="folHlink"/>
              </a:buClr>
              <a:buSzPct val="75000"/>
              <a:buFont typeface="Wingdings" panose="05000000000000000000" pitchFamily="2" charset="2"/>
              <a:buChar char="q"/>
              <a:defRPr kumimoji="1" sz="2400">
                <a:solidFill>
                  <a:schemeClr val="tx1"/>
                </a:solidFill>
                <a:latin typeface="Tahoma" panose="020B0604030504040204" pitchFamily="34" charset="0"/>
                <a:ea typeface="黑体" panose="02010609060101010101" pitchFamily="49" charset="-122"/>
              </a:defRPr>
            </a:lvl1pPr>
            <a:lvl2pPr marL="742950" indent="-285750" algn="just">
              <a:spcBef>
                <a:spcPct val="20000"/>
              </a:spcBef>
              <a:buClr>
                <a:schemeClr val="folHlink"/>
              </a:buClr>
              <a:buSzPct val="80000"/>
              <a:buFont typeface="Wingdings" panose="05000000000000000000" pitchFamily="2" charset="2"/>
              <a:buChar char="n"/>
              <a:defRPr kumimoji="1" sz="2000">
                <a:solidFill>
                  <a:schemeClr val="tx1"/>
                </a:solidFill>
                <a:latin typeface="Tahoma" panose="020B0604030504040204" pitchFamily="34" charset="0"/>
                <a:ea typeface="黑体" panose="02010609060101010101" pitchFamily="49" charset="-122"/>
              </a:defRPr>
            </a:lvl2pPr>
            <a:lvl3pPr marL="1143000" indent="-228600" algn="just">
              <a:spcBef>
                <a:spcPct val="20000"/>
              </a:spcBef>
              <a:buClr>
                <a:schemeClr val="folHlink"/>
              </a:buClr>
              <a:buSzPct val="80000"/>
              <a:buFont typeface="Wingdings" panose="05000000000000000000" pitchFamily="2" charset="2"/>
              <a:buChar char="ü"/>
              <a:defRPr kumimoji="1">
                <a:solidFill>
                  <a:schemeClr val="tx1"/>
                </a:solidFill>
                <a:latin typeface="Tahoma" panose="020B0604030504040204" pitchFamily="34" charset="0"/>
                <a:ea typeface="黑体" panose="02010609060101010101" pitchFamily="49" charset="-122"/>
              </a:defRPr>
            </a:lvl3pPr>
            <a:lvl4pPr marL="1600200" indent="-228600" algn="just">
              <a:spcBef>
                <a:spcPct val="20000"/>
              </a:spcBef>
              <a:buClr>
                <a:schemeClr val="folHlink"/>
              </a:buClr>
              <a:buSzPct val="80000"/>
              <a:buChar char="•"/>
              <a:defRPr kumimoji="1" sz="1400">
                <a:solidFill>
                  <a:schemeClr val="tx1"/>
                </a:solidFill>
                <a:latin typeface="Tahoma" panose="020B0604030504040204" pitchFamily="34" charset="0"/>
                <a:ea typeface="黑体" panose="02010609060101010101" pitchFamily="49" charset="-122"/>
              </a:defRPr>
            </a:lvl4pPr>
            <a:lvl5pPr marL="2057400" indent="-228600" algn="just">
              <a:spcBef>
                <a:spcPct val="20000"/>
              </a:spcBef>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5pPr>
            <a:lvl6pPr marL="25146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6pPr>
            <a:lvl7pPr marL="29718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7pPr>
            <a:lvl8pPr marL="34290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8pPr>
            <a:lvl9pPr marL="38862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9pPr>
          </a:lstStyle>
          <a:p>
            <a:pPr algn="just"/>
            <a:r>
              <a:rPr kumimoji="0" lang="zh-CN" altLang="zh-CN"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把握《展业规范》与《总则》的关系：</a:t>
            </a:r>
            <a:endPar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marL="0" algn="l" defTabSz="1006475" eaLnBrk="0" hangingPunct="0">
              <a:lnSpc>
                <a:spcPct val="150000"/>
              </a:lnSpc>
              <a:spcBef>
                <a:spcPct val="65000"/>
              </a:spcBef>
              <a:buClr>
                <a:schemeClr val="bg2"/>
              </a:buClr>
              <a:buFont typeface="Symbol" panose="05050102010706020507" pitchFamily="18" charset="2"/>
              <a:buNone/>
            </a:pPr>
            <a:r>
              <a:rPr kumimoji="0" lang="zh-CN" altLang="zh-CN" sz="20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000" b="1" dirty="0">
                <a:effectLst/>
                <a:latin typeface="宋体" panose="02010600030101010101" pitchFamily="2" charset="-122"/>
                <a:ea typeface="宋体" panose="02010600030101010101" pitchFamily="2" charset="-122"/>
              </a:rPr>
              <a:t>《</a:t>
            </a:r>
            <a:r>
              <a:rPr kumimoji="0" lang="zh-CN" altLang="zh-CN" sz="2000" b="1" dirty="0">
                <a:effectLst/>
                <a:latin typeface="宋体" panose="02010600030101010101" pitchFamily="2" charset="-122"/>
                <a:ea typeface="宋体" panose="02010600030101010101" pitchFamily="2" charset="-122"/>
                <a:sym typeface="+mn-ea"/>
              </a:rPr>
              <a:t>总则》共分七章 四十六条：</a:t>
            </a:r>
          </a:p>
          <a:p>
            <a:pPr marL="0" algn="l" defTabSz="1006475" eaLnBrk="0" hangingPunct="0">
              <a:lnSpc>
                <a:spcPct val="150000"/>
              </a:lnSpc>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sym typeface="+mn-ea"/>
              </a:rPr>
              <a:t>    </a:t>
            </a:r>
            <a:r>
              <a:rPr kumimoji="0" lang="zh-CN" altLang="zh-CN" sz="1800" b="1" dirty="0">
                <a:latin typeface="宋体" panose="02010600030101010101" pitchFamily="2" charset="-122"/>
                <a:ea typeface="宋体" panose="02010600030101010101" pitchFamily="2" charset="-122"/>
                <a:sym typeface="+mn-ea"/>
              </a:rPr>
              <a:t>第一章 基本含义：</a:t>
            </a:r>
            <a:r>
              <a:rPr kumimoji="0" lang="zh-CN" altLang="zh-CN" sz="1800" dirty="0">
                <a:latin typeface="宋体" panose="02010600030101010101" pitchFamily="2" charset="-122"/>
                <a:ea typeface="宋体" panose="02010600030101010101" pitchFamily="2" charset="-122"/>
                <a:sym typeface="+mn-ea"/>
              </a:rPr>
              <a:t>揭示了展业的原则及理念，明确外汇展业原则指的是什么，包含了什么内容，体现了怎样的含义，强调了哪些要求、如何在实际中贯穿施行并到达展业目的等。第二章和第四章，是总则的重点及核心内容，也可以说是对第一章条款的细化。</a:t>
            </a:r>
            <a:endParaRPr lang="en-US" altLang="zh-CN" sz="1800" dirty="0"/>
          </a:p>
          <a:p>
            <a:pPr marL="0" algn="l" defTabSz="1006475" eaLnBrk="0" hangingPunct="0">
              <a:lnSpc>
                <a:spcPct val="150000"/>
              </a:lnSpc>
              <a:spcBef>
                <a:spcPct val="65000"/>
              </a:spcBef>
              <a:buClr>
                <a:schemeClr val="bg2"/>
              </a:buClr>
              <a:buFont typeface="Symbol" panose="05050102010706020507" pitchFamily="18" charset="2"/>
              <a:buNone/>
            </a:pPr>
            <a:endParaRPr lang="zh-CN" altLang="en-US" sz="1800" dirty="0"/>
          </a:p>
          <a:p>
            <a:pPr marL="0" algn="l" defTabSz="1006475" eaLnBrk="0" hangingPunct="0">
              <a:lnSpc>
                <a:spcPct val="150000"/>
              </a:lnSpc>
              <a:spcBef>
                <a:spcPct val="65000"/>
              </a:spcBef>
              <a:buClr>
                <a:schemeClr val="bg2"/>
              </a:buClr>
              <a:buFont typeface="Symbol" panose="05050102010706020507" pitchFamily="18" charset="2"/>
              <a:buNone/>
            </a:pPr>
            <a:endParaRPr kumimoji="0" lang="zh-CN" altLang="zh-CN" sz="1800" dirty="0">
              <a:latin typeface="宋体" panose="02010600030101010101" pitchFamily="2" charset="-122"/>
              <a:ea typeface="宋体" panose="02010600030101010101" pitchFamily="2" charset="-122"/>
            </a:endParaRPr>
          </a:p>
          <a:p>
            <a:pPr marL="0" algn="l" defTabSz="1006475" eaLnBrk="0" hangingPunct="0">
              <a:lnSpc>
                <a:spcPct val="150000"/>
              </a:lnSpc>
              <a:spcBef>
                <a:spcPct val="65000"/>
              </a:spcBef>
              <a:buClr>
                <a:schemeClr val="bg2"/>
              </a:buClr>
              <a:buFont typeface="Symbol" panose="05050102010706020507" pitchFamily="18" charset="2"/>
              <a:buNone/>
            </a:pPr>
            <a:endParaRPr kumimoji="0" lang="zh-CN" altLang="zh-CN" sz="1800" dirty="0">
              <a:latin typeface="宋体" panose="02010600030101010101" pitchFamily="2" charset="-122"/>
              <a:ea typeface="宋体" panose="02010600030101010101" pitchFamily="2" charset="-122"/>
            </a:endParaRPr>
          </a:p>
          <a:p>
            <a:pPr indent="0">
              <a:buNone/>
            </a:pPr>
            <a:endParaRPr kumimoji="0" lang="zh-CN" altLang="zh-CN" sz="1800" b="1" dirty="0">
              <a:solidFill>
                <a:srgbClr val="C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10</a:t>
            </a:fld>
            <a:endParaRPr lang="en-US" altLang="zh-CN"/>
          </a:p>
        </p:txBody>
      </p:sp>
      <p:sp>
        <p:nvSpPr>
          <p:cNvPr id="5" name="内容占位符 4"/>
          <p:cNvSpPr>
            <a:spLocks noGrp="1"/>
          </p:cNvSpPr>
          <p:nvPr>
            <p:ph idx="1"/>
          </p:nvPr>
        </p:nvSpPr>
        <p:spPr>
          <a:xfrm>
            <a:off x="564201" y="1898174"/>
            <a:ext cx="8623300" cy="449163"/>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（一）总则制定目的及总体框架</a:t>
            </a:r>
            <a:endParaRPr lang="en-US" altLang="zh-CN" sz="2400" b="1" dirty="0" smtClean="0">
              <a:latin typeface="宋体" panose="02010600030101010101" pitchFamily="2" charset="-122"/>
              <a:ea typeface="宋体" panose="02010600030101010101" pitchFamily="2" charset="-122"/>
            </a:endParaRPr>
          </a:p>
          <a:p>
            <a:pPr marL="228600" lvl="1" indent="0">
              <a:buNone/>
            </a:pPr>
            <a:endParaRPr lang="en-US" altLang="zh-CN" b="1" dirty="0" smtClean="0"/>
          </a:p>
          <a:p>
            <a:pPr lvl="1"/>
            <a:endParaRPr lang="en-US" altLang="zh-CN" b="1" dirty="0"/>
          </a:p>
          <a:p>
            <a:pPr lvl="1"/>
            <a:endParaRPr lang="en-US" altLang="zh-CN" b="1" dirty="0" smtClean="0"/>
          </a:p>
          <a:p>
            <a:pPr lvl="1"/>
            <a:endParaRPr lang="en-US" altLang="zh-CN" b="1" dirty="0"/>
          </a:p>
          <a:p>
            <a:pPr lvl="1"/>
            <a:endParaRPr lang="en-US" altLang="zh-CN" b="1" dirty="0" smtClean="0"/>
          </a:p>
          <a:p>
            <a:pPr lvl="1"/>
            <a:endParaRPr lang="en-US" altLang="zh-CN" b="1" dirty="0"/>
          </a:p>
          <a:p>
            <a:pPr lvl="1"/>
            <a:endParaRPr lang="en-US" altLang="zh-CN" b="1" dirty="0" smtClean="0"/>
          </a:p>
          <a:p>
            <a:pPr lvl="1"/>
            <a:endParaRPr lang="en-US" altLang="zh-CN" b="1" dirty="0"/>
          </a:p>
          <a:p>
            <a:pPr lvl="1"/>
            <a:endParaRPr lang="en-US" altLang="zh-CN" b="1" dirty="0" smtClean="0"/>
          </a:p>
        </p:txBody>
      </p:sp>
      <p:grpSp>
        <p:nvGrpSpPr>
          <p:cNvPr id="8" name="组合 7"/>
          <p:cNvGrpSpPr/>
          <p:nvPr/>
        </p:nvGrpSpPr>
        <p:grpSpPr>
          <a:xfrm>
            <a:off x="440690" y="2546350"/>
            <a:ext cx="9269095" cy="1285240"/>
            <a:chOff x="1131422" y="3987924"/>
            <a:chExt cx="7550391" cy="1296144"/>
          </a:xfrm>
        </p:grpSpPr>
        <p:sp>
          <p:nvSpPr>
            <p:cNvPr id="6" name="Rectangle 2"/>
            <p:cNvSpPr>
              <a:spLocks noChangeArrowheads="1"/>
            </p:cNvSpPr>
            <p:nvPr/>
          </p:nvSpPr>
          <p:spPr bwMode="auto">
            <a:xfrm>
              <a:off x="113142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7" name="TextBox 5"/>
            <p:cNvSpPr txBox="1"/>
            <p:nvPr/>
          </p:nvSpPr>
          <p:spPr>
            <a:xfrm>
              <a:off x="1287640" y="4429070"/>
              <a:ext cx="1132025" cy="399602"/>
            </a:xfrm>
            <a:prstGeom prst="rect">
              <a:avLst/>
            </a:prstGeom>
            <a:noFill/>
          </p:spPr>
          <p:txBody>
            <a:bodyPr wrap="square" rtlCol="0">
              <a:spAutoFit/>
            </a:bodyPr>
            <a:lstStyle/>
            <a:p>
              <a:r>
                <a:rPr lang="zh-CN" altLang="en-US" sz="2000" dirty="0" smtClean="0">
                  <a:solidFill>
                    <a:schemeClr val="tx1"/>
                  </a:solidFill>
                  <a:latin typeface="宋体" panose="02010600030101010101" pitchFamily="2" charset="-122"/>
                  <a:ea typeface="宋体" panose="02010600030101010101" pitchFamily="2" charset="-122"/>
                </a:rPr>
                <a:t>制定目的</a:t>
              </a:r>
              <a:endParaRPr lang="zh-CN" altLang="en-US" sz="2000" dirty="0">
                <a:solidFill>
                  <a:schemeClr val="tx1"/>
                </a:solidFill>
                <a:latin typeface="宋体" panose="02010600030101010101" pitchFamily="2" charset="-122"/>
                <a:ea typeface="宋体" panose="02010600030101010101" pitchFamily="2" charset="-122"/>
              </a:endParaRPr>
            </a:p>
          </p:txBody>
        </p:sp>
        <p:sp>
          <p:nvSpPr>
            <p:cNvPr id="9" name="TextBox 6"/>
            <p:cNvSpPr txBox="1"/>
            <p:nvPr/>
          </p:nvSpPr>
          <p:spPr>
            <a:xfrm>
              <a:off x="2662432" y="4050945"/>
              <a:ext cx="5616624" cy="1014374"/>
            </a:xfrm>
            <a:prstGeom prst="rect">
              <a:avLst/>
            </a:prstGeom>
            <a:noFill/>
          </p:spPr>
          <p:txBody>
            <a:bodyPr wrap="square" rtlCol="0">
              <a:spAutoFit/>
            </a:bodyPr>
            <a:lstStyle/>
            <a:p>
              <a:r>
                <a:rPr lang="zh-CN" altLang="zh-CN" sz="2000" dirty="0">
                  <a:solidFill>
                    <a:schemeClr val="tx1"/>
                  </a:solidFill>
                  <a:latin typeface="宋体" panose="02010600030101010101" pitchFamily="2" charset="-122"/>
                  <a:ea typeface="宋体" panose="02010600030101010101" pitchFamily="2" charset="-122"/>
                </a:rPr>
                <a:t>为防范银行外汇业务合规风险，推动银行同业执行《中华人民共和国外汇管理条例》等外汇管理规定，统一银行外汇业务展业原则标准，完善真实性审核，维护市场公平竞争</a:t>
              </a:r>
              <a:r>
                <a:rPr lang="zh-CN" altLang="zh-CN" sz="2000" dirty="0" smtClean="0">
                  <a:solidFill>
                    <a:schemeClr val="tx1"/>
                  </a:solidFill>
                  <a:latin typeface="宋体" panose="02010600030101010101" pitchFamily="2" charset="-122"/>
                  <a:ea typeface="宋体" panose="02010600030101010101" pitchFamily="2" charset="-122"/>
                </a:rPr>
                <a:t>。</a:t>
              </a:r>
              <a:endParaRPr lang="zh-CN" altLang="zh-CN" sz="2000" dirty="0">
                <a:solidFill>
                  <a:schemeClr val="tx1"/>
                </a:solidFill>
                <a:latin typeface="宋体" panose="02010600030101010101" pitchFamily="2" charset="-122"/>
                <a:ea typeface="宋体" panose="02010600030101010101" pitchFamily="2" charset="-122"/>
              </a:endParaRPr>
            </a:p>
          </p:txBody>
        </p:sp>
      </p:grpSp>
      <p:grpSp>
        <p:nvGrpSpPr>
          <p:cNvPr id="10" name="组合 9"/>
          <p:cNvGrpSpPr/>
          <p:nvPr/>
        </p:nvGrpSpPr>
        <p:grpSpPr>
          <a:xfrm>
            <a:off x="2617218" y="3980181"/>
            <a:ext cx="2231136" cy="720080"/>
            <a:chOff x="996752" y="3987924"/>
            <a:chExt cx="7550391" cy="1296144"/>
          </a:xfrm>
        </p:grpSpPr>
        <p:sp>
          <p:nvSpPr>
            <p:cNvPr id="11"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2" name="TextBox 10"/>
            <p:cNvSpPr txBox="1"/>
            <p:nvPr/>
          </p:nvSpPr>
          <p:spPr>
            <a:xfrm>
              <a:off x="1213639" y="4376765"/>
              <a:ext cx="7324871" cy="664798"/>
            </a:xfrm>
            <a:prstGeom prst="rect">
              <a:avLst/>
            </a:prstGeom>
            <a:noFill/>
          </p:spPr>
          <p:txBody>
            <a:bodyPr wrap="square" rtlCol="0">
              <a:spAutoFit/>
            </a:bodyPr>
            <a:lstStyle/>
            <a:p>
              <a:pPr algn="ctr"/>
              <a:r>
                <a:rPr lang="zh-CN" altLang="en-US" sz="1800" dirty="0" smtClean="0">
                  <a:solidFill>
                    <a:schemeClr val="tx1"/>
                  </a:solidFill>
                  <a:latin typeface="宋体" panose="02010600030101010101" pitchFamily="2" charset="-122"/>
                  <a:ea typeface="宋体" panose="02010600030101010101" pitchFamily="2" charset="-122"/>
                </a:rPr>
                <a:t>外汇业务展业原则</a:t>
              </a:r>
              <a:endParaRPr lang="en-US" altLang="zh-CN" sz="1800" dirty="0" smtClean="0">
                <a:solidFill>
                  <a:schemeClr val="tx1"/>
                </a:solidFill>
                <a:latin typeface="宋体" panose="02010600030101010101" pitchFamily="2" charset="-122"/>
                <a:ea typeface="宋体" panose="02010600030101010101" pitchFamily="2" charset="-122"/>
              </a:endParaRPr>
            </a:p>
          </p:txBody>
        </p:sp>
      </p:grpSp>
      <p:grpSp>
        <p:nvGrpSpPr>
          <p:cNvPr id="13" name="组合 12"/>
          <p:cNvGrpSpPr/>
          <p:nvPr/>
        </p:nvGrpSpPr>
        <p:grpSpPr>
          <a:xfrm>
            <a:off x="1140768" y="5210542"/>
            <a:ext cx="1945328" cy="720080"/>
            <a:chOff x="996752" y="3987924"/>
            <a:chExt cx="7550391" cy="1296144"/>
          </a:xfrm>
        </p:grpSpPr>
        <p:sp>
          <p:nvSpPr>
            <p:cNvPr id="1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5" name="TextBox 14"/>
            <p:cNvSpPr txBox="1"/>
            <p:nvPr/>
          </p:nvSpPr>
          <p:spPr>
            <a:xfrm>
              <a:off x="1222271" y="4419967"/>
              <a:ext cx="7324872" cy="664798"/>
            </a:xfrm>
            <a:prstGeom prst="rect">
              <a:avLst/>
            </a:prstGeom>
            <a:noFill/>
          </p:spPr>
          <p:txBody>
            <a:bodyPr wrap="square" rtlCol="0">
              <a:spAutoFit/>
            </a:bodyPr>
            <a:lstStyle/>
            <a:p>
              <a:pPr algn="ctr"/>
              <a:r>
                <a:rPr lang="zh-CN" altLang="en-US" sz="1800" dirty="0" smtClean="0">
                  <a:solidFill>
                    <a:schemeClr val="tx1"/>
                  </a:solidFill>
                  <a:latin typeface="宋体" panose="02010600030101010101" pitchFamily="2" charset="-122"/>
                  <a:ea typeface="宋体" panose="02010600030101010101" pitchFamily="2" charset="-122"/>
                </a:rPr>
                <a:t>总  则</a:t>
              </a:r>
              <a:endParaRPr lang="en-US" altLang="zh-CN" sz="1800" dirty="0" smtClean="0">
                <a:solidFill>
                  <a:schemeClr val="tx1"/>
                </a:solidFill>
                <a:latin typeface="宋体" panose="02010600030101010101" pitchFamily="2" charset="-122"/>
                <a:ea typeface="宋体" panose="02010600030101010101" pitchFamily="2" charset="-122"/>
              </a:endParaRPr>
            </a:p>
          </p:txBody>
        </p:sp>
      </p:grpSp>
      <p:grpSp>
        <p:nvGrpSpPr>
          <p:cNvPr id="17" name="组合 16"/>
          <p:cNvGrpSpPr/>
          <p:nvPr/>
        </p:nvGrpSpPr>
        <p:grpSpPr>
          <a:xfrm>
            <a:off x="4237112" y="5210542"/>
            <a:ext cx="2232248" cy="720080"/>
            <a:chOff x="996752" y="3987924"/>
            <a:chExt cx="7550391" cy="1296144"/>
          </a:xfrm>
        </p:grpSpPr>
        <p:sp>
          <p:nvSpPr>
            <p:cNvPr id="18"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9" name="TextBox 17"/>
            <p:cNvSpPr txBox="1"/>
            <p:nvPr/>
          </p:nvSpPr>
          <p:spPr>
            <a:xfrm>
              <a:off x="1222271" y="4379903"/>
              <a:ext cx="7324872" cy="664798"/>
            </a:xfrm>
            <a:prstGeom prst="rect">
              <a:avLst/>
            </a:prstGeom>
            <a:noFill/>
          </p:spPr>
          <p:txBody>
            <a:bodyPr wrap="square" rtlCol="0">
              <a:spAutoFit/>
            </a:bodyPr>
            <a:lstStyle/>
            <a:p>
              <a:pPr algn="ctr"/>
              <a:r>
                <a:rPr lang="zh-CN" altLang="en-US" sz="1800" dirty="0" smtClean="0">
                  <a:solidFill>
                    <a:schemeClr val="tx1"/>
                  </a:solidFill>
                  <a:latin typeface="宋体" panose="02010600030101010101" pitchFamily="2" charset="-122"/>
                  <a:ea typeface="宋体" panose="02010600030101010101" pitchFamily="2" charset="-122"/>
                </a:rPr>
                <a:t>外汇业务展业规范</a:t>
              </a:r>
              <a:endParaRPr lang="en-US" altLang="zh-CN" sz="1800" dirty="0" smtClean="0">
                <a:solidFill>
                  <a:schemeClr val="tx1"/>
                </a:solidFill>
                <a:latin typeface="宋体" panose="02010600030101010101" pitchFamily="2" charset="-122"/>
                <a:ea typeface="宋体" panose="02010600030101010101" pitchFamily="2" charset="-122"/>
              </a:endParaRPr>
            </a:p>
          </p:txBody>
        </p:sp>
      </p:grpSp>
      <p:grpSp>
        <p:nvGrpSpPr>
          <p:cNvPr id="20" name="组合 19"/>
          <p:cNvGrpSpPr/>
          <p:nvPr/>
        </p:nvGrpSpPr>
        <p:grpSpPr>
          <a:xfrm>
            <a:off x="564515" y="6146800"/>
            <a:ext cx="2322830" cy="1546420"/>
            <a:chOff x="-467233" y="3987924"/>
            <a:chExt cx="9014376" cy="1450446"/>
          </a:xfrm>
        </p:grpSpPr>
        <p:sp>
          <p:nvSpPr>
            <p:cNvPr id="21"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2" name="TextBox 20"/>
            <p:cNvSpPr txBox="1"/>
            <p:nvPr/>
          </p:nvSpPr>
          <p:spPr>
            <a:xfrm>
              <a:off x="-467233" y="4151894"/>
              <a:ext cx="8902215" cy="1286476"/>
            </a:xfrm>
            <a:prstGeom prst="rect">
              <a:avLst/>
            </a:prstGeom>
            <a:noFill/>
          </p:spPr>
          <p:txBody>
            <a:bodyPr wrap="square" rtlCol="0">
              <a:spAutoFit/>
            </a:bodyPr>
            <a:lstStyle/>
            <a:p>
              <a:pPr algn="ctr"/>
              <a:r>
                <a:rPr lang="zh-CN" altLang="en-US" sz="1400" b="1" dirty="0" smtClean="0">
                  <a:solidFill>
                    <a:schemeClr val="tx1"/>
                  </a:solidFill>
                  <a:latin typeface="宋体" panose="02010600030101010101" pitchFamily="2" charset="-122"/>
                  <a:ea typeface="宋体" panose="02010600030101010101" pitchFamily="2" charset="-122"/>
                </a:rPr>
                <a:t>货物贸易外汇展业规范</a:t>
              </a:r>
            </a:p>
            <a:p>
              <a:pPr algn="ctr"/>
              <a:r>
                <a:rPr lang="zh-CN" altLang="en-US" sz="1400" b="1" dirty="0" smtClean="0">
                  <a:solidFill>
                    <a:schemeClr val="tx1"/>
                  </a:solidFill>
                  <a:latin typeface="宋体" panose="02010600030101010101" pitchFamily="2" charset="-122"/>
                  <a:ea typeface="宋体" panose="02010600030101010101" pitchFamily="2" charset="-122"/>
                  <a:sym typeface="+mn-ea"/>
                </a:rPr>
                <a:t>服务贸易外汇展业规范</a:t>
              </a:r>
            </a:p>
            <a:p>
              <a:pPr algn="ctr"/>
              <a:r>
                <a:rPr lang="en-US" altLang="zh-CN" sz="1400" b="1" dirty="0" smtClean="0">
                  <a:solidFill>
                    <a:schemeClr val="tx1"/>
                  </a:solidFill>
                  <a:latin typeface="宋体" panose="02010600030101010101" pitchFamily="2" charset="-122"/>
                  <a:ea typeface="宋体" panose="02010600030101010101" pitchFamily="2" charset="-122"/>
                </a:rPr>
                <a:t>个人外汇业务展业规范</a:t>
              </a:r>
            </a:p>
            <a:p>
              <a:pPr algn="ctr"/>
              <a:r>
                <a:rPr lang="en-US" altLang="zh-CN" sz="1400" b="1" dirty="0" smtClean="0">
                  <a:solidFill>
                    <a:schemeClr val="tx1"/>
                  </a:solidFill>
                  <a:latin typeface="宋体" panose="02010600030101010101" pitchFamily="2" charset="-122"/>
                  <a:ea typeface="宋体" panose="02010600030101010101" pitchFamily="2" charset="-122"/>
                  <a:sym typeface="+mn-ea"/>
                </a:rPr>
                <a:t>国际贸易融资类外汇展业规范</a:t>
              </a:r>
            </a:p>
            <a:p>
              <a:pPr algn="ctr"/>
              <a:endParaRPr lang="en-US" altLang="zh-CN" sz="1400" dirty="0" smtClean="0">
                <a:solidFill>
                  <a:schemeClr val="tx1"/>
                </a:solidFill>
                <a:latin typeface="宋体" panose="02010600030101010101" pitchFamily="2" charset="-122"/>
                <a:ea typeface="宋体" panose="02010600030101010101" pitchFamily="2" charset="-122"/>
                <a:sym typeface="+mn-ea"/>
              </a:endParaRPr>
            </a:p>
          </p:txBody>
        </p:sp>
      </p:grpSp>
      <p:grpSp>
        <p:nvGrpSpPr>
          <p:cNvPr id="23" name="组合 22"/>
          <p:cNvGrpSpPr/>
          <p:nvPr/>
        </p:nvGrpSpPr>
        <p:grpSpPr>
          <a:xfrm>
            <a:off x="3443605" y="6266815"/>
            <a:ext cx="1945640" cy="948690"/>
            <a:chOff x="996752" y="3987924"/>
            <a:chExt cx="7550391" cy="1296144"/>
          </a:xfrm>
        </p:grpSpPr>
        <p:sp>
          <p:nvSpPr>
            <p:cNvPr id="2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5" name="TextBox 23"/>
            <p:cNvSpPr txBox="1"/>
            <p:nvPr/>
          </p:nvSpPr>
          <p:spPr>
            <a:xfrm>
              <a:off x="1222271" y="4117540"/>
              <a:ext cx="7324872" cy="458075"/>
            </a:xfrm>
            <a:prstGeom prst="rect">
              <a:avLst/>
            </a:prstGeom>
            <a:noFill/>
          </p:spPr>
          <p:txBody>
            <a:bodyPr wrap="square" rtlCol="0">
              <a:spAutoFit/>
            </a:bodyPr>
            <a:lstStyle/>
            <a:p>
              <a:pPr algn="ctr"/>
              <a:endParaRPr lang="en-US" altLang="zh-CN" dirty="0" smtClean="0">
                <a:solidFill>
                  <a:schemeClr val="tx1"/>
                </a:solidFill>
                <a:latin typeface="宋体" panose="02010600030101010101" pitchFamily="2" charset="-122"/>
                <a:ea typeface="宋体" panose="02010600030101010101" pitchFamily="2" charset="-122"/>
              </a:endParaRPr>
            </a:p>
          </p:txBody>
        </p:sp>
      </p:grpSp>
      <p:grpSp>
        <p:nvGrpSpPr>
          <p:cNvPr id="26" name="组合 25"/>
          <p:cNvGrpSpPr/>
          <p:nvPr/>
        </p:nvGrpSpPr>
        <p:grpSpPr>
          <a:xfrm>
            <a:off x="5389245" y="6290945"/>
            <a:ext cx="1945640" cy="1108075"/>
            <a:chOff x="996752" y="3987924"/>
            <a:chExt cx="7550391" cy="1296144"/>
          </a:xfrm>
        </p:grpSpPr>
        <p:sp>
          <p:nvSpPr>
            <p:cNvPr id="27"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8" name="TextBox 26"/>
            <p:cNvSpPr txBox="1"/>
            <p:nvPr/>
          </p:nvSpPr>
          <p:spPr>
            <a:xfrm>
              <a:off x="1222271" y="4117540"/>
              <a:ext cx="7324872" cy="1140904"/>
            </a:xfrm>
            <a:prstGeom prst="rect">
              <a:avLst/>
            </a:prstGeom>
            <a:noFill/>
          </p:spPr>
          <p:txBody>
            <a:bodyPr wrap="square" rtlCol="0">
              <a:spAutoFit/>
            </a:bodyPr>
            <a:lstStyle/>
            <a:p>
              <a:pPr algn="ctr"/>
              <a:r>
                <a:rPr lang="en-US" altLang="zh-CN" sz="1400" b="1" dirty="0" smtClean="0">
                  <a:solidFill>
                    <a:schemeClr val="tx1"/>
                  </a:solidFill>
                  <a:latin typeface="宋体" panose="02010600030101010101" pitchFamily="2" charset="-122"/>
                  <a:ea typeface="宋体" panose="02010600030101010101" pitchFamily="2" charset="-122"/>
                </a:rPr>
                <a:t>外债业务展业规范</a:t>
              </a:r>
            </a:p>
            <a:p>
              <a:pPr algn="ctr"/>
              <a:r>
                <a:rPr lang="zh-CN" altLang="en-US" sz="1400" b="1">
                  <a:solidFill>
                    <a:schemeClr val="tx1"/>
                  </a:solidFill>
                  <a:sym typeface="+mn-ea"/>
                </a:rPr>
                <a:t>境内企业境外放款外汇业务展业规范</a:t>
              </a:r>
              <a:endParaRPr lang="zh-CN" altLang="en-US" sz="1400" b="1" dirty="0" smtClean="0">
                <a:solidFill>
                  <a:schemeClr val="tx1"/>
                </a:solidFill>
                <a:latin typeface="宋体" panose="02010600030101010101" pitchFamily="2" charset="-122"/>
                <a:ea typeface="宋体" panose="02010600030101010101" pitchFamily="2" charset="-122"/>
                <a:sym typeface="+mn-ea"/>
              </a:endParaRPr>
            </a:p>
            <a:p>
              <a:pPr algn="ctr"/>
              <a:endParaRPr lang="en-US" altLang="zh-CN" b="1" dirty="0" smtClean="0">
                <a:solidFill>
                  <a:schemeClr val="tx1"/>
                </a:solidFill>
                <a:latin typeface="宋体" panose="02010600030101010101" pitchFamily="2" charset="-122"/>
                <a:ea typeface="宋体" panose="02010600030101010101" pitchFamily="2" charset="-122"/>
              </a:endParaRPr>
            </a:p>
          </p:txBody>
        </p:sp>
      </p:grpSp>
      <p:grpSp>
        <p:nvGrpSpPr>
          <p:cNvPr id="29" name="组合 28"/>
          <p:cNvGrpSpPr/>
          <p:nvPr/>
        </p:nvGrpSpPr>
        <p:grpSpPr>
          <a:xfrm>
            <a:off x="7476490" y="6290945"/>
            <a:ext cx="2111375" cy="1274353"/>
            <a:chOff x="996752" y="3987924"/>
            <a:chExt cx="8194868" cy="1417533"/>
          </a:xfrm>
        </p:grpSpPr>
        <p:sp>
          <p:nvSpPr>
            <p:cNvPr id="30"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31" name="TextBox 29"/>
            <p:cNvSpPr txBox="1"/>
            <p:nvPr/>
          </p:nvSpPr>
          <p:spPr>
            <a:xfrm>
              <a:off x="1223497" y="4117083"/>
              <a:ext cx="7968123" cy="1288374"/>
            </a:xfrm>
            <a:prstGeom prst="rect">
              <a:avLst/>
            </a:prstGeom>
            <a:noFill/>
          </p:spPr>
          <p:txBody>
            <a:bodyPr wrap="square" rtlCol="0">
              <a:spAutoFit/>
            </a:bodyPr>
            <a:lstStyle/>
            <a:p>
              <a:pPr algn="ctr"/>
              <a:r>
                <a:rPr lang="en-US" altLang="zh-CN" sz="1400" b="1" dirty="0" smtClean="0">
                  <a:solidFill>
                    <a:schemeClr val="tx1"/>
                  </a:solidFill>
                  <a:latin typeface="宋体" panose="02010600030101010101" pitchFamily="2" charset="-122"/>
                  <a:ea typeface="宋体" panose="02010600030101010101" pitchFamily="2" charset="-122"/>
                </a:rPr>
                <a:t>跨境担保业务展业规范</a:t>
              </a:r>
            </a:p>
            <a:p>
              <a:pPr algn="ctr"/>
              <a:r>
                <a:rPr lang="en-US" altLang="zh-CN" sz="1400" b="1" dirty="0" smtClean="0">
                  <a:solidFill>
                    <a:schemeClr val="tx1"/>
                  </a:solidFill>
                  <a:latin typeface="宋体" panose="02010600030101010101" pitchFamily="2" charset="-122"/>
                  <a:ea typeface="宋体" panose="02010600030101010101" pitchFamily="2" charset="-122"/>
                  <a:sym typeface="+mn-ea"/>
                </a:rPr>
                <a:t>人民币与外汇衍生产品业务展业规范</a:t>
              </a:r>
            </a:p>
            <a:p>
              <a:pPr algn="ctr"/>
              <a:r>
                <a:rPr lang="en-US" altLang="zh-CN" sz="1400" b="1" dirty="0" smtClean="0">
                  <a:solidFill>
                    <a:schemeClr val="tx1"/>
                  </a:solidFill>
                  <a:latin typeface="宋体" panose="02010600030101010101" pitchFamily="2" charset="-122"/>
                  <a:ea typeface="宋体" panose="02010600030101010101" pitchFamily="2" charset="-122"/>
                  <a:sym typeface="+mn-ea"/>
                </a:rPr>
                <a:t>银行境外贷款业务展业规范</a:t>
              </a:r>
            </a:p>
          </p:txBody>
        </p:sp>
      </p:grpSp>
      <p:cxnSp>
        <p:nvCxnSpPr>
          <p:cNvPr id="32" name="直接连接符 31"/>
          <p:cNvCxnSpPr/>
          <p:nvPr/>
        </p:nvCxnSpPr>
        <p:spPr bwMode="auto">
          <a:xfrm>
            <a:off x="2218179" y="5066526"/>
            <a:ext cx="3028157" cy="0"/>
          </a:xfrm>
          <a:prstGeom prst="line">
            <a:avLst/>
          </a:prstGeom>
          <a:solidFill>
            <a:schemeClr val="accent1"/>
          </a:solidFill>
          <a:ln w="9525" cap="flat" cmpd="sng" algn="ctr">
            <a:solidFill>
              <a:srgbClr val="5F5F5F"/>
            </a:solidFill>
            <a:prstDash val="solid"/>
            <a:round/>
            <a:headEnd type="none" w="med" len="med"/>
            <a:tailEnd type="none" w="med" len="med"/>
          </a:ln>
          <a:effectLst/>
        </p:spPr>
      </p:cxnSp>
      <p:cxnSp>
        <p:nvCxnSpPr>
          <p:cNvPr id="35" name="直接连接符 34"/>
          <p:cNvCxnSpPr/>
          <p:nvPr/>
        </p:nvCxnSpPr>
        <p:spPr bwMode="auto">
          <a:xfrm>
            <a:off x="2218179" y="506652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直接连接符 36"/>
          <p:cNvCxnSpPr/>
          <p:nvPr/>
        </p:nvCxnSpPr>
        <p:spPr bwMode="auto">
          <a:xfrm>
            <a:off x="5245224" y="506652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直接连接符 37"/>
          <p:cNvCxnSpPr/>
          <p:nvPr/>
        </p:nvCxnSpPr>
        <p:spPr bwMode="auto">
          <a:xfrm>
            <a:off x="3731895" y="4700270"/>
            <a:ext cx="1270" cy="36766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直接连接符 38"/>
          <p:cNvCxnSpPr/>
          <p:nvPr/>
        </p:nvCxnSpPr>
        <p:spPr bwMode="auto">
          <a:xfrm flipV="1">
            <a:off x="2218179" y="6123406"/>
            <a:ext cx="6230845" cy="8118"/>
          </a:xfrm>
          <a:prstGeom prst="line">
            <a:avLst/>
          </a:prstGeom>
          <a:solidFill>
            <a:schemeClr val="accent1"/>
          </a:solidFill>
          <a:ln w="9525" cap="flat" cmpd="sng" algn="ctr">
            <a:solidFill>
              <a:srgbClr val="5F5F5F"/>
            </a:solidFill>
            <a:prstDash val="solid"/>
            <a:round/>
            <a:headEnd type="none" w="med" len="med"/>
            <a:tailEnd type="none" w="med" len="med"/>
          </a:ln>
          <a:effectLst/>
        </p:spPr>
      </p:cxnSp>
      <p:cxnSp>
        <p:nvCxnSpPr>
          <p:cNvPr id="40" name="直接连接符 39"/>
          <p:cNvCxnSpPr/>
          <p:nvPr/>
        </p:nvCxnSpPr>
        <p:spPr bwMode="auto">
          <a:xfrm>
            <a:off x="4309120" y="6131524"/>
            <a:ext cx="0" cy="1742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直接连接符 40"/>
          <p:cNvCxnSpPr/>
          <p:nvPr/>
        </p:nvCxnSpPr>
        <p:spPr bwMode="auto">
          <a:xfrm>
            <a:off x="6325344" y="6131524"/>
            <a:ext cx="0" cy="1742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直接连接符 41"/>
          <p:cNvCxnSpPr/>
          <p:nvPr/>
        </p:nvCxnSpPr>
        <p:spPr bwMode="auto">
          <a:xfrm>
            <a:off x="5244112" y="5930622"/>
            <a:ext cx="0" cy="1742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直接连接符 45"/>
          <p:cNvCxnSpPr/>
          <p:nvPr/>
        </p:nvCxnSpPr>
        <p:spPr bwMode="auto">
          <a:xfrm>
            <a:off x="2220888" y="6146646"/>
            <a:ext cx="0" cy="17426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直接连接符 46"/>
          <p:cNvCxnSpPr/>
          <p:nvPr/>
        </p:nvCxnSpPr>
        <p:spPr bwMode="auto">
          <a:xfrm>
            <a:off x="8437960" y="6134454"/>
            <a:ext cx="0" cy="17426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 name="Text Box 55"/>
          <p:cNvSpPr txBox="1">
            <a:spLocks noChangeArrowheads="1"/>
          </p:cNvSpPr>
          <p:nvPr/>
        </p:nvSpPr>
        <p:spPr bwMode="auto">
          <a:xfrm>
            <a:off x="564515" y="34671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43" name="文本框 42"/>
          <p:cNvSpPr txBox="1"/>
          <p:nvPr/>
        </p:nvSpPr>
        <p:spPr>
          <a:xfrm>
            <a:off x="3443605" y="6266815"/>
            <a:ext cx="1945640" cy="1188720"/>
          </a:xfrm>
          <a:prstGeom prst="rect">
            <a:avLst/>
          </a:prstGeom>
          <a:noFill/>
        </p:spPr>
        <p:txBody>
          <a:bodyPr wrap="square" rtlCol="0" anchor="t">
            <a:spAutoFit/>
          </a:bodyPr>
          <a:lstStyle/>
          <a:p>
            <a:pPr algn="ctr"/>
            <a:r>
              <a:rPr lang="en-US" altLang="zh-CN" dirty="0" smtClean="0">
                <a:solidFill>
                  <a:schemeClr val="tx1"/>
                </a:solidFill>
                <a:latin typeface="宋体" panose="02010600030101010101" pitchFamily="2" charset="-122"/>
                <a:ea typeface="宋体" panose="02010600030101010101" pitchFamily="2" charset="-122"/>
                <a:sym typeface="+mn-ea"/>
              </a:rPr>
              <a:t> </a:t>
            </a:r>
            <a:r>
              <a:rPr lang="zh-CN" altLang="en-US" sz="1400" b="1" dirty="0" smtClean="0">
                <a:solidFill>
                  <a:schemeClr val="tx1"/>
                </a:solidFill>
                <a:latin typeface="宋体" panose="02010600030101010101" pitchFamily="2" charset="-122"/>
                <a:ea typeface="宋体" panose="02010600030101010101" pitchFamily="2" charset="-122"/>
                <a:sym typeface="+mn-ea"/>
              </a:rPr>
              <a:t>境外直接投资类外汇展业规范</a:t>
            </a:r>
            <a:endParaRPr lang="zh-CN" altLang="en-US" sz="1400" b="1" dirty="0" smtClean="0">
              <a:solidFill>
                <a:schemeClr val="tx1"/>
              </a:solidFill>
              <a:latin typeface="宋体" panose="02010600030101010101" pitchFamily="2" charset="-122"/>
              <a:ea typeface="宋体" panose="02010600030101010101" pitchFamily="2" charset="-122"/>
            </a:endParaRPr>
          </a:p>
          <a:p>
            <a:pPr algn="ctr"/>
            <a:r>
              <a:rPr lang="en-US" altLang="zh-CN" sz="1400" b="1" dirty="0" smtClean="0">
                <a:solidFill>
                  <a:schemeClr val="tx1"/>
                </a:solidFill>
                <a:latin typeface="宋体" panose="02010600030101010101" pitchFamily="2" charset="-122"/>
                <a:ea typeface="宋体" panose="02010600030101010101" pitchFamily="2" charset="-122"/>
                <a:sym typeface="+mn-ea"/>
              </a:rPr>
              <a:t>境内直接投资外汇业务展业规范</a:t>
            </a:r>
            <a:endParaRPr lang="zh-CN" altLang="en-US" sz="1400" b="1">
              <a:solidFill>
                <a:schemeClr val="tx1"/>
              </a:solidFill>
            </a:endParaRPr>
          </a:p>
          <a:p>
            <a:endParaRPr lang="zh-CN" altLang="en-US" sz="1400" b="1">
              <a:solidFill>
                <a:schemeClr val="tx1"/>
              </a:solidFill>
            </a:endParaRP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11</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4" name="内容占位符 3"/>
          <p:cNvSpPr>
            <a:spLocks noGrp="1"/>
          </p:cNvSpPr>
          <p:nvPr>
            <p:ph idx="1"/>
          </p:nvPr>
        </p:nvSpPr>
        <p:spPr>
          <a:xfrm>
            <a:off x="582364" y="1969929"/>
            <a:ext cx="8623300" cy="506561"/>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（二）展业原则概念及含义</a:t>
            </a:r>
            <a:endParaRPr lang="en-US" altLang="zh-CN" sz="2400" b="1" dirty="0" smtClean="0">
              <a:latin typeface="宋体" panose="02010600030101010101" pitchFamily="2" charset="-122"/>
              <a:ea typeface="宋体" panose="02010600030101010101" pitchFamily="2" charset="-122"/>
            </a:endParaRPr>
          </a:p>
          <a:p>
            <a:endParaRPr lang="zh-CN" altLang="en-US" dirty="0"/>
          </a:p>
        </p:txBody>
      </p:sp>
      <p:grpSp>
        <p:nvGrpSpPr>
          <p:cNvPr id="5" name="组合 4"/>
          <p:cNvGrpSpPr/>
          <p:nvPr/>
        </p:nvGrpSpPr>
        <p:grpSpPr>
          <a:xfrm>
            <a:off x="2724944" y="2834025"/>
            <a:ext cx="1656184" cy="720080"/>
            <a:chOff x="996752" y="4117538"/>
            <a:chExt cx="7550391" cy="1296144"/>
          </a:xfrm>
        </p:grpSpPr>
        <p:sp>
          <p:nvSpPr>
            <p:cNvPr id="6" name="Rectangle 2"/>
            <p:cNvSpPr>
              <a:spLocks noChangeArrowheads="1"/>
            </p:cNvSpPr>
            <p:nvPr/>
          </p:nvSpPr>
          <p:spPr bwMode="auto">
            <a:xfrm>
              <a:off x="996752" y="4117538"/>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7" name="TextBox 6"/>
            <p:cNvSpPr txBox="1"/>
            <p:nvPr/>
          </p:nvSpPr>
          <p:spPr>
            <a:xfrm>
              <a:off x="1222271" y="4419967"/>
              <a:ext cx="7324872" cy="609397"/>
            </a:xfrm>
            <a:prstGeom prst="rect">
              <a:avLst/>
            </a:prstGeom>
            <a:noFill/>
          </p:spPr>
          <p:txBody>
            <a:bodyPr wrap="square" rtlCol="0">
              <a:spAutoFit/>
            </a:bodyPr>
            <a:lstStyle/>
            <a:p>
              <a:pPr algn="ctr"/>
              <a:r>
                <a:rPr lang="zh-CN" altLang="en-US" b="1" dirty="0" smtClean="0">
                  <a:solidFill>
                    <a:schemeClr val="tx1"/>
                  </a:solidFill>
                  <a:latin typeface="宋体" panose="02010600030101010101" pitchFamily="2" charset="-122"/>
                  <a:ea typeface="宋体" panose="02010600030101010101" pitchFamily="2" charset="-122"/>
                </a:rPr>
                <a:t>了解客户</a:t>
              </a:r>
              <a:endParaRPr lang="en-US" altLang="zh-CN" b="1" dirty="0" smtClean="0">
                <a:solidFill>
                  <a:schemeClr val="tx1"/>
                </a:solidFill>
                <a:latin typeface="宋体" panose="02010600030101010101" pitchFamily="2" charset="-122"/>
                <a:ea typeface="宋体" panose="02010600030101010101" pitchFamily="2" charset="-122"/>
              </a:endParaRPr>
            </a:p>
          </p:txBody>
        </p:sp>
      </p:grpSp>
      <p:grpSp>
        <p:nvGrpSpPr>
          <p:cNvPr id="8" name="组合 7"/>
          <p:cNvGrpSpPr/>
          <p:nvPr/>
        </p:nvGrpSpPr>
        <p:grpSpPr>
          <a:xfrm>
            <a:off x="2724944" y="4310761"/>
            <a:ext cx="1656184" cy="720080"/>
            <a:chOff x="996752" y="3987924"/>
            <a:chExt cx="7550391" cy="1296144"/>
          </a:xfrm>
        </p:grpSpPr>
        <p:sp>
          <p:nvSpPr>
            <p:cNvPr id="9"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0" name="TextBox 9"/>
            <p:cNvSpPr txBox="1"/>
            <p:nvPr/>
          </p:nvSpPr>
          <p:spPr>
            <a:xfrm>
              <a:off x="1222271" y="4419967"/>
              <a:ext cx="7324872" cy="609397"/>
            </a:xfrm>
            <a:prstGeom prst="rect">
              <a:avLst/>
            </a:prstGeom>
            <a:noFill/>
          </p:spPr>
          <p:txBody>
            <a:bodyPr wrap="square" rtlCol="0">
              <a:spAutoFit/>
            </a:bodyPr>
            <a:lstStyle/>
            <a:p>
              <a:pPr algn="ctr"/>
              <a:r>
                <a:rPr lang="zh-CN" altLang="en-US" b="1" dirty="0" smtClean="0">
                  <a:solidFill>
                    <a:schemeClr val="tx1"/>
                  </a:solidFill>
                  <a:latin typeface="宋体" panose="02010600030101010101" pitchFamily="2" charset="-122"/>
                  <a:ea typeface="宋体" panose="02010600030101010101" pitchFamily="2" charset="-122"/>
                </a:rPr>
                <a:t>了解业务</a:t>
              </a:r>
              <a:endParaRPr lang="en-US" altLang="zh-CN" b="1" dirty="0" smtClean="0">
                <a:solidFill>
                  <a:schemeClr val="tx1"/>
                </a:solidFill>
                <a:latin typeface="宋体" panose="02010600030101010101" pitchFamily="2" charset="-122"/>
                <a:ea typeface="宋体" panose="02010600030101010101" pitchFamily="2" charset="-122"/>
              </a:endParaRPr>
            </a:p>
          </p:txBody>
        </p:sp>
      </p:grpSp>
      <p:grpSp>
        <p:nvGrpSpPr>
          <p:cNvPr id="11" name="组合 10"/>
          <p:cNvGrpSpPr/>
          <p:nvPr/>
        </p:nvGrpSpPr>
        <p:grpSpPr>
          <a:xfrm>
            <a:off x="2724944" y="5858361"/>
            <a:ext cx="1656184" cy="720080"/>
            <a:chOff x="996752" y="3987924"/>
            <a:chExt cx="7550391" cy="1296144"/>
          </a:xfrm>
        </p:grpSpPr>
        <p:sp>
          <p:nvSpPr>
            <p:cNvPr id="12"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3" name="TextBox 12"/>
            <p:cNvSpPr txBox="1"/>
            <p:nvPr/>
          </p:nvSpPr>
          <p:spPr>
            <a:xfrm>
              <a:off x="1222271" y="4419967"/>
              <a:ext cx="7324872" cy="609397"/>
            </a:xfrm>
            <a:prstGeom prst="rect">
              <a:avLst/>
            </a:prstGeom>
            <a:noFill/>
          </p:spPr>
          <p:txBody>
            <a:bodyPr wrap="square" rtlCol="0">
              <a:spAutoFit/>
            </a:bodyPr>
            <a:lstStyle/>
            <a:p>
              <a:pPr algn="ctr"/>
              <a:r>
                <a:rPr lang="zh-CN" altLang="en-US" b="1" dirty="0" smtClean="0">
                  <a:solidFill>
                    <a:schemeClr val="tx1"/>
                  </a:solidFill>
                  <a:latin typeface="宋体" panose="02010600030101010101" pitchFamily="2" charset="-122"/>
                  <a:ea typeface="宋体" panose="02010600030101010101" pitchFamily="2" charset="-122"/>
                </a:rPr>
                <a:t>尽职审查</a:t>
              </a:r>
              <a:endParaRPr lang="en-US" altLang="zh-CN" b="1" dirty="0" smtClean="0">
                <a:solidFill>
                  <a:schemeClr val="tx1"/>
                </a:solidFill>
                <a:latin typeface="宋体" panose="02010600030101010101" pitchFamily="2" charset="-122"/>
                <a:ea typeface="宋体" panose="02010600030101010101" pitchFamily="2" charset="-122"/>
              </a:endParaRPr>
            </a:p>
          </p:txBody>
        </p:sp>
      </p:grpSp>
      <p:grpSp>
        <p:nvGrpSpPr>
          <p:cNvPr id="14" name="组合 13"/>
          <p:cNvGrpSpPr/>
          <p:nvPr/>
        </p:nvGrpSpPr>
        <p:grpSpPr>
          <a:xfrm>
            <a:off x="924744" y="2690009"/>
            <a:ext cx="1512168" cy="4176464"/>
            <a:chOff x="-2889472" y="2259732"/>
            <a:chExt cx="12075950" cy="2128875"/>
          </a:xfrm>
        </p:grpSpPr>
        <p:sp>
          <p:nvSpPr>
            <p:cNvPr id="15" name="Rectangle 2"/>
            <p:cNvSpPr>
              <a:spLocks noChangeArrowheads="1"/>
            </p:cNvSpPr>
            <p:nvPr/>
          </p:nvSpPr>
          <p:spPr bwMode="auto">
            <a:xfrm>
              <a:off x="-2889472" y="2259732"/>
              <a:ext cx="12075950" cy="2128875"/>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7" name="TextBox 16"/>
            <p:cNvSpPr txBox="1"/>
            <p:nvPr/>
          </p:nvSpPr>
          <p:spPr>
            <a:xfrm>
              <a:off x="-2889472" y="2318014"/>
              <a:ext cx="12075942" cy="2031938"/>
            </a:xfrm>
            <a:prstGeom prst="rect">
              <a:avLst/>
            </a:prstGeom>
            <a:noFill/>
          </p:spPr>
          <p:txBody>
            <a:bodyPr wrap="square" rtlCol="0">
              <a:spAutoFit/>
            </a:bodyPr>
            <a:lstStyle/>
            <a:p>
              <a:r>
                <a:rPr lang="zh-CN" altLang="en-US" dirty="0" smtClean="0">
                  <a:solidFill>
                    <a:schemeClr val="tx1"/>
                  </a:solidFill>
                  <a:latin typeface="宋体" panose="02010600030101010101" pitchFamily="2" charset="-122"/>
                  <a:ea typeface="宋体" panose="02010600030101010101" pitchFamily="2" charset="-122"/>
                </a:rPr>
                <a:t>展业原则</a:t>
              </a:r>
              <a:endParaRPr lang="en-US" altLang="zh-CN" dirty="0" smtClean="0">
                <a:solidFill>
                  <a:schemeClr val="tx1"/>
                </a:solidFill>
                <a:latin typeface="宋体" panose="02010600030101010101" pitchFamily="2" charset="-122"/>
                <a:ea typeface="宋体" panose="02010600030101010101" pitchFamily="2" charset="-122"/>
              </a:endParaRPr>
            </a:p>
            <a:p>
              <a:r>
                <a:rPr lang="zh-CN" altLang="zh-CN" dirty="0" smtClean="0">
                  <a:solidFill>
                    <a:schemeClr val="tx1"/>
                  </a:solidFill>
                  <a:latin typeface="宋体" panose="02010600030101010101" pitchFamily="2" charset="-122"/>
                  <a:ea typeface="宋体" panose="02010600030101010101" pitchFamily="2" charset="-122"/>
                </a:rPr>
                <a:t>是</a:t>
              </a:r>
              <a:r>
                <a:rPr lang="zh-CN" altLang="zh-CN" dirty="0">
                  <a:solidFill>
                    <a:schemeClr val="tx1"/>
                  </a:solidFill>
                  <a:latin typeface="宋体" panose="02010600030101010101" pitchFamily="2" charset="-122"/>
                  <a:ea typeface="宋体" panose="02010600030101010101" pitchFamily="2" charset="-122"/>
                </a:rPr>
                <a:t>指银行为客户办理外汇业务时，需遵循的“了解客户”、“了解业务”和“尽职审查”原则，包括采取有效措施调查客户背景、尽职审查交易的真实性和合规性，审慎办理外汇</a:t>
              </a:r>
              <a:r>
                <a:rPr lang="zh-CN" altLang="zh-CN" dirty="0" smtClean="0">
                  <a:solidFill>
                    <a:schemeClr val="tx1"/>
                  </a:solidFill>
                  <a:latin typeface="宋体" panose="02010600030101010101" pitchFamily="2" charset="-122"/>
                  <a:ea typeface="宋体" panose="02010600030101010101" pitchFamily="2" charset="-122"/>
                </a:rPr>
                <a:t>业务。</a:t>
              </a:r>
              <a:endParaRPr lang="zh-CN" altLang="zh-CN" dirty="0">
                <a:solidFill>
                  <a:schemeClr val="tx1"/>
                </a:solidFill>
                <a:latin typeface="宋体" panose="02010600030101010101" pitchFamily="2" charset="-122"/>
                <a:ea typeface="宋体" panose="02010600030101010101" pitchFamily="2" charset="-122"/>
              </a:endParaRPr>
            </a:p>
          </p:txBody>
        </p:sp>
      </p:grpSp>
      <p:grpSp>
        <p:nvGrpSpPr>
          <p:cNvPr id="19" name="组合 18"/>
          <p:cNvGrpSpPr/>
          <p:nvPr/>
        </p:nvGrpSpPr>
        <p:grpSpPr>
          <a:xfrm>
            <a:off x="4741168" y="2473985"/>
            <a:ext cx="4752528" cy="1347823"/>
            <a:chOff x="996752" y="3987924"/>
            <a:chExt cx="7550391" cy="1347823"/>
          </a:xfrm>
        </p:grpSpPr>
        <p:sp>
          <p:nvSpPr>
            <p:cNvPr id="20"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1" name="TextBox 20"/>
            <p:cNvSpPr txBox="1"/>
            <p:nvPr/>
          </p:nvSpPr>
          <p:spPr>
            <a:xfrm>
              <a:off x="1260138" y="4012308"/>
              <a:ext cx="7023621" cy="1323439"/>
            </a:xfrm>
            <a:prstGeom prst="rect">
              <a:avLst/>
            </a:prstGeom>
            <a:noFill/>
          </p:spPr>
          <p:txBody>
            <a:bodyPr wrap="square" rtlCol="0">
              <a:spAutoFit/>
            </a:bodyPr>
            <a:lstStyle/>
            <a:p>
              <a:r>
                <a:rPr lang="zh-CN" altLang="zh-CN" dirty="0">
                  <a:solidFill>
                    <a:schemeClr val="tx1"/>
                  </a:solidFill>
                  <a:latin typeface="宋体" panose="02010600030101010101" pitchFamily="2" charset="-122"/>
                  <a:ea typeface="宋体" panose="02010600030101010101" pitchFamily="2" charset="-122"/>
                </a:rPr>
                <a:t>是指银行在与客户建立外汇业务关系或为其办理外汇业务时，使用可靠的、独立来源的文件、数据或信息对客户身份进行识别与核实，对客户背景开展尽职调查，按照风险等级对客户进行分类</a:t>
              </a:r>
              <a:r>
                <a:rPr lang="zh-CN" altLang="zh-CN" dirty="0" smtClean="0">
                  <a:solidFill>
                    <a:schemeClr val="tx1"/>
                  </a:solidFill>
                  <a:latin typeface="宋体" panose="02010600030101010101" pitchFamily="2" charset="-122"/>
                  <a:ea typeface="宋体" panose="02010600030101010101" pitchFamily="2" charset="-122"/>
                </a:rPr>
                <a:t>管理。</a:t>
              </a:r>
              <a:endParaRPr lang="zh-CN" altLang="zh-CN" dirty="0">
                <a:solidFill>
                  <a:schemeClr val="tx1"/>
                </a:solidFill>
                <a:latin typeface="宋体" panose="02010600030101010101" pitchFamily="2" charset="-122"/>
                <a:ea typeface="宋体" panose="02010600030101010101" pitchFamily="2" charset="-122"/>
              </a:endParaRPr>
            </a:p>
          </p:txBody>
        </p:sp>
      </p:grpSp>
      <p:grpSp>
        <p:nvGrpSpPr>
          <p:cNvPr id="23" name="组合 22"/>
          <p:cNvGrpSpPr/>
          <p:nvPr/>
        </p:nvGrpSpPr>
        <p:grpSpPr>
          <a:xfrm>
            <a:off x="4741168" y="3986153"/>
            <a:ext cx="4752528" cy="1296144"/>
            <a:chOff x="996752" y="3987924"/>
            <a:chExt cx="7550391" cy="1296144"/>
          </a:xfrm>
        </p:grpSpPr>
        <p:sp>
          <p:nvSpPr>
            <p:cNvPr id="2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5" name="TextBox 24"/>
            <p:cNvSpPr txBox="1"/>
            <p:nvPr/>
          </p:nvSpPr>
          <p:spPr>
            <a:xfrm>
              <a:off x="1260138" y="4140655"/>
              <a:ext cx="7023621" cy="1077218"/>
            </a:xfrm>
            <a:prstGeom prst="rect">
              <a:avLst/>
            </a:prstGeom>
            <a:noFill/>
          </p:spPr>
          <p:txBody>
            <a:bodyPr wrap="square" rtlCol="0">
              <a:spAutoFit/>
            </a:bodyPr>
            <a:lstStyle/>
            <a:p>
              <a:r>
                <a:rPr lang="zh-CN" altLang="zh-CN" dirty="0">
                  <a:solidFill>
                    <a:schemeClr val="tx1"/>
                  </a:solidFill>
                  <a:latin typeface="宋体" panose="02010600030101010101" pitchFamily="2" charset="-122"/>
                  <a:ea typeface="宋体" panose="02010600030101010101" pitchFamily="2" charset="-122"/>
                </a:rPr>
                <a:t>是指银行从客户或者第三方取得相关业务的交易性质、目的等信息，必要时获取主要交易对手方、交易环节以及资金来源及去向等方面的信息，以判断交易的真实性和合规</a:t>
              </a:r>
              <a:r>
                <a:rPr lang="zh-CN" altLang="zh-CN" dirty="0" smtClean="0">
                  <a:solidFill>
                    <a:schemeClr val="tx1"/>
                  </a:solidFill>
                  <a:latin typeface="宋体" panose="02010600030101010101" pitchFamily="2" charset="-122"/>
                  <a:ea typeface="宋体" panose="02010600030101010101" pitchFamily="2" charset="-122"/>
                </a:rPr>
                <a:t>性</a:t>
              </a:r>
              <a:r>
                <a:rPr lang="zh-CN" altLang="en-US" dirty="0" smtClean="0">
                  <a:solidFill>
                    <a:schemeClr val="tx1"/>
                  </a:solidFill>
                  <a:latin typeface="宋体" panose="02010600030101010101" pitchFamily="2" charset="-122"/>
                  <a:ea typeface="宋体" panose="02010600030101010101" pitchFamily="2" charset="-122"/>
                </a:rPr>
                <a:t>。</a:t>
              </a:r>
              <a:endParaRPr lang="zh-CN" altLang="en-US" dirty="0">
                <a:solidFill>
                  <a:schemeClr val="tx1"/>
                </a:solidFill>
                <a:latin typeface="宋体" panose="02010600030101010101" pitchFamily="2" charset="-122"/>
                <a:ea typeface="宋体" panose="02010600030101010101" pitchFamily="2" charset="-122"/>
              </a:endParaRPr>
            </a:p>
          </p:txBody>
        </p:sp>
      </p:grpSp>
      <p:grpSp>
        <p:nvGrpSpPr>
          <p:cNvPr id="27" name="组合 26"/>
          <p:cNvGrpSpPr/>
          <p:nvPr/>
        </p:nvGrpSpPr>
        <p:grpSpPr>
          <a:xfrm>
            <a:off x="4741168" y="5570329"/>
            <a:ext cx="4752528" cy="1296144"/>
            <a:chOff x="996752" y="3987924"/>
            <a:chExt cx="7550391" cy="1296144"/>
          </a:xfrm>
        </p:grpSpPr>
        <p:sp>
          <p:nvSpPr>
            <p:cNvPr id="28"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9" name="TextBox 28"/>
            <p:cNvSpPr txBox="1"/>
            <p:nvPr/>
          </p:nvSpPr>
          <p:spPr>
            <a:xfrm>
              <a:off x="1260138" y="4140655"/>
              <a:ext cx="7023621" cy="1077218"/>
            </a:xfrm>
            <a:prstGeom prst="rect">
              <a:avLst/>
            </a:prstGeom>
            <a:noFill/>
          </p:spPr>
          <p:txBody>
            <a:bodyPr wrap="square" rtlCol="0">
              <a:spAutoFit/>
            </a:bodyPr>
            <a:lstStyle/>
            <a:p>
              <a:r>
                <a:rPr lang="zh-CN" altLang="zh-CN" dirty="0">
                  <a:solidFill>
                    <a:schemeClr val="tx1"/>
                  </a:solidFill>
                  <a:latin typeface="宋体" panose="02010600030101010101" pitchFamily="2" charset="-122"/>
                  <a:ea typeface="宋体" panose="02010600030101010101" pitchFamily="2" charset="-122"/>
                </a:rPr>
                <a:t>是指银行在与客户建立初始业务关系时及在业务关系存续中，采取措施对客户办理的所有交易进行审查并形成整体判断，以确保交易的真实性与合规</a:t>
              </a:r>
              <a:r>
                <a:rPr lang="zh-CN" altLang="zh-CN" dirty="0" smtClean="0">
                  <a:solidFill>
                    <a:schemeClr val="tx1"/>
                  </a:solidFill>
                  <a:latin typeface="宋体" panose="02010600030101010101" pitchFamily="2" charset="-122"/>
                  <a:ea typeface="宋体" panose="02010600030101010101" pitchFamily="2" charset="-122"/>
                </a:rPr>
                <a:t>性</a:t>
              </a:r>
              <a:r>
                <a:rPr lang="zh-CN" altLang="en-US" dirty="0" smtClean="0">
                  <a:solidFill>
                    <a:schemeClr val="tx1"/>
                  </a:solidFill>
                  <a:latin typeface="宋体" panose="02010600030101010101" pitchFamily="2" charset="-122"/>
                  <a:ea typeface="宋体" panose="02010600030101010101" pitchFamily="2" charset="-122"/>
                </a:rPr>
                <a:t>。</a:t>
              </a:r>
              <a:endParaRPr lang="zh-CN" altLang="en-US" dirty="0">
                <a:solidFill>
                  <a:schemeClr val="tx1"/>
                </a:solidFill>
                <a:latin typeface="宋体" panose="02010600030101010101" pitchFamily="2" charset="-122"/>
                <a:ea typeface="宋体" panose="02010600030101010101" pitchFamily="2" charset="-122"/>
              </a:endParaRPr>
            </a:p>
          </p:txBody>
        </p:sp>
      </p:gr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12</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4" name="内容占位符 3"/>
          <p:cNvSpPr>
            <a:spLocks noGrp="1"/>
          </p:cNvSpPr>
          <p:nvPr>
            <p:ph idx="1"/>
          </p:nvPr>
        </p:nvSpPr>
        <p:spPr>
          <a:xfrm>
            <a:off x="780728" y="1969676"/>
            <a:ext cx="8623300" cy="1802705"/>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（三）基本要求：</a:t>
            </a:r>
            <a:endParaRPr lang="en-US" altLang="zh-CN" sz="2000" b="1" dirty="0" smtClean="0">
              <a:latin typeface="宋体" panose="02010600030101010101" pitchFamily="2" charset="-122"/>
              <a:ea typeface="宋体" panose="02010600030101010101" pitchFamily="2" charset="-122"/>
            </a:endParaRP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银行</a:t>
            </a:r>
            <a:r>
              <a:rPr lang="zh-CN" altLang="zh-CN" sz="2000" dirty="0">
                <a:latin typeface="宋体" panose="02010600030101010101" pitchFamily="2" charset="-122"/>
                <a:ea typeface="宋体" panose="02010600030101010101" pitchFamily="2" charset="-122"/>
              </a:rPr>
              <a:t>办理外汇业务，应坚持围绕真实性、合规性、审慎性的层层递进</a:t>
            </a:r>
            <a:r>
              <a:rPr lang="zh-CN" altLang="zh-CN" sz="2000" dirty="0" smtClean="0">
                <a:latin typeface="宋体" panose="02010600030101010101" pitchFamily="2" charset="-122"/>
                <a:ea typeface="宋体" panose="02010600030101010101" pitchFamily="2" charset="-122"/>
              </a:rPr>
              <a:t>逻</a:t>
            </a:r>
            <a:endParaRPr lang="en-US" altLang="zh-CN" sz="2000" dirty="0" smtClean="0">
              <a:latin typeface="宋体" panose="02010600030101010101" pitchFamily="2" charset="-122"/>
              <a:ea typeface="宋体" panose="02010600030101010101" pitchFamily="2" charset="-122"/>
            </a:endParaRPr>
          </a:p>
          <a:p>
            <a:pPr marL="228600" lvl="1" indent="0">
              <a:buNone/>
            </a:pPr>
            <a:r>
              <a:rPr lang="en-US" altLang="zh-CN" sz="2000" dirty="0">
                <a:latin typeface="宋体" panose="02010600030101010101" pitchFamily="2" charset="-122"/>
                <a:ea typeface="宋体" panose="02010600030101010101" pitchFamily="2" charset="-122"/>
              </a:rPr>
              <a:t> </a:t>
            </a: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辑</a:t>
            </a:r>
            <a:r>
              <a:rPr lang="zh-CN" altLang="zh-CN" sz="2000" dirty="0">
                <a:latin typeface="宋体" panose="02010600030101010101" pitchFamily="2" charset="-122"/>
                <a:ea typeface="宋体" panose="02010600030101010101" pitchFamily="2" charset="-122"/>
              </a:rPr>
              <a:t>开展尽职审查，切实贯彻银行外汇业务展业原则要求。银行</a:t>
            </a:r>
            <a:r>
              <a:rPr lang="zh-CN" altLang="zh-CN" sz="2000" b="1" dirty="0">
                <a:solidFill>
                  <a:srgbClr val="FF0000"/>
                </a:solidFill>
                <a:latin typeface="宋体" panose="02010600030101010101" pitchFamily="2" charset="-122"/>
                <a:ea typeface="宋体" panose="02010600030101010101" pitchFamily="2" charset="-122"/>
              </a:rPr>
              <a:t>不得</a:t>
            </a:r>
            <a:r>
              <a:rPr lang="zh-CN" altLang="zh-CN" sz="2000" dirty="0">
                <a:latin typeface="宋体" panose="02010600030101010101" pitchFamily="2" charset="-122"/>
                <a:ea typeface="宋体" panose="02010600030101010101" pitchFamily="2" charset="-122"/>
              </a:rPr>
              <a:t>因</a:t>
            </a:r>
            <a:r>
              <a:rPr lang="zh-CN" altLang="zh-CN" sz="2000" dirty="0" smtClean="0">
                <a:latin typeface="宋体" panose="02010600030101010101" pitchFamily="2" charset="-122"/>
                <a:ea typeface="宋体" panose="02010600030101010101" pitchFamily="2" charset="-122"/>
              </a:rPr>
              <a:t>业</a:t>
            </a:r>
            <a:endParaRPr lang="en-US" altLang="zh-CN" sz="2000" dirty="0" smtClean="0">
              <a:latin typeface="宋体" panose="02010600030101010101" pitchFamily="2" charset="-122"/>
              <a:ea typeface="宋体" panose="02010600030101010101" pitchFamily="2" charset="-122"/>
            </a:endParaRPr>
          </a:p>
          <a:p>
            <a:pPr marL="228600" lvl="1" indent="0">
              <a:buNone/>
            </a:pPr>
            <a:r>
              <a:rPr lang="en-US" altLang="zh-CN" sz="2000" dirty="0">
                <a:latin typeface="宋体" panose="02010600030101010101" pitchFamily="2" charset="-122"/>
                <a:ea typeface="宋体" panose="02010600030101010101" pitchFamily="2" charset="-122"/>
              </a:rPr>
              <a:t> </a:t>
            </a: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务</a:t>
            </a:r>
            <a:r>
              <a:rPr lang="zh-CN" altLang="zh-CN" sz="2000" dirty="0">
                <a:latin typeface="宋体" panose="02010600030101010101" pitchFamily="2" charset="-122"/>
                <a:ea typeface="宋体" panose="02010600030101010101" pitchFamily="2" charset="-122"/>
              </a:rPr>
              <a:t>经营指标压力降低尽职审查标准，也</a:t>
            </a:r>
            <a:r>
              <a:rPr lang="zh-CN" altLang="zh-CN" sz="2000" b="1" dirty="0">
                <a:solidFill>
                  <a:srgbClr val="FF0000"/>
                </a:solidFill>
                <a:latin typeface="宋体" panose="02010600030101010101" pitchFamily="2" charset="-122"/>
                <a:ea typeface="宋体" panose="02010600030101010101" pitchFamily="2" charset="-122"/>
              </a:rPr>
              <a:t>不得</a:t>
            </a:r>
            <a:r>
              <a:rPr lang="zh-CN" altLang="zh-CN" sz="2000" dirty="0">
                <a:latin typeface="宋体" panose="02010600030101010101" pitchFamily="2" charset="-122"/>
                <a:ea typeface="宋体" panose="02010600030101010101" pitchFamily="2" charset="-122"/>
              </a:rPr>
              <a:t>因自身在外汇业务中风险</a:t>
            </a:r>
            <a:r>
              <a:rPr lang="zh-CN" altLang="zh-CN" sz="2000" dirty="0" smtClean="0">
                <a:latin typeface="宋体" panose="02010600030101010101" pitchFamily="2" charset="-122"/>
                <a:ea typeface="宋体" panose="02010600030101010101" pitchFamily="2" charset="-122"/>
              </a:rPr>
              <a:t>敞</a:t>
            </a:r>
            <a:endParaRPr lang="en-US" altLang="zh-CN" sz="2000" dirty="0" smtClean="0">
              <a:latin typeface="宋体" panose="02010600030101010101" pitchFamily="2" charset="-122"/>
              <a:ea typeface="宋体" panose="02010600030101010101" pitchFamily="2" charset="-122"/>
            </a:endParaRPr>
          </a:p>
          <a:p>
            <a:pPr marL="228600" lvl="1" indent="0">
              <a:buNone/>
            </a:pPr>
            <a:r>
              <a:rPr lang="en-US" altLang="zh-CN" sz="2000" dirty="0">
                <a:latin typeface="宋体" panose="02010600030101010101" pitchFamily="2" charset="-122"/>
                <a:ea typeface="宋体" panose="02010600030101010101" pitchFamily="2" charset="-122"/>
              </a:rPr>
              <a:t> </a:t>
            </a: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口</a:t>
            </a:r>
            <a:r>
              <a:rPr lang="zh-CN" altLang="zh-CN" sz="2000" dirty="0">
                <a:latin typeface="宋体" panose="02010600030101010101" pitchFamily="2" charset="-122"/>
                <a:ea typeface="宋体" panose="02010600030101010101" pitchFamily="2" charset="-122"/>
              </a:rPr>
              <a:t>较低而未尽真实性审核责任</a:t>
            </a:r>
            <a:r>
              <a:rPr lang="zh-CN" altLang="zh-CN" sz="2000" dirty="0" smtClean="0">
                <a:latin typeface="宋体" panose="02010600030101010101" pitchFamily="2" charset="-122"/>
                <a:ea typeface="宋体" panose="02010600030101010101" pitchFamily="2" charset="-122"/>
              </a:rPr>
              <a:t>。</a:t>
            </a:r>
            <a:endParaRPr lang="zh-CN" altLang="zh-CN" sz="2000" dirty="0">
              <a:latin typeface="宋体" panose="02010600030101010101" pitchFamily="2" charset="-122"/>
              <a:ea typeface="宋体" panose="02010600030101010101" pitchFamily="2" charset="-122"/>
            </a:endParaRPr>
          </a:p>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（四）实施环节：</a:t>
            </a:r>
            <a:endParaRPr lang="zh-CN" altLang="zh-CN" sz="2000" b="1" dirty="0">
              <a:latin typeface="宋体" panose="02010600030101010101" pitchFamily="2" charset="-122"/>
              <a:ea typeface="宋体" panose="02010600030101010101" pitchFamily="2" charset="-122"/>
            </a:endParaRPr>
          </a:p>
          <a:p>
            <a:endParaRPr lang="zh-CN" altLang="en-US" dirty="0"/>
          </a:p>
        </p:txBody>
      </p:sp>
      <p:sp>
        <p:nvSpPr>
          <p:cNvPr id="5" name="椭圆 4"/>
          <p:cNvSpPr/>
          <p:nvPr/>
        </p:nvSpPr>
        <p:spPr bwMode="auto">
          <a:xfrm>
            <a:off x="3733056" y="4273932"/>
            <a:ext cx="1584176" cy="1080120"/>
          </a:xfrm>
          <a:prstGeom prst="ellipse">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zh-CN" altLang="en-US" sz="1600" b="0" i="0" u="none" strike="noStrike" cap="none" normalizeH="0" baseline="0" smtClean="0">
              <a:ln>
                <a:noFill/>
              </a:ln>
              <a:solidFill>
                <a:srgbClr val="FFFFFF"/>
              </a:solidFill>
              <a:effectLst/>
              <a:latin typeface="Arial" panose="020B0604020202020204" pitchFamily="34" charset="0"/>
              <a:ea typeface="楷体_GB2312" pitchFamily="49" charset="-122"/>
            </a:endParaRPr>
          </a:p>
        </p:txBody>
      </p:sp>
      <p:sp>
        <p:nvSpPr>
          <p:cNvPr id="6" name="TextBox 5"/>
          <p:cNvSpPr txBox="1"/>
          <p:nvPr/>
        </p:nvSpPr>
        <p:spPr>
          <a:xfrm>
            <a:off x="3733056" y="4417948"/>
            <a:ext cx="1584176" cy="830997"/>
          </a:xfrm>
          <a:prstGeom prst="rect">
            <a:avLst/>
          </a:prstGeom>
          <a:noFill/>
        </p:spPr>
        <p:txBody>
          <a:bodyPr wrap="square" rtlCol="0">
            <a:spAutoFit/>
          </a:bodyPr>
          <a:lstStyle/>
          <a:p>
            <a:pPr algn="ctr"/>
            <a:r>
              <a:rPr lang="zh-CN" altLang="en-US" b="1" dirty="0" smtClean="0">
                <a:effectLst>
                  <a:outerShdw blurRad="38100" dist="38100" dir="2700000" algn="tl">
                    <a:srgbClr val="000000">
                      <a:alpha val="43137"/>
                    </a:srgbClr>
                  </a:outerShdw>
                </a:effectLst>
              </a:rPr>
              <a:t>事前</a:t>
            </a:r>
            <a:endParaRPr lang="en-US" altLang="zh-CN" b="1" dirty="0" smtClean="0">
              <a:effectLst>
                <a:outerShdw blurRad="38100" dist="38100" dir="2700000" algn="tl">
                  <a:srgbClr val="000000">
                    <a:alpha val="43137"/>
                  </a:srgbClr>
                </a:outerShdw>
              </a:effectLst>
            </a:endParaRPr>
          </a:p>
          <a:p>
            <a:pPr algn="ctr"/>
            <a:r>
              <a:rPr lang="zh-CN" altLang="en-US" b="1" dirty="0" smtClean="0">
                <a:effectLst>
                  <a:outerShdw blurRad="38100" dist="38100" dir="2700000" algn="tl">
                    <a:srgbClr val="000000">
                      <a:alpha val="43137"/>
                    </a:srgbClr>
                  </a:outerShdw>
                </a:effectLst>
              </a:rPr>
              <a:t>客户背景资料调查</a:t>
            </a:r>
            <a:endParaRPr lang="zh-CN" altLang="en-US" b="1" dirty="0">
              <a:effectLst>
                <a:outerShdw blurRad="38100" dist="38100" dir="2700000" algn="tl">
                  <a:srgbClr val="000000">
                    <a:alpha val="43137"/>
                  </a:srgbClr>
                </a:outerShdw>
              </a:effectLst>
            </a:endParaRPr>
          </a:p>
        </p:txBody>
      </p:sp>
      <p:sp>
        <p:nvSpPr>
          <p:cNvPr id="7" name="椭圆 6"/>
          <p:cNvSpPr/>
          <p:nvPr/>
        </p:nvSpPr>
        <p:spPr bwMode="auto">
          <a:xfrm>
            <a:off x="2076872" y="5930116"/>
            <a:ext cx="1584176" cy="1080120"/>
          </a:xfrm>
          <a:prstGeom prst="ellipse">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zh-CN" altLang="en-US" sz="1600" b="0" i="0" u="none" strike="noStrike" cap="none" normalizeH="0" baseline="0" smtClean="0">
              <a:ln>
                <a:noFill/>
              </a:ln>
              <a:solidFill>
                <a:srgbClr val="FFFFFF"/>
              </a:solidFill>
              <a:effectLst/>
              <a:latin typeface="Arial" panose="020B0604020202020204" pitchFamily="34" charset="0"/>
              <a:ea typeface="楷体_GB2312" pitchFamily="49" charset="-122"/>
            </a:endParaRPr>
          </a:p>
        </p:txBody>
      </p:sp>
      <p:sp>
        <p:nvSpPr>
          <p:cNvPr id="8" name="TextBox 7"/>
          <p:cNvSpPr txBox="1"/>
          <p:nvPr/>
        </p:nvSpPr>
        <p:spPr>
          <a:xfrm>
            <a:off x="2076872" y="6209437"/>
            <a:ext cx="1584176" cy="584775"/>
          </a:xfrm>
          <a:prstGeom prst="rect">
            <a:avLst/>
          </a:prstGeom>
          <a:noFill/>
        </p:spPr>
        <p:txBody>
          <a:bodyPr wrap="square" rtlCol="0">
            <a:spAutoFit/>
          </a:bodyPr>
          <a:lstStyle/>
          <a:p>
            <a:pPr algn="ctr"/>
            <a:r>
              <a:rPr lang="zh-CN" altLang="en-US" b="1" dirty="0" smtClean="0">
                <a:effectLst>
                  <a:outerShdw blurRad="38100" dist="38100" dir="2700000" algn="tl">
                    <a:srgbClr val="000000">
                      <a:alpha val="43137"/>
                    </a:srgbClr>
                  </a:outerShdw>
                </a:effectLst>
              </a:rPr>
              <a:t>事中</a:t>
            </a:r>
            <a:endParaRPr lang="en-US" altLang="zh-CN" b="1" dirty="0" smtClean="0">
              <a:effectLst>
                <a:outerShdw blurRad="38100" dist="38100" dir="2700000" algn="tl">
                  <a:srgbClr val="000000">
                    <a:alpha val="43137"/>
                  </a:srgbClr>
                </a:outerShdw>
              </a:effectLst>
            </a:endParaRPr>
          </a:p>
          <a:p>
            <a:pPr algn="ctr"/>
            <a:r>
              <a:rPr lang="zh-CN" altLang="en-US" b="1" dirty="0" smtClean="0">
                <a:effectLst>
                  <a:outerShdw blurRad="38100" dist="38100" dir="2700000" algn="tl">
                    <a:srgbClr val="000000">
                      <a:alpha val="43137"/>
                    </a:srgbClr>
                  </a:outerShdw>
                </a:effectLst>
              </a:rPr>
              <a:t>业务审核</a:t>
            </a:r>
            <a:endParaRPr lang="zh-CN" altLang="en-US" b="1" dirty="0">
              <a:effectLst>
                <a:outerShdw blurRad="38100" dist="38100" dir="2700000" algn="tl">
                  <a:srgbClr val="000000">
                    <a:alpha val="43137"/>
                  </a:srgbClr>
                </a:outerShdw>
              </a:effectLst>
            </a:endParaRPr>
          </a:p>
        </p:txBody>
      </p:sp>
      <p:sp>
        <p:nvSpPr>
          <p:cNvPr id="9" name="椭圆 8"/>
          <p:cNvSpPr/>
          <p:nvPr/>
        </p:nvSpPr>
        <p:spPr bwMode="auto">
          <a:xfrm>
            <a:off x="5461248" y="5930116"/>
            <a:ext cx="1584176" cy="1080120"/>
          </a:xfrm>
          <a:prstGeom prst="ellipse">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zh-CN" altLang="en-US" sz="1600" b="0" i="0" u="none" strike="noStrike" cap="none" normalizeH="0" baseline="0" smtClean="0">
              <a:ln>
                <a:noFill/>
              </a:ln>
              <a:solidFill>
                <a:srgbClr val="FFFFFF"/>
              </a:solidFill>
              <a:effectLst/>
              <a:latin typeface="Arial" panose="020B0604020202020204" pitchFamily="34" charset="0"/>
              <a:ea typeface="楷体_GB2312" pitchFamily="49" charset="-122"/>
            </a:endParaRPr>
          </a:p>
        </p:txBody>
      </p:sp>
      <p:sp>
        <p:nvSpPr>
          <p:cNvPr id="10" name="TextBox 9"/>
          <p:cNvSpPr txBox="1"/>
          <p:nvPr/>
        </p:nvSpPr>
        <p:spPr>
          <a:xfrm>
            <a:off x="5461248" y="5930116"/>
            <a:ext cx="1584176" cy="1077218"/>
          </a:xfrm>
          <a:prstGeom prst="rect">
            <a:avLst/>
          </a:prstGeom>
          <a:noFill/>
        </p:spPr>
        <p:txBody>
          <a:bodyPr wrap="square" rtlCol="0">
            <a:spAutoFit/>
          </a:bodyPr>
          <a:lstStyle/>
          <a:p>
            <a:pPr algn="ctr"/>
            <a:r>
              <a:rPr lang="zh-CN" altLang="en-US" b="1" dirty="0" smtClean="0">
                <a:effectLst>
                  <a:outerShdw blurRad="38100" dist="38100" dir="2700000" algn="tl">
                    <a:srgbClr val="000000">
                      <a:alpha val="43137"/>
                    </a:srgbClr>
                  </a:outerShdw>
                </a:effectLst>
              </a:rPr>
              <a:t>事后</a:t>
            </a:r>
            <a:endParaRPr lang="en-US" altLang="zh-CN" b="1" dirty="0" smtClean="0">
              <a:effectLst>
                <a:outerShdw blurRad="38100" dist="38100" dir="2700000" algn="tl">
                  <a:srgbClr val="000000">
                    <a:alpha val="43137"/>
                  </a:srgbClr>
                </a:outerShdw>
              </a:effectLst>
            </a:endParaRPr>
          </a:p>
          <a:p>
            <a:pPr algn="ctr"/>
            <a:r>
              <a:rPr lang="zh-CN" altLang="en-US" b="1" dirty="0" smtClean="0">
                <a:effectLst>
                  <a:outerShdw blurRad="38100" dist="38100" dir="2700000" algn="tl">
                    <a:srgbClr val="000000">
                      <a:alpha val="43137"/>
                    </a:srgbClr>
                  </a:outerShdw>
                </a:effectLst>
              </a:rPr>
              <a:t>持续监控</a:t>
            </a:r>
            <a:endParaRPr lang="en-US" altLang="zh-CN" b="1" dirty="0" smtClean="0">
              <a:effectLst>
                <a:outerShdw blurRad="38100" dist="38100" dir="2700000" algn="tl">
                  <a:srgbClr val="000000">
                    <a:alpha val="43137"/>
                  </a:srgbClr>
                </a:outerShdw>
              </a:effectLst>
            </a:endParaRPr>
          </a:p>
          <a:p>
            <a:pPr algn="ctr"/>
            <a:r>
              <a:rPr lang="zh-CN" altLang="en-US" b="1" dirty="0" smtClean="0">
                <a:effectLst>
                  <a:outerShdw blurRad="38100" dist="38100" dir="2700000" algn="tl">
                    <a:srgbClr val="000000">
                      <a:alpha val="43137"/>
                    </a:srgbClr>
                  </a:outerShdw>
                </a:effectLst>
              </a:rPr>
              <a:t>信息资料留存及报告</a:t>
            </a:r>
            <a:endParaRPr lang="zh-CN" altLang="en-US" b="1" dirty="0">
              <a:effectLst>
                <a:outerShdw blurRad="38100" dist="38100" dir="2700000" algn="tl">
                  <a:srgbClr val="000000">
                    <a:alpha val="43137"/>
                  </a:srgbClr>
                </a:outerShdw>
              </a:effectLst>
            </a:endParaRPr>
          </a:p>
        </p:txBody>
      </p:sp>
      <p:sp>
        <p:nvSpPr>
          <p:cNvPr id="11" name="等腰三角形 10"/>
          <p:cNvSpPr/>
          <p:nvPr/>
        </p:nvSpPr>
        <p:spPr bwMode="auto">
          <a:xfrm>
            <a:off x="3805064" y="5426060"/>
            <a:ext cx="1512168" cy="1080120"/>
          </a:xfrm>
          <a:prstGeom prst="triangle">
            <a:avLst/>
          </a:prstGeom>
          <a:solidFill>
            <a:schemeClr val="accent6">
              <a:lumMod val="60000"/>
              <a:lumOff val="4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zh-CN" altLang="en-US" sz="1600" b="0" i="0" u="none" strike="noStrike" cap="none" normalizeH="0" baseline="0" smtClean="0">
              <a:ln>
                <a:noFill/>
              </a:ln>
              <a:solidFill>
                <a:srgbClr val="FFFFFF"/>
              </a:solidFill>
              <a:effectLst/>
              <a:latin typeface="Arial" panose="020B0604020202020204" pitchFamily="34" charset="0"/>
              <a:ea typeface="楷体_GB2312" pitchFamily="49" charset="-122"/>
            </a:endParaRPr>
          </a:p>
        </p:txBody>
      </p:sp>
      <p:sp>
        <p:nvSpPr>
          <p:cNvPr id="12" name="TextBox 11"/>
          <p:cNvSpPr txBox="1"/>
          <p:nvPr/>
        </p:nvSpPr>
        <p:spPr>
          <a:xfrm>
            <a:off x="3733056" y="6167626"/>
            <a:ext cx="1584176" cy="338554"/>
          </a:xfrm>
          <a:prstGeom prst="rect">
            <a:avLst/>
          </a:prstGeom>
          <a:noFill/>
        </p:spPr>
        <p:txBody>
          <a:bodyPr wrap="square" rtlCol="0">
            <a:spAutoFit/>
          </a:bodyPr>
          <a:lstStyle/>
          <a:p>
            <a:pPr algn="ctr"/>
            <a:r>
              <a:rPr lang="zh-CN" altLang="en-US" b="1" dirty="0" smtClean="0">
                <a:solidFill>
                  <a:schemeClr val="accent6">
                    <a:lumMod val="75000"/>
                  </a:schemeClr>
                </a:solidFill>
                <a:effectLst>
                  <a:outerShdw blurRad="38100" dist="38100" dir="2700000" algn="tl">
                    <a:srgbClr val="000000">
                      <a:alpha val="43137"/>
                    </a:srgbClr>
                  </a:outerShdw>
                </a:effectLst>
              </a:rPr>
              <a:t>展业原则</a:t>
            </a:r>
            <a:endParaRPr lang="zh-CN" altLang="en-US" b="1" dirty="0">
              <a:solidFill>
                <a:schemeClr val="accent6">
                  <a:lumMod val="75000"/>
                </a:schemeClr>
              </a:solidFill>
              <a:effectLst>
                <a:outerShdw blurRad="38100" dist="38100" dir="2700000" algn="tl">
                  <a:srgbClr val="000000">
                    <a:alpha val="43137"/>
                  </a:srgbClr>
                </a:outerShdw>
              </a:effectLst>
            </a:endParaRPr>
          </a:p>
        </p:txBody>
      </p:sp>
      <p:cxnSp>
        <p:nvCxnSpPr>
          <p:cNvPr id="20" name="直接箭头连接符 19"/>
          <p:cNvCxnSpPr/>
          <p:nvPr/>
        </p:nvCxnSpPr>
        <p:spPr bwMode="auto">
          <a:xfrm flipH="1" flipV="1">
            <a:off x="5173216" y="5210036"/>
            <a:ext cx="576064" cy="792088"/>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3" name="直接箭头连接符 22"/>
          <p:cNvCxnSpPr/>
          <p:nvPr/>
        </p:nvCxnSpPr>
        <p:spPr bwMode="auto">
          <a:xfrm flipH="1">
            <a:off x="3301008" y="5210036"/>
            <a:ext cx="576064" cy="792088"/>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8" name="直接箭头连接符 27"/>
          <p:cNvCxnSpPr/>
          <p:nvPr/>
        </p:nvCxnSpPr>
        <p:spPr bwMode="auto">
          <a:xfrm>
            <a:off x="3589040" y="6722204"/>
            <a:ext cx="1944216" cy="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4" name="内容占位符 3"/>
          <p:cNvSpPr>
            <a:spLocks noGrp="1"/>
          </p:cNvSpPr>
          <p:nvPr>
            <p:ph idx="1"/>
          </p:nvPr>
        </p:nvSpPr>
        <p:spPr>
          <a:xfrm>
            <a:off x="765175" y="1916821"/>
            <a:ext cx="8623300" cy="5269157"/>
          </a:xfrm>
        </p:spPr>
        <p:txBody>
          <a:bodyPr/>
          <a:lstStyle/>
          <a:p>
            <a:pPr marL="0" algn="l">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把握《展业规范》与《总则》的关系：</a:t>
            </a:r>
          </a:p>
          <a:p>
            <a:r>
              <a:rPr lang="zh-CN" altLang="zh-CN" sz="2000" b="1" dirty="0">
                <a:latin typeface="宋体" panose="02010600030101010101" pitchFamily="2" charset="-122"/>
                <a:ea typeface="宋体" panose="02010600030101010101" pitchFamily="2" charset="-122"/>
                <a:cs typeface="+mn-ea"/>
              </a:rPr>
              <a:t>第二章 客户身份识别：</a:t>
            </a:r>
            <a:r>
              <a:rPr lang="zh-CN" altLang="zh-CN" sz="2000" dirty="0">
                <a:latin typeface="宋体" panose="02010600030101010101" pitchFamily="2" charset="-122"/>
                <a:ea typeface="宋体" panose="02010600030101010101" pitchFamily="2" charset="-122"/>
                <a:cs typeface="+mn-ea"/>
              </a:rPr>
              <a:t>主要运用了客户分类管理措施，同时结合外汇业务的特点，建立了具体识别标准，将客户分为可信客户和关注客户。</a:t>
            </a:r>
            <a:endParaRPr lang="en-US" altLang="zh-CN" sz="2000" dirty="0"/>
          </a:p>
          <a:p>
            <a:endParaRPr lang="zh-CN" altLang="en-US" sz="2000"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13</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14</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80415" y="1836073"/>
            <a:ext cx="8623300" cy="5403105"/>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（一）一般要求：</a:t>
            </a:r>
            <a:endParaRPr lang="en-US" altLang="zh-CN" sz="2000" b="1" dirty="0" smtClean="0">
              <a:latin typeface="宋体" panose="02010600030101010101" pitchFamily="2" charset="-122"/>
              <a:ea typeface="宋体" panose="02010600030101010101" pitchFamily="2" charset="-122"/>
            </a:endParaRPr>
          </a:p>
          <a:p>
            <a:pPr marL="228600" lvl="1" indent="0">
              <a:buNone/>
            </a:pPr>
            <a:r>
              <a:rPr lang="zh-CN" altLang="zh-CN" sz="2000" dirty="0">
                <a:latin typeface="宋体" panose="02010600030101010101" pitchFamily="2" charset="-122"/>
                <a:ea typeface="宋体" panose="02010600030101010101" pitchFamily="2" charset="-122"/>
              </a:rPr>
              <a:t>   银行办理外汇业务，应充分了解客户身份及其背景，确保客户具备从事相关业务的资格，并作为业务合规性、真实性审核的重要依据。银行应结合自身客户风险评级、风险控制等制度，建立可用于各类外汇业务的客户信息档案并及时更新。</a:t>
            </a:r>
            <a:endParaRPr lang="en-US" altLang="zh-CN" sz="2000" dirty="0" smtClean="0">
              <a:latin typeface="宋体" panose="02010600030101010101" pitchFamily="2" charset="-122"/>
              <a:ea typeface="宋体" panose="02010600030101010101" pitchFamily="2" charset="-122"/>
            </a:endParaRPr>
          </a:p>
          <a:p>
            <a:pPr marL="685800" lvl="1" indent="-457200">
              <a:buFont typeface="+mj-lt"/>
              <a:buAutoNum type="arabicPeriod"/>
            </a:pPr>
            <a:r>
              <a:rPr lang="zh-CN" altLang="en-US" sz="1900" b="1" dirty="0" smtClean="0">
                <a:latin typeface="宋体" panose="02010600030101010101" pitchFamily="2" charset="-122"/>
                <a:ea typeface="宋体" panose="02010600030101010101" pitchFamily="2" charset="-122"/>
              </a:rPr>
              <a:t>客户身份识别</a:t>
            </a:r>
            <a:r>
              <a:rPr lang="zh-CN" altLang="en-US" sz="1900" dirty="0" smtClean="0">
                <a:latin typeface="宋体" panose="02010600030101010101" pitchFamily="2" charset="-122"/>
                <a:ea typeface="宋体" panose="02010600030101010101" pitchFamily="2" charset="-122"/>
              </a:rPr>
              <a:t>：</a:t>
            </a:r>
            <a:endParaRPr lang="en-US" altLang="zh-CN" sz="1900" dirty="0" smtClean="0">
              <a:latin typeface="宋体" panose="02010600030101010101" pitchFamily="2" charset="-122"/>
              <a:ea typeface="宋体" panose="02010600030101010101" pitchFamily="2" charset="-122"/>
            </a:endParaRPr>
          </a:p>
          <a:p>
            <a:pPr marL="457200" lvl="2"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银行</a:t>
            </a:r>
            <a:r>
              <a:rPr lang="zh-CN" altLang="zh-CN" sz="2000" dirty="0">
                <a:latin typeface="宋体" panose="02010600030101010101" pitchFamily="2" charset="-122"/>
                <a:ea typeface="宋体" panose="02010600030101010101" pitchFamily="2" charset="-122"/>
              </a:rPr>
              <a:t>应严格按照反洗钱、反恐怖融资、反逃税及外汇管理相关规定，审查申请办理业务的客户身份是否真实，必要时也可对客户的交易对手、交易实际受益人、相关关联方的身份进行识别。</a:t>
            </a:r>
            <a:endParaRPr lang="en-US" altLang="zh-CN" sz="2000" dirty="0" smtClean="0">
              <a:latin typeface="宋体" panose="02010600030101010101" pitchFamily="2" charset="-122"/>
              <a:ea typeface="宋体" panose="02010600030101010101" pitchFamily="2" charset="-122"/>
            </a:endParaRPr>
          </a:p>
          <a:p>
            <a:pPr marL="685800" lvl="1" indent="-457200">
              <a:buClrTx/>
              <a:buFont typeface="+mj-lt"/>
              <a:buAutoNum type="arabicPeriod"/>
            </a:pPr>
            <a:r>
              <a:rPr lang="zh-CN" altLang="en-US" sz="1900" b="1" dirty="0" smtClean="0">
                <a:latin typeface="宋体" panose="02010600030101010101" pitchFamily="2" charset="-122"/>
                <a:ea typeface="宋体" panose="02010600030101010101" pitchFamily="2" charset="-122"/>
              </a:rPr>
              <a:t>客户背景调查：</a:t>
            </a:r>
            <a:endParaRPr lang="en-US" altLang="zh-CN" sz="1900" b="1" dirty="0" smtClean="0">
              <a:latin typeface="宋体" panose="02010600030101010101" pitchFamily="2" charset="-122"/>
              <a:ea typeface="宋体" panose="02010600030101010101" pitchFamily="2" charset="-122"/>
            </a:endParaRPr>
          </a:p>
          <a:p>
            <a:pPr marL="457200" lvl="2"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银行可调查的客户背景信息包括：在管理机构和银行的违规记录、不良记录、故意规避监管行为的记录、异常监测指标等；客户经营状况、股东或实际控制人、主要关联企业、上下游交易对手、外部评级、信用记录、财务指标、资金来源和用途、交易意图及逻辑、涉外经营行为和外汇收支行为等。</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27075" y="85248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15</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5" name="内容占位符 4"/>
          <p:cNvSpPr>
            <a:spLocks noGrp="1"/>
          </p:cNvSpPr>
          <p:nvPr>
            <p:ph idx="1"/>
          </p:nvPr>
        </p:nvSpPr>
        <p:spPr>
          <a:xfrm>
            <a:off x="726886" y="1610648"/>
            <a:ext cx="8623300" cy="434553"/>
          </a:xfrm>
        </p:spPr>
        <p:txBody>
          <a:bodyPr/>
          <a:lstStyle/>
          <a:p>
            <a:pPr marL="457200" indent="-457200">
              <a:buClr>
                <a:schemeClr val="tx1"/>
              </a:buClr>
              <a:buFont typeface="+mj-lt"/>
              <a:buAutoNum type="arabicPeriod" startAt="3"/>
            </a:pPr>
            <a:r>
              <a:rPr lang="zh-CN" altLang="en-US" sz="2000" b="1" dirty="0" smtClean="0">
                <a:latin typeface="宋体" panose="02010600030101010101" pitchFamily="2" charset="-122"/>
                <a:ea typeface="宋体" panose="02010600030101010101" pitchFamily="2" charset="-122"/>
              </a:rPr>
              <a:t>客户分类管理</a:t>
            </a:r>
            <a:endParaRPr lang="zh-CN" altLang="en-US" sz="2000" b="1" dirty="0">
              <a:latin typeface="宋体" panose="02010600030101010101" pitchFamily="2" charset="-122"/>
              <a:ea typeface="宋体" panose="02010600030101010101" pitchFamily="2" charset="-122"/>
            </a:endParaRPr>
          </a:p>
        </p:txBody>
      </p:sp>
      <p:sp>
        <p:nvSpPr>
          <p:cNvPr id="7" name="灯片编号占位符 3"/>
          <p:cNvSpPr>
            <a:spLocks noGrp="1"/>
          </p:cNvSpPr>
          <p:nvPr/>
        </p:nvSpPr>
        <p:spPr>
          <a:xfrm>
            <a:off x="8936866" y="6856987"/>
            <a:ext cx="412750" cy="381000"/>
          </a:xfrm>
          <a:prstGeom prst="rect">
            <a:avLst/>
          </a:prstGeom>
          <a:noFill/>
          <a:ln w="9525">
            <a:noFill/>
            <a:miter lim="800000"/>
          </a:ln>
          <a:effectLst/>
        </p:spPr>
        <p:txBody>
          <a:bodyPr vert="horz" wrap="none" lIns="0" tIns="0" rIns="0" bIns="0" numCol="1" anchor="b" anchorCtr="0" compatLnSpc="1"/>
          <a:lstStyle>
            <a:defPPr>
              <a:defRPr lang="zh-CN"/>
            </a:defPPr>
            <a:lvl1pPr marL="0" algn="r" defTabSz="914400" rtl="0" eaLnBrk="1" latinLnBrk="0" hangingPunct="1">
              <a:defRPr sz="1200" b="1" kern="1200">
                <a:solidFill>
                  <a:srgbClr val="000000"/>
                </a:solidFill>
                <a:latin typeface="Times New Roman" panose="02020603050405020304" pitchFamily="18" charset="0"/>
                <a:ea typeface="Arial Unicode MS" panose="020B0604020202020204" pitchFamily="34" charset="-122"/>
                <a:cs typeface="Arial Unicode MS" panose="020B0604020202020204" pitchFamily="34"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A15AE6F-0850-4BF0-900F-DC7188A11441}" type="slidenum">
              <a:rPr lang="zh-TW" altLang="en-US" smtClean="0"/>
              <a:t>15</a:t>
            </a:fld>
            <a:endParaRPr lang="en-US" altLang="zh-TW"/>
          </a:p>
        </p:txBody>
      </p:sp>
      <p:grpSp>
        <p:nvGrpSpPr>
          <p:cNvPr id="8" name="组合 7"/>
          <p:cNvGrpSpPr/>
          <p:nvPr/>
        </p:nvGrpSpPr>
        <p:grpSpPr>
          <a:xfrm>
            <a:off x="637218" y="1970688"/>
            <a:ext cx="1656184" cy="888605"/>
            <a:chOff x="996752" y="3987924"/>
            <a:chExt cx="7550391" cy="1332907"/>
          </a:xfrm>
        </p:grpSpPr>
        <p:sp>
          <p:nvSpPr>
            <p:cNvPr id="9"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0" name="TextBox 6"/>
            <p:cNvSpPr txBox="1"/>
            <p:nvPr/>
          </p:nvSpPr>
          <p:spPr>
            <a:xfrm>
              <a:off x="1222272" y="4074335"/>
              <a:ext cx="7324871" cy="1246496"/>
            </a:xfrm>
            <a:prstGeom prst="rect">
              <a:avLst/>
            </a:prstGeom>
            <a:noFill/>
          </p:spPr>
          <p:txBody>
            <a:bodyPr wrap="square" rtlCol="0">
              <a:spAutoFit/>
            </a:bodyPr>
            <a:lstStyle/>
            <a:p>
              <a:pPr algn="ctr"/>
              <a:r>
                <a:rPr lang="zh-CN" altLang="en-US" b="1" dirty="0" smtClean="0">
                  <a:solidFill>
                    <a:schemeClr val="tx1"/>
                  </a:solidFill>
                  <a:latin typeface="宋体" panose="02010600030101010101" pitchFamily="2" charset="-122"/>
                  <a:ea typeface="宋体" panose="02010600030101010101" pitchFamily="2" charset="-122"/>
                </a:rPr>
                <a:t>可信客户</a:t>
              </a:r>
              <a:endParaRPr lang="en-US" altLang="zh-CN" b="1" dirty="0" smtClean="0">
                <a:solidFill>
                  <a:schemeClr val="tx1"/>
                </a:solidFill>
                <a:latin typeface="宋体" panose="02010600030101010101" pitchFamily="2" charset="-122"/>
                <a:ea typeface="宋体" panose="02010600030101010101" pitchFamily="2" charset="-122"/>
              </a:endParaRPr>
            </a:p>
            <a:p>
              <a:pPr algn="ctr"/>
              <a:r>
                <a:rPr lang="zh-CN" altLang="en-US" b="1" dirty="0" smtClean="0">
                  <a:solidFill>
                    <a:schemeClr val="accent2">
                      <a:lumMod val="75000"/>
                    </a:schemeClr>
                  </a:solidFill>
                  <a:latin typeface="宋体" panose="02010600030101010101" pitchFamily="2" charset="-122"/>
                  <a:ea typeface="宋体" panose="02010600030101010101" pitchFamily="2" charset="-122"/>
                </a:rPr>
                <a:t>（一般尽职审查措施）</a:t>
              </a:r>
              <a:endParaRPr lang="en-US" altLang="zh-CN" b="1" dirty="0" smtClean="0">
                <a:solidFill>
                  <a:schemeClr val="accent2">
                    <a:lumMod val="75000"/>
                  </a:schemeClr>
                </a:solidFill>
                <a:latin typeface="宋体" panose="02010600030101010101" pitchFamily="2" charset="-122"/>
                <a:ea typeface="宋体" panose="02010600030101010101" pitchFamily="2" charset="-122"/>
              </a:endParaRPr>
            </a:p>
          </p:txBody>
        </p:sp>
      </p:grpSp>
      <p:grpSp>
        <p:nvGrpSpPr>
          <p:cNvPr id="11" name="组合 10"/>
          <p:cNvGrpSpPr/>
          <p:nvPr/>
        </p:nvGrpSpPr>
        <p:grpSpPr>
          <a:xfrm>
            <a:off x="637218" y="4418959"/>
            <a:ext cx="1656184" cy="903006"/>
            <a:chOff x="996752" y="3987924"/>
            <a:chExt cx="7550391" cy="2322015"/>
          </a:xfrm>
        </p:grpSpPr>
        <p:sp>
          <p:nvSpPr>
            <p:cNvPr id="12" name="Rectangle 2"/>
            <p:cNvSpPr>
              <a:spLocks noChangeArrowheads="1"/>
            </p:cNvSpPr>
            <p:nvPr/>
          </p:nvSpPr>
          <p:spPr bwMode="auto">
            <a:xfrm>
              <a:off x="996752" y="3987924"/>
              <a:ext cx="7550391" cy="2322015"/>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3" name="TextBox 9"/>
            <p:cNvSpPr txBox="1"/>
            <p:nvPr/>
          </p:nvSpPr>
          <p:spPr>
            <a:xfrm>
              <a:off x="1222272" y="4173087"/>
              <a:ext cx="7324871" cy="2136849"/>
            </a:xfrm>
            <a:prstGeom prst="rect">
              <a:avLst/>
            </a:prstGeom>
            <a:noFill/>
          </p:spPr>
          <p:txBody>
            <a:bodyPr wrap="square" rtlCol="0">
              <a:spAutoFit/>
            </a:bodyPr>
            <a:lstStyle/>
            <a:p>
              <a:pPr algn="ctr"/>
              <a:r>
                <a:rPr lang="zh-CN" altLang="en-US" b="1" dirty="0" smtClean="0">
                  <a:solidFill>
                    <a:schemeClr val="tx1"/>
                  </a:solidFill>
                  <a:latin typeface="宋体" panose="02010600030101010101" pitchFamily="2" charset="-122"/>
                  <a:ea typeface="宋体" panose="02010600030101010101" pitchFamily="2" charset="-122"/>
                </a:rPr>
                <a:t>关注客户</a:t>
              </a:r>
              <a:endParaRPr lang="en-US" altLang="zh-CN" b="1" dirty="0" smtClean="0">
                <a:solidFill>
                  <a:schemeClr val="tx1"/>
                </a:solidFill>
                <a:latin typeface="宋体" panose="02010600030101010101" pitchFamily="2" charset="-122"/>
                <a:ea typeface="宋体" panose="02010600030101010101" pitchFamily="2" charset="-122"/>
              </a:endParaRPr>
            </a:p>
            <a:p>
              <a:pPr algn="ctr"/>
              <a:r>
                <a:rPr lang="zh-CN" altLang="en-US" b="1" dirty="0" smtClean="0">
                  <a:solidFill>
                    <a:schemeClr val="accent2">
                      <a:lumMod val="75000"/>
                    </a:schemeClr>
                  </a:solidFill>
                  <a:latin typeface="宋体" panose="02010600030101010101" pitchFamily="2" charset="-122"/>
                  <a:ea typeface="宋体" panose="02010600030101010101" pitchFamily="2" charset="-122"/>
                </a:rPr>
                <a:t>（强化尽职审查措施）</a:t>
              </a:r>
              <a:endParaRPr lang="en-US" altLang="zh-CN" b="1" dirty="0" smtClean="0">
                <a:solidFill>
                  <a:schemeClr val="accent2">
                    <a:lumMod val="75000"/>
                  </a:schemeClr>
                </a:solidFill>
                <a:latin typeface="宋体" panose="02010600030101010101" pitchFamily="2" charset="-122"/>
                <a:ea typeface="宋体" panose="02010600030101010101" pitchFamily="2" charset="-122"/>
              </a:endParaRPr>
            </a:p>
          </p:txBody>
        </p:sp>
      </p:grpSp>
      <p:grpSp>
        <p:nvGrpSpPr>
          <p:cNvPr id="14" name="组合 13"/>
          <p:cNvGrpSpPr/>
          <p:nvPr/>
        </p:nvGrpSpPr>
        <p:grpSpPr>
          <a:xfrm>
            <a:off x="2636519" y="2090133"/>
            <a:ext cx="6840760" cy="564632"/>
            <a:chOff x="996752" y="6163047"/>
            <a:chExt cx="7550391" cy="1296143"/>
          </a:xfrm>
        </p:grpSpPr>
        <p:sp>
          <p:nvSpPr>
            <p:cNvPr id="15" name="Rectangle 2"/>
            <p:cNvSpPr>
              <a:spLocks noChangeArrowheads="1"/>
            </p:cNvSpPr>
            <p:nvPr/>
          </p:nvSpPr>
          <p:spPr bwMode="auto">
            <a:xfrm>
              <a:off x="996752" y="6163047"/>
              <a:ext cx="7550391" cy="1296143"/>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7" name="TextBox 12"/>
            <p:cNvSpPr txBox="1"/>
            <p:nvPr/>
          </p:nvSpPr>
          <p:spPr>
            <a:xfrm>
              <a:off x="1260136" y="6384749"/>
              <a:ext cx="7023621" cy="847821"/>
            </a:xfrm>
            <a:prstGeom prst="rect">
              <a:avLst/>
            </a:prstGeom>
            <a:noFill/>
          </p:spPr>
          <p:txBody>
            <a:bodyPr wrap="square" rtlCol="0">
              <a:spAutoFit/>
            </a:bodyPr>
            <a:lstStyle/>
            <a:p>
              <a:r>
                <a:rPr lang="zh-CN" altLang="en-US" sz="1800" dirty="0" smtClean="0">
                  <a:solidFill>
                    <a:schemeClr val="tx1"/>
                  </a:solidFill>
                  <a:latin typeface="宋体" panose="02010600030101010101" pitchFamily="2" charset="-122"/>
                  <a:ea typeface="宋体" panose="02010600030101010101" pitchFamily="2" charset="-122"/>
                </a:rPr>
                <a:t>关注客户以外的客户。</a:t>
              </a:r>
              <a:endParaRPr lang="zh-CN" altLang="en-US" sz="1800" dirty="0">
                <a:solidFill>
                  <a:schemeClr val="tx1"/>
                </a:solidFill>
                <a:latin typeface="宋体" panose="02010600030101010101" pitchFamily="2" charset="-122"/>
                <a:ea typeface="宋体" panose="02010600030101010101" pitchFamily="2" charset="-122"/>
              </a:endParaRPr>
            </a:p>
          </p:txBody>
        </p:sp>
      </p:grpSp>
      <p:grpSp>
        <p:nvGrpSpPr>
          <p:cNvPr id="18" name="组合 17"/>
          <p:cNvGrpSpPr/>
          <p:nvPr/>
        </p:nvGrpSpPr>
        <p:grpSpPr>
          <a:xfrm>
            <a:off x="2653442" y="2834783"/>
            <a:ext cx="6840760" cy="4680520"/>
            <a:chOff x="996752" y="3267844"/>
            <a:chExt cx="10867987" cy="4680520"/>
          </a:xfrm>
        </p:grpSpPr>
        <p:sp>
          <p:nvSpPr>
            <p:cNvPr id="19" name="Rectangle 2"/>
            <p:cNvSpPr>
              <a:spLocks noChangeArrowheads="1"/>
            </p:cNvSpPr>
            <p:nvPr/>
          </p:nvSpPr>
          <p:spPr bwMode="auto">
            <a:xfrm>
              <a:off x="996752" y="3267844"/>
              <a:ext cx="10867987" cy="4680520"/>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0" name="TextBox 15"/>
            <p:cNvSpPr txBox="1"/>
            <p:nvPr/>
          </p:nvSpPr>
          <p:spPr>
            <a:xfrm>
              <a:off x="1260138" y="3339852"/>
              <a:ext cx="10604601" cy="4524315"/>
            </a:xfrm>
            <a:prstGeom prst="rect">
              <a:avLst/>
            </a:prstGeom>
            <a:noFill/>
          </p:spPr>
          <p:txBody>
            <a:bodyPr wrap="square" rtlCol="0">
              <a:spAutoFit/>
            </a:bodyPr>
            <a:lstStyle/>
            <a:p>
              <a:r>
                <a:rPr lang="zh-CN" altLang="zh-CN" dirty="0">
                  <a:solidFill>
                    <a:schemeClr val="tx1"/>
                  </a:solidFill>
                  <a:latin typeface="宋体" panose="02010600030101010101" pitchFamily="2" charset="-122"/>
                  <a:ea typeface="宋体" panose="02010600030101010101" pitchFamily="2" charset="-122"/>
                </a:rPr>
                <a:t>（一）被外汇局或其他监管部门纳入公开发布的限制性分类管理目录的，如货物贸易外汇管理分类为</a:t>
              </a:r>
              <a:r>
                <a:rPr lang="en-US" altLang="zh-CN" dirty="0">
                  <a:solidFill>
                    <a:schemeClr val="tx1"/>
                  </a:solidFill>
                  <a:latin typeface="宋体" panose="02010600030101010101" pitchFamily="2" charset="-122"/>
                  <a:ea typeface="宋体" panose="02010600030101010101" pitchFamily="2" charset="-122"/>
                </a:rPr>
                <a:t>B</a:t>
              </a:r>
              <a:r>
                <a:rPr lang="zh-CN" altLang="zh-CN" dirty="0">
                  <a:solidFill>
                    <a:schemeClr val="tx1"/>
                  </a:solidFill>
                  <a:latin typeface="宋体" panose="02010600030101010101" pitchFamily="2" charset="-122"/>
                  <a:ea typeface="宋体" panose="02010600030101010101" pitchFamily="2" charset="-122"/>
                </a:rPr>
                <a:t>、</a:t>
              </a:r>
              <a:r>
                <a:rPr lang="en-US" altLang="zh-CN" dirty="0">
                  <a:solidFill>
                    <a:schemeClr val="tx1"/>
                  </a:solidFill>
                  <a:latin typeface="宋体" panose="02010600030101010101" pitchFamily="2" charset="-122"/>
                  <a:ea typeface="宋体" panose="02010600030101010101" pitchFamily="2" charset="-122"/>
                </a:rPr>
                <a:t>C</a:t>
              </a:r>
              <a:r>
                <a:rPr lang="zh-CN" altLang="zh-CN" dirty="0">
                  <a:solidFill>
                    <a:schemeClr val="tx1"/>
                  </a:solidFill>
                  <a:latin typeface="宋体" panose="02010600030101010101" pitchFamily="2" charset="-122"/>
                  <a:ea typeface="宋体" panose="02010600030101010101" pitchFamily="2" charset="-122"/>
                </a:rPr>
                <a:t>类，资本项目业务被管控，被纳入个人外汇业务关注名单的等；</a:t>
              </a:r>
            </a:p>
            <a:p>
              <a:r>
                <a:rPr lang="zh-CN" altLang="zh-CN" dirty="0">
                  <a:solidFill>
                    <a:schemeClr val="tx1"/>
                  </a:solidFill>
                  <a:latin typeface="宋体" panose="02010600030101010101" pitchFamily="2" charset="-122"/>
                  <a:ea typeface="宋体" panose="02010600030101010101" pitchFamily="2" charset="-122"/>
                </a:rPr>
                <a:t>（二）近一年内被外汇局或其他监管部门通报的，如涉及外汇检查处罚案件信息、违法违规案例、风险提示案例、恶意规避外汇监管案例、企业信用报告存在瑕疵的及其他不良行为记录的等；</a:t>
              </a:r>
            </a:p>
            <a:p>
              <a:r>
                <a:rPr lang="zh-CN" altLang="zh-CN" dirty="0">
                  <a:solidFill>
                    <a:schemeClr val="tx1"/>
                  </a:solidFill>
                  <a:latin typeface="宋体" panose="02010600030101010101" pitchFamily="2" charset="-122"/>
                  <a:ea typeface="宋体" panose="02010600030101010101" pitchFamily="2" charset="-122"/>
                </a:rPr>
                <a:t>（三）被公安、司法、审计、纪检等部门调查的；</a:t>
              </a:r>
            </a:p>
            <a:p>
              <a:r>
                <a:rPr lang="zh-CN" altLang="zh-CN" dirty="0">
                  <a:solidFill>
                    <a:schemeClr val="tx1"/>
                  </a:solidFill>
                  <a:latin typeface="宋体" panose="02010600030101010101" pitchFamily="2" charset="-122"/>
                  <a:ea typeface="宋体" panose="02010600030101010101" pitchFamily="2" charset="-122"/>
                </a:rPr>
                <a:t>（四）客户身份信息存在疑问、背景不明的，或者无法获取足够信息对客户背景进行评估的；如无正式固定办公经营场所、无准确联系方式、主营业务在异地的客户、身份信息存疑的新创建业务关系客户等；</a:t>
              </a:r>
            </a:p>
            <a:p>
              <a:r>
                <a:rPr lang="zh-CN" altLang="zh-CN" dirty="0">
                  <a:solidFill>
                    <a:schemeClr val="tx1"/>
                  </a:solidFill>
                  <a:latin typeface="宋体" panose="02010600030101010101" pitchFamily="2" charset="-122"/>
                  <a:ea typeface="宋体" panose="02010600030101010101" pitchFamily="2" charset="-122"/>
                </a:rPr>
                <a:t>（五）机构成立时间不足一年的；</a:t>
              </a:r>
            </a:p>
            <a:p>
              <a:r>
                <a:rPr lang="zh-CN" altLang="zh-CN" dirty="0">
                  <a:solidFill>
                    <a:schemeClr val="tx1"/>
                  </a:solidFill>
                  <a:latin typeface="宋体" panose="02010600030101010101" pitchFamily="2" charset="-122"/>
                  <a:ea typeface="宋体" panose="02010600030101010101" pitchFamily="2" charset="-122"/>
                </a:rPr>
                <a:t>（六）生产经营不正常或正常生产经营时间不足一年的；</a:t>
              </a:r>
            </a:p>
            <a:p>
              <a:r>
                <a:rPr lang="zh-CN" altLang="zh-CN" dirty="0">
                  <a:solidFill>
                    <a:schemeClr val="tx1"/>
                  </a:solidFill>
                  <a:latin typeface="宋体" panose="02010600030101010101" pitchFamily="2" charset="-122"/>
                  <a:ea typeface="宋体" panose="02010600030101010101" pitchFamily="2" charset="-122"/>
                </a:rPr>
                <a:t>（七）交易明显不符常理或不具商业合理性的；</a:t>
              </a:r>
            </a:p>
            <a:p>
              <a:r>
                <a:rPr lang="zh-CN" altLang="zh-CN" dirty="0">
                  <a:solidFill>
                    <a:schemeClr val="tx1"/>
                  </a:solidFill>
                  <a:latin typeface="宋体" panose="02010600030101010101" pitchFamily="2" charset="-122"/>
                  <a:ea typeface="宋体" panose="02010600030101010101" pitchFamily="2" charset="-122"/>
                </a:rPr>
                <a:t>（八）交易规模与客户资本实力、投资总额、生产经营规模显著不符的；</a:t>
              </a:r>
            </a:p>
            <a:p>
              <a:r>
                <a:rPr lang="zh-CN" altLang="zh-CN" dirty="0">
                  <a:solidFill>
                    <a:schemeClr val="tx1"/>
                  </a:solidFill>
                  <a:latin typeface="宋体" panose="02010600030101010101" pitchFamily="2" charset="-122"/>
                  <a:ea typeface="宋体" panose="02010600030101010101" pitchFamily="2" charset="-122"/>
                </a:rPr>
                <a:t>（九）资金往来尤其是跨境资金流动、外汇收支存在明显异常的；</a:t>
              </a:r>
            </a:p>
            <a:p>
              <a:r>
                <a:rPr lang="zh-CN" altLang="zh-CN" dirty="0">
                  <a:solidFill>
                    <a:schemeClr val="tx1"/>
                  </a:solidFill>
                  <a:latin typeface="宋体" panose="02010600030101010101" pitchFamily="2" charset="-122"/>
                  <a:ea typeface="宋体" panose="02010600030101010101" pitchFamily="2" charset="-122"/>
                </a:rPr>
                <a:t>（十）银行有权根据外汇收支形势变化，将外汇业务规模大、影响范围广的客户列为关注客户；</a:t>
              </a:r>
            </a:p>
            <a:p>
              <a:r>
                <a:rPr lang="zh-CN" altLang="zh-CN" dirty="0">
                  <a:solidFill>
                    <a:schemeClr val="tx1"/>
                  </a:solidFill>
                  <a:latin typeface="宋体" panose="02010600030101010101" pitchFamily="2" charset="-122"/>
                  <a:ea typeface="宋体" panose="02010600030101010101" pitchFamily="2" charset="-122"/>
                </a:rPr>
                <a:t>（十二）银行认为应被列为关注客户的。</a:t>
              </a:r>
              <a:endParaRPr lang="zh-CN" altLang="en-US" dirty="0">
                <a:solidFill>
                  <a:schemeClr val="tx1"/>
                </a:solidFill>
                <a:latin typeface="宋体" panose="02010600030101010101" pitchFamily="2" charset="-122"/>
                <a:ea typeface="宋体" panose="02010600030101010101" pitchFamily="2" charset="-122"/>
              </a:endParaRPr>
            </a:p>
          </p:txBody>
        </p:sp>
      </p:gr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16</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5" y="1897668"/>
            <a:ext cx="8623300" cy="4930775"/>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（二）问题客户处理</a:t>
            </a:r>
            <a:endParaRPr lang="zh-CN" altLang="en-US" sz="2000" b="1" dirty="0">
              <a:latin typeface="宋体" panose="02010600030101010101" pitchFamily="2" charset="-122"/>
              <a:ea typeface="宋体" panose="02010600030101010101" pitchFamily="2" charset="-122"/>
            </a:endParaRP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【拒绝提供身份信息或提供虚假信息客户】</a:t>
            </a:r>
            <a:r>
              <a:rPr lang="zh-CN" altLang="zh-CN" sz="2000" dirty="0">
                <a:latin typeface="宋体" panose="02010600030101010101" pitchFamily="2" charset="-122"/>
                <a:ea typeface="宋体" panose="02010600030101010101" pitchFamily="2" charset="-122"/>
              </a:rPr>
              <a:t>客户不配合银行进行身份识别或提供虚假身份信息资料的，银行应暂停为其办理外汇业务。</a:t>
            </a: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【客户背景信息记录与保存】</a:t>
            </a:r>
            <a:r>
              <a:rPr lang="zh-CN" altLang="zh-CN" sz="2000" dirty="0">
                <a:latin typeface="宋体" panose="02010600030101010101" pitchFamily="2" charset="-122"/>
                <a:ea typeface="宋体" panose="02010600030101010101" pitchFamily="2" charset="-122"/>
              </a:rPr>
              <a:t>银行应以书面、电子等形式留存客户身份识别、背景信息调查、客户分类情况等信息，相关客户资料应归档并长期留存备查。</a:t>
            </a: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【客户信息更新】</a:t>
            </a:r>
            <a:r>
              <a:rPr lang="zh-CN" altLang="zh-CN" sz="2000" dirty="0">
                <a:latin typeface="宋体" panose="02010600030101010101" pitchFamily="2" charset="-122"/>
                <a:ea typeface="宋体" panose="02010600030101010101" pitchFamily="2" charset="-122"/>
              </a:rPr>
              <a:t>客户背景调查结果可用于一段时期内多笔业务的审核。银行应当定期更新客户信息，关注客户信息的更新频率一般应高于可信客户信息的更新频率</a:t>
            </a:r>
            <a:r>
              <a:rPr lang="zh-CN" altLang="zh-CN" sz="2000" dirty="0" smtClean="0">
                <a:latin typeface="宋体" panose="02010600030101010101" pitchFamily="2" charset="-122"/>
                <a:ea typeface="宋体" panose="02010600030101010101" pitchFamily="2" charset="-122"/>
              </a:rPr>
              <a:t>。</a:t>
            </a:r>
            <a:endParaRPr lang="zh-CN" altLang="zh-CN" sz="20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4" name="内容占位符 3"/>
          <p:cNvSpPr>
            <a:spLocks noGrp="1"/>
          </p:cNvSpPr>
          <p:nvPr>
            <p:ph idx="1"/>
          </p:nvPr>
        </p:nvSpPr>
        <p:spPr>
          <a:xfrm>
            <a:off x="765175" y="1916821"/>
            <a:ext cx="8623300" cy="5269157"/>
          </a:xfrm>
        </p:spPr>
        <p:txBody>
          <a:bodyPr/>
          <a:lstStyle/>
          <a:p>
            <a:r>
              <a:rPr lang="zh-CN" altLang="zh-CN" sz="2400" b="1" dirty="0"/>
              <a:t>把握《展业规范》与《总则》的关系</a:t>
            </a:r>
            <a:r>
              <a:rPr lang="zh-CN" altLang="en-US" sz="2400" b="1" dirty="0"/>
              <a:t>：</a:t>
            </a:r>
            <a:endParaRPr lang="en-US" altLang="zh-CN" sz="2400" b="1" dirty="0"/>
          </a:p>
          <a:p>
            <a:r>
              <a:rPr lang="zh-CN" altLang="zh-CN" sz="2400" b="1" dirty="0" smtClean="0"/>
              <a:t>《总则》</a:t>
            </a:r>
            <a:r>
              <a:rPr lang="zh-CN" altLang="zh-CN" sz="2400" b="1" dirty="0"/>
              <a:t>共分七章 四十六条：</a:t>
            </a:r>
            <a:endParaRPr lang="en-US" altLang="zh-CN" sz="2400" b="1" dirty="0"/>
          </a:p>
          <a:p>
            <a:r>
              <a:rPr lang="zh-CN" altLang="zh-CN" sz="2000" b="1" dirty="0"/>
              <a:t>第三章 业务审核要求：</a:t>
            </a:r>
            <a:r>
              <a:rPr lang="zh-CN" altLang="zh-CN" sz="2000" dirty="0"/>
              <a:t>主要引导商业银行在对业务审核中，要注意依据展业原则中要求的对客户的了解，将客户进行风险等级划分，并区分不同的客户，采取一般审查、强化审查不同的审核方法和措施，另外，对存疑或风险客户的业务办理原则进行了明确。</a:t>
            </a:r>
            <a:endParaRPr lang="zh-CN" altLang="en-US" sz="2000" dirty="0"/>
          </a:p>
          <a:p>
            <a:endParaRPr lang="zh-CN" altLang="en-US" sz="2000"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17</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18</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636712" y="1897668"/>
            <a:ext cx="8856984" cy="5616624"/>
          </a:xfrm>
        </p:spPr>
        <p:txBody>
          <a:bodyPr/>
          <a:lstStyle/>
          <a:p>
            <a:pPr marL="228600" lvl="1"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mn-cs"/>
              </a:rPr>
              <a:t>（一）业务审核目标</a:t>
            </a:r>
            <a:endParaRPr lang="en-US" altLang="zh-CN" sz="1900" b="1"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a:t>
            </a:r>
            <a:r>
              <a:rPr lang="zh-CN" altLang="zh-CN" sz="1800" dirty="0">
                <a:latin typeface="宋体" panose="02010600030101010101" pitchFamily="2" charset="-122"/>
                <a:ea typeface="宋体" panose="02010600030101010101" pitchFamily="2" charset="-122"/>
              </a:rPr>
              <a:t>办理外汇业务，应切实履行合规性、真实性、审慎性审查职责。建立完整、有效的业务审核制度和操作流程，有效识别客户的交易背景、交易目的等，审查交易的合规性、真实性及其与外汇收支的一致性。支持具有实体经济背景、符合政策导向的外汇需求，防止虚构交易背景开展跨境、跨币种、跨市场的投机套利活动</a:t>
            </a:r>
            <a:r>
              <a:rPr lang="zh-CN" altLang="zh-CN" sz="1800" dirty="0" smtClean="0">
                <a:latin typeface="宋体" panose="02010600030101010101" pitchFamily="2" charset="-122"/>
                <a:ea typeface="宋体" panose="02010600030101010101" pitchFamily="2" charset="-122"/>
              </a:rPr>
              <a:t>。</a:t>
            </a:r>
            <a:endParaRPr lang="en-US" altLang="zh-CN" sz="1800" b="1" dirty="0">
              <a:latin typeface="宋体" panose="02010600030101010101" pitchFamily="2" charset="-122"/>
              <a:ea typeface="宋体" panose="02010600030101010101" pitchFamily="2" charset="-122"/>
            </a:endParaRPr>
          </a:p>
          <a:p>
            <a:pPr marL="228600" lvl="1"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mn-cs"/>
              </a:rPr>
              <a:t>（二）业务审核原则</a:t>
            </a:r>
            <a:r>
              <a:rPr lang="zh-CN" altLang="zh-CN" sz="2000" b="1" dirty="0" smtClean="0">
                <a:latin typeface="宋体" panose="02010600030101010101" pitchFamily="2" charset="-122"/>
                <a:ea typeface="宋体" panose="02010600030101010101" pitchFamily="2" charset="-122"/>
              </a:rPr>
              <a:t> </a:t>
            </a:r>
            <a:endParaRPr lang="en-US" altLang="zh-CN" sz="2000" b="1" dirty="0" smtClean="0">
              <a:latin typeface="宋体" panose="02010600030101010101" pitchFamily="2" charset="-122"/>
              <a:ea typeface="宋体" panose="02010600030101010101" pitchFamily="2" charset="-122"/>
            </a:endParaRPr>
          </a:p>
          <a:p>
            <a:pPr marL="800100" lvl="2" indent="-342900">
              <a:buFont typeface="+mj-lt"/>
              <a:buAutoNum type="arabicPeriod"/>
            </a:pPr>
            <a:r>
              <a:rPr lang="zh-CN" altLang="zh-CN" sz="1800" dirty="0">
                <a:latin typeface="宋体" panose="02010600030101010101" pitchFamily="2" charset="-122"/>
                <a:ea typeface="宋体" panose="02010600030101010101" pitchFamily="2" charset="-122"/>
              </a:rPr>
              <a:t>银行审核客户申请的外汇业务，应遵循“逻辑合理性”和“商业合理性”原则。</a:t>
            </a:r>
          </a:p>
          <a:p>
            <a:pPr marL="800100" lvl="2" indent="-342900">
              <a:buFont typeface="+mj-lt"/>
              <a:buAutoNum type="arabicPeriod"/>
            </a:pPr>
            <a:r>
              <a:rPr lang="zh-CN" altLang="zh-CN" sz="1800" dirty="0">
                <a:latin typeface="宋体" panose="02010600030101010101" pitchFamily="2" charset="-122"/>
                <a:ea typeface="宋体" panose="02010600030101010101" pitchFamily="2" charset="-122"/>
              </a:rPr>
              <a:t>银行办理外汇业务时应认真审查客户提供的证明材料，证明材料之间应能相互印证、共同构成逻辑合理的证据链以证明业务背景的真实性；掌握客户的交易性质、交易目的，了解交易资金的来源、用途；综合评估外汇业务金额、币种、期限等与相应的基础交易背景是否匹配；综合判断业务是否具有真实交易背景。</a:t>
            </a:r>
          </a:p>
          <a:p>
            <a:pPr marL="800100" lvl="2" indent="-342900">
              <a:buFont typeface="+mj-lt"/>
              <a:buAutoNum type="arabicPeriod"/>
            </a:pPr>
            <a:r>
              <a:rPr lang="zh-CN" altLang="zh-CN" sz="1800" dirty="0">
                <a:latin typeface="宋体" panose="02010600030101010101" pitchFamily="2" charset="-122"/>
                <a:ea typeface="宋体" panose="02010600030101010101" pitchFamily="2" charset="-122"/>
              </a:rPr>
              <a:t>银行办理外汇业务时应审查客户业务需求、资金来源或用途与客户生产经营范围、财务状况是否相符；业务的资金规模与客户实际经营规模、资本实力是否相符；业务的时间需求与客户正常的生产经营周期、账务周期是否相符；业务需求与行业特点、客户过往交易习惯或经营特征是否</a:t>
            </a:r>
            <a:r>
              <a:rPr lang="zh-CN" altLang="zh-CN" sz="1800" dirty="0" smtClean="0">
                <a:latin typeface="宋体" panose="02010600030101010101" pitchFamily="2" charset="-122"/>
                <a:ea typeface="宋体" panose="02010600030101010101" pitchFamily="2" charset="-122"/>
              </a:rPr>
              <a:t>相符</a:t>
            </a:r>
            <a:r>
              <a:rPr lang="zh-CN" altLang="en-US" sz="1800" dirty="0" smtClean="0">
                <a:latin typeface="宋体" panose="02010600030101010101" pitchFamily="2" charset="-122"/>
                <a:ea typeface="宋体" panose="02010600030101010101" pitchFamily="2" charset="-122"/>
              </a:rPr>
              <a:t>。</a:t>
            </a:r>
            <a:endParaRPr lang="zh-CN" altLang="en-US" sz="18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矩形 65"/>
          <p:cNvSpPr/>
          <p:nvPr/>
        </p:nvSpPr>
        <p:spPr>
          <a:xfrm>
            <a:off x="0" y="942975"/>
            <a:ext cx="2678748" cy="5657850"/>
          </a:xfrm>
          <a:prstGeom prst="rect">
            <a:avLst/>
          </a:prstGeom>
          <a:solidFill>
            <a:srgbClr val="AC0000"/>
          </a:solidFill>
          <a:ln w="25400">
            <a:solidFill>
              <a:srgbClr val="A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60" b="0"/>
          </a:p>
        </p:txBody>
      </p:sp>
      <p:grpSp>
        <p:nvGrpSpPr>
          <p:cNvPr id="5124" name="组合 66"/>
          <p:cNvGrpSpPr/>
          <p:nvPr/>
        </p:nvGrpSpPr>
        <p:grpSpPr bwMode="auto">
          <a:xfrm>
            <a:off x="796608" y="1678147"/>
            <a:ext cx="1414145" cy="1779270"/>
            <a:chOff x="655893" y="1342594"/>
            <a:chExt cx="1285204" cy="1617674"/>
          </a:xfrm>
        </p:grpSpPr>
        <p:sp>
          <p:nvSpPr>
            <p:cNvPr id="68" name="TextBox 67"/>
            <p:cNvSpPr txBox="1"/>
            <p:nvPr/>
          </p:nvSpPr>
          <p:spPr>
            <a:xfrm>
              <a:off x="655893" y="1342594"/>
              <a:ext cx="1063020" cy="1617674"/>
            </a:xfrm>
            <a:prstGeom prst="rect">
              <a:avLst/>
            </a:prstGeom>
            <a:noFill/>
          </p:spPr>
          <p:txBody>
            <a:bodyPr vert="eaVert" wrap="none">
              <a:spAutoFit/>
            </a:bodyPr>
            <a:lstStyle/>
            <a:p>
              <a:pPr>
                <a:defRPr/>
              </a:pPr>
              <a:r>
                <a:rPr lang="zh-CN" altLang="en-US" sz="6050" spc="599" dirty="0">
                  <a:solidFill>
                    <a:schemeClr val="bg1"/>
                  </a:solidFill>
                  <a:latin typeface="微软雅黑" panose="020B0503020204020204" charset="-122"/>
                  <a:ea typeface="微软雅黑" panose="020B0503020204020204" charset="-122"/>
                </a:rPr>
                <a:t>目录</a:t>
              </a:r>
            </a:p>
          </p:txBody>
        </p:sp>
        <p:sp>
          <p:nvSpPr>
            <p:cNvPr id="69" name="TextBox 68"/>
            <p:cNvSpPr txBox="1"/>
            <p:nvPr/>
          </p:nvSpPr>
          <p:spPr>
            <a:xfrm>
              <a:off x="1531355" y="1893509"/>
              <a:ext cx="409742" cy="1062284"/>
            </a:xfrm>
            <a:prstGeom prst="rect">
              <a:avLst/>
            </a:prstGeom>
            <a:noFill/>
          </p:spPr>
          <p:txBody>
            <a:bodyPr vert="eaVert" wrap="none">
              <a:spAutoFit/>
            </a:bodyPr>
            <a:lstStyle/>
            <a:p>
              <a:pPr>
                <a:defRPr/>
              </a:pPr>
              <a:r>
                <a:rPr lang="en-US" altLang="zh-CN" sz="1760" spc="-150" dirty="0">
                  <a:solidFill>
                    <a:schemeClr val="bg1"/>
                  </a:solidFill>
                  <a:cs typeface="Arial" panose="020B0604020202020204" pitchFamily="34" charset="0"/>
                </a:rPr>
                <a:t>CONTENTS</a:t>
              </a:r>
              <a:endParaRPr lang="zh-CN" altLang="en-US" sz="1760" spc="-150" dirty="0">
                <a:solidFill>
                  <a:schemeClr val="bg1"/>
                </a:solidFill>
                <a:cs typeface="Arial" panose="020B0604020202020204" pitchFamily="34" charset="0"/>
              </a:endParaRPr>
            </a:p>
          </p:txBody>
        </p:sp>
      </p:grpSp>
      <p:sp>
        <p:nvSpPr>
          <p:cNvPr id="123" name="TextBox 122"/>
          <p:cNvSpPr txBox="1"/>
          <p:nvPr/>
        </p:nvSpPr>
        <p:spPr>
          <a:xfrm>
            <a:off x="4870450" y="2598420"/>
            <a:ext cx="4278630" cy="4267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200" dirty="0" smtClean="0">
                <a:latin typeface="黑体" panose="02010609060101010101" pitchFamily="49" charset="-122"/>
                <a:ea typeface="黑体" panose="02010609060101010101" pitchFamily="49" charset="-122"/>
                <a:sym typeface="+mn-ea"/>
              </a:rPr>
              <a:t>《</a:t>
            </a:r>
            <a:r>
              <a:rPr lang="zh-CN" altLang="en-US" sz="2200" dirty="0" smtClean="0">
                <a:latin typeface="黑体" panose="02010609060101010101" pitchFamily="49" charset="-122"/>
                <a:ea typeface="黑体" panose="02010609060101010101" pitchFamily="49" charset="-122"/>
                <a:sym typeface="+mn-ea"/>
              </a:rPr>
              <a:t>银行外汇业务展业公约</a:t>
            </a:r>
            <a:r>
              <a:rPr lang="en-US" altLang="zh-CN" sz="2200" dirty="0" smtClean="0">
                <a:latin typeface="黑体" panose="02010609060101010101" pitchFamily="49" charset="-122"/>
                <a:ea typeface="黑体" panose="02010609060101010101" pitchFamily="49" charset="-122"/>
                <a:sym typeface="+mn-ea"/>
              </a:rPr>
              <a:t>》</a:t>
            </a:r>
            <a:r>
              <a:rPr lang="zh-CN" altLang="en-US" sz="2200" dirty="0" smtClean="0">
                <a:latin typeface="黑体" panose="02010609060101010101" pitchFamily="49" charset="-122"/>
                <a:ea typeface="黑体" panose="02010609060101010101" pitchFamily="49" charset="-122"/>
                <a:sym typeface="+mn-ea"/>
              </a:rPr>
              <a:t>介绍</a:t>
            </a:r>
            <a:endParaRPr lang="zh-CN" altLang="en-US" sz="2200" b="0" dirty="0">
              <a:solidFill>
                <a:schemeClr val="tx1"/>
              </a:solidFill>
              <a:latin typeface="方正大黑简体" panose="02010601030101010101" pitchFamily="2" charset="-122"/>
              <a:ea typeface="方正大黑简体" panose="02010601030101010101" pitchFamily="2" charset="-122"/>
            </a:endParaRPr>
          </a:p>
        </p:txBody>
      </p:sp>
      <p:sp>
        <p:nvSpPr>
          <p:cNvPr id="124" name="五边形 123"/>
          <p:cNvSpPr/>
          <p:nvPr/>
        </p:nvSpPr>
        <p:spPr>
          <a:xfrm>
            <a:off x="3761423" y="2610644"/>
            <a:ext cx="874872" cy="447040"/>
          </a:xfrm>
          <a:prstGeom prst="homePlate">
            <a:avLst/>
          </a:prstGeom>
          <a:solidFill>
            <a:srgbClr val="AC0000"/>
          </a:solidFill>
          <a:ln w="25400">
            <a:solidFill>
              <a:srgbClr val="A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60" b="0"/>
          </a:p>
        </p:txBody>
      </p:sp>
      <p:sp>
        <p:nvSpPr>
          <p:cNvPr id="5131" name="TextBox 124"/>
          <p:cNvSpPr txBox="1">
            <a:spLocks noChangeArrowheads="1"/>
          </p:cNvSpPr>
          <p:nvPr/>
        </p:nvSpPr>
        <p:spPr bwMode="auto">
          <a:xfrm>
            <a:off x="3841750" y="2572227"/>
            <a:ext cx="541655" cy="56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r>
              <a:rPr lang="en-US" altLang="zh-CN" sz="3080" b="0">
                <a:solidFill>
                  <a:schemeClr val="bg1"/>
                </a:solidFill>
                <a:latin typeface="Impact" panose="020B0806030902050204" pitchFamily="34" charset="0"/>
                <a:ea typeface="Arial Unicode MS" panose="020B0604020202020204" pitchFamily="34" charset="-122"/>
                <a:cs typeface="Arial Unicode MS" panose="020B0604020202020204" pitchFamily="34" charset="-122"/>
              </a:rPr>
              <a:t>01</a:t>
            </a:r>
            <a:endParaRPr lang="zh-CN" altLang="en-US" sz="3080" b="0">
              <a:solidFill>
                <a:schemeClr val="bg1"/>
              </a:solidFill>
              <a:latin typeface="Impact" panose="020B0806030902050204" pitchFamily="34" charset="0"/>
              <a:ea typeface="Arial Unicode MS" panose="020B0604020202020204" pitchFamily="34" charset="-122"/>
              <a:cs typeface="Arial Unicode MS" panose="020B0604020202020204" pitchFamily="34" charset="-122"/>
            </a:endParaRPr>
          </a:p>
        </p:txBody>
      </p:sp>
      <p:sp>
        <p:nvSpPr>
          <p:cNvPr id="128" name="TextBox 127"/>
          <p:cNvSpPr txBox="1"/>
          <p:nvPr/>
        </p:nvSpPr>
        <p:spPr>
          <a:xfrm>
            <a:off x="4870450" y="3484245"/>
            <a:ext cx="5115560" cy="4267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200" dirty="0" smtClean="0">
                <a:latin typeface="黑体" panose="02010609060101010101" pitchFamily="49" charset="-122"/>
                <a:ea typeface="黑体" panose="02010609060101010101" pitchFamily="49" charset="-122"/>
                <a:sym typeface="+mn-ea"/>
              </a:rPr>
              <a:t>《</a:t>
            </a:r>
            <a:r>
              <a:rPr lang="zh-CN" altLang="en-US" sz="2200" dirty="0" smtClean="0">
                <a:latin typeface="黑体" panose="02010609060101010101" pitchFamily="49" charset="-122"/>
                <a:ea typeface="黑体" panose="02010609060101010101" pitchFamily="49" charset="-122"/>
                <a:sym typeface="+mn-ea"/>
              </a:rPr>
              <a:t>银行外汇业务展业原则</a:t>
            </a:r>
            <a:r>
              <a:rPr lang="en-US" altLang="zh-CN" sz="2200" dirty="0" smtClean="0">
                <a:latin typeface="黑体" panose="02010609060101010101" pitchFamily="49" charset="-122"/>
                <a:ea typeface="黑体" panose="02010609060101010101" pitchFamily="49" charset="-122"/>
                <a:sym typeface="+mn-ea"/>
              </a:rPr>
              <a:t>》</a:t>
            </a:r>
            <a:r>
              <a:rPr lang="zh-CN" altLang="en-US" sz="2200" dirty="0" smtClean="0">
                <a:latin typeface="黑体" panose="02010609060101010101" pitchFamily="49" charset="-122"/>
                <a:ea typeface="黑体" panose="02010609060101010101" pitchFamily="49" charset="-122"/>
                <a:sym typeface="+mn-ea"/>
              </a:rPr>
              <a:t>介绍</a:t>
            </a:r>
            <a:endParaRPr lang="zh-CN" altLang="en-US" sz="2200" b="0" dirty="0">
              <a:solidFill>
                <a:schemeClr val="tx1"/>
              </a:solidFill>
              <a:latin typeface="方正大黑简体" panose="02010601030101010101" pitchFamily="2" charset="-122"/>
              <a:ea typeface="方正大黑简体" panose="02010601030101010101" pitchFamily="2" charset="-122"/>
            </a:endParaRPr>
          </a:p>
        </p:txBody>
      </p:sp>
      <p:sp>
        <p:nvSpPr>
          <p:cNvPr id="129" name="五边形 128"/>
          <p:cNvSpPr/>
          <p:nvPr/>
        </p:nvSpPr>
        <p:spPr>
          <a:xfrm>
            <a:off x="3761423" y="3495993"/>
            <a:ext cx="874872" cy="447040"/>
          </a:xfrm>
          <a:prstGeom prst="homePlate">
            <a:avLst/>
          </a:prstGeom>
          <a:solidFill>
            <a:srgbClr val="AC0000"/>
          </a:solidFill>
          <a:ln w="25400">
            <a:solidFill>
              <a:srgbClr val="A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60" b="0"/>
          </a:p>
        </p:txBody>
      </p:sp>
      <p:sp>
        <p:nvSpPr>
          <p:cNvPr id="5134" name="TextBox 129"/>
          <p:cNvSpPr txBox="1">
            <a:spLocks noChangeArrowheads="1"/>
          </p:cNvSpPr>
          <p:nvPr/>
        </p:nvSpPr>
        <p:spPr bwMode="auto">
          <a:xfrm>
            <a:off x="3841750" y="3459322"/>
            <a:ext cx="588645" cy="56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eaLnBrk="1" hangingPunct="1"/>
            <a:r>
              <a:rPr lang="en-US" altLang="zh-CN" sz="3080" b="0">
                <a:solidFill>
                  <a:schemeClr val="bg1"/>
                </a:solidFill>
                <a:latin typeface="Impact" panose="020B0806030902050204" pitchFamily="34" charset="0"/>
                <a:ea typeface="Arial Unicode MS" panose="020B0604020202020204" pitchFamily="34" charset="-122"/>
                <a:cs typeface="Arial Unicode MS" panose="020B0604020202020204" pitchFamily="34" charset="-122"/>
              </a:rPr>
              <a:t>02</a:t>
            </a:r>
            <a:endParaRPr lang="zh-CN" altLang="en-US" sz="3080" b="0">
              <a:solidFill>
                <a:schemeClr val="bg1"/>
              </a:solidFill>
              <a:latin typeface="Impact" panose="020B0806030902050204" pitchFamily="34" charset="0"/>
              <a:ea typeface="Arial Unicode MS" panose="020B0604020202020204" pitchFamily="34" charset="-122"/>
              <a:cs typeface="Arial Unicode MS" panose="020B0604020202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19</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4" y="1713900"/>
            <a:ext cx="8728521" cy="5616624"/>
          </a:xfrm>
        </p:spPr>
        <p:txBody>
          <a:bodyPr/>
          <a:lstStyle/>
          <a:p>
            <a:pPr marL="0" indent="0">
              <a:buNone/>
            </a:pPr>
            <a:r>
              <a:rPr lang="zh-CN" altLang="zh-CN" sz="2400" b="1" kern="1200"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（三）业务证明材料</a:t>
            </a:r>
            <a:endParaRPr lang="en-US" altLang="zh-CN" sz="2000" b="1" dirty="0" smtClean="0">
              <a:latin typeface="宋体" panose="02010600030101010101" pitchFamily="2" charset="-122"/>
              <a:ea typeface="宋体" panose="02010600030101010101" pitchFamily="2" charset="-122"/>
            </a:endParaRPr>
          </a:p>
          <a:p>
            <a:pPr marL="0" indent="0">
              <a:lnSpc>
                <a:spcPct val="90000"/>
              </a:lnSpc>
              <a:buNone/>
            </a:pPr>
            <a:r>
              <a:rPr lang="zh-CN" altLang="zh-CN" dirty="0" smtClean="0">
                <a:latin typeface="宋体" panose="02010600030101010101" pitchFamily="2" charset="-122"/>
                <a:ea typeface="宋体" panose="02010600030101010101" pitchFamily="2" charset="-122"/>
              </a:rPr>
              <a:t>【直接证明材料】指</a:t>
            </a:r>
            <a:r>
              <a:rPr lang="zh-CN" altLang="zh-CN" dirty="0">
                <a:latin typeface="宋体" panose="02010600030101010101" pitchFamily="2" charset="-122"/>
                <a:ea typeface="宋体" panose="02010600030101010101" pitchFamily="2" charset="-122"/>
              </a:rPr>
              <a:t>能直接证明交易真实性的、来源于独立的第三方机构的真实性证明资料。直接证明材料能够直接证明银行办理的外汇业务具有真实合法的交易背景或需求，且客户合法拥有办理外汇业务所必需的相关权利，如货物所有权、应收账款债权等。直接证明材料包括但不限于以下资料：</a:t>
            </a:r>
          </a:p>
          <a:p>
            <a:pPr marL="457200" lvl="2" indent="0">
              <a:lnSpc>
                <a:spcPct val="90000"/>
              </a:lnSpc>
              <a:buNone/>
            </a:pPr>
            <a:r>
              <a:rPr lang="zh-CN" altLang="zh-CN" sz="1800" dirty="0">
                <a:latin typeface="宋体" panose="02010600030101010101" pitchFamily="2" charset="-122"/>
                <a:ea typeface="宋体" panose="02010600030101010101" pitchFamily="2" charset="-122"/>
              </a:rPr>
              <a:t>（一）行业主管部门或金融监管部门出具的业务核准、备案、登记、许可、配额</a:t>
            </a:r>
            <a:r>
              <a:rPr lang="zh-CN" altLang="zh-CN" sz="1800" dirty="0" smtClean="0">
                <a:latin typeface="宋体" panose="02010600030101010101" pitchFamily="2" charset="-122"/>
                <a:ea typeface="宋体" panose="02010600030101010101" pitchFamily="2" charset="-122"/>
              </a:rPr>
              <a:t>等</a:t>
            </a:r>
            <a:endParaRPr lang="en-US" altLang="zh-CN" sz="1800" dirty="0" smtClean="0">
              <a:latin typeface="宋体" panose="02010600030101010101" pitchFamily="2" charset="-122"/>
              <a:ea typeface="宋体" panose="02010600030101010101" pitchFamily="2" charset="-122"/>
            </a:endParaRPr>
          </a:p>
          <a:p>
            <a:pPr marL="457200" lvl="2" indent="0">
              <a:lnSpc>
                <a:spcPct val="90000"/>
              </a:lnSpc>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文件</a:t>
            </a:r>
            <a:r>
              <a:rPr lang="zh-CN" altLang="zh-CN" sz="1800" dirty="0">
                <a:latin typeface="宋体" panose="02010600030101010101" pitchFamily="2" charset="-122"/>
                <a:ea typeface="宋体" panose="02010600030101010101" pitchFamily="2" charset="-122"/>
              </a:rPr>
              <a:t>。如业务核准件、外汇业务登记表、配额证、备案登记信息表等；</a:t>
            </a:r>
          </a:p>
          <a:p>
            <a:pPr marL="457200" lvl="2" indent="0">
              <a:lnSpc>
                <a:spcPct val="90000"/>
              </a:lnSpc>
              <a:buNone/>
            </a:pPr>
            <a:r>
              <a:rPr lang="zh-CN" altLang="zh-CN" sz="1800" dirty="0">
                <a:latin typeface="宋体" panose="02010600030101010101" pitchFamily="2" charset="-122"/>
                <a:ea typeface="宋体" panose="02010600030101010101" pitchFamily="2" charset="-122"/>
              </a:rPr>
              <a:t>（二）海关出具的报关单、进出境备案清单；</a:t>
            </a:r>
          </a:p>
          <a:p>
            <a:pPr marL="457200" lvl="2" indent="0">
              <a:lnSpc>
                <a:spcPct val="90000"/>
              </a:lnSpc>
              <a:buNone/>
            </a:pPr>
            <a:r>
              <a:rPr lang="zh-CN" altLang="zh-CN" sz="1800" dirty="0">
                <a:latin typeface="宋体" panose="02010600030101010101" pitchFamily="2" charset="-122"/>
                <a:ea typeface="宋体" panose="02010600030101010101" pitchFamily="2" charset="-122"/>
              </a:rPr>
              <a:t>（三）税务机关出具的相关税务证明、税务备案表等；</a:t>
            </a:r>
          </a:p>
          <a:p>
            <a:pPr marL="457200" lvl="2" indent="0">
              <a:lnSpc>
                <a:spcPct val="90000"/>
              </a:lnSpc>
              <a:buNone/>
            </a:pPr>
            <a:r>
              <a:rPr lang="zh-CN" altLang="zh-CN" sz="1800" dirty="0">
                <a:latin typeface="宋体" panose="02010600030101010101" pitchFamily="2" charset="-122"/>
                <a:ea typeface="宋体" panose="02010600030101010101" pitchFamily="2" charset="-122"/>
              </a:rPr>
              <a:t>（四）审计机构出具的全面或专项财务审计报告、验资报告；</a:t>
            </a:r>
          </a:p>
          <a:p>
            <a:pPr marL="457200" lvl="2" indent="0">
              <a:lnSpc>
                <a:spcPct val="90000"/>
              </a:lnSpc>
              <a:buNone/>
            </a:pPr>
            <a:r>
              <a:rPr lang="zh-CN" altLang="zh-CN" sz="1800" dirty="0">
                <a:latin typeface="宋体" panose="02010600030101010101" pitchFamily="2" charset="-122"/>
                <a:ea typeface="宋体" panose="02010600030101010101" pitchFamily="2" charset="-122"/>
              </a:rPr>
              <a:t>（五）保险机构出具的针对基础交易的相关保险单据；</a:t>
            </a:r>
          </a:p>
          <a:p>
            <a:pPr marL="457200" lvl="2" indent="0">
              <a:lnSpc>
                <a:spcPct val="90000"/>
              </a:lnSpc>
              <a:buNone/>
            </a:pPr>
            <a:r>
              <a:rPr lang="zh-CN" altLang="zh-CN" sz="1800" dirty="0">
                <a:latin typeface="宋体" panose="02010600030101010101" pitchFamily="2" charset="-122"/>
                <a:ea typeface="宋体" panose="02010600030101010101" pitchFamily="2" charset="-122"/>
              </a:rPr>
              <a:t>（六）可信仓储公司出具的符合法律规定的仓单等货权证明文件；</a:t>
            </a:r>
          </a:p>
          <a:p>
            <a:pPr marL="457200" lvl="2" indent="0">
              <a:lnSpc>
                <a:spcPct val="90000"/>
              </a:lnSpc>
              <a:buNone/>
            </a:pPr>
            <a:r>
              <a:rPr lang="zh-CN" altLang="zh-CN" sz="1800" dirty="0">
                <a:latin typeface="宋体" panose="02010600030101010101" pitchFamily="2" charset="-122"/>
                <a:ea typeface="宋体" panose="02010600030101010101" pitchFamily="2" charset="-122"/>
              </a:rPr>
              <a:t>（七）可信船运公司等运输物流企业出具的符合法律规定的海运提单、空运单据</a:t>
            </a:r>
            <a:r>
              <a:rPr lang="zh-CN" altLang="zh-CN"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  </a:t>
            </a:r>
          </a:p>
          <a:p>
            <a:pPr marL="457200" lvl="2" indent="0">
              <a:lnSpc>
                <a:spcPct val="90000"/>
              </a:lnSpc>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陆</a:t>
            </a:r>
            <a:r>
              <a:rPr lang="zh-CN" altLang="zh-CN" sz="1800" dirty="0">
                <a:latin typeface="宋体" panose="02010600030101010101" pitchFamily="2" charset="-122"/>
                <a:ea typeface="宋体" panose="02010600030101010101" pitchFamily="2" charset="-122"/>
              </a:rPr>
              <a:t>运单据等；</a:t>
            </a:r>
          </a:p>
          <a:p>
            <a:pPr marL="457200" lvl="2" indent="0">
              <a:lnSpc>
                <a:spcPct val="90000"/>
              </a:lnSpc>
              <a:buNone/>
            </a:pPr>
            <a:r>
              <a:rPr lang="zh-CN" altLang="zh-CN" sz="1800" dirty="0">
                <a:latin typeface="宋体" panose="02010600030101010101" pitchFamily="2" charset="-122"/>
                <a:ea typeface="宋体" panose="02010600030101010101" pitchFamily="2" charset="-122"/>
              </a:rPr>
              <a:t>（八）其他独立的第三方机构出具的商检报告、检验证书、原产地证明、与</a:t>
            </a:r>
            <a:r>
              <a:rPr lang="zh-CN" altLang="zh-CN" sz="1800" dirty="0" smtClean="0">
                <a:latin typeface="宋体" panose="02010600030101010101" pitchFamily="2" charset="-122"/>
                <a:ea typeface="宋体" panose="02010600030101010101" pitchFamily="2" charset="-122"/>
              </a:rPr>
              <a:t>基础</a:t>
            </a:r>
            <a:endParaRPr lang="en-US" altLang="zh-CN" sz="1800" dirty="0" smtClean="0">
              <a:latin typeface="宋体" panose="02010600030101010101" pitchFamily="2" charset="-122"/>
              <a:ea typeface="宋体" panose="02010600030101010101" pitchFamily="2" charset="-122"/>
            </a:endParaRPr>
          </a:p>
          <a:p>
            <a:pPr marL="457200" lvl="2" indent="0">
              <a:lnSpc>
                <a:spcPct val="90000"/>
              </a:lnSpc>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交易</a:t>
            </a:r>
            <a:r>
              <a:rPr lang="zh-CN" altLang="zh-CN" sz="1800" dirty="0">
                <a:latin typeface="宋体" panose="02010600030101010101" pitchFamily="2" charset="-122"/>
                <a:ea typeface="宋体" panose="02010600030101010101" pitchFamily="2" charset="-122"/>
              </a:rPr>
              <a:t>相关的保函或现场勘查报告等</a:t>
            </a:r>
            <a:r>
              <a:rPr lang="zh-CN" altLang="zh-CN" sz="1800" dirty="0" smtClean="0">
                <a:latin typeface="宋体" panose="02010600030101010101" pitchFamily="2" charset="-122"/>
                <a:ea typeface="宋体" panose="02010600030101010101" pitchFamily="2" charset="-122"/>
              </a:rPr>
              <a:t>。</a:t>
            </a:r>
            <a:endParaRPr lang="zh-CN" altLang="zh-CN" sz="18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20</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4" y="1969930"/>
            <a:ext cx="8800529" cy="5144294"/>
          </a:xfrm>
        </p:spPr>
        <p:txBody>
          <a:bodyPr/>
          <a:lstStyle/>
          <a:p>
            <a:pPr marL="0" indent="0">
              <a:buNone/>
            </a:pPr>
            <a:r>
              <a:rPr lang="zh-CN" altLang="zh-CN" dirty="0" smtClean="0">
                <a:latin typeface="宋体" panose="02010600030101010101" pitchFamily="2" charset="-122"/>
                <a:ea typeface="宋体" panose="02010600030101010101" pitchFamily="2" charset="-122"/>
              </a:rPr>
              <a:t>【间接证明材料】</a:t>
            </a:r>
            <a:r>
              <a:rPr lang="zh-CN" altLang="zh-CN" dirty="0">
                <a:latin typeface="宋体" panose="02010600030101010101" pitchFamily="2" charset="-122"/>
                <a:ea typeface="宋体" panose="02010600030101010101" pitchFamily="2" charset="-122"/>
              </a:rPr>
              <a:t>间接证明材料指能够与其他证据相互印证，共同构成证据链，侧面间接证明业务背景真实性的相关证明材料。间接证明材料可来源于客户自身、客户的交易对手方、经办银行、管理机构、其他可信第三方等。间接证明材料包括但不限于以下资料：</a:t>
            </a:r>
          </a:p>
          <a:p>
            <a:pPr marL="228600" lvl="1" indent="0">
              <a:buNone/>
            </a:pPr>
            <a:r>
              <a:rPr lang="zh-CN" altLang="zh-CN" sz="1800" dirty="0">
                <a:latin typeface="宋体" panose="02010600030101010101" pitchFamily="2" charset="-122"/>
                <a:ea typeface="宋体" panose="02010600030101010101" pitchFamily="2" charset="-122"/>
              </a:rPr>
              <a:t>（一）客户自身或其关联方、交易对手方提供的交易合同、交易意向书、交易证明</a:t>
            </a:r>
            <a:r>
              <a:rPr lang="zh-CN" altLang="zh-CN" sz="1800" dirty="0" smtClean="0">
                <a:latin typeface="宋体" panose="02010600030101010101" pitchFamily="2" charset="-122"/>
                <a:ea typeface="宋体" panose="02010600030101010101" pitchFamily="2" charset="-122"/>
              </a:rPr>
              <a:t>、</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发票</a:t>
            </a:r>
            <a:r>
              <a:rPr lang="zh-CN" altLang="zh-CN" sz="1800" dirty="0">
                <a:latin typeface="宋体" panose="02010600030101010101" pitchFamily="2" charset="-122"/>
                <a:ea typeface="宋体" panose="02010600030101010101" pitchFamily="2" charset="-122"/>
              </a:rPr>
              <a:t>、付款通知、董事会决议、业务申请、业务说明等；</a:t>
            </a:r>
          </a:p>
          <a:p>
            <a:pPr marL="228600" lvl="1" indent="0">
              <a:buNone/>
            </a:pPr>
            <a:r>
              <a:rPr lang="zh-CN" altLang="zh-CN" sz="1800" dirty="0">
                <a:latin typeface="宋体" panose="02010600030101010101" pitchFamily="2" charset="-122"/>
                <a:ea typeface="宋体" panose="02010600030101010101" pitchFamily="2" charset="-122"/>
              </a:rPr>
              <a:t>（二）客户自身或其关联方、交易对手方的财务报表、业务记录、会计记录等；</a:t>
            </a:r>
          </a:p>
          <a:p>
            <a:pPr marL="228600" lvl="1" indent="0">
              <a:buNone/>
            </a:pPr>
            <a:r>
              <a:rPr lang="zh-CN" altLang="zh-CN" sz="1800" dirty="0">
                <a:latin typeface="宋体" panose="02010600030101010101" pitchFamily="2" charset="-122"/>
                <a:ea typeface="宋体" panose="02010600030101010101" pitchFamily="2" charset="-122"/>
              </a:rPr>
              <a:t>（三）银行采集的与客户及其交易有关的、确可佐证业务真实性的数据、资料、</a:t>
            </a:r>
            <a:r>
              <a:rPr lang="zh-CN" altLang="zh-CN" sz="1800" dirty="0" smtClean="0">
                <a:latin typeface="宋体" panose="02010600030101010101" pitchFamily="2" charset="-122"/>
                <a:ea typeface="宋体" panose="02010600030101010101" pitchFamily="2" charset="-122"/>
              </a:rPr>
              <a:t>现场</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勘查</a:t>
            </a:r>
            <a:r>
              <a:rPr lang="zh-CN" altLang="zh-CN" sz="1800" dirty="0">
                <a:latin typeface="宋体" panose="02010600030101010101" pitchFamily="2" charset="-122"/>
                <a:ea typeface="宋体" panose="02010600030101010101" pitchFamily="2" charset="-122"/>
              </a:rPr>
              <a:t>报告等；</a:t>
            </a:r>
          </a:p>
          <a:p>
            <a:pPr marL="228600" lvl="1" indent="0">
              <a:buNone/>
            </a:pPr>
            <a:r>
              <a:rPr lang="zh-CN" altLang="zh-CN" sz="1800" dirty="0">
                <a:latin typeface="宋体" panose="02010600030101010101" pitchFamily="2" charset="-122"/>
                <a:ea typeface="宋体" panose="02010600030101010101" pitchFamily="2" charset="-122"/>
              </a:rPr>
              <a:t>（四）管理部门出具的辅助资料，如资本项下业务登记凭证、额度管控信息表等，</a:t>
            </a:r>
            <a:r>
              <a:rPr lang="zh-CN" altLang="zh-CN" sz="1800" dirty="0" smtClean="0">
                <a:latin typeface="宋体" panose="02010600030101010101" pitchFamily="2" charset="-122"/>
                <a:ea typeface="宋体" panose="02010600030101010101" pitchFamily="2" charset="-122"/>
              </a:rPr>
              <a:t>工</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商</a:t>
            </a:r>
            <a:r>
              <a:rPr lang="zh-CN" altLang="zh-CN" sz="1800" dirty="0">
                <a:latin typeface="宋体" panose="02010600030101010101" pitchFamily="2" charset="-122"/>
                <a:ea typeface="宋体" panose="02010600030101010101" pitchFamily="2" charset="-122"/>
              </a:rPr>
              <a:t>管理部门出具的股东信息等，可信第三方出具的辅助物流单证如装箱单、</a:t>
            </a:r>
            <a:r>
              <a:rPr lang="zh-CN" altLang="zh-CN" sz="1800" dirty="0" smtClean="0">
                <a:latin typeface="宋体" panose="02010600030101010101" pitchFamily="2" charset="-122"/>
                <a:ea typeface="宋体" panose="02010600030101010101" pitchFamily="2" charset="-122"/>
              </a:rPr>
              <a:t>运</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输</a:t>
            </a:r>
            <a:r>
              <a:rPr lang="zh-CN" altLang="zh-CN" sz="1800" dirty="0">
                <a:latin typeface="宋体" panose="02010600030101010101" pitchFamily="2" charset="-122"/>
                <a:ea typeface="宋体" panose="02010600030101010101" pitchFamily="2" charset="-122"/>
              </a:rPr>
              <a:t>保险单据等，或者征信资料，或者与客户及其交易有关的、确可佐证业务</a:t>
            </a:r>
            <a:r>
              <a:rPr lang="zh-CN" altLang="zh-CN" sz="1800" dirty="0" smtClean="0">
                <a:latin typeface="宋体" panose="02010600030101010101" pitchFamily="2" charset="-122"/>
                <a:ea typeface="宋体" panose="02010600030101010101" pitchFamily="2" charset="-122"/>
              </a:rPr>
              <a:t>真</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实</a:t>
            </a:r>
            <a:r>
              <a:rPr lang="zh-CN" altLang="zh-CN" sz="1800" dirty="0">
                <a:latin typeface="宋体" panose="02010600030101010101" pitchFamily="2" charset="-122"/>
                <a:ea typeface="宋体" panose="02010600030101010101" pitchFamily="2" charset="-122"/>
              </a:rPr>
              <a:t>性的相关单证、资料、数据等</a:t>
            </a:r>
            <a:r>
              <a:rPr lang="zh-CN" altLang="zh-CN" sz="1800" dirty="0" smtClean="0">
                <a:latin typeface="宋体" panose="02010600030101010101" pitchFamily="2" charset="-122"/>
                <a:ea typeface="宋体" panose="02010600030101010101" pitchFamily="2" charset="-122"/>
              </a:rPr>
              <a:t>。</a:t>
            </a:r>
            <a:endParaRPr lang="zh-CN" altLang="zh-CN" sz="18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pPr indent="-228600" algn="l">
              <a:lnSpc>
                <a:spcPct val="100000"/>
              </a:lnSpc>
              <a:spcBef>
                <a:spcPct val="65000"/>
              </a:spcBef>
              <a:buClr>
                <a:schemeClr val="bg2"/>
              </a:buClr>
              <a:buFont typeface="Symbol" panose="05050102010706020507" pitchFamily="18" charset="2"/>
            </a:pPr>
            <a:r>
              <a:rPr lang="zh-CN" altLang="en-US" sz="2800" b="1" kern="1200" dirty="0" smtClean="0">
                <a:latin typeface="黑体" panose="02010609060101010101" pitchFamily="49" charset="-122"/>
                <a:ea typeface="黑体" panose="02010609060101010101" pitchFamily="49" charset="-122"/>
                <a:cs typeface="+mn-cs"/>
              </a:rPr>
              <a:t>二、 把握实施《银行外汇业务展业规范》的重点</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21</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5" y="1896428"/>
            <a:ext cx="8623300" cy="4930775"/>
          </a:xfrm>
        </p:spPr>
        <p:txBody>
          <a:bodyPr/>
          <a:lstStyle/>
          <a:p>
            <a:pPr marL="0" indent="0">
              <a:buNone/>
            </a:pPr>
            <a:r>
              <a:rPr lang="zh-CN" altLang="zh-CN" sz="2000" dirty="0">
                <a:latin typeface="宋体" panose="02010600030101010101" pitchFamily="2" charset="-122"/>
                <a:ea typeface="宋体" panose="02010600030101010101" pitchFamily="2" charset="-122"/>
              </a:rPr>
              <a:t>【证明材料的使用】银行可根据业务风险状况和客户风险等级，要求客户提供或主动收集证明材料。银行应按以下方法使用证明材料判断交易真实性：</a:t>
            </a:r>
          </a:p>
          <a:p>
            <a:pPr marL="228600" lvl="1" indent="0">
              <a:buNone/>
            </a:pPr>
            <a:r>
              <a:rPr lang="zh-CN" altLang="zh-CN" sz="2000" dirty="0">
                <a:latin typeface="宋体" panose="02010600030101010101" pitchFamily="2" charset="-122"/>
                <a:ea typeface="宋体" panose="02010600030101010101" pitchFamily="2" charset="-122"/>
              </a:rPr>
              <a:t>（一）首选直接证明材料，辅以间接证明材料；</a:t>
            </a:r>
          </a:p>
          <a:p>
            <a:pPr marL="228600" lvl="1" indent="0">
              <a:buNone/>
            </a:pPr>
            <a:r>
              <a:rPr lang="zh-CN" altLang="zh-CN" sz="2000" dirty="0">
                <a:latin typeface="宋体" panose="02010600030101010101" pitchFamily="2" charset="-122"/>
                <a:ea typeface="宋体" panose="02010600030101010101" pitchFamily="2" charset="-122"/>
              </a:rPr>
              <a:t>（二）证明材料来源广泛，包括来自独立第三方、管理部门、客户自身等；</a:t>
            </a:r>
          </a:p>
          <a:p>
            <a:pPr marL="228600" lvl="1" indent="0">
              <a:buNone/>
            </a:pPr>
            <a:r>
              <a:rPr lang="zh-CN" altLang="zh-CN" sz="2000" dirty="0">
                <a:latin typeface="宋体" panose="02010600030101010101" pitchFamily="2" charset="-122"/>
                <a:ea typeface="宋体" panose="02010600030101010101" pitchFamily="2" charset="-122"/>
              </a:rPr>
              <a:t>（三）证明材料自身内部要素之间、证明材料之间、证明材料与客户背景</a:t>
            </a:r>
            <a:r>
              <a:rPr lang="zh-CN" altLang="zh-CN" sz="2000" dirty="0" smtClean="0">
                <a:latin typeface="宋体" panose="02010600030101010101" pitchFamily="2" charset="-122"/>
                <a:ea typeface="宋体" panose="02010600030101010101" pitchFamily="2" charset="-122"/>
              </a:rPr>
              <a:t>之</a:t>
            </a:r>
            <a:endParaRPr lang="en-US" altLang="zh-CN" sz="2000" dirty="0" smtClean="0">
              <a:latin typeface="宋体" panose="02010600030101010101" pitchFamily="2" charset="-122"/>
              <a:ea typeface="宋体" panose="02010600030101010101" pitchFamily="2" charset="-122"/>
            </a:endParaRPr>
          </a:p>
          <a:p>
            <a:pPr marL="228600" lvl="1" indent="0">
              <a:buNone/>
            </a:pPr>
            <a:r>
              <a:rPr lang="en-US" altLang="zh-CN" sz="2000" dirty="0">
                <a:latin typeface="宋体" panose="02010600030101010101" pitchFamily="2" charset="-122"/>
                <a:ea typeface="宋体" panose="02010600030101010101" pitchFamily="2" charset="-122"/>
              </a:rPr>
              <a:t> </a:t>
            </a: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间</a:t>
            </a:r>
            <a:r>
              <a:rPr lang="zh-CN" altLang="zh-CN" sz="2000" dirty="0">
                <a:latin typeface="宋体" panose="02010600030101010101" pitchFamily="2" charset="-122"/>
                <a:ea typeface="宋体" panose="02010600030101010101" pitchFamily="2" charset="-122"/>
              </a:rPr>
              <a:t>不存在矛盾；</a:t>
            </a:r>
          </a:p>
          <a:p>
            <a:pPr marL="228600" lvl="1" indent="0">
              <a:buNone/>
            </a:pPr>
            <a:r>
              <a:rPr lang="zh-CN" altLang="zh-CN" sz="2000" dirty="0">
                <a:latin typeface="宋体" panose="02010600030101010101" pitchFamily="2" charset="-122"/>
                <a:ea typeface="宋体" panose="02010600030101010101" pitchFamily="2" charset="-122"/>
              </a:rPr>
              <a:t>（四）证明材料之间能够相互印证，形成完整证据链条。</a:t>
            </a:r>
          </a:p>
          <a:p>
            <a:endParaRPr lang="zh-CN" altLang="en-US" dirty="0"/>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22</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5" y="1898427"/>
            <a:ext cx="8623300" cy="434553"/>
          </a:xfrm>
        </p:spPr>
        <p:txBody>
          <a:bodyPr/>
          <a:lstStyle/>
          <a:p>
            <a:pPr marL="0" indent="0">
              <a:buNone/>
            </a:pPr>
            <a:r>
              <a:rPr lang="zh-CN" altLang="en-US" sz="2000" b="1" dirty="0" smtClean="0">
                <a:latin typeface="宋体" panose="02010600030101010101" pitchFamily="2" charset="-122"/>
                <a:ea typeface="宋体" panose="02010600030101010101" pitchFamily="2" charset="-122"/>
              </a:rPr>
              <a:t>（四）</a:t>
            </a:r>
            <a:r>
              <a:rPr lang="zh-CN" altLang="zh-CN" sz="2000" b="1" dirty="0" smtClean="0">
                <a:latin typeface="宋体" panose="02010600030101010101" pitchFamily="2" charset="-122"/>
                <a:ea typeface="宋体" panose="02010600030101010101" pitchFamily="2" charset="-122"/>
              </a:rPr>
              <a:t>业务</a:t>
            </a:r>
            <a:r>
              <a:rPr lang="zh-CN" altLang="zh-CN" sz="2000" b="1" dirty="0">
                <a:latin typeface="宋体" panose="02010600030101010101" pitchFamily="2" charset="-122"/>
                <a:ea typeface="宋体" panose="02010600030101010101" pitchFamily="2" charset="-122"/>
              </a:rPr>
              <a:t>审核方法</a:t>
            </a:r>
            <a:endParaRPr lang="zh-CN" altLang="en-US" sz="2000" b="1" dirty="0">
              <a:latin typeface="宋体" panose="02010600030101010101" pitchFamily="2" charset="-122"/>
              <a:ea typeface="宋体" panose="02010600030101010101" pitchFamily="2" charset="-122"/>
            </a:endParaRPr>
          </a:p>
        </p:txBody>
      </p:sp>
      <p:grpSp>
        <p:nvGrpSpPr>
          <p:cNvPr id="7" name="组合 6"/>
          <p:cNvGrpSpPr/>
          <p:nvPr/>
        </p:nvGrpSpPr>
        <p:grpSpPr>
          <a:xfrm>
            <a:off x="3156992" y="3396945"/>
            <a:ext cx="1656184" cy="432048"/>
            <a:chOff x="996752" y="3987924"/>
            <a:chExt cx="7550391" cy="1296144"/>
          </a:xfrm>
        </p:grpSpPr>
        <p:sp>
          <p:nvSpPr>
            <p:cNvPr id="8"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9" name="TextBox 6"/>
            <p:cNvSpPr txBox="1"/>
            <p:nvPr/>
          </p:nvSpPr>
          <p:spPr>
            <a:xfrm>
              <a:off x="1222272" y="4169115"/>
              <a:ext cx="7324871" cy="1015662"/>
            </a:xfrm>
            <a:prstGeom prst="rect">
              <a:avLst/>
            </a:prstGeom>
            <a:noFill/>
          </p:spPr>
          <p:txBody>
            <a:bodyPr wrap="square" rtlCol="0">
              <a:spAutoFit/>
            </a:bodyPr>
            <a:lstStyle/>
            <a:p>
              <a:pPr algn="ctr"/>
              <a:r>
                <a:rPr lang="zh-CN" altLang="en-US" dirty="0" smtClean="0">
                  <a:solidFill>
                    <a:schemeClr val="bg2">
                      <a:lumMod val="75000"/>
                    </a:schemeClr>
                  </a:solidFill>
                  <a:latin typeface="宋体" panose="02010600030101010101" pitchFamily="2" charset="-122"/>
                  <a:ea typeface="宋体" panose="02010600030101010101" pitchFamily="2" charset="-122"/>
                </a:rPr>
                <a:t>可信客户</a:t>
              </a:r>
              <a:endParaRPr lang="en-US" altLang="zh-CN" dirty="0" smtClean="0">
                <a:solidFill>
                  <a:schemeClr val="bg2">
                    <a:lumMod val="75000"/>
                  </a:schemeClr>
                </a:solidFill>
                <a:latin typeface="宋体" panose="02010600030101010101" pitchFamily="2" charset="-122"/>
                <a:ea typeface="宋体" panose="02010600030101010101" pitchFamily="2" charset="-122"/>
              </a:endParaRPr>
            </a:p>
          </p:txBody>
        </p:sp>
      </p:grpSp>
      <p:grpSp>
        <p:nvGrpSpPr>
          <p:cNvPr id="10" name="组合 9"/>
          <p:cNvGrpSpPr/>
          <p:nvPr/>
        </p:nvGrpSpPr>
        <p:grpSpPr>
          <a:xfrm>
            <a:off x="2060036" y="4850756"/>
            <a:ext cx="1529004" cy="1021439"/>
            <a:chOff x="996752" y="3987924"/>
            <a:chExt cx="7550391" cy="1332907"/>
          </a:xfrm>
        </p:grpSpPr>
        <p:sp>
          <p:nvSpPr>
            <p:cNvPr id="11"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2" name="TextBox 9"/>
            <p:cNvSpPr txBox="1"/>
            <p:nvPr/>
          </p:nvSpPr>
          <p:spPr>
            <a:xfrm>
              <a:off x="1222271" y="4074335"/>
              <a:ext cx="7324872" cy="1246496"/>
            </a:xfrm>
            <a:prstGeom prst="rect">
              <a:avLst/>
            </a:prstGeom>
            <a:noFill/>
          </p:spPr>
          <p:txBody>
            <a:bodyPr wrap="square" rtlCol="0">
              <a:spAutoFit/>
            </a:bodyPr>
            <a:lstStyle/>
            <a:p>
              <a:r>
                <a:rPr lang="zh-CN" altLang="en-US" dirty="0" smtClean="0">
                  <a:solidFill>
                    <a:schemeClr val="accent2">
                      <a:lumMod val="75000"/>
                    </a:schemeClr>
                  </a:solidFill>
                  <a:latin typeface="宋体" panose="02010600030101010101" pitchFamily="2" charset="-122"/>
                  <a:ea typeface="宋体" panose="02010600030101010101" pitchFamily="2" charset="-122"/>
                </a:rPr>
                <a:t>一般尽职审查措施，便利贸易投资活动</a:t>
              </a:r>
              <a:endParaRPr lang="en-US" altLang="zh-CN" dirty="0" smtClean="0">
                <a:solidFill>
                  <a:schemeClr val="accent2">
                    <a:lumMod val="75000"/>
                  </a:schemeClr>
                </a:solidFill>
                <a:latin typeface="宋体" panose="02010600030101010101" pitchFamily="2" charset="-122"/>
                <a:ea typeface="宋体" panose="02010600030101010101" pitchFamily="2" charset="-122"/>
              </a:endParaRPr>
            </a:p>
          </p:txBody>
        </p:sp>
      </p:grpSp>
      <p:grpSp>
        <p:nvGrpSpPr>
          <p:cNvPr id="13" name="组合 12"/>
          <p:cNvGrpSpPr/>
          <p:nvPr/>
        </p:nvGrpSpPr>
        <p:grpSpPr>
          <a:xfrm>
            <a:off x="4381128" y="2474491"/>
            <a:ext cx="1656184" cy="504056"/>
            <a:chOff x="996752" y="3987924"/>
            <a:chExt cx="7550391" cy="1296144"/>
          </a:xfrm>
        </p:grpSpPr>
        <p:sp>
          <p:nvSpPr>
            <p:cNvPr id="1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5" name="TextBox 12"/>
            <p:cNvSpPr txBox="1"/>
            <p:nvPr/>
          </p:nvSpPr>
          <p:spPr>
            <a:xfrm>
              <a:off x="1222272" y="4173087"/>
              <a:ext cx="7324871" cy="949711"/>
            </a:xfrm>
            <a:prstGeom prst="rect">
              <a:avLst/>
            </a:prstGeom>
            <a:noFill/>
          </p:spPr>
          <p:txBody>
            <a:bodyPr wrap="square" rtlCol="0">
              <a:spAutoFit/>
            </a:bodyPr>
            <a:lstStyle/>
            <a:p>
              <a:pPr algn="ctr"/>
              <a:r>
                <a:rPr lang="zh-CN" altLang="en-US" sz="1800" dirty="0" smtClean="0">
                  <a:solidFill>
                    <a:schemeClr val="bg2">
                      <a:lumMod val="75000"/>
                    </a:schemeClr>
                  </a:solidFill>
                  <a:latin typeface="宋体" panose="02010600030101010101" pitchFamily="2" charset="-122"/>
                  <a:ea typeface="宋体" panose="02010600030101010101" pitchFamily="2" charset="-122"/>
                </a:rPr>
                <a:t>客户风险等级</a:t>
              </a:r>
              <a:endParaRPr lang="en-US" altLang="zh-CN" sz="1800" dirty="0" smtClean="0">
                <a:solidFill>
                  <a:schemeClr val="bg2">
                    <a:lumMod val="75000"/>
                  </a:schemeClr>
                </a:solidFill>
                <a:latin typeface="宋体" panose="02010600030101010101" pitchFamily="2" charset="-122"/>
                <a:ea typeface="宋体" panose="02010600030101010101" pitchFamily="2" charset="-122"/>
              </a:endParaRPr>
            </a:p>
          </p:txBody>
        </p:sp>
      </p:grpSp>
      <p:grpSp>
        <p:nvGrpSpPr>
          <p:cNvPr id="17" name="组合 16"/>
          <p:cNvGrpSpPr/>
          <p:nvPr/>
        </p:nvGrpSpPr>
        <p:grpSpPr>
          <a:xfrm>
            <a:off x="5605264" y="3410595"/>
            <a:ext cx="1656184" cy="432048"/>
            <a:chOff x="996752" y="3987924"/>
            <a:chExt cx="7550391" cy="1296144"/>
          </a:xfrm>
        </p:grpSpPr>
        <p:sp>
          <p:nvSpPr>
            <p:cNvPr id="18"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9" name="TextBox 15"/>
            <p:cNvSpPr txBox="1"/>
            <p:nvPr/>
          </p:nvSpPr>
          <p:spPr>
            <a:xfrm>
              <a:off x="1222272" y="4169115"/>
              <a:ext cx="7324871" cy="1015662"/>
            </a:xfrm>
            <a:prstGeom prst="rect">
              <a:avLst/>
            </a:prstGeom>
            <a:noFill/>
          </p:spPr>
          <p:txBody>
            <a:bodyPr wrap="square" rtlCol="0">
              <a:spAutoFit/>
            </a:bodyPr>
            <a:lstStyle/>
            <a:p>
              <a:pPr algn="ctr"/>
              <a:r>
                <a:rPr lang="zh-CN" altLang="en-US" dirty="0" smtClean="0">
                  <a:solidFill>
                    <a:schemeClr val="bg2">
                      <a:lumMod val="75000"/>
                    </a:schemeClr>
                  </a:solidFill>
                  <a:latin typeface="宋体" panose="02010600030101010101" pitchFamily="2" charset="-122"/>
                  <a:ea typeface="宋体" panose="02010600030101010101" pitchFamily="2" charset="-122"/>
                </a:rPr>
                <a:t>关注客户</a:t>
              </a:r>
              <a:endParaRPr lang="en-US" altLang="zh-CN" dirty="0" smtClean="0">
                <a:solidFill>
                  <a:schemeClr val="bg2">
                    <a:lumMod val="75000"/>
                  </a:schemeClr>
                </a:solidFill>
                <a:latin typeface="宋体" panose="02010600030101010101" pitchFamily="2" charset="-122"/>
                <a:ea typeface="宋体" panose="02010600030101010101" pitchFamily="2" charset="-122"/>
              </a:endParaRPr>
            </a:p>
          </p:txBody>
        </p:sp>
      </p:grpSp>
      <p:grpSp>
        <p:nvGrpSpPr>
          <p:cNvPr id="20" name="组合 19"/>
          <p:cNvGrpSpPr/>
          <p:nvPr/>
        </p:nvGrpSpPr>
        <p:grpSpPr>
          <a:xfrm>
            <a:off x="3982665" y="4274691"/>
            <a:ext cx="1529004" cy="2736304"/>
            <a:chOff x="996752" y="3987922"/>
            <a:chExt cx="7550391" cy="4694003"/>
          </a:xfrm>
        </p:grpSpPr>
        <p:sp>
          <p:nvSpPr>
            <p:cNvPr id="21" name="Rectangle 2"/>
            <p:cNvSpPr>
              <a:spLocks noChangeArrowheads="1"/>
            </p:cNvSpPr>
            <p:nvPr/>
          </p:nvSpPr>
          <p:spPr bwMode="auto">
            <a:xfrm>
              <a:off x="996752" y="3987922"/>
              <a:ext cx="7550391" cy="4694003"/>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2" name="TextBox 18"/>
            <p:cNvSpPr txBox="1"/>
            <p:nvPr/>
          </p:nvSpPr>
          <p:spPr>
            <a:xfrm>
              <a:off x="1186489" y="4114787"/>
              <a:ext cx="7324872" cy="4500640"/>
            </a:xfrm>
            <a:prstGeom prst="rect">
              <a:avLst/>
            </a:prstGeom>
            <a:noFill/>
          </p:spPr>
          <p:txBody>
            <a:bodyPr wrap="square" rtlCol="0">
              <a:spAutoFit/>
            </a:bodyPr>
            <a:lstStyle/>
            <a:p>
              <a:r>
                <a:rPr lang="zh-CN" altLang="zh-CN" dirty="0">
                  <a:solidFill>
                    <a:schemeClr val="tx1"/>
                  </a:solidFill>
                  <a:latin typeface="宋体" panose="02010600030101010101" pitchFamily="2" charset="-122"/>
                  <a:ea typeface="宋体" panose="02010600030101010101" pitchFamily="2" charset="-122"/>
                </a:rPr>
                <a:t>若在办理业务过程中存在外汇局、外汇和跨境人民币展业</a:t>
              </a:r>
              <a:r>
                <a:rPr lang="zh-CN" altLang="zh-CN" dirty="0" smtClean="0">
                  <a:solidFill>
                    <a:schemeClr val="tx1"/>
                  </a:solidFill>
                  <a:latin typeface="宋体" panose="02010600030101010101" pitchFamily="2" charset="-122"/>
                  <a:ea typeface="宋体" panose="02010600030101010101" pitchFamily="2" charset="-122"/>
                </a:rPr>
                <a:t>工作组提示</a:t>
              </a:r>
              <a:r>
                <a:rPr lang="zh-CN" altLang="zh-CN" dirty="0">
                  <a:solidFill>
                    <a:schemeClr val="tx1"/>
                  </a:solidFill>
                  <a:latin typeface="宋体" panose="02010600030101010101" pitchFamily="2" charset="-122"/>
                  <a:ea typeface="宋体" panose="02010600030101010101" pitchFamily="2" charset="-122"/>
                </a:rPr>
                <a:t>的异常行为特征或风险，或者银行自行判断存在异常行为特征或风险</a:t>
              </a:r>
              <a:endParaRPr lang="zh-CN" altLang="en-US" dirty="0">
                <a:solidFill>
                  <a:schemeClr val="tx1"/>
                </a:solidFill>
                <a:latin typeface="宋体" panose="02010600030101010101" pitchFamily="2" charset="-122"/>
                <a:ea typeface="宋体" panose="02010600030101010101" pitchFamily="2" charset="-122"/>
              </a:endParaRPr>
            </a:p>
          </p:txBody>
        </p:sp>
      </p:grpSp>
      <p:grpSp>
        <p:nvGrpSpPr>
          <p:cNvPr id="23" name="组合 22"/>
          <p:cNvGrpSpPr/>
          <p:nvPr/>
        </p:nvGrpSpPr>
        <p:grpSpPr>
          <a:xfrm>
            <a:off x="6343776" y="4850756"/>
            <a:ext cx="1565744" cy="1080119"/>
            <a:chOff x="996752" y="3987924"/>
            <a:chExt cx="7731817" cy="1370605"/>
          </a:xfrm>
        </p:grpSpPr>
        <p:sp>
          <p:nvSpPr>
            <p:cNvPr id="2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25" name="TextBox 23"/>
            <p:cNvSpPr txBox="1"/>
            <p:nvPr/>
          </p:nvSpPr>
          <p:spPr>
            <a:xfrm>
              <a:off x="1403697" y="4112032"/>
              <a:ext cx="7324872" cy="1246497"/>
            </a:xfrm>
            <a:prstGeom prst="rect">
              <a:avLst/>
            </a:prstGeom>
            <a:noFill/>
          </p:spPr>
          <p:txBody>
            <a:bodyPr wrap="square" rtlCol="0">
              <a:spAutoFit/>
            </a:bodyPr>
            <a:lstStyle/>
            <a:p>
              <a:r>
                <a:rPr lang="zh-CN" altLang="zh-CN" dirty="0">
                  <a:solidFill>
                    <a:schemeClr val="accent2">
                      <a:lumMod val="75000"/>
                    </a:schemeClr>
                  </a:solidFill>
                  <a:latin typeface="宋体" panose="02010600030101010101" pitchFamily="2" charset="-122"/>
                  <a:ea typeface="宋体" panose="02010600030101010101" pitchFamily="2" charset="-122"/>
                </a:rPr>
                <a:t>实施强化审查措施，审慎为其办理业务</a:t>
              </a:r>
              <a:endParaRPr lang="zh-CN" altLang="en-US" dirty="0">
                <a:solidFill>
                  <a:schemeClr val="accent2">
                    <a:lumMod val="75000"/>
                  </a:schemeClr>
                </a:solidFill>
                <a:latin typeface="宋体" panose="02010600030101010101" pitchFamily="2" charset="-122"/>
                <a:ea typeface="宋体" panose="02010600030101010101" pitchFamily="2" charset="-122"/>
              </a:endParaRPr>
            </a:p>
          </p:txBody>
        </p:sp>
      </p:grpSp>
      <p:cxnSp>
        <p:nvCxnSpPr>
          <p:cNvPr id="38" name="直接箭头连接符 37"/>
          <p:cNvCxnSpPr/>
          <p:nvPr/>
        </p:nvCxnSpPr>
        <p:spPr bwMode="auto">
          <a:xfrm>
            <a:off x="4525144" y="2978547"/>
            <a:ext cx="0" cy="4183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 name="直接箭头连接符 38"/>
          <p:cNvCxnSpPr/>
          <p:nvPr/>
        </p:nvCxnSpPr>
        <p:spPr bwMode="auto">
          <a:xfrm>
            <a:off x="5821288" y="2978547"/>
            <a:ext cx="0" cy="4183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0" name="直接箭头连接符 39"/>
          <p:cNvCxnSpPr/>
          <p:nvPr/>
        </p:nvCxnSpPr>
        <p:spPr bwMode="auto">
          <a:xfrm>
            <a:off x="4525144" y="3856293"/>
            <a:ext cx="0" cy="4183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2" name="直接箭头连接符 41"/>
          <p:cNvCxnSpPr/>
          <p:nvPr/>
        </p:nvCxnSpPr>
        <p:spPr bwMode="auto">
          <a:xfrm>
            <a:off x="3373016" y="3856293"/>
            <a:ext cx="0" cy="99446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 name="直接箭头连接符 42"/>
          <p:cNvCxnSpPr/>
          <p:nvPr/>
        </p:nvCxnSpPr>
        <p:spPr bwMode="auto">
          <a:xfrm>
            <a:off x="6685384" y="3842643"/>
            <a:ext cx="0" cy="99446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5" name="直接箭头连接符 44"/>
          <p:cNvCxnSpPr/>
          <p:nvPr/>
        </p:nvCxnSpPr>
        <p:spPr bwMode="auto">
          <a:xfrm>
            <a:off x="5533256" y="5348994"/>
            <a:ext cx="81052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23</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564704" y="1825913"/>
            <a:ext cx="8623300" cy="5400600"/>
          </a:xfrm>
        </p:spPr>
        <p:txBody>
          <a:bodyPr/>
          <a:lstStyle/>
          <a:p>
            <a:pPr marL="0" indent="0">
              <a:buNone/>
            </a:pPr>
            <a:r>
              <a:rPr lang="zh-CN" altLang="zh-CN" dirty="0">
                <a:latin typeface="宋体" panose="02010600030101010101" pitchFamily="2" charset="-122"/>
                <a:ea typeface="宋体" panose="02010600030101010101" pitchFamily="2" charset="-122"/>
              </a:rPr>
              <a:t>【一般审查措施】对于无风险提示特征的可信客户，银行可按照现行外汇管理法规规定及银行自身内控规定，审查客户准入资格和业务背景的合规性、真实性及其与外汇收支的一致性。</a:t>
            </a:r>
          </a:p>
          <a:p>
            <a:pPr marL="0" indent="0">
              <a:buNone/>
            </a:pPr>
            <a:r>
              <a:rPr lang="zh-CN" altLang="zh-CN" dirty="0">
                <a:latin typeface="宋体" panose="02010600030101010101" pitchFamily="2" charset="-122"/>
                <a:ea typeface="宋体" panose="02010600030101010101" pitchFamily="2" charset="-122"/>
              </a:rPr>
              <a:t>【强化审查措施】对于有风险提示特征的可信客户、关注客户以及银行自行判断具有违法违规、规避外汇监管、虚构交易背景实施投机套利等行为特征的客户。银行可根据实际情况选择采取以下强化审查措施：</a:t>
            </a:r>
          </a:p>
          <a:p>
            <a:pPr marL="0" lvl="1" indent="0">
              <a:spcBef>
                <a:spcPts val="0"/>
              </a:spcBef>
              <a:buNone/>
            </a:pPr>
            <a:r>
              <a:rPr lang="zh-CN" altLang="zh-CN" sz="1800" dirty="0">
                <a:latin typeface="宋体" panose="02010600030101010101" pitchFamily="2" charset="-122"/>
                <a:ea typeface="宋体" panose="02010600030101010101" pitchFamily="2" charset="-122"/>
              </a:rPr>
              <a:t>（一）要求客户提供或主动收集更多的直接证明材料；</a:t>
            </a:r>
          </a:p>
          <a:p>
            <a:pPr marL="0" lvl="1" indent="0">
              <a:spcBef>
                <a:spcPts val="0"/>
              </a:spcBef>
              <a:buNone/>
            </a:pPr>
            <a:r>
              <a:rPr lang="zh-CN" altLang="zh-CN" sz="1800" dirty="0">
                <a:latin typeface="宋体" panose="02010600030101010101" pitchFamily="2" charset="-122"/>
                <a:ea typeface="宋体" panose="02010600030101010101" pitchFamily="2" charset="-122"/>
              </a:rPr>
              <a:t>（二）通过自行查证、工作组内部共享信息、第三方查证等方法，查证客户提供的</a:t>
            </a:r>
            <a:r>
              <a:rPr lang="zh-CN" altLang="zh-CN" sz="1800" dirty="0" smtClean="0">
                <a:latin typeface="宋体" panose="02010600030101010101" pitchFamily="2" charset="-122"/>
                <a:ea typeface="宋体" panose="02010600030101010101" pitchFamily="2" charset="-122"/>
              </a:rPr>
              <a:t>真</a:t>
            </a:r>
            <a:endParaRPr lang="en-US" altLang="zh-CN" sz="1800" dirty="0" smtClean="0">
              <a:latin typeface="宋体" panose="02010600030101010101" pitchFamily="2" charset="-122"/>
              <a:ea typeface="宋体" panose="02010600030101010101" pitchFamily="2" charset="-122"/>
            </a:endParaRPr>
          </a:p>
          <a:p>
            <a:pPr marL="0" lvl="1" indent="0">
              <a:spcBef>
                <a:spcPts val="0"/>
              </a:spcBef>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实</a:t>
            </a:r>
            <a:r>
              <a:rPr lang="zh-CN" altLang="zh-CN" sz="1800" dirty="0">
                <a:latin typeface="宋体" panose="02010600030101010101" pitchFamily="2" charset="-122"/>
                <a:ea typeface="宋体" panose="02010600030101010101" pitchFamily="2" charset="-122"/>
              </a:rPr>
              <a:t>性证明材料本身是否真实、是否被伪造变造、是否未被违规重复使用；</a:t>
            </a:r>
          </a:p>
          <a:p>
            <a:pPr marL="0" lvl="1" indent="0">
              <a:spcBef>
                <a:spcPts val="0"/>
              </a:spcBef>
              <a:buNone/>
            </a:pPr>
            <a:r>
              <a:rPr lang="zh-CN" altLang="zh-CN" sz="1800" dirty="0">
                <a:latin typeface="宋体" panose="02010600030101010101" pitchFamily="2" charset="-122"/>
                <a:ea typeface="宋体" panose="02010600030101010101" pitchFamily="2" charset="-122"/>
              </a:rPr>
              <a:t>（三）通过联网核查公民身份信息系统、工商登记系统、征信系统、海外联行或母</a:t>
            </a:r>
            <a:r>
              <a:rPr lang="zh-CN" altLang="zh-CN" sz="1800" dirty="0" smtClean="0">
                <a:latin typeface="宋体" panose="02010600030101010101" pitchFamily="2" charset="-122"/>
                <a:ea typeface="宋体" panose="02010600030101010101" pitchFamily="2" charset="-122"/>
              </a:rPr>
              <a:t>行</a:t>
            </a:r>
            <a:endParaRPr lang="en-US" altLang="zh-CN" sz="1800" dirty="0" smtClean="0">
              <a:latin typeface="宋体" panose="02010600030101010101" pitchFamily="2" charset="-122"/>
              <a:ea typeface="宋体" panose="02010600030101010101" pitchFamily="2" charset="-122"/>
            </a:endParaRPr>
          </a:p>
          <a:p>
            <a:pPr marL="0" lvl="1" indent="0">
              <a:spcBef>
                <a:spcPts val="0"/>
              </a:spcBef>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协查</a:t>
            </a:r>
            <a:r>
              <a:rPr lang="zh-CN" altLang="zh-CN" sz="1800" dirty="0">
                <a:latin typeface="宋体" panose="02010600030101010101" pitchFamily="2" charset="-122"/>
                <a:ea typeface="宋体" panose="02010600030101010101" pitchFamily="2" charset="-122"/>
              </a:rPr>
              <a:t>认证等方式，核实客户身份和背景信息；</a:t>
            </a:r>
          </a:p>
          <a:p>
            <a:pPr marL="0" lvl="1" indent="0">
              <a:spcBef>
                <a:spcPts val="0"/>
              </a:spcBef>
              <a:buNone/>
            </a:pPr>
            <a:r>
              <a:rPr lang="zh-CN" altLang="zh-CN" sz="1800" dirty="0">
                <a:latin typeface="宋体" panose="02010600030101010101" pitchFamily="2" charset="-122"/>
                <a:ea typeface="宋体" panose="02010600030101010101" pitchFamily="2" charset="-122"/>
              </a:rPr>
              <a:t>（四）深入了解客户的背景信息，如法人代表、实际控制人、生产经营情况、财务</a:t>
            </a:r>
            <a:r>
              <a:rPr lang="zh-CN" altLang="zh-CN" sz="1800" dirty="0" smtClean="0">
                <a:latin typeface="宋体" panose="02010600030101010101" pitchFamily="2" charset="-122"/>
                <a:ea typeface="宋体" panose="02010600030101010101" pitchFamily="2" charset="-122"/>
              </a:rPr>
              <a:t>状</a:t>
            </a:r>
            <a:endParaRPr lang="en-US" altLang="zh-CN" sz="1800" dirty="0" smtClean="0">
              <a:latin typeface="宋体" panose="02010600030101010101" pitchFamily="2" charset="-122"/>
              <a:ea typeface="宋体" panose="02010600030101010101" pitchFamily="2" charset="-122"/>
            </a:endParaRPr>
          </a:p>
          <a:p>
            <a:pPr marL="0" lvl="1" indent="0">
              <a:spcBef>
                <a:spcPts val="0"/>
              </a:spcBef>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况</a:t>
            </a:r>
            <a:r>
              <a:rPr lang="zh-CN" altLang="zh-CN" sz="1800" dirty="0">
                <a:latin typeface="宋体" panose="02010600030101010101" pitchFamily="2" charset="-122"/>
                <a:ea typeface="宋体" panose="02010600030101010101" pitchFamily="2" charset="-122"/>
              </a:rPr>
              <a:t>、行业状况、上下游合作伙伴、母公司和关联企业、业务历史记录、资信</a:t>
            </a:r>
            <a:r>
              <a:rPr lang="zh-CN" altLang="zh-CN" sz="1800" dirty="0" smtClean="0">
                <a:latin typeface="宋体" panose="02010600030101010101" pitchFamily="2" charset="-122"/>
                <a:ea typeface="宋体" panose="02010600030101010101" pitchFamily="2" charset="-122"/>
              </a:rPr>
              <a:t>评</a:t>
            </a:r>
            <a:endParaRPr lang="en-US" altLang="zh-CN" sz="1800" dirty="0" smtClean="0">
              <a:latin typeface="宋体" panose="02010600030101010101" pitchFamily="2" charset="-122"/>
              <a:ea typeface="宋体" panose="02010600030101010101" pitchFamily="2" charset="-122"/>
            </a:endParaRPr>
          </a:p>
          <a:p>
            <a:pPr marL="0" lvl="1" indent="0">
              <a:spcBef>
                <a:spcPts val="0"/>
              </a:spcBef>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级</a:t>
            </a:r>
            <a:r>
              <a:rPr lang="zh-CN" altLang="zh-CN" sz="1800" dirty="0">
                <a:latin typeface="宋体" panose="02010600030101010101" pitchFamily="2" charset="-122"/>
                <a:ea typeface="宋体" panose="02010600030101010101" pitchFamily="2" charset="-122"/>
              </a:rPr>
              <a:t>记录、其他通过公共数据库或互联网渠道能获取的信息等；</a:t>
            </a:r>
          </a:p>
          <a:p>
            <a:pPr marL="0" lvl="1" indent="0">
              <a:spcBef>
                <a:spcPts val="0"/>
              </a:spcBef>
              <a:buNone/>
            </a:pPr>
            <a:r>
              <a:rPr lang="zh-CN" altLang="zh-CN" sz="1800" dirty="0">
                <a:latin typeface="宋体" panose="02010600030101010101" pitchFamily="2" charset="-122"/>
                <a:ea typeface="宋体" panose="02010600030101010101" pitchFamily="2" charset="-122"/>
              </a:rPr>
              <a:t>（五）全面分析客户申请办理业务信息，如业务需求背景、交易目的、交易性质、</a:t>
            </a:r>
            <a:r>
              <a:rPr lang="zh-CN" altLang="zh-CN" sz="1800" dirty="0" smtClean="0">
                <a:latin typeface="宋体" panose="02010600030101010101" pitchFamily="2" charset="-122"/>
                <a:ea typeface="宋体" panose="02010600030101010101" pitchFamily="2" charset="-122"/>
              </a:rPr>
              <a:t>资</a:t>
            </a:r>
            <a:endParaRPr lang="en-US" altLang="zh-CN" sz="1800" dirty="0" smtClean="0">
              <a:latin typeface="宋体" panose="02010600030101010101" pitchFamily="2" charset="-122"/>
              <a:ea typeface="宋体" panose="02010600030101010101" pitchFamily="2" charset="-122"/>
            </a:endParaRPr>
          </a:p>
          <a:p>
            <a:pPr marL="0" lvl="1" indent="0">
              <a:spcBef>
                <a:spcPts val="0"/>
              </a:spcBef>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金</a:t>
            </a:r>
            <a:r>
              <a:rPr lang="zh-CN" altLang="zh-CN" sz="1800" dirty="0">
                <a:latin typeface="宋体" panose="02010600030101010101" pitchFamily="2" charset="-122"/>
                <a:ea typeface="宋体" panose="02010600030101010101" pitchFamily="2" charset="-122"/>
              </a:rPr>
              <a:t>来源和用途、交易对手方、交易受益人等；</a:t>
            </a:r>
          </a:p>
          <a:p>
            <a:pPr marL="0" lvl="1" indent="0">
              <a:spcBef>
                <a:spcPts val="0"/>
              </a:spcBef>
              <a:buNone/>
            </a:pPr>
            <a:r>
              <a:rPr lang="zh-CN" altLang="zh-CN" sz="1800" dirty="0">
                <a:latin typeface="宋体" panose="02010600030101010101" pitchFamily="2" charset="-122"/>
                <a:ea typeface="宋体" panose="02010600030101010101" pitchFamily="2" charset="-122"/>
              </a:rPr>
              <a:t>（六）现场实地查访自然人客户住所或单位所在地，机构客户注册地或实际办公地；</a:t>
            </a:r>
          </a:p>
          <a:p>
            <a:pPr marL="0" lvl="1" indent="0">
              <a:spcBef>
                <a:spcPts val="0"/>
              </a:spcBef>
              <a:buNone/>
            </a:pPr>
            <a:r>
              <a:rPr lang="zh-CN" altLang="zh-CN" sz="1800" dirty="0">
                <a:latin typeface="宋体" panose="02010600030101010101" pitchFamily="2" charset="-122"/>
                <a:ea typeface="宋体" panose="02010600030101010101" pitchFamily="2" charset="-122"/>
              </a:rPr>
              <a:t>（七）银行认为需采取的其他审查措施。</a:t>
            </a:r>
          </a:p>
          <a:p>
            <a:endParaRPr lang="zh-CN" altLang="en-US" dirty="0"/>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65175" y="1027748"/>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24</a:t>
            </a:fld>
            <a:endParaRPr lang="en-US" altLang="zh-CN"/>
          </a:p>
        </p:txBody>
      </p:sp>
      <p:sp>
        <p:nvSpPr>
          <p:cNvPr id="2"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80728" y="1969929"/>
            <a:ext cx="9016554" cy="4930775"/>
          </a:xfrm>
        </p:spPr>
        <p:txBody>
          <a:bodyPr/>
          <a:lstStyle/>
          <a:p>
            <a:pPr>
              <a:buClrTx/>
              <a:buFont typeface="Wingdings" panose="05000000000000000000" pitchFamily="2" charset="2"/>
              <a:buChar char="Ø"/>
            </a:pPr>
            <a:r>
              <a:rPr lang="zh-CN" altLang="zh-CN" sz="2000" b="1" dirty="0">
                <a:latin typeface="宋体" panose="02010600030101010101" pitchFamily="2" charset="-122"/>
                <a:ea typeface="宋体" panose="02010600030101010101" pitchFamily="2" charset="-122"/>
              </a:rPr>
              <a:t>对存疑或风险客户的业务办理</a:t>
            </a:r>
            <a:r>
              <a:rPr lang="zh-CN" altLang="zh-CN" sz="2000" b="1" dirty="0" smtClean="0">
                <a:latin typeface="宋体" panose="02010600030101010101" pitchFamily="2" charset="-122"/>
                <a:ea typeface="宋体" panose="02010600030101010101" pitchFamily="2" charset="-122"/>
              </a:rPr>
              <a:t>要求</a:t>
            </a:r>
            <a:endParaRPr lang="en-US" altLang="zh-CN" sz="2000" b="1" dirty="0" smtClean="0">
              <a:latin typeface="宋体" panose="02010600030101010101" pitchFamily="2" charset="-122"/>
              <a:ea typeface="宋体" panose="02010600030101010101" pitchFamily="2" charset="-122"/>
            </a:endParaRPr>
          </a:p>
          <a:p>
            <a:pPr marL="0"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客户</a:t>
            </a:r>
            <a:r>
              <a:rPr lang="zh-CN" altLang="zh-CN" sz="2000" dirty="0">
                <a:latin typeface="宋体" panose="02010600030101010101" pitchFamily="2" charset="-122"/>
                <a:ea typeface="宋体" panose="02010600030101010101" pitchFamily="2" charset="-122"/>
              </a:rPr>
              <a:t>无法通过真实性审核，或者无正当理由拒不提供真实性证明材料，银行应暂停为其办理业务，并主动收集或要求客户提供更充分的真实性证明资料，直至确认交易真实、业务合规。银行采取强化审查措施仍未能排除风险提示特征的，应审慎为客户办理外汇业务。</a:t>
            </a:r>
          </a:p>
          <a:p>
            <a:pPr marL="0"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经</a:t>
            </a:r>
            <a:r>
              <a:rPr lang="zh-CN" altLang="zh-CN" sz="2000" dirty="0">
                <a:latin typeface="宋体" panose="02010600030101010101" pitchFamily="2" charset="-122"/>
                <a:ea typeface="宋体" panose="02010600030101010101" pitchFamily="2" charset="-122"/>
              </a:rPr>
              <a:t>业务审查无法排除风险提示特征，且涉嫌违反外汇管理法规、洗钱、恐怖融资、逃税等行为的，银行应及时向监管部门报告，并视情况采取以下措施：</a:t>
            </a:r>
          </a:p>
          <a:p>
            <a:pPr marL="228600" lvl="1" indent="0">
              <a:buNone/>
            </a:pPr>
            <a:r>
              <a:rPr lang="zh-CN" altLang="zh-CN" sz="1800" dirty="0">
                <a:latin typeface="宋体" panose="02010600030101010101" pitchFamily="2" charset="-122"/>
                <a:ea typeface="宋体" panose="02010600030101010101" pitchFamily="2" charset="-122"/>
              </a:rPr>
              <a:t>（一）在一定时期内限制或拒绝为其办理某类或所有外汇业务；</a:t>
            </a:r>
          </a:p>
          <a:p>
            <a:pPr marL="228600" lvl="1" indent="0">
              <a:buNone/>
            </a:pPr>
            <a:r>
              <a:rPr lang="zh-CN" altLang="zh-CN" sz="1800" dirty="0">
                <a:latin typeface="宋体" panose="02010600030101010101" pitchFamily="2" charset="-122"/>
                <a:ea typeface="宋体" panose="02010600030101010101" pitchFamily="2" charset="-122"/>
              </a:rPr>
              <a:t>（二）纳入银行内部的关注客户名单；</a:t>
            </a:r>
          </a:p>
          <a:p>
            <a:pPr marL="228600" lvl="1" indent="0">
              <a:buNone/>
            </a:pPr>
            <a:r>
              <a:rPr lang="zh-CN" altLang="zh-CN" sz="1800" dirty="0">
                <a:latin typeface="宋体" panose="02010600030101010101" pitchFamily="2" charset="-122"/>
                <a:ea typeface="宋体" panose="02010600030101010101" pitchFamily="2" charset="-122"/>
              </a:rPr>
              <a:t>（三）按程序提请外汇市场自律机制审议发布风险提示，或向外汇局提出监管建议；</a:t>
            </a:r>
          </a:p>
          <a:p>
            <a:pPr marL="228600" lvl="1" indent="0">
              <a:buNone/>
            </a:pPr>
            <a:r>
              <a:rPr lang="zh-CN" altLang="zh-CN" sz="1800" dirty="0">
                <a:latin typeface="宋体" panose="02010600030101010101" pitchFamily="2" charset="-122"/>
                <a:ea typeface="宋体" panose="02010600030101010101" pitchFamily="2" charset="-122"/>
              </a:rPr>
              <a:t>（四）银行认为需采取的其他措施。</a:t>
            </a:r>
          </a:p>
          <a:p>
            <a:endParaRPr lang="zh-CN" altLang="en-US" dirty="0"/>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3" name="内容占位符 2"/>
          <p:cNvSpPr>
            <a:spLocks noGrp="1"/>
          </p:cNvSpPr>
          <p:nvPr>
            <p:ph idx="1"/>
          </p:nvPr>
        </p:nvSpPr>
        <p:spPr>
          <a:xfrm>
            <a:off x="765175" y="1969171"/>
            <a:ext cx="8623300" cy="5360318"/>
          </a:xfrm>
        </p:spPr>
        <p:txBody>
          <a:bodyPr/>
          <a:lstStyle/>
          <a:p>
            <a:r>
              <a:rPr lang="zh-CN" altLang="zh-CN" sz="2400" b="1" dirty="0"/>
              <a:t>把握《展业规范》与《总则》的关系</a:t>
            </a:r>
            <a:r>
              <a:rPr lang="zh-CN" altLang="en-US" sz="2400" b="1" dirty="0"/>
              <a:t>：</a:t>
            </a:r>
            <a:endParaRPr lang="en-US" altLang="zh-CN" sz="2400" b="1" dirty="0"/>
          </a:p>
          <a:p>
            <a:r>
              <a:rPr lang="zh-CN" altLang="zh-CN" sz="2400" b="1" dirty="0" smtClean="0"/>
              <a:t>《总则》</a:t>
            </a:r>
            <a:r>
              <a:rPr lang="zh-CN" altLang="zh-CN" sz="2400" b="1" dirty="0"/>
              <a:t>共分七章 四十六条：</a:t>
            </a:r>
            <a:endParaRPr lang="en-US" altLang="zh-CN" sz="2400" b="1" dirty="0"/>
          </a:p>
          <a:p>
            <a:r>
              <a:rPr lang="zh-CN" altLang="zh-CN" sz="2000" b="1" dirty="0" smtClean="0"/>
              <a:t>第四</a:t>
            </a:r>
            <a:r>
              <a:rPr lang="zh-CN" altLang="zh-CN" sz="2000" b="1" dirty="0"/>
              <a:t>章 业务持续监测：</a:t>
            </a:r>
            <a:r>
              <a:rPr lang="zh-CN" altLang="zh-CN" sz="2000" dirty="0"/>
              <a:t>是通过建立标准，指导银行在什么条件下要加强对客户的重新识别及持续、动态监控，应采取怎样的方法落实监测措施</a:t>
            </a:r>
            <a:r>
              <a:rPr lang="zh-CN" altLang="zh-CN" sz="2000" dirty="0" smtClean="0"/>
              <a:t>。</a:t>
            </a:r>
            <a:endParaRPr lang="en-US" altLang="zh-CN" sz="2000" dirty="0" smtClean="0"/>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25</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46468"/>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26</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420688" y="1897668"/>
            <a:ext cx="9217024" cy="5400600"/>
          </a:xfrm>
        </p:spPr>
        <p:txBody>
          <a:bodyPr/>
          <a:lstStyle/>
          <a:p>
            <a:pPr marL="0" indent="0">
              <a:buNone/>
            </a:pPr>
            <a:r>
              <a:rPr lang="zh-CN" altLang="en-US" sz="2000" b="1" dirty="0" smtClean="0">
                <a:latin typeface="宋体" panose="02010600030101010101" pitchFamily="2" charset="-122"/>
                <a:ea typeface="宋体" panose="02010600030101010101" pitchFamily="2" charset="-122"/>
              </a:rPr>
              <a:t>（一）</a:t>
            </a:r>
            <a:r>
              <a:rPr lang="zh-CN" altLang="zh-CN" sz="2000" b="1" dirty="0" smtClean="0">
                <a:latin typeface="宋体" panose="02010600030101010101" pitchFamily="2" charset="-122"/>
                <a:ea typeface="宋体" panose="02010600030101010101" pitchFamily="2" charset="-122"/>
              </a:rPr>
              <a:t>对</a:t>
            </a:r>
            <a:r>
              <a:rPr lang="zh-CN" altLang="zh-CN" sz="2000" b="1" dirty="0">
                <a:latin typeface="宋体" panose="02010600030101010101" pitchFamily="2" charset="-122"/>
                <a:ea typeface="宋体" panose="02010600030101010101" pitchFamily="2" charset="-122"/>
              </a:rPr>
              <a:t>客户持续监测及重新识别要点</a:t>
            </a:r>
            <a:endParaRPr lang="en-US" altLang="zh-CN" sz="2000" dirty="0" smtClean="0">
              <a:latin typeface="宋体" panose="02010600030101010101" pitchFamily="2" charset="-122"/>
              <a:ea typeface="宋体" panose="02010600030101010101" pitchFamily="2" charset="-122"/>
            </a:endParaRPr>
          </a:p>
          <a:p>
            <a:pPr marL="228600" lvl="1" indent="0">
              <a:buNone/>
            </a:pPr>
            <a:r>
              <a:rPr lang="zh-CN" altLang="zh-CN" sz="1800" dirty="0" smtClean="0">
                <a:latin typeface="宋体" panose="02010600030101010101" pitchFamily="2" charset="-122"/>
                <a:ea typeface="宋体" panose="02010600030101010101" pitchFamily="2" charset="-122"/>
              </a:rPr>
              <a:t>【持续监测】</a:t>
            </a:r>
            <a:r>
              <a:rPr lang="zh-CN" altLang="zh-CN" sz="1800" dirty="0">
                <a:latin typeface="宋体" panose="02010600030101010101" pitchFamily="2" charset="-122"/>
                <a:ea typeface="宋体" panose="02010600030101010101" pitchFamily="2" charset="-122"/>
              </a:rPr>
              <a:t>在为客户办理外汇业务后，银行应结合其风险管理流程，在业务存续期间持续监测客户的后续行为及资金流向，确保资金的后续流向及用途符合监管要求。在后续监测中发现重大异常情况的，银行应暂停为客户办理后续业务及其它外汇业务。</a:t>
            </a:r>
          </a:p>
          <a:p>
            <a:pPr marL="228600" lvl="1" indent="0">
              <a:buNone/>
            </a:pPr>
            <a:r>
              <a:rPr lang="zh-CN" altLang="zh-CN" sz="1800" dirty="0">
                <a:latin typeface="宋体" panose="02010600030101010101" pitchFamily="2" charset="-122"/>
                <a:ea typeface="宋体" panose="02010600030101010101" pitchFamily="2" charset="-122"/>
              </a:rPr>
              <a:t>【重新识别客户】当客户出现以下情形时，银行应重新识别客户：</a:t>
            </a:r>
          </a:p>
          <a:p>
            <a:pPr marL="457200" lvl="2" indent="0">
              <a:buNone/>
            </a:pPr>
            <a:r>
              <a:rPr lang="zh-CN" altLang="zh-CN" sz="1800" dirty="0">
                <a:latin typeface="宋体" panose="02010600030101010101" pitchFamily="2" charset="-122"/>
                <a:ea typeface="宋体" panose="02010600030101010101" pitchFamily="2" charset="-122"/>
              </a:rPr>
              <a:t>（一）客户要求变更姓名或者名称、身份证件或者身份证明文件种类、身份证件</a:t>
            </a:r>
            <a:r>
              <a:rPr lang="zh-CN" altLang="zh-CN" sz="1800" dirty="0" smtClean="0">
                <a:latin typeface="宋体" panose="02010600030101010101" pitchFamily="2" charset="-122"/>
                <a:ea typeface="宋体" panose="02010600030101010101" pitchFamily="2" charset="-122"/>
              </a:rPr>
              <a:t>号码</a:t>
            </a:r>
            <a:r>
              <a:rPr lang="zh-CN" altLang="en-US" sz="1800" dirty="0" smtClean="0">
                <a:latin typeface="宋体" panose="02010600030101010101" pitchFamily="2" charset="-122"/>
                <a:ea typeface="宋体" panose="02010600030101010101" pitchFamily="2" charset="-122"/>
              </a:rPr>
              <a:t>、</a:t>
            </a:r>
            <a:endParaRPr lang="en-US" altLang="zh-CN" sz="1800" dirty="0" smtClean="0">
              <a:latin typeface="宋体" panose="02010600030101010101" pitchFamily="2" charset="-122"/>
              <a:ea typeface="宋体" panose="02010600030101010101" pitchFamily="2" charset="-122"/>
            </a:endParaRPr>
          </a:p>
          <a:p>
            <a:pPr marL="457200" lvl="2"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注册</a:t>
            </a:r>
            <a:r>
              <a:rPr lang="zh-CN" altLang="zh-CN" sz="1800" dirty="0">
                <a:latin typeface="宋体" panose="02010600030101010101" pitchFamily="2" charset="-122"/>
                <a:ea typeface="宋体" panose="02010600030101010101" pitchFamily="2" charset="-122"/>
              </a:rPr>
              <a:t>资本、经营范围、法定代表人或者负责人的；</a:t>
            </a:r>
          </a:p>
          <a:p>
            <a:pPr marL="457200" lvl="2" indent="0">
              <a:buNone/>
            </a:pPr>
            <a:r>
              <a:rPr lang="zh-CN" altLang="zh-CN" sz="1800" dirty="0">
                <a:latin typeface="宋体" panose="02010600030101010101" pitchFamily="2" charset="-122"/>
                <a:ea typeface="宋体" panose="02010600030101010101" pitchFamily="2" charset="-122"/>
              </a:rPr>
              <a:t>（二）客户相关交易行为、资金用途和流向等出现异常的；</a:t>
            </a:r>
          </a:p>
          <a:p>
            <a:pPr marL="457200" lvl="2" indent="0">
              <a:buNone/>
            </a:pPr>
            <a:r>
              <a:rPr lang="zh-CN" altLang="zh-CN" sz="1800" dirty="0">
                <a:latin typeface="宋体" panose="02010600030101010101" pitchFamily="2" charset="-122"/>
                <a:ea typeface="宋体" panose="02010600030101010101" pitchFamily="2" charset="-122"/>
              </a:rPr>
              <a:t>（三）客户姓名或者名称与国务院有关部门、机构和司法机关依法要求银行协查</a:t>
            </a:r>
            <a:r>
              <a:rPr lang="zh-CN" altLang="zh-CN" sz="1800" dirty="0" smtClean="0">
                <a:latin typeface="宋体" panose="02010600030101010101" pitchFamily="2" charset="-122"/>
                <a:ea typeface="宋体" panose="02010600030101010101" pitchFamily="2" charset="-122"/>
              </a:rPr>
              <a:t>或者</a:t>
            </a:r>
            <a:endParaRPr lang="en-US" altLang="zh-CN" sz="1800" dirty="0" smtClean="0">
              <a:latin typeface="宋体" panose="02010600030101010101" pitchFamily="2" charset="-122"/>
              <a:ea typeface="宋体" panose="02010600030101010101" pitchFamily="2" charset="-122"/>
            </a:endParaRPr>
          </a:p>
          <a:p>
            <a:pPr marL="457200" lvl="2"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关注</a:t>
            </a:r>
            <a:r>
              <a:rPr lang="zh-CN" altLang="zh-CN" sz="1800" dirty="0">
                <a:latin typeface="宋体" panose="02010600030101010101" pitchFamily="2" charset="-122"/>
                <a:ea typeface="宋体" panose="02010600030101010101" pitchFamily="2" charset="-122"/>
              </a:rPr>
              <a:t>的犯罪嫌疑人、洗钱和恐怖融资分子的姓名或者名称相同的；</a:t>
            </a:r>
          </a:p>
          <a:p>
            <a:pPr marL="457200" lvl="2" indent="0">
              <a:buNone/>
            </a:pPr>
            <a:r>
              <a:rPr lang="zh-CN" altLang="zh-CN" sz="1800" dirty="0">
                <a:latin typeface="宋体" panose="02010600030101010101" pitchFamily="2" charset="-122"/>
                <a:ea typeface="宋体" panose="02010600030101010101" pitchFamily="2" charset="-122"/>
              </a:rPr>
              <a:t>（四）客户出现违反外汇管理规定、洗钱、恐怖融资、逃税活动嫌疑的</a:t>
            </a:r>
            <a:r>
              <a:rPr lang="zh-CN" altLang="zh-CN" sz="1800" dirty="0" smtClean="0">
                <a:latin typeface="宋体" panose="02010600030101010101" pitchFamily="2" charset="-122"/>
                <a:ea typeface="宋体" panose="02010600030101010101" pitchFamily="2" charset="-122"/>
              </a:rPr>
              <a:t>；</a:t>
            </a:r>
            <a:endParaRPr lang="en-US" altLang="zh-CN" sz="1800" dirty="0" smtClean="0">
              <a:latin typeface="宋体" panose="02010600030101010101" pitchFamily="2" charset="-122"/>
              <a:ea typeface="宋体" panose="02010600030101010101" pitchFamily="2" charset="-122"/>
            </a:endParaRPr>
          </a:p>
          <a:p>
            <a:pPr marL="457200" lvl="2" indent="0">
              <a:buNone/>
            </a:pPr>
            <a:r>
              <a:rPr lang="zh-CN" altLang="zh-CN" sz="1800" dirty="0" smtClean="0">
                <a:latin typeface="宋体" panose="02010600030101010101" pitchFamily="2" charset="-122"/>
                <a:ea typeface="宋体" panose="02010600030101010101" pitchFamily="2" charset="-122"/>
              </a:rPr>
              <a:t>（</a:t>
            </a:r>
            <a:r>
              <a:rPr lang="zh-CN" altLang="zh-CN" sz="1800" dirty="0">
                <a:latin typeface="宋体" panose="02010600030101010101" pitchFamily="2" charset="-122"/>
                <a:ea typeface="宋体" panose="02010600030101010101" pitchFamily="2" charset="-122"/>
              </a:rPr>
              <a:t>五）银行获得的客户信息与先前已经掌握的相关信息存在不一致或者相互矛盾的；</a:t>
            </a:r>
          </a:p>
          <a:p>
            <a:pPr marL="457200" lvl="2" indent="0">
              <a:buNone/>
            </a:pPr>
            <a:r>
              <a:rPr lang="zh-CN" altLang="zh-CN" sz="1800" dirty="0">
                <a:latin typeface="宋体" panose="02010600030101010101" pitchFamily="2" charset="-122"/>
                <a:ea typeface="宋体" panose="02010600030101010101" pitchFamily="2" charset="-122"/>
              </a:rPr>
              <a:t>（六）先前获得的客户身份资料的真实性、有效性、完整性发现疑点的；</a:t>
            </a:r>
          </a:p>
          <a:p>
            <a:pPr marL="457200" lvl="2" indent="0">
              <a:buNone/>
            </a:pPr>
            <a:r>
              <a:rPr lang="zh-CN" altLang="zh-CN" sz="1800" dirty="0">
                <a:latin typeface="宋体" panose="02010600030101010101" pitchFamily="2" charset="-122"/>
                <a:ea typeface="宋体" panose="02010600030101010101" pitchFamily="2" charset="-122"/>
              </a:rPr>
              <a:t>（七）银行认为应重新识别客户身份和信息的其他情形</a:t>
            </a:r>
            <a:endParaRPr lang="zh-CN" altLang="en-US" sz="18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27</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08720" y="1897415"/>
            <a:ext cx="8623300" cy="4930775"/>
          </a:xfrm>
        </p:spPr>
        <p:txBody>
          <a:bodyPr/>
          <a:lstStyle/>
          <a:p>
            <a:pPr marL="0" indent="0">
              <a:buNone/>
            </a:pPr>
            <a:r>
              <a:rPr lang="zh-CN" altLang="en-US" sz="2000" b="1" dirty="0">
                <a:latin typeface="宋体" panose="02010600030101010101" pitchFamily="2" charset="-122"/>
                <a:ea typeface="宋体" panose="02010600030101010101" pitchFamily="2" charset="-122"/>
              </a:rPr>
              <a:t>（二）</a:t>
            </a:r>
            <a:r>
              <a:rPr lang="zh-CN" altLang="zh-CN" sz="2000" b="1" dirty="0">
                <a:latin typeface="宋体" panose="02010600030101010101" pitchFamily="2" charset="-122"/>
                <a:ea typeface="宋体" panose="02010600030101010101" pitchFamily="2" charset="-122"/>
              </a:rPr>
              <a:t>对客户动态监测措施及资料留存</a:t>
            </a:r>
            <a:endParaRPr lang="en-US" altLang="zh-CN" sz="2000" b="1" dirty="0">
              <a:latin typeface="宋体" panose="02010600030101010101" pitchFamily="2" charset="-122"/>
              <a:ea typeface="宋体" panose="02010600030101010101" pitchFamily="2" charset="-122"/>
            </a:endParaRPr>
          </a:p>
          <a:p>
            <a:pPr marL="0" indent="0">
              <a:buNone/>
            </a:pPr>
            <a:r>
              <a:rPr lang="zh-CN" altLang="zh-CN" dirty="0">
                <a:latin typeface="宋体" panose="02010600030101010101" pitchFamily="2" charset="-122"/>
                <a:ea typeface="宋体" panose="02010600030101010101" pitchFamily="2" charset="-122"/>
              </a:rPr>
              <a:t>【动态监控措施】客户外汇业务关系存续期间，银行根据实际需要采取以下措施，持续关注客户的业务变化情况，对客户实施动态监控：</a:t>
            </a:r>
          </a:p>
          <a:p>
            <a:pPr marL="228600" lvl="1" indent="0">
              <a:buNone/>
            </a:pPr>
            <a:r>
              <a:rPr lang="zh-CN" altLang="zh-CN" sz="1800" dirty="0">
                <a:latin typeface="宋体" panose="02010600030101010101" pitchFamily="2" charset="-122"/>
                <a:ea typeface="宋体" panose="02010600030101010101" pitchFamily="2" charset="-122"/>
              </a:rPr>
              <a:t>（一）定期或不定期监控客户基础交易、外汇业务、资金的实际去向和用途是否</a:t>
            </a:r>
            <a:r>
              <a:rPr lang="zh-CN" altLang="zh-CN" sz="1800" dirty="0" smtClean="0">
                <a:latin typeface="宋体" panose="02010600030101010101" pitchFamily="2" charset="-122"/>
                <a:ea typeface="宋体" panose="02010600030101010101" pitchFamily="2" charset="-122"/>
              </a:rPr>
              <a:t>与</a:t>
            </a:r>
            <a:endParaRPr lang="en-US" altLang="zh-CN" sz="1800" dirty="0" smtClean="0">
              <a:latin typeface="宋体" panose="02010600030101010101" pitchFamily="2" charset="-122"/>
              <a:ea typeface="宋体" panose="02010600030101010101" pitchFamily="2" charset="-122"/>
            </a:endParaRPr>
          </a:p>
          <a:p>
            <a:pPr marL="228600" lvl="1" indent="0">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业务申请</a:t>
            </a:r>
            <a:r>
              <a:rPr lang="zh-CN" altLang="zh-CN" sz="1800" dirty="0">
                <a:latin typeface="宋体" panose="02010600030101010101" pitchFamily="2" charset="-122"/>
                <a:ea typeface="宋体" panose="02010600030101010101" pitchFamily="2" charset="-122"/>
              </a:rPr>
              <a:t>时一致；</a:t>
            </a:r>
          </a:p>
          <a:p>
            <a:pPr marL="228600" lvl="1" indent="0">
              <a:buNone/>
            </a:pPr>
            <a:r>
              <a:rPr lang="zh-CN" altLang="zh-CN" sz="1800" dirty="0">
                <a:latin typeface="宋体" panose="02010600030101010101" pitchFamily="2" charset="-122"/>
                <a:ea typeface="宋体" panose="02010600030101010101" pitchFamily="2" charset="-122"/>
              </a:rPr>
              <a:t>（二）持续监控客户信息变化和账户活动并排查可疑线索；</a:t>
            </a:r>
          </a:p>
          <a:p>
            <a:pPr marL="228600" lvl="1" indent="0">
              <a:buNone/>
            </a:pPr>
            <a:r>
              <a:rPr lang="zh-CN" altLang="zh-CN" sz="1800" dirty="0">
                <a:latin typeface="宋体" panose="02010600030101010101" pitchFamily="2" charset="-122"/>
                <a:ea typeface="宋体" panose="02010600030101010101" pitchFamily="2" charset="-122"/>
              </a:rPr>
              <a:t>（三）定期或不定期回访客户、更新信息；</a:t>
            </a:r>
          </a:p>
          <a:p>
            <a:pPr marL="228600" lvl="1" indent="0">
              <a:buNone/>
            </a:pPr>
            <a:r>
              <a:rPr lang="zh-CN" altLang="zh-CN" sz="1800" dirty="0">
                <a:latin typeface="宋体" panose="02010600030101010101" pitchFamily="2" charset="-122"/>
                <a:ea typeface="宋体" panose="02010600030101010101" pitchFamily="2" charset="-122"/>
              </a:rPr>
              <a:t>（四）对大额交易进行定期、定比例抽查；</a:t>
            </a:r>
          </a:p>
          <a:p>
            <a:pPr marL="228600" lvl="1" indent="0">
              <a:buNone/>
            </a:pPr>
            <a:r>
              <a:rPr lang="zh-CN" altLang="en-US" sz="1800" dirty="0">
                <a:latin typeface="宋体" panose="02010600030101010101" pitchFamily="2" charset="-122"/>
                <a:ea typeface="宋体" panose="02010600030101010101" pitchFamily="2" charset="-122"/>
              </a:rPr>
              <a:t>（</a:t>
            </a:r>
            <a:r>
              <a:rPr lang="zh-CN" altLang="zh-CN" sz="1800" dirty="0" smtClean="0">
                <a:latin typeface="宋体" panose="02010600030101010101" pitchFamily="2" charset="-122"/>
                <a:ea typeface="宋体" panose="02010600030101010101" pitchFamily="2" charset="-122"/>
              </a:rPr>
              <a:t>五</a:t>
            </a:r>
            <a:r>
              <a:rPr lang="zh-CN" altLang="zh-CN" sz="1800" dirty="0">
                <a:latin typeface="宋体" panose="02010600030101010101" pitchFamily="2" charset="-122"/>
                <a:ea typeface="宋体" panose="02010600030101010101" pitchFamily="2" charset="-122"/>
              </a:rPr>
              <a:t>）银行认为有必要或外汇局建议采取的其他持续监控措施。</a:t>
            </a:r>
          </a:p>
          <a:p>
            <a:pPr marL="0" indent="0">
              <a:buNone/>
            </a:pPr>
            <a:r>
              <a:rPr lang="zh-CN" altLang="zh-CN" dirty="0">
                <a:latin typeface="宋体" panose="02010600030101010101" pitchFamily="2" charset="-122"/>
                <a:ea typeface="宋体" panose="02010600030101010101" pitchFamily="2" charset="-122"/>
              </a:rPr>
              <a:t>【资料留存】银行应按照相关规定，妥善留存电子及书面形式的客户背景调查、业务审核、持续监控等环节的资料和结果备查，并作为银行在展业过程中尽职审查的重要证据。</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3" name="内容占位符 2"/>
          <p:cNvSpPr>
            <a:spLocks noGrp="1"/>
          </p:cNvSpPr>
          <p:nvPr>
            <p:ph idx="1"/>
          </p:nvPr>
        </p:nvSpPr>
        <p:spPr>
          <a:xfrm>
            <a:off x="765175" y="1969171"/>
            <a:ext cx="8623300" cy="5360318"/>
          </a:xfrm>
        </p:spPr>
        <p:txBody>
          <a:bodyPr/>
          <a:lstStyle/>
          <a:p>
            <a:r>
              <a:rPr lang="zh-CN" altLang="zh-CN" sz="2400" b="1" dirty="0"/>
              <a:t>把握《展业规范》与《总则》的关系</a:t>
            </a:r>
            <a:r>
              <a:rPr lang="zh-CN" altLang="en-US" sz="2400" b="1" dirty="0"/>
              <a:t>：</a:t>
            </a:r>
            <a:endParaRPr lang="en-US" altLang="zh-CN" sz="2400" b="1" dirty="0"/>
          </a:p>
          <a:p>
            <a:r>
              <a:rPr lang="zh-CN" altLang="zh-CN" sz="2400" b="1" dirty="0" smtClean="0"/>
              <a:t>《总则》</a:t>
            </a:r>
            <a:r>
              <a:rPr lang="zh-CN" altLang="zh-CN" sz="2400" b="1" dirty="0"/>
              <a:t>共分七章 四十六条：</a:t>
            </a:r>
            <a:endParaRPr lang="en-US" altLang="zh-CN" sz="2400" b="1" dirty="0"/>
          </a:p>
          <a:p>
            <a:r>
              <a:rPr lang="zh-CN" altLang="zh-CN" sz="2000" b="1" dirty="0" smtClean="0"/>
              <a:t>第五</a:t>
            </a:r>
            <a:r>
              <a:rPr lang="zh-CN" altLang="zh-CN" sz="2000" b="1" dirty="0"/>
              <a:t>章 内控管理：</a:t>
            </a:r>
            <a:r>
              <a:rPr lang="zh-CN" altLang="zh-CN" sz="2000" dirty="0"/>
              <a:t>主要明确了内控保障机制、内控组织机构、完善系统建设、员工培训及自律管理等要求</a:t>
            </a:r>
            <a:r>
              <a:rPr lang="zh-CN" altLang="zh-CN" sz="2000" dirty="0" smtClean="0"/>
              <a:t>。</a:t>
            </a:r>
            <a:endParaRPr lang="en-US" altLang="zh-CN" sz="2000" dirty="0" smtClean="0"/>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28</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68760" y="315517"/>
            <a:ext cx="6591929" cy="523220"/>
          </a:xfrm>
          <a:prstGeom prst="rect">
            <a:avLst/>
          </a:prstGeom>
        </p:spPr>
        <p:txBody>
          <a:bodyPr wrap="square">
            <a:spAutoFit/>
          </a:bodyPr>
          <a:lstStyle/>
          <a:p>
            <a:r>
              <a:rPr lang="zh-CN" altLang="en-US" sz="2800" b="1" dirty="0" smtClean="0">
                <a:solidFill>
                  <a:prstClr val="black"/>
                </a:solidFill>
                <a:latin typeface="微软雅黑" panose="020B0503020204020204" pitchFamily="34" charset="-122"/>
                <a:ea typeface="微软雅黑" panose="020B0503020204020204" pitchFamily="34" charset="-122"/>
                <a:sym typeface="+mn-ea"/>
              </a:rPr>
              <a:t>第一部分</a:t>
            </a:r>
            <a:r>
              <a:rPr lang="en-US" altLang="zh-CN" sz="2800" b="1" dirty="0" smtClean="0">
                <a:solidFill>
                  <a:prstClr val="black"/>
                </a:solidFill>
                <a:latin typeface="微软雅黑" panose="020B0503020204020204" pitchFamily="34" charset="-122"/>
                <a:ea typeface="微软雅黑" panose="020B0503020204020204" pitchFamily="34" charset="-122"/>
                <a:sym typeface="+mn-ea"/>
              </a:rPr>
              <a:t>《</a:t>
            </a:r>
            <a:r>
              <a:rPr lang="zh-CN" altLang="en-US" sz="2800" b="1" dirty="0">
                <a:solidFill>
                  <a:prstClr val="black"/>
                </a:solidFill>
                <a:latin typeface="微软雅黑" panose="020B0503020204020204" pitchFamily="34" charset="-122"/>
                <a:ea typeface="微软雅黑" panose="020B0503020204020204" pitchFamily="34" charset="-122"/>
                <a:sym typeface="+mn-ea"/>
              </a:rPr>
              <a:t>银行外汇业务展业公约</a:t>
            </a:r>
            <a:r>
              <a:rPr lang="en-US" altLang="zh-CN" sz="2800" b="1" dirty="0">
                <a:solidFill>
                  <a:prstClr val="black"/>
                </a:solidFill>
                <a:latin typeface="微软雅黑" panose="020B0503020204020204" pitchFamily="34" charset="-122"/>
                <a:ea typeface="微软雅黑" panose="020B0503020204020204" pitchFamily="34" charset="-122"/>
                <a:sym typeface="+mn-ea"/>
              </a:rPr>
              <a:t>》</a:t>
            </a:r>
            <a:r>
              <a:rPr lang="zh-CN" altLang="en-US" sz="2800" b="1" dirty="0" smtClean="0">
                <a:solidFill>
                  <a:prstClr val="black"/>
                </a:solidFill>
                <a:latin typeface="微软雅黑" panose="020B0503020204020204" pitchFamily="34" charset="-122"/>
                <a:ea typeface="微软雅黑" panose="020B0503020204020204" pitchFamily="34" charset="-122"/>
                <a:sym typeface="+mn-ea"/>
              </a:rPr>
              <a:t>介绍</a:t>
            </a:r>
            <a:endParaRPr lang="zh-CN" altLang="en-US" sz="2800" b="1" dirty="0">
              <a:latin typeface="微软雅黑" panose="020B0503020204020204" pitchFamily="34" charset="-122"/>
              <a:ea typeface="微软雅黑" panose="020B0503020204020204" pitchFamily="34" charset="-122"/>
            </a:endParaRPr>
          </a:p>
        </p:txBody>
      </p:sp>
      <p:sp>
        <p:nvSpPr>
          <p:cNvPr id="4" name="矩形 3"/>
          <p:cNvSpPr/>
          <p:nvPr/>
        </p:nvSpPr>
        <p:spPr>
          <a:xfrm>
            <a:off x="2961966" y="3051821"/>
            <a:ext cx="3003337" cy="1015663"/>
          </a:xfrm>
          <a:prstGeom prst="rect">
            <a:avLst/>
          </a:prstGeom>
        </p:spPr>
        <p:txBody>
          <a:bodyPr wrap="square">
            <a:spAutoFit/>
          </a:bodyPr>
          <a:lstStyle/>
          <a:p>
            <a:r>
              <a:rPr lang="zh-CN" altLang="en-US" sz="2200" dirty="0" smtClean="0">
                <a:solidFill>
                  <a:prstClr val="black"/>
                </a:solidFill>
                <a:latin typeface="黑体" panose="02010609060101010101" pitchFamily="49" charset="-122"/>
                <a:ea typeface="黑体" panose="02010609060101010101" pitchFamily="49" charset="-122"/>
                <a:sym typeface="+mn-ea"/>
              </a:rPr>
              <a:t>           </a:t>
            </a:r>
            <a:r>
              <a:rPr lang="zh-CN" altLang="en-US" sz="6000" dirty="0" smtClean="0">
                <a:solidFill>
                  <a:prstClr val="black"/>
                </a:solidFill>
                <a:latin typeface="黑体" panose="02010609060101010101" pitchFamily="49" charset="-122"/>
                <a:ea typeface="黑体" panose="02010609060101010101" pitchFamily="49" charset="-122"/>
                <a:sym typeface="+mn-ea"/>
              </a:rPr>
              <a:t>略</a:t>
            </a:r>
            <a:endParaRPr lang="zh-CN" altLang="en-US" sz="6000" dirty="0"/>
          </a:p>
        </p:txBody>
      </p:sp>
    </p:spTree>
    <p:extLst>
      <p:ext uri="{BB962C8B-B14F-4D97-AF65-F5344CB8AC3E}">
        <p14:creationId xmlns:p14="http://schemas.microsoft.com/office/powerpoint/2010/main" val="82320952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29</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80415" y="1968183"/>
            <a:ext cx="8623300" cy="4930775"/>
          </a:xfrm>
        </p:spPr>
        <p:txBody>
          <a:bodyPr/>
          <a:lstStyle/>
          <a:p>
            <a:pPr marL="0" indent="0">
              <a:buNone/>
            </a:pPr>
            <a:r>
              <a:rPr lang="zh-CN" altLang="en-US" sz="2000" b="1" dirty="0" smtClean="0">
                <a:latin typeface="宋体" panose="02010600030101010101" pitchFamily="2" charset="-122"/>
                <a:ea typeface="宋体" panose="02010600030101010101" pitchFamily="2" charset="-122"/>
              </a:rPr>
              <a:t>（一）</a:t>
            </a:r>
            <a:r>
              <a:rPr lang="zh-CN" altLang="zh-CN" sz="2000" b="1" dirty="0" smtClean="0">
                <a:latin typeface="宋体" panose="02010600030101010101" pitchFamily="2" charset="-122"/>
                <a:ea typeface="宋体" panose="02010600030101010101" pitchFamily="2" charset="-122"/>
              </a:rPr>
              <a:t>内控保障机制</a:t>
            </a:r>
            <a:r>
              <a:rPr lang="zh-CN" altLang="en-US" sz="2000" b="1" dirty="0" smtClean="0">
                <a:latin typeface="宋体" panose="02010600030101010101" pitchFamily="2" charset="-122"/>
                <a:ea typeface="宋体" panose="02010600030101010101" pitchFamily="2" charset="-122"/>
              </a:rPr>
              <a:t>：</a:t>
            </a:r>
            <a:endParaRPr lang="en-US" altLang="zh-CN" sz="2000" b="1" dirty="0" smtClean="0">
              <a:latin typeface="宋体" panose="02010600030101010101" pitchFamily="2" charset="-122"/>
              <a:ea typeface="宋体" panose="02010600030101010101" pitchFamily="2" charset="-122"/>
            </a:endParaRP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银行</a:t>
            </a:r>
            <a:r>
              <a:rPr lang="zh-CN" altLang="zh-CN" sz="2000" dirty="0">
                <a:latin typeface="宋体" panose="02010600030101010101" pitchFamily="2" charset="-122"/>
                <a:ea typeface="宋体" panose="02010600030101010101" pitchFamily="2" charset="-122"/>
              </a:rPr>
              <a:t>履行外汇业务展业原则，应建立内控保障机制。包括建立外汇业务内控组织架构，制定并执行外汇业务内控制度，将《银行外汇业务展业原则》内化于银行自身的内控制度、风险控制制度、业务操作流程、考核制度之中</a:t>
            </a:r>
            <a:r>
              <a:rPr lang="zh-CN" altLang="zh-CN" sz="2000" dirty="0" smtClean="0">
                <a:latin typeface="宋体" panose="02010600030101010101" pitchFamily="2" charset="-122"/>
                <a:ea typeface="宋体" panose="02010600030101010101" pitchFamily="2" charset="-122"/>
              </a:rPr>
              <a:t>。</a:t>
            </a:r>
          </a:p>
          <a:p>
            <a:pPr marL="0" indent="0">
              <a:buNone/>
            </a:pPr>
            <a:r>
              <a:rPr lang="zh-CN" altLang="en-US" sz="2000" b="1" dirty="0" smtClean="0">
                <a:latin typeface="宋体" panose="02010600030101010101" pitchFamily="2" charset="-122"/>
                <a:ea typeface="宋体" panose="02010600030101010101" pitchFamily="2" charset="-122"/>
              </a:rPr>
              <a:t>（二）</a:t>
            </a:r>
            <a:r>
              <a:rPr lang="zh-CN" altLang="zh-CN" sz="2000" b="1" dirty="0" smtClean="0">
                <a:latin typeface="宋体" panose="02010600030101010101" pitchFamily="2" charset="-122"/>
                <a:ea typeface="宋体" panose="02010600030101010101" pitchFamily="2" charset="-122"/>
              </a:rPr>
              <a:t>内控组织机构</a:t>
            </a:r>
            <a:r>
              <a:rPr lang="zh-CN" altLang="en-US" sz="2000" b="1" dirty="0" smtClean="0">
                <a:latin typeface="宋体" panose="02010600030101010101" pitchFamily="2" charset="-122"/>
                <a:ea typeface="宋体" panose="02010600030101010101" pitchFamily="2" charset="-122"/>
              </a:rPr>
              <a:t>：</a:t>
            </a:r>
            <a:endParaRPr lang="en-US" altLang="zh-CN" sz="2000" b="1" dirty="0" smtClean="0">
              <a:latin typeface="宋体" panose="02010600030101010101" pitchFamily="2" charset="-122"/>
              <a:ea typeface="宋体" panose="02010600030101010101" pitchFamily="2" charset="-122"/>
            </a:endParaRPr>
          </a:p>
          <a:p>
            <a:pPr marL="228600" lvl="1" indent="0">
              <a:buNone/>
            </a:pPr>
            <a:r>
              <a:rPr lang="en-US" altLang="zh-CN" sz="2000" dirty="0" smtClean="0">
                <a:latin typeface="宋体" panose="02010600030101010101" pitchFamily="2" charset="-122"/>
                <a:ea typeface="宋体" panose="02010600030101010101" pitchFamily="2" charset="-122"/>
              </a:rPr>
              <a:t>    </a:t>
            </a:r>
            <a:r>
              <a:rPr lang="zh-CN" altLang="zh-CN" sz="2000" dirty="0" smtClean="0">
                <a:latin typeface="宋体" panose="02010600030101010101" pitchFamily="2" charset="-122"/>
                <a:ea typeface="宋体" panose="02010600030101010101" pitchFamily="2" charset="-122"/>
              </a:rPr>
              <a:t>银行</a:t>
            </a:r>
            <a:r>
              <a:rPr lang="zh-CN" altLang="zh-CN" sz="2000" dirty="0">
                <a:latin typeface="宋体" panose="02010600030101010101" pitchFamily="2" charset="-122"/>
                <a:ea typeface="宋体" panose="02010600030101010101" pitchFamily="2" charset="-122"/>
              </a:rPr>
              <a:t>应建立自上而下的外汇业务内控管理体系，明确负责统筹全行外汇业务展业原则工作的牵头部门，保证牵头管理的权威性和有效性，建立具体工作机制，明确部门间职责分工及管理责任，确保各司其职、各负其责。</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30</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5" y="1969424"/>
            <a:ext cx="8623300" cy="5288310"/>
          </a:xfrm>
        </p:spPr>
        <p:txBody>
          <a:bodyPr/>
          <a:lstStyle/>
          <a:p>
            <a:pPr marL="0" indent="0">
              <a:buNone/>
            </a:pPr>
            <a:r>
              <a:rPr lang="zh-CN" altLang="en-US" sz="2000" b="1" dirty="0" smtClean="0">
                <a:latin typeface="宋体" panose="02010600030101010101" pitchFamily="2" charset="-122"/>
                <a:ea typeface="宋体" panose="02010600030101010101" pitchFamily="2" charset="-122"/>
              </a:rPr>
              <a:t>（三）</a:t>
            </a:r>
            <a:r>
              <a:rPr lang="zh-CN" altLang="zh-CN" sz="2000" b="1" dirty="0" smtClean="0">
                <a:latin typeface="宋体" panose="02010600030101010101" pitchFamily="2" charset="-122"/>
                <a:ea typeface="宋体" panose="02010600030101010101" pitchFamily="2" charset="-122"/>
              </a:rPr>
              <a:t>内控</a:t>
            </a:r>
            <a:r>
              <a:rPr lang="zh-CN" altLang="zh-CN" sz="2000" b="1" dirty="0">
                <a:latin typeface="宋体" panose="02010600030101010101" pitchFamily="2" charset="-122"/>
                <a:ea typeface="宋体" panose="02010600030101010101" pitchFamily="2" charset="-122"/>
              </a:rPr>
              <a:t>制度及系统建设</a:t>
            </a:r>
            <a:endParaRPr lang="en-US" altLang="zh-CN" sz="2000" b="1" dirty="0">
              <a:latin typeface="宋体" panose="02010600030101010101" pitchFamily="2" charset="-122"/>
              <a:ea typeface="宋体" panose="02010600030101010101" pitchFamily="2" charset="-122"/>
            </a:endParaRPr>
          </a:p>
          <a:p>
            <a:pPr marL="342900" indent="-342900">
              <a:buClrTx/>
              <a:buFont typeface="+mj-lt"/>
              <a:buAutoNum type="arabicPeriod"/>
            </a:pPr>
            <a:r>
              <a:rPr lang="zh-CN" altLang="zh-CN" dirty="0">
                <a:latin typeface="宋体" panose="02010600030101010101" pitchFamily="2" charset="-122"/>
                <a:ea typeface="宋体" panose="02010600030101010101" pitchFamily="2" charset="-122"/>
              </a:rPr>
              <a:t>银行应根据外汇管理政策法规以及《银行外汇业务展业原则》要求，制定完善以下外汇业务内控制度：</a:t>
            </a: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客户</a:t>
            </a:r>
            <a:r>
              <a:rPr lang="zh-CN" altLang="zh-CN" dirty="0">
                <a:latin typeface="宋体" panose="02010600030101010101" pitchFamily="2" charset="-122"/>
                <a:ea typeface="宋体" panose="02010600030101010101" pitchFamily="2" charset="-122"/>
              </a:rPr>
              <a:t>身份识别及客户分类管理制度</a:t>
            </a:r>
            <a:r>
              <a:rPr lang="zh-CN" altLang="zh-CN" dirty="0" smtClean="0">
                <a:latin typeface="宋体" panose="02010600030101010101" pitchFamily="2" charset="-122"/>
                <a:ea typeface="宋体" panose="02010600030101010101" pitchFamily="2" charset="-122"/>
              </a:rPr>
              <a:t>；</a:t>
            </a:r>
            <a:endParaRPr lang="en-US" altLang="zh-CN" dirty="0" smtClean="0">
              <a:latin typeface="宋体" panose="02010600030101010101" pitchFamily="2" charset="-122"/>
              <a:ea typeface="宋体" panose="02010600030101010101" pitchFamily="2" charset="-122"/>
            </a:endParaRP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外汇</a:t>
            </a:r>
            <a:r>
              <a:rPr lang="zh-CN" altLang="zh-CN" dirty="0">
                <a:latin typeface="宋体" panose="02010600030101010101" pitchFamily="2" charset="-122"/>
                <a:ea typeface="宋体" panose="02010600030101010101" pitchFamily="2" charset="-122"/>
              </a:rPr>
              <a:t>业务客户信息及外汇业务资料档案制度</a:t>
            </a:r>
            <a:r>
              <a:rPr lang="zh-CN" altLang="zh-CN" dirty="0" smtClean="0">
                <a:latin typeface="宋体" panose="02010600030101010101" pitchFamily="2" charset="-122"/>
                <a:ea typeface="宋体" panose="02010600030101010101" pitchFamily="2" charset="-122"/>
              </a:rPr>
              <a:t>；</a:t>
            </a:r>
            <a:endParaRPr lang="en-US" altLang="zh-CN" dirty="0" smtClean="0">
              <a:latin typeface="宋体" panose="02010600030101010101" pitchFamily="2" charset="-122"/>
              <a:ea typeface="宋体" panose="02010600030101010101" pitchFamily="2" charset="-122"/>
            </a:endParaRP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大额</a:t>
            </a:r>
            <a:r>
              <a:rPr lang="zh-CN" altLang="zh-CN" dirty="0">
                <a:latin typeface="宋体" panose="02010600030101010101" pitchFamily="2" charset="-122"/>
                <a:ea typeface="宋体" panose="02010600030101010101" pitchFamily="2" charset="-122"/>
              </a:rPr>
              <a:t>、可疑交易等异常外汇业务报告制度</a:t>
            </a:r>
            <a:r>
              <a:rPr lang="zh-CN" altLang="zh-CN" dirty="0" smtClean="0">
                <a:latin typeface="宋体" panose="02010600030101010101" pitchFamily="2" charset="-122"/>
                <a:ea typeface="宋体" panose="02010600030101010101" pitchFamily="2" charset="-122"/>
              </a:rPr>
              <a:t>；</a:t>
            </a:r>
            <a:endParaRPr lang="en-US" altLang="zh-CN" dirty="0" smtClean="0">
              <a:latin typeface="宋体" panose="02010600030101010101" pitchFamily="2" charset="-122"/>
              <a:ea typeface="宋体" panose="02010600030101010101" pitchFamily="2" charset="-122"/>
            </a:endParaRP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存疑</a:t>
            </a:r>
            <a:r>
              <a:rPr lang="zh-CN" altLang="zh-CN" dirty="0">
                <a:latin typeface="宋体" panose="02010600030101010101" pitchFamily="2" charset="-122"/>
                <a:ea typeface="宋体" panose="02010600030101010101" pitchFamily="2" charset="-122"/>
              </a:rPr>
              <a:t>交易集体审议制度</a:t>
            </a:r>
            <a:r>
              <a:rPr lang="zh-CN" altLang="zh-CN" dirty="0" smtClean="0">
                <a:latin typeface="宋体" panose="02010600030101010101" pitchFamily="2" charset="-122"/>
                <a:ea typeface="宋体" panose="02010600030101010101" pitchFamily="2" charset="-122"/>
              </a:rPr>
              <a:t>；</a:t>
            </a:r>
            <a:endParaRPr lang="en-US" altLang="zh-CN" dirty="0" smtClean="0">
              <a:latin typeface="宋体" panose="02010600030101010101" pitchFamily="2" charset="-122"/>
              <a:ea typeface="宋体" panose="02010600030101010101" pitchFamily="2" charset="-122"/>
            </a:endParaRP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各项</a:t>
            </a:r>
            <a:r>
              <a:rPr lang="zh-CN" altLang="zh-CN" dirty="0">
                <a:latin typeface="宋体" panose="02010600030101010101" pitchFamily="2" charset="-122"/>
                <a:ea typeface="宋体" panose="02010600030101010101" pitchFamily="2" charset="-122"/>
              </a:rPr>
              <a:t>外汇业务展业制度</a:t>
            </a:r>
            <a:r>
              <a:rPr lang="zh-CN" altLang="zh-CN" dirty="0" smtClean="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a:p>
            <a:pPr lvl="2">
              <a:buClrTx/>
              <a:buFont typeface="Wingdings" panose="05000000000000000000" pitchFamily="2" charset="2"/>
              <a:buChar char="Ø"/>
            </a:pPr>
            <a:r>
              <a:rPr lang="zh-CN" altLang="zh-CN" dirty="0" smtClean="0">
                <a:latin typeface="宋体" panose="02010600030101010101" pitchFamily="2" charset="-122"/>
                <a:ea typeface="宋体" panose="02010600030101010101" pitchFamily="2" charset="-122"/>
              </a:rPr>
              <a:t>考核</a:t>
            </a:r>
            <a:r>
              <a:rPr lang="zh-CN" altLang="zh-CN" dirty="0">
                <a:latin typeface="宋体" panose="02010600030101010101" pitchFamily="2" charset="-122"/>
                <a:ea typeface="宋体" panose="02010600030101010101" pitchFamily="2" charset="-122"/>
              </a:rPr>
              <a:t>、产品、营销、定价等其他外汇业务内控制度。</a:t>
            </a:r>
          </a:p>
          <a:p>
            <a:pPr marL="342900" indent="-342900">
              <a:buClrTx/>
              <a:buFont typeface="+mj-lt"/>
              <a:buAutoNum type="arabicPeriod"/>
            </a:pPr>
            <a:r>
              <a:rPr lang="zh-CN" altLang="zh-CN" dirty="0" smtClean="0">
                <a:latin typeface="宋体" panose="02010600030101010101" pitchFamily="2" charset="-122"/>
                <a:ea typeface="宋体" panose="02010600030101010101" pitchFamily="2" charset="-122"/>
              </a:rPr>
              <a:t>银行</a:t>
            </a:r>
            <a:r>
              <a:rPr lang="zh-CN" altLang="zh-CN" dirty="0">
                <a:latin typeface="宋体" panose="02010600030101010101" pitchFamily="2" charset="-122"/>
                <a:ea typeface="宋体" panose="02010600030101010101" pitchFamily="2" charset="-122"/>
              </a:rPr>
              <a:t>应及时传导和贯彻落实外汇管理政策法规，合理制定业务流程和操作规范，定期评估、及时修改完善相关内控制度，并留存工作记录</a:t>
            </a:r>
            <a:r>
              <a:rPr lang="zh-CN" altLang="zh-CN" dirty="0" smtClean="0">
                <a:latin typeface="宋体" panose="02010600030101010101" pitchFamily="2" charset="-122"/>
                <a:ea typeface="宋体" panose="02010600030101010101" pitchFamily="2" charset="-122"/>
              </a:rPr>
              <a:t>。</a:t>
            </a:r>
            <a:endParaRPr lang="en-US" altLang="zh-CN" dirty="0" smtClean="0">
              <a:latin typeface="宋体" panose="02010600030101010101" pitchFamily="2" charset="-122"/>
              <a:ea typeface="宋体" panose="02010600030101010101" pitchFamily="2" charset="-122"/>
            </a:endParaRPr>
          </a:p>
          <a:p>
            <a:pPr marL="342900" indent="-342900">
              <a:buClrTx/>
              <a:buFont typeface="+mj-lt"/>
              <a:buAutoNum type="arabicPeriod"/>
            </a:pPr>
            <a:r>
              <a:rPr lang="zh-CN" altLang="zh-CN" dirty="0" smtClean="0">
                <a:latin typeface="宋体" panose="02010600030101010101" pitchFamily="2" charset="-122"/>
                <a:ea typeface="宋体" panose="02010600030101010101" pitchFamily="2" charset="-122"/>
              </a:rPr>
              <a:t>银行</a:t>
            </a:r>
            <a:r>
              <a:rPr lang="zh-CN" altLang="zh-CN" dirty="0">
                <a:latin typeface="宋体" panose="02010600030101010101" pitchFamily="2" charset="-122"/>
                <a:ea typeface="宋体" panose="02010600030101010101" pitchFamily="2" charset="-122"/>
              </a:rPr>
              <a:t>应根据监管要求和银行自律需要，及时完善系统建设，将《银行外汇业务展业原则》相关内容纳入其现行业务系统之中。</a:t>
            </a:r>
            <a:endParaRPr lang="zh-CN" altLang="en-US"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31</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3080" b="1" dirty="0">
                <a:solidFill>
                  <a:srgbClr val="2B2A30"/>
                </a:solidFill>
                <a:latin typeface="微软雅黑" panose="020B0503020204020204" charset="-122"/>
                <a:ea typeface="微软雅黑" panose="020B0503020204020204" charset="-122"/>
                <a:cs typeface="+mn-cs"/>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65175" y="2041684"/>
            <a:ext cx="8623300" cy="4930775"/>
          </a:xfrm>
        </p:spPr>
        <p:txBody>
          <a:bodyPr/>
          <a:lstStyle/>
          <a:p>
            <a:pPr marL="0" indent="0">
              <a:buNone/>
            </a:pPr>
            <a:r>
              <a:rPr lang="zh-CN" altLang="en-US" sz="2000" b="1" dirty="0">
                <a:latin typeface="宋体" panose="02010600030101010101" pitchFamily="2" charset="-122"/>
                <a:ea typeface="宋体" panose="02010600030101010101" pitchFamily="2" charset="-122"/>
              </a:rPr>
              <a:t>（四）</a:t>
            </a:r>
            <a:r>
              <a:rPr lang="zh-CN" altLang="zh-CN" sz="2000" b="1" dirty="0">
                <a:latin typeface="宋体" panose="02010600030101010101" pitchFamily="2" charset="-122"/>
                <a:ea typeface="宋体" panose="02010600030101010101" pitchFamily="2" charset="-122"/>
              </a:rPr>
              <a:t>员工培训及自律管理要求</a:t>
            </a:r>
            <a:endParaRPr lang="en-US" altLang="zh-CN" sz="2000" b="1" dirty="0">
              <a:latin typeface="宋体" panose="02010600030101010101" pitchFamily="2" charset="-122"/>
              <a:ea typeface="宋体" panose="02010600030101010101" pitchFamily="2" charset="-122"/>
            </a:endParaRPr>
          </a:p>
          <a:p>
            <a:pPr marL="685800" lvl="1" indent="-457200">
              <a:buFont typeface="+mj-lt"/>
              <a:buAutoNum type="arabicPeriod"/>
            </a:pPr>
            <a:r>
              <a:rPr lang="zh-CN" altLang="zh-CN" sz="2000" dirty="0">
                <a:latin typeface="宋体" panose="02010600030101010101" pitchFamily="2" charset="-122"/>
                <a:ea typeface="宋体" panose="02010600030101010101" pitchFamily="2" charset="-122"/>
              </a:rPr>
              <a:t>银行应加强内控制度建设和员工培训管理，坚决防范内部人员串通客户虚构或构造交易背景、协助客户规避外汇管理规定的行为。</a:t>
            </a:r>
          </a:p>
          <a:p>
            <a:pPr marL="685800" lvl="1" indent="-457200">
              <a:buFont typeface="+mj-lt"/>
              <a:buAutoNum type="arabicPeriod"/>
            </a:pPr>
            <a:r>
              <a:rPr lang="zh-CN" altLang="zh-CN" sz="2000" dirty="0" smtClean="0">
                <a:latin typeface="宋体" panose="02010600030101010101" pitchFamily="2" charset="-122"/>
                <a:ea typeface="宋体" panose="02010600030101010101" pitchFamily="2" charset="-122"/>
              </a:rPr>
              <a:t>银行</a:t>
            </a:r>
            <a:r>
              <a:rPr lang="zh-CN" altLang="zh-CN" sz="2000" dirty="0">
                <a:latin typeface="宋体" panose="02010600030101010101" pitchFamily="2" charset="-122"/>
                <a:ea typeface="宋体" panose="02010600030101010101" pitchFamily="2" charset="-122"/>
              </a:rPr>
              <a:t>应加强行业自律和职业操守，杜绝银行员工引导、协助涉嫌虚构或构造交易背景的客户办理外汇业务的恶性行为。</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3" name="内容占位符 2"/>
          <p:cNvSpPr>
            <a:spLocks noGrp="1"/>
          </p:cNvSpPr>
          <p:nvPr>
            <p:ph idx="1"/>
          </p:nvPr>
        </p:nvSpPr>
        <p:spPr>
          <a:xfrm>
            <a:off x="765175" y="1969171"/>
            <a:ext cx="8623300" cy="5360318"/>
          </a:xfrm>
        </p:spPr>
        <p:txBody>
          <a:bodyPr/>
          <a:lstStyle/>
          <a:p>
            <a:r>
              <a:rPr lang="zh-CN" altLang="zh-CN" sz="2400" b="1" dirty="0"/>
              <a:t>把握《展业规范》与《总则》的关系</a:t>
            </a:r>
            <a:r>
              <a:rPr lang="zh-CN" altLang="en-US" sz="2400" b="1" dirty="0"/>
              <a:t>：</a:t>
            </a:r>
            <a:endParaRPr lang="en-US" altLang="zh-CN" sz="2400" b="1" dirty="0"/>
          </a:p>
          <a:p>
            <a:r>
              <a:rPr lang="zh-CN" altLang="zh-CN" sz="2400" b="1" dirty="0" smtClean="0"/>
              <a:t>《总则》</a:t>
            </a:r>
            <a:r>
              <a:rPr lang="zh-CN" altLang="zh-CN" sz="2400" b="1" dirty="0"/>
              <a:t>共分七章 四十六条：</a:t>
            </a:r>
            <a:endParaRPr lang="en-US" altLang="zh-CN" sz="2400" b="1" dirty="0"/>
          </a:p>
          <a:p>
            <a:r>
              <a:rPr lang="zh-CN" altLang="zh-CN" sz="2000" b="1" dirty="0" smtClean="0"/>
              <a:t>第六</a:t>
            </a:r>
            <a:r>
              <a:rPr lang="zh-CN" altLang="zh-CN" sz="2000" b="1" dirty="0"/>
              <a:t>章 报告制度：</a:t>
            </a:r>
            <a:r>
              <a:rPr lang="zh-CN" altLang="zh-CN" sz="2000" dirty="0"/>
              <a:t>是根据外汇业务的特点，明确具体的报告内容，异常外汇业务、涉嫌外汇违规、趋势性异常情况出现时的报告和处理要求，以及报告保密要求</a:t>
            </a:r>
            <a:r>
              <a:rPr lang="zh-CN" altLang="zh-CN" sz="2000" dirty="0" smtClean="0"/>
              <a:t>。</a:t>
            </a:r>
            <a:endParaRPr lang="en-US" altLang="zh-CN" sz="2000" dirty="0" smtClean="0"/>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32</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33</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564704" y="1826166"/>
            <a:ext cx="9073008" cy="5256584"/>
          </a:xfrm>
        </p:spPr>
        <p:txBody>
          <a:bodyPr/>
          <a:lstStyle/>
          <a:p>
            <a:pPr marL="342900" indent="-342900">
              <a:buClrTx/>
              <a:buFont typeface="+mj-lt"/>
              <a:buAutoNum type="arabicPeriod"/>
            </a:pPr>
            <a:r>
              <a:rPr lang="zh-CN" altLang="zh-CN" b="1" dirty="0">
                <a:latin typeface="宋体" panose="02010600030101010101" pitchFamily="2" charset="-122"/>
                <a:ea typeface="宋体" panose="02010600030101010101" pitchFamily="2" charset="-122"/>
              </a:rPr>
              <a:t>异常报告及</a:t>
            </a:r>
            <a:r>
              <a:rPr lang="zh-CN" altLang="zh-CN" b="1" dirty="0" smtClean="0">
                <a:latin typeface="宋体" panose="02010600030101010101" pitchFamily="2" charset="-122"/>
                <a:ea typeface="宋体" panose="02010600030101010101" pitchFamily="2" charset="-122"/>
              </a:rPr>
              <a:t>处理</a:t>
            </a:r>
            <a:r>
              <a:rPr lang="zh-CN" altLang="en-US" b="1" dirty="0" smtClean="0">
                <a:latin typeface="宋体" panose="02010600030101010101" pitchFamily="2" charset="-122"/>
                <a:ea typeface="宋体" panose="02010600030101010101" pitchFamily="2" charset="-122"/>
              </a:rPr>
              <a:t>：</a:t>
            </a:r>
            <a:endParaRPr lang="en-US" altLang="zh-CN" b="1" dirty="0" smtClean="0">
              <a:latin typeface="宋体" panose="02010600030101010101" pitchFamily="2" charset="-122"/>
              <a:ea typeface="宋体" panose="02010600030101010101" pitchFamily="2" charset="-122"/>
            </a:endParaRPr>
          </a:p>
          <a:p>
            <a:pPr marL="228600" lvl="1" indent="0">
              <a:buClrTx/>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a:t>
            </a:r>
            <a:r>
              <a:rPr lang="zh-CN" altLang="zh-CN" sz="1800" dirty="0">
                <a:latin typeface="宋体" panose="02010600030101010101" pitchFamily="2" charset="-122"/>
                <a:ea typeface="宋体" panose="02010600030101010101" pitchFamily="2" charset="-122"/>
              </a:rPr>
              <a:t>办理外汇业务中发现客户涉嫌虚构交易背景跨境融资套利或跨境转移资金的，应及时向工作组或银行所在地外汇局报告，并主动停止办理相关外汇业务。</a:t>
            </a:r>
            <a:endParaRPr lang="en-US" altLang="zh-CN" sz="1800" dirty="0">
              <a:latin typeface="宋体" panose="02010600030101010101" pitchFamily="2" charset="-122"/>
              <a:ea typeface="宋体" panose="02010600030101010101" pitchFamily="2" charset="-122"/>
            </a:endParaRPr>
          </a:p>
          <a:p>
            <a:pPr marL="228600" lvl="1" indent="0">
              <a:buClrTx/>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a:t>
            </a:r>
            <a:r>
              <a:rPr lang="zh-CN" altLang="zh-CN" sz="1800" dirty="0">
                <a:latin typeface="宋体" panose="02010600030101010101" pitchFamily="2" charset="-122"/>
                <a:ea typeface="宋体" panose="02010600030101010101" pitchFamily="2" charset="-122"/>
              </a:rPr>
              <a:t>办理外汇业务时，若发现影响面较大、规模较大的外汇业务趋势性异常情况，或者难以决策的问题，应及时向工作组或银行所在地外汇局报告，并主动采取措施防止趋势性异常情况扩大。</a:t>
            </a:r>
            <a:endParaRPr lang="en-US" altLang="zh-CN" sz="1800" dirty="0">
              <a:latin typeface="宋体" panose="02010600030101010101" pitchFamily="2" charset="-122"/>
              <a:ea typeface="宋体" panose="02010600030101010101" pitchFamily="2" charset="-122"/>
            </a:endParaRPr>
          </a:p>
          <a:p>
            <a:pPr marL="342900" indent="-342900">
              <a:buClrTx/>
              <a:buFont typeface="+mj-lt"/>
              <a:buAutoNum type="arabicPeriod" startAt="2"/>
            </a:pPr>
            <a:r>
              <a:rPr lang="zh-CN" altLang="zh-CN" b="1" dirty="0" smtClean="0">
                <a:latin typeface="宋体" panose="02010600030101010101" pitchFamily="2" charset="-122"/>
                <a:ea typeface="宋体" panose="02010600030101010101" pitchFamily="2" charset="-122"/>
              </a:rPr>
              <a:t>涉嫌</a:t>
            </a:r>
            <a:r>
              <a:rPr lang="zh-CN" altLang="zh-CN" b="1" dirty="0">
                <a:latin typeface="宋体" panose="02010600030101010101" pitchFamily="2" charset="-122"/>
                <a:ea typeface="宋体" panose="02010600030101010101" pitchFamily="2" charset="-122"/>
              </a:rPr>
              <a:t>违规报告及</a:t>
            </a:r>
            <a:r>
              <a:rPr lang="zh-CN" altLang="zh-CN" b="1" dirty="0" smtClean="0">
                <a:latin typeface="宋体" panose="02010600030101010101" pitchFamily="2" charset="-122"/>
                <a:ea typeface="宋体" panose="02010600030101010101" pitchFamily="2" charset="-122"/>
              </a:rPr>
              <a:t>处理</a:t>
            </a:r>
            <a:endParaRPr lang="en-US" altLang="zh-CN" b="1" dirty="0" smtClean="0">
              <a:latin typeface="宋体" panose="02010600030101010101" pitchFamily="2" charset="-122"/>
              <a:ea typeface="宋体" panose="02010600030101010101" pitchFamily="2" charset="-122"/>
            </a:endParaRPr>
          </a:p>
          <a:p>
            <a:pPr marL="228600" lvl="1" indent="0">
              <a:buClrTx/>
              <a:buNone/>
            </a:pP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a:t>
            </a:r>
            <a:r>
              <a:rPr lang="zh-CN" altLang="zh-CN" sz="1800" dirty="0">
                <a:latin typeface="宋体" panose="02010600030101010101" pitchFamily="2" charset="-122"/>
                <a:ea typeface="宋体" panose="02010600030101010101" pitchFamily="2" charset="-122"/>
              </a:rPr>
              <a:t>办理外汇业务或后续监测中发现客户存在涉嫌违反外汇管理法规行为、规避监管行为的，应及时向工作组或银行所在地外汇局书面报告，并主动停止办理相关外汇</a:t>
            </a:r>
            <a:r>
              <a:rPr lang="zh-CN" altLang="zh-CN" sz="1800" dirty="0" smtClean="0">
                <a:latin typeface="宋体" panose="02010600030101010101" pitchFamily="2" charset="-122"/>
                <a:ea typeface="宋体" panose="02010600030101010101" pitchFamily="2" charset="-122"/>
              </a:rPr>
              <a:t>业务。</a:t>
            </a:r>
          </a:p>
          <a:p>
            <a:pPr marL="228600" lvl="1" indent="0">
              <a:buClrTx/>
              <a:buNone/>
            </a:pP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银行发现同业在办理外汇业务时，存在违反《银行外汇业务展业原则》行为的，应及时向工作组报告，由工作组根据《银行外汇业务展业公约》相关规定处理。</a:t>
            </a:r>
          </a:p>
          <a:p>
            <a:pPr marL="342900" indent="-342900">
              <a:buClrTx/>
              <a:buFont typeface="+mj-lt"/>
              <a:buAutoNum type="arabicPeriod" startAt="2"/>
            </a:pPr>
            <a:r>
              <a:rPr lang="zh-CN" altLang="zh-CN" b="1" dirty="0" smtClean="0">
                <a:latin typeface="宋体" panose="02010600030101010101" pitchFamily="2" charset="-122"/>
                <a:ea typeface="宋体" panose="02010600030101010101" pitchFamily="2" charset="-122"/>
              </a:rPr>
              <a:t>报告</a:t>
            </a:r>
            <a:r>
              <a:rPr lang="zh-CN" altLang="zh-CN" b="1" dirty="0">
                <a:latin typeface="宋体" panose="02010600030101010101" pitchFamily="2" charset="-122"/>
                <a:ea typeface="宋体" panose="02010600030101010101" pitchFamily="2" charset="-122"/>
              </a:rPr>
              <a:t>保密</a:t>
            </a:r>
            <a:r>
              <a:rPr lang="zh-CN" altLang="zh-CN" b="1" dirty="0" smtClean="0">
                <a:latin typeface="宋体" panose="02010600030101010101" pitchFamily="2" charset="-122"/>
                <a:ea typeface="宋体" panose="02010600030101010101" pitchFamily="2" charset="-122"/>
              </a:rPr>
              <a:t>要求</a:t>
            </a:r>
            <a:endParaRPr lang="en-US" altLang="zh-CN" b="1" dirty="0">
              <a:latin typeface="宋体" panose="02010600030101010101" pitchFamily="2" charset="-122"/>
              <a:ea typeface="宋体" panose="02010600030101010101" pitchFamily="2" charset="-122"/>
            </a:endParaRPr>
          </a:p>
          <a:p>
            <a:pPr marL="228600" lvl="1" indent="0">
              <a:buClrTx/>
              <a:buNone/>
            </a:pPr>
            <a:r>
              <a:rPr lang="en-US" altLang="zh-CN" sz="1800" dirty="0" smtClean="0">
                <a:latin typeface="宋体" panose="02010600030101010101" pitchFamily="2" charset="-122"/>
                <a:ea typeface="宋体" panose="02010600030101010101" pitchFamily="2" charset="-122"/>
              </a:rPr>
              <a:t>    </a:t>
            </a:r>
            <a:r>
              <a:rPr lang="zh-CN" altLang="zh-CN" sz="1800" dirty="0" smtClean="0">
                <a:latin typeface="宋体" panose="02010600030101010101" pitchFamily="2" charset="-122"/>
                <a:ea typeface="宋体" panose="02010600030101010101" pitchFamily="2" charset="-122"/>
              </a:rPr>
              <a:t>银行</a:t>
            </a:r>
            <a:r>
              <a:rPr lang="zh-CN" altLang="zh-CN" sz="1800" dirty="0">
                <a:latin typeface="宋体" panose="02010600030101010101" pitchFamily="2" charset="-122"/>
                <a:ea typeface="宋体" panose="02010600030101010101" pitchFamily="2" charset="-122"/>
              </a:rPr>
              <a:t>按照本章规定向工作组或银行所在地外汇局报告相关违规或异常情况的，可要求工作组或外汇局对其报告行为予以保密。</a:t>
            </a:r>
            <a:endParaRPr lang="zh-CN" altLang="en-US" sz="1800" dirty="0">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3" name="内容占位符 2"/>
          <p:cNvSpPr>
            <a:spLocks noGrp="1"/>
          </p:cNvSpPr>
          <p:nvPr>
            <p:ph idx="1"/>
          </p:nvPr>
        </p:nvSpPr>
        <p:spPr>
          <a:xfrm>
            <a:off x="765175" y="1969171"/>
            <a:ext cx="8623300" cy="5360318"/>
          </a:xfrm>
        </p:spPr>
        <p:txBody>
          <a:bodyPr/>
          <a:lstStyle/>
          <a:p>
            <a:r>
              <a:rPr lang="zh-CN" altLang="zh-CN" sz="2400" b="1" dirty="0"/>
              <a:t>把握《展业规范》与《总则》的关系</a:t>
            </a:r>
            <a:r>
              <a:rPr lang="zh-CN" altLang="en-US" sz="2400" b="1" dirty="0"/>
              <a:t>：</a:t>
            </a:r>
            <a:endParaRPr lang="en-US" altLang="zh-CN" sz="2400" b="1" dirty="0"/>
          </a:p>
          <a:p>
            <a:r>
              <a:rPr lang="zh-CN" altLang="zh-CN" sz="2400" b="1" dirty="0" smtClean="0"/>
              <a:t>《总则》</a:t>
            </a:r>
            <a:r>
              <a:rPr lang="zh-CN" altLang="zh-CN" sz="2400" b="1" dirty="0"/>
              <a:t>共分七章 四十六条：</a:t>
            </a:r>
            <a:endParaRPr lang="en-US" altLang="zh-CN" sz="2400" b="1" dirty="0"/>
          </a:p>
          <a:p>
            <a:r>
              <a:rPr lang="zh-CN" altLang="zh-CN" sz="2000" b="1" dirty="0" smtClean="0"/>
              <a:t>第七</a:t>
            </a:r>
            <a:r>
              <a:rPr lang="zh-CN" altLang="zh-CN" sz="2000" b="1" dirty="0"/>
              <a:t>章 其他：释义了《总则》中对银行、风险提示、外汇业务的名词</a:t>
            </a:r>
            <a:r>
              <a:rPr lang="zh-CN" altLang="zh-CN" sz="2000" b="1" dirty="0" smtClean="0"/>
              <a:t>概念</a:t>
            </a:r>
            <a:r>
              <a:rPr lang="zh-CN" altLang="en-US" sz="2000" b="1" dirty="0" smtClean="0"/>
              <a:t>，</a:t>
            </a:r>
            <a:r>
              <a:rPr lang="zh-CN" altLang="zh-CN" sz="2000" dirty="0" smtClean="0"/>
              <a:t>明确</a:t>
            </a:r>
            <a:r>
              <a:rPr lang="zh-CN" altLang="zh-CN" sz="2000" dirty="0"/>
              <a:t>了《总则》解释权及生效实施的流程。</a:t>
            </a:r>
          </a:p>
          <a:p>
            <a:endParaRPr lang="zh-CN" altLang="en-US" sz="2000" dirty="0"/>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34</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955993"/>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35</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
        <p:nvSpPr>
          <p:cNvPr id="6" name="内容占位符 5"/>
          <p:cNvSpPr>
            <a:spLocks noGrp="1"/>
          </p:cNvSpPr>
          <p:nvPr>
            <p:ph idx="1"/>
          </p:nvPr>
        </p:nvSpPr>
        <p:spPr>
          <a:xfrm>
            <a:off x="708720" y="1943930"/>
            <a:ext cx="8623300" cy="818593"/>
          </a:xfrm>
        </p:spPr>
        <p:txBody>
          <a:bodyPr/>
          <a:lstStyle/>
          <a:p>
            <a:pPr marL="0" indent="0">
              <a:buNone/>
            </a:pPr>
            <a:r>
              <a:rPr lang="zh-CN" altLang="en-US" sz="2000" b="1" dirty="0" smtClean="0">
                <a:latin typeface="黑体" panose="02010609060101010101" pitchFamily="49" charset="-122"/>
                <a:ea typeface="黑体" panose="02010609060101010101" pitchFamily="49" charset="-122"/>
              </a:rPr>
              <a:t>（一）名词解释</a:t>
            </a:r>
            <a:endParaRPr lang="en-US" altLang="zh-CN" sz="2000" b="1" dirty="0" smtClean="0">
              <a:latin typeface="黑体" panose="02010609060101010101" pitchFamily="49" charset="-122"/>
              <a:ea typeface="黑体" panose="02010609060101010101" pitchFamily="49" charset="-122"/>
            </a:endParaRPr>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pPr marL="0" indent="0">
              <a:buNone/>
            </a:pPr>
            <a:endParaRPr lang="en-US" altLang="zh-CN" dirty="0"/>
          </a:p>
          <a:p>
            <a:pPr marL="0" indent="0">
              <a:buNone/>
            </a:pPr>
            <a:r>
              <a:rPr lang="zh-CN" altLang="en-US" sz="2000" b="1" dirty="0" smtClean="0">
                <a:latin typeface="黑体" panose="02010609060101010101" pitchFamily="49" charset="-122"/>
                <a:ea typeface="黑体" panose="02010609060101010101" pitchFamily="49" charset="-122"/>
              </a:rPr>
              <a:t>（二）</a:t>
            </a:r>
            <a:r>
              <a:rPr lang="zh-CN" altLang="zh-CN" sz="2000" b="1" dirty="0" smtClean="0">
                <a:latin typeface="黑体" panose="02010609060101010101" pitchFamily="49" charset="-122"/>
                <a:ea typeface="黑体" panose="02010609060101010101" pitchFamily="49" charset="-122"/>
              </a:rPr>
              <a:t>总则</a:t>
            </a:r>
            <a:r>
              <a:rPr lang="zh-CN" altLang="zh-CN" sz="2000" b="1" dirty="0">
                <a:latin typeface="黑体" panose="02010609060101010101" pitchFamily="49" charset="-122"/>
                <a:ea typeface="黑体" panose="02010609060101010101" pitchFamily="49" charset="-122"/>
              </a:rPr>
              <a:t>解释权及生效实施</a:t>
            </a:r>
            <a:r>
              <a:rPr lang="zh-CN" altLang="zh-CN" sz="2000" b="1" dirty="0" smtClean="0">
                <a:latin typeface="黑体" panose="02010609060101010101" pitchFamily="49" charset="-122"/>
                <a:ea typeface="黑体" panose="02010609060101010101" pitchFamily="49" charset="-122"/>
              </a:rPr>
              <a:t>流程</a:t>
            </a:r>
            <a:endParaRPr lang="en-US" altLang="zh-CN" sz="2000" b="1" dirty="0" smtClean="0">
              <a:latin typeface="黑体" panose="02010609060101010101" pitchFamily="49" charset="-122"/>
              <a:ea typeface="黑体" panose="02010609060101010101" pitchFamily="49" charset="-122"/>
            </a:endParaRPr>
          </a:p>
          <a:p>
            <a:pPr lvl="1">
              <a:buFont typeface="Wingdings" panose="05000000000000000000" pitchFamily="2" charset="2"/>
              <a:buChar char="Ø"/>
            </a:pPr>
            <a:r>
              <a:rPr lang="zh-CN" altLang="zh-CN" sz="1800" dirty="0">
                <a:latin typeface="宋体" panose="02010600030101010101" pitchFamily="2" charset="-122"/>
                <a:ea typeface="宋体" panose="02010600030101010101" pitchFamily="2" charset="-122"/>
              </a:rPr>
              <a:t>总则由外汇市场自律机制负责解释。</a:t>
            </a:r>
          </a:p>
          <a:p>
            <a:pPr lvl="1">
              <a:buFont typeface="Wingdings" panose="05000000000000000000" pitchFamily="2" charset="2"/>
              <a:buChar char="Ø"/>
            </a:pPr>
            <a:r>
              <a:rPr lang="zh-CN" altLang="zh-CN" sz="1800" dirty="0" smtClean="0">
                <a:latin typeface="宋体" panose="02010600030101010101" pitchFamily="2" charset="-122"/>
                <a:ea typeface="宋体" panose="02010600030101010101" pitchFamily="2" charset="-122"/>
              </a:rPr>
              <a:t>总则</a:t>
            </a:r>
            <a:r>
              <a:rPr lang="zh-CN" altLang="zh-CN" sz="1800" dirty="0">
                <a:latin typeface="宋体" panose="02010600030101010101" pitchFamily="2" charset="-122"/>
                <a:ea typeface="宋体" panose="02010600030101010101" pitchFamily="2" charset="-122"/>
              </a:rPr>
              <a:t>由外汇市场自律机制审议通过并报人民银行、外汇局备案后生效施行。</a:t>
            </a:r>
            <a:endParaRPr lang="zh-CN" altLang="en-US" sz="1800" dirty="0">
              <a:latin typeface="宋体" panose="02010600030101010101" pitchFamily="2" charset="-122"/>
              <a:ea typeface="宋体" panose="02010600030101010101" pitchFamily="2" charset="-122"/>
            </a:endParaRPr>
          </a:p>
        </p:txBody>
      </p:sp>
      <p:grpSp>
        <p:nvGrpSpPr>
          <p:cNvPr id="7" name="组合 6"/>
          <p:cNvGrpSpPr/>
          <p:nvPr/>
        </p:nvGrpSpPr>
        <p:grpSpPr>
          <a:xfrm>
            <a:off x="996752" y="2451744"/>
            <a:ext cx="1656184" cy="446961"/>
            <a:chOff x="996752" y="4117538"/>
            <a:chExt cx="7550391" cy="1296144"/>
          </a:xfrm>
        </p:grpSpPr>
        <p:sp>
          <p:nvSpPr>
            <p:cNvPr id="8" name="Rectangle 2"/>
            <p:cNvSpPr>
              <a:spLocks noChangeArrowheads="1"/>
            </p:cNvSpPr>
            <p:nvPr/>
          </p:nvSpPr>
          <p:spPr bwMode="auto">
            <a:xfrm>
              <a:off x="996752" y="4117538"/>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9" name="TextBox 6"/>
            <p:cNvSpPr txBox="1"/>
            <p:nvPr/>
          </p:nvSpPr>
          <p:spPr>
            <a:xfrm>
              <a:off x="1222272" y="4392318"/>
              <a:ext cx="7324871" cy="981774"/>
            </a:xfrm>
            <a:prstGeom prst="rect">
              <a:avLst/>
            </a:prstGeom>
            <a:noFill/>
          </p:spPr>
          <p:txBody>
            <a:bodyPr wrap="square" rtlCol="0">
              <a:spAutoFit/>
            </a:bodyPr>
            <a:lstStyle/>
            <a:p>
              <a:pPr algn="ctr"/>
              <a:r>
                <a:rPr lang="zh-CN" altLang="en-US" b="1" dirty="0" smtClean="0">
                  <a:solidFill>
                    <a:schemeClr val="bg2">
                      <a:lumMod val="75000"/>
                    </a:schemeClr>
                  </a:solidFill>
                </a:rPr>
                <a:t>银行</a:t>
              </a:r>
              <a:endParaRPr lang="en-US" altLang="zh-CN" b="1" dirty="0" smtClean="0">
                <a:solidFill>
                  <a:schemeClr val="bg2">
                    <a:lumMod val="75000"/>
                  </a:schemeClr>
                </a:solidFill>
              </a:endParaRPr>
            </a:p>
          </p:txBody>
        </p:sp>
      </p:grpSp>
      <p:grpSp>
        <p:nvGrpSpPr>
          <p:cNvPr id="10" name="组合 9"/>
          <p:cNvGrpSpPr/>
          <p:nvPr/>
        </p:nvGrpSpPr>
        <p:grpSpPr>
          <a:xfrm>
            <a:off x="996752" y="3482603"/>
            <a:ext cx="1656184" cy="464882"/>
            <a:chOff x="996752" y="3885938"/>
            <a:chExt cx="7550391" cy="1296144"/>
          </a:xfrm>
        </p:grpSpPr>
        <p:sp>
          <p:nvSpPr>
            <p:cNvPr id="11" name="Rectangle 2"/>
            <p:cNvSpPr>
              <a:spLocks noChangeArrowheads="1"/>
            </p:cNvSpPr>
            <p:nvPr/>
          </p:nvSpPr>
          <p:spPr bwMode="auto">
            <a:xfrm>
              <a:off x="996752" y="3885938"/>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2" name="TextBox 9"/>
            <p:cNvSpPr txBox="1"/>
            <p:nvPr/>
          </p:nvSpPr>
          <p:spPr>
            <a:xfrm>
              <a:off x="1222272" y="4086705"/>
              <a:ext cx="7324871" cy="943927"/>
            </a:xfrm>
            <a:prstGeom prst="rect">
              <a:avLst/>
            </a:prstGeom>
            <a:noFill/>
          </p:spPr>
          <p:txBody>
            <a:bodyPr wrap="square" rtlCol="0">
              <a:spAutoFit/>
            </a:bodyPr>
            <a:lstStyle/>
            <a:p>
              <a:pPr algn="ctr"/>
              <a:r>
                <a:rPr lang="zh-CN" altLang="en-US" b="1" dirty="0" smtClean="0">
                  <a:solidFill>
                    <a:schemeClr val="bg2">
                      <a:lumMod val="75000"/>
                    </a:schemeClr>
                  </a:solidFill>
                </a:rPr>
                <a:t>风险提示</a:t>
              </a:r>
              <a:endParaRPr lang="en-US" altLang="zh-CN" b="1" dirty="0" smtClean="0">
                <a:solidFill>
                  <a:schemeClr val="bg2">
                    <a:lumMod val="75000"/>
                  </a:schemeClr>
                </a:solidFill>
              </a:endParaRPr>
            </a:p>
          </p:txBody>
        </p:sp>
      </p:grpSp>
      <p:grpSp>
        <p:nvGrpSpPr>
          <p:cNvPr id="13" name="组合 12"/>
          <p:cNvGrpSpPr/>
          <p:nvPr/>
        </p:nvGrpSpPr>
        <p:grpSpPr>
          <a:xfrm>
            <a:off x="996752" y="4490715"/>
            <a:ext cx="1656184" cy="495344"/>
            <a:chOff x="996752" y="3987924"/>
            <a:chExt cx="7550391" cy="1296144"/>
          </a:xfrm>
        </p:grpSpPr>
        <p:sp>
          <p:nvSpPr>
            <p:cNvPr id="14" name="Rectangle 2"/>
            <p:cNvSpPr>
              <a:spLocks noChangeArrowheads="1"/>
            </p:cNvSpPr>
            <p:nvPr/>
          </p:nvSpPr>
          <p:spPr bwMode="auto">
            <a:xfrm>
              <a:off x="996752" y="3987924"/>
              <a:ext cx="7550391" cy="1296144"/>
            </a:xfrm>
            <a:prstGeom prst="rect">
              <a:avLst/>
            </a:prstGeom>
            <a:solidFill>
              <a:schemeClr val="bg2">
                <a:lumMod val="40000"/>
                <a:lumOff val="60000"/>
              </a:schemeClr>
            </a:solidFill>
          </p:spPr>
          <p:style>
            <a:lnRef idx="0">
              <a:schemeClr val="accent6"/>
            </a:lnRef>
            <a:fillRef idx="3">
              <a:schemeClr val="accent6"/>
            </a:fillRef>
            <a:effectRef idx="3">
              <a:schemeClr val="accent6"/>
            </a:effectRef>
            <a:fontRef idx="minor">
              <a:schemeClr val="lt1"/>
            </a:fontRef>
          </p:style>
          <p:txBody>
            <a:bodyPr lIns="89611" tIns="44806" rIns="89611" bIns="44806" anchor="ctr" anchorCtr="0"/>
            <a:lstStyle/>
            <a:p>
              <a:pPr defTabSz="895350"/>
              <a:endParaRPr kumimoji="1" lang="zh-CN" altLang="zh-CN" sz="2800" b="1" dirty="0">
                <a:solidFill>
                  <a:schemeClr val="tx1"/>
                </a:solidFill>
                <a:latin typeface="楷体_GB2312" pitchFamily="49" charset="-122"/>
                <a:ea typeface="楷体_GB2312" pitchFamily="49" charset="-122"/>
              </a:endParaRPr>
            </a:p>
          </p:txBody>
        </p:sp>
        <p:sp>
          <p:nvSpPr>
            <p:cNvPr id="15" name="TextBox 12"/>
            <p:cNvSpPr txBox="1"/>
            <p:nvPr/>
          </p:nvSpPr>
          <p:spPr>
            <a:xfrm>
              <a:off x="1222272" y="4210031"/>
              <a:ext cx="7324871" cy="885879"/>
            </a:xfrm>
            <a:prstGeom prst="rect">
              <a:avLst/>
            </a:prstGeom>
            <a:noFill/>
          </p:spPr>
          <p:txBody>
            <a:bodyPr wrap="square" rtlCol="0">
              <a:spAutoFit/>
            </a:bodyPr>
            <a:lstStyle/>
            <a:p>
              <a:pPr algn="ctr"/>
              <a:r>
                <a:rPr lang="zh-CN" altLang="en-US" b="1" dirty="0" smtClean="0">
                  <a:solidFill>
                    <a:schemeClr val="bg2">
                      <a:lumMod val="75000"/>
                    </a:schemeClr>
                  </a:solidFill>
                </a:rPr>
                <a:t>外汇业务</a:t>
              </a:r>
              <a:endParaRPr lang="en-US" altLang="zh-CN" b="1" dirty="0" smtClean="0">
                <a:solidFill>
                  <a:schemeClr val="bg2">
                    <a:lumMod val="75000"/>
                  </a:schemeClr>
                </a:solidFill>
              </a:endParaRPr>
            </a:p>
          </p:txBody>
        </p:sp>
      </p:grpSp>
      <p:sp>
        <p:nvSpPr>
          <p:cNvPr id="17" name="TextBox 15"/>
          <p:cNvSpPr txBox="1"/>
          <p:nvPr/>
        </p:nvSpPr>
        <p:spPr>
          <a:xfrm>
            <a:off x="2661393" y="2352058"/>
            <a:ext cx="5536159" cy="646331"/>
          </a:xfrm>
          <a:prstGeom prst="rect">
            <a:avLst/>
          </a:prstGeom>
          <a:noFill/>
        </p:spPr>
        <p:txBody>
          <a:bodyPr wrap="square" rtlCol="0">
            <a:spAutoFit/>
          </a:bodyPr>
          <a:lstStyle/>
          <a:p>
            <a:r>
              <a:rPr lang="zh-CN" altLang="zh-CN" sz="1800" dirty="0">
                <a:solidFill>
                  <a:schemeClr val="tx1"/>
                </a:solidFill>
                <a:latin typeface="宋体" panose="02010600030101010101" pitchFamily="2" charset="-122"/>
                <a:ea typeface="宋体" panose="02010600030101010101" pitchFamily="2" charset="-122"/>
              </a:rPr>
              <a:t>泛指具备结售汇资格的银行、财务公司和证券公司等金融机构。</a:t>
            </a:r>
            <a:endParaRPr lang="zh-CN" altLang="en-US" sz="1800" dirty="0">
              <a:solidFill>
                <a:schemeClr val="tx1"/>
              </a:solidFill>
              <a:latin typeface="宋体" panose="02010600030101010101" pitchFamily="2" charset="-122"/>
              <a:ea typeface="宋体" panose="02010600030101010101" pitchFamily="2" charset="-122"/>
            </a:endParaRPr>
          </a:p>
        </p:txBody>
      </p:sp>
      <p:sp>
        <p:nvSpPr>
          <p:cNvPr id="19" name="TextBox 18"/>
          <p:cNvSpPr txBox="1"/>
          <p:nvPr/>
        </p:nvSpPr>
        <p:spPr>
          <a:xfrm>
            <a:off x="2652936" y="3293482"/>
            <a:ext cx="5544615" cy="923330"/>
          </a:xfrm>
          <a:prstGeom prst="rect">
            <a:avLst/>
          </a:prstGeom>
          <a:noFill/>
        </p:spPr>
        <p:txBody>
          <a:bodyPr wrap="square" rtlCol="0">
            <a:spAutoFit/>
          </a:bodyPr>
          <a:lstStyle/>
          <a:p>
            <a:r>
              <a:rPr lang="zh-CN" altLang="zh-CN" sz="1800" dirty="0">
                <a:solidFill>
                  <a:schemeClr val="tx1"/>
                </a:solidFill>
                <a:latin typeface="宋体" panose="02010600030101010101" pitchFamily="2" charset="-122"/>
                <a:ea typeface="宋体" panose="02010600030101010101" pitchFamily="2" charset="-122"/>
              </a:rPr>
              <a:t>是指各项外汇业务展业规范中，根据不同外汇业务特点，在特定外汇业务项下，提示银行有业务审核过程中需注意的风险</a:t>
            </a:r>
            <a:r>
              <a:rPr lang="zh-CN" altLang="zh-CN" sz="1800" dirty="0" smtClean="0">
                <a:solidFill>
                  <a:schemeClr val="tx1"/>
                </a:solidFill>
                <a:latin typeface="宋体" panose="02010600030101010101" pitchFamily="2" charset="-122"/>
                <a:ea typeface="宋体" panose="02010600030101010101" pitchFamily="2" charset="-122"/>
              </a:rPr>
              <a:t>点</a:t>
            </a:r>
            <a:r>
              <a:rPr lang="zh-CN" altLang="en-US" sz="1800" dirty="0" smtClean="0">
                <a:solidFill>
                  <a:schemeClr val="tx1"/>
                </a:solidFill>
                <a:latin typeface="宋体" panose="02010600030101010101" pitchFamily="2" charset="-122"/>
                <a:ea typeface="宋体" panose="02010600030101010101" pitchFamily="2" charset="-122"/>
              </a:rPr>
              <a:t>。</a:t>
            </a:r>
            <a:endParaRPr lang="zh-CN" altLang="en-US" sz="1800" dirty="0">
              <a:solidFill>
                <a:schemeClr val="tx1"/>
              </a:solidFill>
              <a:latin typeface="宋体" panose="02010600030101010101" pitchFamily="2" charset="-122"/>
              <a:ea typeface="宋体" panose="02010600030101010101" pitchFamily="2" charset="-122"/>
            </a:endParaRPr>
          </a:p>
        </p:txBody>
      </p:sp>
      <p:sp>
        <p:nvSpPr>
          <p:cNvPr id="22" name="TextBox 21"/>
          <p:cNvSpPr txBox="1"/>
          <p:nvPr/>
        </p:nvSpPr>
        <p:spPr>
          <a:xfrm>
            <a:off x="2661393" y="4415221"/>
            <a:ext cx="5536159" cy="646331"/>
          </a:xfrm>
          <a:prstGeom prst="rect">
            <a:avLst/>
          </a:prstGeom>
          <a:noFill/>
        </p:spPr>
        <p:txBody>
          <a:bodyPr wrap="square" rtlCol="0">
            <a:spAutoFit/>
          </a:bodyPr>
          <a:lstStyle/>
          <a:p>
            <a:r>
              <a:rPr lang="zh-CN" altLang="zh-CN" sz="1800" dirty="0">
                <a:solidFill>
                  <a:schemeClr val="tx1"/>
                </a:solidFill>
                <a:latin typeface="宋体" panose="02010600030101010101" pitchFamily="2" charset="-122"/>
                <a:ea typeface="宋体" panose="02010600030101010101" pitchFamily="2" charset="-122"/>
              </a:rPr>
              <a:t>是指对人民币与外汇市场的供求产生影响的外汇业务，法律法规规定无实需交易背景的外汇业务</a:t>
            </a:r>
            <a:r>
              <a:rPr lang="zh-CN" altLang="zh-CN" sz="1800" dirty="0" smtClean="0">
                <a:solidFill>
                  <a:schemeClr val="tx1"/>
                </a:solidFill>
                <a:latin typeface="宋体" panose="02010600030101010101" pitchFamily="2" charset="-122"/>
                <a:ea typeface="宋体" panose="02010600030101010101" pitchFamily="2" charset="-122"/>
              </a:rPr>
              <a:t>除外</a:t>
            </a:r>
            <a:r>
              <a:rPr lang="zh-CN" altLang="en-US" sz="1800" dirty="0" smtClean="0">
                <a:solidFill>
                  <a:schemeClr val="tx1"/>
                </a:solidFill>
                <a:latin typeface="宋体" panose="02010600030101010101" pitchFamily="2" charset="-122"/>
                <a:ea typeface="宋体" panose="02010600030101010101" pitchFamily="2" charset="-122"/>
              </a:rPr>
              <a:t>。</a:t>
            </a:r>
            <a:endParaRPr lang="zh-CN" altLang="en-US" sz="1800" dirty="0">
              <a:solidFill>
                <a:schemeClr val="tx1"/>
              </a:solidFill>
              <a:latin typeface="宋体" panose="02010600030101010101" pitchFamily="2" charset="-122"/>
              <a:ea typeface="宋体" panose="02010600030101010101" pitchFamily="2" charset="-122"/>
            </a:endParaRPr>
          </a:p>
        </p:txBody>
      </p:sp>
    </p:spTree>
  </p:cSld>
  <p:clrMapOvr>
    <a:masterClrMapping/>
  </p:clrMapOvr>
  <p:transition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1090613"/>
            <a:ext cx="8653463" cy="685800"/>
          </a:xfrm>
        </p:spPr>
        <p:txBody>
          <a:bodyPr/>
          <a:lstStyle/>
          <a:p>
            <a:r>
              <a:rPr lang="zh-CN" altLang="zh-CN" sz="2800" b="1" dirty="0"/>
              <a:t>二、</a:t>
            </a:r>
            <a:r>
              <a:rPr lang="en-US" altLang="zh-CN" sz="2800" b="1" dirty="0"/>
              <a:t> </a:t>
            </a:r>
            <a:r>
              <a:rPr lang="zh-CN" altLang="en-US" sz="2800" b="1" dirty="0"/>
              <a:t>把握</a:t>
            </a:r>
            <a:r>
              <a:rPr lang="zh-CN" altLang="zh-CN" sz="2800" b="1" dirty="0"/>
              <a:t>实施《银行外汇业务展业规范》的重点</a:t>
            </a:r>
            <a:endParaRPr lang="zh-CN" altLang="en-US" dirty="0"/>
          </a:p>
        </p:txBody>
      </p:sp>
      <p:sp>
        <p:nvSpPr>
          <p:cNvPr id="3" name="内容占位符 2"/>
          <p:cNvSpPr>
            <a:spLocks noGrp="1"/>
          </p:cNvSpPr>
          <p:nvPr>
            <p:ph idx="1"/>
          </p:nvPr>
        </p:nvSpPr>
        <p:spPr>
          <a:xfrm>
            <a:off x="765175" y="1969677"/>
            <a:ext cx="8623300" cy="5216302"/>
          </a:xfrm>
        </p:spPr>
        <p:txBody>
          <a:bodyPr/>
          <a:lstStyle/>
          <a:p>
            <a:r>
              <a:rPr lang="zh-CN" altLang="zh-CN" sz="2400" b="1" dirty="0"/>
              <a:t>把握《展业规范》与现行外汇政策及本行规章制度的</a:t>
            </a:r>
            <a:r>
              <a:rPr lang="zh-CN" altLang="zh-CN" sz="2400" b="1" dirty="0" smtClean="0"/>
              <a:t>关系</a:t>
            </a:r>
            <a:r>
              <a:rPr lang="zh-CN" altLang="en-US" sz="2400" b="1" dirty="0" smtClean="0"/>
              <a:t>：</a:t>
            </a:r>
            <a:endParaRPr lang="zh-CN" altLang="zh-CN" sz="2400" dirty="0"/>
          </a:p>
          <a:p>
            <a:r>
              <a:rPr lang="zh-CN" altLang="zh-CN" dirty="0"/>
              <a:t>《展业规范》是以现行外汇政策法规为依据，以银行外汇业务“最佳实践”为基础，确保银行各项外汇业务展业原则落到实处的指导性文件，实施目的是为了帮助银行能在展业中运用规范、统一的展业手段和标准，审核识别交易中潜在的风险隐患，确保外汇业务的真实性、合法性，以此来增强政策法规的执行力，文件的性质决定了展业规范不属于法规层面上的规范性文件，因此它不能替代现行外管理政策法规。同时，亦不能替代银行授信管理、信用审批、风险管理、产品管理等银行自身相关规章制度。因为银行自身业务管理制度是依据各类监管政策法规并结合银行实际业务所制定，其中的管理要求、展业手段及方式方法更加广泛和多样，适用范围更广，而《展业规范》仅针对银行业务管理制度中尚不能满足涉及外汇展业需求的部分进行补充。</a:t>
            </a:r>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36</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1027748"/>
            <a:ext cx="8653463" cy="685800"/>
          </a:xfrm>
        </p:spPr>
        <p:txBody>
          <a:bodyPr/>
          <a:lstStyle/>
          <a:p>
            <a:r>
              <a:rPr lang="zh-CN" altLang="zh-CN" sz="2400" b="1" dirty="0"/>
              <a:t>二、</a:t>
            </a:r>
            <a:r>
              <a:rPr lang="en-US" altLang="zh-CN" sz="2400" b="1" dirty="0"/>
              <a:t> </a:t>
            </a:r>
            <a:r>
              <a:rPr lang="zh-CN" altLang="en-US" sz="2400" b="1" dirty="0"/>
              <a:t>把握</a:t>
            </a:r>
            <a:r>
              <a:rPr lang="zh-CN" altLang="zh-CN" sz="2400" b="1" dirty="0"/>
              <a:t>实施《银行外汇业务展业规范》的重点</a:t>
            </a:r>
            <a:endParaRPr lang="zh-CN" altLang="en-US" dirty="0"/>
          </a:p>
        </p:txBody>
      </p:sp>
      <p:sp>
        <p:nvSpPr>
          <p:cNvPr id="3" name="内容占位符 2"/>
          <p:cNvSpPr>
            <a:spLocks noGrp="1"/>
          </p:cNvSpPr>
          <p:nvPr>
            <p:ph idx="1"/>
          </p:nvPr>
        </p:nvSpPr>
        <p:spPr>
          <a:xfrm>
            <a:off x="727075" y="2040925"/>
            <a:ext cx="8623300" cy="4930775"/>
          </a:xfrm>
        </p:spPr>
        <p:txBody>
          <a:bodyPr/>
          <a:lstStyle/>
          <a:p>
            <a:r>
              <a:rPr lang="zh-CN" altLang="zh-CN" sz="2400" b="1" dirty="0"/>
              <a:t>把握《展业规范》中体现的自律与他律的关系</a:t>
            </a:r>
            <a:endParaRPr lang="zh-CN" altLang="zh-CN" sz="2400" dirty="0"/>
          </a:p>
          <a:p>
            <a:r>
              <a:rPr lang="zh-CN" altLang="zh-CN" sz="2000" dirty="0"/>
              <a:t>在实施银行外汇业务展业规范中，银行应注意以外汇监管要求为重点、以国际收支形势及潜在的外汇业务风险、问题为导向，在展业过程中把握银行自律与他律的关系，确保银行自我监督、自律规范的重点和方向与监管机构的外部监督、他律监管的重点和方向保持一致。</a:t>
            </a:r>
          </a:p>
          <a:p>
            <a:r>
              <a:rPr lang="zh-CN" altLang="zh-CN" sz="2000" b="1" dirty="0"/>
              <a:t>例如</a:t>
            </a:r>
            <a:r>
              <a:rPr lang="en-US" altLang="zh-CN" sz="2000" b="1" dirty="0"/>
              <a:t>:</a:t>
            </a:r>
            <a:r>
              <a:rPr lang="en-US" altLang="zh-CN" sz="2000" dirty="0"/>
              <a:t> </a:t>
            </a:r>
            <a:r>
              <a:rPr lang="zh-CN" altLang="zh-CN" sz="2000" dirty="0"/>
              <a:t>今年以来，外汇局根据国际收支形势变化，为了防范跨境资金异常流动风险，继续以真实性审核为重点，严厉打击“逃</a:t>
            </a:r>
            <a:r>
              <a:rPr lang="en-US" altLang="zh-CN" sz="2000" dirty="0"/>
              <a:t>/</a:t>
            </a:r>
            <a:r>
              <a:rPr lang="zh-CN" altLang="zh-CN" sz="2000" dirty="0"/>
              <a:t>骗汇、套汇、非法套利”等外汇违法行为，加大对各类外汇违法违规行为的检查及处罚力度，如出口不收汇或少收汇、进口多付汇、大额预付、转口贸易、虚假贸易购付汇、变相通过内保外贷业务将资金以履约方式汇出、借助货物贸易渠道跨境套利等。银行在实施外汇展业规范中，应在重点把握现行外汇政策及监管要求的基础上，结合外汇局发布的各类外汇违规案例，从合规经营入手，以相应外汇业务展业规范为指导，对标找出相关业务的展业标准及审核控制措施，在实际中将此作为自我监督的手段加以运用，确保展业原则的落实。</a:t>
            </a:r>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37</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a:xfrm>
            <a:off x="765175" y="1027748"/>
            <a:ext cx="8653463" cy="685800"/>
          </a:xfrm>
        </p:spPr>
        <p:txBody>
          <a:bodyPr/>
          <a:lstStyle/>
          <a:p>
            <a:pPr defTabSz="895350"/>
            <a:r>
              <a:rPr lang="zh-CN" altLang="zh-CN" sz="2400" b="1" dirty="0"/>
              <a:t>三、</a:t>
            </a:r>
            <a:r>
              <a:rPr lang="en-US" altLang="zh-CN" sz="2400" b="1" dirty="0"/>
              <a:t> </a:t>
            </a:r>
            <a:r>
              <a:rPr lang="zh-CN" altLang="zh-CN" sz="2400" b="1" dirty="0"/>
              <a:t>外汇业务展业规范培训应注意做好两个结合</a:t>
            </a:r>
            <a:endParaRPr kumimoji="1" lang="zh-CN" altLang="zh-CN" sz="2400" b="1" dirty="0">
              <a:latin typeface="华文细黑" panose="02010600040101010101" pitchFamily="2" charset="-122"/>
              <a:ea typeface="华文细黑" panose="02010600040101010101" pitchFamily="2" charset="-122"/>
            </a:endParaRPr>
          </a:p>
        </p:txBody>
      </p:sp>
      <p:sp>
        <p:nvSpPr>
          <p:cNvPr id="2" name="内容占位符 1"/>
          <p:cNvSpPr>
            <a:spLocks noGrp="1"/>
          </p:cNvSpPr>
          <p:nvPr>
            <p:ph idx="1"/>
          </p:nvPr>
        </p:nvSpPr>
        <p:spPr>
          <a:xfrm>
            <a:off x="765175" y="1968183"/>
            <a:ext cx="8623300" cy="4930775"/>
          </a:xfrm>
        </p:spPr>
        <p:txBody>
          <a:bodyPr/>
          <a:lstStyle/>
          <a:p>
            <a:r>
              <a:rPr lang="zh-CN" altLang="zh-CN" sz="2400" b="1" dirty="0"/>
              <a:t>（一）与外汇局《考核政策》及自律机制《监测评估办法》相结合</a:t>
            </a:r>
          </a:p>
          <a:p>
            <a:r>
              <a:rPr lang="zh-CN" altLang="zh-CN" b="1" dirty="0"/>
              <a:t>第一</a:t>
            </a:r>
            <a:r>
              <a:rPr lang="zh-CN" altLang="zh-CN" dirty="0"/>
              <a:t>，外汇局制定颁布的</a:t>
            </a:r>
            <a:r>
              <a:rPr lang="zh-CN" altLang="zh-CN" dirty="0" smtClean="0"/>
              <a:t>《银行执行外汇管理政策情况考核办法》自</a:t>
            </a:r>
            <a:r>
              <a:rPr lang="en-US" altLang="zh-CN" dirty="0"/>
              <a:t>2008</a:t>
            </a:r>
            <a:r>
              <a:rPr lang="zh-CN" altLang="zh-CN" dirty="0"/>
              <a:t>年推出以来，已经实施了将近</a:t>
            </a:r>
            <a:r>
              <a:rPr lang="en-US" altLang="zh-CN" dirty="0"/>
              <a:t>10</a:t>
            </a:r>
            <a:r>
              <a:rPr lang="zh-CN" altLang="zh-CN" dirty="0"/>
              <a:t>年，目前已得到银行的广泛重视和认同。</a:t>
            </a:r>
            <a:r>
              <a:rPr lang="zh-CN" altLang="zh-CN" dirty="0" smtClean="0"/>
              <a:t>《考核</a:t>
            </a:r>
            <a:r>
              <a:rPr lang="zh-CN" altLang="en-US" dirty="0" smtClean="0"/>
              <a:t>办法</a:t>
            </a:r>
            <a:r>
              <a:rPr lang="zh-CN" altLang="zh-CN" dirty="0" smtClean="0"/>
              <a:t>》</a:t>
            </a:r>
            <a:r>
              <a:rPr lang="zh-CN" altLang="zh-CN" dirty="0"/>
              <a:t>推出的主要目的是希望通过考核手段，进一步增强商业银行外汇政策的执行力，促进我国国际收支平衡，确保外汇业务健康发展。 在这几年间，</a:t>
            </a:r>
            <a:r>
              <a:rPr lang="zh-CN" altLang="zh-CN" dirty="0" smtClean="0"/>
              <a:t>《考核</a:t>
            </a:r>
            <a:r>
              <a:rPr lang="zh-CN" altLang="en-US" dirty="0" smtClean="0"/>
              <a:t>办法</a:t>
            </a:r>
            <a:r>
              <a:rPr lang="zh-CN" altLang="zh-CN" dirty="0" smtClean="0"/>
              <a:t>》</a:t>
            </a:r>
            <a:r>
              <a:rPr lang="zh-CN" altLang="zh-CN" dirty="0"/>
              <a:t>的有关风险指标根据我国国际收支形势变化不断做出调整，突显了外汇考核与监管重点及方向始终保持一致的特点，可以说考核政策的出台，为银行的展业合规工作指明了方向。伴随银行外汇市场自律机制的建立，银行自律工作做得好坏，在促进业务合规工作方面作用发挥得如何，当前已经受到人行及外汇局的密切关注和高度重视。为了推动银行自律工作的向深发展，国家外汇管理局在今年</a:t>
            </a:r>
            <a:r>
              <a:rPr lang="en-US" altLang="zh-CN" dirty="0"/>
              <a:t>2</a:t>
            </a:r>
            <a:r>
              <a:rPr lang="zh-CN" altLang="zh-CN" dirty="0"/>
              <a:t>月印发的《银行执行外汇管理规定情况考核内容及评分标准（</a:t>
            </a:r>
            <a:r>
              <a:rPr lang="en-US" altLang="zh-CN" dirty="0"/>
              <a:t>2017</a:t>
            </a:r>
            <a:r>
              <a:rPr lang="zh-CN" altLang="zh-CN" dirty="0"/>
              <a:t>年）》（汇综发〔</a:t>
            </a:r>
            <a:r>
              <a:rPr lang="en-US" altLang="zh-CN" dirty="0"/>
              <a:t>2017</a:t>
            </a:r>
            <a:r>
              <a:rPr lang="zh-CN" altLang="zh-CN" dirty="0"/>
              <a:t>〕</a:t>
            </a:r>
            <a:r>
              <a:rPr lang="en-US" altLang="zh-CN" dirty="0"/>
              <a:t>31</a:t>
            </a:r>
            <a:r>
              <a:rPr lang="zh-CN" altLang="zh-CN" dirty="0"/>
              <a:t>号）中在</a:t>
            </a:r>
            <a:r>
              <a:rPr lang="zh-CN" altLang="zh-CN" b="1" dirty="0"/>
              <a:t>“内控管理及其他考核”</a:t>
            </a:r>
            <a:r>
              <a:rPr lang="zh-CN" altLang="zh-CN" dirty="0"/>
              <a:t>项目下新增了</a:t>
            </a:r>
            <a:r>
              <a:rPr lang="zh-CN" altLang="zh-CN" b="1" dirty="0"/>
              <a:t>“外汇业务自律情况</a:t>
            </a:r>
            <a:r>
              <a:rPr lang="en-US" altLang="zh-CN" b="1" dirty="0"/>
              <a:t>”</a:t>
            </a:r>
            <a:r>
              <a:rPr lang="zh-CN" altLang="zh-CN" b="1" dirty="0"/>
              <a:t>考核指标，分值为</a:t>
            </a:r>
            <a:r>
              <a:rPr lang="en-US" altLang="zh-CN" b="1" dirty="0"/>
              <a:t>6</a:t>
            </a:r>
            <a:r>
              <a:rPr lang="zh-CN" altLang="zh-CN" b="1" dirty="0"/>
              <a:t>分</a:t>
            </a:r>
            <a:r>
              <a:rPr lang="zh-CN" altLang="zh-CN" dirty="0"/>
              <a:t>。指标详细内容及标准主要针对银行是否按照展业自律要求履行</a:t>
            </a:r>
            <a:r>
              <a:rPr lang="zh-CN" altLang="zh-CN" b="1" dirty="0"/>
              <a:t>客户身份识别、业务审核、持续监测、报告职责</a:t>
            </a:r>
            <a:r>
              <a:rPr lang="zh-CN" altLang="zh-CN" dirty="0"/>
              <a:t>，</a:t>
            </a:r>
            <a:r>
              <a:rPr lang="zh-CN" altLang="zh-CN" b="1" dirty="0"/>
              <a:t>是否将展业自律要求内化于内控制度中</a:t>
            </a:r>
            <a:r>
              <a:rPr lang="zh-CN" altLang="zh-CN" dirty="0"/>
              <a:t>等。</a:t>
            </a:r>
          </a:p>
          <a:p>
            <a:endParaRPr lang="zh-CN" altLang="en-US"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38</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80" dirty="0" smtClean="0">
                <a:solidFill>
                  <a:srgbClr val="2B2A30"/>
                </a:solidFill>
                <a:latin typeface="微软雅黑" panose="020B0503020204020204" charset="-122"/>
                <a:ea typeface="微软雅黑" panose="020B0503020204020204" charset="-122"/>
                <a:sym typeface="+mn-ea"/>
              </a:rPr>
              <a:t>第二部分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0" name="菱形 19"/>
          <p:cNvSpPr/>
          <p:nvPr/>
        </p:nvSpPr>
        <p:spPr>
          <a:xfrm>
            <a:off x="1061606" y="1869185"/>
            <a:ext cx="713125" cy="634923"/>
          </a:xfrm>
          <a:prstGeom prst="diamond">
            <a:avLst/>
          </a:prstGeom>
          <a:solidFill>
            <a:srgbClr val="C6292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70000" lnSpcReduction="20000"/>
          </a:bodyPr>
          <a:lstStyle/>
          <a:p>
            <a:pPr algn="ctr"/>
            <a:r>
              <a:rPr lang="en-US" altLang="zh-CN" sz="3440" dirty="0" smtClean="0">
                <a:solidFill>
                  <a:schemeClr val="bg1"/>
                </a:solidFill>
                <a:latin typeface="Impact" panose="020B0806030902050204" pitchFamily="34" charset="0"/>
              </a:rPr>
              <a:t>1</a:t>
            </a:r>
            <a:endParaRPr lang="en-US" altLang="zh-CN" sz="3440" dirty="0">
              <a:solidFill>
                <a:schemeClr val="bg1"/>
              </a:solidFill>
              <a:latin typeface="Impact" panose="020B0806030902050204" pitchFamily="34" charset="0"/>
            </a:endParaRPr>
          </a:p>
        </p:txBody>
      </p:sp>
      <p:sp>
        <p:nvSpPr>
          <p:cNvPr id="21" name="菱形 20"/>
          <p:cNvSpPr/>
          <p:nvPr/>
        </p:nvSpPr>
        <p:spPr>
          <a:xfrm>
            <a:off x="1061606" y="3115055"/>
            <a:ext cx="713125" cy="634923"/>
          </a:xfrm>
          <a:prstGeom prst="diamond">
            <a:avLst/>
          </a:prstGeom>
          <a:solidFill>
            <a:srgbClr val="C6292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70000" lnSpcReduction="20000"/>
          </a:bodyPr>
          <a:lstStyle/>
          <a:p>
            <a:pPr algn="ctr"/>
            <a:r>
              <a:rPr lang="en-US" altLang="zh-CN" sz="3440" dirty="0" smtClean="0">
                <a:solidFill>
                  <a:schemeClr val="bg1"/>
                </a:solidFill>
                <a:latin typeface="Impact" panose="020B0806030902050204" pitchFamily="34" charset="0"/>
              </a:rPr>
              <a:t>2</a:t>
            </a:r>
            <a:endParaRPr lang="en-US" altLang="zh-CN" sz="3440" dirty="0">
              <a:solidFill>
                <a:schemeClr val="bg1"/>
              </a:solidFill>
              <a:latin typeface="Impact" panose="020B0806030902050204" pitchFamily="34" charset="0"/>
            </a:endParaRPr>
          </a:p>
        </p:txBody>
      </p:sp>
      <p:sp>
        <p:nvSpPr>
          <p:cNvPr id="23" name="菱形 22"/>
          <p:cNvSpPr/>
          <p:nvPr/>
        </p:nvSpPr>
        <p:spPr>
          <a:xfrm>
            <a:off x="1061606" y="4234560"/>
            <a:ext cx="713125" cy="634923"/>
          </a:xfrm>
          <a:prstGeom prst="diamond">
            <a:avLst/>
          </a:prstGeom>
          <a:solidFill>
            <a:srgbClr val="C6292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70000" lnSpcReduction="20000"/>
          </a:bodyPr>
          <a:lstStyle/>
          <a:p>
            <a:pPr algn="ctr"/>
            <a:r>
              <a:rPr lang="en-US" altLang="zh-CN" sz="3440" dirty="0" smtClean="0">
                <a:solidFill>
                  <a:schemeClr val="bg1"/>
                </a:solidFill>
                <a:latin typeface="Impact" panose="020B0806030902050204" pitchFamily="34" charset="0"/>
              </a:rPr>
              <a:t>3</a:t>
            </a:r>
            <a:endParaRPr lang="en-US" altLang="zh-CN" sz="3440" dirty="0">
              <a:solidFill>
                <a:schemeClr val="bg1"/>
              </a:solidFill>
              <a:latin typeface="Impact" panose="020B0806030902050204" pitchFamily="34" charset="0"/>
            </a:endParaRPr>
          </a:p>
        </p:txBody>
      </p:sp>
      <p:sp>
        <p:nvSpPr>
          <p:cNvPr id="27" name="文本框 17"/>
          <p:cNvSpPr txBox="1"/>
          <p:nvPr/>
        </p:nvSpPr>
        <p:spPr>
          <a:xfrm>
            <a:off x="1774825" y="1929130"/>
            <a:ext cx="4272915" cy="516255"/>
          </a:xfrm>
          <a:prstGeom prst="rect">
            <a:avLst/>
          </a:prstGeom>
          <a:noFill/>
        </p:spPr>
        <p:txBody>
          <a:bodyPr wrap="none" lIns="296875" tIns="0" rIns="0" bIns="0" anchor="b" anchorCtr="0">
            <a:normAutofit/>
          </a:bodyPr>
          <a:lstStyle/>
          <a:p>
            <a:pPr algn="l" defTabSz="963930">
              <a:defRPr/>
            </a:pPr>
            <a:r>
              <a:rPr lang="zh-CN" sz="2400" kern="0" dirty="0" smtClean="0">
                <a:solidFill>
                  <a:schemeClr val="tx1"/>
                </a:solidFill>
                <a:latin typeface="黑体" panose="02010609060101010101" pitchFamily="49" charset="-122"/>
                <a:ea typeface="黑体" panose="02010609060101010101" pitchFamily="49" charset="-122"/>
                <a:sym typeface="+mn-ea"/>
              </a:rPr>
              <a:t>《银行外汇业务展业原则》及其规范的框架结构</a:t>
            </a:r>
          </a:p>
        </p:txBody>
      </p:sp>
      <p:sp>
        <p:nvSpPr>
          <p:cNvPr id="28" name="文本框 17"/>
          <p:cNvSpPr txBox="1"/>
          <p:nvPr/>
        </p:nvSpPr>
        <p:spPr>
          <a:xfrm>
            <a:off x="1962685" y="3115321"/>
            <a:ext cx="4526009" cy="516006"/>
          </a:xfrm>
          <a:prstGeom prst="rect">
            <a:avLst/>
          </a:prstGeom>
          <a:noFill/>
        </p:spPr>
        <p:txBody>
          <a:bodyPr wrap="none" lIns="296875" tIns="0" rIns="0" bIns="0" anchor="b" anchorCtr="0">
            <a:normAutofit/>
          </a:bodyPr>
          <a:lstStyle/>
          <a:p>
            <a:pPr algn="l" defTabSz="963930">
              <a:defRPr/>
            </a:pPr>
            <a:r>
              <a:rPr lang="zh-CN" sz="2400" kern="0" dirty="0" smtClean="0">
                <a:solidFill>
                  <a:schemeClr val="tx1"/>
                </a:solidFill>
                <a:latin typeface="黑体" panose="02010609060101010101" pitchFamily="49" charset="-122"/>
                <a:ea typeface="黑体" panose="02010609060101010101" pitchFamily="49" charset="-122"/>
              </a:rPr>
              <a:t>实施《银行外汇业务展业规范》应把握的重点</a:t>
            </a:r>
          </a:p>
        </p:txBody>
      </p:sp>
      <p:sp>
        <p:nvSpPr>
          <p:cNvPr id="32" name="文本框 17"/>
          <p:cNvSpPr txBox="1"/>
          <p:nvPr/>
        </p:nvSpPr>
        <p:spPr>
          <a:xfrm>
            <a:off x="1962685" y="4234826"/>
            <a:ext cx="4526009" cy="516006"/>
          </a:xfrm>
          <a:prstGeom prst="rect">
            <a:avLst/>
          </a:prstGeom>
          <a:noFill/>
        </p:spPr>
        <p:txBody>
          <a:bodyPr wrap="none" lIns="296875" tIns="0" rIns="0" bIns="0" anchor="b" anchorCtr="0">
            <a:normAutofit/>
          </a:bodyPr>
          <a:lstStyle/>
          <a:p>
            <a:pPr algn="l" defTabSz="963930">
              <a:defRPr/>
            </a:pPr>
            <a:r>
              <a:rPr lang="zh-CN" sz="2400" kern="0" dirty="0" smtClean="0">
                <a:solidFill>
                  <a:schemeClr val="tx1"/>
                </a:solidFill>
                <a:latin typeface="黑体" panose="02010609060101010101" pitchFamily="49" charset="-122"/>
                <a:ea typeface="黑体" panose="02010609060101010101" pitchFamily="49" charset="-122"/>
                <a:sym typeface="+mn-ea"/>
              </a:rPr>
              <a:t>外汇业务展业规范培训应注意做好“两个结合”</a:t>
            </a:r>
            <a:endParaRPr lang="zh-CN" altLang="zh-CN" sz="2400" b="1" kern="0" dirty="0" smtClean="0">
              <a:solidFill>
                <a:schemeClr val="tx1"/>
              </a:solidFill>
              <a:latin typeface="黑体" panose="02010609060101010101" pitchFamily="49" charset="-122"/>
              <a:ea typeface="黑体" panose="02010609060101010101" pitchFamily="49" charset="-122"/>
              <a:sym typeface="+mn-ea"/>
            </a:endParaRPr>
          </a:p>
        </p:txBody>
      </p:sp>
      <p:sp>
        <p:nvSpPr>
          <p:cNvPr id="2" name="菱形 1"/>
          <p:cNvSpPr/>
          <p:nvPr/>
        </p:nvSpPr>
        <p:spPr>
          <a:xfrm>
            <a:off x="1061606" y="5306440"/>
            <a:ext cx="713125" cy="634923"/>
          </a:xfrm>
          <a:prstGeom prst="diamond">
            <a:avLst/>
          </a:prstGeom>
          <a:solidFill>
            <a:srgbClr val="C6292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fontScale="70000" lnSpcReduction="20000"/>
          </a:bodyPr>
          <a:lstStyle/>
          <a:p>
            <a:pPr algn="ctr"/>
            <a:r>
              <a:rPr lang="en-US" altLang="zh-CN" sz="3440" dirty="0" smtClean="0">
                <a:solidFill>
                  <a:schemeClr val="bg1"/>
                </a:solidFill>
                <a:latin typeface="Impact" panose="020B0806030902050204" pitchFamily="34" charset="0"/>
              </a:rPr>
              <a:t>4</a:t>
            </a:r>
            <a:endParaRPr lang="en-US" altLang="zh-CN" sz="3440" dirty="0">
              <a:solidFill>
                <a:schemeClr val="bg1"/>
              </a:solidFill>
              <a:latin typeface="Impact" panose="020B0806030902050204" pitchFamily="34" charset="0"/>
            </a:endParaRPr>
          </a:p>
        </p:txBody>
      </p:sp>
      <p:sp>
        <p:nvSpPr>
          <p:cNvPr id="3" name="文本框 2"/>
          <p:cNvSpPr txBox="1"/>
          <p:nvPr/>
        </p:nvSpPr>
        <p:spPr>
          <a:xfrm>
            <a:off x="2202815" y="5365115"/>
            <a:ext cx="5059680" cy="457200"/>
          </a:xfrm>
          <a:prstGeom prst="rect">
            <a:avLst/>
          </a:prstGeom>
          <a:noFill/>
        </p:spPr>
        <p:txBody>
          <a:bodyPr wrap="none" rtlCol="0" anchor="t">
            <a:spAutoFit/>
          </a:bodyPr>
          <a:lstStyle/>
          <a:p>
            <a:pPr algn="l" defTabSz="963930">
              <a:defRPr/>
            </a:pPr>
            <a:r>
              <a:rPr lang="zh-CN" sz="2400" kern="0" dirty="0" smtClean="0">
                <a:solidFill>
                  <a:schemeClr val="tx1"/>
                </a:solidFill>
                <a:latin typeface="黑体" panose="02010609060101010101" pitchFamily="49" charset="-122"/>
                <a:ea typeface="黑体" panose="02010609060101010101" pitchFamily="49" charset="-122"/>
                <a:sym typeface="+mn-ea"/>
              </a:rPr>
              <a:t>做好《展业规范》培训和转培训工作</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a:xfrm>
            <a:off x="765175" y="1027748"/>
            <a:ext cx="8653463" cy="685800"/>
          </a:xfrm>
        </p:spPr>
        <p:txBody>
          <a:bodyPr/>
          <a:lstStyle/>
          <a:p>
            <a:pPr defTabSz="895350"/>
            <a:r>
              <a:rPr lang="zh-CN" altLang="zh-CN" sz="2400" b="1" dirty="0"/>
              <a:t>三、</a:t>
            </a:r>
            <a:r>
              <a:rPr lang="en-US" altLang="zh-CN" sz="2400" b="1" dirty="0"/>
              <a:t> </a:t>
            </a:r>
            <a:r>
              <a:rPr lang="zh-CN" altLang="zh-CN" sz="2400" b="1" dirty="0"/>
              <a:t>外汇业务展业规范培训应注意做好两个结合</a:t>
            </a:r>
            <a:endParaRPr kumimoji="1" lang="zh-CN" altLang="zh-CN" sz="2400" b="1" dirty="0">
              <a:latin typeface="华文细黑" panose="02010600040101010101" pitchFamily="2" charset="-122"/>
              <a:ea typeface="华文细黑" panose="02010600040101010101" pitchFamily="2" charset="-122"/>
            </a:endParaRPr>
          </a:p>
        </p:txBody>
      </p:sp>
      <p:sp>
        <p:nvSpPr>
          <p:cNvPr id="2" name="内容占位符 1"/>
          <p:cNvSpPr>
            <a:spLocks noGrp="1"/>
          </p:cNvSpPr>
          <p:nvPr>
            <p:ph idx="1"/>
          </p:nvPr>
        </p:nvSpPr>
        <p:spPr>
          <a:xfrm>
            <a:off x="765175" y="1896428"/>
            <a:ext cx="8623300" cy="4930775"/>
          </a:xfrm>
        </p:spPr>
        <p:txBody>
          <a:bodyPr/>
          <a:lstStyle/>
          <a:p>
            <a:r>
              <a:rPr lang="zh-CN" altLang="zh-CN" sz="2400" b="1" dirty="0"/>
              <a:t>（一）与外汇局《考核政策》及自律机制《监测评估办法》相结合</a:t>
            </a:r>
          </a:p>
          <a:p>
            <a:endParaRPr lang="en-US" altLang="zh-CN" b="1" dirty="0" smtClean="0"/>
          </a:p>
          <a:p>
            <a:r>
              <a:rPr lang="zh-CN" altLang="zh-CN" sz="2000" b="1" dirty="0" smtClean="0"/>
              <a:t>第二</a:t>
            </a:r>
            <a:r>
              <a:rPr lang="zh-CN" altLang="zh-CN" sz="2000" b="1" dirty="0"/>
              <a:t>，</a:t>
            </a:r>
            <a:r>
              <a:rPr lang="zh-CN" altLang="zh-CN" sz="2000" dirty="0"/>
              <a:t>全国自律机制秘书处在近期推出了《外汇市场自律机制成员自律行为评估办法》，其中建立的</a:t>
            </a:r>
            <a:r>
              <a:rPr lang="zh-CN" altLang="zh-CN" sz="2000" b="1" dirty="0"/>
              <a:t>“外汇和跨境人民币展业规范</a:t>
            </a:r>
            <a:r>
              <a:rPr lang="en-US" altLang="zh-CN" sz="2000" b="1" dirty="0"/>
              <a:t>”</a:t>
            </a:r>
            <a:r>
              <a:rPr lang="zh-CN" altLang="zh-CN" sz="2000" b="1" dirty="0"/>
              <a:t>自律评估指标</a:t>
            </a:r>
            <a:r>
              <a:rPr lang="zh-CN" altLang="zh-CN" sz="2000" dirty="0"/>
              <a:t>，主要是衡量成员单位在外汇和跨境人民币展业中遵守展业公约和展业原则情况。该《办法》的出台无疑对推动银行进一步加强自律机制建设，规范展业自律行为，切实落实展业原则起到了促进作用。因此说，将外汇业务展业规范培训的重点内容与外汇管理考核政策及自律机制成员自律行为评估办法相关规定紧密结合，是十分必要的。</a:t>
            </a:r>
          </a:p>
          <a:p>
            <a:endParaRPr lang="zh-CN" altLang="en-US" sz="2000"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39</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a:xfrm>
            <a:off x="765175" y="1027748"/>
            <a:ext cx="8653463" cy="685800"/>
          </a:xfrm>
        </p:spPr>
        <p:txBody>
          <a:bodyPr/>
          <a:lstStyle/>
          <a:p>
            <a:pPr defTabSz="895350"/>
            <a:r>
              <a:rPr lang="zh-CN" altLang="zh-CN" sz="2400" b="1" dirty="0"/>
              <a:t>三、</a:t>
            </a:r>
            <a:r>
              <a:rPr lang="en-US" altLang="zh-CN" sz="2400" b="1" dirty="0"/>
              <a:t> </a:t>
            </a:r>
            <a:r>
              <a:rPr lang="zh-CN" altLang="zh-CN" sz="2400" b="1" dirty="0"/>
              <a:t>外汇业务展业规范培训应注意做好两个结合</a:t>
            </a:r>
            <a:endParaRPr kumimoji="1" lang="zh-CN" altLang="zh-CN" sz="2400" b="1" dirty="0">
              <a:latin typeface="华文细黑" panose="02010600040101010101" pitchFamily="2" charset="-122"/>
              <a:ea typeface="华文细黑" panose="02010600040101010101" pitchFamily="2" charset="-122"/>
            </a:endParaRPr>
          </a:p>
        </p:txBody>
      </p:sp>
      <p:sp>
        <p:nvSpPr>
          <p:cNvPr id="2" name="内容占位符 1"/>
          <p:cNvSpPr>
            <a:spLocks noGrp="1"/>
          </p:cNvSpPr>
          <p:nvPr>
            <p:ph idx="1"/>
          </p:nvPr>
        </p:nvSpPr>
        <p:spPr>
          <a:xfrm>
            <a:off x="765175" y="1824673"/>
            <a:ext cx="8623300" cy="4930775"/>
          </a:xfrm>
        </p:spPr>
        <p:txBody>
          <a:bodyPr/>
          <a:lstStyle/>
          <a:p>
            <a:r>
              <a:rPr lang="zh-CN" altLang="zh-CN" sz="2400" b="1" dirty="0"/>
              <a:t>（二）与银行外汇业务实际相结合</a:t>
            </a:r>
            <a:endParaRPr lang="zh-CN" altLang="zh-CN" sz="2400" dirty="0"/>
          </a:p>
          <a:p>
            <a:r>
              <a:rPr lang="zh-CN" altLang="zh-CN" sz="2000" dirty="0"/>
              <a:t>自律机制建设以及银行外汇业务展业原则及各项外汇业务展业规范的制定，主要来源于银行最佳实践。因此，在与培训为先导贯彻落实各项外汇展业规范的过程中，应注重与银行的业务实际相结合，既要将《展业规范》的内容和要点内化到业务管理制度和业务操作流程中，确保展业工作的多方位、全覆盖，同时更要针对银行客户和业务的实际情况，把握具体业务的展业边界，采取合理展业措施，运用必要展业手段，落实展业原则，提高展业效率，促进业务发展。</a:t>
            </a:r>
          </a:p>
          <a:p>
            <a:endParaRPr lang="zh-CN" altLang="en-US" sz="2000" dirty="0"/>
          </a:p>
        </p:txBody>
      </p:sp>
      <p:sp>
        <p:nvSpPr>
          <p:cNvPr id="16" name="灯片编号占位符 1"/>
          <p:cNvSpPr>
            <a:spLocks noGrp="1"/>
          </p:cNvSpPr>
          <p:nvPr>
            <p:ph type="sldNum" sz="quarter" idx="10"/>
          </p:nvPr>
        </p:nvSpPr>
        <p:spPr/>
        <p:txBody>
          <a:bodyPr/>
          <a:lstStyle/>
          <a:p>
            <a:pPr>
              <a:defRPr/>
            </a:pPr>
            <a:fld id="{56D83B4A-87D1-4FBD-A163-B2931FC306B2}" type="slidenum">
              <a:rPr lang="en-US" altLang="zh-CN" smtClean="0"/>
              <a:t>40</a:t>
            </a:fld>
            <a:endParaRPr lang="en-US" altLang="zh-CN"/>
          </a:p>
        </p:txBody>
      </p:sp>
      <p:sp>
        <p:nvSpPr>
          <p:cNvPr id="4"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120" y="1463596"/>
            <a:ext cx="8653463" cy="685800"/>
          </a:xfrm>
        </p:spPr>
        <p:txBody>
          <a:bodyPr/>
          <a:lstStyle/>
          <a:p>
            <a:r>
              <a:rPr lang="zh-CN" altLang="zh-CN" sz="2400" b="1" dirty="0"/>
              <a:t>四、做好《展业规范》培训和转培训工作</a:t>
            </a:r>
            <a:br>
              <a:rPr lang="zh-CN" altLang="zh-CN" sz="2400" b="1" dirty="0"/>
            </a:br>
            <a:endParaRPr lang="zh-CN" altLang="en-US" dirty="0"/>
          </a:p>
        </p:txBody>
      </p:sp>
      <p:sp>
        <p:nvSpPr>
          <p:cNvPr id="3" name="内容占位符 2"/>
          <p:cNvSpPr>
            <a:spLocks noGrp="1"/>
          </p:cNvSpPr>
          <p:nvPr>
            <p:ph idx="1"/>
          </p:nvPr>
        </p:nvSpPr>
        <p:spPr>
          <a:xfrm>
            <a:off x="765175" y="1968183"/>
            <a:ext cx="8623300" cy="4930775"/>
          </a:xfrm>
        </p:spPr>
        <p:txBody>
          <a:bodyPr/>
          <a:lstStyle/>
          <a:p>
            <a:r>
              <a:rPr lang="zh-CN" altLang="zh-CN" sz="2400" b="1" dirty="0"/>
              <a:t>（一）在培训组织上：</a:t>
            </a:r>
            <a:r>
              <a:rPr lang="zh-CN" altLang="zh-CN" dirty="0"/>
              <a:t>一是作为自律机制牵头行，配合自律机制做好《展业规范》培训计划、教案、教材编写以及师资选派等工作；二是积极参加自律机制指定的第三方机构组织开展的各项《展业规范》培训，并做好转培训；三是在自律机制培训框架下，与成员单位一道做好银行自身的《展业规范》培训。</a:t>
            </a:r>
          </a:p>
          <a:p>
            <a:r>
              <a:rPr lang="zh-CN" altLang="zh-CN" sz="2400" b="1" dirty="0"/>
              <a:t>（二）在培训重点上：</a:t>
            </a:r>
            <a:r>
              <a:rPr lang="zh-CN" altLang="zh-CN" dirty="0"/>
              <a:t>结合当前国际收支形势、经常项目便利化改革政策、资本项目监控重点以及近期发生的违规业务典型案例等，对照《展业规范》中规定的尽职审核重点及防控措施等内容进行重点培训。当前的《展业规范》培训，应结合外汇业务风险及监管要求，以对交易背景真实性审核为核心，重点把握以下内容：</a:t>
            </a:r>
          </a:p>
          <a:p>
            <a:r>
              <a:rPr lang="zh-CN" altLang="zh-CN" sz="2400" b="1" dirty="0" smtClean="0"/>
              <a:t>经常</a:t>
            </a:r>
            <a:r>
              <a:rPr lang="zh-CN" altLang="zh-CN" sz="2400" b="1" dirty="0"/>
              <a:t>项</a:t>
            </a:r>
            <a:r>
              <a:rPr lang="zh-CN" altLang="zh-CN" sz="2400" b="1" dirty="0" smtClean="0"/>
              <a:t>下</a:t>
            </a:r>
            <a:r>
              <a:rPr lang="zh-CN" altLang="en-US" sz="2400" b="1" dirty="0" smtClean="0"/>
              <a:t>培训重点：</a:t>
            </a:r>
            <a:endParaRPr lang="en-US" altLang="zh-CN" sz="2400" b="1" dirty="0" smtClean="0"/>
          </a:p>
          <a:p>
            <a:r>
              <a:rPr lang="zh-CN" altLang="zh-CN" dirty="0" smtClean="0"/>
              <a:t>重点</a:t>
            </a:r>
            <a:r>
              <a:rPr lang="zh-CN" altLang="zh-CN" dirty="0"/>
              <a:t>针对创新业务、转口贸易、利润汇出、个人分拆售汇、外币现钞分拆存取、第三方支付机构跨境支付业务等加强展业合规培训。</a:t>
            </a:r>
          </a:p>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t>41</a:t>
            </a:fld>
            <a:endParaRPr lang="en-US" altLang="zh-TW"/>
          </a:p>
        </p:txBody>
      </p:sp>
      <p:sp>
        <p:nvSpPr>
          <p:cNvPr id="5" name="标题 3"/>
          <p:cNvSpPr>
            <a:spLocks noGrp="1"/>
          </p:cNvSpPr>
          <p:nvPr/>
        </p:nvSpPr>
        <p:spPr>
          <a:xfrm>
            <a:off x="765175" y="166688"/>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5175" y="1320086"/>
            <a:ext cx="8667397" cy="813649"/>
          </a:xfrm>
        </p:spPr>
        <p:txBody>
          <a:bodyPr/>
          <a:lstStyle/>
          <a:p>
            <a:r>
              <a:rPr lang="zh-CN" altLang="zh-CN" sz="2800" b="1" dirty="0"/>
              <a:t>四、做好《展业规范》培训和转培训工作</a:t>
            </a:r>
            <a:br>
              <a:rPr lang="zh-CN" altLang="zh-CN" sz="2800" b="1" dirty="0"/>
            </a:br>
            <a:endParaRPr lang="zh-CN" altLang="en-US" dirty="0"/>
          </a:p>
        </p:txBody>
      </p:sp>
      <p:sp>
        <p:nvSpPr>
          <p:cNvPr id="3" name="内容占位符 2"/>
          <p:cNvSpPr>
            <a:spLocks noGrp="1"/>
          </p:cNvSpPr>
          <p:nvPr>
            <p:ph idx="1"/>
          </p:nvPr>
        </p:nvSpPr>
        <p:spPr>
          <a:xfrm>
            <a:off x="765175" y="1969677"/>
            <a:ext cx="8623300" cy="5216302"/>
          </a:xfrm>
        </p:spPr>
        <p:txBody>
          <a:bodyPr/>
          <a:lstStyle/>
          <a:p>
            <a:r>
              <a:rPr lang="zh-CN" altLang="en-US" sz="2400" b="1" dirty="0" smtClean="0"/>
              <a:t>经常项下培训重点：</a:t>
            </a:r>
            <a:endParaRPr lang="en-US" altLang="zh-CN" sz="2400" b="1" dirty="0" smtClean="0"/>
          </a:p>
          <a:p>
            <a:r>
              <a:rPr lang="zh-CN" altLang="en-US" sz="2000" dirty="0" smtClean="0"/>
              <a:t>例如：</a:t>
            </a:r>
            <a:endParaRPr lang="en-US" altLang="zh-CN" sz="2000" dirty="0" smtClean="0"/>
          </a:p>
          <a:p>
            <a:r>
              <a:rPr lang="zh-CN" altLang="zh-CN" sz="2000" dirty="0" smtClean="0"/>
              <a:t>转口</a:t>
            </a:r>
            <a:r>
              <a:rPr lang="zh-CN" altLang="zh-CN" sz="2000" dirty="0"/>
              <a:t>贸易业务，</a:t>
            </a:r>
            <a:r>
              <a:rPr lang="en-US" altLang="zh-CN" sz="2000" dirty="0"/>
              <a:t>2016</a:t>
            </a:r>
            <a:r>
              <a:rPr lang="zh-CN" altLang="zh-CN" sz="2000" dirty="0"/>
              <a:t>年以来相关业务呈现明显的套利特点，交易对手方和对手国高度重合，新设、注册资本较小企业转口贸易收支大幅增加。违规案例重点表现在伪造提单运单、重复使用或使用作废提单仓单、先支后收、虚构贸易背景逃骗汇、非法套汇、“真仓单、真套利、假业务</a:t>
            </a:r>
            <a:r>
              <a:rPr lang="en-US" altLang="zh-CN" sz="2000" dirty="0"/>
              <a:t>”</a:t>
            </a:r>
            <a:r>
              <a:rPr lang="zh-CN" altLang="zh-CN" sz="2000" dirty="0"/>
              <a:t>等方面。</a:t>
            </a:r>
          </a:p>
          <a:p>
            <a:r>
              <a:rPr lang="zh-CN" altLang="zh-CN" sz="2000" dirty="0"/>
              <a:t>个人分拆购付汇及银行卡境外取现业务，银行应持续加强购付汇用途一致性审核；如针对外汇检查中发现的个人分拆结售汇特征明显或确认为分拆结售汇行为的，银行应采取强制审核措施，不予办理。</a:t>
            </a:r>
          </a:p>
          <a:p>
            <a:r>
              <a:rPr lang="zh-CN" altLang="zh-CN" sz="2000" dirty="0"/>
              <a:t>对于第三方机构跨境支付业务，应重点关注外汇及反洗钱合规性工作，严控业务风险。防范洗钱风险是贯彻落实展业三原则的最基本要求。</a:t>
            </a:r>
          </a:p>
          <a:p>
            <a:endParaRPr lang="zh-CN" altLang="en-US" sz="2000"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t>42</a:t>
            </a:fld>
            <a:endParaRPr lang="en-US" altLang="zh-TW"/>
          </a:p>
        </p:txBody>
      </p:sp>
      <p:sp>
        <p:nvSpPr>
          <p:cNvPr id="5" name="标题 3"/>
          <p:cNvSpPr>
            <a:spLocks noGrp="1"/>
          </p:cNvSpPr>
          <p:nvPr/>
        </p:nvSpPr>
        <p:spPr>
          <a:xfrm>
            <a:off x="772160" y="176213"/>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6712" y="1391588"/>
            <a:ext cx="8296473" cy="720080"/>
          </a:xfrm>
        </p:spPr>
        <p:txBody>
          <a:bodyPr/>
          <a:lstStyle/>
          <a:p>
            <a:r>
              <a:rPr lang="zh-CN" altLang="zh-CN" sz="2800" b="1" dirty="0"/>
              <a:t>四、做好《展业规范》培训和转培训工作</a:t>
            </a:r>
            <a:br>
              <a:rPr lang="zh-CN" altLang="zh-CN" sz="2800" b="1" dirty="0"/>
            </a:br>
            <a:endParaRPr lang="zh-CN" altLang="en-US" sz="2800" dirty="0"/>
          </a:p>
        </p:txBody>
      </p:sp>
      <p:sp>
        <p:nvSpPr>
          <p:cNvPr id="3" name="内容占位符 2"/>
          <p:cNvSpPr>
            <a:spLocks noGrp="1"/>
          </p:cNvSpPr>
          <p:nvPr>
            <p:ph idx="1"/>
          </p:nvPr>
        </p:nvSpPr>
        <p:spPr>
          <a:xfrm>
            <a:off x="686184" y="1969423"/>
            <a:ext cx="8623300" cy="4930775"/>
          </a:xfrm>
        </p:spPr>
        <p:txBody>
          <a:bodyPr/>
          <a:lstStyle/>
          <a:p>
            <a:r>
              <a:rPr lang="zh-CN" altLang="en-US" sz="2400" b="1" dirty="0" smtClean="0"/>
              <a:t>资本项</a:t>
            </a:r>
            <a:r>
              <a:rPr lang="zh-CN" altLang="en-US" sz="2400" b="1" dirty="0"/>
              <a:t>下培训重点：</a:t>
            </a:r>
            <a:endParaRPr lang="en-US" altLang="zh-CN" sz="2400" b="1" dirty="0"/>
          </a:p>
          <a:p>
            <a:r>
              <a:rPr lang="zh-CN" altLang="zh-CN" sz="2000" dirty="0"/>
              <a:t>重点针对境外直接投资汇出业务、内保外贷、外债管理等业务加强展业</a:t>
            </a:r>
            <a:r>
              <a:rPr lang="zh-CN" altLang="zh-CN" sz="2000" dirty="0" smtClean="0"/>
              <a:t>培训</a:t>
            </a:r>
            <a:endParaRPr lang="zh-CN" altLang="zh-CN" sz="2000" dirty="0"/>
          </a:p>
          <a:p>
            <a:r>
              <a:rPr lang="zh-CN" altLang="zh-CN" sz="2000" dirty="0"/>
              <a:t>例如：内保外贷业务，贷款资金应仅用于债务人正常经营范围内的相关支出，不得虚构贸易背景进行套利，或进行其他形式的投机性交易；银行应对债务人主体资格、担保项下资金用途、预计还款资金来源、担保履约的可能性及相关交易背景进行审核，以适当方式监督债务人按照其中申明的用途使用担保项下资金；银行不得在明知或者应知担保履约业务确定发生的情况下签订跨境担保合同。</a:t>
            </a:r>
            <a:endParaRPr lang="zh-CN" altLang="en-US" sz="2400"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t>43</a:t>
            </a:fld>
            <a:endParaRPr lang="en-US" altLang="zh-TW"/>
          </a:p>
        </p:txBody>
      </p:sp>
      <p:sp>
        <p:nvSpPr>
          <p:cNvPr id="5" name="标题 3"/>
          <p:cNvSpPr>
            <a:spLocks noGrp="1"/>
          </p:cNvSpPr>
          <p:nvPr/>
        </p:nvSpPr>
        <p:spPr>
          <a:xfrm>
            <a:off x="791210" y="176213"/>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55687" y="1751628"/>
            <a:ext cx="8653463" cy="504056"/>
          </a:xfrm>
        </p:spPr>
        <p:txBody>
          <a:bodyPr/>
          <a:lstStyle/>
          <a:p>
            <a:r>
              <a:rPr lang="zh-CN" altLang="zh-CN" sz="2800" b="1" dirty="0"/>
              <a:t>四、做好《展业规范》培训和转培训工作</a:t>
            </a:r>
            <a:br>
              <a:rPr lang="zh-CN" altLang="zh-CN" sz="2800" b="1" dirty="0"/>
            </a:br>
            <a:endParaRPr lang="zh-CN" altLang="en-US" sz="2800" dirty="0"/>
          </a:p>
        </p:txBody>
      </p:sp>
      <p:sp>
        <p:nvSpPr>
          <p:cNvPr id="3" name="内容占位符 2"/>
          <p:cNvSpPr>
            <a:spLocks noGrp="1"/>
          </p:cNvSpPr>
          <p:nvPr>
            <p:ph idx="1"/>
          </p:nvPr>
        </p:nvSpPr>
        <p:spPr>
          <a:xfrm>
            <a:off x="765175" y="2111693"/>
            <a:ext cx="8623300" cy="4930775"/>
          </a:xfrm>
        </p:spPr>
        <p:txBody>
          <a:bodyPr/>
          <a:lstStyle/>
          <a:p>
            <a:r>
              <a:rPr lang="zh-CN" altLang="zh-CN" sz="2400" b="1" dirty="0"/>
              <a:t>（三）在培训形式上</a:t>
            </a:r>
            <a:r>
              <a:rPr lang="zh-CN" altLang="zh-CN" sz="2400" b="1" dirty="0" smtClean="0"/>
              <a:t>：</a:t>
            </a:r>
            <a:endParaRPr lang="en-US" altLang="zh-CN" sz="2400" b="1" dirty="0" smtClean="0"/>
          </a:p>
          <a:p>
            <a:r>
              <a:rPr lang="zh-CN" altLang="zh-CN" sz="2000" dirty="0" smtClean="0"/>
              <a:t>一</a:t>
            </a:r>
            <a:r>
              <a:rPr lang="zh-CN" altLang="zh-CN" sz="2000" dirty="0"/>
              <a:t>是针对外汇业务特点和自律机制建设要求，将外汇展业规范培训常态化，形式力求多样化，并将现场和非现场培训相结合，扩大培训的受众面，增强培训的影响力</a:t>
            </a:r>
            <a:r>
              <a:rPr lang="zh-CN" altLang="zh-CN" sz="2000" dirty="0" smtClean="0"/>
              <a:t>；</a:t>
            </a:r>
            <a:endParaRPr lang="en-US" altLang="zh-CN" sz="2000" dirty="0" smtClean="0"/>
          </a:p>
          <a:p>
            <a:r>
              <a:rPr lang="zh-CN" altLang="zh-CN" sz="2000" dirty="0" smtClean="0"/>
              <a:t>二</a:t>
            </a:r>
            <a:r>
              <a:rPr lang="zh-CN" altLang="zh-CN" sz="2000" dirty="0"/>
              <a:t>是做好机构、人员的分层培训以及业务的分类培训，增强培训的针对性</a:t>
            </a:r>
            <a:r>
              <a:rPr lang="zh-CN" altLang="zh-CN" sz="2000" dirty="0" smtClean="0"/>
              <a:t>；</a:t>
            </a:r>
            <a:endParaRPr lang="en-US" altLang="zh-CN" sz="2000" dirty="0" smtClean="0"/>
          </a:p>
          <a:p>
            <a:r>
              <a:rPr lang="zh-CN" altLang="zh-CN" sz="2000" dirty="0" smtClean="0"/>
              <a:t>三</a:t>
            </a:r>
            <a:r>
              <a:rPr lang="zh-CN" altLang="zh-CN" sz="2000" dirty="0"/>
              <a:t>是通过自律机制系统平台建设、并借助网络、微信等渠道提高培训的</a:t>
            </a:r>
            <a:r>
              <a:rPr lang="zh-CN" altLang="zh-CN" sz="2000" dirty="0" smtClean="0"/>
              <a:t>效率</a:t>
            </a:r>
            <a:endParaRPr lang="en-US" altLang="zh-CN" sz="2000" dirty="0" smtClean="0"/>
          </a:p>
          <a:p>
            <a:r>
              <a:rPr lang="zh-CN" altLang="zh-CN" sz="2000" dirty="0" smtClean="0"/>
              <a:t>四</a:t>
            </a:r>
            <a:r>
              <a:rPr lang="zh-CN" altLang="zh-CN" sz="2000" dirty="0"/>
              <a:t>是加强案例及情景培训，体现培训与实践相结合，增强培训的应用性，确保培训效果。</a:t>
            </a:r>
          </a:p>
          <a:p>
            <a:r>
              <a:rPr lang="en-US" altLang="zh-CN" sz="2000" dirty="0"/>
              <a:t> </a:t>
            </a:r>
            <a:endParaRPr lang="zh-CN" altLang="zh-CN" sz="2000" dirty="0"/>
          </a:p>
          <a:p>
            <a:r>
              <a:rPr lang="en-US" altLang="zh-CN" dirty="0"/>
              <a:t> </a:t>
            </a:r>
            <a:endParaRPr lang="zh-CN" altLang="zh-CN" dirty="0"/>
          </a:p>
          <a:p>
            <a:r>
              <a:rPr lang="en-US" altLang="zh-CN" b="1" dirty="0"/>
              <a:t> </a:t>
            </a:r>
            <a:endParaRPr lang="zh-CN" altLang="zh-CN" dirty="0"/>
          </a:p>
          <a:p>
            <a:r>
              <a:rPr lang="en-US" altLang="zh-CN" b="1" dirty="0"/>
              <a:t> </a:t>
            </a:r>
            <a:endParaRPr lang="zh-CN" altLang="zh-CN" dirty="0"/>
          </a:p>
          <a:p>
            <a:endParaRPr lang="zh-CN" altLang="en-US" dirty="0"/>
          </a:p>
        </p:txBody>
      </p:sp>
      <p:sp>
        <p:nvSpPr>
          <p:cNvPr id="4" name="灯片编号占位符 3"/>
          <p:cNvSpPr>
            <a:spLocks noGrp="1"/>
          </p:cNvSpPr>
          <p:nvPr>
            <p:ph type="sldNum" sz="quarter" idx="10"/>
          </p:nvPr>
        </p:nvSpPr>
        <p:spPr/>
        <p:txBody>
          <a:bodyPr/>
          <a:lstStyle/>
          <a:p>
            <a:pPr>
              <a:defRPr/>
            </a:pPr>
            <a:fld id="{7A15AE6F-0850-4BF0-900F-DC7188A11441}" type="slidenum">
              <a:rPr lang="zh-TW" altLang="en-US" smtClean="0"/>
              <a:t>44</a:t>
            </a:fld>
            <a:endParaRPr lang="en-US" altLang="zh-TW"/>
          </a:p>
        </p:txBody>
      </p:sp>
      <p:sp>
        <p:nvSpPr>
          <p:cNvPr id="5" name="标题 3"/>
          <p:cNvSpPr>
            <a:spLocks noGrp="1"/>
          </p:cNvSpPr>
          <p:nvPr/>
        </p:nvSpPr>
        <p:spPr>
          <a:xfrm>
            <a:off x="791210" y="176213"/>
            <a:ext cx="8653463" cy="685800"/>
          </a:xfrm>
          <a:prstGeom prst="rect">
            <a:avLst/>
          </a:prstGeom>
          <a:noFill/>
          <a:ln w="9525">
            <a:noFill/>
            <a:miter lim="800000"/>
          </a:ln>
        </p:spPr>
        <p:txBody>
          <a:bodyPr vert="horz" wrap="square" lIns="0" tIns="0" rIns="0" bIns="0" numCol="1" anchor="b" anchorCtr="0" compatLnSpc="1"/>
          <a:lstStyle>
            <a:lvl1pPr algn="l" defTabSz="1006475" rtl="0" eaLnBrk="0" fontAlgn="base" hangingPunct="0">
              <a:lnSpc>
                <a:spcPct val="85000"/>
              </a:lnSpc>
              <a:spcBef>
                <a:spcPct val="0"/>
              </a:spcBef>
              <a:spcAft>
                <a:spcPct val="0"/>
              </a:spcAft>
              <a:defRPr sz="2600">
                <a:solidFill>
                  <a:schemeClr val="tx1"/>
                </a:solidFill>
                <a:latin typeface="+mj-lt"/>
                <a:ea typeface="+mj-ea"/>
                <a:cs typeface="+mj-cs"/>
              </a:defRPr>
            </a:lvl1pPr>
            <a:lvl2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2pPr>
            <a:lvl3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3pPr>
            <a:lvl4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4pPr>
            <a:lvl5pPr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5pPr>
            <a:lvl6pPr marL="4572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6pPr>
            <a:lvl7pPr marL="9144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7pPr>
            <a:lvl8pPr marL="13716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8pPr>
            <a:lvl9pPr marL="1828800" algn="l" defTabSz="1006475" rtl="0" eaLnBrk="0" fontAlgn="base" hangingPunct="0">
              <a:lnSpc>
                <a:spcPct val="85000"/>
              </a:lnSpc>
              <a:spcBef>
                <a:spcPct val="0"/>
              </a:spcBef>
              <a:spcAft>
                <a:spcPct val="0"/>
              </a:spcAft>
              <a:defRPr sz="2600">
                <a:solidFill>
                  <a:schemeClr val="tx1"/>
                </a:solidFill>
                <a:latin typeface="Times New Roman" panose="02020603050405020304" pitchFamily="18" charset="0"/>
                <a:ea typeface="楷体_GB2312" pitchFamily="49" charset="-122"/>
              </a:defRPr>
            </a:lvl9pPr>
          </a:lstStyle>
          <a:p>
            <a:pPr algn="l" eaLnBrk="1" hangingPunct="1">
              <a:lnSpc>
                <a:spcPct val="100000"/>
              </a:lnSpc>
            </a:pPr>
            <a:r>
              <a:rPr lang="zh-CN" altLang="en-US" sz="2800" b="1" dirty="0">
                <a:latin typeface="휴먼모음T" pitchFamily="18" charset="-127"/>
                <a:ea typeface="휴먼모음T" pitchFamily="18" charset="-127"/>
              </a:rPr>
              <a:t> </a:t>
            </a:r>
            <a:r>
              <a:rPr lang="zh-CN" altLang="en-US" sz="3080" b="1" dirty="0" smtClean="0">
                <a:solidFill>
                  <a:srgbClr val="2B2A30"/>
                </a:solidFill>
                <a:latin typeface="微软雅黑" panose="020B0503020204020204" charset="-122"/>
                <a:ea typeface="微软雅黑" panose="020B0503020204020204" charset="-122"/>
                <a:cs typeface="+mn-cs"/>
              </a:rPr>
              <a:t>第二部分 </a:t>
            </a:r>
            <a:r>
              <a:rPr lang="zh-CN" altLang="en-US" sz="3080" b="1" dirty="0">
                <a:solidFill>
                  <a:srgbClr val="2B2A30"/>
                </a:solidFill>
                <a:latin typeface="微软雅黑" panose="020B0503020204020204" charset="-122"/>
                <a:ea typeface="微软雅黑" panose="020B0503020204020204" charset="-122"/>
                <a:cs typeface="+mn-cs"/>
              </a:rPr>
              <a:t>《银行外汇业务展业原则》介绍</a:t>
            </a:r>
          </a:p>
        </p:txBody>
      </p:sp>
    </p:spTree>
  </p:cSld>
  <p:clrMapOvr>
    <a:masterClrMapping/>
  </p:clrMapOvr>
  <p:transition advClick="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780728" y="2835796"/>
            <a:ext cx="8353425" cy="2175510"/>
          </a:xfrm>
          <a:prstGeom prst="rect">
            <a:avLst/>
          </a:prstGeom>
          <a:noFill/>
          <a:ln w="9525">
            <a:noFill/>
            <a:miter lim="800000"/>
          </a:ln>
        </p:spPr>
        <p:txBody>
          <a:bodyPr>
            <a:spAutoFit/>
          </a:bodyPr>
          <a:lstStyle/>
          <a:p>
            <a:pPr algn="ctr" defTabSz="1073785" eaLnBrk="0" hangingPunct="0">
              <a:lnSpc>
                <a:spcPct val="95000"/>
              </a:lnSpc>
              <a:defRPr/>
            </a:pPr>
            <a:r>
              <a:rPr lang="zh-CN" altLang="en-US" sz="4800" b="1" kern="0" dirty="0" smtClean="0">
                <a:solidFill>
                  <a:schemeClr val="tx1"/>
                </a:solidFill>
                <a:latin typeface="楷体" panose="02010609060101010101" pitchFamily="49" charset="-122"/>
                <a:ea typeface="楷体" panose="02010609060101010101" pitchFamily="49" charset="-122"/>
                <a:cs typeface="+mj-cs"/>
              </a:rPr>
              <a:t>谢 谢！</a:t>
            </a:r>
          </a:p>
          <a:p>
            <a:pPr algn="ctr" defTabSz="1073785" eaLnBrk="0" hangingPunct="0">
              <a:lnSpc>
                <a:spcPct val="95000"/>
              </a:lnSpc>
              <a:defRPr/>
            </a:pPr>
            <a:endParaRPr lang="en-US" altLang="zh-CN" sz="4800" b="1" kern="0" dirty="0" smtClean="0">
              <a:solidFill>
                <a:schemeClr val="tx2">
                  <a:lumMod val="40000"/>
                  <a:lumOff val="60000"/>
                </a:schemeClr>
              </a:solidFill>
              <a:latin typeface="华文中宋" panose="02010600040101010101" pitchFamily="2" charset="-122"/>
              <a:ea typeface="华文中宋" panose="02010600040101010101" pitchFamily="2" charset="-122"/>
              <a:cs typeface="+mj-cs"/>
            </a:endParaRPr>
          </a:p>
          <a:p>
            <a:pPr algn="ctr" defTabSz="1073785" eaLnBrk="0" hangingPunct="0">
              <a:lnSpc>
                <a:spcPct val="95000"/>
              </a:lnSpc>
              <a:defRPr/>
            </a:pPr>
            <a:endParaRPr lang="zh-CN" altLang="en-US" sz="4800" b="1" kern="0" dirty="0">
              <a:solidFill>
                <a:schemeClr val="tx2">
                  <a:lumMod val="40000"/>
                  <a:lumOff val="60000"/>
                </a:schemeClr>
              </a:solidFill>
              <a:latin typeface="华文中宋" panose="02010600040101010101" pitchFamily="2" charset="-122"/>
              <a:ea typeface="华文中宋" panose="02010600040101010101" pitchFamily="2" charset="-122"/>
              <a:cs typeface="+mj-cs"/>
            </a:endParaRPr>
          </a:p>
        </p:txBody>
      </p:sp>
      <p:sp>
        <p:nvSpPr>
          <p:cNvPr id="2" name="灯片编号占位符 1"/>
          <p:cNvSpPr>
            <a:spLocks noGrp="1"/>
          </p:cNvSpPr>
          <p:nvPr>
            <p:ph type="sldNum" sz="quarter" idx="10"/>
          </p:nvPr>
        </p:nvSpPr>
        <p:spPr/>
        <p:txBody>
          <a:bodyPr/>
          <a:lstStyle/>
          <a:p>
            <a:pPr>
              <a:defRPr/>
            </a:pPr>
            <a:fld id="{6611E432-4124-4F6E-A919-806856989119}" type="slidenum">
              <a:rPr lang="zh-TW" altLang="en-US" smtClean="0"/>
              <a:t>45</a:t>
            </a:fld>
            <a:endParaRPr lang="en-US" altLang="zh-TW"/>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62305" y="1259840"/>
            <a:ext cx="7191375" cy="564515"/>
          </a:xfrm>
        </p:spPr>
        <p:txBody>
          <a:bodyPr/>
          <a:lstStyle/>
          <a:p>
            <a:pPr algn="l" defTabSz="1006475">
              <a:spcBef>
                <a:spcPct val="65000"/>
              </a:spcBef>
              <a:buClr>
                <a:schemeClr val="bg2"/>
              </a:buClr>
              <a:buFont typeface="Symbol" panose="05050102010706020507" pitchFamily="18" charset="2"/>
            </a:pPr>
            <a:r>
              <a:rPr lang="zh-CN" altLang="en-US" sz="2800" kern="1200" dirty="0" smtClean="0">
                <a:latin typeface="黑体" panose="02010609060101010101" pitchFamily="49" charset="-122"/>
                <a:ea typeface="黑体" panose="02010609060101010101" pitchFamily="49" charset="-122"/>
                <a:cs typeface="+mn-cs"/>
                <a:sym typeface="+mn-ea"/>
              </a:rPr>
              <a:t>一、《银行外汇业务展业原则》的框架结构</a:t>
            </a:r>
            <a:endParaRPr lang="zh-CN" altLang="en-US" sz="2800" kern="1200" dirty="0" smtClean="0">
              <a:latin typeface="黑体" panose="02010609060101010101" pitchFamily="49" charset="-122"/>
              <a:ea typeface="黑体" panose="02010609060101010101" pitchFamily="49" charset="-122"/>
              <a:cs typeface="+mn-cs"/>
            </a:endParaRPr>
          </a:p>
        </p:txBody>
      </p:sp>
      <p:sp>
        <p:nvSpPr>
          <p:cNvPr id="29"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 name="文本框 1"/>
          <p:cNvSpPr txBox="1"/>
          <p:nvPr/>
        </p:nvSpPr>
        <p:spPr>
          <a:xfrm>
            <a:off x="662305" y="1824355"/>
            <a:ext cx="7071360" cy="457200"/>
          </a:xfrm>
          <a:prstGeom prst="rect">
            <a:avLst/>
          </a:prstGeom>
          <a:noFill/>
        </p:spPr>
        <p:txBody>
          <a:bodyPr wrap="none" rtlCol="0" anchor="t">
            <a:spAutoFit/>
          </a:bodyPr>
          <a:lstStyle/>
          <a:p>
            <a:pPr algn="l" defTabSz="1006475" eaLnBrk="0" hangingPunct="0">
              <a:spcBef>
                <a:spcPct val="65000"/>
              </a:spcBef>
              <a:buClr>
                <a:schemeClr val="bg2"/>
              </a:buClr>
              <a:buFont typeface="Symbol" panose="05050102010706020507" pitchFamily="18" charset="2"/>
            </a:pPr>
            <a:r>
              <a:rPr lang="zh-CN" altLang="zh-CN" sz="2400" b="1" dirty="0">
                <a:solidFill>
                  <a:srgbClr val="C0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《银行外汇业务展业原则之总则》</a:t>
            </a:r>
            <a:r>
              <a:rPr lang="zh-CN" altLang="zh-CN" sz="2400" b="1" dirty="0">
                <a:solidFill>
                  <a:schemeClr val="tx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altLang="zh-CN" sz="2400" b="1" dirty="0">
                <a:solidFill>
                  <a:srgbClr val="1D41D5"/>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11项展业规范</a:t>
            </a:r>
            <a:r>
              <a:rPr lang="zh-CN" altLang="zh-CN" sz="2400" b="1" dirty="0">
                <a:solidFill>
                  <a:schemeClr val="tx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p>
        </p:txBody>
      </p:sp>
      <p:sp>
        <p:nvSpPr>
          <p:cNvPr id="41" name="文本框 40"/>
          <p:cNvSpPr txBox="1"/>
          <p:nvPr/>
        </p:nvSpPr>
        <p:spPr>
          <a:xfrm>
            <a:off x="833755" y="2281555"/>
            <a:ext cx="7414895" cy="4310380"/>
          </a:xfrm>
          <a:prstGeom prst="rect">
            <a:avLst/>
          </a:prstGeom>
          <a:noFill/>
        </p:spPr>
        <p:txBody>
          <a:bodyPr wrap="square" rtlCol="0" anchor="t">
            <a:spAutoFit/>
          </a:bodyPr>
          <a:lstStyle/>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1</a:t>
            </a:r>
            <a:r>
              <a:rPr lang="zh-CN" altLang="zh-CN" sz="1800" dirty="0" smtClean="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smtClean="0">
                <a:solidFill>
                  <a:schemeClr val="tx1"/>
                </a:solidFill>
                <a:latin typeface="宋体" panose="02010600030101010101" pitchFamily="2" charset="-122"/>
                <a:ea typeface="宋体" panose="02010600030101010101" pitchFamily="2" charset="-122"/>
                <a:sym typeface="+mn-ea"/>
              </a:rPr>
              <a:t>货物贸易外汇业务展业规范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a:solidFill>
                  <a:schemeClr val="tx1"/>
                </a:solidFill>
                <a:latin typeface="宋体" panose="02010600030101010101" pitchFamily="2" charset="-122"/>
                <a:ea typeface="宋体" panose="02010600030101010101" pitchFamily="2" charset="-122"/>
                <a:sym typeface="+mn-ea"/>
              </a:rPr>
              <a:t>》 </a:t>
            </a:r>
            <a:endParaRPr lang="zh-CN" altLang="zh-CN" sz="2000" dirty="0" smtClean="0">
              <a:solidFill>
                <a:schemeClr val="tx1"/>
              </a:solidFill>
              <a:latin typeface="宋体" panose="02010600030101010101" pitchFamily="2" charset="-122"/>
              <a:ea typeface="宋体" panose="02010600030101010101" pitchFamily="2" charset="-122"/>
              <a:sym typeface="+mn-ea"/>
            </a:endParaRP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2</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a:t>
            </a:r>
            <a:r>
              <a:rPr lang="zh-CN" altLang="zh-CN" sz="1800" dirty="0" smtClean="0">
                <a:solidFill>
                  <a:schemeClr val="tx1"/>
                </a:solidFill>
                <a:latin typeface="宋体" panose="02010600030101010101" pitchFamily="2" charset="-122"/>
                <a:ea typeface="宋体" panose="02010600030101010101" pitchFamily="2" charset="-122"/>
                <a:sym typeface="+mn-ea"/>
              </a:rPr>
              <a:t>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smtClean="0">
                <a:solidFill>
                  <a:schemeClr val="tx1"/>
                </a:solidFill>
                <a:latin typeface="宋体" panose="02010600030101010101" pitchFamily="2" charset="-122"/>
                <a:ea typeface="宋体" panose="02010600030101010101" pitchFamily="2" charset="-122"/>
                <a:sym typeface="+mn-ea"/>
              </a:rPr>
              <a:t>服务贸易外汇业务展业规范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a:solidFill>
                  <a:schemeClr val="tx1"/>
                </a:solidFill>
                <a:latin typeface="宋体" panose="02010600030101010101" pitchFamily="2" charset="-122"/>
                <a:ea typeface="宋体" panose="02010600030101010101" pitchFamily="2" charset="-122"/>
                <a:sym typeface="+mn-ea"/>
              </a:rPr>
              <a:t>》 </a:t>
            </a:r>
            <a:endParaRPr lang="zh-CN" altLang="zh-CN" sz="2000" dirty="0" smtClean="0">
              <a:solidFill>
                <a:schemeClr val="tx1"/>
              </a:solidFill>
              <a:latin typeface="宋体" panose="02010600030101010101" pitchFamily="2" charset="-122"/>
              <a:ea typeface="宋体" panose="02010600030101010101" pitchFamily="2" charset="-122"/>
              <a:sym typeface="+mn-ea"/>
            </a:endParaRP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3</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a:t>
            </a:r>
            <a:r>
              <a:rPr lang="zh-CN" altLang="zh-CN" sz="1800" dirty="0" smtClean="0">
                <a:solidFill>
                  <a:schemeClr val="tx1"/>
                </a:solidFill>
                <a:latin typeface="宋体" panose="02010600030101010101" pitchFamily="2" charset="-122"/>
                <a:ea typeface="宋体" panose="02010600030101010101" pitchFamily="2" charset="-122"/>
                <a:sym typeface="+mn-ea"/>
              </a:rPr>
              <a:t>之</a:t>
            </a:r>
            <a:r>
              <a:rPr lang="en-US" altLang="zh-CN" sz="1800" b="1" dirty="0">
                <a:solidFill>
                  <a:schemeClr val="tx1"/>
                </a:solidFill>
                <a:latin typeface="宋体" panose="02010600030101010101" pitchFamily="2" charset="-122"/>
                <a:ea typeface="宋体" panose="02010600030101010101" pitchFamily="2" charset="-122"/>
                <a:sym typeface="+mn-ea"/>
              </a:rPr>
              <a:t>&lt; </a:t>
            </a:r>
            <a:r>
              <a:rPr lang="zh-CN" altLang="zh-CN" sz="1800" b="1" dirty="0" smtClean="0">
                <a:solidFill>
                  <a:schemeClr val="tx1"/>
                </a:solidFill>
                <a:latin typeface="宋体" panose="02010600030101010101" pitchFamily="2" charset="-122"/>
                <a:ea typeface="宋体" panose="02010600030101010101" pitchFamily="2" charset="-122"/>
                <a:sym typeface="+mn-ea"/>
              </a:rPr>
              <a:t>国际贸易</a:t>
            </a:r>
            <a:r>
              <a:rPr lang="zh-CN" altLang="zh-CN" sz="1800" b="1" dirty="0">
                <a:solidFill>
                  <a:schemeClr val="tx1"/>
                </a:solidFill>
                <a:latin typeface="宋体" panose="02010600030101010101" pitchFamily="2" charset="-122"/>
                <a:ea typeface="宋体" panose="02010600030101010101" pitchFamily="2" charset="-122"/>
                <a:sym typeface="+mn-ea"/>
              </a:rPr>
              <a:t>融资类外汇业务展业规范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4</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境外直接投资外汇业务展业规范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a:solidFill>
                  <a:schemeClr val="tx1"/>
                </a:solidFill>
                <a:latin typeface="宋体" panose="02010600030101010101" pitchFamily="2" charset="-122"/>
                <a:ea typeface="宋体" panose="02010600030101010101" pitchFamily="2" charset="-122"/>
                <a:sym typeface="+mn-ea"/>
              </a:rPr>
              <a:t>（</a:t>
            </a:r>
            <a:r>
              <a:rPr lang="en-US" altLang="zh-CN" sz="1800" dirty="0">
                <a:solidFill>
                  <a:schemeClr val="tx1"/>
                </a:solidFill>
                <a:latin typeface="宋体" panose="02010600030101010101" pitchFamily="2" charset="-122"/>
                <a:ea typeface="宋体" panose="02010600030101010101" pitchFamily="2" charset="-122"/>
                <a:sym typeface="+mn-ea"/>
              </a:rPr>
              <a:t>5</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个人外汇业务展业规范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6</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境内企业境外放款外汇业务展业</a:t>
            </a:r>
            <a:r>
              <a:rPr lang="zh-CN" altLang="zh-CN" sz="1800" b="1" dirty="0" smtClean="0">
                <a:solidFill>
                  <a:schemeClr val="tx1"/>
                </a:solidFill>
                <a:latin typeface="宋体" panose="02010600030101010101" pitchFamily="2" charset="-122"/>
                <a:ea typeface="宋体" panose="02010600030101010101" pitchFamily="2" charset="-122"/>
                <a:sym typeface="+mn-ea"/>
              </a:rPr>
              <a:t>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a:solidFill>
                  <a:schemeClr val="tx1"/>
                </a:solidFill>
                <a:latin typeface="宋体" panose="02010600030101010101" pitchFamily="2" charset="-122"/>
                <a:ea typeface="宋体" panose="02010600030101010101" pitchFamily="2" charset="-122"/>
                <a:sym typeface="+mn-ea"/>
              </a:rPr>
              <a:t>》 </a:t>
            </a:r>
            <a:endParaRPr lang="zh-CN" altLang="zh-CN" sz="2000" dirty="0" smtClean="0">
              <a:solidFill>
                <a:schemeClr val="tx1"/>
              </a:solidFill>
              <a:latin typeface="宋体" panose="02010600030101010101" pitchFamily="2" charset="-122"/>
              <a:ea typeface="宋体" panose="02010600030101010101" pitchFamily="2" charset="-122"/>
              <a:sym typeface="+mn-ea"/>
            </a:endParaRP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7</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境内直接投资外汇业务展业规范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8</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跨境担保业务展业规范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9</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人民币与外汇衍生产品业务展业规范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10</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外债业务展业规范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smtClean="0">
                <a:solidFill>
                  <a:schemeClr val="tx1"/>
                </a:solidFill>
                <a:latin typeface="宋体" panose="02010600030101010101" pitchFamily="2" charset="-122"/>
                <a:ea typeface="宋体" panose="02010600030101010101" pitchFamily="2" charset="-122"/>
                <a:sym typeface="+mn-ea"/>
              </a:rPr>
              <a:t>》</a:t>
            </a:r>
          </a:p>
          <a:p>
            <a:pPr algn="just">
              <a:lnSpc>
                <a:spcPct val="140000"/>
              </a:lnSpc>
            </a:pP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en-US" altLang="zh-CN" sz="1800" dirty="0" smtClean="0">
                <a:solidFill>
                  <a:schemeClr val="tx1"/>
                </a:solidFill>
                <a:latin typeface="宋体" panose="02010600030101010101" pitchFamily="2" charset="-122"/>
                <a:ea typeface="宋体" panose="02010600030101010101" pitchFamily="2" charset="-122"/>
                <a:sym typeface="+mn-ea"/>
              </a:rPr>
              <a:t>11</a:t>
            </a:r>
            <a:r>
              <a:rPr lang="zh-CN" altLang="zh-CN" sz="1800" dirty="0" smtClean="0">
                <a:solidFill>
                  <a:schemeClr val="tx1"/>
                </a:solidFill>
                <a:latin typeface="宋体" panose="02010600030101010101" pitchFamily="2" charset="-122"/>
                <a:ea typeface="宋体" panose="02010600030101010101" pitchFamily="2" charset="-122"/>
                <a:sym typeface="+mn-ea"/>
              </a:rPr>
              <a:t>）《</a:t>
            </a:r>
            <a:r>
              <a:rPr lang="zh-CN" altLang="zh-CN" sz="1800" dirty="0">
                <a:solidFill>
                  <a:schemeClr val="tx1"/>
                </a:solidFill>
                <a:latin typeface="宋体" panose="02010600030101010101" pitchFamily="2" charset="-122"/>
                <a:ea typeface="宋体" panose="02010600030101010101" pitchFamily="2" charset="-122"/>
                <a:sym typeface="+mn-ea"/>
              </a:rPr>
              <a:t>银行外汇业务展业原则之</a:t>
            </a:r>
            <a:r>
              <a:rPr lang="en-US" altLang="zh-CN" sz="1800" b="1" dirty="0">
                <a:solidFill>
                  <a:schemeClr val="tx1"/>
                </a:solidFill>
                <a:latin typeface="宋体" panose="02010600030101010101" pitchFamily="2" charset="-122"/>
                <a:ea typeface="宋体" panose="02010600030101010101" pitchFamily="2" charset="-122"/>
                <a:sym typeface="+mn-ea"/>
              </a:rPr>
              <a:t>&lt;</a:t>
            </a:r>
            <a:r>
              <a:rPr lang="zh-CN" altLang="zh-CN" sz="1800" b="1" dirty="0">
                <a:solidFill>
                  <a:schemeClr val="tx1"/>
                </a:solidFill>
                <a:latin typeface="宋体" panose="02010600030101010101" pitchFamily="2" charset="-122"/>
                <a:ea typeface="宋体" panose="02010600030101010101" pitchFamily="2" charset="-122"/>
                <a:sym typeface="+mn-ea"/>
              </a:rPr>
              <a:t>银行境外贷款业务展业规范</a:t>
            </a:r>
            <a:r>
              <a:rPr lang="en-US" altLang="zh-CN" sz="1800" b="1" dirty="0">
                <a:solidFill>
                  <a:schemeClr val="tx1"/>
                </a:solidFill>
                <a:latin typeface="宋体" panose="02010600030101010101" pitchFamily="2" charset="-122"/>
                <a:ea typeface="宋体" panose="02010600030101010101" pitchFamily="2" charset="-122"/>
                <a:sym typeface="+mn-ea"/>
              </a:rPr>
              <a:t>&gt;</a:t>
            </a:r>
            <a:r>
              <a:rPr lang="zh-CN" altLang="zh-CN" sz="1800" dirty="0">
                <a:solidFill>
                  <a:schemeClr val="tx1"/>
                </a:solidFill>
                <a:latin typeface="宋体" panose="02010600030101010101" pitchFamily="2" charset="-122"/>
                <a:ea typeface="宋体" panose="02010600030101010101" pitchFamily="2" charset="-122"/>
                <a:sym typeface="+mn-ea"/>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889">
        <p15:prstTrans prst="pageCurlDouble"/>
      </p:transition>
    </mc:Choice>
    <mc:Fallback xmlns="">
      <p:transition spd="slow" advTm="5889">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nvSpPr>
        <p:spPr>
          <a:xfrm>
            <a:off x="636712" y="1395637"/>
            <a:ext cx="8805738" cy="5486264"/>
          </a:xfrm>
          <a:prstGeom prst="rect">
            <a:avLst/>
          </a:prstGeom>
          <a:noFill/>
          <a:ln w="9525">
            <a:noFill/>
            <a:miter lim="800000"/>
          </a:ln>
        </p:spPr>
        <p:txBody>
          <a:bodyPr vert="horz" wrap="square" lIns="0" tIns="0" rIns="0" bIns="0" numCol="1" anchor="t" anchorCtr="0" compatLnSpc="1"/>
          <a:lst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a:lstStyle>
          <a:p>
            <a:pPr marL="0" algn="l">
              <a:buNone/>
            </a:pPr>
            <a:r>
              <a:rPr lang="zh-CN" altLang="en-US" sz="2800" b="1" dirty="0" smtClean="0">
                <a:latin typeface="黑体" panose="02010609060101010101" pitchFamily="49" charset="-122"/>
                <a:ea typeface="黑体" panose="02010609060101010101" pitchFamily="49" charset="-122"/>
                <a:sym typeface="+mn-ea"/>
              </a:rPr>
              <a:t>二、 实施《银行外汇业务展业规范》应把握的重点</a:t>
            </a:r>
            <a:endParaRPr lang="zh-CN" altLang="en-US" sz="2800" b="1" dirty="0" smtClean="0">
              <a:latin typeface="黑体" panose="02010609060101010101" pitchFamily="49" charset="-122"/>
              <a:ea typeface="黑体" panose="02010609060101010101" pitchFamily="49" charset="-122"/>
            </a:endParaRPr>
          </a:p>
          <a:p>
            <a:pPr marL="0" indent="0" algn="l">
              <a:buNone/>
            </a:pPr>
            <a:endParaRPr lang="zh-CN" altLang="zh-CN" sz="2400" b="1" dirty="0">
              <a:latin typeface="宋体" panose="02010600030101010101" pitchFamily="2" charset="-122"/>
              <a:ea typeface="宋体" panose="02010600030101010101" pitchFamily="2" charset="-122"/>
            </a:endParaRPr>
          </a:p>
          <a:p>
            <a:endParaRPr lang="zh-CN" altLang="en-US" sz="2800" dirty="0"/>
          </a:p>
        </p:txBody>
      </p:sp>
      <p:sp>
        <p:nvSpPr>
          <p:cNvPr id="2"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1507" name="文本框 2"/>
          <p:cNvSpPr txBox="1">
            <a:spLocks noChangeArrowheads="1"/>
          </p:cNvSpPr>
          <p:nvPr/>
        </p:nvSpPr>
        <p:spPr bwMode="auto">
          <a:xfrm>
            <a:off x="636905" y="1902460"/>
            <a:ext cx="8805545" cy="502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50000"/>
              </a:spcBef>
              <a:buClr>
                <a:schemeClr val="folHlink"/>
              </a:buClr>
              <a:buSzPct val="75000"/>
              <a:buFont typeface="Wingdings" panose="05000000000000000000" pitchFamily="2" charset="2"/>
              <a:buChar char="q"/>
              <a:defRPr kumimoji="1" sz="2400">
                <a:solidFill>
                  <a:schemeClr val="tx1"/>
                </a:solidFill>
                <a:latin typeface="Tahoma" panose="020B0604030504040204" pitchFamily="34" charset="0"/>
                <a:ea typeface="黑体" panose="02010609060101010101" pitchFamily="49" charset="-122"/>
              </a:defRPr>
            </a:lvl1pPr>
            <a:lvl2pPr marL="742950" indent="-285750" algn="just">
              <a:spcBef>
                <a:spcPct val="20000"/>
              </a:spcBef>
              <a:buClr>
                <a:schemeClr val="folHlink"/>
              </a:buClr>
              <a:buSzPct val="80000"/>
              <a:buFont typeface="Wingdings" panose="05000000000000000000" pitchFamily="2" charset="2"/>
              <a:buChar char="n"/>
              <a:defRPr kumimoji="1" sz="2000">
                <a:solidFill>
                  <a:schemeClr val="tx1"/>
                </a:solidFill>
                <a:latin typeface="Tahoma" panose="020B0604030504040204" pitchFamily="34" charset="0"/>
                <a:ea typeface="黑体" panose="02010609060101010101" pitchFamily="49" charset="-122"/>
              </a:defRPr>
            </a:lvl2pPr>
            <a:lvl3pPr marL="1143000" indent="-228600" algn="just">
              <a:spcBef>
                <a:spcPct val="20000"/>
              </a:spcBef>
              <a:buClr>
                <a:schemeClr val="folHlink"/>
              </a:buClr>
              <a:buSzPct val="80000"/>
              <a:buFont typeface="Wingdings" panose="05000000000000000000" pitchFamily="2" charset="2"/>
              <a:buChar char="ü"/>
              <a:defRPr kumimoji="1">
                <a:solidFill>
                  <a:schemeClr val="tx1"/>
                </a:solidFill>
                <a:latin typeface="Tahoma" panose="020B0604030504040204" pitchFamily="34" charset="0"/>
                <a:ea typeface="黑体" panose="02010609060101010101" pitchFamily="49" charset="-122"/>
              </a:defRPr>
            </a:lvl3pPr>
            <a:lvl4pPr marL="1600200" indent="-228600" algn="just">
              <a:spcBef>
                <a:spcPct val="20000"/>
              </a:spcBef>
              <a:buClr>
                <a:schemeClr val="folHlink"/>
              </a:buClr>
              <a:buSzPct val="80000"/>
              <a:buChar char="•"/>
              <a:defRPr kumimoji="1" sz="1400">
                <a:solidFill>
                  <a:schemeClr val="tx1"/>
                </a:solidFill>
                <a:latin typeface="Tahoma" panose="020B0604030504040204" pitchFamily="34" charset="0"/>
                <a:ea typeface="黑体" panose="02010609060101010101" pitchFamily="49" charset="-122"/>
              </a:defRPr>
            </a:lvl4pPr>
            <a:lvl5pPr marL="2057400" indent="-228600" algn="just">
              <a:spcBef>
                <a:spcPct val="20000"/>
              </a:spcBef>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5pPr>
            <a:lvl6pPr marL="25146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6pPr>
            <a:lvl7pPr marL="29718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7pPr>
            <a:lvl8pPr marL="34290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8pPr>
            <a:lvl9pPr marL="38862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9pPr>
          </a:lstStyle>
          <a:p>
            <a:r>
              <a:rPr kumimoji="0" lang="zh-CN" altLang="zh-CN"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把握《展业规范》的制定原则：</a:t>
            </a:r>
            <a:endParaRPr lang="zh-CN" altLang="zh-CN" sz="2000" dirty="0">
              <a:latin typeface="+mn-ea"/>
              <a:ea typeface="+mn-ea"/>
            </a:endParaRPr>
          </a:p>
          <a:p>
            <a:pPr marL="0" indent="0" algn="l" defTabSz="1006475" eaLnBrk="0" hangingPunct="0">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rPr>
              <a:t>  《展业规范》的制定，坚持围绕宏观审慎、微观严管、行业自律、成熟一项、发布一项的原则，以正在修订的《外汇管理条例》为准绳，以现行外汇管理政策法规为依据，制定的一整套体现以外汇收支形势为导向，以银行外汇业务“最佳实践”为特征的行业自律行为准则。 </a:t>
            </a:r>
          </a:p>
          <a:p>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把握《展业规范》的主要特点：</a:t>
            </a:r>
            <a:endParaRPr lang="en-US" altLang="zh-CN" sz="2000" dirty="0" smtClean="0">
              <a:latin typeface="+mn-ea"/>
              <a:ea typeface="+mn-ea"/>
            </a:endParaRPr>
          </a:p>
          <a:p>
            <a:pPr indent="0">
              <a:buNone/>
            </a:pPr>
            <a:r>
              <a:rPr kumimoji="0" lang="zh-CN" altLang="zh-CN" sz="1800" dirty="0">
                <a:latin typeface="宋体" panose="02010600030101010101" pitchFamily="2" charset="-122"/>
                <a:ea typeface="宋体" panose="02010600030101010101" pitchFamily="2" charset="-122"/>
              </a:rPr>
              <a:t>   区别不同外汇性质及种类，业务覆盖面较广、内容相对细化、涉及展业手段多元，自律特点突出，是指导商业银行在办理各项外汇业务中自觉贯彻落实各项外汇管理法规，以业务交易真实性为核心，切实履行外汇业务展业原则义务和责任的行为规范，是对现有规章制度的有益补充。</a:t>
            </a:r>
          </a:p>
          <a:p>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把握《展业规范》的核心目的：</a:t>
            </a:r>
            <a:endParaRPr lang="en-US" altLang="zh-CN" sz="2000" b="1" dirty="0" smtClean="0">
              <a:latin typeface="+mn-ea"/>
              <a:ea typeface="+mn-ea"/>
            </a:endParaRPr>
          </a:p>
          <a:p>
            <a:pPr indent="0">
              <a:buNone/>
            </a:pPr>
            <a:r>
              <a:rPr kumimoji="0" lang="zh-CN" altLang="zh-CN" sz="1800" dirty="0">
                <a:latin typeface="宋体" panose="02010600030101010101" pitchFamily="2" charset="-122"/>
                <a:ea typeface="宋体" panose="02010600030101010101" pitchFamily="2" charset="-122"/>
              </a:rPr>
              <a:t>    规范外汇市场，促进银行落实外汇业务展业原则，增强外汇管理政策法规的执行力，提高银行基层网点及一线业务人员的合规管理能力，</a:t>
            </a:r>
            <a:r>
              <a:rPr kumimoji="0" lang="zh-CN" altLang="zh-CN" sz="1800" b="1" dirty="0">
                <a:solidFill>
                  <a:srgbClr val="1D41D5"/>
                </a:solidFill>
                <a:latin typeface="宋体" panose="02010600030101010101" pitchFamily="2" charset="-122"/>
                <a:ea typeface="宋体" panose="02010600030101010101" pitchFamily="2" charset="-122"/>
              </a:rPr>
              <a:t>确保外汇业务交易背景的真实性。</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nvSpPr>
        <p:spPr>
          <a:xfrm>
            <a:off x="636712" y="1395637"/>
            <a:ext cx="8805738" cy="5486264"/>
          </a:xfrm>
          <a:prstGeom prst="rect">
            <a:avLst/>
          </a:prstGeom>
          <a:noFill/>
          <a:ln w="9525">
            <a:noFill/>
            <a:miter lim="800000"/>
          </a:ln>
        </p:spPr>
        <p:txBody>
          <a:bodyPr vert="horz" wrap="square" lIns="0" tIns="0" rIns="0" bIns="0" numCol="1" anchor="t" anchorCtr="0" compatLnSpc="1"/>
          <a:lst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a:lstStyle>
          <a:p>
            <a:pPr marL="0" algn="l">
              <a:buNone/>
            </a:pPr>
            <a:r>
              <a:rPr lang="zh-CN" altLang="en-US" sz="2800" b="1" dirty="0" smtClean="0">
                <a:latin typeface="黑体" panose="02010609060101010101" pitchFamily="49" charset="-122"/>
                <a:ea typeface="黑体" panose="02010609060101010101" pitchFamily="49" charset="-122"/>
                <a:sym typeface="+mn-ea"/>
              </a:rPr>
              <a:t>二、 实施《银行外汇业务展业规范》应把握的重点</a:t>
            </a:r>
            <a:endParaRPr lang="zh-CN" altLang="en-US" sz="2800" b="1" dirty="0" smtClean="0">
              <a:latin typeface="黑体" panose="02010609060101010101" pitchFamily="49" charset="-122"/>
              <a:ea typeface="黑体" panose="02010609060101010101" pitchFamily="49" charset="-122"/>
            </a:endParaRPr>
          </a:p>
          <a:p>
            <a:pPr marL="0" indent="0" algn="l">
              <a:buNone/>
            </a:pPr>
            <a:endParaRPr lang="zh-CN" altLang="zh-CN" sz="2400" b="1" dirty="0">
              <a:latin typeface="宋体" panose="02010600030101010101" pitchFamily="2" charset="-122"/>
              <a:ea typeface="宋体" panose="02010600030101010101" pitchFamily="2" charset="-122"/>
            </a:endParaRPr>
          </a:p>
          <a:p>
            <a:endParaRPr lang="zh-CN" altLang="en-US" sz="2800" dirty="0"/>
          </a:p>
        </p:txBody>
      </p:sp>
      <p:sp>
        <p:nvSpPr>
          <p:cNvPr id="2"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a:t>
            </a:r>
            <a:r>
              <a:rPr lang="zh-CN" altLang="en-US" sz="3080" dirty="0" smtClean="0">
                <a:solidFill>
                  <a:srgbClr val="2B2A30"/>
                </a:solidFill>
                <a:latin typeface="微软雅黑" panose="020B0503020204020204" charset="-122"/>
                <a:ea typeface="微软雅黑" panose="020B0503020204020204" charset="-122"/>
                <a:sym typeface="+mn-ea"/>
              </a:rPr>
              <a:t>介绍</a:t>
            </a:r>
            <a:endParaRPr lang="zh-CN" altLang="en-US" sz="3080" dirty="0">
              <a:solidFill>
                <a:srgbClr val="2B2A30"/>
              </a:solidFill>
              <a:latin typeface="微软雅黑" panose="020B0503020204020204" charset="-122"/>
              <a:ea typeface="微软雅黑" panose="020B0503020204020204" charset="-122"/>
              <a:sym typeface="+mn-ea"/>
            </a:endParaRPr>
          </a:p>
        </p:txBody>
      </p:sp>
      <p:sp>
        <p:nvSpPr>
          <p:cNvPr id="21507" name="文本框 2"/>
          <p:cNvSpPr txBox="1">
            <a:spLocks noChangeArrowheads="1"/>
          </p:cNvSpPr>
          <p:nvPr/>
        </p:nvSpPr>
        <p:spPr bwMode="auto">
          <a:xfrm>
            <a:off x="694690" y="2219960"/>
            <a:ext cx="8805545" cy="3103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50000"/>
              </a:spcBef>
              <a:buClr>
                <a:schemeClr val="folHlink"/>
              </a:buClr>
              <a:buSzPct val="75000"/>
              <a:buFont typeface="Wingdings" panose="05000000000000000000" pitchFamily="2" charset="2"/>
              <a:buChar char="q"/>
              <a:defRPr kumimoji="1" sz="2400">
                <a:solidFill>
                  <a:schemeClr val="tx1"/>
                </a:solidFill>
                <a:latin typeface="Tahoma" panose="020B0604030504040204" pitchFamily="34" charset="0"/>
                <a:ea typeface="黑体" panose="02010609060101010101" pitchFamily="49" charset="-122"/>
              </a:defRPr>
            </a:lvl1pPr>
            <a:lvl2pPr marL="742950" indent="-285750" algn="just">
              <a:spcBef>
                <a:spcPct val="20000"/>
              </a:spcBef>
              <a:buClr>
                <a:schemeClr val="folHlink"/>
              </a:buClr>
              <a:buSzPct val="80000"/>
              <a:buFont typeface="Wingdings" panose="05000000000000000000" pitchFamily="2" charset="2"/>
              <a:buChar char="n"/>
              <a:defRPr kumimoji="1" sz="2000">
                <a:solidFill>
                  <a:schemeClr val="tx1"/>
                </a:solidFill>
                <a:latin typeface="Tahoma" panose="020B0604030504040204" pitchFamily="34" charset="0"/>
                <a:ea typeface="黑体" panose="02010609060101010101" pitchFamily="49" charset="-122"/>
              </a:defRPr>
            </a:lvl2pPr>
            <a:lvl3pPr marL="1143000" indent="-228600" algn="just">
              <a:spcBef>
                <a:spcPct val="20000"/>
              </a:spcBef>
              <a:buClr>
                <a:schemeClr val="folHlink"/>
              </a:buClr>
              <a:buSzPct val="80000"/>
              <a:buFont typeface="Wingdings" panose="05000000000000000000" pitchFamily="2" charset="2"/>
              <a:buChar char="ü"/>
              <a:defRPr kumimoji="1">
                <a:solidFill>
                  <a:schemeClr val="tx1"/>
                </a:solidFill>
                <a:latin typeface="Tahoma" panose="020B0604030504040204" pitchFamily="34" charset="0"/>
                <a:ea typeface="黑体" panose="02010609060101010101" pitchFamily="49" charset="-122"/>
              </a:defRPr>
            </a:lvl3pPr>
            <a:lvl4pPr marL="1600200" indent="-228600" algn="just">
              <a:spcBef>
                <a:spcPct val="20000"/>
              </a:spcBef>
              <a:buClr>
                <a:schemeClr val="folHlink"/>
              </a:buClr>
              <a:buSzPct val="80000"/>
              <a:buChar char="•"/>
              <a:defRPr kumimoji="1" sz="1400">
                <a:solidFill>
                  <a:schemeClr val="tx1"/>
                </a:solidFill>
                <a:latin typeface="Tahoma" panose="020B0604030504040204" pitchFamily="34" charset="0"/>
                <a:ea typeface="黑体" panose="02010609060101010101" pitchFamily="49" charset="-122"/>
              </a:defRPr>
            </a:lvl4pPr>
            <a:lvl5pPr marL="2057400" indent="-228600" algn="just">
              <a:spcBef>
                <a:spcPct val="20000"/>
              </a:spcBef>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5pPr>
            <a:lvl6pPr marL="25146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6pPr>
            <a:lvl7pPr marL="29718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7pPr>
            <a:lvl8pPr marL="34290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8pPr>
            <a:lvl9pPr marL="38862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9pPr>
          </a:lstStyle>
          <a:p>
            <a:pPr algn="just"/>
            <a:r>
              <a:rPr kumimoji="0" lang="zh-CN" altLang="zh-CN"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把握《展业规范》的基本内容：</a:t>
            </a:r>
            <a:endParaRPr lang="zh-CN" altLang="zh-CN" sz="2000" dirty="0">
              <a:latin typeface="+mn-ea"/>
              <a:ea typeface="+mn-ea"/>
            </a:endParaRPr>
          </a:p>
          <a:p>
            <a:pPr marL="0" algn="l" defTabSz="1006475" eaLnBrk="0" hangingPunct="0">
              <a:lnSpc>
                <a:spcPct val="150000"/>
              </a:lnSpc>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rPr>
              <a:t>    </a:t>
            </a:r>
            <a:r>
              <a:rPr kumimoji="0" lang="zh-CN" altLang="zh-CN" sz="1800" dirty="0">
                <a:latin typeface="宋体" panose="02010600030101010101" pitchFamily="2" charset="-122"/>
                <a:ea typeface="宋体" panose="02010600030101010101" pitchFamily="2" charset="-122"/>
                <a:sym typeface="+mn-ea"/>
              </a:rPr>
              <a:t>是从银行业务</a:t>
            </a:r>
            <a:r>
              <a:rPr kumimoji="0" lang="zh-CN" altLang="zh-CN" sz="1800" b="1" dirty="0">
                <a:solidFill>
                  <a:srgbClr val="1D41D5"/>
                </a:solidFill>
                <a:latin typeface="宋体" panose="02010600030101010101" pitchFamily="2" charset="-122"/>
                <a:ea typeface="宋体" panose="02010600030101010101" pitchFamily="2" charset="-122"/>
                <a:sym typeface="+mn-ea"/>
              </a:rPr>
              <a:t>事前、事中、事后</a:t>
            </a:r>
            <a:r>
              <a:rPr kumimoji="0" lang="zh-CN" altLang="zh-CN" sz="1800" dirty="0">
                <a:latin typeface="宋体" panose="02010600030101010101" pitchFamily="2" charset="-122"/>
                <a:ea typeface="宋体" panose="02010600030101010101" pitchFamily="2" charset="-122"/>
                <a:sym typeface="+mn-ea"/>
              </a:rPr>
              <a:t>各环节入手，从</a:t>
            </a:r>
            <a:r>
              <a:rPr kumimoji="0" lang="zh-CN" altLang="zh-CN" sz="1800" b="1" dirty="0">
                <a:solidFill>
                  <a:srgbClr val="1D41D5"/>
                </a:solidFill>
                <a:latin typeface="宋体" panose="02010600030101010101" pitchFamily="2" charset="-122"/>
                <a:ea typeface="宋体" panose="02010600030101010101" pitchFamily="2" charset="-122"/>
                <a:sym typeface="+mn-ea"/>
              </a:rPr>
              <a:t>业务定义、客户准入、审核材料、审核要点、风险提示等五个维度</a:t>
            </a:r>
            <a:r>
              <a:rPr kumimoji="0" lang="zh-CN" altLang="zh-CN" sz="1800" dirty="0">
                <a:latin typeface="宋体" panose="02010600030101010101" pitchFamily="2" charset="-122"/>
                <a:ea typeface="宋体" panose="02010600030101010101" pitchFamily="2" charset="-122"/>
                <a:sym typeface="+mn-ea"/>
              </a:rPr>
              <a:t>对各项具体业务的展业行为标准进行了明确，对展业原则实施过程中涉及的客户身份识别、尽职审查、可疑交易报告、交易信息留存、内控管理建设、外部监督检查等重点内容以及银行在办理各种具体业务时应自律遵守的特别要求做了进一步的细化。</a:t>
            </a:r>
            <a:endParaRPr kumimoji="0" lang="zh-CN" altLang="zh-CN" sz="1800" dirty="0">
              <a:latin typeface="宋体" panose="02010600030101010101" pitchFamily="2" charset="-122"/>
              <a:ea typeface="宋体" panose="02010600030101010101" pitchFamily="2" charset="-122"/>
            </a:endParaRPr>
          </a:p>
          <a:p>
            <a:pPr indent="0">
              <a:buNone/>
            </a:pPr>
            <a:endParaRPr kumimoji="0" lang="zh-CN" altLang="zh-CN" sz="1800" b="1" dirty="0">
              <a:solidFill>
                <a:srgbClr val="C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1507" name="文本框 2"/>
          <p:cNvSpPr txBox="1">
            <a:spLocks noChangeArrowheads="1"/>
          </p:cNvSpPr>
          <p:nvPr/>
        </p:nvSpPr>
        <p:spPr bwMode="auto">
          <a:xfrm>
            <a:off x="694690" y="1177925"/>
            <a:ext cx="8805545" cy="1732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50000"/>
              </a:spcBef>
              <a:buClr>
                <a:schemeClr val="folHlink"/>
              </a:buClr>
              <a:buSzPct val="75000"/>
              <a:buFont typeface="Wingdings" panose="05000000000000000000" pitchFamily="2" charset="2"/>
              <a:buChar char="q"/>
              <a:defRPr kumimoji="1" sz="2400">
                <a:solidFill>
                  <a:schemeClr val="tx1"/>
                </a:solidFill>
                <a:latin typeface="Tahoma" panose="020B0604030504040204" pitchFamily="34" charset="0"/>
                <a:ea typeface="黑体" panose="02010609060101010101" pitchFamily="49" charset="-122"/>
              </a:defRPr>
            </a:lvl1pPr>
            <a:lvl2pPr marL="742950" indent="-285750" algn="just">
              <a:spcBef>
                <a:spcPct val="20000"/>
              </a:spcBef>
              <a:buClr>
                <a:schemeClr val="folHlink"/>
              </a:buClr>
              <a:buSzPct val="80000"/>
              <a:buFont typeface="Wingdings" panose="05000000000000000000" pitchFamily="2" charset="2"/>
              <a:buChar char="n"/>
              <a:defRPr kumimoji="1" sz="2000">
                <a:solidFill>
                  <a:schemeClr val="tx1"/>
                </a:solidFill>
                <a:latin typeface="Tahoma" panose="020B0604030504040204" pitchFamily="34" charset="0"/>
                <a:ea typeface="黑体" panose="02010609060101010101" pitchFamily="49" charset="-122"/>
              </a:defRPr>
            </a:lvl2pPr>
            <a:lvl3pPr marL="1143000" indent="-228600" algn="just">
              <a:spcBef>
                <a:spcPct val="20000"/>
              </a:spcBef>
              <a:buClr>
                <a:schemeClr val="folHlink"/>
              </a:buClr>
              <a:buSzPct val="80000"/>
              <a:buFont typeface="Wingdings" panose="05000000000000000000" pitchFamily="2" charset="2"/>
              <a:buChar char="ü"/>
              <a:defRPr kumimoji="1">
                <a:solidFill>
                  <a:schemeClr val="tx1"/>
                </a:solidFill>
                <a:latin typeface="Tahoma" panose="020B0604030504040204" pitchFamily="34" charset="0"/>
                <a:ea typeface="黑体" panose="02010609060101010101" pitchFamily="49" charset="-122"/>
              </a:defRPr>
            </a:lvl3pPr>
            <a:lvl4pPr marL="1600200" indent="-228600" algn="just">
              <a:spcBef>
                <a:spcPct val="20000"/>
              </a:spcBef>
              <a:buClr>
                <a:schemeClr val="folHlink"/>
              </a:buClr>
              <a:buSzPct val="80000"/>
              <a:buChar char="•"/>
              <a:defRPr kumimoji="1" sz="1400">
                <a:solidFill>
                  <a:schemeClr val="tx1"/>
                </a:solidFill>
                <a:latin typeface="Tahoma" panose="020B0604030504040204" pitchFamily="34" charset="0"/>
                <a:ea typeface="黑体" panose="02010609060101010101" pitchFamily="49" charset="-122"/>
              </a:defRPr>
            </a:lvl4pPr>
            <a:lvl5pPr marL="2057400" indent="-228600" algn="just">
              <a:spcBef>
                <a:spcPct val="20000"/>
              </a:spcBef>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5pPr>
            <a:lvl6pPr marL="25146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6pPr>
            <a:lvl7pPr marL="29718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7pPr>
            <a:lvl8pPr marL="34290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8pPr>
            <a:lvl9pPr marL="38862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9pPr>
          </a:lstStyle>
          <a:p>
            <a:pPr algn="just"/>
            <a:r>
              <a:rPr kumimoji="0" lang="zh-CN" altLang="zh-CN"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把握《展业规范》的核心内容：</a:t>
            </a:r>
            <a:endPar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marL="0" algn="l" defTabSz="1006475" eaLnBrk="0" hangingPunct="0">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rPr>
              <a:t>    </a:t>
            </a:r>
            <a:r>
              <a:rPr kumimoji="0" lang="zh-CN" altLang="zh-CN" sz="1800" dirty="0">
                <a:latin typeface="宋体" panose="02010600030101010101" pitchFamily="2" charset="-122"/>
                <a:ea typeface="宋体" panose="02010600030101010101" pitchFamily="2" charset="-122"/>
                <a:sym typeface="+mn-ea"/>
              </a:rPr>
              <a:t>是以确保外汇业务的交易背景真实性为核心，在业务办理中要严格落实“了解客户”、“了解业务”、“尽职审查”的展业三原则。其中；对客户的有效识别、分类，以及保留银行自由裁量空间等是展业规范中将核心内容细化落实的具体形式，主要体现为：</a:t>
            </a:r>
            <a:endParaRPr kumimoji="0" lang="zh-CN" altLang="zh-CN" sz="1800" b="1" dirty="0">
              <a:solidFill>
                <a:srgbClr val="C00000"/>
              </a:solidFill>
              <a:latin typeface="宋体" panose="02010600030101010101" pitchFamily="2" charset="-122"/>
              <a:ea typeface="宋体" panose="02010600030101010101" pitchFamily="2" charset="-122"/>
            </a:endParaRPr>
          </a:p>
        </p:txBody>
      </p:sp>
      <p:sp>
        <p:nvSpPr>
          <p:cNvPr id="3" name="文本框 2"/>
          <p:cNvSpPr txBox="1"/>
          <p:nvPr/>
        </p:nvSpPr>
        <p:spPr>
          <a:xfrm>
            <a:off x="991870" y="2910205"/>
            <a:ext cx="8070215" cy="4137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algn="l" defTabSz="1006475" eaLnBrk="0" hangingPunct="0">
              <a:spcBef>
                <a:spcPct val="65000"/>
              </a:spcBef>
              <a:buClr>
                <a:schemeClr val="bg2"/>
              </a:buClr>
              <a:buFont typeface="Symbol" panose="05050102010706020507" pitchFamily="18" charset="2"/>
              <a:buNone/>
            </a:pPr>
            <a:r>
              <a:rPr lang="zh-CN" altLang="zh-CN" b="1" dirty="0" smtClean="0">
                <a:solidFill>
                  <a:schemeClr val="tx1"/>
                </a:solidFill>
                <a:latin typeface="宋体" panose="02010600030101010101" pitchFamily="2" charset="-122"/>
                <a:ea typeface="宋体" panose="02010600030101010101" pitchFamily="2" charset="-122"/>
                <a:sym typeface="+mn-ea"/>
              </a:rPr>
              <a:t>一</a:t>
            </a:r>
            <a:r>
              <a:rPr lang="zh-CN" altLang="zh-CN" b="1" dirty="0">
                <a:solidFill>
                  <a:schemeClr val="tx1"/>
                </a:solidFill>
                <a:latin typeface="宋体" panose="02010600030101010101" pitchFamily="2" charset="-122"/>
                <a:ea typeface="宋体" panose="02010600030101010101" pitchFamily="2" charset="-122"/>
                <a:sym typeface="+mn-ea"/>
              </a:rPr>
              <a:t>是</a:t>
            </a:r>
            <a:r>
              <a:rPr lang="zh-CN" altLang="zh-CN" dirty="0">
                <a:solidFill>
                  <a:schemeClr val="tx1"/>
                </a:solidFill>
                <a:latin typeface="宋体" panose="02010600030101010101" pitchFamily="2" charset="-122"/>
                <a:ea typeface="宋体" panose="02010600030101010101" pitchFamily="2" charset="-122"/>
                <a:sym typeface="+mn-ea"/>
              </a:rPr>
              <a:t>将客户分类为</a:t>
            </a:r>
            <a:r>
              <a:rPr lang="zh-CN" altLang="zh-CN" b="1" dirty="0">
                <a:solidFill>
                  <a:schemeClr val="tx1"/>
                </a:solidFill>
                <a:latin typeface="宋体" panose="02010600030101010101" pitchFamily="2" charset="-122"/>
                <a:ea typeface="宋体" panose="02010600030101010101" pitchFamily="2" charset="-122"/>
                <a:sym typeface="+mn-ea"/>
              </a:rPr>
              <a:t>“可信客户”和“关注客户”，</a:t>
            </a:r>
            <a:r>
              <a:rPr lang="zh-CN" altLang="zh-CN" dirty="0">
                <a:solidFill>
                  <a:schemeClr val="tx1"/>
                </a:solidFill>
                <a:latin typeface="宋体" panose="02010600030101010101" pitchFamily="2" charset="-122"/>
                <a:ea typeface="宋体" panose="02010600030101010101" pitchFamily="2" charset="-122"/>
                <a:sym typeface="+mn-ea"/>
              </a:rPr>
              <a:t>对关注客户要加强审核，提出更高审单要求；对于可信客户，可按现行法规要求进行审核，以便利优质客户</a:t>
            </a:r>
            <a:r>
              <a:rPr lang="zh-CN" altLang="zh-CN" dirty="0" smtClean="0">
                <a:solidFill>
                  <a:schemeClr val="tx1"/>
                </a:solidFill>
                <a:latin typeface="宋体" panose="02010600030101010101" pitchFamily="2" charset="-122"/>
                <a:ea typeface="宋体" panose="02010600030101010101" pitchFamily="2" charset="-122"/>
                <a:sym typeface="+mn-ea"/>
              </a:rPr>
              <a:t>；</a:t>
            </a:r>
          </a:p>
          <a:p>
            <a:pPr marL="0" algn="l" defTabSz="1006475" eaLnBrk="0" hangingPunct="0">
              <a:spcBef>
                <a:spcPct val="65000"/>
              </a:spcBef>
              <a:buClr>
                <a:schemeClr val="bg2"/>
              </a:buClr>
              <a:buFont typeface="Symbol" panose="05050102010706020507" pitchFamily="18" charset="2"/>
              <a:buNone/>
            </a:pPr>
            <a:r>
              <a:rPr lang="zh-CN" altLang="zh-CN" b="1" dirty="0" smtClean="0">
                <a:solidFill>
                  <a:schemeClr val="tx1"/>
                </a:solidFill>
                <a:latin typeface="宋体" panose="02010600030101010101" pitchFamily="2" charset="-122"/>
                <a:ea typeface="宋体" panose="02010600030101010101" pitchFamily="2" charset="-122"/>
                <a:sym typeface="+mn-ea"/>
              </a:rPr>
              <a:t>二</a:t>
            </a:r>
            <a:r>
              <a:rPr lang="zh-CN" altLang="zh-CN" b="1" dirty="0">
                <a:solidFill>
                  <a:schemeClr val="tx1"/>
                </a:solidFill>
                <a:latin typeface="宋体" panose="02010600030101010101" pitchFamily="2" charset="-122"/>
                <a:ea typeface="宋体" panose="02010600030101010101" pitchFamily="2" charset="-122"/>
                <a:sym typeface="+mn-ea"/>
              </a:rPr>
              <a:t>是</a:t>
            </a:r>
            <a:r>
              <a:rPr lang="zh-CN" altLang="zh-CN" dirty="0">
                <a:solidFill>
                  <a:schemeClr val="tx1"/>
                </a:solidFill>
                <a:latin typeface="宋体" panose="02010600030101010101" pitchFamily="2" charset="-122"/>
                <a:ea typeface="宋体" panose="02010600030101010101" pitchFamily="2" charset="-122"/>
                <a:sym typeface="+mn-ea"/>
              </a:rPr>
              <a:t>《展业规范》不仅</a:t>
            </a:r>
            <a:r>
              <a:rPr lang="zh-CN" altLang="zh-CN" b="1" dirty="0">
                <a:solidFill>
                  <a:schemeClr val="tx1"/>
                </a:solidFill>
                <a:latin typeface="宋体" panose="02010600030101010101" pitchFamily="2" charset="-122"/>
                <a:ea typeface="宋体" panose="02010600030101010101" pitchFamily="2" charset="-122"/>
                <a:sym typeface="+mn-ea"/>
              </a:rPr>
              <a:t>包含了现行法规的最低要求，同时还结合展业实际，将法规中无法穷尽的展业手段及方式予以明确，作为银行防控风险的强化审查措施</a:t>
            </a:r>
            <a:r>
              <a:rPr lang="zh-CN" altLang="zh-CN" b="1" dirty="0" smtClean="0">
                <a:solidFill>
                  <a:schemeClr val="tx1"/>
                </a:solidFill>
                <a:latin typeface="宋体" panose="02010600030101010101" pitchFamily="2" charset="-122"/>
                <a:ea typeface="宋体" panose="02010600030101010101" pitchFamily="2" charset="-122"/>
                <a:sym typeface="+mn-ea"/>
              </a:rPr>
              <a:t>；</a:t>
            </a:r>
          </a:p>
          <a:p>
            <a:pPr marL="0" algn="l" defTabSz="1006475" eaLnBrk="0" hangingPunct="0">
              <a:spcBef>
                <a:spcPct val="65000"/>
              </a:spcBef>
              <a:buClr>
                <a:schemeClr val="bg2"/>
              </a:buClr>
              <a:buFont typeface="Symbol" panose="05050102010706020507" pitchFamily="18" charset="2"/>
              <a:buNone/>
            </a:pPr>
            <a:r>
              <a:rPr lang="zh-CN" altLang="zh-CN" b="1" dirty="0" smtClean="0">
                <a:solidFill>
                  <a:schemeClr val="tx1"/>
                </a:solidFill>
                <a:latin typeface="宋体" panose="02010600030101010101" pitchFamily="2" charset="-122"/>
                <a:ea typeface="宋体" panose="02010600030101010101" pitchFamily="2" charset="-122"/>
                <a:sym typeface="+mn-ea"/>
              </a:rPr>
              <a:t>三</a:t>
            </a:r>
            <a:r>
              <a:rPr lang="zh-CN" altLang="zh-CN" b="1" dirty="0">
                <a:solidFill>
                  <a:schemeClr val="tx1"/>
                </a:solidFill>
                <a:latin typeface="宋体" panose="02010600030101010101" pitchFamily="2" charset="-122"/>
                <a:ea typeface="宋体" panose="02010600030101010101" pitchFamily="2" charset="-122"/>
                <a:sym typeface="+mn-ea"/>
              </a:rPr>
              <a:t>是展业规范内容表面上看很细，但实际是为银行展业提供指引</a:t>
            </a:r>
            <a:r>
              <a:rPr lang="zh-CN" altLang="zh-CN" dirty="0">
                <a:solidFill>
                  <a:schemeClr val="tx1"/>
                </a:solidFill>
                <a:latin typeface="宋体" panose="02010600030101010101" pitchFamily="2" charset="-122"/>
                <a:ea typeface="宋体" panose="02010600030101010101" pitchFamily="2" charset="-122"/>
                <a:sym typeface="+mn-ea"/>
              </a:rPr>
              <a:t>，使银行可灵活运用展业手段，在防范风险和操作效率之间取得平衡</a:t>
            </a:r>
            <a:r>
              <a:rPr lang="zh-CN" altLang="zh-CN" dirty="0" smtClean="0">
                <a:solidFill>
                  <a:schemeClr val="tx1"/>
                </a:solidFill>
                <a:latin typeface="宋体" panose="02010600030101010101" pitchFamily="2" charset="-122"/>
                <a:ea typeface="宋体" panose="02010600030101010101" pitchFamily="2" charset="-122"/>
                <a:sym typeface="+mn-ea"/>
              </a:rPr>
              <a:t>；</a:t>
            </a:r>
          </a:p>
          <a:p>
            <a:pPr marL="0" algn="l" defTabSz="1006475" eaLnBrk="0" hangingPunct="0">
              <a:spcBef>
                <a:spcPct val="65000"/>
              </a:spcBef>
              <a:buClr>
                <a:schemeClr val="bg2"/>
              </a:buClr>
              <a:buFont typeface="Symbol" panose="05050102010706020507" pitchFamily="18" charset="2"/>
              <a:buNone/>
            </a:pPr>
            <a:r>
              <a:rPr lang="zh-CN" altLang="zh-CN" b="1" dirty="0" smtClean="0">
                <a:solidFill>
                  <a:schemeClr val="tx1"/>
                </a:solidFill>
                <a:latin typeface="宋体" panose="02010600030101010101" pitchFamily="2" charset="-122"/>
                <a:ea typeface="宋体" panose="02010600030101010101" pitchFamily="2" charset="-122"/>
                <a:sym typeface="+mn-ea"/>
              </a:rPr>
              <a:t>四</a:t>
            </a:r>
            <a:r>
              <a:rPr lang="zh-CN" altLang="zh-CN" b="1" dirty="0">
                <a:solidFill>
                  <a:schemeClr val="tx1"/>
                </a:solidFill>
                <a:latin typeface="宋体" panose="02010600030101010101" pitchFamily="2" charset="-122"/>
                <a:ea typeface="宋体" panose="02010600030101010101" pitchFamily="2" charset="-122"/>
                <a:sym typeface="+mn-ea"/>
              </a:rPr>
              <a:t>是</a:t>
            </a:r>
            <a:r>
              <a:rPr lang="zh-CN" altLang="zh-CN" dirty="0">
                <a:solidFill>
                  <a:schemeClr val="tx1"/>
                </a:solidFill>
                <a:latin typeface="宋体" panose="02010600030101010101" pitchFamily="2" charset="-122"/>
                <a:ea typeface="宋体" panose="02010600030101010101" pitchFamily="2" charset="-122"/>
                <a:sym typeface="+mn-ea"/>
              </a:rPr>
              <a:t>可为银行加强自律，建立统一的展业自律评估标准，及时纠正因银行展业不到位出现的不公平竞争等问题提供依据；</a:t>
            </a:r>
          </a:p>
          <a:p>
            <a:pPr marL="0" algn="l" defTabSz="1006475" eaLnBrk="0" hangingPunct="0">
              <a:spcBef>
                <a:spcPct val="65000"/>
              </a:spcBef>
              <a:buClr>
                <a:schemeClr val="bg2"/>
              </a:buClr>
              <a:buFont typeface="Symbol" panose="05050102010706020507" pitchFamily="18" charset="2"/>
              <a:buNone/>
            </a:pPr>
            <a:r>
              <a:rPr lang="zh-CN" altLang="zh-CN" b="1" dirty="0" smtClean="0">
                <a:solidFill>
                  <a:schemeClr val="tx1"/>
                </a:solidFill>
                <a:latin typeface="宋体" panose="02010600030101010101" pitchFamily="2" charset="-122"/>
                <a:ea typeface="宋体" panose="02010600030101010101" pitchFamily="2" charset="-122"/>
                <a:sym typeface="+mn-ea"/>
              </a:rPr>
              <a:t>五</a:t>
            </a:r>
            <a:r>
              <a:rPr lang="zh-CN" altLang="zh-CN" b="1" dirty="0">
                <a:solidFill>
                  <a:schemeClr val="tx1"/>
                </a:solidFill>
                <a:latin typeface="宋体" panose="02010600030101010101" pitchFamily="2" charset="-122"/>
                <a:ea typeface="宋体" panose="02010600030101010101" pitchFamily="2" charset="-122"/>
                <a:sym typeface="+mn-ea"/>
              </a:rPr>
              <a:t>是</a:t>
            </a:r>
            <a:r>
              <a:rPr lang="zh-CN" altLang="zh-CN" dirty="0">
                <a:solidFill>
                  <a:schemeClr val="tx1"/>
                </a:solidFill>
                <a:latin typeface="宋体" panose="02010600030101010101" pitchFamily="2" charset="-122"/>
                <a:ea typeface="宋体" panose="02010600030101010101" pitchFamily="2" charset="-122"/>
                <a:sym typeface="+mn-ea"/>
              </a:rPr>
              <a:t>《总则》与各项外汇业务的《展业规范》内容即相互联系，又各自独立，在展业要求、控制手段及审核措施及方法上，二者既保持了共性和统一的标准，同时又针对具体业务情形，使展业规范的内容层层递进、循序渐进、由浅入深，从而满足实际展业需求。（比如：因各行实践不尽相同，展业规范在内容制定上考虑到了可操作性和灵活性的问题。特别是对单据的审核要求，实务中银行可以依据对客户的风险分类及日常把控情况，视不同业务情形对客户提交审核单据做出不低于法规要求的自主决定）。</a:t>
            </a:r>
            <a:endParaRPr kumimoji="0" lang="zh-CN" altLang="zh-CN" b="1" dirty="0">
              <a:solidFill>
                <a:schemeClr val="tx1"/>
              </a:solidFill>
              <a:latin typeface="宋体" panose="02010600030101010101" pitchFamily="2" charset="-122"/>
              <a:ea typeface="宋体" panose="02010600030101010101" pitchFamily="2" charset="-122"/>
              <a:sym typeface="+mn-ea"/>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nvSpPr>
        <p:spPr>
          <a:xfrm>
            <a:off x="636712" y="1395637"/>
            <a:ext cx="8805738" cy="5486264"/>
          </a:xfrm>
          <a:prstGeom prst="rect">
            <a:avLst/>
          </a:prstGeom>
          <a:noFill/>
          <a:ln w="9525">
            <a:noFill/>
            <a:miter lim="800000"/>
          </a:ln>
        </p:spPr>
        <p:txBody>
          <a:bodyPr vert="horz" wrap="square" lIns="0" tIns="0" rIns="0" bIns="0" numCol="1" anchor="t" anchorCtr="0" compatLnSpc="1"/>
          <a:lstStyle>
            <a:lvl1pPr marL="228600" indent="-228600" algn="l" defTabSz="1006475" rtl="0" eaLnBrk="0" fontAlgn="base" hangingPunct="0">
              <a:spcBef>
                <a:spcPct val="65000"/>
              </a:spcBef>
              <a:spcAft>
                <a:spcPct val="0"/>
              </a:spcAft>
              <a:buClr>
                <a:schemeClr val="bg2"/>
              </a:buClr>
              <a:buFont typeface="Symbol" panose="05050102010706020507" pitchFamily="18" charset="2"/>
              <a:buChar char="¨"/>
              <a:defRPr>
                <a:solidFill>
                  <a:schemeClr val="tx1"/>
                </a:solidFill>
                <a:latin typeface="+mn-lt"/>
                <a:ea typeface="+mn-ea"/>
                <a:cs typeface="+mn-cs"/>
              </a:defRPr>
            </a:lvl1pPr>
            <a:lvl2pPr marL="4572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2pPr>
            <a:lvl3pPr marL="685800" indent="-228600" algn="l" defTabSz="1006475" rtl="0" eaLnBrk="0" fontAlgn="base" hangingPunct="0">
              <a:spcBef>
                <a:spcPct val="35000"/>
              </a:spcBef>
              <a:spcAft>
                <a:spcPct val="0"/>
              </a:spcAft>
              <a:buClr>
                <a:schemeClr val="tx1"/>
              </a:buClr>
              <a:buFont typeface="Frutiger 55 Roman"/>
              <a:buChar char="–"/>
              <a:defRPr sz="1700">
                <a:solidFill>
                  <a:schemeClr val="tx1"/>
                </a:solidFill>
                <a:latin typeface="+mn-lt"/>
                <a:ea typeface="+mn-ea"/>
              </a:defRPr>
            </a:lvl3pPr>
            <a:lvl4pPr marL="914400" indent="-22860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4pPr>
            <a:lvl5pPr marL="11417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5pPr>
            <a:lvl6pPr marL="15989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6pPr>
            <a:lvl7pPr marL="20561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7pPr>
            <a:lvl8pPr marL="25133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8pPr>
            <a:lvl9pPr marL="2970530" indent="-227330" algn="l" defTabSz="1006475" rtl="0" eaLnBrk="0" fontAlgn="base" hangingPunct="0">
              <a:spcBef>
                <a:spcPct val="15000"/>
              </a:spcBef>
              <a:spcAft>
                <a:spcPct val="0"/>
              </a:spcAft>
              <a:buClr>
                <a:schemeClr val="tx1"/>
              </a:buClr>
              <a:buSzPct val="84000"/>
              <a:buFont typeface="Frutiger 55 Roman"/>
              <a:buChar char="–"/>
              <a:defRPr sz="1700">
                <a:solidFill>
                  <a:schemeClr val="tx1"/>
                </a:solidFill>
                <a:latin typeface="+mn-lt"/>
                <a:ea typeface="+mn-ea"/>
              </a:defRPr>
            </a:lvl9pPr>
          </a:lstStyle>
          <a:p>
            <a:pPr marL="0" algn="l">
              <a:buNone/>
            </a:pPr>
            <a:r>
              <a:rPr lang="zh-CN" altLang="en-US" sz="2800" b="1" dirty="0" smtClean="0">
                <a:latin typeface="黑体" panose="02010609060101010101" pitchFamily="49" charset="-122"/>
                <a:ea typeface="黑体" panose="02010609060101010101" pitchFamily="49" charset="-122"/>
                <a:sym typeface="+mn-ea"/>
              </a:rPr>
              <a:t>二、 实施《银行外汇业务展业规范》应把握的重点</a:t>
            </a:r>
            <a:endParaRPr lang="zh-CN" altLang="en-US" sz="2800" b="1" dirty="0" smtClean="0">
              <a:latin typeface="黑体" panose="02010609060101010101" pitchFamily="49" charset="-122"/>
              <a:ea typeface="黑体" panose="02010609060101010101" pitchFamily="49" charset="-122"/>
            </a:endParaRPr>
          </a:p>
          <a:p>
            <a:pPr marL="0" indent="0" algn="l">
              <a:buNone/>
            </a:pPr>
            <a:endParaRPr lang="zh-CN" altLang="zh-CN" sz="2400" b="1" dirty="0">
              <a:latin typeface="宋体" panose="02010600030101010101" pitchFamily="2" charset="-122"/>
              <a:ea typeface="宋体" panose="02010600030101010101" pitchFamily="2" charset="-122"/>
            </a:endParaRPr>
          </a:p>
          <a:p>
            <a:endParaRPr lang="zh-CN" altLang="en-US" sz="2800" dirty="0"/>
          </a:p>
        </p:txBody>
      </p:sp>
      <p:sp>
        <p:nvSpPr>
          <p:cNvPr id="2" name="Text Box 55"/>
          <p:cNvSpPr txBox="1">
            <a:spLocks noChangeArrowheads="1"/>
          </p:cNvSpPr>
          <p:nvPr/>
        </p:nvSpPr>
        <p:spPr bwMode="auto">
          <a:xfrm>
            <a:off x="833755" y="463550"/>
            <a:ext cx="8023860" cy="575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0560" tIns="50279" rIns="100560" bIns="50279">
            <a:spAutoFit/>
          </a:bodyPr>
          <a:lstStyle>
            <a:lvl1pPr eaLnBrk="0" hangingPunct="0">
              <a:defRPr b="1">
                <a:solidFill>
                  <a:schemeClr val="tx1"/>
                </a:solidFill>
                <a:latin typeface="Arial" panose="020B0604020202020204" pitchFamily="34" charset="0"/>
                <a:ea typeface="华文细黑" panose="02010600040101010101" pitchFamily="2" charset="-122"/>
              </a:defRPr>
            </a:lvl1pPr>
            <a:lvl2pPr marL="742950" indent="-285750" eaLnBrk="0" hangingPunct="0">
              <a:defRPr b="1">
                <a:solidFill>
                  <a:schemeClr val="tx1"/>
                </a:solidFill>
                <a:latin typeface="Arial" panose="020B0604020202020204" pitchFamily="34" charset="0"/>
                <a:ea typeface="华文细黑" panose="02010600040101010101" pitchFamily="2" charset="-122"/>
              </a:defRPr>
            </a:lvl2pPr>
            <a:lvl3pPr marL="1143000" indent="-228600" eaLnBrk="0" hangingPunct="0">
              <a:defRPr b="1">
                <a:solidFill>
                  <a:schemeClr val="tx1"/>
                </a:solidFill>
                <a:latin typeface="Arial" panose="020B0604020202020204" pitchFamily="34" charset="0"/>
                <a:ea typeface="华文细黑" panose="02010600040101010101" pitchFamily="2" charset="-122"/>
              </a:defRPr>
            </a:lvl3pPr>
            <a:lvl4pPr marL="1600200" indent="-228600" eaLnBrk="0" hangingPunct="0">
              <a:defRPr b="1">
                <a:solidFill>
                  <a:schemeClr val="tx1"/>
                </a:solidFill>
                <a:latin typeface="Arial" panose="020B0604020202020204" pitchFamily="34" charset="0"/>
                <a:ea typeface="华文细黑" panose="02010600040101010101" pitchFamily="2" charset="-122"/>
              </a:defRPr>
            </a:lvl4pPr>
            <a:lvl5pPr marL="2057400" indent="-228600" eaLnBrk="0" hangingPunct="0">
              <a:defRPr b="1">
                <a:solidFill>
                  <a:schemeClr val="tx1"/>
                </a:solidFill>
                <a:latin typeface="Arial" panose="020B0604020202020204" pitchFamily="34" charset="0"/>
                <a:ea typeface="华文细黑"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细黑" panose="02010600040101010101" pitchFamily="2" charset="-122"/>
              </a:defRPr>
            </a:lvl9pPr>
          </a:lstStyle>
          <a:p>
            <a:pPr algn="l" eaLnBrk="1" hangingPunct="1"/>
            <a:r>
              <a:rPr lang="zh-CN" altLang="en-US" sz="3075" dirty="0" smtClean="0">
                <a:solidFill>
                  <a:srgbClr val="2B2A30"/>
                </a:solidFill>
                <a:latin typeface="微软雅黑" panose="020B0503020204020204" charset="-122"/>
                <a:ea typeface="微软雅黑" panose="020B0503020204020204" charset="-122"/>
                <a:sym typeface="+mn-ea"/>
              </a:rPr>
              <a:t>第二部分</a:t>
            </a:r>
            <a:r>
              <a:rPr lang="zh-CN" altLang="en-US" sz="3080" dirty="0" smtClean="0">
                <a:solidFill>
                  <a:srgbClr val="2B2A30"/>
                </a:solidFill>
                <a:latin typeface="微软雅黑" panose="020B0503020204020204" charset="-122"/>
                <a:ea typeface="微软雅黑" panose="020B0503020204020204" charset="-122"/>
                <a:sym typeface="+mn-ea"/>
              </a:rPr>
              <a:t>  </a:t>
            </a:r>
            <a:r>
              <a:rPr lang="zh-CN" altLang="en-US" sz="3080" dirty="0">
                <a:solidFill>
                  <a:srgbClr val="2B2A30"/>
                </a:solidFill>
                <a:latin typeface="微软雅黑" panose="020B0503020204020204" charset="-122"/>
                <a:ea typeface="微软雅黑" panose="020B0503020204020204" charset="-122"/>
                <a:sym typeface="+mn-ea"/>
              </a:rPr>
              <a:t>《银行外汇业务展业原则》介绍</a:t>
            </a:r>
          </a:p>
        </p:txBody>
      </p:sp>
      <p:sp>
        <p:nvSpPr>
          <p:cNvPr id="21507" name="文本框 2"/>
          <p:cNvSpPr txBox="1">
            <a:spLocks noChangeArrowheads="1"/>
          </p:cNvSpPr>
          <p:nvPr/>
        </p:nvSpPr>
        <p:spPr bwMode="auto">
          <a:xfrm>
            <a:off x="694690" y="2219960"/>
            <a:ext cx="8805545" cy="3870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50000"/>
              </a:spcBef>
              <a:buClr>
                <a:schemeClr val="folHlink"/>
              </a:buClr>
              <a:buSzPct val="75000"/>
              <a:buFont typeface="Wingdings" panose="05000000000000000000" pitchFamily="2" charset="2"/>
              <a:buChar char="q"/>
              <a:defRPr kumimoji="1" sz="2400">
                <a:solidFill>
                  <a:schemeClr val="tx1"/>
                </a:solidFill>
                <a:latin typeface="Tahoma" panose="020B0604030504040204" pitchFamily="34" charset="0"/>
                <a:ea typeface="黑体" panose="02010609060101010101" pitchFamily="49" charset="-122"/>
              </a:defRPr>
            </a:lvl1pPr>
            <a:lvl2pPr marL="742950" indent="-285750" algn="just">
              <a:spcBef>
                <a:spcPct val="20000"/>
              </a:spcBef>
              <a:buClr>
                <a:schemeClr val="folHlink"/>
              </a:buClr>
              <a:buSzPct val="80000"/>
              <a:buFont typeface="Wingdings" panose="05000000000000000000" pitchFamily="2" charset="2"/>
              <a:buChar char="n"/>
              <a:defRPr kumimoji="1" sz="2000">
                <a:solidFill>
                  <a:schemeClr val="tx1"/>
                </a:solidFill>
                <a:latin typeface="Tahoma" panose="020B0604030504040204" pitchFamily="34" charset="0"/>
                <a:ea typeface="黑体" panose="02010609060101010101" pitchFamily="49" charset="-122"/>
              </a:defRPr>
            </a:lvl2pPr>
            <a:lvl3pPr marL="1143000" indent="-228600" algn="just">
              <a:spcBef>
                <a:spcPct val="20000"/>
              </a:spcBef>
              <a:buClr>
                <a:schemeClr val="folHlink"/>
              </a:buClr>
              <a:buSzPct val="80000"/>
              <a:buFont typeface="Wingdings" panose="05000000000000000000" pitchFamily="2" charset="2"/>
              <a:buChar char="ü"/>
              <a:defRPr kumimoji="1">
                <a:solidFill>
                  <a:schemeClr val="tx1"/>
                </a:solidFill>
                <a:latin typeface="Tahoma" panose="020B0604030504040204" pitchFamily="34" charset="0"/>
                <a:ea typeface="黑体" panose="02010609060101010101" pitchFamily="49" charset="-122"/>
              </a:defRPr>
            </a:lvl3pPr>
            <a:lvl4pPr marL="1600200" indent="-228600" algn="just">
              <a:spcBef>
                <a:spcPct val="20000"/>
              </a:spcBef>
              <a:buClr>
                <a:schemeClr val="folHlink"/>
              </a:buClr>
              <a:buSzPct val="80000"/>
              <a:buChar char="•"/>
              <a:defRPr kumimoji="1" sz="1400">
                <a:solidFill>
                  <a:schemeClr val="tx1"/>
                </a:solidFill>
                <a:latin typeface="Tahoma" panose="020B0604030504040204" pitchFamily="34" charset="0"/>
                <a:ea typeface="黑体" panose="02010609060101010101" pitchFamily="49" charset="-122"/>
              </a:defRPr>
            </a:lvl4pPr>
            <a:lvl5pPr marL="2057400" indent="-228600" algn="just">
              <a:spcBef>
                <a:spcPct val="20000"/>
              </a:spcBef>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5pPr>
            <a:lvl6pPr marL="25146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6pPr>
            <a:lvl7pPr marL="29718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7pPr>
            <a:lvl8pPr marL="34290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8pPr>
            <a:lvl9pPr marL="3886200" indent="-228600" algn="just" eaLnBrk="0" fontAlgn="base" hangingPunct="0">
              <a:spcBef>
                <a:spcPct val="20000"/>
              </a:spcBef>
              <a:spcAft>
                <a:spcPct val="0"/>
              </a:spcAft>
              <a:buClr>
                <a:schemeClr val="tx1"/>
              </a:buClr>
              <a:buSzPct val="50000"/>
              <a:buFont typeface="Tahoma" panose="020B0604030504040204" pitchFamily="34" charset="0"/>
              <a:buChar char="–"/>
              <a:defRPr kumimoji="1" sz="1000">
                <a:solidFill>
                  <a:schemeClr val="tx1"/>
                </a:solidFill>
                <a:latin typeface="Times New Roman" panose="02020603050405020304" pitchFamily="18" charset="0"/>
                <a:ea typeface="黑体" panose="02010609060101010101" pitchFamily="49" charset="-122"/>
              </a:defRPr>
            </a:lvl9pPr>
          </a:lstStyle>
          <a:p>
            <a:pPr algn="just"/>
            <a:r>
              <a:rPr kumimoji="0" lang="zh-CN" altLang="zh-CN"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把握《展业规范》与《总则》的关系：</a:t>
            </a:r>
            <a:endParaRPr kumimoji="0" lang="zh-CN" altLang="zh-CN" sz="2400" b="1" dirty="0">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marL="0" algn="l" defTabSz="1006475" eaLnBrk="0" hangingPunct="0">
              <a:lnSpc>
                <a:spcPct val="150000"/>
              </a:lnSpc>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rPr>
              <a:t>   </a:t>
            </a:r>
            <a:r>
              <a:rPr kumimoji="0" lang="zh-CN" altLang="zh-CN" sz="1800" dirty="0">
                <a:latin typeface="宋体" panose="02010600030101010101" pitchFamily="2" charset="-122"/>
                <a:ea typeface="宋体" panose="02010600030101010101" pitchFamily="2" charset="-122"/>
                <a:sym typeface="+mn-ea"/>
              </a:rPr>
              <a:t>《总则》是对各个外汇业务《展业规范》的引领，明确了展业原则的基本含义、提出了银行办理外汇业务应遵守的一般要求。</a:t>
            </a:r>
            <a:endParaRPr kumimoji="0" lang="zh-CN" altLang="zh-CN" sz="1800" dirty="0">
              <a:latin typeface="宋体" panose="02010600030101010101" pitchFamily="2" charset="-122"/>
              <a:ea typeface="宋体" panose="02010600030101010101" pitchFamily="2" charset="-122"/>
            </a:endParaRPr>
          </a:p>
          <a:p>
            <a:pPr marL="0" algn="l" defTabSz="1006475" eaLnBrk="0" hangingPunct="0">
              <a:lnSpc>
                <a:spcPct val="150000"/>
              </a:lnSpc>
              <a:spcBef>
                <a:spcPct val="65000"/>
              </a:spcBef>
              <a:buClr>
                <a:schemeClr val="bg2"/>
              </a:buClr>
              <a:buFont typeface="Symbol" panose="05050102010706020507" pitchFamily="18" charset="2"/>
              <a:buNone/>
            </a:pPr>
            <a:r>
              <a:rPr kumimoji="0" lang="zh-CN" altLang="zh-CN" sz="1800" dirty="0">
                <a:latin typeface="宋体" panose="02010600030101010101" pitchFamily="2" charset="-122"/>
                <a:ea typeface="宋体" panose="02010600030101010101" pitchFamily="2" charset="-122"/>
                <a:sym typeface="+mn-ea"/>
              </a:rPr>
              <a:t>    比如：事前客户识别、事中审核、事后持续监测等。各项具体外汇业务展业规范，是在《总则》规定展业原则及标准的基础上，按照具体外汇业务的特点及做法，分别细化各自具体外汇业务的展业行为规范。</a:t>
            </a:r>
            <a:endParaRPr kumimoji="0" lang="zh-CN" altLang="zh-CN" sz="1800" dirty="0">
              <a:latin typeface="宋体" panose="02010600030101010101" pitchFamily="2" charset="-122"/>
              <a:ea typeface="宋体" panose="02010600030101010101" pitchFamily="2" charset="-122"/>
            </a:endParaRPr>
          </a:p>
          <a:p>
            <a:pPr marL="0" algn="l" defTabSz="1006475" eaLnBrk="0" hangingPunct="0">
              <a:lnSpc>
                <a:spcPct val="150000"/>
              </a:lnSpc>
              <a:spcBef>
                <a:spcPct val="65000"/>
              </a:spcBef>
              <a:buClr>
                <a:schemeClr val="bg2"/>
              </a:buClr>
              <a:buFont typeface="Symbol" panose="05050102010706020507" pitchFamily="18" charset="2"/>
              <a:buNone/>
            </a:pPr>
            <a:endParaRPr kumimoji="0" lang="zh-CN" altLang="zh-CN" sz="1800" dirty="0">
              <a:latin typeface="宋体" panose="02010600030101010101" pitchFamily="2" charset="-122"/>
              <a:ea typeface="宋体" panose="02010600030101010101" pitchFamily="2" charset="-122"/>
            </a:endParaRPr>
          </a:p>
          <a:p>
            <a:pPr indent="0">
              <a:buNone/>
            </a:pPr>
            <a:endParaRPr kumimoji="0" lang="zh-CN" altLang="zh-CN" sz="1800" b="1" dirty="0">
              <a:solidFill>
                <a:srgbClr val="C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_TYPE" val="PAGE HEADING"/>
  <p:tag name="FONT STYLE" val="SERIF"/>
</p:tagLst>
</file>

<file path=ppt/tags/tag10.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1.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2.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3.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4.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16.xml><?xml version="1.0" encoding="utf-8"?>
<p:tagLst xmlns:a="http://schemas.openxmlformats.org/drawingml/2006/main" xmlns:r="http://schemas.openxmlformats.org/officeDocument/2006/relationships" xmlns:p="http://schemas.openxmlformats.org/presentationml/2006/main">
  <p:tag name="TEXT_TYPE" val="PAGE HEADING"/>
  <p:tag name="FONT STYLE" val="SERIF"/>
</p:tagLst>
</file>

<file path=ppt/tags/tag17.xml><?xml version="1.0" encoding="utf-8"?>
<p:tagLst xmlns:a="http://schemas.openxmlformats.org/drawingml/2006/main" xmlns:r="http://schemas.openxmlformats.org/officeDocument/2006/relationships" xmlns:p="http://schemas.openxmlformats.org/presentationml/2006/main">
  <p:tag name="TEXT_TYPE" val="BODY TEXT"/>
  <p:tag name="FONT STYLE" val="SANS SERIF"/>
</p:tagLst>
</file>

<file path=ppt/tags/tag18.xml><?xml version="1.0" encoding="utf-8"?>
<p:tagLst xmlns:a="http://schemas.openxmlformats.org/drawingml/2006/main" xmlns:r="http://schemas.openxmlformats.org/officeDocument/2006/relationships" xmlns:p="http://schemas.openxmlformats.org/presentationml/2006/main">
  <p:tag name="TEXT_TYPE" val="DOCUMENT ID"/>
  <p:tag name="FONT STYLE" val="SANS SERIF"/>
</p:tagLst>
</file>

<file path=ppt/tags/tag19.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xml><?xml version="1.0" encoding="utf-8"?>
<p:tagLst xmlns:a="http://schemas.openxmlformats.org/drawingml/2006/main" xmlns:r="http://schemas.openxmlformats.org/officeDocument/2006/relationships" xmlns:p="http://schemas.openxmlformats.org/presentationml/2006/main">
  <p:tag name="TEXT_TYPE" val="BODY TEXT"/>
  <p:tag name="FONT STYLE" val="SANS SERIF"/>
</p:tagLst>
</file>

<file path=ppt/tags/tag20.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1.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2.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3.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4.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6.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8.xml><?xml version="1.0" encoding="utf-8"?>
<p:tagLst xmlns:a="http://schemas.openxmlformats.org/drawingml/2006/main" xmlns:r="http://schemas.openxmlformats.org/officeDocument/2006/relationships" xmlns:p="http://schemas.openxmlformats.org/presentationml/2006/main">
  <p:tag name="FONT STYLE" val="SANS SERIF"/>
</p:tagLst>
</file>

<file path=ppt/tags/tag29.xml><?xml version="1.0" encoding="utf-8"?>
<p:tagLst xmlns:a="http://schemas.openxmlformats.org/drawingml/2006/main" xmlns:r="http://schemas.openxmlformats.org/officeDocument/2006/relationships" xmlns:p="http://schemas.openxmlformats.org/presentationml/2006/main">
  <p:tag name="FONT STYLE" val="SANS SERIF"/>
</p:tagLst>
</file>

<file path=ppt/tags/tag3.xml><?xml version="1.0" encoding="utf-8"?>
<p:tagLst xmlns:a="http://schemas.openxmlformats.org/drawingml/2006/main" xmlns:r="http://schemas.openxmlformats.org/officeDocument/2006/relationships" xmlns:p="http://schemas.openxmlformats.org/presentationml/2006/main">
  <p:tag name="TEXT_TYPE" val="DOCUMENT ID"/>
  <p:tag name="FONT STYLE" val="SANS SERIF"/>
</p:tagLst>
</file>

<file path=ppt/tags/tag30.xml><?xml version="1.0" encoding="utf-8"?>
<p:tagLst xmlns:a="http://schemas.openxmlformats.org/drawingml/2006/main" xmlns:r="http://schemas.openxmlformats.org/officeDocument/2006/relationships" xmlns:p="http://schemas.openxmlformats.org/presentationml/2006/main">
  <p:tag name="FONT STYLE" val="SANS SERIF"/>
</p:tagLst>
</file>

<file path=ppt/tags/tag31.xml><?xml version="1.0" encoding="utf-8"?>
<p:tagLst xmlns:a="http://schemas.openxmlformats.org/drawingml/2006/main" xmlns:r="http://schemas.openxmlformats.org/officeDocument/2006/relationships" xmlns:p="http://schemas.openxmlformats.org/presentationml/2006/main">
  <p:tag name="FONT STYLE" val="SANS SERIF"/>
</p:tagLst>
</file>

<file path=ppt/tags/tag4.xml><?xml version="1.0" encoding="utf-8"?>
<p:tagLst xmlns:a="http://schemas.openxmlformats.org/drawingml/2006/main" xmlns:r="http://schemas.openxmlformats.org/officeDocument/2006/relationships" xmlns:p="http://schemas.openxmlformats.org/presentationml/2006/main">
  <p:tag name="FONT STYLE" val="SANS SERIF"/>
</p:tagLst>
</file>

<file path=ppt/tags/tag5.xml><?xml version="1.0" encoding="utf-8"?>
<p:tagLst xmlns:a="http://schemas.openxmlformats.org/drawingml/2006/main" xmlns:r="http://schemas.openxmlformats.org/officeDocument/2006/relationships" xmlns:p="http://schemas.openxmlformats.org/presentationml/2006/main">
  <p:tag name="FONT STYLE" val="SANS SERIF"/>
</p:tagLst>
</file>

<file path=ppt/tags/tag6.xml><?xml version="1.0" encoding="utf-8"?>
<p:tagLst xmlns:a="http://schemas.openxmlformats.org/drawingml/2006/main" xmlns:r="http://schemas.openxmlformats.org/officeDocument/2006/relationships" xmlns:p="http://schemas.openxmlformats.org/presentationml/2006/main">
  <p:tag name="FONT STYLE" val="SANS SERIF"/>
</p:tagLst>
</file>

<file path=ppt/tags/tag7.xml><?xml version="1.0" encoding="utf-8"?>
<p:tagLst xmlns:a="http://schemas.openxmlformats.org/drawingml/2006/main" xmlns:r="http://schemas.openxmlformats.org/officeDocument/2006/relationships" xmlns:p="http://schemas.openxmlformats.org/presentationml/2006/main">
  <p:tag name="FONT STYLE" val="SANS SERIF"/>
</p:tagLst>
</file>

<file path=ppt/tags/tag8.xml><?xml version="1.0" encoding="utf-8"?>
<p:tagLst xmlns:a="http://schemas.openxmlformats.org/drawingml/2006/main" xmlns:r="http://schemas.openxmlformats.org/officeDocument/2006/relationships" xmlns:p="http://schemas.openxmlformats.org/presentationml/2006/main">
  <p:tag name="FONT STYLE" val="SANS SERIF"/>
</p:tagLst>
</file>

<file path=ppt/tags/tag9.xml><?xml version="1.0" encoding="utf-8"?>
<p:tagLst xmlns:a="http://schemas.openxmlformats.org/drawingml/2006/main" xmlns:r="http://schemas.openxmlformats.org/officeDocument/2006/relationships" xmlns:p="http://schemas.openxmlformats.org/presentationml/2006/main">
  <p:tag name="FONT STYLE" val="SANS SERIF"/>
</p:tagLst>
</file>

<file path=ppt/theme/theme1.xml><?xml version="1.0" encoding="utf-8"?>
<a:theme xmlns:a="http://schemas.openxmlformats.org/drawingml/2006/main" name="Default Design">
  <a:themeElements>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fontScheme name="Default Design">
      <a:majorFont>
        <a:latin typeface="Times New Roman"/>
        <a:ea typeface="楷体_GB2312"/>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sz="1600" b="0" i="0" u="none" strike="noStrike" cap="none" normalizeH="0" baseline="0" smtClean="0">
            <a:ln>
              <a:noFill/>
            </a:ln>
            <a:solidFill>
              <a:srgbClr val="FFFFFF"/>
            </a:solidFill>
            <a:effectLst/>
            <a:latin typeface="Arial" panose="020B0604020202020204" pitchFamily="34" charset="0"/>
            <a:ea typeface="楷体_GB2312" pitchFamily="49"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sz="1600" b="0" i="0" u="none" strike="noStrike" cap="none" normalizeH="0" baseline="0" smtClean="0">
            <a:ln>
              <a:noFill/>
            </a:ln>
            <a:solidFill>
              <a:srgbClr val="FFFFFF"/>
            </a:solidFill>
            <a:effectLst/>
            <a:latin typeface="Arial" panose="020B0604020202020204" pitchFamily="34" charset="0"/>
            <a:ea typeface="楷体_GB2312" pitchFamily="49" charset="-122"/>
          </a:defRPr>
        </a:defPPr>
      </a:lstStyle>
    </a:lnDef>
  </a:objectDefaults>
  <a:extraClrSchemeLst>
    <a:extraClrScheme>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efault Design">
      <a:majorFont>
        <a:latin typeface="Times New Roman"/>
        <a:ea typeface="楷体_GB2312"/>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spPr>
      <a:bodyPr vert="horz" wrap="none" lIns="91440" tIns="45720" rIns="91440" bIns="45720" numCol="1" rtlCol="0"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sz="1600" b="0" i="0" u="none" strike="noStrike" cap="none" normalizeH="0" baseline="0" dirty="0" smtClean="0">
            <a:ln>
              <a:noFill/>
            </a:ln>
            <a:solidFill>
              <a:srgbClr val="FFFFFF"/>
            </a:solidFill>
            <a:effectLst/>
            <a:latin typeface="Arial" panose="020B0604020202020204" pitchFamily="34" charset="0"/>
            <a:ea typeface="楷体_GB2312" pitchFamily="49" charset="-122"/>
          </a:defRPr>
        </a:defPPr>
      </a:lstStyle>
    </a:spDef>
    <a:lnDef>
      <a:spPr bwMode="auto">
        <a:solidFill>
          <a:schemeClr val="accent1"/>
        </a:solidFill>
        <a:ln w="9525" cap="flat" cmpd="sng" algn="ctr">
          <a:noFill/>
          <a:prstDash val="solid"/>
          <a:round/>
          <a:headEnd type="none" w="med" len="med"/>
          <a:tailEnd type="none" w="med" len="med"/>
        </a:ln>
      </a:spPr>
      <a:bodyPr/>
      <a:lstStyle/>
    </a:lnDef>
  </a:objectDefaults>
  <a:extraClrSchemeLst>
    <a:extraClrScheme>
      <a:clrScheme name="Default Design 1">
        <a:dk1>
          <a:srgbClr val="000000"/>
        </a:dk1>
        <a:lt1>
          <a:srgbClr val="FFFFFF"/>
        </a:lt1>
        <a:dk2>
          <a:srgbClr val="193D85"/>
        </a:dk2>
        <a:lt2>
          <a:srgbClr val="3783FF"/>
        </a:lt2>
        <a:accent1>
          <a:srgbClr val="3783FF"/>
        </a:accent1>
        <a:accent2>
          <a:srgbClr val="FAA100"/>
        </a:accent2>
        <a:accent3>
          <a:srgbClr val="FFFFFF"/>
        </a:accent3>
        <a:accent4>
          <a:srgbClr val="000000"/>
        </a:accent4>
        <a:accent5>
          <a:srgbClr val="AEC1FF"/>
        </a:accent5>
        <a:accent6>
          <a:srgbClr val="E39100"/>
        </a:accent6>
        <a:hlink>
          <a:srgbClr val="007E35"/>
        </a:hlink>
        <a:folHlink>
          <a:srgbClr val="9696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微笑PPT - 小A">
  <a:themeElements>
    <a:clrScheme name="自定义 1">
      <a:dk1>
        <a:sysClr val="windowText" lastClr="000000"/>
      </a:dk1>
      <a:lt1>
        <a:sysClr val="window" lastClr="FFFFFF"/>
      </a:lt1>
      <a:dk2>
        <a:srgbClr val="073E87"/>
      </a:dk2>
      <a:lt2>
        <a:srgbClr val="C6E7FC"/>
      </a:lt2>
      <a:accent1>
        <a:srgbClr val="073E87"/>
      </a:accent1>
      <a:accent2>
        <a:srgbClr val="2D82F4"/>
      </a:accent2>
      <a:accent3>
        <a:srgbClr val="5BD078"/>
      </a:accent3>
      <a:accent4>
        <a:srgbClr val="A5D028"/>
      </a:accent4>
      <a:accent5>
        <a:srgbClr val="F5C040"/>
      </a:accent5>
      <a:accent6>
        <a:srgbClr val="05E0DB"/>
      </a:accent6>
      <a:hlink>
        <a:srgbClr val="0080FF"/>
      </a:hlink>
      <a:folHlink>
        <a:srgbClr val="5EAEFF"/>
      </a:folHlink>
    </a:clrScheme>
    <a:fontScheme name="微笑PPT - 小A">
      <a:majorFont>
        <a:latin typeface="Arial"/>
        <a:ea typeface="微软雅黑"/>
        <a:cs typeface="宋体"/>
      </a:majorFont>
      <a:minorFont>
        <a:latin typeface="Arial"/>
        <a:ea typeface="微软雅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微笑PPT - 小A">
  <a:themeElements>
    <a:clrScheme name="自定义 1">
      <a:dk1>
        <a:sysClr val="windowText" lastClr="000000"/>
      </a:dk1>
      <a:lt1>
        <a:sysClr val="window" lastClr="FFFFFF"/>
      </a:lt1>
      <a:dk2>
        <a:srgbClr val="073E87"/>
      </a:dk2>
      <a:lt2>
        <a:srgbClr val="C6E7FC"/>
      </a:lt2>
      <a:accent1>
        <a:srgbClr val="073E87"/>
      </a:accent1>
      <a:accent2>
        <a:srgbClr val="2D82F4"/>
      </a:accent2>
      <a:accent3>
        <a:srgbClr val="5BD078"/>
      </a:accent3>
      <a:accent4>
        <a:srgbClr val="A5D028"/>
      </a:accent4>
      <a:accent5>
        <a:srgbClr val="F5C040"/>
      </a:accent5>
      <a:accent6>
        <a:srgbClr val="05E0DB"/>
      </a:accent6>
      <a:hlink>
        <a:srgbClr val="0080FF"/>
      </a:hlink>
      <a:folHlink>
        <a:srgbClr val="5EAEFF"/>
      </a:folHlink>
    </a:clrScheme>
    <a:fontScheme name="微笑PPT - 小A">
      <a:majorFont>
        <a:latin typeface="Arial"/>
        <a:ea typeface="微软雅黑"/>
        <a:cs typeface="宋体"/>
      </a:majorFont>
      <a:minorFont>
        <a:latin typeface="Arial"/>
        <a:ea typeface="微软雅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自定义设计方案">
  <a:themeElements>
    <a:clrScheme name="02红色">
      <a:dk1>
        <a:sysClr val="windowText" lastClr="000000"/>
      </a:dk1>
      <a:lt1>
        <a:sysClr val="window" lastClr="FFFFFF"/>
      </a:lt1>
      <a:dk2>
        <a:srgbClr val="44546A"/>
      </a:dk2>
      <a:lt2>
        <a:srgbClr val="E7E6E6"/>
      </a:lt2>
      <a:accent1>
        <a:srgbClr val="C00000"/>
      </a:accent1>
      <a:accent2>
        <a:srgbClr val="595959"/>
      </a:accent2>
      <a:accent3>
        <a:srgbClr val="C00000"/>
      </a:accent3>
      <a:accent4>
        <a:srgbClr val="595959"/>
      </a:accent4>
      <a:accent5>
        <a:srgbClr val="C00000"/>
      </a:accent5>
      <a:accent6>
        <a:srgbClr val="595959"/>
      </a:accent6>
      <a:hlink>
        <a:srgbClr val="C00000"/>
      </a:hlink>
      <a:folHlink>
        <a:srgbClr val="595959"/>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微笑PPT - 小A">
  <a:themeElements>
    <a:clrScheme name="自定义 1">
      <a:dk1>
        <a:sysClr val="windowText" lastClr="000000"/>
      </a:dk1>
      <a:lt1>
        <a:sysClr val="window" lastClr="FFFFFF"/>
      </a:lt1>
      <a:dk2>
        <a:srgbClr val="073E87"/>
      </a:dk2>
      <a:lt2>
        <a:srgbClr val="C6E7FC"/>
      </a:lt2>
      <a:accent1>
        <a:srgbClr val="073E87"/>
      </a:accent1>
      <a:accent2>
        <a:srgbClr val="2D82F4"/>
      </a:accent2>
      <a:accent3>
        <a:srgbClr val="5BD078"/>
      </a:accent3>
      <a:accent4>
        <a:srgbClr val="A5D028"/>
      </a:accent4>
      <a:accent5>
        <a:srgbClr val="F5C040"/>
      </a:accent5>
      <a:accent6>
        <a:srgbClr val="05E0DB"/>
      </a:accent6>
      <a:hlink>
        <a:srgbClr val="0080FF"/>
      </a:hlink>
      <a:folHlink>
        <a:srgbClr val="5EAEFF"/>
      </a:folHlink>
    </a:clrScheme>
    <a:fontScheme name="微笑PPT - 小A">
      <a:majorFont>
        <a:latin typeface="Arial"/>
        <a:ea typeface="微软雅黑"/>
        <a:cs typeface="宋体"/>
      </a:majorFont>
      <a:minorFont>
        <a:latin typeface="Arial"/>
        <a:ea typeface="微软雅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
      <a:dk1>
        <a:srgbClr val="000000"/>
      </a:dk1>
      <a:lt1>
        <a:srgbClr val="FFFFFF"/>
      </a:lt1>
      <a:dk2>
        <a:srgbClr val="3783FF"/>
      </a:dk2>
      <a:lt2>
        <a:srgbClr val="295595"/>
      </a:lt2>
      <a:accent1>
        <a:srgbClr val="295595"/>
      </a:accent1>
      <a:accent2>
        <a:srgbClr val="FFFFFF"/>
      </a:accent2>
      <a:accent3>
        <a:srgbClr val="FFFFFF"/>
      </a:accent3>
      <a:accent4>
        <a:srgbClr val="000000"/>
      </a:accent4>
      <a:accent5>
        <a:srgbClr val="ACB4C8"/>
      </a:accent5>
      <a:accent6>
        <a:srgbClr val="E7E7E7"/>
      </a:accent6>
      <a:hlink>
        <a:srgbClr val="000000"/>
      </a:hlink>
      <a:folHlink>
        <a:srgbClr val="DDF2F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7371</Words>
  <Application>Microsoft Office PowerPoint</Application>
  <PresentationFormat>自定义</PresentationFormat>
  <Paragraphs>466</Paragraphs>
  <Slides>46</Slides>
  <Notes>40</Notes>
  <HiddenSlides>0</HiddenSlides>
  <MMClips>0</MMClips>
  <ScaleCrop>false</ScaleCrop>
  <HeadingPairs>
    <vt:vector size="6" baseType="variant">
      <vt:variant>
        <vt:lpstr>已用的字体</vt:lpstr>
      </vt:variant>
      <vt:variant>
        <vt:i4>19</vt:i4>
      </vt:variant>
      <vt:variant>
        <vt:lpstr>主题</vt:lpstr>
      </vt:variant>
      <vt:variant>
        <vt:i4>6</vt:i4>
      </vt:variant>
      <vt:variant>
        <vt:lpstr>幻灯片标题</vt:lpstr>
      </vt:variant>
      <vt:variant>
        <vt:i4>46</vt:i4>
      </vt:variant>
    </vt:vector>
  </HeadingPairs>
  <TitlesOfParts>
    <vt:vector size="71" baseType="lpstr">
      <vt:lpstr>Arial Unicode MS</vt:lpstr>
      <vt:lpstr>Frutiger 55 Roman</vt:lpstr>
      <vt:lpstr>휴먼모음T</vt:lpstr>
      <vt:lpstr>新細明體</vt:lpstr>
      <vt:lpstr>方正大黑简体</vt:lpstr>
      <vt:lpstr>黑体</vt:lpstr>
      <vt:lpstr>华文细黑</vt:lpstr>
      <vt:lpstr>华文中宋</vt:lpstr>
      <vt:lpstr>楷体</vt:lpstr>
      <vt:lpstr>楷体_GB2312</vt:lpstr>
      <vt:lpstr>宋体</vt:lpstr>
      <vt:lpstr>微软雅黑</vt:lpstr>
      <vt:lpstr>Arial</vt:lpstr>
      <vt:lpstr>Calibri</vt:lpstr>
      <vt:lpstr>Impact</vt:lpstr>
      <vt:lpstr>Symbol</vt:lpstr>
      <vt:lpstr>Tahoma</vt:lpstr>
      <vt:lpstr>Times New Roman</vt:lpstr>
      <vt:lpstr>Wingdings</vt:lpstr>
      <vt:lpstr>Default Design</vt:lpstr>
      <vt:lpstr>1_Default Design</vt:lpstr>
      <vt:lpstr>微笑PPT - 小A</vt:lpstr>
      <vt:lpstr>1_微笑PPT - 小A</vt:lpstr>
      <vt:lpstr>1_自定义设计方案</vt:lpstr>
      <vt:lpstr>2_微笑PPT - 小A</vt:lpstr>
      <vt:lpstr>PowerPoint 演示文稿</vt:lpstr>
      <vt:lpstr>PowerPoint 演示文稿</vt:lpstr>
      <vt:lpstr>PowerPoint 演示文稿</vt:lpstr>
      <vt:lpstr>PowerPoint 演示文稿</vt:lpstr>
      <vt:lpstr>一、《银行外汇业务展业原则》的框架结构</vt:lpstr>
      <vt:lpstr>PowerPoint 演示文稿</vt:lpstr>
      <vt:lpstr>PowerPoint 演示文稿</vt:lpstr>
      <vt:lpstr>PowerPoint 演示文稿</vt:lpstr>
      <vt:lpstr>PowerPoint 演示文稿</vt:lpstr>
      <vt:lpstr>PowerPoint 演示文稿</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二、 把握实施《银行外汇业务展业规范》的重点</vt:lpstr>
      <vt:lpstr>三、 外汇业务展业规范培训应注意做好两个结合</vt:lpstr>
      <vt:lpstr>三、 外汇业务展业规范培训应注意做好两个结合</vt:lpstr>
      <vt:lpstr>三、 外汇业务展业规范培训应注意做好两个结合</vt:lpstr>
      <vt:lpstr>四、做好《展业规范》培训和转培训工作 </vt:lpstr>
      <vt:lpstr>四、做好《展业规范》培训和转培训工作 </vt:lpstr>
      <vt:lpstr>四、做好《展业规范》培训和转培训工作 </vt:lpstr>
      <vt:lpstr>四、做好《展业规范》培训和转培训工作 </vt:lpstr>
      <vt:lpstr>PowerPoint 演示文稿</vt:lpstr>
    </vt:vector>
  </TitlesOfParts>
  <Company>UBS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&lt;&lt;Presentation Title&gt;&gt;</dc:title>
  <dc:creator>XUN</dc:creator>
  <cp:lastModifiedBy>徐红</cp:lastModifiedBy>
  <cp:revision>15834</cp:revision>
  <cp:lastPrinted>2017-07-11T09:26:00Z</cp:lastPrinted>
  <dcterms:created xsi:type="dcterms:W3CDTF">2002-05-03T03:00:00Z</dcterms:created>
  <dcterms:modified xsi:type="dcterms:W3CDTF">2018-05-30T11:19:30Z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ion-T">
    <vt:lpwstr>SECTION</vt:lpwstr>
  </property>
  <property fmtid="{D5CDD505-2E9C-101B-9397-08002B2CF9AE}" pid="3" name="Appendix-T">
    <vt:lpwstr>APPENDIX</vt:lpwstr>
  </property>
  <property fmtid="{D5CDD505-2E9C-101B-9397-08002B2CF9AE}" pid="4" name="DividerTitle-T">
    <vt:lpwstr>&lt;&lt;Divider Title&gt;&gt;</vt:lpwstr>
  </property>
  <property fmtid="{D5CDD505-2E9C-101B-9397-08002B2CF9AE}" pid="5" name="split-s">
    <vt:lpwstr>0</vt:lpwstr>
  </property>
  <property fmtid="{D5CDD505-2E9C-101B-9397-08002B2CF9AE}" pid="6" name="split-a">
    <vt:lpwstr>0</vt:lpwstr>
  </property>
  <property fmtid="{D5CDD505-2E9C-101B-9397-08002B2CF9AE}" pid="7" name="Month-T">
    <vt:lpwstr> </vt:lpwstr>
  </property>
  <property fmtid="{D5CDD505-2E9C-101B-9397-08002B2CF9AE}" pid="8" name="Private-T">
    <vt:lpwstr>Private</vt:lpwstr>
  </property>
  <property fmtid="{D5CDD505-2E9C-101B-9397-08002B2CF9AE}" pid="9" name="TableOfContents-T">
    <vt:lpwstr>Table of Contents</vt:lpwstr>
  </property>
  <property fmtid="{D5CDD505-2E9C-101B-9397-08002B2CF9AE}" pid="10" name="Quote-T">
    <vt:lpwstr>&lt;&lt;Quote&gt;&gt;</vt:lpwstr>
  </property>
  <property fmtid="{D5CDD505-2E9C-101B-9397-08002B2CF9AE}" pid="11" name="Logo-T">
    <vt:lpwstr>&lt;&lt;Logo&gt;&gt;</vt:lpwstr>
  </property>
  <property fmtid="{D5CDD505-2E9C-101B-9397-08002B2CF9AE}" pid="12" name="Amount_DealType-T">
    <vt:lpwstr>Amount Deal Type</vt:lpwstr>
  </property>
  <property fmtid="{D5CDD505-2E9C-101B-9397-08002B2CF9AE}" pid="13" name="PresentationTitle-T">
    <vt:lpwstr>&lt;&lt;Presentation Title&gt;&gt;</vt:lpwstr>
  </property>
  <property fmtid="{D5CDD505-2E9C-101B-9397-08002B2CF9AE}" pid="14" name="PresentationSubTitle-T">
    <vt:lpwstr>&lt;&lt;Presentation Subtitle&gt;&gt;</vt:lpwstr>
  </property>
  <property fmtid="{D5CDD505-2E9C-101B-9397-08002B2CF9AE}" pid="15" name="PageHeading-T">
    <vt:lpwstr>&lt;&lt;Page Heading&gt;&gt;</vt:lpwstr>
  </property>
  <property fmtid="{D5CDD505-2E9C-101B-9397-08002B2CF9AE}" pid="16" name="MessageText-T">
    <vt:lpwstr>&lt;&lt;Message&gt;&gt;</vt:lpwstr>
  </property>
  <property fmtid="{D5CDD505-2E9C-101B-9397-08002B2CF9AE}" pid="17" name="Security-T">
    <vt:lpwstr>STRICTLY CONFIDENTIAL</vt:lpwstr>
  </property>
  <property fmtid="{D5CDD505-2E9C-101B-9397-08002B2CF9AE}" pid="18" name="ContactInformation-T">
    <vt:lpwstr>Contact Information</vt:lpwstr>
  </property>
  <property fmtid="{D5CDD505-2E9C-101B-9397-08002B2CF9AE}" pid="19" name="Appendices-T">
    <vt:lpwstr>Appendices</vt:lpwstr>
  </property>
  <property fmtid="{D5CDD505-2E9C-101B-9397-08002B2CF9AE}" pid="20" name="AwardTitle-T">
    <vt:lpwstr>&lt;&lt;Award Title&gt;&gt;</vt:lpwstr>
  </property>
  <property fmtid="{D5CDD505-2E9C-101B-9397-08002B2CF9AE}" pid="21" name="AwardSubTitle-T">
    <vt:lpwstr>&lt;&lt;Award Subtitle&gt;&gt;</vt:lpwstr>
  </property>
  <property fmtid="{D5CDD505-2E9C-101B-9397-08002B2CF9AE}" pid="22" name="BiographicalDetails-T">
    <vt:lpwstr>&lt;&lt;Biographical Details&gt;&gt;</vt:lpwstr>
  </property>
  <property fmtid="{D5CDD505-2E9C-101B-9397-08002B2CF9AE}" pid="23" name="Conclusion-T">
    <vt:lpwstr>&lt;&lt;Conclusion&gt;&gt;</vt:lpwstr>
  </property>
  <property fmtid="{D5CDD505-2E9C-101B-9397-08002B2CF9AE}" pid="24" name="Continued-T">
    <vt:lpwstr>Continued</vt:lpwstr>
  </property>
  <property fmtid="{D5CDD505-2E9C-101B-9397-08002B2CF9AE}" pid="25" name="Draft-T">
    <vt:lpwstr>DRAFT</vt:lpwstr>
  </property>
  <property fmtid="{D5CDD505-2E9C-101B-9397-08002B2CF9AE}" pid="26" name="LayoutHeading-T">
    <vt:lpwstr>&lt;&lt;Layout Heading&gt;&gt;</vt:lpwstr>
  </property>
  <property fmtid="{D5CDD505-2E9C-101B-9397-08002B2CF9AE}" pid="27" name="Name-T">
    <vt:lpwstr>&lt;&lt;Name&gt;&gt;</vt:lpwstr>
  </property>
  <property fmtid="{D5CDD505-2E9C-101B-9397-08002B2CF9AE}" pid="28" name="Notes-T">
    <vt:lpwstr>Notes</vt:lpwstr>
  </property>
  <property fmtid="{D5CDD505-2E9C-101B-9397-08002B2CF9AE}" pid="29" name="QuoteSource-T">
    <vt:lpwstr>&lt;&lt;Quote Source&gt;&gt;</vt:lpwstr>
  </property>
  <property fmtid="{D5CDD505-2E9C-101B-9397-08002B2CF9AE}" pid="30" name="Sections-T">
    <vt:lpwstr>Sections</vt:lpwstr>
  </property>
  <property fmtid="{D5CDD505-2E9C-101B-9397-08002B2CF9AE}" pid="31" name="Source-T">
    <vt:lpwstr>Source</vt:lpwstr>
  </property>
  <property fmtid="{D5CDD505-2E9C-101B-9397-08002B2CF9AE}" pid="32" name="Subappendix-T">
    <vt:lpwstr>Subappendix</vt:lpwstr>
  </property>
  <property fmtid="{D5CDD505-2E9C-101B-9397-08002B2CF9AE}" pid="33" name="Subsection-T">
    <vt:lpwstr>Subsection</vt:lpwstr>
  </property>
  <property fmtid="{D5CDD505-2E9C-101B-9397-08002B2CF9AE}" pid="34" name="Subsubappendix-T">
    <vt:lpwstr>Subsubappendix</vt:lpwstr>
  </property>
  <property fmtid="{D5CDD505-2E9C-101B-9397-08002B2CF9AE}" pid="35" name="Subsubsection-T">
    <vt:lpwstr>Subsubsection</vt:lpwstr>
  </property>
  <property fmtid="{D5CDD505-2E9C-101B-9397-08002B2CF9AE}" pid="36" name="Title-T">
    <vt:lpwstr>&lt;&lt;Title&gt;&gt;</vt:lpwstr>
  </property>
  <property fmtid="{D5CDD505-2E9C-101B-9397-08002B2CF9AE}" pid="37" name="PresPrintTemplate">
    <vt:bool>true</vt:bool>
  </property>
  <property fmtid="{D5CDD505-2E9C-101B-9397-08002B2CF9AE}" pid="38" name="Address-T">
    <vt:lpwstr>&lt;&lt;Address&gt;&gt;</vt:lpwstr>
  </property>
  <property fmtid="{D5CDD505-2E9C-101B-9397-08002B2CF9AE}" pid="39" name="Average-T">
    <vt:lpwstr>Average</vt:lpwstr>
  </property>
  <property fmtid="{D5CDD505-2E9C-101B-9397-08002B2CF9AE}" pid="40" name="AmountDealType-T">
    <vt:lpwstr>&lt;&lt;Amount/deal-Type&gt;&gt;</vt:lpwstr>
  </property>
  <property fmtid="{D5CDD505-2E9C-101B-9397-08002B2CF9AE}" pid="41" name="ContactDetails-T">
    <vt:lpwstr>&lt;&lt;Contact Details&gt;&gt;</vt:lpwstr>
  </property>
  <property fmtid="{D5CDD505-2E9C-101B-9397-08002B2CF9AE}" pid="42" name="ContactName-T">
    <vt:lpwstr>&lt;&lt;Contact Name&gt;&gt;</vt:lpwstr>
  </property>
  <property fmtid="{D5CDD505-2E9C-101B-9397-08002B2CF9AE}" pid="43" name="Date-T">
    <vt:lpwstr>&lt;&lt;Date&gt;&gt;</vt:lpwstr>
  </property>
  <property fmtid="{D5CDD505-2E9C-101B-9397-08002B2CF9AE}" pid="44" name="EMailAddress-T">
    <vt:lpwstr>&lt;&lt;Email Address&gt;&gt;</vt:lpwstr>
  </property>
  <property fmtid="{D5CDD505-2E9C-101B-9397-08002B2CF9AE}" pid="45" name="LegalEntity-T">
    <vt:lpwstr>&lt;&lt;Legal Entity&gt;&gt;</vt:lpwstr>
  </property>
  <property fmtid="{D5CDD505-2E9C-101B-9397-08002B2CF9AE}" pid="46" name="Summary-T">
    <vt:lpwstr>&lt;&lt;Summary&gt;&gt;</vt:lpwstr>
  </property>
  <property fmtid="{D5CDD505-2E9C-101B-9397-08002B2CF9AE}" pid="47" name="TableHeading-T">
    <vt:lpwstr>&lt;&lt;Table Heading&gt;&gt;</vt:lpwstr>
  </property>
  <property fmtid="{D5CDD505-2E9C-101B-9397-08002B2CF9AE}" pid="48" name="TableSubheading-T">
    <vt:lpwstr>&lt;&lt;Table Subheading&gt;&gt;</vt:lpwstr>
  </property>
  <property fmtid="{D5CDD505-2E9C-101B-9397-08002B2CF9AE}" pid="49" name="TelephoneNumber-T">
    <vt:lpwstr>&lt;&lt;Telephone Number&gt;&gt;</vt:lpwstr>
  </property>
  <property fmtid="{D5CDD505-2E9C-101B-9397-08002B2CF9AE}" pid="50" name="Text-T">
    <vt:lpwstr>&lt;&lt;Text&gt;&gt;</vt:lpwstr>
  </property>
  <property fmtid="{D5CDD505-2E9C-101B-9397-08002B2CF9AE}" pid="51" name="WebAddress-T">
    <vt:lpwstr>&lt;&lt;Web Address</vt:lpwstr>
  </property>
  <property fmtid="{D5CDD505-2E9C-101B-9397-08002B2CF9AE}" pid="52" name="Year-T">
    <vt:lpwstr>&lt;&lt;Year&gt;&gt;</vt:lpwstr>
  </property>
  <property fmtid="{D5CDD505-2E9C-101B-9397-08002B2CF9AE}" pid="53" name="DateFormat-T">
    <vt:lpwstr>MM/DD/YY H:MM</vt:lpwstr>
  </property>
  <property fmtid="{D5CDD505-2E9C-101B-9397-08002B2CF9AE}" pid="54" name="FullPathName">
    <vt:lpwstr> </vt:lpwstr>
  </property>
  <property fmtid="{D5CDD505-2E9C-101B-9397-08002B2CF9AE}" pid="55" name="Keywords">
    <vt:lpwstr>C:\DPS NEW\Pres\PPT\PresPrintOnScreen.pot</vt:lpwstr>
  </property>
  <property fmtid="{D5CDD505-2E9C-101B-9397-08002B2CF9AE}" pid="56" name="CurrentAddinVersion">
    <vt:lpwstr>2.2.01</vt:lpwstr>
  </property>
  <property fmtid="{D5CDD505-2E9C-101B-9397-08002B2CF9AE}" pid="57" name="JapanCalendar">
    <vt:lpwstr>年</vt:lpwstr>
  </property>
  <property fmtid="{D5CDD505-2E9C-101B-9397-08002B2CF9AE}" pid="58" name="PresPrintOnScreen">
    <vt:bool>true</vt:bool>
  </property>
  <property fmtid="{D5CDD505-2E9C-101B-9397-08002B2CF9AE}" pid="59" name="Language">
    <vt:lpwstr>1033</vt:lpwstr>
  </property>
  <property fmtid="{D5CDD505-2E9C-101B-9397-08002B2CF9AE}" pid="60" name="CreatedAddinVersion">
    <vt:lpwstr>2.2.01</vt:lpwstr>
  </property>
  <property fmtid="{D5CDD505-2E9C-101B-9397-08002B2CF9AE}" pid="61" name="CreatedTemplateVersion">
    <vt:lpwstr>2.2.01</vt:lpwstr>
  </property>
  <property fmtid="{D5CDD505-2E9C-101B-9397-08002B2CF9AE}" pid="62" name="CreateDate">
    <vt:lpwstr>4/5/2006 10:00:10 AM</vt:lpwstr>
  </property>
  <property fmtid="{D5CDD505-2E9C-101B-9397-08002B2CF9AE}" pid="63" name="CoverLogoIncluded">
    <vt:lpwstr>False</vt:lpwstr>
  </property>
  <property fmtid="{D5CDD505-2E9C-101B-9397-08002B2CF9AE}" pid="64" name="CoverLogoID">
    <vt:lpwstr>plain_co_w4</vt:lpwstr>
  </property>
  <property fmtid="{D5CDD505-2E9C-101B-9397-08002B2CF9AE}" pid="65" name="InsideLogoIncluded">
    <vt:lpwstr>False</vt:lpwstr>
  </property>
  <property fmtid="{D5CDD505-2E9C-101B-9397-08002B2CF9AE}" pid="66" name="InsideLogoID">
    <vt:lpwstr>plain_co_w4</vt:lpwstr>
  </property>
  <property fmtid="{D5CDD505-2E9C-101B-9397-08002B2CF9AE}" pid="67" name="IncludeID.Ppt">
    <vt:lpwstr>False</vt:lpwstr>
  </property>
  <property fmtid="{D5CDD505-2E9C-101B-9397-08002B2CF9AE}" pid="68" name="IDStampItems">
    <vt:lpwstr>15</vt:lpwstr>
  </property>
  <property fmtid="{D5CDD505-2E9C-101B-9397-08002B2CF9AE}" pid="69" name="DraftStamp.Ppt">
    <vt:lpwstr>True</vt:lpwstr>
  </property>
  <property fmtid="{D5CDD505-2E9C-101B-9397-08002B2CF9AE}" pid="70" name="TOC.Ppt">
    <vt:lpwstr>False</vt:lpwstr>
  </property>
  <property fmtid="{D5CDD505-2E9C-101B-9397-08002B2CF9AE}" pid="71" name="TocSecLevel1">
    <vt:lpwstr>1</vt:lpwstr>
  </property>
  <property fmtid="{D5CDD505-2E9C-101B-9397-08002B2CF9AE}" pid="72" name="TocSecLevel2">
    <vt:lpwstr>2</vt:lpwstr>
  </property>
  <property fmtid="{D5CDD505-2E9C-101B-9397-08002B2CF9AE}" pid="73" name="TocSecLevel3">
    <vt:lpwstr>3</vt:lpwstr>
  </property>
  <property fmtid="{D5CDD505-2E9C-101B-9397-08002B2CF9AE}" pid="74" name="TocApdxLevel1">
    <vt:lpwstr>4</vt:lpwstr>
  </property>
  <property fmtid="{D5CDD505-2E9C-101B-9397-08002B2CF9AE}" pid="75" name="TocApdxLevel2">
    <vt:lpwstr>5</vt:lpwstr>
  </property>
  <property fmtid="{D5CDD505-2E9C-101B-9397-08002B2CF9AE}" pid="76" name="TocApdxLevel3">
    <vt:lpwstr>6</vt:lpwstr>
  </property>
  <property fmtid="{D5CDD505-2E9C-101B-9397-08002B2CF9AE}" pid="77" name="SPageNumbering1.Ppt">
    <vt:lpwstr>True</vt:lpwstr>
  </property>
  <property fmtid="{D5CDD505-2E9C-101B-9397-08002B2CF9AE}" pid="78" name="SPageNumbering2.Ppt">
    <vt:lpwstr>False</vt:lpwstr>
  </property>
  <property fmtid="{D5CDD505-2E9C-101B-9397-08002B2CF9AE}" pid="79" name="SPageNumbering3.Ppt">
    <vt:lpwstr>False</vt:lpwstr>
  </property>
  <property fmtid="{D5CDD505-2E9C-101B-9397-08002B2CF9AE}" pid="80" name="APageNumbering1.Ppt">
    <vt:lpwstr>True</vt:lpwstr>
  </property>
  <property fmtid="{D5CDD505-2E9C-101B-9397-08002B2CF9AE}" pid="81" name="APageNumbering2.Ppt">
    <vt:lpwstr>False</vt:lpwstr>
  </property>
  <property fmtid="{D5CDD505-2E9C-101B-9397-08002B2CF9AE}" pid="82" name="APageNumbering3.Ppt">
    <vt:lpwstr>False</vt:lpwstr>
  </property>
  <property fmtid="{D5CDD505-2E9C-101B-9397-08002B2CF9AE}" pid="83" name="ContactPage.Ppt">
    <vt:lpwstr>False</vt:lpwstr>
  </property>
  <property fmtid="{D5CDD505-2E9C-101B-9397-08002B2CF9AE}" pid="84" name="CompanyName">
    <vt:lpwstr/>
  </property>
  <property fmtid="{D5CDD505-2E9C-101B-9397-08002B2CF9AE}" pid="85" name="CompanyNameExtension">
    <vt:lpwstr/>
  </property>
  <property fmtid="{D5CDD505-2E9C-101B-9397-08002B2CF9AE}" pid="86" name="CompanyDescriptor">
    <vt:lpwstr/>
  </property>
  <property fmtid="{D5CDD505-2E9C-101B-9397-08002B2CF9AE}" pid="87" name="CompanyType">
    <vt:lpwstr>0</vt:lpwstr>
  </property>
  <property fmtid="{D5CDD505-2E9C-101B-9397-08002B2CF9AE}" pid="88" name="BusinessUnit">
    <vt:lpwstr>1</vt:lpwstr>
  </property>
  <property fmtid="{D5CDD505-2E9C-101B-9397-08002B2CF9AE}" pid="89" name="Address.Office">
    <vt:lpwstr/>
  </property>
  <property fmtid="{D5CDD505-2E9C-101B-9397-08002B2CF9AE}" pid="90" name="Fax1.Office">
    <vt:lpwstr/>
  </property>
  <property fmtid="{D5CDD505-2E9C-101B-9397-08002B2CF9AE}" pid="91" name="Phone1.Office">
    <vt:lpwstr/>
  </property>
  <property fmtid="{D5CDD505-2E9C-101B-9397-08002B2CF9AE}" pid="92" name="CompanyID">
    <vt:lpwstr/>
  </property>
  <property fmtid="{D5CDD505-2E9C-101B-9397-08002B2CF9AE}" pid="93" name="CompanyLCID">
    <vt:lpwstr>0</vt:lpwstr>
  </property>
  <property fmtid="{D5CDD505-2E9C-101B-9397-08002B2CF9AE}" pid="94" name="AuthorInfoIncluded">
    <vt:lpwstr>False</vt:lpwstr>
  </property>
  <property fmtid="{D5CDD505-2E9C-101B-9397-08002B2CF9AE}" pid="95" name="AuthorInfoName">
    <vt:lpwstr/>
  </property>
  <property fmtid="{D5CDD505-2E9C-101B-9397-08002B2CF9AE}" pid="96" name="AuthorInfoDetails1">
    <vt:lpwstr/>
  </property>
  <property fmtid="{D5CDD505-2E9C-101B-9397-08002B2CF9AE}" pid="97" name="AuthorInfoDetails2">
    <vt:lpwstr/>
  </property>
  <property fmtid="{D5CDD505-2E9C-101B-9397-08002B2CF9AE}" pid="98" name="AuthorInfoEmail">
    <vt:lpwstr/>
  </property>
  <property fmtid="{D5CDD505-2E9C-101B-9397-08002B2CF9AE}" pid="99" name="AuthorInfoPhone">
    <vt:lpwstr/>
  </property>
  <property fmtid="{D5CDD505-2E9C-101B-9397-08002B2CF9AE}" pid="100" name="Endorsement">
    <vt:lpwstr/>
  </property>
  <property fmtid="{D5CDD505-2E9C-101B-9397-08002B2CF9AE}" pid="101" name="CoverPage.Ppt">
    <vt:lpwstr>True</vt:lpwstr>
  </property>
  <property fmtid="{D5CDD505-2E9C-101B-9397-08002B2CF9AE}" pid="102" name="CoverPhoto.Ppt">
    <vt:lpwstr/>
  </property>
  <property fmtid="{D5CDD505-2E9C-101B-9397-08002B2CF9AE}" pid="103" name="CoverPhotoLocation.Ppt">
    <vt:lpwstr>0</vt:lpwstr>
  </property>
  <property fmtid="{D5CDD505-2E9C-101B-9397-08002B2CF9AE}" pid="104" name="CoverPhotoPath">
    <vt:lpwstr/>
  </property>
  <property fmtid="{D5CDD505-2E9C-101B-9397-08002B2CF9AE}" pid="105" name="SecurityLevel">
    <vt:lpwstr>4</vt:lpwstr>
  </property>
  <property fmtid="{D5CDD505-2E9C-101B-9397-08002B2CF9AE}" pid="106" name="CoverPhotoIncluded">
    <vt:lpwstr>False</vt:lpwstr>
  </property>
  <property fmtid="{D5CDD505-2E9C-101B-9397-08002B2CF9AE}" pid="107" name="CoverPhotoIsCustom">
    <vt:lpwstr>False</vt:lpwstr>
  </property>
  <property fmtid="{D5CDD505-2E9C-101B-9397-08002B2CF9AE}" pid="108" name="SectionDivider.Ppt">
    <vt:lpwstr>True</vt:lpwstr>
  </property>
  <property fmtid="{D5CDD505-2E9C-101B-9397-08002B2CF9AE}" pid="109" name="IDStampDateFormatID">
    <vt:lpwstr>F1</vt:lpwstr>
  </property>
  <property fmtid="{D5CDD505-2E9C-101B-9397-08002B2CF9AE}" pid="110" name="IDStampDateFormat-T">
    <vt:lpwstr>MMMM d, yyyy h:mm AM/PM</vt:lpwstr>
  </property>
  <property fmtid="{D5CDD505-2E9C-101B-9397-08002B2CF9AE}" pid="111" name="CoverPageDateFormatID">
    <vt:lpwstr>F1</vt:lpwstr>
  </property>
  <property fmtid="{D5CDD505-2E9C-101B-9397-08002B2CF9AE}" pid="112" name="CoverPageDateFormatFilter">
    <vt:lpwstr>1</vt:lpwstr>
  </property>
  <property fmtid="{D5CDD505-2E9C-101B-9397-08002B2CF9AE}" pid="113" name="CoverPageDateFormat-T">
    <vt:lpwstr>MMMM d, yyyy</vt:lpwstr>
  </property>
  <property fmtid="{D5CDD505-2E9C-101B-9397-08002B2CF9AE}" pid="114" name="DisclaimerPage.Ppt">
    <vt:lpwstr>False</vt:lpwstr>
  </property>
  <property fmtid="{D5CDD505-2E9C-101B-9397-08002B2CF9AE}" pid="115" name="UseInternalUBSFont.Office">
    <vt:lpwstr>True</vt:lpwstr>
  </property>
  <property fmtid="{D5CDD505-2E9C-101B-9397-08002B2CF9AE}" pid="116" name="Subheading-T">
    <vt:lpwstr>&lt;&lt;Table Subheading&gt;&gt;</vt:lpwstr>
  </property>
  <property fmtid="{D5CDD505-2E9C-101B-9397-08002B2CF9AE}" pid="117" name="CalendarDateFormatID">
    <vt:lpwstr>F1</vt:lpwstr>
  </property>
  <property fmtid="{D5CDD505-2E9C-101B-9397-08002B2CF9AE}" pid="118" name="CalendarStartDay">
    <vt:lpwstr>1</vt:lpwstr>
  </property>
  <property fmtid="{D5CDD505-2E9C-101B-9397-08002B2CF9AE}" pid="119" name="CoverPhoto.Include">
    <vt:bool>true</vt:bool>
  </property>
  <property fmtid="{D5CDD505-2E9C-101B-9397-08002B2CF9AE}" pid="120" name="DateFormat.Ppt">
    <vt:lpwstr>F1</vt:lpwstr>
  </property>
  <property fmtid="{D5CDD505-2E9C-101B-9397-08002B2CF9AE}" pid="121" name="KSOProductBuildVer">
    <vt:lpwstr>2052-10.8.0.6058</vt:lpwstr>
  </property>
</Properties>
</file>